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116"/>
  </p:notesMasterIdLst>
  <p:sldIdLst>
    <p:sldId id="486" r:id="rId2"/>
    <p:sldId id="1079" r:id="rId3"/>
    <p:sldId id="927" r:id="rId4"/>
    <p:sldId id="1050" r:id="rId5"/>
    <p:sldId id="1097" r:id="rId6"/>
    <p:sldId id="878" r:id="rId7"/>
    <p:sldId id="1011" r:id="rId8"/>
    <p:sldId id="867" r:id="rId9"/>
    <p:sldId id="990" r:id="rId10"/>
    <p:sldId id="1080" r:id="rId11"/>
    <p:sldId id="1078" r:id="rId12"/>
    <p:sldId id="1077" r:id="rId13"/>
    <p:sldId id="991" r:id="rId14"/>
    <p:sldId id="955" r:id="rId15"/>
    <p:sldId id="959" r:id="rId16"/>
    <p:sldId id="972" r:id="rId17"/>
    <p:sldId id="504" r:id="rId18"/>
    <p:sldId id="808" r:id="rId19"/>
    <p:sldId id="960" r:id="rId20"/>
    <p:sldId id="294" r:id="rId21"/>
    <p:sldId id="796" r:id="rId22"/>
    <p:sldId id="810" r:id="rId23"/>
    <p:sldId id="1073" r:id="rId24"/>
    <p:sldId id="1075" r:id="rId25"/>
    <p:sldId id="1076" r:id="rId26"/>
    <p:sldId id="1007" r:id="rId27"/>
    <p:sldId id="1000" r:id="rId28"/>
    <p:sldId id="939" r:id="rId29"/>
    <p:sldId id="969" r:id="rId30"/>
    <p:sldId id="1002" r:id="rId31"/>
    <p:sldId id="257" r:id="rId32"/>
    <p:sldId id="723" r:id="rId33"/>
    <p:sldId id="770" r:id="rId34"/>
    <p:sldId id="1094" r:id="rId35"/>
    <p:sldId id="1095" r:id="rId36"/>
    <p:sldId id="772" r:id="rId37"/>
    <p:sldId id="805" r:id="rId38"/>
    <p:sldId id="943" r:id="rId39"/>
    <p:sldId id="965" r:id="rId40"/>
    <p:sldId id="954" r:id="rId41"/>
    <p:sldId id="693" r:id="rId42"/>
    <p:sldId id="263" r:id="rId43"/>
    <p:sldId id="779" r:id="rId44"/>
    <p:sldId id="958" r:id="rId45"/>
    <p:sldId id="777" r:id="rId46"/>
    <p:sldId id="781" r:id="rId47"/>
    <p:sldId id="783" r:id="rId48"/>
    <p:sldId id="830" r:id="rId49"/>
    <p:sldId id="785" r:id="rId50"/>
    <p:sldId id="821" r:id="rId51"/>
    <p:sldId id="1082" r:id="rId52"/>
    <p:sldId id="1009" r:id="rId53"/>
    <p:sldId id="812" r:id="rId54"/>
    <p:sldId id="1006" r:id="rId55"/>
    <p:sldId id="1001" r:id="rId56"/>
    <p:sldId id="1008" r:id="rId57"/>
    <p:sldId id="1065" r:id="rId58"/>
    <p:sldId id="997" r:id="rId59"/>
    <p:sldId id="992" r:id="rId60"/>
    <p:sldId id="375" r:id="rId61"/>
    <p:sldId id="377" r:id="rId62"/>
    <p:sldId id="995" r:id="rId63"/>
    <p:sldId id="993" r:id="rId64"/>
    <p:sldId id="994" r:id="rId65"/>
    <p:sldId id="1067" r:id="rId66"/>
    <p:sldId id="1068" r:id="rId67"/>
    <p:sldId id="1069" r:id="rId68"/>
    <p:sldId id="1070" r:id="rId69"/>
    <p:sldId id="1024" r:id="rId70"/>
    <p:sldId id="1066" r:id="rId71"/>
    <p:sldId id="1025" r:id="rId72"/>
    <p:sldId id="1071" r:id="rId73"/>
    <p:sldId id="1072" r:id="rId74"/>
    <p:sldId id="1004" r:id="rId75"/>
    <p:sldId id="1093" r:id="rId76"/>
    <p:sldId id="1005" r:id="rId77"/>
    <p:sldId id="978" r:id="rId78"/>
    <p:sldId id="879" r:id="rId79"/>
    <p:sldId id="881" r:id="rId80"/>
    <p:sldId id="883" r:id="rId81"/>
    <p:sldId id="975" r:id="rId82"/>
    <p:sldId id="979" r:id="rId83"/>
    <p:sldId id="977" r:id="rId84"/>
    <p:sldId id="974" r:id="rId85"/>
    <p:sldId id="804" r:id="rId86"/>
    <p:sldId id="806" r:id="rId87"/>
    <p:sldId id="789" r:id="rId88"/>
    <p:sldId id="394" r:id="rId89"/>
    <p:sldId id="399" r:id="rId90"/>
    <p:sldId id="741" r:id="rId91"/>
    <p:sldId id="746" r:id="rId92"/>
    <p:sldId id="743" r:id="rId93"/>
    <p:sldId id="803" r:id="rId94"/>
    <p:sldId id="750" r:id="rId95"/>
    <p:sldId id="754" r:id="rId96"/>
    <p:sldId id="686" r:id="rId97"/>
    <p:sldId id="801" r:id="rId98"/>
    <p:sldId id="802" r:id="rId99"/>
    <p:sldId id="982" r:id="rId100"/>
    <p:sldId id="708" r:id="rId101"/>
    <p:sldId id="773" r:id="rId102"/>
    <p:sldId id="709" r:id="rId103"/>
    <p:sldId id="710" r:id="rId104"/>
    <p:sldId id="818" r:id="rId105"/>
    <p:sldId id="669" r:id="rId106"/>
    <p:sldId id="819" r:id="rId107"/>
    <p:sldId id="820" r:id="rId108"/>
    <p:sldId id="827" r:id="rId109"/>
    <p:sldId id="680" r:id="rId110"/>
    <p:sldId id="256" r:id="rId111"/>
    <p:sldId id="707" r:id="rId112"/>
    <p:sldId id="769" r:id="rId113"/>
    <p:sldId id="696" r:id="rId114"/>
    <p:sldId id="267"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l Fernandez" initials="JF" lastIdx="1" clrIdx="0">
    <p:extLst>
      <p:ext uri="{19B8F6BF-5375-455C-9EA6-DF929625EA0E}">
        <p15:presenceInfo xmlns:p15="http://schemas.microsoft.com/office/powerpoint/2012/main" userId="Joel Fernand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4660"/>
  </p:normalViewPr>
  <p:slideViewPr>
    <p:cSldViewPr snapToGrid="0">
      <p:cViewPr varScale="1">
        <p:scale>
          <a:sx n="106" d="100"/>
          <a:sy n="106" d="100"/>
        </p:scale>
        <p:origin x="8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5A9096-9164-4114-AEB2-D6F3D220E78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DO"/>
        </a:p>
      </dgm:t>
    </dgm:pt>
    <dgm:pt modelId="{7B5D4DDC-2648-450A-BC72-297797D2E706}" type="pres">
      <dgm:prSet presAssocID="{F35A9096-9164-4114-AEB2-D6F3D220E785}" presName="outerComposite" presStyleCnt="0">
        <dgm:presLayoutVars>
          <dgm:chMax val="5"/>
          <dgm:dir/>
          <dgm:resizeHandles val="exact"/>
        </dgm:presLayoutVars>
      </dgm:prSet>
      <dgm:spPr/>
    </dgm:pt>
    <dgm:pt modelId="{D152ECE8-952F-4E72-A526-C2F39ECB2BC8}" type="pres">
      <dgm:prSet presAssocID="{F35A9096-9164-4114-AEB2-D6F3D220E785}" presName="dummyMaxCanvas" presStyleCnt="0">
        <dgm:presLayoutVars/>
      </dgm:prSet>
      <dgm:spPr/>
    </dgm:pt>
  </dgm:ptLst>
  <dgm:cxnLst>
    <dgm:cxn modelId="{97A6A279-2CF5-45A7-9E7E-17C0E37446C5}" type="presOf" srcId="{F35A9096-9164-4114-AEB2-D6F3D220E785}" destId="{7B5D4DDC-2648-450A-BC72-297797D2E706}" srcOrd="0" destOrd="0" presId="urn:microsoft.com/office/officeart/2005/8/layout/vProcess5"/>
    <dgm:cxn modelId="{3F974139-3684-42ED-B76F-240EEFE18DA2}" type="presParOf" srcId="{7B5D4DDC-2648-450A-BC72-297797D2E706}" destId="{D152ECE8-952F-4E72-A526-C2F39ECB2BC8}" srcOrd="0" destOrd="0" presId="urn:microsoft.com/office/officeart/2005/8/layout/vProcess5"/>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BEDC46-1477-4750-B781-8BF9B57F5598}"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lang="es-DO"/>
        </a:p>
      </dgm:t>
    </dgm:pt>
    <dgm:pt modelId="{758490DF-07CC-4F20-8740-F4C6D75C59C7}">
      <dgm:prSet phldrT="[Texto]" phldr="1"/>
      <dgm:spPr>
        <a:solidFill>
          <a:schemeClr val="tx1"/>
        </a:solidFill>
        <a:ln>
          <a:solidFill>
            <a:srgbClr val="FF0000"/>
          </a:solidFill>
        </a:ln>
      </dgm:spPr>
      <dgm:t>
        <a:bodyPr/>
        <a:lstStyle/>
        <a:p>
          <a:endParaRPr lang="es-DO" dirty="0"/>
        </a:p>
      </dgm:t>
    </dgm:pt>
    <dgm:pt modelId="{0F7846A0-5CA1-4A8C-ABE4-19ACD8CC6F9D}" type="parTrans" cxnId="{D12E1BE8-D368-4E20-9DEE-56BA6B61360F}">
      <dgm:prSet/>
      <dgm:spPr/>
      <dgm:t>
        <a:bodyPr/>
        <a:lstStyle/>
        <a:p>
          <a:endParaRPr lang="es-DO"/>
        </a:p>
      </dgm:t>
    </dgm:pt>
    <dgm:pt modelId="{A00D766D-7357-4961-AC7D-05EC10F38538}" type="sibTrans" cxnId="{D12E1BE8-D368-4E20-9DEE-56BA6B61360F}">
      <dgm:prSet/>
      <dgm:spPr/>
      <dgm:t>
        <a:bodyPr/>
        <a:lstStyle/>
        <a:p>
          <a:endParaRPr lang="es-DO"/>
        </a:p>
      </dgm:t>
    </dgm:pt>
    <dgm:pt modelId="{A89A462D-BBBC-4751-83EA-3C5974E61613}">
      <dgm:prSet phldrT="[Texto]" custT="1"/>
      <dgm:spPr>
        <a:solidFill>
          <a:schemeClr val="tx1"/>
        </a:solidFill>
        <a:ln>
          <a:solidFill>
            <a:schemeClr val="bg1"/>
          </a:solidFill>
        </a:ln>
      </dgm:spPr>
      <dgm:t>
        <a:bodyPr/>
        <a:lstStyle/>
        <a:p>
          <a:pPr algn="l"/>
          <a:endParaRPr lang="es-DO" sz="2100" dirty="0">
            <a:solidFill>
              <a:schemeClr val="bg1"/>
            </a:solidFill>
            <a:latin typeface="Times New Roman" panose="02020603050405020304" pitchFamily="18" charset="0"/>
            <a:cs typeface="Times New Roman" panose="02020603050405020304" pitchFamily="18" charset="0"/>
          </a:endParaRPr>
        </a:p>
        <a:p>
          <a:pPr algn="l"/>
          <a:endParaRPr lang="es-DO" sz="3200" b="1" dirty="0">
            <a:solidFill>
              <a:srgbClr val="FF0000"/>
            </a:solidFill>
            <a:latin typeface="Arial" panose="020B0604020202020204" pitchFamily="34" charset="0"/>
            <a:cs typeface="Arial" panose="020B0604020202020204" pitchFamily="34" charset="0"/>
          </a:endParaRPr>
        </a:p>
        <a:p>
          <a:pPr algn="l"/>
          <a:r>
            <a:rPr lang="es-DO" sz="3200" b="1" u="sng" dirty="0">
              <a:solidFill>
                <a:srgbClr val="FF0000"/>
              </a:solidFill>
              <a:latin typeface="Arial" panose="020B0604020202020204" pitchFamily="34" charset="0"/>
              <a:cs typeface="Arial" panose="020B0604020202020204" pitchFamily="34" charset="0"/>
            </a:rPr>
            <a:t>“Todo miembro de la iglesia</a:t>
          </a:r>
          <a:r>
            <a:rPr lang="es-DO" sz="2800" b="1" u="sng" dirty="0">
              <a:solidFill>
                <a:schemeClr val="bg1"/>
              </a:solidFill>
              <a:latin typeface="Arial" panose="020B0604020202020204" pitchFamily="34" charset="0"/>
              <a:cs typeface="Arial" panose="020B0604020202020204" pitchFamily="34" charset="0"/>
            </a:rPr>
            <a:t> </a:t>
          </a:r>
          <a:r>
            <a:rPr lang="es-DO" sz="2800" b="1" dirty="0">
              <a:solidFill>
                <a:schemeClr val="bg1"/>
              </a:solidFill>
              <a:latin typeface="Arial" panose="020B0604020202020204" pitchFamily="34" charset="0"/>
              <a:cs typeface="Arial" panose="020B0604020202020204" pitchFamily="34" charset="0"/>
            </a:rPr>
            <a:t>debe llevar con liberalidad los diezmos y las ofrendas al Señor, como muestra y reconocimiento de que ÉL es el dueño de todas las posesiones que tenemos.”</a:t>
          </a:r>
        </a:p>
        <a:p>
          <a:pPr algn="l"/>
          <a:r>
            <a:rPr lang="es-DO" sz="1800" b="1" dirty="0">
              <a:solidFill>
                <a:schemeClr val="bg1"/>
              </a:solidFill>
            </a:rPr>
            <a:t> (Manual de mayordomía bíblica, p. 240).</a:t>
          </a:r>
          <a:endParaRPr lang="es-DO" sz="2100" b="1" dirty="0">
            <a:solidFill>
              <a:schemeClr val="bg1"/>
            </a:solidFill>
          </a:endParaRPr>
        </a:p>
      </dgm:t>
    </dgm:pt>
    <dgm:pt modelId="{004C2EAB-D451-47DE-9E76-3EE0B7C81B8A}" type="parTrans" cxnId="{EBEB8296-0B9F-433B-8ED9-BDCB2FECA4DB}">
      <dgm:prSet/>
      <dgm:spPr/>
      <dgm:t>
        <a:bodyPr/>
        <a:lstStyle/>
        <a:p>
          <a:endParaRPr lang="es-DO"/>
        </a:p>
      </dgm:t>
    </dgm:pt>
    <dgm:pt modelId="{5A5C301C-912A-41DA-8964-A2DDD5F58E81}" type="sibTrans" cxnId="{EBEB8296-0B9F-433B-8ED9-BDCB2FECA4DB}">
      <dgm:prSet/>
      <dgm:spPr/>
      <dgm:t>
        <a:bodyPr/>
        <a:lstStyle/>
        <a:p>
          <a:endParaRPr lang="es-DO"/>
        </a:p>
      </dgm:t>
    </dgm:pt>
    <dgm:pt modelId="{9C222E18-0626-4DA7-B54B-BA2B6ED6F518}">
      <dgm:prSet phldrT="[Texto]" phldr="1"/>
      <dgm:spPr/>
      <dgm:t>
        <a:bodyPr/>
        <a:lstStyle/>
        <a:p>
          <a:endParaRPr lang="es-DO" dirty="0"/>
        </a:p>
      </dgm:t>
    </dgm:pt>
    <dgm:pt modelId="{ACD61314-4E0E-4706-95AD-DC630EB48AD7}" type="sibTrans" cxnId="{1059C434-53D2-4260-A36B-9C16DBB4217C}">
      <dgm:prSet/>
      <dgm:spPr/>
      <dgm:t>
        <a:bodyPr/>
        <a:lstStyle/>
        <a:p>
          <a:endParaRPr lang="es-DO"/>
        </a:p>
      </dgm:t>
    </dgm:pt>
    <dgm:pt modelId="{D098E39D-DA3C-4726-9F82-10613E243916}" type="parTrans" cxnId="{1059C434-53D2-4260-A36B-9C16DBB4217C}">
      <dgm:prSet/>
      <dgm:spPr/>
      <dgm:t>
        <a:bodyPr/>
        <a:lstStyle/>
        <a:p>
          <a:endParaRPr lang="es-DO"/>
        </a:p>
      </dgm:t>
    </dgm:pt>
    <dgm:pt modelId="{1202C009-4BA9-49F0-BF21-EA75CE23FE90}" type="pres">
      <dgm:prSet presAssocID="{B9BEDC46-1477-4750-B781-8BF9B57F5598}" presName="Name0" presStyleCnt="0">
        <dgm:presLayoutVars>
          <dgm:chMax val="7"/>
          <dgm:chPref val="7"/>
          <dgm:dir/>
          <dgm:animLvl val="lvl"/>
        </dgm:presLayoutVars>
      </dgm:prSet>
      <dgm:spPr/>
    </dgm:pt>
    <dgm:pt modelId="{3C147C94-5733-4AF4-A817-3414726FFED3}" type="pres">
      <dgm:prSet presAssocID="{9C222E18-0626-4DA7-B54B-BA2B6ED6F518}" presName="parentText_1" presStyleLbl="node1" presStyleIdx="0" presStyleCnt="2">
        <dgm:presLayoutVars>
          <dgm:chMax val="1"/>
          <dgm:chPref val="1"/>
          <dgm:bulletEnabled val="1"/>
        </dgm:presLayoutVars>
      </dgm:prSet>
      <dgm:spPr/>
    </dgm:pt>
    <dgm:pt modelId="{F2DA4351-5F37-4B01-A48A-6E0BAFF7EC38}" type="pres">
      <dgm:prSet presAssocID="{9C222E18-0626-4DA7-B54B-BA2B6ED6F518}" presName="childText_1" presStyleLbl="node1" presStyleIdx="0" presStyleCnt="2">
        <dgm:presLayoutVars>
          <dgm:chMax val="0"/>
          <dgm:chPref val="0"/>
          <dgm:bulletEnabled val="1"/>
        </dgm:presLayoutVars>
      </dgm:prSet>
      <dgm:spPr/>
    </dgm:pt>
    <dgm:pt modelId="{83431E16-9507-465E-8C65-BFEBD153391B}" type="pres">
      <dgm:prSet presAssocID="{9C222E18-0626-4DA7-B54B-BA2B6ED6F518}" presName="accentShape_1" presStyleCnt="0"/>
      <dgm:spPr/>
    </dgm:pt>
    <dgm:pt modelId="{B4B14276-F864-4D1B-91B4-56FE14152AB4}" type="pres">
      <dgm:prSet presAssocID="{9C222E18-0626-4DA7-B54B-BA2B6ED6F518}" presName="imageRepeatNode" presStyleLbl="node1" presStyleIdx="0" presStyleCnt="2" custScaleY="58603" custLinFactX="-100000" custLinFactNeighborX="-145639" custLinFactNeighborY="-8513"/>
      <dgm:spPr/>
    </dgm:pt>
    <dgm:pt modelId="{2FEF6EBB-9F0A-4BBA-99CC-22A6AC409DD5}" type="pres">
      <dgm:prSet presAssocID="{758490DF-07CC-4F20-8740-F4C6D75C59C7}" presName="parentText_2" presStyleLbl="node1" presStyleIdx="0" presStyleCnt="2">
        <dgm:presLayoutVars>
          <dgm:chMax val="1"/>
          <dgm:chPref val="1"/>
          <dgm:bulletEnabled val="1"/>
        </dgm:presLayoutVars>
      </dgm:prSet>
      <dgm:spPr/>
    </dgm:pt>
    <dgm:pt modelId="{C2130EF3-A3F8-4177-990B-3B6EA1D5AA84}" type="pres">
      <dgm:prSet presAssocID="{758490DF-07CC-4F20-8740-F4C6D75C59C7}" presName="childText_2" presStyleLbl="node2" presStyleIdx="0" presStyleCnt="0" custScaleX="301511" custScaleY="113533" custLinFactX="20031" custLinFactNeighborX="100000" custLinFactNeighborY="-7956">
        <dgm:presLayoutVars>
          <dgm:chMax val="0"/>
          <dgm:chPref val="0"/>
          <dgm:bulletEnabled val="1"/>
        </dgm:presLayoutVars>
      </dgm:prSet>
      <dgm:spPr/>
    </dgm:pt>
    <dgm:pt modelId="{E901EADA-FB5F-4455-AF98-3FA7EF664B1E}" type="pres">
      <dgm:prSet presAssocID="{758490DF-07CC-4F20-8740-F4C6D75C59C7}" presName="accentShape_2" presStyleCnt="0"/>
      <dgm:spPr/>
    </dgm:pt>
    <dgm:pt modelId="{7A114FD4-1D2A-4AF6-8544-30543B238476}" type="pres">
      <dgm:prSet presAssocID="{758490DF-07CC-4F20-8740-F4C6D75C59C7}" presName="imageRepeatNode" presStyleLbl="node1" presStyleIdx="1" presStyleCnt="2" custScaleX="227583" custLinFactNeighborX="76591" custLinFactNeighborY="8841"/>
      <dgm:spPr/>
    </dgm:pt>
  </dgm:ptLst>
  <dgm:cxnLst>
    <dgm:cxn modelId="{1059C434-53D2-4260-A36B-9C16DBB4217C}" srcId="{B9BEDC46-1477-4750-B781-8BF9B57F5598}" destId="{9C222E18-0626-4DA7-B54B-BA2B6ED6F518}" srcOrd="0" destOrd="0" parTransId="{D098E39D-DA3C-4726-9F82-10613E243916}" sibTransId="{ACD61314-4E0E-4706-95AD-DC630EB48AD7}"/>
    <dgm:cxn modelId="{7A5CA672-78F8-4397-9024-7F3F968488AE}" type="presOf" srcId="{758490DF-07CC-4F20-8740-F4C6D75C59C7}" destId="{7A114FD4-1D2A-4AF6-8544-30543B238476}" srcOrd="1" destOrd="0" presId="urn:microsoft.com/office/officeart/2009/3/layout/BlockDescendingList"/>
    <dgm:cxn modelId="{2611C754-D0AC-4E21-B3C2-D227A98C3F0A}" type="presOf" srcId="{9C222E18-0626-4DA7-B54B-BA2B6ED6F518}" destId="{B4B14276-F864-4D1B-91B4-56FE14152AB4}" srcOrd="1" destOrd="0" presId="urn:microsoft.com/office/officeart/2009/3/layout/BlockDescendingList"/>
    <dgm:cxn modelId="{AAC06859-AFFF-49E9-976D-350D4C719A2F}" type="presOf" srcId="{B9BEDC46-1477-4750-B781-8BF9B57F5598}" destId="{1202C009-4BA9-49F0-BF21-EA75CE23FE90}" srcOrd="0" destOrd="0" presId="urn:microsoft.com/office/officeart/2009/3/layout/BlockDescendingList"/>
    <dgm:cxn modelId="{F2D16683-2135-4F56-B4DE-B92DAE0A01C8}" type="presOf" srcId="{9C222E18-0626-4DA7-B54B-BA2B6ED6F518}" destId="{3C147C94-5733-4AF4-A817-3414726FFED3}" srcOrd="0" destOrd="0" presId="urn:microsoft.com/office/officeart/2009/3/layout/BlockDescendingList"/>
    <dgm:cxn modelId="{EBEB8296-0B9F-433B-8ED9-BDCB2FECA4DB}" srcId="{758490DF-07CC-4F20-8740-F4C6D75C59C7}" destId="{A89A462D-BBBC-4751-83EA-3C5974E61613}" srcOrd="0" destOrd="0" parTransId="{004C2EAB-D451-47DE-9E76-3EE0B7C81B8A}" sibTransId="{5A5C301C-912A-41DA-8964-A2DDD5F58E81}"/>
    <dgm:cxn modelId="{17A78FC6-EBB1-4224-B8BE-EB00D52FFE68}" type="presOf" srcId="{758490DF-07CC-4F20-8740-F4C6D75C59C7}" destId="{2FEF6EBB-9F0A-4BBA-99CC-22A6AC409DD5}" srcOrd="0" destOrd="0" presId="urn:microsoft.com/office/officeart/2009/3/layout/BlockDescendingList"/>
    <dgm:cxn modelId="{D12E1BE8-D368-4E20-9DEE-56BA6B61360F}" srcId="{B9BEDC46-1477-4750-B781-8BF9B57F5598}" destId="{758490DF-07CC-4F20-8740-F4C6D75C59C7}" srcOrd="1" destOrd="0" parTransId="{0F7846A0-5CA1-4A8C-ABE4-19ACD8CC6F9D}" sibTransId="{A00D766D-7357-4961-AC7D-05EC10F38538}"/>
    <dgm:cxn modelId="{EB476CF4-C292-4CA2-A918-F2E9CC880A2B}" type="presOf" srcId="{A89A462D-BBBC-4751-83EA-3C5974E61613}" destId="{C2130EF3-A3F8-4177-990B-3B6EA1D5AA84}" srcOrd="0" destOrd="0" presId="urn:microsoft.com/office/officeart/2009/3/layout/BlockDescendingList"/>
    <dgm:cxn modelId="{C3B3D402-4C2F-4DFB-AD58-A54EEE565793}" type="presParOf" srcId="{1202C009-4BA9-49F0-BF21-EA75CE23FE90}" destId="{3C147C94-5733-4AF4-A817-3414726FFED3}" srcOrd="0" destOrd="0" presId="urn:microsoft.com/office/officeart/2009/3/layout/BlockDescendingList"/>
    <dgm:cxn modelId="{64DA91D0-62A8-4FCF-A910-C0286E97F694}" type="presParOf" srcId="{1202C009-4BA9-49F0-BF21-EA75CE23FE90}" destId="{F2DA4351-5F37-4B01-A48A-6E0BAFF7EC38}" srcOrd="1" destOrd="0" presId="urn:microsoft.com/office/officeart/2009/3/layout/BlockDescendingList"/>
    <dgm:cxn modelId="{4334849B-A7B4-46AD-A4FF-CF5E3E1A5FA5}" type="presParOf" srcId="{1202C009-4BA9-49F0-BF21-EA75CE23FE90}" destId="{83431E16-9507-465E-8C65-BFEBD153391B}" srcOrd="2" destOrd="0" presId="urn:microsoft.com/office/officeart/2009/3/layout/BlockDescendingList"/>
    <dgm:cxn modelId="{74CDF49B-B3C2-4DC0-93D1-A851320BDBD6}" type="presParOf" srcId="{83431E16-9507-465E-8C65-BFEBD153391B}" destId="{B4B14276-F864-4D1B-91B4-56FE14152AB4}" srcOrd="0" destOrd="0" presId="urn:microsoft.com/office/officeart/2009/3/layout/BlockDescendingList"/>
    <dgm:cxn modelId="{102FB7AB-C9EB-4E35-A734-F3C8162F8850}" type="presParOf" srcId="{1202C009-4BA9-49F0-BF21-EA75CE23FE90}" destId="{2FEF6EBB-9F0A-4BBA-99CC-22A6AC409DD5}" srcOrd="3" destOrd="0" presId="urn:microsoft.com/office/officeart/2009/3/layout/BlockDescendingList"/>
    <dgm:cxn modelId="{DBF7DAEF-E90B-4434-A313-043A63A9D39D}" type="presParOf" srcId="{1202C009-4BA9-49F0-BF21-EA75CE23FE90}" destId="{C2130EF3-A3F8-4177-990B-3B6EA1D5AA84}" srcOrd="4" destOrd="0" presId="urn:microsoft.com/office/officeart/2009/3/layout/BlockDescendingList"/>
    <dgm:cxn modelId="{11509301-9B47-498B-9F77-A9EC58C67B55}" type="presParOf" srcId="{1202C009-4BA9-49F0-BF21-EA75CE23FE90}" destId="{E901EADA-FB5F-4455-AF98-3FA7EF664B1E}" srcOrd="5" destOrd="0" presId="urn:microsoft.com/office/officeart/2009/3/layout/BlockDescendingList"/>
    <dgm:cxn modelId="{D8F3C5DE-2C85-4956-B9A3-4E607E540245}" type="presParOf" srcId="{E901EADA-FB5F-4455-AF98-3FA7EF664B1E}" destId="{7A114FD4-1D2A-4AF6-8544-30543B238476}" srcOrd="0" destOrd="0" presId="urn:microsoft.com/office/officeart/2009/3/layout/BlockDescending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422CB3-BB3A-4769-BDB8-92A49FBA7A5A}" type="doc">
      <dgm:prSet loTypeId="urn:microsoft.com/office/officeart/2011/layout/HexagonRadial" loCatId="cycle" qsTypeId="urn:microsoft.com/office/officeart/2005/8/quickstyle/3d2" qsCatId="3D" csTypeId="urn:microsoft.com/office/officeart/2005/8/colors/colorful1" csCatId="colorful" phldr="1"/>
      <dgm:spPr/>
      <dgm:t>
        <a:bodyPr/>
        <a:lstStyle/>
        <a:p>
          <a:endParaRPr lang="es-DO"/>
        </a:p>
      </dgm:t>
    </dgm:pt>
    <dgm:pt modelId="{61590562-4DAF-49B5-BB4C-2E68FE8C1288}">
      <dgm:prSet phldrT="[Texto]" custT="1"/>
      <dgm:spPr>
        <a:solidFill>
          <a:schemeClr val="tx1"/>
        </a:solidFill>
        <a:ln>
          <a:solidFill>
            <a:schemeClr val="bg1"/>
          </a:solidFill>
        </a:ln>
        <a:effectLst>
          <a:glow rad="101600">
            <a:schemeClr val="accent6">
              <a:satMod val="175000"/>
              <a:alpha val="40000"/>
            </a:schemeClr>
          </a:glow>
        </a:effectLst>
      </dgm:spPr>
      <dgm:t>
        <a:bodyPr/>
        <a:lstStyle/>
        <a:p>
          <a:r>
            <a:rPr lang="es-DO"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ANCIANOS</a:t>
          </a:r>
        </a:p>
      </dgm:t>
    </dgm:pt>
    <dgm:pt modelId="{7E6C5D2E-E142-4DD9-8430-38BBDABD9DE5}" type="parTrans" cxnId="{BBB0D66F-FAD0-402F-8315-B8486564B5F9}">
      <dgm:prSet/>
      <dgm:spPr/>
      <dgm:t>
        <a:bodyPr/>
        <a:lstStyle/>
        <a:p>
          <a:endParaRPr lang="es-DO"/>
        </a:p>
      </dgm:t>
    </dgm:pt>
    <dgm:pt modelId="{3154E61F-1745-443B-8DE7-6AB2CC5FEE8D}" type="sibTrans" cxnId="{BBB0D66F-FAD0-402F-8315-B8486564B5F9}">
      <dgm:prSet/>
      <dgm:spPr/>
      <dgm:t>
        <a:bodyPr/>
        <a:lstStyle/>
        <a:p>
          <a:endParaRPr lang="es-DO"/>
        </a:p>
      </dgm:t>
    </dgm:pt>
    <dgm:pt modelId="{B5FA1E66-097F-40AC-AEF4-BCD5D0C4EB55}">
      <dgm:prSet phldrT="[Texto]" custT="1"/>
      <dgm:spPr>
        <a:solidFill>
          <a:schemeClr val="tx1"/>
        </a:solidFill>
        <a:ln>
          <a:solidFill>
            <a:schemeClr val="bg1"/>
          </a:solidFill>
        </a:ln>
        <a:effectLst>
          <a:glow rad="63500">
            <a:schemeClr val="accent6">
              <a:satMod val="175000"/>
              <a:alpha val="40000"/>
            </a:schemeClr>
          </a:glow>
        </a:effectLst>
      </dgm:spPr>
      <dgm:t>
        <a:bodyPr/>
        <a:lstStyle/>
        <a:p>
          <a:r>
            <a:rPr lang="es-DO"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MUJERES</a:t>
          </a:r>
          <a:r>
            <a:rPr lang="es-DO" sz="1800" dirty="0">
              <a:solidFill>
                <a:schemeClr val="tx1"/>
              </a:solidFill>
            </a:rPr>
            <a:t> </a:t>
          </a:r>
        </a:p>
      </dgm:t>
    </dgm:pt>
    <dgm:pt modelId="{8DC5DCBE-AA7B-4308-86AE-996549E80724}" type="parTrans" cxnId="{768B9DBB-1A41-41DE-9211-D8916409C6B8}">
      <dgm:prSet/>
      <dgm:spPr/>
      <dgm:t>
        <a:bodyPr/>
        <a:lstStyle/>
        <a:p>
          <a:endParaRPr lang="es-DO"/>
        </a:p>
      </dgm:t>
    </dgm:pt>
    <dgm:pt modelId="{0F953767-6F23-4BE0-9110-B2A2CAC6A034}" type="sibTrans" cxnId="{768B9DBB-1A41-41DE-9211-D8916409C6B8}">
      <dgm:prSet/>
      <dgm:spPr/>
      <dgm:t>
        <a:bodyPr/>
        <a:lstStyle/>
        <a:p>
          <a:endParaRPr lang="es-DO"/>
        </a:p>
      </dgm:t>
    </dgm:pt>
    <dgm:pt modelId="{61F07769-FE4C-4473-ABA4-D3A085BC3FA2}">
      <dgm:prSet phldrT="[Texto]" custT="1"/>
      <dgm:spPr>
        <a:solidFill>
          <a:schemeClr val="tx1"/>
        </a:solidFill>
        <a:ln>
          <a:solidFill>
            <a:schemeClr val="bg1"/>
          </a:solidFill>
        </a:ln>
        <a:effectLst>
          <a:glow rad="101600">
            <a:schemeClr val="accent6">
              <a:satMod val="175000"/>
              <a:alpha val="40000"/>
            </a:schemeClr>
          </a:glow>
        </a:effectLst>
      </dgm:spPr>
      <dgm:t>
        <a:bodyPr/>
        <a:lstStyle/>
        <a:p>
          <a:r>
            <a:rPr lang="es-DO" sz="2400" b="1" dirty="0">
              <a:solidFill>
                <a:schemeClr val="bg1"/>
              </a:solidFill>
              <a:effectLst>
                <a:outerShdw blurRad="38100" dist="38100" dir="2700000" algn="tl">
                  <a:srgbClr val="000000">
                    <a:alpha val="43137"/>
                  </a:srgbClr>
                </a:outerShdw>
              </a:effectLst>
            </a:rPr>
            <a:t>SEÑORITAS</a:t>
          </a:r>
        </a:p>
      </dgm:t>
    </dgm:pt>
    <dgm:pt modelId="{A15CC8F8-9B27-4992-9EC7-D8A6F1888574}" type="parTrans" cxnId="{A42B4D17-7F46-448E-8A93-A54396B46D49}">
      <dgm:prSet/>
      <dgm:spPr/>
      <dgm:t>
        <a:bodyPr/>
        <a:lstStyle/>
        <a:p>
          <a:endParaRPr lang="es-DO"/>
        </a:p>
      </dgm:t>
    </dgm:pt>
    <dgm:pt modelId="{8B3C6DAA-3DB4-457E-ADD9-B054155CA25A}" type="sibTrans" cxnId="{A42B4D17-7F46-448E-8A93-A54396B46D49}">
      <dgm:prSet/>
      <dgm:spPr/>
      <dgm:t>
        <a:bodyPr/>
        <a:lstStyle/>
        <a:p>
          <a:endParaRPr lang="es-DO"/>
        </a:p>
      </dgm:t>
    </dgm:pt>
    <dgm:pt modelId="{725D5EE1-6CB6-4B80-8A56-5E329E185EA0}">
      <dgm:prSet phldrT="[Texto]" custT="1"/>
      <dgm:spPr>
        <a:solidFill>
          <a:schemeClr val="tx1"/>
        </a:solidFill>
        <a:ln>
          <a:solidFill>
            <a:schemeClr val="bg1"/>
          </a:solidFill>
        </a:ln>
        <a:effectLst>
          <a:glow rad="101600">
            <a:schemeClr val="accent6">
              <a:satMod val="175000"/>
              <a:alpha val="40000"/>
            </a:schemeClr>
          </a:glow>
        </a:effectLst>
      </dgm:spPr>
      <dgm:t>
        <a:bodyPr/>
        <a:lstStyle/>
        <a:p>
          <a:r>
            <a:rPr lang="es-DO" sz="3600" b="1" dirty="0">
              <a:solidFill>
                <a:schemeClr val="bg1"/>
              </a:solidFill>
              <a:effectLst>
                <a:outerShdw blurRad="38100" dist="38100" dir="2700000" algn="tl">
                  <a:srgbClr val="000000">
                    <a:alpha val="43137"/>
                  </a:srgbClr>
                </a:outerShdw>
              </a:effectLst>
            </a:rPr>
            <a:t>NIÑAS</a:t>
          </a:r>
        </a:p>
      </dgm:t>
    </dgm:pt>
    <dgm:pt modelId="{DBF0610C-8503-4D48-B3A8-E1A4F4ACD899}" type="parTrans" cxnId="{08BD870F-147D-4B8A-A04A-E13E2A5E98B5}">
      <dgm:prSet/>
      <dgm:spPr/>
      <dgm:t>
        <a:bodyPr/>
        <a:lstStyle/>
        <a:p>
          <a:endParaRPr lang="es-DO"/>
        </a:p>
      </dgm:t>
    </dgm:pt>
    <dgm:pt modelId="{9E1AB3F0-00AD-45B9-A82F-725D0E7B2F3F}" type="sibTrans" cxnId="{08BD870F-147D-4B8A-A04A-E13E2A5E98B5}">
      <dgm:prSet/>
      <dgm:spPr/>
      <dgm:t>
        <a:bodyPr/>
        <a:lstStyle/>
        <a:p>
          <a:endParaRPr lang="es-DO"/>
        </a:p>
      </dgm:t>
    </dgm:pt>
    <dgm:pt modelId="{BFED14A1-FA99-4FD3-860A-2C809E264B60}">
      <dgm:prSet phldrT="[Texto]" custT="1"/>
      <dgm:spPr>
        <a:solidFill>
          <a:schemeClr val="tx1"/>
        </a:solidFill>
        <a:ln>
          <a:solidFill>
            <a:schemeClr val="bg1"/>
          </a:solidFill>
        </a:ln>
        <a:effectLst>
          <a:glow rad="101600">
            <a:schemeClr val="accent6">
              <a:satMod val="175000"/>
              <a:alpha val="40000"/>
            </a:schemeClr>
          </a:glow>
        </a:effectLst>
      </dgm:spPr>
      <dgm:t>
        <a:bodyPr/>
        <a:lstStyle/>
        <a:p>
          <a:r>
            <a:rPr lang="es-DO" sz="3600" b="1" dirty="0">
              <a:solidFill>
                <a:schemeClr val="bg1"/>
              </a:solidFill>
              <a:effectLst>
                <a:outerShdw blurRad="38100" dist="38100" dir="2700000" algn="tl">
                  <a:srgbClr val="000000">
                    <a:alpha val="43137"/>
                  </a:srgbClr>
                </a:outerShdw>
              </a:effectLst>
            </a:rPr>
            <a:t>NIÑOS</a:t>
          </a:r>
        </a:p>
      </dgm:t>
    </dgm:pt>
    <dgm:pt modelId="{4DF64BF4-C743-4845-92E2-52F753ED437D}" type="parTrans" cxnId="{48E8FFE5-287E-4924-8D47-C6D268DEC1FC}">
      <dgm:prSet/>
      <dgm:spPr/>
      <dgm:t>
        <a:bodyPr/>
        <a:lstStyle/>
        <a:p>
          <a:endParaRPr lang="es-DO"/>
        </a:p>
      </dgm:t>
    </dgm:pt>
    <dgm:pt modelId="{6072A6B2-74E2-4074-88AB-70B6C4DF50BF}" type="sibTrans" cxnId="{48E8FFE5-287E-4924-8D47-C6D268DEC1FC}">
      <dgm:prSet/>
      <dgm:spPr/>
      <dgm:t>
        <a:bodyPr/>
        <a:lstStyle/>
        <a:p>
          <a:endParaRPr lang="es-DO"/>
        </a:p>
      </dgm:t>
    </dgm:pt>
    <dgm:pt modelId="{2ACF19C7-67F2-45D2-9047-BA7C2BFD87FC}">
      <dgm:prSet phldrT="[Texto]" custT="1"/>
      <dgm:spPr>
        <a:solidFill>
          <a:schemeClr val="tx1"/>
        </a:solidFill>
        <a:ln>
          <a:solidFill>
            <a:schemeClr val="bg1"/>
          </a:solidFill>
        </a:ln>
        <a:effectLst>
          <a:glow rad="101600">
            <a:schemeClr val="accent6">
              <a:satMod val="175000"/>
              <a:alpha val="40000"/>
            </a:schemeClr>
          </a:glow>
        </a:effectLst>
      </dgm:spPr>
      <dgm:t>
        <a:bodyPr/>
        <a:lstStyle/>
        <a:p>
          <a:r>
            <a:rPr lang="es-DO" sz="2800" b="1" dirty="0">
              <a:solidFill>
                <a:schemeClr val="bg1"/>
              </a:solidFill>
              <a:effectLst>
                <a:outerShdw blurRad="38100" dist="38100" dir="2700000" algn="tl">
                  <a:srgbClr val="000000">
                    <a:alpha val="43137"/>
                  </a:srgbClr>
                </a:outerShdw>
              </a:effectLst>
            </a:rPr>
            <a:t>JÓVENES</a:t>
          </a:r>
        </a:p>
      </dgm:t>
    </dgm:pt>
    <dgm:pt modelId="{4B3AC578-AA66-4222-B7AE-7EE9E98B240A}" type="parTrans" cxnId="{21451BFA-3489-48F8-A3A0-F82D005B4B60}">
      <dgm:prSet/>
      <dgm:spPr/>
      <dgm:t>
        <a:bodyPr/>
        <a:lstStyle/>
        <a:p>
          <a:endParaRPr lang="es-DO"/>
        </a:p>
      </dgm:t>
    </dgm:pt>
    <dgm:pt modelId="{9C9A1682-311D-4CA9-99DC-036FCC4D37E1}" type="sibTrans" cxnId="{21451BFA-3489-48F8-A3A0-F82D005B4B60}">
      <dgm:prSet/>
      <dgm:spPr/>
      <dgm:t>
        <a:bodyPr/>
        <a:lstStyle/>
        <a:p>
          <a:endParaRPr lang="es-DO"/>
        </a:p>
      </dgm:t>
    </dgm:pt>
    <dgm:pt modelId="{44AA2261-37A6-47AE-8B1D-EDF1E0188567}">
      <dgm:prSet phldrT="[Texto]" custT="1"/>
      <dgm:spPr>
        <a:solidFill>
          <a:schemeClr val="tx1"/>
        </a:solidFill>
        <a:ln>
          <a:solidFill>
            <a:schemeClr val="bg1"/>
          </a:solidFill>
        </a:ln>
        <a:effectLst>
          <a:glow rad="101600">
            <a:schemeClr val="accent6">
              <a:satMod val="175000"/>
              <a:alpha val="40000"/>
            </a:schemeClr>
          </a:glow>
        </a:effectLst>
      </dgm:spPr>
      <dgm:t>
        <a:bodyPr/>
        <a:lstStyle/>
        <a:p>
          <a:r>
            <a:rPr lang="es-DO" sz="2800" b="1" dirty="0">
              <a:solidFill>
                <a:schemeClr val="bg1"/>
              </a:solidFill>
              <a:effectLst>
                <a:outerShdw blurRad="38100" dist="38100" dir="2700000" algn="tl">
                  <a:srgbClr val="000000">
                    <a:alpha val="43137"/>
                  </a:srgbClr>
                </a:outerShdw>
              </a:effectLst>
            </a:rPr>
            <a:t>HOMBRES</a:t>
          </a:r>
        </a:p>
      </dgm:t>
    </dgm:pt>
    <dgm:pt modelId="{EEDEA508-F753-4CE9-9E61-1B9DA2ADBF38}" type="parTrans" cxnId="{59BBFA95-E14C-406F-AECC-7D52C1149430}">
      <dgm:prSet/>
      <dgm:spPr/>
      <dgm:t>
        <a:bodyPr/>
        <a:lstStyle/>
        <a:p>
          <a:endParaRPr lang="es-DO"/>
        </a:p>
      </dgm:t>
    </dgm:pt>
    <dgm:pt modelId="{E1A964D4-10D7-499F-8B5D-E72FBF702D25}" type="sibTrans" cxnId="{59BBFA95-E14C-406F-AECC-7D52C1149430}">
      <dgm:prSet/>
      <dgm:spPr/>
      <dgm:t>
        <a:bodyPr/>
        <a:lstStyle/>
        <a:p>
          <a:endParaRPr lang="es-DO"/>
        </a:p>
      </dgm:t>
    </dgm:pt>
    <dgm:pt modelId="{70F095EB-AF59-4209-8F96-098167B48AD9}">
      <dgm:prSet/>
      <dgm:spPr/>
      <dgm:t>
        <a:bodyPr/>
        <a:lstStyle/>
        <a:p>
          <a:endParaRPr lang="es-DO"/>
        </a:p>
      </dgm:t>
    </dgm:pt>
    <dgm:pt modelId="{E7056755-7D2E-4C6A-B0CE-BA9E669367A7}" type="parTrans" cxnId="{F748A113-51B7-4D38-96DB-2B178346C9F3}">
      <dgm:prSet/>
      <dgm:spPr/>
      <dgm:t>
        <a:bodyPr/>
        <a:lstStyle/>
        <a:p>
          <a:endParaRPr lang="es-DO"/>
        </a:p>
      </dgm:t>
    </dgm:pt>
    <dgm:pt modelId="{08160164-6316-4EEC-895F-F56A5FF2BC4A}" type="sibTrans" cxnId="{F748A113-51B7-4D38-96DB-2B178346C9F3}">
      <dgm:prSet/>
      <dgm:spPr/>
      <dgm:t>
        <a:bodyPr/>
        <a:lstStyle/>
        <a:p>
          <a:endParaRPr lang="es-DO"/>
        </a:p>
      </dgm:t>
    </dgm:pt>
    <dgm:pt modelId="{09AADC48-DDC6-4AC3-99DC-676423DC2396}" type="pres">
      <dgm:prSet presAssocID="{73422CB3-BB3A-4769-BDB8-92A49FBA7A5A}" presName="Name0" presStyleCnt="0">
        <dgm:presLayoutVars>
          <dgm:chMax val="1"/>
          <dgm:chPref val="1"/>
          <dgm:dir/>
          <dgm:animOne val="branch"/>
          <dgm:animLvl val="lvl"/>
        </dgm:presLayoutVars>
      </dgm:prSet>
      <dgm:spPr/>
    </dgm:pt>
    <dgm:pt modelId="{C0E6C122-D9EA-4359-AAEF-85A17D87E5FB}" type="pres">
      <dgm:prSet presAssocID="{61590562-4DAF-49B5-BB4C-2E68FE8C1288}" presName="Parent" presStyleLbl="node0" presStyleIdx="0" presStyleCnt="1" custScaleX="115330" custScaleY="91819">
        <dgm:presLayoutVars>
          <dgm:chMax val="6"/>
          <dgm:chPref val="6"/>
        </dgm:presLayoutVars>
      </dgm:prSet>
      <dgm:spPr/>
    </dgm:pt>
    <dgm:pt modelId="{F840CB03-8A97-4B77-9F6D-5057C0E6ED71}" type="pres">
      <dgm:prSet presAssocID="{B5FA1E66-097F-40AC-AEF4-BCD5D0C4EB55}" presName="Accent1" presStyleCnt="0"/>
      <dgm:spPr/>
    </dgm:pt>
    <dgm:pt modelId="{A53BDDEE-B96D-46E7-B743-54A024F03EE3}" type="pres">
      <dgm:prSet presAssocID="{B5FA1E66-097F-40AC-AEF4-BCD5D0C4EB55}" presName="Accent" presStyleLbl="bgShp" presStyleIdx="0" presStyleCnt="6"/>
      <dgm:spPr/>
    </dgm:pt>
    <dgm:pt modelId="{50CB9C20-09D4-42DD-9374-7765384346A1}" type="pres">
      <dgm:prSet presAssocID="{B5FA1E66-097F-40AC-AEF4-BCD5D0C4EB55}" presName="Child1" presStyleLbl="node1" presStyleIdx="0" presStyleCnt="6" custScaleX="113447" custLinFactNeighborX="3494">
        <dgm:presLayoutVars>
          <dgm:chMax val="0"/>
          <dgm:chPref val="0"/>
          <dgm:bulletEnabled val="1"/>
        </dgm:presLayoutVars>
      </dgm:prSet>
      <dgm:spPr/>
    </dgm:pt>
    <dgm:pt modelId="{BCB992B8-9955-4D50-B53C-CABD6DD60F3B}" type="pres">
      <dgm:prSet presAssocID="{61F07769-FE4C-4473-ABA4-D3A085BC3FA2}" presName="Accent2" presStyleCnt="0"/>
      <dgm:spPr/>
    </dgm:pt>
    <dgm:pt modelId="{AAFEC450-9A0E-4791-A905-20427B89DC5D}" type="pres">
      <dgm:prSet presAssocID="{61F07769-FE4C-4473-ABA4-D3A085BC3FA2}" presName="Accent" presStyleLbl="bgShp" presStyleIdx="1" presStyleCnt="6" custScaleX="115462" custScaleY="116721" custLinFactNeighborX="10226" custLinFactNeighborY="2017"/>
      <dgm:spPr/>
    </dgm:pt>
    <dgm:pt modelId="{78910696-123D-432D-8156-93005EE906AD}" type="pres">
      <dgm:prSet presAssocID="{61F07769-FE4C-4473-ABA4-D3A085BC3FA2}" presName="Child2" presStyleLbl="node1" presStyleIdx="1" presStyleCnt="6" custScaleX="108636" custLinFactNeighborX="6272" custLinFactNeighborY="-2081">
        <dgm:presLayoutVars>
          <dgm:chMax val="0"/>
          <dgm:chPref val="0"/>
          <dgm:bulletEnabled val="1"/>
        </dgm:presLayoutVars>
      </dgm:prSet>
      <dgm:spPr/>
    </dgm:pt>
    <dgm:pt modelId="{D6329068-57CB-467B-9A2A-F8FAAA345A10}" type="pres">
      <dgm:prSet presAssocID="{725D5EE1-6CB6-4B80-8A56-5E329E185EA0}" presName="Accent3" presStyleCnt="0"/>
      <dgm:spPr/>
    </dgm:pt>
    <dgm:pt modelId="{8B18409B-5EA2-4713-9341-83F574F1A5E5}" type="pres">
      <dgm:prSet presAssocID="{725D5EE1-6CB6-4B80-8A56-5E329E185EA0}" presName="Accent" presStyleLbl="bgShp" presStyleIdx="2" presStyleCnt="6" custScaleX="112884" custScaleY="108821" custLinFactNeighborX="25506" custLinFactNeighborY="14265"/>
      <dgm:spPr/>
    </dgm:pt>
    <dgm:pt modelId="{8022FB21-C949-41A2-A1D8-785005C64F78}" type="pres">
      <dgm:prSet presAssocID="{725D5EE1-6CB6-4B80-8A56-5E329E185EA0}" presName="Child3" presStyleLbl="node1" presStyleIdx="2" presStyleCnt="6" custScaleX="106019" custScaleY="106694" custLinFactNeighborX="12356" custLinFactNeighborY="4620">
        <dgm:presLayoutVars>
          <dgm:chMax val="0"/>
          <dgm:chPref val="0"/>
          <dgm:bulletEnabled val="1"/>
        </dgm:presLayoutVars>
      </dgm:prSet>
      <dgm:spPr/>
    </dgm:pt>
    <dgm:pt modelId="{3AF74690-640A-4C82-9D32-FC8252AC0C97}" type="pres">
      <dgm:prSet presAssocID="{BFED14A1-FA99-4FD3-860A-2C809E264B60}" presName="Accent4" presStyleCnt="0"/>
      <dgm:spPr/>
    </dgm:pt>
    <dgm:pt modelId="{A0FF7723-0BDA-4AD3-85E9-2750C9878DEA}" type="pres">
      <dgm:prSet presAssocID="{BFED14A1-FA99-4FD3-860A-2C809E264B60}" presName="Accent" presStyleLbl="bgShp" presStyleIdx="3" presStyleCnt="6" custScaleX="118427" custScaleY="113506" custLinFactNeighborX="9952" custLinFactNeighborY="12453"/>
      <dgm:spPr/>
    </dgm:pt>
    <dgm:pt modelId="{680717FC-5222-4624-911F-38269765A51B}" type="pres">
      <dgm:prSet presAssocID="{BFED14A1-FA99-4FD3-860A-2C809E264B60}" presName="Child4" presStyleLbl="node1" presStyleIdx="3" presStyleCnt="6" custScaleX="111865" custScaleY="86465" custLinFactNeighborX="5089" custLinFactNeighborY="877">
        <dgm:presLayoutVars>
          <dgm:chMax val="0"/>
          <dgm:chPref val="0"/>
          <dgm:bulletEnabled val="1"/>
        </dgm:presLayoutVars>
      </dgm:prSet>
      <dgm:spPr/>
    </dgm:pt>
    <dgm:pt modelId="{28253685-79E0-4FE9-8DD3-555D744C5ED8}" type="pres">
      <dgm:prSet presAssocID="{2ACF19C7-67F2-45D2-9047-BA7C2BFD87FC}" presName="Accent5" presStyleCnt="0"/>
      <dgm:spPr/>
    </dgm:pt>
    <dgm:pt modelId="{04AD3022-BBBB-47B9-81B2-DBE527A04A8F}" type="pres">
      <dgm:prSet presAssocID="{2ACF19C7-67F2-45D2-9047-BA7C2BFD87FC}" presName="Accent" presStyleLbl="bgShp" presStyleIdx="4" presStyleCnt="6" custScaleX="106662" custScaleY="118905" custLinFactNeighborX="-8251" custLinFactNeighborY="8336"/>
      <dgm:spPr/>
    </dgm:pt>
    <dgm:pt modelId="{8573BDA0-00CD-4536-9695-DE689A927BA9}" type="pres">
      <dgm:prSet presAssocID="{2ACF19C7-67F2-45D2-9047-BA7C2BFD87FC}" presName="Child5" presStyleLbl="node1" presStyleIdx="4" presStyleCnt="6" custScaleX="108282" custLinFactNeighborX="-6687" custLinFactNeighborY="4918">
        <dgm:presLayoutVars>
          <dgm:chMax val="0"/>
          <dgm:chPref val="0"/>
          <dgm:bulletEnabled val="1"/>
        </dgm:presLayoutVars>
      </dgm:prSet>
      <dgm:spPr/>
    </dgm:pt>
    <dgm:pt modelId="{1A5955A1-CFDE-4CD1-95BC-67C035C322ED}" type="pres">
      <dgm:prSet presAssocID="{44AA2261-37A6-47AE-8B1D-EDF1E0188567}" presName="Accent6" presStyleCnt="0"/>
      <dgm:spPr/>
    </dgm:pt>
    <dgm:pt modelId="{1FA01D19-A066-441C-A2CE-441155087FDE}" type="pres">
      <dgm:prSet presAssocID="{44AA2261-37A6-47AE-8B1D-EDF1E0188567}" presName="Accent" presStyleLbl="bgShp" presStyleIdx="5" presStyleCnt="6" custScaleX="136159" custScaleY="131252" custLinFactNeighborX="-8706" custLinFactNeighborY="3718"/>
      <dgm:spPr/>
    </dgm:pt>
    <dgm:pt modelId="{A9CB0C23-C89F-4CFA-B734-2546C1E6C096}" type="pres">
      <dgm:prSet presAssocID="{44AA2261-37A6-47AE-8B1D-EDF1E0188567}" presName="Child6" presStyleLbl="node1" presStyleIdx="5" presStyleCnt="6" custScaleX="116160" custScaleY="100050" custLinFactNeighborX="-3568" custLinFactNeighborY="-214">
        <dgm:presLayoutVars>
          <dgm:chMax val="0"/>
          <dgm:chPref val="0"/>
          <dgm:bulletEnabled val="1"/>
        </dgm:presLayoutVars>
      </dgm:prSet>
      <dgm:spPr/>
    </dgm:pt>
  </dgm:ptLst>
  <dgm:cxnLst>
    <dgm:cxn modelId="{08BD870F-147D-4B8A-A04A-E13E2A5E98B5}" srcId="{61590562-4DAF-49B5-BB4C-2E68FE8C1288}" destId="{725D5EE1-6CB6-4B80-8A56-5E329E185EA0}" srcOrd="2" destOrd="0" parTransId="{DBF0610C-8503-4D48-B3A8-E1A4F4ACD899}" sibTransId="{9E1AB3F0-00AD-45B9-A82F-725D0E7B2F3F}"/>
    <dgm:cxn modelId="{F748A113-51B7-4D38-96DB-2B178346C9F3}" srcId="{61590562-4DAF-49B5-BB4C-2E68FE8C1288}" destId="{70F095EB-AF59-4209-8F96-098167B48AD9}" srcOrd="6" destOrd="0" parTransId="{E7056755-7D2E-4C6A-B0CE-BA9E669367A7}" sibTransId="{08160164-6316-4EEC-895F-F56A5FF2BC4A}"/>
    <dgm:cxn modelId="{A42B4D17-7F46-448E-8A93-A54396B46D49}" srcId="{61590562-4DAF-49B5-BB4C-2E68FE8C1288}" destId="{61F07769-FE4C-4473-ABA4-D3A085BC3FA2}" srcOrd="1" destOrd="0" parTransId="{A15CC8F8-9B27-4992-9EC7-D8A6F1888574}" sibTransId="{8B3C6DAA-3DB4-457E-ADD9-B054155CA25A}"/>
    <dgm:cxn modelId="{AC4D731B-956B-364D-815A-2E9E290D680E}" type="presOf" srcId="{725D5EE1-6CB6-4B80-8A56-5E329E185EA0}" destId="{8022FB21-C949-41A2-A1D8-785005C64F78}" srcOrd="0" destOrd="0" presId="urn:microsoft.com/office/officeart/2011/layout/HexagonRadial"/>
    <dgm:cxn modelId="{F97AB520-7D20-8349-A89C-F77A77ED9576}" type="presOf" srcId="{61F07769-FE4C-4473-ABA4-D3A085BC3FA2}" destId="{78910696-123D-432D-8156-93005EE906AD}" srcOrd="0" destOrd="0" presId="urn:microsoft.com/office/officeart/2011/layout/HexagonRadial"/>
    <dgm:cxn modelId="{71914066-15DC-9943-B783-629F23859493}" type="presOf" srcId="{B5FA1E66-097F-40AC-AEF4-BCD5D0C4EB55}" destId="{50CB9C20-09D4-42DD-9374-7765384346A1}" srcOrd="0" destOrd="0" presId="urn:microsoft.com/office/officeart/2011/layout/HexagonRadial"/>
    <dgm:cxn modelId="{20963169-2CE6-7F4C-833C-CCBFE4EE825A}" type="presOf" srcId="{2ACF19C7-67F2-45D2-9047-BA7C2BFD87FC}" destId="{8573BDA0-00CD-4536-9695-DE689A927BA9}" srcOrd="0" destOrd="0" presId="urn:microsoft.com/office/officeart/2011/layout/HexagonRadial"/>
    <dgm:cxn modelId="{BBB0D66F-FAD0-402F-8315-B8486564B5F9}" srcId="{73422CB3-BB3A-4769-BDB8-92A49FBA7A5A}" destId="{61590562-4DAF-49B5-BB4C-2E68FE8C1288}" srcOrd="0" destOrd="0" parTransId="{7E6C5D2E-E142-4DD9-8430-38BBDABD9DE5}" sibTransId="{3154E61F-1745-443B-8DE7-6AB2CC5FEE8D}"/>
    <dgm:cxn modelId="{02EDE792-954B-0547-B9E3-6924D9154649}" type="presOf" srcId="{73422CB3-BB3A-4769-BDB8-92A49FBA7A5A}" destId="{09AADC48-DDC6-4AC3-99DC-676423DC2396}" srcOrd="0" destOrd="0" presId="urn:microsoft.com/office/officeart/2011/layout/HexagonRadial"/>
    <dgm:cxn modelId="{59BBFA95-E14C-406F-AECC-7D52C1149430}" srcId="{61590562-4DAF-49B5-BB4C-2E68FE8C1288}" destId="{44AA2261-37A6-47AE-8B1D-EDF1E0188567}" srcOrd="5" destOrd="0" parTransId="{EEDEA508-F753-4CE9-9E61-1B9DA2ADBF38}" sibTransId="{E1A964D4-10D7-499F-8B5D-E72FBF702D25}"/>
    <dgm:cxn modelId="{5D160BA1-9050-6848-8E28-95752DD56904}" type="presOf" srcId="{44AA2261-37A6-47AE-8B1D-EDF1E0188567}" destId="{A9CB0C23-C89F-4CFA-B734-2546C1E6C096}" srcOrd="0" destOrd="0" presId="urn:microsoft.com/office/officeart/2011/layout/HexagonRadial"/>
    <dgm:cxn modelId="{4CFA6EBA-9672-3740-98AA-B9E441BA9AB5}" type="presOf" srcId="{61590562-4DAF-49B5-BB4C-2E68FE8C1288}" destId="{C0E6C122-D9EA-4359-AAEF-85A17D87E5FB}" srcOrd="0" destOrd="0" presId="urn:microsoft.com/office/officeart/2011/layout/HexagonRadial"/>
    <dgm:cxn modelId="{768B9DBB-1A41-41DE-9211-D8916409C6B8}" srcId="{61590562-4DAF-49B5-BB4C-2E68FE8C1288}" destId="{B5FA1E66-097F-40AC-AEF4-BCD5D0C4EB55}" srcOrd="0" destOrd="0" parTransId="{8DC5DCBE-AA7B-4308-86AE-996549E80724}" sibTransId="{0F953767-6F23-4BE0-9110-B2A2CAC6A034}"/>
    <dgm:cxn modelId="{48E8FFE5-287E-4924-8D47-C6D268DEC1FC}" srcId="{61590562-4DAF-49B5-BB4C-2E68FE8C1288}" destId="{BFED14A1-FA99-4FD3-860A-2C809E264B60}" srcOrd="3" destOrd="0" parTransId="{4DF64BF4-C743-4845-92E2-52F753ED437D}" sibTransId="{6072A6B2-74E2-4074-88AB-70B6C4DF50BF}"/>
    <dgm:cxn modelId="{5788E9ED-E356-7144-9D6F-68A96C488C8A}" type="presOf" srcId="{BFED14A1-FA99-4FD3-860A-2C809E264B60}" destId="{680717FC-5222-4624-911F-38269765A51B}" srcOrd="0" destOrd="0" presId="urn:microsoft.com/office/officeart/2011/layout/HexagonRadial"/>
    <dgm:cxn modelId="{21451BFA-3489-48F8-A3A0-F82D005B4B60}" srcId="{61590562-4DAF-49B5-BB4C-2E68FE8C1288}" destId="{2ACF19C7-67F2-45D2-9047-BA7C2BFD87FC}" srcOrd="4" destOrd="0" parTransId="{4B3AC578-AA66-4222-B7AE-7EE9E98B240A}" sibTransId="{9C9A1682-311D-4CA9-99DC-036FCC4D37E1}"/>
    <dgm:cxn modelId="{08FFADC2-494B-F44C-8FEA-4B6663304491}" type="presParOf" srcId="{09AADC48-DDC6-4AC3-99DC-676423DC2396}" destId="{C0E6C122-D9EA-4359-AAEF-85A17D87E5FB}" srcOrd="0" destOrd="0" presId="urn:microsoft.com/office/officeart/2011/layout/HexagonRadial"/>
    <dgm:cxn modelId="{3AAC4C51-E73C-3C4E-8E4B-5D7312A9C498}" type="presParOf" srcId="{09AADC48-DDC6-4AC3-99DC-676423DC2396}" destId="{F840CB03-8A97-4B77-9F6D-5057C0E6ED71}" srcOrd="1" destOrd="0" presId="urn:microsoft.com/office/officeart/2011/layout/HexagonRadial"/>
    <dgm:cxn modelId="{795E463F-2C29-F44B-8D1A-83D96AD71C44}" type="presParOf" srcId="{F840CB03-8A97-4B77-9F6D-5057C0E6ED71}" destId="{A53BDDEE-B96D-46E7-B743-54A024F03EE3}" srcOrd="0" destOrd="0" presId="urn:microsoft.com/office/officeart/2011/layout/HexagonRadial"/>
    <dgm:cxn modelId="{04EE6DE7-D413-384F-B301-8B6D093F5642}" type="presParOf" srcId="{09AADC48-DDC6-4AC3-99DC-676423DC2396}" destId="{50CB9C20-09D4-42DD-9374-7765384346A1}" srcOrd="2" destOrd="0" presId="urn:microsoft.com/office/officeart/2011/layout/HexagonRadial"/>
    <dgm:cxn modelId="{D87F9B04-6410-BD44-802F-BAA82DA30A42}" type="presParOf" srcId="{09AADC48-DDC6-4AC3-99DC-676423DC2396}" destId="{BCB992B8-9955-4D50-B53C-CABD6DD60F3B}" srcOrd="3" destOrd="0" presId="urn:microsoft.com/office/officeart/2011/layout/HexagonRadial"/>
    <dgm:cxn modelId="{32A034AC-4D97-A448-BC65-2DFA08280701}" type="presParOf" srcId="{BCB992B8-9955-4D50-B53C-CABD6DD60F3B}" destId="{AAFEC450-9A0E-4791-A905-20427B89DC5D}" srcOrd="0" destOrd="0" presId="urn:microsoft.com/office/officeart/2011/layout/HexagonRadial"/>
    <dgm:cxn modelId="{3EA96287-B9CA-5F47-AB0C-FD93A330B000}" type="presParOf" srcId="{09AADC48-DDC6-4AC3-99DC-676423DC2396}" destId="{78910696-123D-432D-8156-93005EE906AD}" srcOrd="4" destOrd="0" presId="urn:microsoft.com/office/officeart/2011/layout/HexagonRadial"/>
    <dgm:cxn modelId="{247B2C1A-31A1-1449-81ED-74B2AB36AC54}" type="presParOf" srcId="{09AADC48-DDC6-4AC3-99DC-676423DC2396}" destId="{D6329068-57CB-467B-9A2A-F8FAAA345A10}" srcOrd="5" destOrd="0" presId="urn:microsoft.com/office/officeart/2011/layout/HexagonRadial"/>
    <dgm:cxn modelId="{572CFCD4-87B5-364C-9C7B-1F67318BCAA1}" type="presParOf" srcId="{D6329068-57CB-467B-9A2A-F8FAAA345A10}" destId="{8B18409B-5EA2-4713-9341-83F574F1A5E5}" srcOrd="0" destOrd="0" presId="urn:microsoft.com/office/officeart/2011/layout/HexagonRadial"/>
    <dgm:cxn modelId="{AAC305D2-005B-C141-AB04-17882892391D}" type="presParOf" srcId="{09AADC48-DDC6-4AC3-99DC-676423DC2396}" destId="{8022FB21-C949-41A2-A1D8-785005C64F78}" srcOrd="6" destOrd="0" presId="urn:microsoft.com/office/officeart/2011/layout/HexagonRadial"/>
    <dgm:cxn modelId="{81D0A499-CFEB-DB45-A2BF-A0E9E436D6CE}" type="presParOf" srcId="{09AADC48-DDC6-4AC3-99DC-676423DC2396}" destId="{3AF74690-640A-4C82-9D32-FC8252AC0C97}" srcOrd="7" destOrd="0" presId="urn:microsoft.com/office/officeart/2011/layout/HexagonRadial"/>
    <dgm:cxn modelId="{7C132032-B7F1-0E4B-B301-1B417BF75435}" type="presParOf" srcId="{3AF74690-640A-4C82-9D32-FC8252AC0C97}" destId="{A0FF7723-0BDA-4AD3-85E9-2750C9878DEA}" srcOrd="0" destOrd="0" presId="urn:microsoft.com/office/officeart/2011/layout/HexagonRadial"/>
    <dgm:cxn modelId="{CCAD365B-7E52-0F44-87FF-847F931D3E90}" type="presParOf" srcId="{09AADC48-DDC6-4AC3-99DC-676423DC2396}" destId="{680717FC-5222-4624-911F-38269765A51B}" srcOrd="8" destOrd="0" presId="urn:microsoft.com/office/officeart/2011/layout/HexagonRadial"/>
    <dgm:cxn modelId="{BD26B680-78FC-C342-AC45-8204AE74553A}" type="presParOf" srcId="{09AADC48-DDC6-4AC3-99DC-676423DC2396}" destId="{28253685-79E0-4FE9-8DD3-555D744C5ED8}" srcOrd="9" destOrd="0" presId="urn:microsoft.com/office/officeart/2011/layout/HexagonRadial"/>
    <dgm:cxn modelId="{23B47CFE-29CB-714F-A0AF-66983BD4060F}" type="presParOf" srcId="{28253685-79E0-4FE9-8DD3-555D744C5ED8}" destId="{04AD3022-BBBB-47B9-81B2-DBE527A04A8F}" srcOrd="0" destOrd="0" presId="urn:microsoft.com/office/officeart/2011/layout/HexagonRadial"/>
    <dgm:cxn modelId="{28D1FBFA-9350-9E44-9266-52B66B86F6EE}" type="presParOf" srcId="{09AADC48-DDC6-4AC3-99DC-676423DC2396}" destId="{8573BDA0-00CD-4536-9695-DE689A927BA9}" srcOrd="10" destOrd="0" presId="urn:microsoft.com/office/officeart/2011/layout/HexagonRadial"/>
    <dgm:cxn modelId="{64AE7EC8-9494-3940-85B5-8611EB28BAE3}" type="presParOf" srcId="{09AADC48-DDC6-4AC3-99DC-676423DC2396}" destId="{1A5955A1-CFDE-4CD1-95BC-67C035C322ED}" srcOrd="11" destOrd="0" presId="urn:microsoft.com/office/officeart/2011/layout/HexagonRadial"/>
    <dgm:cxn modelId="{77A46143-DD71-5D40-B909-B7FEF4A87AFC}" type="presParOf" srcId="{1A5955A1-CFDE-4CD1-95BC-67C035C322ED}" destId="{1FA01D19-A066-441C-A2CE-441155087FDE}" srcOrd="0" destOrd="0" presId="urn:microsoft.com/office/officeart/2011/layout/HexagonRadial"/>
    <dgm:cxn modelId="{A0BAE1E8-281C-9044-AC2F-A7C0F0CF2169}" type="presParOf" srcId="{09AADC48-DDC6-4AC3-99DC-676423DC2396}" destId="{A9CB0C23-C89F-4CFA-B734-2546C1E6C096}" srcOrd="12" destOrd="0" presId="urn:microsoft.com/office/officeart/2011/layout/HexagonRadial"/>
  </dgm:cxnLst>
  <dgm:bg>
    <a:solidFill>
      <a:schemeClr val="tx1"/>
    </a:solidFill>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14FD4-1D2A-4AF6-8544-30543B238476}">
      <dsp:nvSpPr>
        <dsp:cNvPr id="0" name=""/>
        <dsp:cNvSpPr/>
      </dsp:nvSpPr>
      <dsp:spPr>
        <a:xfrm>
          <a:off x="4752436" y="671757"/>
          <a:ext cx="4860357" cy="4745644"/>
        </a:xfrm>
        <a:prstGeom prst="rect">
          <a:avLst/>
        </a:prstGeom>
        <a:solidFill>
          <a:schemeClr val="tx1"/>
        </a:solidFill>
        <a:ln w="19050" cap="rnd"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0" rIns="360045" bIns="80010" numCol="1" spcCol="1270" anchor="ctr" anchorCtr="0">
          <a:noAutofit/>
        </a:bodyPr>
        <a:lstStyle/>
        <a:p>
          <a:pPr marL="0" lvl="0" indent="0" algn="r" defTabSz="2800350">
            <a:lnSpc>
              <a:spcPct val="90000"/>
            </a:lnSpc>
            <a:spcBef>
              <a:spcPct val="0"/>
            </a:spcBef>
            <a:spcAft>
              <a:spcPct val="35000"/>
            </a:spcAft>
            <a:buNone/>
          </a:pPr>
          <a:endParaRPr lang="es-DO" sz="6300" kern="1200" dirty="0"/>
        </a:p>
      </dsp:txBody>
      <dsp:txXfrm rot="16200000">
        <a:off x="6832455" y="2152698"/>
        <a:ext cx="4225573" cy="1263693"/>
      </dsp:txXfrm>
    </dsp:sp>
    <dsp:sp modelId="{B4B14276-F864-4D1B-91B4-56FE14152AB4}">
      <dsp:nvSpPr>
        <dsp:cNvPr id="0" name=""/>
        <dsp:cNvSpPr/>
      </dsp:nvSpPr>
      <dsp:spPr>
        <a:xfrm>
          <a:off x="0" y="495532"/>
          <a:ext cx="2135641" cy="31595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205740" bIns="45720" numCol="1" spcCol="1270" anchor="ctr" anchorCtr="0">
          <a:noAutofit/>
        </a:bodyPr>
        <a:lstStyle/>
        <a:p>
          <a:pPr marL="0" lvl="0" indent="0" algn="r" defTabSz="1600200">
            <a:lnSpc>
              <a:spcPct val="90000"/>
            </a:lnSpc>
            <a:spcBef>
              <a:spcPct val="0"/>
            </a:spcBef>
            <a:spcAft>
              <a:spcPct val="35000"/>
            </a:spcAft>
            <a:buNone/>
          </a:pPr>
          <a:endParaRPr lang="es-DO" sz="3600" kern="1200" dirty="0"/>
        </a:p>
      </dsp:txBody>
      <dsp:txXfrm rot="16200000">
        <a:off x="604162" y="1456055"/>
        <a:ext cx="2476312" cy="555266"/>
      </dsp:txXfrm>
    </dsp:sp>
    <dsp:sp modelId="{C2130EF3-A3F8-4177-990B-3B6EA1D5AA84}">
      <dsp:nvSpPr>
        <dsp:cNvPr id="0" name=""/>
        <dsp:cNvSpPr/>
      </dsp:nvSpPr>
      <dsp:spPr>
        <a:xfrm>
          <a:off x="4771360" y="0"/>
          <a:ext cx="4571828" cy="541739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endParaRPr lang="es-DO" sz="2100" kern="1200" dirty="0">
            <a:solidFill>
              <a:schemeClr val="bg1"/>
            </a:solidFill>
            <a:latin typeface="Times New Roman" panose="02020603050405020304" pitchFamily="18" charset="0"/>
            <a:cs typeface="Times New Roman" panose="02020603050405020304" pitchFamily="18" charset="0"/>
          </a:endParaRPr>
        </a:p>
        <a:p>
          <a:pPr marL="0" lvl="0" indent="0" algn="l" defTabSz="933450">
            <a:lnSpc>
              <a:spcPct val="90000"/>
            </a:lnSpc>
            <a:spcBef>
              <a:spcPct val="0"/>
            </a:spcBef>
            <a:spcAft>
              <a:spcPct val="35000"/>
            </a:spcAft>
            <a:buNone/>
          </a:pPr>
          <a:endParaRPr lang="es-DO" sz="3200" b="1" kern="1200" dirty="0">
            <a:solidFill>
              <a:srgbClr val="FF0000"/>
            </a:solidFill>
            <a:latin typeface="Arial" panose="020B0604020202020204" pitchFamily="34" charset="0"/>
            <a:cs typeface="Arial" panose="020B0604020202020204" pitchFamily="34" charset="0"/>
          </a:endParaRPr>
        </a:p>
        <a:p>
          <a:pPr marL="0" lvl="0" indent="0" algn="l" defTabSz="933450">
            <a:lnSpc>
              <a:spcPct val="90000"/>
            </a:lnSpc>
            <a:spcBef>
              <a:spcPct val="0"/>
            </a:spcBef>
            <a:spcAft>
              <a:spcPct val="35000"/>
            </a:spcAft>
            <a:buNone/>
          </a:pPr>
          <a:r>
            <a:rPr lang="es-DO" sz="3200" b="1" u="sng" kern="1200" dirty="0">
              <a:solidFill>
                <a:srgbClr val="FF0000"/>
              </a:solidFill>
              <a:latin typeface="Arial" panose="020B0604020202020204" pitchFamily="34" charset="0"/>
              <a:cs typeface="Arial" panose="020B0604020202020204" pitchFamily="34" charset="0"/>
            </a:rPr>
            <a:t>“Todo miembro de la iglesia</a:t>
          </a:r>
          <a:r>
            <a:rPr lang="es-DO" sz="2800" b="1" u="sng" kern="1200" dirty="0">
              <a:solidFill>
                <a:schemeClr val="bg1"/>
              </a:solidFill>
              <a:latin typeface="Arial" panose="020B0604020202020204" pitchFamily="34" charset="0"/>
              <a:cs typeface="Arial" panose="020B0604020202020204" pitchFamily="34" charset="0"/>
            </a:rPr>
            <a:t> </a:t>
          </a:r>
          <a:r>
            <a:rPr lang="es-DO" sz="2800" b="1" kern="1200" dirty="0">
              <a:solidFill>
                <a:schemeClr val="bg1"/>
              </a:solidFill>
              <a:latin typeface="Arial" panose="020B0604020202020204" pitchFamily="34" charset="0"/>
              <a:cs typeface="Arial" panose="020B0604020202020204" pitchFamily="34" charset="0"/>
            </a:rPr>
            <a:t>debe llevar con liberalidad los diezmos y las ofrendas al Señor, como muestra y reconocimiento de que ÉL es el dueño de todas las posesiones que tenemos.”</a:t>
          </a:r>
        </a:p>
        <a:p>
          <a:pPr marL="0" lvl="0" indent="0" algn="l" defTabSz="933450">
            <a:lnSpc>
              <a:spcPct val="90000"/>
            </a:lnSpc>
            <a:spcBef>
              <a:spcPct val="0"/>
            </a:spcBef>
            <a:spcAft>
              <a:spcPct val="35000"/>
            </a:spcAft>
            <a:buNone/>
          </a:pPr>
          <a:r>
            <a:rPr lang="es-DO" sz="1800" b="1" kern="1200" dirty="0">
              <a:solidFill>
                <a:schemeClr val="bg1"/>
              </a:solidFill>
            </a:rPr>
            <a:t> (Manual de mayordomía bíblica, p. 240).</a:t>
          </a:r>
          <a:endParaRPr lang="es-DO" sz="2100" b="1" kern="1200" dirty="0">
            <a:solidFill>
              <a:schemeClr val="bg1"/>
            </a:solidFill>
          </a:endParaRPr>
        </a:p>
      </dsp:txBody>
      <dsp:txXfrm>
        <a:off x="4771360" y="0"/>
        <a:ext cx="4571828" cy="54173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6C122-D9EA-4359-AAEF-85A17D87E5FB}">
      <dsp:nvSpPr>
        <dsp:cNvPr id="0" name=""/>
        <dsp:cNvSpPr/>
      </dsp:nvSpPr>
      <dsp:spPr>
        <a:xfrm>
          <a:off x="4517453" y="2379352"/>
          <a:ext cx="3243131" cy="2233527"/>
        </a:xfrm>
        <a:prstGeom prst="hexagon">
          <a:avLst>
            <a:gd name="adj" fmla="val 28570"/>
            <a:gd name="vf" fmla="val 115470"/>
          </a:avLst>
        </a:prstGeom>
        <a:solidFill>
          <a:schemeClr val="tx1"/>
        </a:solidFill>
        <a:ln>
          <a:solidFill>
            <a:schemeClr val="bg1"/>
          </a:solidFill>
        </a:ln>
        <a:effectLst>
          <a:glow rad="101600">
            <a:schemeClr val="accent6">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DO" sz="3200" b="1" kern="1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ANCIANOS</a:t>
          </a:r>
        </a:p>
      </dsp:txBody>
      <dsp:txXfrm>
        <a:off x="5000420" y="2711969"/>
        <a:ext cx="2277197" cy="1568293"/>
      </dsp:txXfrm>
    </dsp:sp>
    <dsp:sp modelId="{AAFEC450-9A0E-4791-A905-20427B89DC5D}">
      <dsp:nvSpPr>
        <dsp:cNvPr id="0" name=""/>
        <dsp:cNvSpPr/>
      </dsp:nvSpPr>
      <dsp:spPr>
        <a:xfrm>
          <a:off x="6520348" y="1058056"/>
          <a:ext cx="1225024" cy="1067029"/>
        </a:xfrm>
        <a:prstGeom prst="hexagon">
          <a:avLst>
            <a:gd name="adj" fmla="val 28900"/>
            <a:gd name="vf" fmla="val 115470"/>
          </a:avLst>
        </a:prstGeom>
        <a:gradFill rotWithShape="0">
          <a:gsLst>
            <a:gs pos="0">
              <a:schemeClr val="accent2">
                <a:tint val="40000"/>
                <a:hueOff val="0"/>
                <a:satOff val="0"/>
                <a:lumOff val="0"/>
                <a:alphaOff val="0"/>
                <a:tint val="98000"/>
                <a:lumMod val="114000"/>
              </a:schemeClr>
            </a:gs>
            <a:gs pos="100000">
              <a:schemeClr val="accent2">
                <a:tint val="40000"/>
                <a:hueOff val="0"/>
                <a:satOff val="0"/>
                <a:lumOff val="0"/>
                <a:alphaOff val="0"/>
                <a:shade val="90000"/>
                <a:lumMod val="84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0CB9C20-09D4-42DD-9374-7765384346A1}">
      <dsp:nvSpPr>
        <dsp:cNvPr id="0" name=""/>
        <dsp:cNvSpPr/>
      </dsp:nvSpPr>
      <dsp:spPr>
        <a:xfrm>
          <a:off x="4917604" y="67459"/>
          <a:ext cx="2614330" cy="1993620"/>
        </a:xfrm>
        <a:prstGeom prst="hexagon">
          <a:avLst>
            <a:gd name="adj" fmla="val 28570"/>
            <a:gd name="vf" fmla="val 115470"/>
          </a:avLst>
        </a:prstGeom>
        <a:solidFill>
          <a:schemeClr val="tx1"/>
        </a:solidFill>
        <a:ln>
          <a:solidFill>
            <a:schemeClr val="bg1"/>
          </a:solidFill>
        </a:ln>
        <a:effectLst>
          <a:glow rad="63500">
            <a:schemeClr val="accent6">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DO"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MUJERES</a:t>
          </a:r>
          <a:r>
            <a:rPr lang="es-DO" sz="1800" kern="1200" dirty="0">
              <a:solidFill>
                <a:schemeClr val="tx1"/>
              </a:solidFill>
            </a:rPr>
            <a:t> </a:t>
          </a:r>
        </a:p>
      </dsp:txBody>
      <dsp:txXfrm>
        <a:off x="5325324" y="378376"/>
        <a:ext cx="1798890" cy="1371786"/>
      </dsp:txXfrm>
    </dsp:sp>
    <dsp:sp modelId="{8B18409B-5EA2-4713-9341-83F574F1A5E5}">
      <dsp:nvSpPr>
        <dsp:cNvPr id="0" name=""/>
        <dsp:cNvSpPr/>
      </dsp:nvSpPr>
      <dsp:spPr>
        <a:xfrm>
          <a:off x="7934383" y="2915147"/>
          <a:ext cx="1197672" cy="994810"/>
        </a:xfrm>
        <a:prstGeom prst="hexagon">
          <a:avLst>
            <a:gd name="adj" fmla="val 28900"/>
            <a:gd name="vf" fmla="val 115470"/>
          </a:avLst>
        </a:prstGeom>
        <a:gradFill rotWithShape="0">
          <a:gsLst>
            <a:gs pos="0">
              <a:schemeClr val="accent2">
                <a:tint val="40000"/>
                <a:hueOff val="0"/>
                <a:satOff val="0"/>
                <a:lumOff val="0"/>
                <a:alphaOff val="0"/>
                <a:tint val="98000"/>
                <a:lumMod val="114000"/>
              </a:schemeClr>
            </a:gs>
            <a:gs pos="100000">
              <a:schemeClr val="accent2">
                <a:tint val="40000"/>
                <a:hueOff val="0"/>
                <a:satOff val="0"/>
                <a:lumOff val="0"/>
                <a:alphaOff val="0"/>
                <a:shade val="90000"/>
                <a:lumMod val="84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8910696-123D-432D-8156-93005EE906AD}">
      <dsp:nvSpPr>
        <dsp:cNvPr id="0" name=""/>
        <dsp:cNvSpPr/>
      </dsp:nvSpPr>
      <dsp:spPr>
        <a:xfrm>
          <a:off x="7150505" y="1252182"/>
          <a:ext cx="2503463" cy="1993620"/>
        </a:xfrm>
        <a:prstGeom prst="hexagon">
          <a:avLst>
            <a:gd name="adj" fmla="val 28570"/>
            <a:gd name="vf" fmla="val 115470"/>
          </a:avLst>
        </a:prstGeom>
        <a:solidFill>
          <a:schemeClr val="tx1"/>
        </a:solidFill>
        <a:ln>
          <a:solidFill>
            <a:schemeClr val="bg1"/>
          </a:solidFill>
        </a:ln>
        <a:effectLst>
          <a:glow rad="101600">
            <a:schemeClr val="accent6">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DO" sz="2400" b="1" kern="1200" dirty="0">
              <a:solidFill>
                <a:schemeClr val="bg1"/>
              </a:solidFill>
              <a:effectLst>
                <a:outerShdw blurRad="38100" dist="38100" dir="2700000" algn="tl">
                  <a:srgbClr val="000000">
                    <a:alpha val="43137"/>
                  </a:srgbClr>
                </a:outerShdw>
              </a:effectLst>
            </a:rPr>
            <a:t>SEÑORITAS</a:t>
          </a:r>
        </a:p>
      </dsp:txBody>
      <dsp:txXfrm>
        <a:off x="7548986" y="1569510"/>
        <a:ext cx="1706501" cy="1358964"/>
      </dsp:txXfrm>
    </dsp:sp>
    <dsp:sp modelId="{A0FF7723-0BDA-4AD3-85E9-2750C9878DEA}">
      <dsp:nvSpPr>
        <dsp:cNvPr id="0" name=""/>
        <dsp:cNvSpPr/>
      </dsp:nvSpPr>
      <dsp:spPr>
        <a:xfrm>
          <a:off x="6879791" y="4806324"/>
          <a:ext cx="1256482" cy="1037639"/>
        </a:xfrm>
        <a:prstGeom prst="hexagon">
          <a:avLst>
            <a:gd name="adj" fmla="val 28900"/>
            <a:gd name="vf" fmla="val 115470"/>
          </a:avLst>
        </a:prstGeom>
        <a:gradFill rotWithShape="0">
          <a:gsLst>
            <a:gs pos="0">
              <a:schemeClr val="accent2">
                <a:tint val="40000"/>
                <a:hueOff val="0"/>
                <a:satOff val="0"/>
                <a:lumOff val="0"/>
                <a:alphaOff val="0"/>
                <a:tint val="98000"/>
                <a:lumMod val="114000"/>
              </a:schemeClr>
            </a:gs>
            <a:gs pos="100000">
              <a:schemeClr val="accent2">
                <a:tint val="40000"/>
                <a:hueOff val="0"/>
                <a:satOff val="0"/>
                <a:lumOff val="0"/>
                <a:alphaOff val="0"/>
                <a:shade val="90000"/>
                <a:lumMod val="84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022FB21-C949-41A2-A1D8-785005C64F78}">
      <dsp:nvSpPr>
        <dsp:cNvPr id="0" name=""/>
        <dsp:cNvSpPr/>
      </dsp:nvSpPr>
      <dsp:spPr>
        <a:xfrm>
          <a:off x="7320861" y="3729635"/>
          <a:ext cx="2443155" cy="2127073"/>
        </a:xfrm>
        <a:prstGeom prst="hexagon">
          <a:avLst>
            <a:gd name="adj" fmla="val 28570"/>
            <a:gd name="vf" fmla="val 115470"/>
          </a:avLst>
        </a:prstGeom>
        <a:solidFill>
          <a:schemeClr val="tx1"/>
        </a:solidFill>
        <a:ln>
          <a:solidFill>
            <a:schemeClr val="bg1"/>
          </a:solidFill>
        </a:ln>
        <a:effectLst>
          <a:glow rad="101600">
            <a:schemeClr val="accent6">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s-DO" sz="3600" b="1" kern="1200" dirty="0">
              <a:solidFill>
                <a:schemeClr val="bg1"/>
              </a:solidFill>
              <a:effectLst>
                <a:outerShdw blurRad="38100" dist="38100" dir="2700000" algn="tl">
                  <a:srgbClr val="000000">
                    <a:alpha val="43137"/>
                  </a:srgbClr>
                </a:outerShdw>
              </a:effectLst>
            </a:rPr>
            <a:t>NIÑAS</a:t>
          </a:r>
        </a:p>
      </dsp:txBody>
      <dsp:txXfrm>
        <a:off x="7727026" y="4083252"/>
        <a:ext cx="1630825" cy="1419839"/>
      </dsp:txXfrm>
    </dsp:sp>
    <dsp:sp modelId="{04AD3022-BBBB-47B9-81B2-DBE527A04A8F}">
      <dsp:nvSpPr>
        <dsp:cNvPr id="0" name=""/>
        <dsp:cNvSpPr/>
      </dsp:nvSpPr>
      <dsp:spPr>
        <a:xfrm>
          <a:off x="4615347" y="4944263"/>
          <a:ext cx="1131658" cy="1086995"/>
        </a:xfrm>
        <a:prstGeom prst="hexagon">
          <a:avLst>
            <a:gd name="adj" fmla="val 28900"/>
            <a:gd name="vf" fmla="val 115470"/>
          </a:avLst>
        </a:prstGeom>
        <a:gradFill rotWithShape="0">
          <a:gsLst>
            <a:gs pos="0">
              <a:schemeClr val="accent2">
                <a:tint val="40000"/>
                <a:hueOff val="0"/>
                <a:satOff val="0"/>
                <a:lumOff val="0"/>
                <a:alphaOff val="0"/>
                <a:tint val="98000"/>
                <a:lumMod val="114000"/>
              </a:schemeClr>
            </a:gs>
            <a:gs pos="100000">
              <a:schemeClr val="accent2">
                <a:tint val="40000"/>
                <a:hueOff val="0"/>
                <a:satOff val="0"/>
                <a:lumOff val="0"/>
                <a:alphaOff val="0"/>
                <a:shade val="90000"/>
                <a:lumMod val="84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80717FC-5222-4624-911F-38269765A51B}">
      <dsp:nvSpPr>
        <dsp:cNvPr id="0" name=""/>
        <dsp:cNvSpPr/>
      </dsp:nvSpPr>
      <dsp:spPr>
        <a:xfrm>
          <a:off x="4972589" y="5084240"/>
          <a:ext cx="2577873" cy="1723784"/>
        </a:xfrm>
        <a:prstGeom prst="hexagon">
          <a:avLst>
            <a:gd name="adj" fmla="val 28570"/>
            <a:gd name="vf" fmla="val 115470"/>
          </a:avLst>
        </a:prstGeom>
        <a:solidFill>
          <a:schemeClr val="tx1"/>
        </a:solidFill>
        <a:ln>
          <a:solidFill>
            <a:schemeClr val="bg1"/>
          </a:solidFill>
        </a:ln>
        <a:effectLst>
          <a:glow rad="101600">
            <a:schemeClr val="accent6">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s-DO" sz="3600" b="1" kern="1200" dirty="0">
              <a:solidFill>
                <a:schemeClr val="bg1"/>
              </a:solidFill>
              <a:effectLst>
                <a:outerShdw blurRad="38100" dist="38100" dir="2700000" algn="tl">
                  <a:srgbClr val="000000">
                    <a:alpha val="43137"/>
                  </a:srgbClr>
                </a:outerShdw>
              </a:effectLst>
            </a:rPr>
            <a:t>NIÑOS</a:t>
          </a:r>
        </a:p>
      </dsp:txBody>
      <dsp:txXfrm>
        <a:off x="5351573" y="5337661"/>
        <a:ext cx="1819905" cy="1216942"/>
      </dsp:txXfrm>
    </dsp:sp>
    <dsp:sp modelId="{1FA01D19-A066-441C-A2CE-441155087FDE}">
      <dsp:nvSpPr>
        <dsp:cNvPr id="0" name=""/>
        <dsp:cNvSpPr/>
      </dsp:nvSpPr>
      <dsp:spPr>
        <a:xfrm>
          <a:off x="3195523" y="3137282"/>
          <a:ext cx="1444614" cy="1199868"/>
        </a:xfrm>
        <a:prstGeom prst="hexagon">
          <a:avLst>
            <a:gd name="adj" fmla="val 28900"/>
            <a:gd name="vf" fmla="val 115470"/>
          </a:avLst>
        </a:prstGeom>
        <a:gradFill rotWithShape="0">
          <a:gsLst>
            <a:gs pos="0">
              <a:schemeClr val="accent2">
                <a:tint val="40000"/>
                <a:hueOff val="0"/>
                <a:satOff val="0"/>
                <a:lumOff val="0"/>
                <a:alphaOff val="0"/>
                <a:tint val="98000"/>
                <a:lumMod val="114000"/>
              </a:schemeClr>
            </a:gs>
            <a:gs pos="100000">
              <a:schemeClr val="accent2">
                <a:tint val="40000"/>
                <a:hueOff val="0"/>
                <a:satOff val="0"/>
                <a:lumOff val="0"/>
                <a:alphaOff val="0"/>
                <a:shade val="90000"/>
                <a:lumMod val="84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573BDA0-00CD-4536-9695-DE689A927BA9}">
      <dsp:nvSpPr>
        <dsp:cNvPr id="0" name=""/>
        <dsp:cNvSpPr/>
      </dsp:nvSpPr>
      <dsp:spPr>
        <a:xfrm>
          <a:off x="2619240" y="3803674"/>
          <a:ext cx="2495305" cy="1993620"/>
        </a:xfrm>
        <a:prstGeom prst="hexagon">
          <a:avLst>
            <a:gd name="adj" fmla="val 28570"/>
            <a:gd name="vf" fmla="val 115470"/>
          </a:avLst>
        </a:prstGeom>
        <a:solidFill>
          <a:schemeClr val="tx1"/>
        </a:solidFill>
        <a:ln>
          <a:solidFill>
            <a:schemeClr val="bg1"/>
          </a:solidFill>
        </a:ln>
        <a:effectLst>
          <a:glow rad="101600">
            <a:schemeClr val="accent6">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DO" sz="2800" b="1" kern="1200" dirty="0">
              <a:solidFill>
                <a:schemeClr val="bg1"/>
              </a:solidFill>
              <a:effectLst>
                <a:outerShdw blurRad="38100" dist="38100" dir="2700000" algn="tl">
                  <a:srgbClr val="000000">
                    <a:alpha val="43137"/>
                  </a:srgbClr>
                </a:outerShdw>
              </a:effectLst>
            </a:rPr>
            <a:t>JÓVENES</a:t>
          </a:r>
        </a:p>
      </dsp:txBody>
      <dsp:txXfrm>
        <a:off x="3017041" y="4121497"/>
        <a:ext cx="1699703" cy="1357974"/>
      </dsp:txXfrm>
    </dsp:sp>
    <dsp:sp modelId="{A9CB0C23-C89F-4CFA-B734-2546C1E6C096}">
      <dsp:nvSpPr>
        <dsp:cNvPr id="0" name=""/>
        <dsp:cNvSpPr/>
      </dsp:nvSpPr>
      <dsp:spPr>
        <a:xfrm>
          <a:off x="2600344" y="1286161"/>
          <a:ext cx="2676850" cy="1994617"/>
        </a:xfrm>
        <a:prstGeom prst="hexagon">
          <a:avLst>
            <a:gd name="adj" fmla="val 28570"/>
            <a:gd name="vf" fmla="val 115470"/>
          </a:avLst>
        </a:prstGeom>
        <a:solidFill>
          <a:schemeClr val="tx1"/>
        </a:solidFill>
        <a:ln>
          <a:solidFill>
            <a:schemeClr val="bg1"/>
          </a:solidFill>
        </a:ln>
        <a:effectLst>
          <a:glow rad="101600">
            <a:schemeClr val="accent6">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DO" sz="2800" b="1" kern="1200" dirty="0">
              <a:solidFill>
                <a:schemeClr val="bg1"/>
              </a:solidFill>
              <a:effectLst>
                <a:outerShdw blurRad="38100" dist="38100" dir="2700000" algn="tl">
                  <a:srgbClr val="000000">
                    <a:alpha val="43137"/>
                  </a:srgbClr>
                </a:outerShdw>
              </a:effectLst>
            </a:rPr>
            <a:t>HOMBRES</a:t>
          </a:r>
        </a:p>
      </dsp:txBody>
      <dsp:txXfrm>
        <a:off x="3013369" y="1593921"/>
        <a:ext cx="1850800" cy="137909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ágonos radiales"/>
  <dgm:desc val="Se usa para mostrar un proceso secuencial  relacionado con un tema o una idea centrales. Limitado a seis formas de Nivel 2. Funciona mejor con poco texto No aparece el texto sin utilizar, pero queda disponible si cambia entre diseño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D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5D181-7989-4EBC-83FF-973E920F28AD}" type="datetimeFigureOut">
              <a:rPr lang="es-DO" smtClean="0"/>
              <a:t>12/3/2022</a:t>
            </a:fld>
            <a:endParaRPr lang="es-D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D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D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6CA48-53FD-41F1-9BB3-95B225E45746}" type="slidenum">
              <a:rPr lang="es-DO" smtClean="0"/>
              <a:t>‹Nº›</a:t>
            </a:fld>
            <a:endParaRPr lang="es-DO"/>
          </a:p>
        </p:txBody>
      </p:sp>
    </p:spTree>
    <p:extLst>
      <p:ext uri="{BB962C8B-B14F-4D97-AF65-F5344CB8AC3E}">
        <p14:creationId xmlns:p14="http://schemas.microsoft.com/office/powerpoint/2010/main" val="2074036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A77A1-A407-5749-8A23-460050FE4A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3538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244389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64788A9-B333-44E0-9DF3-25101DB3798C}" type="datetimeFigureOut">
              <a:rPr lang="es-DO" smtClean="0"/>
              <a:t>12/3/2022</a:t>
            </a:fld>
            <a:endParaRPr lang="es-DO"/>
          </a:p>
        </p:txBody>
      </p:sp>
      <p:sp>
        <p:nvSpPr>
          <p:cNvPr id="6" name="Footer Placeholder 5"/>
          <p:cNvSpPr>
            <a:spLocks noGrp="1"/>
          </p:cNvSpPr>
          <p:nvPr>
            <p:ph type="ftr" sz="quarter" idx="11"/>
          </p:nvPr>
        </p:nvSpPr>
        <p:spPr/>
        <p:txBody>
          <a:bodyPr/>
          <a:lstStyle/>
          <a:p>
            <a:endParaRPr lang="es-DO"/>
          </a:p>
        </p:txBody>
      </p:sp>
      <p:sp>
        <p:nvSpPr>
          <p:cNvPr id="7" name="Slide Number Placeholder 6"/>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2649730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312325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7CB0556E-72D4-43C6-B5A6-E440C908CBD3}" type="slidenum">
              <a:rPr lang="es-DO" smtClean="0"/>
              <a:t>‹Nº›</a:t>
            </a:fld>
            <a:endParaRPr lang="es-DO"/>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70132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3594886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64788A9-B333-44E0-9DF3-25101DB3798C}" type="datetimeFigureOut">
              <a:rPr lang="es-DO" smtClean="0"/>
              <a:t>12/3/2022</a:t>
            </a:fld>
            <a:endParaRPr lang="es-DO"/>
          </a:p>
        </p:txBody>
      </p:sp>
      <p:sp>
        <p:nvSpPr>
          <p:cNvPr id="4"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474283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64788A9-B333-44E0-9DF3-25101DB3798C}" type="datetimeFigureOut">
              <a:rPr lang="es-DO" smtClean="0"/>
              <a:t>12/3/2022</a:t>
            </a:fld>
            <a:endParaRPr lang="es-DO"/>
          </a:p>
        </p:txBody>
      </p:sp>
      <p:sp>
        <p:nvSpPr>
          <p:cNvPr id="4"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442238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2057592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4139846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NUEVO">
    <p:bg>
      <p:bgPr>
        <a:solidFill>
          <a:srgbClr val="FFFFFF"/>
        </a:solidFill>
        <a:effectLst/>
      </p:bgPr>
    </p:bg>
    <p:spTree>
      <p:nvGrpSpPr>
        <p:cNvPr id="1" name=""/>
        <p:cNvGrpSpPr/>
        <p:nvPr/>
      </p:nvGrpSpPr>
      <p:grpSpPr>
        <a:xfrm>
          <a:off x="0" y="0"/>
          <a:ext cx="0" cy="0"/>
          <a:chOff x="0" y="0"/>
          <a:chExt cx="0" cy="0"/>
        </a:xfrm>
      </p:grpSpPr>
      <p:sp>
        <p:nvSpPr>
          <p:cNvPr id="117" name="Slide Number"/>
          <p:cNvSpPr>
            <a:spLocks noGrp="1"/>
          </p:cNvSpPr>
          <p:nvPr>
            <p:ph type="sldNum" sz="quarter" idx="2"/>
          </p:nvPr>
        </p:nvSpPr>
        <p:spPr>
          <a:xfrm>
            <a:off x="5889626" y="6388100"/>
            <a:ext cx="412751" cy="469900"/>
          </a:xfrm>
          <a:prstGeom prst="rect">
            <a:avLst/>
          </a:prstGeom>
        </p:spPr>
        <p:txBody>
          <a:bodyPr lIns="101600" tIns="101600" rIns="101600" bIns="101600"/>
          <a:lstStyle>
            <a:lvl1pPr defTabSz="438150">
              <a:defRPr sz="1800">
                <a:uFill>
                  <a:solidFill>
                    <a:srgbClr val="FFFFFF"/>
                  </a:solidFill>
                </a:uFill>
                <a:latin typeface="Times"/>
                <a:ea typeface="Times"/>
                <a:cs typeface="Times"/>
                <a:sym typeface="Times"/>
              </a:defRPr>
            </a:lvl1pPr>
          </a:lstStyle>
          <a:p>
            <a:fld id="{86CB4B4D-7CA3-9044-876B-883B54F8677D}" type="slidenum">
              <a:t>‹Nº›</a:t>
            </a:fld>
            <a:endParaRPr/>
          </a:p>
        </p:txBody>
      </p:sp>
    </p:spTree>
    <p:extLst>
      <p:ext uri="{BB962C8B-B14F-4D97-AF65-F5344CB8AC3E}">
        <p14:creationId xmlns:p14="http://schemas.microsoft.com/office/powerpoint/2010/main" val="42063843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366642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192893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64788A9-B333-44E0-9DF3-25101DB3798C}" type="datetimeFigureOut">
              <a:rPr lang="es-DO" smtClean="0"/>
              <a:t>12/3/2022</a:t>
            </a:fld>
            <a:endParaRPr lang="es-DO"/>
          </a:p>
        </p:txBody>
      </p:sp>
      <p:sp>
        <p:nvSpPr>
          <p:cNvPr id="6" name="Footer Placeholder 5"/>
          <p:cNvSpPr>
            <a:spLocks noGrp="1"/>
          </p:cNvSpPr>
          <p:nvPr>
            <p:ph type="ftr" sz="quarter" idx="11"/>
          </p:nvPr>
        </p:nvSpPr>
        <p:spPr/>
        <p:txBody>
          <a:bodyPr/>
          <a:lstStyle/>
          <a:p>
            <a:endParaRPr lang="es-DO"/>
          </a:p>
        </p:txBody>
      </p:sp>
      <p:sp>
        <p:nvSpPr>
          <p:cNvPr id="7" name="Slide Number Placeholder 6"/>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27179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64788A9-B333-44E0-9DF3-25101DB3798C}" type="datetimeFigureOut">
              <a:rPr lang="es-DO" smtClean="0"/>
              <a:t>12/3/2022</a:t>
            </a:fld>
            <a:endParaRPr lang="es-DO"/>
          </a:p>
        </p:txBody>
      </p:sp>
      <p:sp>
        <p:nvSpPr>
          <p:cNvPr id="8" name="Footer Placeholder 7"/>
          <p:cNvSpPr>
            <a:spLocks noGrp="1"/>
          </p:cNvSpPr>
          <p:nvPr>
            <p:ph type="ftr" sz="quarter" idx="11"/>
          </p:nvPr>
        </p:nvSpPr>
        <p:spPr/>
        <p:txBody>
          <a:bodyPr/>
          <a:lstStyle/>
          <a:p>
            <a:endParaRPr lang="es-DO"/>
          </a:p>
        </p:txBody>
      </p:sp>
      <p:sp>
        <p:nvSpPr>
          <p:cNvPr id="9" name="Slide Number Placeholder 8"/>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3726706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3"/>
          <p:cNvSpPr>
            <a:spLocks noGrp="1"/>
          </p:cNvSpPr>
          <p:nvPr>
            <p:ph type="ftr" sz="quarter" idx="11"/>
          </p:nvPr>
        </p:nvSpPr>
        <p:spPr/>
        <p:txBody>
          <a:bodyPr/>
          <a:lstStyle/>
          <a:p>
            <a:endParaRPr lang="es-DO"/>
          </a:p>
        </p:txBody>
      </p:sp>
      <p:sp>
        <p:nvSpPr>
          <p:cNvPr id="6" name="Slide Number Placeholder 4"/>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220400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2"/>
          <p:cNvSpPr>
            <a:spLocks noGrp="1"/>
          </p:cNvSpPr>
          <p:nvPr>
            <p:ph type="ftr" sz="quarter" idx="11"/>
          </p:nvPr>
        </p:nvSpPr>
        <p:spPr/>
        <p:txBody>
          <a:bodyPr/>
          <a:lstStyle/>
          <a:p>
            <a:endParaRPr lang="es-DO"/>
          </a:p>
        </p:txBody>
      </p:sp>
      <p:sp>
        <p:nvSpPr>
          <p:cNvPr id="6" name="Slide Number Placeholder 3"/>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278834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864788A9-B333-44E0-9DF3-25101DB3798C}" type="datetimeFigureOut">
              <a:rPr lang="es-DO" smtClean="0"/>
              <a:t>12/3/2022</a:t>
            </a:fld>
            <a:endParaRPr lang="es-DO"/>
          </a:p>
        </p:txBody>
      </p:sp>
      <p:sp>
        <p:nvSpPr>
          <p:cNvPr id="5" name="Footer Placeholder 5"/>
          <p:cNvSpPr>
            <a:spLocks noGrp="1"/>
          </p:cNvSpPr>
          <p:nvPr>
            <p:ph type="ftr" sz="quarter" idx="11"/>
          </p:nvPr>
        </p:nvSpPr>
        <p:spPr/>
        <p:txBody>
          <a:bodyPr/>
          <a:lstStyle/>
          <a:p>
            <a:endParaRPr lang="es-DO"/>
          </a:p>
        </p:txBody>
      </p:sp>
      <p:sp>
        <p:nvSpPr>
          <p:cNvPr id="6" name="Slide Number Placeholder 6"/>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11424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64788A9-B333-44E0-9DF3-25101DB3798C}" type="datetimeFigureOut">
              <a:rPr lang="es-DO" smtClean="0"/>
              <a:t>12/3/2022</a:t>
            </a:fld>
            <a:endParaRPr lang="es-DO"/>
          </a:p>
        </p:txBody>
      </p:sp>
      <p:sp>
        <p:nvSpPr>
          <p:cNvPr id="6" name="Footer Placeholder 5"/>
          <p:cNvSpPr>
            <a:spLocks noGrp="1"/>
          </p:cNvSpPr>
          <p:nvPr>
            <p:ph type="ftr" sz="quarter" idx="11"/>
          </p:nvPr>
        </p:nvSpPr>
        <p:spPr/>
        <p:txBody>
          <a:bodyPr/>
          <a:lstStyle/>
          <a:p>
            <a:endParaRPr lang="es-DO"/>
          </a:p>
        </p:txBody>
      </p:sp>
      <p:sp>
        <p:nvSpPr>
          <p:cNvPr id="7" name="Slide Number Placeholder 6"/>
          <p:cNvSpPr>
            <a:spLocks noGrp="1"/>
          </p:cNvSpPr>
          <p:nvPr>
            <p:ph type="sldNum" sz="quarter" idx="12"/>
          </p:nvPr>
        </p:nvSpPr>
        <p:spPr/>
        <p:txBody>
          <a:bodyPr/>
          <a:lstStyle/>
          <a:p>
            <a:fld id="{7CB0556E-72D4-43C6-B5A6-E440C908CBD3}" type="slidenum">
              <a:rPr lang="es-DO" smtClean="0"/>
              <a:t>‹Nº›</a:t>
            </a:fld>
            <a:endParaRPr lang="es-DO"/>
          </a:p>
        </p:txBody>
      </p:sp>
    </p:spTree>
    <p:extLst>
      <p:ext uri="{BB962C8B-B14F-4D97-AF65-F5344CB8AC3E}">
        <p14:creationId xmlns:p14="http://schemas.microsoft.com/office/powerpoint/2010/main" val="74057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64788A9-B333-44E0-9DF3-25101DB3798C}" type="datetimeFigureOut">
              <a:rPr lang="es-DO" smtClean="0"/>
              <a:t>12/3/2022</a:t>
            </a:fld>
            <a:endParaRPr lang="es-DO"/>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DO"/>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CB0556E-72D4-43C6-B5A6-E440C908CBD3}" type="slidenum">
              <a:rPr lang="es-DO" smtClean="0"/>
              <a:t>‹Nº›</a:t>
            </a:fld>
            <a:endParaRPr lang="es-DO"/>
          </a:p>
        </p:txBody>
      </p:sp>
    </p:spTree>
    <p:extLst>
      <p:ext uri="{BB962C8B-B14F-4D97-AF65-F5344CB8AC3E}">
        <p14:creationId xmlns:p14="http://schemas.microsoft.com/office/powerpoint/2010/main" val="3413410966"/>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gif"/></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gi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18.xml"/><Relationship Id="rId1" Type="http://schemas.openxmlformats.org/officeDocument/2006/relationships/vmlDrawing" Target="../drawings/vmlDrawing3.vml"/><Relationship Id="rId4" Type="http://schemas.openxmlformats.org/officeDocument/2006/relationships/image" Target="../media/image96.emf"/></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99.jpg"/><Relationship Id="rId7" Type="http://schemas.openxmlformats.org/officeDocument/2006/relationships/image" Target="../media/image102.jpg"/><Relationship Id="rId2" Type="http://schemas.openxmlformats.org/officeDocument/2006/relationships/image" Target="../media/image98.jpg"/><Relationship Id="rId1" Type="http://schemas.openxmlformats.org/officeDocument/2006/relationships/slideLayout" Target="../slideLayouts/slideLayout1.xml"/><Relationship Id="rId6" Type="http://schemas.openxmlformats.org/officeDocument/2006/relationships/image" Target="../media/image37.gif"/><Relationship Id="rId5" Type="http://schemas.openxmlformats.org/officeDocument/2006/relationships/image" Target="../media/image101.jpg"/><Relationship Id="rId4" Type="http://schemas.openxmlformats.org/officeDocument/2006/relationships/image" Target="../media/image100.jpg"/><Relationship Id="rId9" Type="http://schemas.openxmlformats.org/officeDocument/2006/relationships/image" Target="../media/image104.jpg"/></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05.e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06.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a:extLst>
              <a:ext uri="{FF2B5EF4-FFF2-40B4-BE49-F238E27FC236}">
                <a16:creationId xmlns:a16="http://schemas.microsoft.com/office/drawing/2014/main" id="{AF6F876B-C597-45DC-B8EC-3FDE34E39C1C}"/>
              </a:ext>
            </a:extLst>
          </p:cNvPr>
          <p:cNvSpPr>
            <a:spLocks noChangeArrowheads="1"/>
          </p:cNvSpPr>
          <p:nvPr/>
        </p:nvSpPr>
        <p:spPr bwMode="auto">
          <a:xfrm>
            <a:off x="9374189" y="0"/>
            <a:ext cx="1341437" cy="6858000"/>
          </a:xfrm>
          <a:prstGeom prst="rect">
            <a:avLst/>
          </a:prstGeom>
          <a:solidFill>
            <a:srgbClr val="FFFFFF"/>
          </a:solidFill>
          <a:ln w="25400">
            <a:solidFill>
              <a:srgbClr val="40A3B9"/>
            </a:solidFill>
            <a:miter lim="800000"/>
            <a:headEnd/>
            <a:tailEnd/>
          </a:ln>
        </p:spPr>
        <p:txBody>
          <a:bodyPr lIns="38100" tIns="38100" rIns="38100" bIns="38100" anchor="ctr"/>
          <a:lstStyle>
            <a:lvl1pPr marL="30163" defTabSz="685800">
              <a:defRPr sz="2800" b="1">
                <a:solidFill>
                  <a:schemeClr val="tx1"/>
                </a:solidFill>
                <a:latin typeface="Times New Roman" panose="02020603050405020304" pitchFamily="18" charset="0"/>
                <a:ea typeface="MS PGothic" panose="020B0600070205080204" pitchFamily="34" charset="-128"/>
              </a:defRPr>
            </a:lvl1pPr>
            <a:lvl2pPr marL="742950" indent="-285750" defTabSz="685800">
              <a:defRPr sz="2800" b="1">
                <a:solidFill>
                  <a:schemeClr val="tx1"/>
                </a:solidFill>
                <a:latin typeface="Times New Roman" panose="02020603050405020304" pitchFamily="18" charset="0"/>
                <a:ea typeface="MS PGothic" panose="020B0600070205080204" pitchFamily="34" charset="-128"/>
              </a:defRPr>
            </a:lvl2pPr>
            <a:lvl3pPr marL="1143000" indent="-228600" defTabSz="685800">
              <a:defRPr sz="2800" b="1">
                <a:solidFill>
                  <a:schemeClr val="tx1"/>
                </a:solidFill>
                <a:latin typeface="Times New Roman" panose="02020603050405020304" pitchFamily="18" charset="0"/>
                <a:ea typeface="MS PGothic" panose="020B0600070205080204" pitchFamily="34" charset="-128"/>
              </a:defRPr>
            </a:lvl3pPr>
            <a:lvl4pPr marL="1600200" indent="-228600" defTabSz="685800">
              <a:defRPr sz="2800" b="1">
                <a:solidFill>
                  <a:schemeClr val="tx1"/>
                </a:solidFill>
                <a:latin typeface="Times New Roman" panose="02020603050405020304" pitchFamily="18" charset="0"/>
                <a:ea typeface="MS PGothic" panose="020B0600070205080204" pitchFamily="34" charset="-128"/>
              </a:defRPr>
            </a:lvl4pPr>
            <a:lvl5pPr marL="2057400" indent="-228600" defTabSz="685800">
              <a:defRPr sz="2800" b="1">
                <a:solidFill>
                  <a:schemeClr val="tx1"/>
                </a:solidFill>
                <a:latin typeface="Times New Roman" panose="02020603050405020304" pitchFamily="18" charset="0"/>
                <a:ea typeface="MS PGothic" panose="020B0600070205080204" pitchFamily="34" charset="-128"/>
              </a:defRPr>
            </a:lvl5pPr>
            <a:lvl6pPr marL="25146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6pPr>
            <a:lvl7pPr marL="29718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7pPr>
            <a:lvl8pPr marL="34290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8pPr>
            <a:lvl9pPr marL="38862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9pPr>
          </a:lstStyle>
          <a:p>
            <a:endParaRPr lang="es-DO" altLang="es-DO" sz="1800">
              <a:latin typeface="Times" panose="02020603050405020304" pitchFamily="18" charset="0"/>
              <a:cs typeface="Times" panose="02020603050405020304" pitchFamily="18" charset="0"/>
              <a:sym typeface="Times" panose="02020603050405020304" pitchFamily="18" charset="0"/>
            </a:endParaRPr>
          </a:p>
        </p:txBody>
      </p:sp>
      <p:pic>
        <p:nvPicPr>
          <p:cNvPr id="49155" name="pasted-image.pdf" descr="pasted-image.pdf">
            <a:extLst>
              <a:ext uri="{FF2B5EF4-FFF2-40B4-BE49-F238E27FC236}">
                <a16:creationId xmlns:a16="http://schemas.microsoft.com/office/drawing/2014/main" id="{A89931A4-FBDD-492B-93E5-A75C78A3E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2755" b="62785"/>
          <a:stretch>
            <a:fillRect/>
          </a:stretch>
        </p:blipFill>
        <p:spPr bwMode="auto">
          <a:xfrm>
            <a:off x="9655176" y="4876800"/>
            <a:ext cx="8667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9156" name="Rectangle">
            <a:extLst>
              <a:ext uri="{FF2B5EF4-FFF2-40B4-BE49-F238E27FC236}">
                <a16:creationId xmlns:a16="http://schemas.microsoft.com/office/drawing/2014/main" id="{92F6614A-50D2-4A6E-B7B8-C44FD7E472BF}"/>
              </a:ext>
            </a:extLst>
          </p:cNvPr>
          <p:cNvSpPr>
            <a:spLocks noChangeArrowheads="1"/>
          </p:cNvSpPr>
          <p:nvPr/>
        </p:nvSpPr>
        <p:spPr bwMode="auto">
          <a:xfrm>
            <a:off x="0" y="1"/>
            <a:ext cx="10715626" cy="6857999"/>
          </a:xfrm>
          <a:prstGeom prst="rect">
            <a:avLst/>
          </a:prstGeom>
          <a:solidFill>
            <a:srgbClr val="F9AA3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marL="30163" defTabSz="685800">
              <a:defRPr sz="2800" b="1">
                <a:solidFill>
                  <a:schemeClr val="tx1"/>
                </a:solidFill>
                <a:latin typeface="Times New Roman" panose="02020603050405020304" pitchFamily="18" charset="0"/>
                <a:ea typeface="MS PGothic" panose="020B0600070205080204" pitchFamily="34" charset="-128"/>
              </a:defRPr>
            </a:lvl1pPr>
            <a:lvl2pPr marL="742950" indent="-285750" defTabSz="685800">
              <a:defRPr sz="2800" b="1">
                <a:solidFill>
                  <a:schemeClr val="tx1"/>
                </a:solidFill>
                <a:latin typeface="Times New Roman" panose="02020603050405020304" pitchFamily="18" charset="0"/>
                <a:ea typeface="MS PGothic" panose="020B0600070205080204" pitchFamily="34" charset="-128"/>
              </a:defRPr>
            </a:lvl2pPr>
            <a:lvl3pPr marL="1143000" indent="-228600" defTabSz="685800">
              <a:defRPr sz="2800" b="1">
                <a:solidFill>
                  <a:schemeClr val="tx1"/>
                </a:solidFill>
                <a:latin typeface="Times New Roman" panose="02020603050405020304" pitchFamily="18" charset="0"/>
                <a:ea typeface="MS PGothic" panose="020B0600070205080204" pitchFamily="34" charset="-128"/>
              </a:defRPr>
            </a:lvl3pPr>
            <a:lvl4pPr marL="1600200" indent="-228600" defTabSz="685800">
              <a:defRPr sz="2800" b="1">
                <a:solidFill>
                  <a:schemeClr val="tx1"/>
                </a:solidFill>
                <a:latin typeface="Times New Roman" panose="02020603050405020304" pitchFamily="18" charset="0"/>
                <a:ea typeface="MS PGothic" panose="020B0600070205080204" pitchFamily="34" charset="-128"/>
              </a:defRPr>
            </a:lvl4pPr>
            <a:lvl5pPr marL="2057400" indent="-228600" defTabSz="685800">
              <a:defRPr sz="2800" b="1">
                <a:solidFill>
                  <a:schemeClr val="tx1"/>
                </a:solidFill>
                <a:latin typeface="Times New Roman" panose="02020603050405020304" pitchFamily="18" charset="0"/>
                <a:ea typeface="MS PGothic" panose="020B0600070205080204" pitchFamily="34" charset="-128"/>
              </a:defRPr>
            </a:lvl5pPr>
            <a:lvl6pPr marL="25146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6pPr>
            <a:lvl7pPr marL="29718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7pPr>
            <a:lvl8pPr marL="34290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8pPr>
            <a:lvl9pPr marL="38862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9pPr>
          </a:lstStyle>
          <a:p>
            <a:endParaRPr lang="es-DO" altLang="es-DO" sz="1800">
              <a:latin typeface="Times" panose="02020603050405020304" pitchFamily="18" charset="0"/>
              <a:cs typeface="Times" panose="02020603050405020304" pitchFamily="18" charset="0"/>
              <a:sym typeface="Times" panose="02020603050405020304" pitchFamily="18" charset="0"/>
            </a:endParaRPr>
          </a:p>
        </p:txBody>
      </p:sp>
      <p:sp>
        <p:nvSpPr>
          <p:cNvPr id="49157" name="Título en…">
            <a:extLst>
              <a:ext uri="{FF2B5EF4-FFF2-40B4-BE49-F238E27FC236}">
                <a16:creationId xmlns:a16="http://schemas.microsoft.com/office/drawing/2014/main" id="{C28DAD02-2029-4934-887A-4D94DFF3090A}"/>
              </a:ext>
            </a:extLst>
          </p:cNvPr>
          <p:cNvSpPr>
            <a:spLocks noChangeArrowheads="1"/>
          </p:cNvSpPr>
          <p:nvPr/>
        </p:nvSpPr>
        <p:spPr bwMode="auto">
          <a:xfrm>
            <a:off x="433392" y="1124908"/>
            <a:ext cx="6551163" cy="47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8100" tIns="38100" rIns="38100" bIns="38100" anchor="ctr">
            <a:spAutoFit/>
          </a:bodyPr>
          <a:lstStyle>
            <a:lvl1pPr marL="30163" defTabSz="685800">
              <a:defRPr sz="2800" b="1">
                <a:solidFill>
                  <a:schemeClr val="tx1"/>
                </a:solidFill>
                <a:latin typeface="Times New Roman" panose="02020603050405020304" pitchFamily="18" charset="0"/>
                <a:ea typeface="MS PGothic" panose="020B0600070205080204" pitchFamily="34" charset="-128"/>
              </a:defRPr>
            </a:lvl1pPr>
            <a:lvl2pPr marL="742950" indent="-285750" defTabSz="685800">
              <a:defRPr sz="2800" b="1">
                <a:solidFill>
                  <a:schemeClr val="tx1"/>
                </a:solidFill>
                <a:latin typeface="Times New Roman" panose="02020603050405020304" pitchFamily="18" charset="0"/>
                <a:ea typeface="MS PGothic" panose="020B0600070205080204" pitchFamily="34" charset="-128"/>
              </a:defRPr>
            </a:lvl2pPr>
            <a:lvl3pPr marL="1143000" indent="-228600" defTabSz="685800">
              <a:defRPr sz="2800" b="1">
                <a:solidFill>
                  <a:schemeClr val="tx1"/>
                </a:solidFill>
                <a:latin typeface="Times New Roman" panose="02020603050405020304" pitchFamily="18" charset="0"/>
                <a:ea typeface="MS PGothic" panose="020B0600070205080204" pitchFamily="34" charset="-128"/>
              </a:defRPr>
            </a:lvl3pPr>
            <a:lvl4pPr marL="1600200" indent="-228600" defTabSz="685800">
              <a:defRPr sz="2800" b="1">
                <a:solidFill>
                  <a:schemeClr val="tx1"/>
                </a:solidFill>
                <a:latin typeface="Times New Roman" panose="02020603050405020304" pitchFamily="18" charset="0"/>
                <a:ea typeface="MS PGothic" panose="020B0600070205080204" pitchFamily="34" charset="-128"/>
              </a:defRPr>
            </a:lvl4pPr>
            <a:lvl5pPr marL="2057400" indent="-228600" defTabSz="685800">
              <a:defRPr sz="2800" b="1">
                <a:solidFill>
                  <a:schemeClr val="tx1"/>
                </a:solidFill>
                <a:latin typeface="Times New Roman" panose="02020603050405020304" pitchFamily="18" charset="0"/>
                <a:ea typeface="MS PGothic" panose="020B0600070205080204" pitchFamily="34" charset="-128"/>
              </a:defRPr>
            </a:lvl5pPr>
            <a:lvl6pPr marL="25146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6pPr>
            <a:lvl7pPr marL="29718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7pPr>
            <a:lvl8pPr marL="34290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8pPr>
            <a:lvl9pPr marL="3886200" indent="-228600" defTabSz="6858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9pPr>
          </a:lstStyle>
          <a:p>
            <a:pPr algn="ctr"/>
            <a:r>
              <a:rPr lang="en-US" altLang="es-DO" sz="4800" dirty="0">
                <a:solidFill>
                  <a:srgbClr val="002060"/>
                </a:solidFill>
                <a:latin typeface="Arial" panose="020B0604020202020204" pitchFamily="34" charset="0"/>
                <a:cs typeface="Arial" panose="020B0604020202020204" pitchFamily="34" charset="0"/>
                <a:sym typeface="Helvetica" panose="020B0604020202020204" pitchFamily="34" charset="0"/>
              </a:rPr>
              <a:t>EL PLAN FINANCIERO</a:t>
            </a:r>
          </a:p>
          <a:p>
            <a:pPr algn="ctr"/>
            <a:r>
              <a:rPr lang="en-US" altLang="es-DO" sz="4800" dirty="0">
                <a:solidFill>
                  <a:srgbClr val="002060"/>
                </a:solidFill>
                <a:latin typeface="Arial" panose="020B0604020202020204" pitchFamily="34" charset="0"/>
                <a:cs typeface="Arial" panose="020B0604020202020204" pitchFamily="34" charset="0"/>
                <a:sym typeface="Helvetica" panose="020B0604020202020204" pitchFamily="34" charset="0"/>
              </a:rPr>
              <a:t>DE DIOS PARA</a:t>
            </a:r>
          </a:p>
          <a:p>
            <a:pPr algn="ctr"/>
            <a:r>
              <a:rPr lang="en-US" altLang="es-DO" sz="4800" dirty="0">
                <a:solidFill>
                  <a:srgbClr val="002060"/>
                </a:solidFill>
                <a:latin typeface="Arial" panose="020B0604020202020204" pitchFamily="34" charset="0"/>
                <a:cs typeface="Arial" panose="020B0604020202020204" pitchFamily="34" charset="0"/>
                <a:sym typeface="Helvetica" panose="020B0604020202020204" pitchFamily="34" charset="0"/>
              </a:rPr>
              <a:t>SU IGLESIA</a:t>
            </a:r>
            <a:endParaRPr lang="en-US" altLang="es-DO" sz="4800" dirty="0">
              <a:solidFill>
                <a:srgbClr val="002060"/>
              </a:solidFill>
              <a:latin typeface="Helvetica" panose="020B0604020202020204" pitchFamily="34" charset="0"/>
              <a:cs typeface="Helvetica" panose="020B0604020202020204" pitchFamily="34" charset="0"/>
              <a:sym typeface="Helvetica" panose="020B0604020202020204" pitchFamily="34" charset="0"/>
            </a:endParaRPr>
          </a:p>
          <a:p>
            <a:endParaRPr lang="es-DO" altLang="es-DO" sz="5600" dirty="0">
              <a:latin typeface="Helvetica" panose="020B0604020202020204" pitchFamily="34" charset="0"/>
              <a:cs typeface="Helvetica" panose="020B0604020202020204" pitchFamily="34" charset="0"/>
              <a:sym typeface="Helvetica" panose="020B0604020202020204" pitchFamily="34" charset="0"/>
            </a:endParaRPr>
          </a:p>
          <a:p>
            <a:endParaRPr lang="es-DO" altLang="es-DO" sz="5600" dirty="0">
              <a:latin typeface="Helvetica" panose="020B0604020202020204" pitchFamily="34" charset="0"/>
              <a:cs typeface="Helvetica" panose="020B0604020202020204" pitchFamily="34" charset="0"/>
              <a:sym typeface="Helvetica" panose="020B0604020202020204" pitchFamily="34" charset="0"/>
            </a:endParaRPr>
          </a:p>
        </p:txBody>
      </p:sp>
      <p:sp>
        <p:nvSpPr>
          <p:cNvPr id="154" name="Line">
            <a:extLst>
              <a:ext uri="{FF2B5EF4-FFF2-40B4-BE49-F238E27FC236}">
                <a16:creationId xmlns:a16="http://schemas.microsoft.com/office/drawing/2014/main" id="{2FF8DA87-FA9A-41BE-9B0A-E06D8DF26F77}"/>
              </a:ext>
            </a:extLst>
          </p:cNvPr>
          <p:cNvSpPr/>
          <p:nvPr/>
        </p:nvSpPr>
        <p:spPr>
          <a:xfrm>
            <a:off x="681043" y="718888"/>
            <a:ext cx="6656386" cy="1886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137"/>
                </a:lnTo>
              </a:path>
            </a:pathLst>
          </a:custGeom>
          <a:ln w="38100">
            <a:solidFill>
              <a:srgbClr val="FFFFFF"/>
            </a:solidFill>
          </a:ln>
        </p:spPr>
        <p:txBody>
          <a:bodyPr lIns="0" tIns="0" rIns="0" bIns="0"/>
          <a:lstStyle/>
          <a:p>
            <a:pPr marL="30480" marR="30480" defTabSz="685800">
              <a:defRPr>
                <a:uFill>
                  <a:solidFill>
                    <a:srgbClr val="FFFFFF"/>
                  </a:solidFill>
                </a:uFill>
                <a:latin typeface="Times"/>
                <a:ea typeface="Times"/>
                <a:cs typeface="Times"/>
                <a:sym typeface="Times"/>
              </a:defRPr>
            </a:pPr>
            <a:endParaRPr sz="1050">
              <a:uFill>
                <a:solidFill>
                  <a:srgbClr val="FFFFFF"/>
                </a:solidFill>
              </a:uFill>
              <a:latin typeface="Times"/>
              <a:ea typeface="Times"/>
              <a:cs typeface="Times"/>
              <a:sym typeface="Times"/>
            </a:endParaRPr>
          </a:p>
        </p:txBody>
      </p:sp>
      <p:sp>
        <p:nvSpPr>
          <p:cNvPr id="155" name="Line">
            <a:extLst>
              <a:ext uri="{FF2B5EF4-FFF2-40B4-BE49-F238E27FC236}">
                <a16:creationId xmlns:a16="http://schemas.microsoft.com/office/drawing/2014/main" id="{3C414FC4-A401-459E-821B-EF35F6E0AA75}"/>
              </a:ext>
            </a:extLst>
          </p:cNvPr>
          <p:cNvSpPr/>
          <p:nvPr/>
        </p:nvSpPr>
        <p:spPr>
          <a:xfrm>
            <a:off x="681043" y="3180322"/>
            <a:ext cx="6656386" cy="14049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463"/>
                </a:lnTo>
              </a:path>
            </a:pathLst>
          </a:custGeom>
          <a:ln w="38100">
            <a:solidFill>
              <a:srgbClr val="FFFFFF"/>
            </a:solidFill>
          </a:ln>
        </p:spPr>
        <p:txBody>
          <a:bodyPr lIns="0" tIns="0" rIns="0" bIns="0"/>
          <a:lstStyle/>
          <a:p>
            <a:pPr marL="30480" marR="30480" defTabSz="685800">
              <a:defRPr>
                <a:uFill>
                  <a:solidFill>
                    <a:srgbClr val="FFFFFF"/>
                  </a:solidFill>
                </a:uFill>
                <a:latin typeface="Times"/>
                <a:ea typeface="Times"/>
                <a:cs typeface="Times"/>
                <a:sym typeface="Times"/>
              </a:defRPr>
            </a:pPr>
            <a:endParaRPr sz="1050">
              <a:uFill>
                <a:solidFill>
                  <a:srgbClr val="FFFFFF"/>
                </a:solidFill>
              </a:uFill>
              <a:latin typeface="Times"/>
              <a:ea typeface="Times"/>
              <a:cs typeface="Times"/>
              <a:sym typeface="Times"/>
            </a:endParaRPr>
          </a:p>
        </p:txBody>
      </p:sp>
      <p:pic>
        <p:nvPicPr>
          <p:cNvPr id="49160" name="pasted-image.pdf" descr="pasted-image.pdf">
            <a:extLst>
              <a:ext uri="{FF2B5EF4-FFF2-40B4-BE49-F238E27FC236}">
                <a16:creationId xmlns:a16="http://schemas.microsoft.com/office/drawing/2014/main" id="{C6974030-4FE3-4E19-8A3A-30E93628F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519" r="74525" b="9869"/>
          <a:stretch>
            <a:fillRect/>
          </a:stretch>
        </p:blipFill>
        <p:spPr bwMode="auto">
          <a:xfrm>
            <a:off x="9674225" y="4848226"/>
            <a:ext cx="7937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 name="CuadroTexto 4">
            <a:extLst>
              <a:ext uri="{FF2B5EF4-FFF2-40B4-BE49-F238E27FC236}">
                <a16:creationId xmlns:a16="http://schemas.microsoft.com/office/drawing/2014/main" id="{7EA2AA1A-B412-4586-BB16-A52929521CCD}"/>
              </a:ext>
            </a:extLst>
          </p:cNvPr>
          <p:cNvSpPr txBox="1"/>
          <p:nvPr/>
        </p:nvSpPr>
        <p:spPr>
          <a:xfrm>
            <a:off x="6657134" y="5218337"/>
            <a:ext cx="5309580" cy="1323439"/>
          </a:xfrm>
          <a:prstGeom prst="rect">
            <a:avLst/>
          </a:prstGeom>
          <a:noFill/>
        </p:spPr>
        <p:txBody>
          <a:bodyPr wrap="square" rtlCol="0">
            <a:spAutoFit/>
          </a:bodyPr>
          <a:lstStyle/>
          <a:p>
            <a:r>
              <a:rPr lang="es-DO" sz="2000" b="1" dirty="0">
                <a:solidFill>
                  <a:schemeClr val="bg1"/>
                </a:solidFill>
                <a:latin typeface="Arial" panose="020B0604020202020204" pitchFamily="34" charset="0"/>
                <a:cs typeface="Arial" panose="020B0604020202020204" pitchFamily="34" charset="0"/>
              </a:rPr>
              <a:t>Pr. Joel Fernández A.</a:t>
            </a:r>
          </a:p>
          <a:p>
            <a:r>
              <a:rPr lang="es-DO" sz="2000" b="1" dirty="0">
                <a:solidFill>
                  <a:schemeClr val="bg1"/>
                </a:solidFill>
                <a:latin typeface="Arial" panose="020B0604020202020204" pitchFamily="34" charset="0"/>
                <a:cs typeface="Arial" panose="020B0604020202020204" pitchFamily="34" charset="0"/>
              </a:rPr>
              <a:t>Dir. Ministerios Personales,</a:t>
            </a:r>
          </a:p>
          <a:p>
            <a:r>
              <a:rPr lang="es-DO" sz="2000" b="1" dirty="0">
                <a:solidFill>
                  <a:schemeClr val="bg1"/>
                </a:solidFill>
                <a:latin typeface="Arial" panose="020B0604020202020204" pitchFamily="34" charset="0"/>
                <a:cs typeface="Arial" panose="020B0604020202020204" pitchFamily="34" charset="0"/>
              </a:rPr>
              <a:t>Mayordomía, Escuela Sabática.</a:t>
            </a:r>
          </a:p>
          <a:p>
            <a:r>
              <a:rPr lang="es-DO" sz="2000" b="1" dirty="0">
                <a:solidFill>
                  <a:schemeClr val="bg1"/>
                </a:solidFill>
                <a:latin typeface="Arial" panose="020B0604020202020204" pitchFamily="34" charset="0"/>
                <a:cs typeface="Arial" panose="020B0604020202020204" pitchFamily="34" charset="0"/>
              </a:rPr>
              <a:t>Unión Dominicana</a:t>
            </a:r>
          </a:p>
        </p:txBody>
      </p:sp>
      <p:pic>
        <p:nvPicPr>
          <p:cNvPr id="10" name="Imagen 9">
            <a:extLst>
              <a:ext uri="{FF2B5EF4-FFF2-40B4-BE49-F238E27FC236}">
                <a16:creationId xmlns:a16="http://schemas.microsoft.com/office/drawing/2014/main" id="{C99B47F9-1226-4CB7-999D-0765B1DF5526}"/>
              </a:ext>
            </a:extLst>
          </p:cNvPr>
          <p:cNvPicPr>
            <a:picLocks noChangeAspect="1"/>
          </p:cNvPicPr>
          <p:nvPr/>
        </p:nvPicPr>
        <p:blipFill>
          <a:blip r:embed="rId3"/>
          <a:stretch>
            <a:fillRect/>
          </a:stretch>
        </p:blipFill>
        <p:spPr>
          <a:xfrm>
            <a:off x="7479857" y="813234"/>
            <a:ext cx="3231172" cy="3591870"/>
          </a:xfrm>
          <a:prstGeom prst="ellipse">
            <a:avLst/>
          </a:prstGeom>
          <a:ln>
            <a:noFill/>
          </a:ln>
          <a:effectLst>
            <a:softEdge rad="112500"/>
          </a:effectLst>
        </p:spPr>
      </p:pic>
      <p:pic>
        <p:nvPicPr>
          <p:cNvPr id="11" name="Imagen 10">
            <a:extLst>
              <a:ext uri="{FF2B5EF4-FFF2-40B4-BE49-F238E27FC236}">
                <a16:creationId xmlns:a16="http://schemas.microsoft.com/office/drawing/2014/main" id="{92B57B71-E5AB-48BA-B62A-A7068C1D6298}"/>
              </a:ext>
            </a:extLst>
          </p:cNvPr>
          <p:cNvPicPr>
            <a:picLocks noChangeAspect="1"/>
          </p:cNvPicPr>
          <p:nvPr/>
        </p:nvPicPr>
        <p:blipFill>
          <a:blip r:embed="rId4"/>
          <a:stretch>
            <a:fillRect/>
          </a:stretch>
        </p:blipFill>
        <p:spPr>
          <a:xfrm>
            <a:off x="10605437" y="341538"/>
            <a:ext cx="1586564" cy="1321295"/>
          </a:xfrm>
          <a:prstGeom prst="rect">
            <a:avLst/>
          </a:prstGeom>
        </p:spPr>
      </p:pic>
    </p:spTree>
    <p:extLst>
      <p:ext uri="{BB962C8B-B14F-4D97-AF65-F5344CB8AC3E}">
        <p14:creationId xmlns:p14="http://schemas.microsoft.com/office/powerpoint/2010/main" val="2029259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F0E8F7-2CB1-467B-BC69-192B25C9E544}"/>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307FB14B-3713-4A16-84BE-E21C29EAF68C}"/>
              </a:ext>
            </a:extLst>
          </p:cNvPr>
          <p:cNvSpPr txBox="1"/>
          <p:nvPr/>
        </p:nvSpPr>
        <p:spPr>
          <a:xfrm>
            <a:off x="265043" y="2968487"/>
            <a:ext cx="3538331" cy="646331"/>
          </a:xfrm>
          <a:prstGeom prst="rect">
            <a:avLst/>
          </a:prstGeom>
          <a:noFill/>
        </p:spPr>
        <p:txBody>
          <a:bodyPr wrap="square" rtlCol="0">
            <a:spAutoFit/>
          </a:bodyPr>
          <a:lstStyle/>
          <a:p>
            <a:r>
              <a:rPr lang="es-DO" sz="3600" b="1" dirty="0">
                <a:solidFill>
                  <a:schemeClr val="bg1"/>
                </a:solidFill>
                <a:latin typeface="Arial" panose="020B0604020202020204" pitchFamily="34" charset="0"/>
                <a:cs typeface="Arial" panose="020B0604020202020204" pitchFamily="34" charset="0"/>
              </a:rPr>
              <a:t>Mat. 25: 14-30</a:t>
            </a:r>
            <a:r>
              <a:rPr lang="es-DO" dirty="0">
                <a:solidFill>
                  <a:schemeClr val="bg1"/>
                </a:solidFill>
              </a:rPr>
              <a:t>.</a:t>
            </a:r>
          </a:p>
        </p:txBody>
      </p:sp>
      <p:pic>
        <p:nvPicPr>
          <p:cNvPr id="2" name="Imagen 1">
            <a:extLst>
              <a:ext uri="{FF2B5EF4-FFF2-40B4-BE49-F238E27FC236}">
                <a16:creationId xmlns:a16="http://schemas.microsoft.com/office/drawing/2014/main" id="{36A99E83-9DB3-49FC-840C-029740879370}"/>
              </a:ext>
            </a:extLst>
          </p:cNvPr>
          <p:cNvPicPr>
            <a:picLocks noChangeAspect="1"/>
          </p:cNvPicPr>
          <p:nvPr/>
        </p:nvPicPr>
        <p:blipFill>
          <a:blip r:embed="rId3"/>
          <a:stretch>
            <a:fillRect/>
          </a:stretch>
        </p:blipFill>
        <p:spPr>
          <a:xfrm>
            <a:off x="10324708" y="183482"/>
            <a:ext cx="1402202" cy="1402202"/>
          </a:xfrm>
          <a:prstGeom prst="rect">
            <a:avLst/>
          </a:prstGeom>
        </p:spPr>
      </p:pic>
    </p:spTree>
    <p:extLst>
      <p:ext uri="{BB962C8B-B14F-4D97-AF65-F5344CB8AC3E}">
        <p14:creationId xmlns:p14="http://schemas.microsoft.com/office/powerpoint/2010/main" val="15284203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FB1D36D-34AF-4DD8-BC85-985314457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164" y="0"/>
            <a:ext cx="6612835" cy="6700447"/>
          </a:xfrm>
          <a:prstGeom prst="rect">
            <a:avLst/>
          </a:prstGeom>
          <a:ln>
            <a:noFill/>
          </a:ln>
          <a:effectLst>
            <a:softEdge rad="112500"/>
          </a:effectLst>
        </p:spPr>
      </p:pic>
      <p:sp>
        <p:nvSpPr>
          <p:cNvPr id="5" name="Rectángulo 4">
            <a:extLst>
              <a:ext uri="{FF2B5EF4-FFF2-40B4-BE49-F238E27FC236}">
                <a16:creationId xmlns:a16="http://schemas.microsoft.com/office/drawing/2014/main" id="{451BCFD0-68BC-4DF8-846D-7E4AC49C2EAB}"/>
              </a:ext>
            </a:extLst>
          </p:cNvPr>
          <p:cNvSpPr/>
          <p:nvPr/>
        </p:nvSpPr>
        <p:spPr>
          <a:xfrm>
            <a:off x="291547" y="693939"/>
            <a:ext cx="5181601" cy="3816429"/>
          </a:xfrm>
          <a:prstGeom prst="rect">
            <a:avLst/>
          </a:prstGeom>
          <a:solidFill>
            <a:srgbClr val="FFFF00"/>
          </a:solid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Si </a:t>
            </a:r>
            <a:r>
              <a:rPr lang="en-US" sz="5400" b="1" dirty="0" err="1">
                <a:solidFill>
                  <a:schemeClr val="bg1"/>
                </a:solidFill>
                <a:latin typeface="Arial" panose="020B0604020202020204" pitchFamily="34" charset="0"/>
                <a:cs typeface="Arial" panose="020B0604020202020204" pitchFamily="34" charset="0"/>
              </a:rPr>
              <a:t>todos</a:t>
            </a:r>
            <a:r>
              <a:rPr lang="en-US" sz="5400" b="1" dirty="0">
                <a:solidFill>
                  <a:schemeClr val="bg1"/>
                </a:solidFill>
                <a:latin typeface="Arial" panose="020B0604020202020204" pitchFamily="34" charset="0"/>
                <a:cs typeface="Arial" panose="020B0604020202020204" pitchFamily="34" charset="0"/>
              </a:rPr>
              <a:t> los </a:t>
            </a:r>
            <a:r>
              <a:rPr lang="en-US" sz="5400" b="1" dirty="0" err="1">
                <a:solidFill>
                  <a:schemeClr val="bg1"/>
                </a:solidFill>
                <a:latin typeface="Arial" panose="020B0604020202020204" pitchFamily="34" charset="0"/>
                <a:cs typeface="Arial" panose="020B0604020202020204" pitchFamily="34" charset="0"/>
              </a:rPr>
              <a:t>miembros</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diezmaran</a:t>
            </a:r>
            <a:r>
              <a:rPr lang="en-US" sz="5400" b="1" dirty="0">
                <a:solidFill>
                  <a:schemeClr val="bg1"/>
                </a:solidFill>
                <a:latin typeface="Arial" panose="020B0604020202020204" pitchFamily="34" charset="0"/>
                <a:cs typeface="Arial" panose="020B0604020202020204" pitchFamily="34" charset="0"/>
              </a:rPr>
              <a:t>. </a:t>
            </a:r>
          </a:p>
          <a:p>
            <a:endParaRPr lang="en-US" sz="4000" b="1" dirty="0">
              <a:solidFill>
                <a:srgbClr val="002060"/>
              </a:solidFill>
              <a:latin typeface="Arial" panose="020B0604020202020204" pitchFamily="34" charset="0"/>
              <a:cs typeface="Arial" panose="020B0604020202020204" pitchFamily="34" charset="0"/>
            </a:endParaRPr>
          </a:p>
          <a:p>
            <a:r>
              <a:rPr lang="es-DO" sz="4000" b="1" dirty="0">
                <a:solidFill>
                  <a:srgbClr val="002060"/>
                </a:solidFill>
                <a:latin typeface="Arial" panose="020B0604020202020204" pitchFamily="34" charset="0"/>
                <a:cs typeface="Arial" panose="020B0604020202020204" pitchFamily="34" charset="0"/>
              </a:rPr>
              <a:t>¿</a:t>
            </a:r>
            <a:r>
              <a:rPr lang="en-US" sz="4000" b="1" dirty="0">
                <a:solidFill>
                  <a:srgbClr val="002060"/>
                </a:solidFill>
                <a:latin typeface="Arial" panose="020B0604020202020204" pitchFamily="34" charset="0"/>
                <a:cs typeface="Arial" panose="020B0604020202020204" pitchFamily="34" charset="0"/>
              </a:rPr>
              <a:t>QUÉ PASARÍA?</a:t>
            </a:r>
            <a:endParaRPr lang="es-DO"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7313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CD6B75E-CE62-4A47-B305-044DB9F00D69}"/>
              </a:ext>
            </a:extLst>
          </p:cNvPr>
          <p:cNvSpPr txBox="1"/>
          <p:nvPr/>
        </p:nvSpPr>
        <p:spPr>
          <a:xfrm>
            <a:off x="384313" y="1630668"/>
            <a:ext cx="7195930" cy="3970318"/>
          </a:xfrm>
          <a:prstGeom prst="rect">
            <a:avLst/>
          </a:prstGeom>
          <a:solidFill>
            <a:schemeClr val="accent3">
              <a:lumMod val="40000"/>
              <a:lumOff val="60000"/>
            </a:schemeClr>
          </a:solidFill>
          <a:ln w="57150">
            <a:solidFill>
              <a:srgbClr val="FF0000"/>
            </a:solidFill>
          </a:ln>
        </p:spPr>
        <p:txBody>
          <a:bodyPr wrap="square" rtlCol="0">
            <a:spAutoFit/>
          </a:bodyPr>
          <a:lstStyle/>
          <a:p>
            <a:r>
              <a:rPr lang="es-DO" sz="3600" b="1" dirty="0">
                <a:solidFill>
                  <a:schemeClr val="bg1"/>
                </a:solidFill>
                <a:latin typeface="Arial" panose="020B0604020202020204" pitchFamily="34" charset="0"/>
                <a:cs typeface="Arial" panose="020B0604020202020204" pitchFamily="34" charset="0"/>
              </a:rPr>
              <a:t>“ Si el sistema de benevolencia sistemática fuese aceptado universalmente de acuerdo al plan de Dios, </a:t>
            </a:r>
            <a:r>
              <a:rPr lang="es-DO" sz="3600" b="1" u="sng" dirty="0">
                <a:solidFill>
                  <a:srgbClr val="FF0000"/>
                </a:solidFill>
                <a:latin typeface="Arial" panose="020B0604020202020204" pitchFamily="34" charset="0"/>
                <a:cs typeface="Arial" panose="020B0604020202020204" pitchFamily="34" charset="0"/>
              </a:rPr>
              <a:t>no existiría una tesorería empobrecida </a:t>
            </a:r>
            <a:r>
              <a:rPr lang="es-DO" sz="3600" b="1" dirty="0">
                <a:solidFill>
                  <a:schemeClr val="bg1"/>
                </a:solidFill>
                <a:latin typeface="Arial" panose="020B0604020202020204" pitchFamily="34" charset="0"/>
                <a:cs typeface="Arial" panose="020B0604020202020204" pitchFamily="34" charset="0"/>
              </a:rPr>
              <a:t>o una iglesia en decadencia financiera” </a:t>
            </a:r>
            <a:r>
              <a:rPr lang="es-DO" b="1" dirty="0">
                <a:solidFill>
                  <a:schemeClr val="bg1"/>
                </a:solidFill>
                <a:latin typeface="Arial" panose="020B0604020202020204" pitchFamily="34" charset="0"/>
                <a:cs typeface="Arial" panose="020B0604020202020204" pitchFamily="34" charset="0"/>
              </a:rPr>
              <a:t>(EGW, JT,1. p. 378).</a:t>
            </a:r>
            <a:endParaRPr lang="es-DO" sz="4000" b="1" dirty="0">
              <a:solidFill>
                <a:schemeClr val="bg1"/>
              </a:solidFill>
              <a:latin typeface="Arial" panose="020B0604020202020204" pitchFamily="34" charset="0"/>
              <a:cs typeface="Arial" panose="020B0604020202020204" pitchFamily="34" charset="0"/>
            </a:endParaRPr>
          </a:p>
        </p:txBody>
      </p:sp>
      <p:sp>
        <p:nvSpPr>
          <p:cNvPr id="2" name="Elipse 1">
            <a:extLst>
              <a:ext uri="{FF2B5EF4-FFF2-40B4-BE49-F238E27FC236}">
                <a16:creationId xmlns:a16="http://schemas.microsoft.com/office/drawing/2014/main" id="{FE40609E-B1FC-4EAA-B9FA-9156043ADFEE}"/>
              </a:ext>
            </a:extLst>
          </p:cNvPr>
          <p:cNvSpPr/>
          <p:nvPr/>
        </p:nvSpPr>
        <p:spPr>
          <a:xfrm>
            <a:off x="318052" y="490329"/>
            <a:ext cx="1378226" cy="80838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4800" b="1" dirty="0">
                <a:solidFill>
                  <a:srgbClr val="FF0000"/>
                </a:solidFill>
                <a:latin typeface="Arial" panose="020B0604020202020204" pitchFamily="34" charset="0"/>
                <a:cs typeface="Arial" panose="020B0604020202020204" pitchFamily="34" charset="0"/>
              </a:rPr>
              <a:t>1</a:t>
            </a:r>
          </a:p>
        </p:txBody>
      </p:sp>
      <p:pic>
        <p:nvPicPr>
          <p:cNvPr id="5" name="Imagen 4">
            <a:extLst>
              <a:ext uri="{FF2B5EF4-FFF2-40B4-BE49-F238E27FC236}">
                <a16:creationId xmlns:a16="http://schemas.microsoft.com/office/drawing/2014/main" id="{108099C6-F613-4ADA-ACCA-B0AF60FBB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008" y="1630668"/>
            <a:ext cx="4088695" cy="3970317"/>
          </a:xfrm>
          <a:prstGeom prst="ellipse">
            <a:avLst/>
          </a:prstGeom>
          <a:ln>
            <a:noFill/>
          </a:ln>
          <a:effectLst>
            <a:softEdge rad="112500"/>
          </a:effectLst>
        </p:spPr>
      </p:pic>
    </p:spTree>
    <p:extLst>
      <p:ext uri="{BB962C8B-B14F-4D97-AF65-F5344CB8AC3E}">
        <p14:creationId xmlns:p14="http://schemas.microsoft.com/office/powerpoint/2010/main" val="28699942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D6C7449B-62BF-49EB-BC21-9A05A8D7C0FE}"/>
              </a:ext>
            </a:extLst>
          </p:cNvPr>
          <p:cNvSpPr/>
          <p:nvPr/>
        </p:nvSpPr>
        <p:spPr>
          <a:xfrm>
            <a:off x="576471" y="1265757"/>
            <a:ext cx="7918172" cy="3354765"/>
          </a:xfrm>
          <a:prstGeom prst="rect">
            <a:avLst/>
          </a:prstGeom>
          <a:solidFill>
            <a:srgbClr val="FFFF00"/>
          </a:solidFill>
          <a:ln w="57150">
            <a:solidFill>
              <a:srgbClr val="FF0000"/>
            </a:solidFill>
          </a:ln>
        </p:spPr>
        <p:txBody>
          <a:bodyPr wrap="square">
            <a:spAutoFit/>
          </a:bodyPr>
          <a:lstStyle/>
          <a:p>
            <a:r>
              <a:rPr lang="es-DO" sz="3600" b="1" dirty="0">
                <a:solidFill>
                  <a:schemeClr val="bg1"/>
                </a:solidFill>
                <a:latin typeface="Arial" panose="020B0604020202020204" pitchFamily="34" charset="0"/>
                <a:cs typeface="Arial" panose="020B0604020202020204" pitchFamily="34" charset="0"/>
              </a:rPr>
              <a:t>“Si todos, tanto ricos como pobres trajesen sus diezmos al alfolí, </a:t>
            </a:r>
            <a:r>
              <a:rPr lang="es-DO" sz="3600" b="1" u="sng" dirty="0">
                <a:solidFill>
                  <a:srgbClr val="FF0000"/>
                </a:solidFill>
                <a:latin typeface="Arial" panose="020B0604020202020204" pitchFamily="34" charset="0"/>
                <a:cs typeface="Arial" panose="020B0604020202020204" pitchFamily="34" charset="0"/>
              </a:rPr>
              <a:t>habría suficiente provisión </a:t>
            </a:r>
            <a:r>
              <a:rPr lang="es-DO" sz="3600" b="1" dirty="0">
                <a:solidFill>
                  <a:schemeClr val="bg1"/>
                </a:solidFill>
                <a:latin typeface="Arial" panose="020B0604020202020204" pitchFamily="34" charset="0"/>
                <a:cs typeface="Arial" panose="020B0604020202020204" pitchFamily="34" charset="0"/>
              </a:rPr>
              <a:t>para suplir la obra misionera en sus diferentes departamentos</a:t>
            </a:r>
            <a:r>
              <a:rPr lang="es-DO" sz="4000" b="1" dirty="0">
                <a:solidFill>
                  <a:schemeClr val="bg1"/>
                </a:solidFill>
                <a:latin typeface="Arial" panose="020B0604020202020204" pitchFamily="34" charset="0"/>
                <a:cs typeface="Arial" panose="020B0604020202020204" pitchFamily="34" charset="0"/>
              </a:rPr>
              <a:t>”. </a:t>
            </a:r>
            <a:r>
              <a:rPr lang="es-DO" sz="2000" b="1" dirty="0">
                <a:solidFill>
                  <a:schemeClr val="bg1"/>
                </a:solidFill>
                <a:latin typeface="Arial" panose="020B0604020202020204" pitchFamily="34" charset="0"/>
                <a:cs typeface="Arial" panose="020B0604020202020204" pitchFamily="34" charset="0"/>
              </a:rPr>
              <a:t>(TPI. T3, p. 582; JT, t3, p. 169).</a:t>
            </a:r>
            <a:endParaRPr lang="es-DO" sz="3600" b="1" dirty="0">
              <a:solidFill>
                <a:schemeClr val="bg1"/>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B19D2974-644A-4AFA-A4C4-9BC1BCCA1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661" y="994435"/>
            <a:ext cx="3313044" cy="3626087"/>
          </a:xfrm>
          <a:prstGeom prst="ellipse">
            <a:avLst/>
          </a:prstGeom>
          <a:ln>
            <a:noFill/>
          </a:ln>
          <a:effectLst>
            <a:softEdge rad="112500"/>
          </a:effectLst>
        </p:spPr>
      </p:pic>
      <p:sp>
        <p:nvSpPr>
          <p:cNvPr id="9" name="Elipse 8">
            <a:extLst>
              <a:ext uri="{FF2B5EF4-FFF2-40B4-BE49-F238E27FC236}">
                <a16:creationId xmlns:a16="http://schemas.microsoft.com/office/drawing/2014/main" id="{C47C27BB-57C4-4EFB-AD66-2FEDEA676950}"/>
              </a:ext>
            </a:extLst>
          </p:cNvPr>
          <p:cNvSpPr/>
          <p:nvPr/>
        </p:nvSpPr>
        <p:spPr>
          <a:xfrm>
            <a:off x="278295" y="50673"/>
            <a:ext cx="1298713" cy="94376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0" name="CuadroTexto 9">
            <a:extLst>
              <a:ext uri="{FF2B5EF4-FFF2-40B4-BE49-F238E27FC236}">
                <a16:creationId xmlns:a16="http://schemas.microsoft.com/office/drawing/2014/main" id="{087CDC90-7E71-43C8-9C97-07E247B507F2}"/>
              </a:ext>
            </a:extLst>
          </p:cNvPr>
          <p:cNvSpPr txBox="1"/>
          <p:nvPr/>
        </p:nvSpPr>
        <p:spPr>
          <a:xfrm>
            <a:off x="576471" y="71105"/>
            <a:ext cx="914400" cy="923330"/>
          </a:xfrm>
          <a:prstGeom prst="rect">
            <a:avLst/>
          </a:prstGeom>
          <a:noFill/>
        </p:spPr>
        <p:txBody>
          <a:bodyPr wrap="square" rtlCol="0">
            <a:spAutoFit/>
          </a:bodyPr>
          <a:lstStyle/>
          <a:p>
            <a:r>
              <a:rPr lang="es-DO" sz="5400" b="1" dirty="0">
                <a:solidFill>
                  <a:srgbClr val="FF0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3738825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D677BB5-477A-4B89-A7DC-8F7733063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941" y="1782395"/>
            <a:ext cx="3856383" cy="3293209"/>
          </a:xfrm>
          <a:prstGeom prst="rect">
            <a:avLst/>
          </a:prstGeom>
          <a:ln>
            <a:noFill/>
          </a:ln>
          <a:effectLst>
            <a:softEdge rad="112500"/>
          </a:effectLst>
        </p:spPr>
      </p:pic>
      <p:sp>
        <p:nvSpPr>
          <p:cNvPr id="6" name="Rectángulo 5">
            <a:extLst>
              <a:ext uri="{FF2B5EF4-FFF2-40B4-BE49-F238E27FC236}">
                <a16:creationId xmlns:a16="http://schemas.microsoft.com/office/drawing/2014/main" id="{E3E8D058-D017-4CC5-B1F7-E58D427A06E9}"/>
              </a:ext>
            </a:extLst>
          </p:cNvPr>
          <p:cNvSpPr/>
          <p:nvPr/>
        </p:nvSpPr>
        <p:spPr>
          <a:xfrm>
            <a:off x="225289" y="1782395"/>
            <a:ext cx="7516466" cy="3293209"/>
          </a:xfrm>
          <a:prstGeom prst="rect">
            <a:avLst/>
          </a:prstGeom>
          <a:solidFill>
            <a:schemeClr val="accent4">
              <a:lumMod val="20000"/>
              <a:lumOff val="80000"/>
            </a:schemeClr>
          </a:solidFill>
          <a:ln w="57150">
            <a:solidFill>
              <a:srgbClr val="FF0000"/>
            </a:solidFill>
          </a:ln>
        </p:spPr>
        <p:txBody>
          <a:bodyPr wrap="square">
            <a:spAutoFit/>
          </a:bodyPr>
          <a:lstStyle/>
          <a:p>
            <a:r>
              <a:rPr lang="es-DO" sz="3600" b="1" dirty="0">
                <a:solidFill>
                  <a:schemeClr val="bg1"/>
                </a:solidFill>
                <a:latin typeface="Arial" panose="020B0604020202020204" pitchFamily="34" charset="0"/>
                <a:cs typeface="Arial" panose="020B0604020202020204" pitchFamily="34" charset="0"/>
              </a:rPr>
              <a:t>“ Si cada persona que ama a Dios trajese la porción que Él pide con exactitud, liberalidad y con gozo, </a:t>
            </a:r>
            <a:r>
              <a:rPr lang="es-DO" sz="3600" b="1" u="sng" dirty="0">
                <a:solidFill>
                  <a:srgbClr val="FF0000"/>
                </a:solidFill>
                <a:latin typeface="Arial" panose="020B0604020202020204" pitchFamily="34" charset="0"/>
                <a:cs typeface="Arial" panose="020B0604020202020204" pitchFamily="34" charset="0"/>
              </a:rPr>
              <a:t>habrían recursos suficientes</a:t>
            </a:r>
            <a:r>
              <a:rPr lang="es-DO" sz="3600" b="1" dirty="0">
                <a:solidFill>
                  <a:schemeClr val="bg1"/>
                </a:solidFill>
                <a:latin typeface="Arial" panose="020B0604020202020204" pitchFamily="34" charset="0"/>
                <a:cs typeface="Arial" panose="020B0604020202020204" pitchFamily="34" charset="0"/>
              </a:rPr>
              <a:t> en su obra.” </a:t>
            </a:r>
            <a:r>
              <a:rPr lang="es-DO" sz="2800" b="1" dirty="0">
                <a:solidFill>
                  <a:schemeClr val="bg1"/>
                </a:solidFill>
                <a:latin typeface="Arial" panose="020B0604020202020204" pitchFamily="34" charset="0"/>
                <a:cs typeface="Arial" panose="020B0604020202020204" pitchFamily="34" charset="0"/>
              </a:rPr>
              <a:t>(RH. 8 de nov. 1892). </a:t>
            </a:r>
            <a:endParaRPr lang="es-DO" sz="4400" b="1" dirty="0">
              <a:solidFill>
                <a:schemeClr val="bg1"/>
              </a:solidFill>
              <a:latin typeface="Arial" panose="020B0604020202020204" pitchFamily="34" charset="0"/>
              <a:cs typeface="Arial" panose="020B0604020202020204" pitchFamily="34" charset="0"/>
            </a:endParaRPr>
          </a:p>
        </p:txBody>
      </p:sp>
      <p:sp>
        <p:nvSpPr>
          <p:cNvPr id="7" name="Elipse 6">
            <a:extLst>
              <a:ext uri="{FF2B5EF4-FFF2-40B4-BE49-F238E27FC236}">
                <a16:creationId xmlns:a16="http://schemas.microsoft.com/office/drawing/2014/main" id="{17590666-8C26-451A-ADAC-76C4298FA6CF}"/>
              </a:ext>
            </a:extLst>
          </p:cNvPr>
          <p:cNvSpPr/>
          <p:nvPr/>
        </p:nvSpPr>
        <p:spPr>
          <a:xfrm>
            <a:off x="755374" y="159687"/>
            <a:ext cx="1272209" cy="10455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8" name="CuadroTexto 7">
            <a:extLst>
              <a:ext uri="{FF2B5EF4-FFF2-40B4-BE49-F238E27FC236}">
                <a16:creationId xmlns:a16="http://schemas.microsoft.com/office/drawing/2014/main" id="{20C82769-1A89-4CB3-BB31-84E207D2A2E0}"/>
              </a:ext>
            </a:extLst>
          </p:cNvPr>
          <p:cNvSpPr txBox="1"/>
          <p:nvPr/>
        </p:nvSpPr>
        <p:spPr>
          <a:xfrm>
            <a:off x="1113183" y="220491"/>
            <a:ext cx="1007165" cy="923330"/>
          </a:xfrm>
          <a:prstGeom prst="rect">
            <a:avLst/>
          </a:prstGeom>
          <a:noFill/>
        </p:spPr>
        <p:txBody>
          <a:bodyPr wrap="square" rtlCol="0">
            <a:spAutoFit/>
          </a:bodyPr>
          <a:lstStyle/>
          <a:p>
            <a:r>
              <a:rPr lang="es-DO" sz="54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7851082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rgamino: horizontal 6">
            <a:extLst>
              <a:ext uri="{FF2B5EF4-FFF2-40B4-BE49-F238E27FC236}">
                <a16:creationId xmlns:a16="http://schemas.microsoft.com/office/drawing/2014/main" id="{0851205D-4B03-4187-973E-541167510FEB}"/>
              </a:ext>
            </a:extLst>
          </p:cNvPr>
          <p:cNvSpPr/>
          <p:nvPr/>
        </p:nvSpPr>
        <p:spPr>
          <a:xfrm>
            <a:off x="285136" y="914399"/>
            <a:ext cx="7732430" cy="3816627"/>
          </a:xfrm>
          <a:prstGeom prst="horizontalScroll">
            <a:avLst/>
          </a:prstGeom>
          <a:solidFill>
            <a:schemeClr val="tx1"/>
          </a:solidFill>
          <a:ln>
            <a:solidFill>
              <a:schemeClr val="bg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8" name="CuadroTexto 7">
            <a:extLst>
              <a:ext uri="{FF2B5EF4-FFF2-40B4-BE49-F238E27FC236}">
                <a16:creationId xmlns:a16="http://schemas.microsoft.com/office/drawing/2014/main" id="{5B62E825-2B00-4BE8-8F52-AEA1F170BF9A}"/>
              </a:ext>
            </a:extLst>
          </p:cNvPr>
          <p:cNvSpPr txBox="1"/>
          <p:nvPr/>
        </p:nvSpPr>
        <p:spPr>
          <a:xfrm>
            <a:off x="859871" y="1514661"/>
            <a:ext cx="7157695" cy="2616101"/>
          </a:xfrm>
          <a:prstGeom prst="rect">
            <a:avLst/>
          </a:prstGeom>
          <a:noFill/>
        </p:spPr>
        <p:txBody>
          <a:bodyPr wrap="square" rtlCol="0">
            <a:spAutoFit/>
          </a:bodyPr>
          <a:lstStyle/>
          <a:p>
            <a:r>
              <a:rPr lang="es-DO" sz="2000" dirty="0">
                <a:solidFill>
                  <a:srgbClr val="FF0000"/>
                </a:solidFill>
                <a:latin typeface="Arial" panose="020B0604020202020204" pitchFamily="34" charset="0"/>
                <a:cs typeface="Arial" panose="020B0604020202020204" pitchFamily="34" charset="0"/>
              </a:rPr>
              <a:t> </a:t>
            </a:r>
            <a:r>
              <a:rPr lang="es-DO" sz="3600" dirty="0">
                <a:solidFill>
                  <a:schemeClr val="bg1"/>
                </a:solidFill>
                <a:latin typeface="Arial" panose="020B0604020202020204" pitchFamily="34" charset="0"/>
                <a:cs typeface="Arial" panose="020B0604020202020204" pitchFamily="34" charset="0"/>
              </a:rPr>
              <a:t>“Si todos los diezmos de nuestro pueblo fluyen a la tesorería del Señor como debieran, </a:t>
            </a:r>
            <a:r>
              <a:rPr lang="es-DO" sz="3200" u="sng" dirty="0">
                <a:solidFill>
                  <a:srgbClr val="FF0000"/>
                </a:solidFill>
                <a:latin typeface="Arial" panose="020B0604020202020204" pitchFamily="34" charset="0"/>
                <a:cs typeface="Arial" panose="020B0604020202020204" pitchFamily="34" charset="0"/>
              </a:rPr>
              <a:t>quedarían multiplicado diez veces</a:t>
            </a:r>
            <a:r>
              <a:rPr lang="es-DO" sz="3200" dirty="0">
                <a:solidFill>
                  <a:schemeClr val="bg1"/>
                </a:solidFill>
                <a:latin typeface="Arial" panose="020B0604020202020204" pitchFamily="34" charset="0"/>
                <a:cs typeface="Arial" panose="020B0604020202020204" pitchFamily="34" charset="0"/>
              </a:rPr>
              <a:t>” </a:t>
            </a:r>
            <a:r>
              <a:rPr lang="es-DO" sz="2400" dirty="0">
                <a:solidFill>
                  <a:schemeClr val="bg1"/>
                </a:solidFill>
                <a:latin typeface="Times New Roman" panose="02020603050405020304" pitchFamily="18" charset="0"/>
                <a:cs typeface="Times New Roman" panose="02020603050405020304" pitchFamily="18" charset="0"/>
              </a:rPr>
              <a:t>(Testimonios para los ministros</a:t>
            </a:r>
            <a:r>
              <a:rPr lang="es-DO" sz="2000" dirty="0">
                <a:solidFill>
                  <a:schemeClr val="bg1"/>
                </a:solidFill>
                <a:latin typeface="Times New Roman" panose="02020603050405020304" pitchFamily="18" charset="0"/>
                <a:cs typeface="Times New Roman" panose="02020603050405020304" pitchFamily="18" charset="0"/>
              </a:rPr>
              <a:t>, p. 312).</a:t>
            </a:r>
            <a:endParaRPr lang="es-DO" sz="2400" dirty="0">
              <a:solidFill>
                <a:schemeClr val="bg1"/>
              </a:solidFill>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331B8B46-2E07-44A5-9CE4-8F1D3CC90D43}"/>
              </a:ext>
            </a:extLst>
          </p:cNvPr>
          <p:cNvSpPr txBox="1"/>
          <p:nvPr/>
        </p:nvSpPr>
        <p:spPr>
          <a:xfrm>
            <a:off x="966287" y="140135"/>
            <a:ext cx="1297914" cy="923330"/>
          </a:xfrm>
          <a:prstGeom prst="rect">
            <a:avLst/>
          </a:prstGeom>
          <a:noFill/>
        </p:spPr>
        <p:txBody>
          <a:bodyPr wrap="square" rtlCol="0">
            <a:spAutoFit/>
          </a:bodyPr>
          <a:lstStyle/>
          <a:p>
            <a:r>
              <a:rPr lang="es-DO" sz="5400" b="1" dirty="0">
                <a:solidFill>
                  <a:srgbClr val="FF0000"/>
                </a:solidFill>
                <a:latin typeface="Arial" panose="020B0604020202020204" pitchFamily="34" charset="0"/>
                <a:cs typeface="Arial" panose="020B0604020202020204" pitchFamily="34" charset="0"/>
              </a:rPr>
              <a:t>5</a:t>
            </a:r>
          </a:p>
        </p:txBody>
      </p:sp>
      <p:pic>
        <p:nvPicPr>
          <p:cNvPr id="3" name="Imagen 2">
            <a:extLst>
              <a:ext uri="{FF2B5EF4-FFF2-40B4-BE49-F238E27FC236}">
                <a16:creationId xmlns:a16="http://schemas.microsoft.com/office/drawing/2014/main" id="{450A7658-ACE1-45E6-8D63-C98E87F535C5}"/>
              </a:ext>
            </a:extLst>
          </p:cNvPr>
          <p:cNvPicPr>
            <a:picLocks noChangeAspect="1"/>
          </p:cNvPicPr>
          <p:nvPr/>
        </p:nvPicPr>
        <p:blipFill>
          <a:blip r:embed="rId2"/>
          <a:stretch>
            <a:fillRect/>
          </a:stretch>
        </p:blipFill>
        <p:spPr>
          <a:xfrm>
            <a:off x="8332898" y="1173600"/>
            <a:ext cx="3573966" cy="3186365"/>
          </a:xfrm>
          <a:prstGeom prst="rect">
            <a:avLst/>
          </a:prstGeom>
        </p:spPr>
      </p:pic>
    </p:spTree>
    <p:extLst>
      <p:ext uri="{BB962C8B-B14F-4D97-AF65-F5344CB8AC3E}">
        <p14:creationId xmlns:p14="http://schemas.microsoft.com/office/powerpoint/2010/main" val="27470524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9740207-52DC-41A7-B6EA-CA747F695874}"/>
              </a:ext>
            </a:extLst>
          </p:cNvPr>
          <p:cNvSpPr/>
          <p:nvPr/>
        </p:nvSpPr>
        <p:spPr>
          <a:xfrm>
            <a:off x="742122" y="1136380"/>
            <a:ext cx="6917635" cy="4801314"/>
          </a:xfrm>
          <a:prstGeom prst="rect">
            <a:avLst/>
          </a:prstGeom>
          <a:solidFill>
            <a:schemeClr val="tx1"/>
          </a:solidFill>
          <a:ln w="57150">
            <a:solidFill>
              <a:srgbClr val="FF0000"/>
            </a:solidFill>
          </a:ln>
        </p:spPr>
        <p:txBody>
          <a:bodyPr wrap="square">
            <a:spAutoFit/>
          </a:bodyPr>
          <a:lstStyle/>
          <a:p>
            <a:r>
              <a:rPr lang="es-DO" sz="3600" b="1" dirty="0">
                <a:solidFill>
                  <a:schemeClr val="bg1"/>
                </a:solidFill>
                <a:latin typeface="Arial" panose="020B0604020202020204" pitchFamily="34" charset="0"/>
                <a:cs typeface="Arial" panose="020B0604020202020204" pitchFamily="34" charset="0"/>
              </a:rPr>
              <a:t> “Si todos los que pretenden ser hijos e hijas de Dios, cumplieran prontamente con su obligación hacia Dios en materia de diezmos y ofrendas, una abundancia de recursos fluirían a la tesorería y </a:t>
            </a:r>
            <a:r>
              <a:rPr lang="es-DO" sz="3600" b="1" u="sng" dirty="0">
                <a:solidFill>
                  <a:srgbClr val="FF0000"/>
                </a:solidFill>
                <a:latin typeface="Arial" panose="020B0604020202020204" pitchFamily="34" charset="0"/>
                <a:cs typeface="Arial" panose="020B0604020202020204" pitchFamily="34" charset="0"/>
              </a:rPr>
              <a:t>todas estarían llenas</a:t>
            </a:r>
            <a:r>
              <a:rPr lang="es-DO" b="1" u="sng" dirty="0">
                <a:solidFill>
                  <a:srgbClr val="FF0000"/>
                </a:solidFill>
                <a:latin typeface="Arial" panose="020B0604020202020204" pitchFamily="34" charset="0"/>
                <a:cs typeface="Arial" panose="020B0604020202020204" pitchFamily="34" charset="0"/>
              </a:rPr>
              <a:t>”.</a:t>
            </a:r>
            <a:r>
              <a:rPr lang="es-DO" b="1" dirty="0">
                <a:solidFill>
                  <a:schemeClr val="bg1"/>
                </a:solidFill>
                <a:latin typeface="Arial" panose="020B0604020202020204" pitchFamily="34" charset="0"/>
                <a:cs typeface="Arial" panose="020B0604020202020204" pitchFamily="34" charset="0"/>
              </a:rPr>
              <a:t> </a:t>
            </a:r>
            <a:r>
              <a:rPr lang="es-DO" sz="1600" b="1" dirty="0">
                <a:solidFill>
                  <a:schemeClr val="bg1"/>
                </a:solidFill>
                <a:latin typeface="Arial" panose="020B0604020202020204" pitchFamily="34" charset="0"/>
                <a:cs typeface="Arial" panose="020B0604020202020204" pitchFamily="34" charset="0"/>
              </a:rPr>
              <a:t>(Consejos sobre la escuela sabática, p. 155; CMC, p</a:t>
            </a:r>
            <a:r>
              <a:rPr lang="es-DO" b="1" dirty="0">
                <a:solidFill>
                  <a:schemeClr val="bg1"/>
                </a:solidFill>
                <a:latin typeface="Arial" panose="020B0604020202020204" pitchFamily="34" charset="0"/>
                <a:cs typeface="Arial" panose="020B0604020202020204" pitchFamily="34" charset="0"/>
              </a:rPr>
              <a:t>. 78).</a:t>
            </a:r>
            <a:endParaRPr lang="es-DO" sz="1200" b="1" dirty="0">
              <a:solidFill>
                <a:schemeClr val="bg1"/>
              </a:solidFill>
              <a:latin typeface="Arial" panose="020B0604020202020204" pitchFamily="34" charset="0"/>
              <a:cs typeface="Arial" panose="020B0604020202020204" pitchFamily="34" charset="0"/>
            </a:endParaRPr>
          </a:p>
        </p:txBody>
      </p:sp>
      <p:sp>
        <p:nvSpPr>
          <p:cNvPr id="2" name="Elipse 1">
            <a:extLst>
              <a:ext uri="{FF2B5EF4-FFF2-40B4-BE49-F238E27FC236}">
                <a16:creationId xmlns:a16="http://schemas.microsoft.com/office/drawing/2014/main" id="{BB6EB951-6628-42E6-B00B-65A654499D3D}"/>
              </a:ext>
            </a:extLst>
          </p:cNvPr>
          <p:cNvSpPr/>
          <p:nvPr/>
        </p:nvSpPr>
        <p:spPr>
          <a:xfrm>
            <a:off x="304800" y="0"/>
            <a:ext cx="1444487" cy="87464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 name="CuadroTexto 4">
            <a:extLst>
              <a:ext uri="{FF2B5EF4-FFF2-40B4-BE49-F238E27FC236}">
                <a16:creationId xmlns:a16="http://schemas.microsoft.com/office/drawing/2014/main" id="{3C6582A6-C55F-4AEC-99B9-7B28CEF0B52D}"/>
              </a:ext>
            </a:extLst>
          </p:cNvPr>
          <p:cNvSpPr txBox="1"/>
          <p:nvPr/>
        </p:nvSpPr>
        <p:spPr>
          <a:xfrm>
            <a:off x="742122" y="-48687"/>
            <a:ext cx="834887" cy="923330"/>
          </a:xfrm>
          <a:prstGeom prst="rect">
            <a:avLst/>
          </a:prstGeom>
          <a:noFill/>
        </p:spPr>
        <p:txBody>
          <a:bodyPr wrap="square" rtlCol="0">
            <a:spAutoFit/>
          </a:bodyPr>
          <a:lstStyle/>
          <a:p>
            <a:r>
              <a:rPr lang="es-DO" sz="5400" b="1" dirty="0">
                <a:solidFill>
                  <a:srgbClr val="FF0000"/>
                </a:solidFill>
                <a:latin typeface="Arial" panose="020B0604020202020204" pitchFamily="34" charset="0"/>
                <a:cs typeface="Arial" panose="020B0604020202020204" pitchFamily="34" charset="0"/>
              </a:rPr>
              <a:t>4</a:t>
            </a:r>
          </a:p>
        </p:txBody>
      </p:sp>
      <p:pic>
        <p:nvPicPr>
          <p:cNvPr id="6" name="Imagen 5">
            <a:extLst>
              <a:ext uri="{FF2B5EF4-FFF2-40B4-BE49-F238E27FC236}">
                <a16:creationId xmlns:a16="http://schemas.microsoft.com/office/drawing/2014/main" id="{C29E0785-E840-416A-8207-4B24D4762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915" y="1136380"/>
            <a:ext cx="4103009" cy="4801314"/>
          </a:xfrm>
          <a:prstGeom prst="ellipse">
            <a:avLst/>
          </a:prstGeom>
          <a:ln>
            <a:noFill/>
          </a:ln>
          <a:effectLst>
            <a:softEdge rad="112500"/>
          </a:effectLst>
        </p:spPr>
      </p:pic>
    </p:spTree>
    <p:extLst>
      <p:ext uri="{BB962C8B-B14F-4D97-AF65-F5344CB8AC3E}">
        <p14:creationId xmlns:p14="http://schemas.microsoft.com/office/powerpoint/2010/main" val="4564655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41B3E2C-0F57-4A48-8C08-74E2BEE21739}"/>
              </a:ext>
            </a:extLst>
          </p:cNvPr>
          <p:cNvSpPr/>
          <p:nvPr/>
        </p:nvSpPr>
        <p:spPr>
          <a:xfrm>
            <a:off x="477078" y="1001839"/>
            <a:ext cx="6904383" cy="3693319"/>
          </a:xfrm>
          <a:prstGeom prst="rect">
            <a:avLst/>
          </a:prstGeom>
          <a:solidFill>
            <a:srgbClr val="FFFF00"/>
          </a:solidFill>
          <a:ln w="57150">
            <a:solidFill>
              <a:srgbClr val="FF0000"/>
            </a:solidFill>
          </a:ln>
        </p:spPr>
        <p:txBody>
          <a:bodyPr wrap="square">
            <a:spAutoFit/>
          </a:bodyPr>
          <a:lstStyle/>
          <a:p>
            <a:pPr lvl="0"/>
            <a:r>
              <a:rPr lang="es-DO" sz="3200" b="1" dirty="0">
                <a:solidFill>
                  <a:prstClr val="black"/>
                </a:solidFill>
                <a:latin typeface="Arial" panose="020B0604020202020204" pitchFamily="34" charset="0"/>
                <a:cs typeface="Arial" panose="020B0604020202020204" pitchFamily="34" charset="0"/>
              </a:rPr>
              <a:t> </a:t>
            </a:r>
            <a:r>
              <a:rPr lang="es-DO" sz="3600" b="1" dirty="0">
                <a:solidFill>
                  <a:prstClr val="black"/>
                </a:solidFill>
                <a:latin typeface="Arial" panose="020B0604020202020204" pitchFamily="34" charset="0"/>
                <a:cs typeface="Arial" panose="020B0604020202020204" pitchFamily="34" charset="0"/>
              </a:rPr>
              <a:t>“Si todos los miembros fueran leales en su devolución de los diezmos y ofrendas voluntarias hechas con sacrificio, </a:t>
            </a:r>
            <a:r>
              <a:rPr lang="es-DO" sz="3600" b="1" u="sng" dirty="0">
                <a:solidFill>
                  <a:prstClr val="black"/>
                </a:solidFill>
                <a:latin typeface="Arial" panose="020B0604020202020204" pitchFamily="34" charset="0"/>
                <a:cs typeface="Arial" panose="020B0604020202020204" pitchFamily="34" charset="0"/>
              </a:rPr>
              <a:t>habría suficiente en la tesorería del Señor</a:t>
            </a:r>
            <a:r>
              <a:rPr lang="es-DO" sz="3600" b="1" dirty="0">
                <a:solidFill>
                  <a:prstClr val="black"/>
                </a:solidFill>
                <a:latin typeface="Arial" panose="020B0604020202020204" pitchFamily="34" charset="0"/>
                <a:cs typeface="Arial" panose="020B0604020202020204" pitchFamily="34" charset="0"/>
              </a:rPr>
              <a:t>” </a:t>
            </a:r>
            <a:r>
              <a:rPr lang="es-DO" b="1" dirty="0">
                <a:solidFill>
                  <a:prstClr val="black"/>
                </a:solidFill>
                <a:latin typeface="Arial" panose="020B0604020202020204" pitchFamily="34" charset="0"/>
                <a:cs typeface="Arial" panose="020B0604020202020204" pitchFamily="34" charset="0"/>
              </a:rPr>
              <a:t>(CMC, pp. 41, 43, 71, 78, 100). </a:t>
            </a:r>
          </a:p>
        </p:txBody>
      </p:sp>
      <p:pic>
        <p:nvPicPr>
          <p:cNvPr id="2" name="Imagen 1">
            <a:extLst>
              <a:ext uri="{FF2B5EF4-FFF2-40B4-BE49-F238E27FC236}">
                <a16:creationId xmlns:a16="http://schemas.microsoft.com/office/drawing/2014/main" id="{DCEF4344-5F32-4429-B664-603B67F51F3E}"/>
              </a:ext>
            </a:extLst>
          </p:cNvPr>
          <p:cNvPicPr>
            <a:picLocks noChangeAspect="1"/>
          </p:cNvPicPr>
          <p:nvPr/>
        </p:nvPicPr>
        <p:blipFill>
          <a:blip r:embed="rId2"/>
          <a:stretch>
            <a:fillRect/>
          </a:stretch>
        </p:blipFill>
        <p:spPr>
          <a:xfrm>
            <a:off x="8044070" y="1001839"/>
            <a:ext cx="3949146" cy="4247316"/>
          </a:xfrm>
          <a:prstGeom prst="rect">
            <a:avLst/>
          </a:prstGeom>
        </p:spPr>
      </p:pic>
    </p:spTree>
    <p:extLst>
      <p:ext uri="{BB962C8B-B14F-4D97-AF65-F5344CB8AC3E}">
        <p14:creationId xmlns:p14="http://schemas.microsoft.com/office/powerpoint/2010/main" val="5916925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16259B2-0F5C-4D78-914F-4F72922B6516}"/>
              </a:ext>
            </a:extLst>
          </p:cNvPr>
          <p:cNvSpPr/>
          <p:nvPr/>
        </p:nvSpPr>
        <p:spPr>
          <a:xfrm>
            <a:off x="284921" y="797510"/>
            <a:ext cx="6804992" cy="3724096"/>
          </a:xfrm>
          <a:prstGeom prst="rect">
            <a:avLst/>
          </a:prstGeom>
          <a:solidFill>
            <a:schemeClr val="accent4">
              <a:lumMod val="20000"/>
              <a:lumOff val="80000"/>
            </a:schemeClr>
          </a:solidFill>
          <a:ln w="57150">
            <a:solidFill>
              <a:srgbClr val="FF0000"/>
            </a:solidFill>
          </a:ln>
        </p:spPr>
        <p:txBody>
          <a:bodyPr wrap="square">
            <a:spAutoFit/>
          </a:bodyPr>
          <a:lstStyle/>
          <a:p>
            <a:pPr lvl="0"/>
            <a:r>
              <a:rPr lang="es-DO" sz="3600" b="1" dirty="0">
                <a:solidFill>
                  <a:prstClr val="black"/>
                </a:solidFill>
                <a:latin typeface="Arial" panose="020B0604020202020204" pitchFamily="34" charset="0"/>
                <a:cs typeface="Arial" panose="020B0604020202020204" pitchFamily="34" charset="0"/>
              </a:rPr>
              <a:t>“Si todos los hijos de Dios llevaran fielmente a su tesorería los medios que él requiere, sean estos pocos o muchos, </a:t>
            </a:r>
            <a:r>
              <a:rPr lang="es-DO" sz="3600" b="1" u="sng" dirty="0">
                <a:solidFill>
                  <a:prstClr val="black"/>
                </a:solidFill>
                <a:latin typeface="Arial" panose="020B0604020202020204" pitchFamily="34" charset="0"/>
                <a:cs typeface="Arial" panose="020B0604020202020204" pitchFamily="34" charset="0"/>
              </a:rPr>
              <a:t>habría suficientes </a:t>
            </a:r>
            <a:r>
              <a:rPr lang="es-DO" sz="3600" b="1" dirty="0">
                <a:solidFill>
                  <a:prstClr val="black"/>
                </a:solidFill>
                <a:latin typeface="Arial" panose="020B0604020202020204" pitchFamily="34" charset="0"/>
                <a:cs typeface="Arial" panose="020B0604020202020204" pitchFamily="34" charset="0"/>
              </a:rPr>
              <a:t>y obra terminaría rápidamente.”</a:t>
            </a:r>
            <a:r>
              <a:rPr lang="es-DO" sz="3200" b="1" dirty="0">
                <a:solidFill>
                  <a:prstClr val="black"/>
                </a:solidFill>
                <a:latin typeface="Arial" panose="020B0604020202020204" pitchFamily="34" charset="0"/>
                <a:cs typeface="Arial" panose="020B0604020202020204" pitchFamily="34" charset="0"/>
              </a:rPr>
              <a:t> </a:t>
            </a:r>
            <a:r>
              <a:rPr lang="es-DO" sz="2000" b="1" dirty="0">
                <a:solidFill>
                  <a:prstClr val="black"/>
                </a:solidFill>
                <a:latin typeface="Arial" panose="020B0604020202020204" pitchFamily="34" charset="0"/>
                <a:cs typeface="Arial" panose="020B0604020202020204" pitchFamily="34" charset="0"/>
              </a:rPr>
              <a:t>(RH, Julio 14, 1904).</a:t>
            </a:r>
          </a:p>
        </p:txBody>
      </p:sp>
      <p:pic>
        <p:nvPicPr>
          <p:cNvPr id="2" name="Imagen 1">
            <a:extLst>
              <a:ext uri="{FF2B5EF4-FFF2-40B4-BE49-F238E27FC236}">
                <a16:creationId xmlns:a16="http://schemas.microsoft.com/office/drawing/2014/main" id="{0B032569-289C-4DC3-88A5-4B9136B1A0B0}"/>
              </a:ext>
            </a:extLst>
          </p:cNvPr>
          <p:cNvPicPr>
            <a:picLocks noChangeAspect="1"/>
          </p:cNvPicPr>
          <p:nvPr/>
        </p:nvPicPr>
        <p:blipFill>
          <a:blip r:embed="rId2"/>
          <a:stretch>
            <a:fillRect/>
          </a:stretch>
        </p:blipFill>
        <p:spPr>
          <a:xfrm>
            <a:off x="7341704" y="797510"/>
            <a:ext cx="4055165" cy="6858000"/>
          </a:xfrm>
          <a:prstGeom prst="rect">
            <a:avLst/>
          </a:prstGeom>
        </p:spPr>
      </p:pic>
    </p:spTree>
    <p:extLst>
      <p:ext uri="{BB962C8B-B14F-4D97-AF65-F5344CB8AC3E}">
        <p14:creationId xmlns:p14="http://schemas.microsoft.com/office/powerpoint/2010/main" val="26537843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91C578-CB67-47D8-B1FF-620288D05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4765" cy="6858000"/>
          </a:xfrm>
          <a:prstGeom prst="rect">
            <a:avLst/>
          </a:prstGeom>
        </p:spPr>
      </p:pic>
      <p:sp>
        <p:nvSpPr>
          <p:cNvPr id="4" name="Rectángulo 3">
            <a:extLst>
              <a:ext uri="{FF2B5EF4-FFF2-40B4-BE49-F238E27FC236}">
                <a16:creationId xmlns:a16="http://schemas.microsoft.com/office/drawing/2014/main" id="{1AFB0048-5ADA-4B14-B618-F19CC78A6C60}"/>
              </a:ext>
            </a:extLst>
          </p:cNvPr>
          <p:cNvSpPr/>
          <p:nvPr/>
        </p:nvSpPr>
        <p:spPr>
          <a:xfrm>
            <a:off x="5724939" y="982176"/>
            <a:ext cx="5314393" cy="4893647"/>
          </a:xfrm>
          <a:prstGeom prst="rect">
            <a:avLst/>
          </a:prstGeom>
        </p:spPr>
        <p:txBody>
          <a:bodyPr wrap="square">
            <a:spAutoFit/>
          </a:bodyPr>
          <a:lstStyle/>
          <a:p>
            <a:pPr lvl="0"/>
            <a:r>
              <a:rPr lang="es-DO" sz="3200" b="1" dirty="0">
                <a:latin typeface="Arial" panose="020B0604020202020204" pitchFamily="34" charset="0"/>
                <a:cs typeface="Arial" panose="020B0604020202020204" pitchFamily="34" charset="0"/>
              </a:rPr>
              <a:t>“La responsabilidad económica de la iglesia no descansa sobre los miembros que tienen dinero. </a:t>
            </a:r>
            <a:r>
              <a:rPr lang="es-DO" sz="4000" b="1" u="sng" dirty="0">
                <a:solidFill>
                  <a:srgbClr val="FFFF00"/>
                </a:solidFill>
                <a:latin typeface="Arial" panose="020B0604020202020204" pitchFamily="34" charset="0"/>
                <a:cs typeface="Arial" panose="020B0604020202020204" pitchFamily="34" charset="0"/>
              </a:rPr>
              <a:t>“Es un compromiso sagrado de todos los miembros</a:t>
            </a:r>
            <a:r>
              <a:rPr lang="es-DO" sz="3200" b="1" dirty="0">
                <a:solidFill>
                  <a:srgbClr val="FFFF00"/>
                </a:solidFill>
                <a:latin typeface="Arial" panose="020B0604020202020204" pitchFamily="34" charset="0"/>
                <a:cs typeface="Arial" panose="020B0604020202020204" pitchFamily="34" charset="0"/>
              </a:rPr>
              <a:t>.”(</a:t>
            </a:r>
            <a:r>
              <a:rPr lang="es-DO" sz="2400" b="1" dirty="0">
                <a:latin typeface="Arial" panose="020B0604020202020204" pitchFamily="34" charset="0"/>
                <a:cs typeface="Arial" panose="020B0604020202020204" pitchFamily="34" charset="0"/>
              </a:rPr>
              <a:t>RH, 3 de dic.1893).</a:t>
            </a:r>
            <a:endParaRPr lang="es-DO"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9481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06F418F-F42D-42C4-A7C0-DFA0E705B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5113" y="0"/>
            <a:ext cx="5406886" cy="6745356"/>
          </a:xfrm>
          <a:prstGeom prst="rect">
            <a:avLst/>
          </a:prstGeom>
        </p:spPr>
      </p:pic>
      <p:sp>
        <p:nvSpPr>
          <p:cNvPr id="6" name="Rectángulo 5">
            <a:extLst>
              <a:ext uri="{FF2B5EF4-FFF2-40B4-BE49-F238E27FC236}">
                <a16:creationId xmlns:a16="http://schemas.microsoft.com/office/drawing/2014/main" id="{438B270C-F98B-4933-AEB5-14E2217EBCA9}"/>
              </a:ext>
            </a:extLst>
          </p:cNvPr>
          <p:cNvSpPr/>
          <p:nvPr/>
        </p:nvSpPr>
        <p:spPr>
          <a:xfrm>
            <a:off x="490330" y="112644"/>
            <a:ext cx="6294783" cy="11818620"/>
          </a:xfrm>
          <a:prstGeom prst="rect">
            <a:avLst/>
          </a:prstGeom>
          <a:solidFill>
            <a:srgbClr val="FFFF00"/>
          </a:solidFill>
        </p:spPr>
        <p:txBody>
          <a:bodyPr wrap="square">
            <a:spAutoFit/>
          </a:bodyPr>
          <a:lstStyle/>
          <a:p>
            <a:pPr marL="342900" indent="-342900">
              <a:buAutoNum type="arabicPeriod"/>
            </a:pPr>
            <a:r>
              <a:rPr lang="es-DO" sz="2800" b="1" dirty="0">
                <a:solidFill>
                  <a:schemeClr val="bg1"/>
                </a:solidFill>
                <a:latin typeface="Arial" panose="020B0604020202020204" pitchFamily="34" charset="0"/>
                <a:cs typeface="Arial" panose="020B0604020202020204" pitchFamily="34" charset="0"/>
              </a:rPr>
              <a:t>Habría suficiente provisión.</a:t>
            </a:r>
          </a:p>
          <a:p>
            <a:endParaRPr lang="en-US" sz="2800" b="1" dirty="0">
              <a:solidFill>
                <a:schemeClr val="bg1"/>
              </a:solidFill>
              <a:latin typeface="Arial" panose="020B0604020202020204" pitchFamily="34" charset="0"/>
              <a:cs typeface="Arial" panose="020B0604020202020204" pitchFamily="34" charset="0"/>
            </a:endParaRPr>
          </a:p>
          <a:p>
            <a:r>
              <a:rPr lang="en-US" sz="2800" b="1" dirty="0">
                <a:solidFill>
                  <a:schemeClr val="bg1"/>
                </a:solidFill>
                <a:latin typeface="Arial" panose="020B0604020202020204" pitchFamily="34" charset="0"/>
                <a:cs typeface="Arial" panose="020B0604020202020204" pitchFamily="34" charset="0"/>
              </a:rPr>
              <a:t>2</a:t>
            </a:r>
            <a:r>
              <a:rPr lang="es-DO" sz="2800" b="1" dirty="0">
                <a:solidFill>
                  <a:schemeClr val="bg1"/>
                </a:solidFill>
                <a:latin typeface="Arial" panose="020B0604020202020204" pitchFamily="34" charset="0"/>
                <a:cs typeface="Arial" panose="020B0604020202020204" pitchFamily="34" charset="0"/>
              </a:rPr>
              <a:t>. Habrían recursos suficientes.</a:t>
            </a:r>
          </a:p>
          <a:p>
            <a:endParaRPr lang="en-US" sz="2800" b="1" dirty="0">
              <a:solidFill>
                <a:schemeClr val="bg1"/>
              </a:solidFill>
              <a:latin typeface="Arial" panose="020B0604020202020204" pitchFamily="34" charset="0"/>
              <a:cs typeface="Arial" panose="020B0604020202020204" pitchFamily="34" charset="0"/>
            </a:endParaRPr>
          </a:p>
          <a:p>
            <a:pPr marL="342900" indent="-342900">
              <a:buAutoNum type="arabicPeriod" startAt="3"/>
            </a:pPr>
            <a:r>
              <a:rPr lang="es-DO" sz="2800" b="1" dirty="0">
                <a:solidFill>
                  <a:schemeClr val="bg1"/>
                </a:solidFill>
                <a:latin typeface="Arial" panose="020B0604020202020204" pitchFamily="34" charset="0"/>
                <a:cs typeface="Arial" panose="020B0604020202020204" pitchFamily="34" charset="0"/>
              </a:rPr>
              <a:t>Todas estarían llenas”.</a:t>
            </a:r>
          </a:p>
          <a:p>
            <a:endParaRPr lang="es-DO" sz="2800" b="1" dirty="0">
              <a:solidFill>
                <a:schemeClr val="bg1"/>
              </a:solidFill>
              <a:latin typeface="Arial" panose="020B0604020202020204" pitchFamily="34" charset="0"/>
              <a:cs typeface="Arial" panose="020B0604020202020204" pitchFamily="34" charset="0"/>
            </a:endParaRPr>
          </a:p>
          <a:p>
            <a:r>
              <a:rPr lang="en-US" sz="2800" b="1" dirty="0">
                <a:solidFill>
                  <a:schemeClr val="bg1"/>
                </a:solidFill>
                <a:latin typeface="Arial" panose="020B0604020202020204" pitchFamily="34" charset="0"/>
                <a:cs typeface="Arial" panose="020B0604020202020204" pitchFamily="34" charset="0"/>
              </a:rPr>
              <a:t>4. </a:t>
            </a:r>
            <a:r>
              <a:rPr lang="es-DO" sz="2800" b="1" dirty="0">
                <a:solidFill>
                  <a:schemeClr val="bg1"/>
                </a:solidFill>
                <a:latin typeface="Arial" panose="020B0604020202020204" pitchFamily="34" charset="0"/>
                <a:cs typeface="Arial" panose="020B0604020202020204" pitchFamily="34" charset="0"/>
              </a:rPr>
              <a:t>Habría suficiente en la tesorería</a:t>
            </a:r>
          </a:p>
          <a:p>
            <a:r>
              <a:rPr lang="es-DO" sz="2800" b="1" dirty="0">
                <a:solidFill>
                  <a:schemeClr val="bg1"/>
                </a:solidFill>
                <a:latin typeface="Arial" panose="020B0604020202020204" pitchFamily="34" charset="0"/>
                <a:cs typeface="Arial" panose="020B0604020202020204" pitchFamily="34" charset="0"/>
              </a:rPr>
              <a:t> del Señor.</a:t>
            </a:r>
          </a:p>
          <a:p>
            <a:endParaRPr lang="es-DO" sz="2800" b="1" dirty="0">
              <a:solidFill>
                <a:schemeClr val="bg1"/>
              </a:solidFill>
              <a:latin typeface="Arial" panose="020B0604020202020204" pitchFamily="34" charset="0"/>
              <a:cs typeface="Arial" panose="020B0604020202020204" pitchFamily="34" charset="0"/>
            </a:endParaRPr>
          </a:p>
          <a:p>
            <a:r>
              <a:rPr lang="en-US" sz="2800" b="1" dirty="0">
                <a:solidFill>
                  <a:schemeClr val="bg1"/>
                </a:solidFill>
                <a:latin typeface="Arial" panose="020B0604020202020204" pitchFamily="34" charset="0"/>
                <a:cs typeface="Arial" panose="020B0604020202020204" pitchFamily="34" charset="0"/>
              </a:rPr>
              <a:t>5</a:t>
            </a:r>
            <a:r>
              <a:rPr lang="es-DO" sz="2800" b="1" dirty="0">
                <a:solidFill>
                  <a:schemeClr val="bg1"/>
                </a:solidFill>
                <a:latin typeface="Arial" panose="020B0604020202020204" pitchFamily="34" charset="0"/>
                <a:cs typeface="Arial" panose="020B0604020202020204" pitchFamily="34" charset="0"/>
              </a:rPr>
              <a:t>. Habría suficientes .</a:t>
            </a:r>
          </a:p>
          <a:p>
            <a:endParaRPr lang="es-DO" sz="2800" b="1" dirty="0">
              <a:solidFill>
                <a:schemeClr val="bg1"/>
              </a:solidFill>
              <a:latin typeface="Arial" panose="020B0604020202020204" pitchFamily="34" charset="0"/>
              <a:cs typeface="Arial" panose="020B0604020202020204" pitchFamily="34" charset="0"/>
            </a:endParaRPr>
          </a:p>
          <a:p>
            <a:r>
              <a:rPr lang="es-DO" sz="2800" b="1" dirty="0">
                <a:solidFill>
                  <a:schemeClr val="bg1"/>
                </a:solidFill>
                <a:latin typeface="Arial" panose="020B0604020202020204" pitchFamily="34" charset="0"/>
                <a:cs typeface="Arial" panose="020B0604020202020204" pitchFamily="34" charset="0"/>
              </a:rPr>
              <a:t> 6. Su tesorería estaría llena.</a:t>
            </a:r>
          </a:p>
          <a:p>
            <a:endParaRPr lang="es-DO" sz="2800" b="1" dirty="0">
              <a:solidFill>
                <a:schemeClr val="bg1"/>
              </a:solidFill>
              <a:latin typeface="Arial" panose="020B0604020202020204" pitchFamily="34" charset="0"/>
              <a:cs typeface="Arial" panose="020B0604020202020204" pitchFamily="34" charset="0"/>
            </a:endParaRPr>
          </a:p>
          <a:p>
            <a:r>
              <a:rPr lang="en-US" sz="2800" b="1" dirty="0">
                <a:solidFill>
                  <a:schemeClr val="bg1"/>
                </a:solidFill>
                <a:latin typeface="Arial" panose="020B0604020202020204" pitchFamily="34" charset="0"/>
                <a:cs typeface="Arial" panose="020B0604020202020204" pitchFamily="34" charset="0"/>
              </a:rPr>
              <a:t> 7</a:t>
            </a:r>
            <a:r>
              <a:rPr lang="es-DO" sz="2800" b="1" dirty="0">
                <a:solidFill>
                  <a:schemeClr val="bg1"/>
                </a:solidFill>
                <a:latin typeface="Arial" panose="020B0604020202020204" pitchFamily="34" charset="0"/>
                <a:cs typeface="Arial" panose="020B0604020202020204" pitchFamily="34" charset="0"/>
              </a:rPr>
              <a:t>. Quedarían multiplicado diez veces.</a:t>
            </a:r>
          </a:p>
          <a:p>
            <a:endParaRPr lang="en-US" b="1" dirty="0">
              <a:latin typeface="Arial" panose="020B0604020202020204" pitchFamily="34" charset="0"/>
              <a:cs typeface="Arial" panose="020B0604020202020204" pitchFamily="34" charset="0"/>
            </a:endParaRPr>
          </a:p>
          <a:p>
            <a:endParaRPr lang="es-DO"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s-DO" b="1" dirty="0">
              <a:latin typeface="Arial" panose="020B0604020202020204" pitchFamily="34" charset="0"/>
              <a:cs typeface="Arial" panose="020B0604020202020204" pitchFamily="34" charset="0"/>
            </a:endParaRPr>
          </a:p>
          <a:p>
            <a:endParaRPr lang="es-DO"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s-DO"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s-DO"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s-DO" b="1" dirty="0">
              <a:latin typeface="Arial" panose="020B0604020202020204" pitchFamily="34" charset="0"/>
              <a:cs typeface="Arial" panose="020B0604020202020204" pitchFamily="34" charset="0"/>
            </a:endParaRPr>
          </a:p>
          <a:p>
            <a:pPr marL="342900" indent="-342900">
              <a:buAutoNum type="arabicPeriod" startAt="3"/>
            </a:pPr>
            <a:endParaRPr lang="en-US" b="1" dirty="0">
              <a:latin typeface="Arial" panose="020B0604020202020204" pitchFamily="34" charset="0"/>
              <a:cs typeface="Arial" panose="020B0604020202020204" pitchFamily="34" charset="0"/>
            </a:endParaRPr>
          </a:p>
          <a:p>
            <a:pPr marL="342900" indent="-342900">
              <a:buAutoNum type="arabicPeriod" startAt="3"/>
            </a:pPr>
            <a:endParaRPr lang="en-US" b="1" dirty="0">
              <a:latin typeface="Arial" panose="020B0604020202020204" pitchFamily="34" charset="0"/>
              <a:cs typeface="Arial" panose="020B0604020202020204" pitchFamily="34" charset="0"/>
            </a:endParaRPr>
          </a:p>
          <a:p>
            <a:pPr marL="342900" indent="-342900">
              <a:buAutoNum type="arabicPeriod" startAt="3"/>
            </a:pPr>
            <a:endParaRPr lang="es-DO" b="1" dirty="0">
              <a:latin typeface="Arial" panose="020B0604020202020204" pitchFamily="34" charset="0"/>
              <a:cs typeface="Arial" panose="020B0604020202020204" pitchFamily="34" charset="0"/>
            </a:endParaRPr>
          </a:p>
          <a:p>
            <a:endParaRPr lang="es-DO" b="1" dirty="0">
              <a:latin typeface="Arial" panose="020B0604020202020204" pitchFamily="34" charset="0"/>
              <a:cs typeface="Arial" panose="020B0604020202020204" pitchFamily="34" charset="0"/>
            </a:endParaRPr>
          </a:p>
          <a:p>
            <a:pPr marL="342900" indent="-342900">
              <a:buFontTx/>
              <a:buAutoNum type="arabicPeriod"/>
            </a:pPr>
            <a:endParaRPr lang="en-US" b="1" dirty="0">
              <a:latin typeface="Arial" panose="020B0604020202020204" pitchFamily="34" charset="0"/>
              <a:cs typeface="Arial" panose="020B0604020202020204" pitchFamily="34" charset="0"/>
            </a:endParaRPr>
          </a:p>
          <a:p>
            <a:pPr marL="342900" indent="-342900">
              <a:buFontTx/>
              <a:buAutoNum type="arabicPeriod"/>
            </a:pPr>
            <a:endParaRPr lang="es-DO" b="1" dirty="0">
              <a:latin typeface="Arial" panose="020B0604020202020204" pitchFamily="34" charset="0"/>
              <a:cs typeface="Arial" panose="020B0604020202020204" pitchFamily="34" charset="0"/>
            </a:endParaRPr>
          </a:p>
          <a:p>
            <a:pPr marL="342900" indent="-342900">
              <a:buAutoNum type="arabicPeriod"/>
            </a:pPr>
            <a:endParaRPr lang="es-DO"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9980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5ED684-DEEE-4714-8091-9DB3923EE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16"/>
            <a:ext cx="12192000" cy="6855784"/>
          </a:xfrm>
          <a:prstGeom prst="rect">
            <a:avLst/>
          </a:prstGeom>
        </p:spPr>
      </p:pic>
      <p:pic>
        <p:nvPicPr>
          <p:cNvPr id="7" name="Imagen 6">
            <a:extLst>
              <a:ext uri="{FF2B5EF4-FFF2-40B4-BE49-F238E27FC236}">
                <a16:creationId xmlns:a16="http://schemas.microsoft.com/office/drawing/2014/main" id="{7467DED6-CA08-4A1E-8BD4-C3AE754A833B}"/>
              </a:ext>
            </a:extLst>
          </p:cNvPr>
          <p:cNvPicPr>
            <a:picLocks noChangeAspect="1"/>
          </p:cNvPicPr>
          <p:nvPr/>
        </p:nvPicPr>
        <p:blipFill>
          <a:blip r:embed="rId3"/>
          <a:stretch>
            <a:fillRect/>
          </a:stretch>
        </p:blipFill>
        <p:spPr>
          <a:xfrm>
            <a:off x="92764" y="5050197"/>
            <a:ext cx="6188765" cy="1655403"/>
          </a:xfrm>
          <a:prstGeom prst="rect">
            <a:avLst/>
          </a:prstGeom>
        </p:spPr>
      </p:pic>
      <p:sp>
        <p:nvSpPr>
          <p:cNvPr id="8" name="CuadroTexto 7">
            <a:extLst>
              <a:ext uri="{FF2B5EF4-FFF2-40B4-BE49-F238E27FC236}">
                <a16:creationId xmlns:a16="http://schemas.microsoft.com/office/drawing/2014/main" id="{F4CBDADA-76EE-44E5-A1B0-F074A7E80E20}"/>
              </a:ext>
            </a:extLst>
          </p:cNvPr>
          <p:cNvSpPr txBox="1"/>
          <p:nvPr/>
        </p:nvSpPr>
        <p:spPr>
          <a:xfrm>
            <a:off x="5420137" y="5964704"/>
            <a:ext cx="954155" cy="646331"/>
          </a:xfrm>
          <a:prstGeom prst="rect">
            <a:avLst/>
          </a:prstGeom>
          <a:noFill/>
        </p:spPr>
        <p:txBody>
          <a:bodyPr wrap="square" rtlCol="0">
            <a:spAutoFit/>
          </a:bodyPr>
          <a:lstStyle/>
          <a:p>
            <a:r>
              <a:rPr lang="es-DO" dirty="0"/>
              <a:t>Mat. 25: 23.</a:t>
            </a:r>
          </a:p>
        </p:txBody>
      </p:sp>
    </p:spTree>
    <p:extLst>
      <p:ext uri="{BB962C8B-B14F-4D97-AF65-F5344CB8AC3E}">
        <p14:creationId xmlns:p14="http://schemas.microsoft.com/office/powerpoint/2010/main" val="16654443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lipse 22"/>
          <p:cNvSpPr/>
          <p:nvPr/>
        </p:nvSpPr>
        <p:spPr>
          <a:xfrm>
            <a:off x="3446720" y="4853556"/>
            <a:ext cx="6701660" cy="1124487"/>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upo 25"/>
          <p:cNvGrpSpPr/>
          <p:nvPr/>
        </p:nvGrpSpPr>
        <p:grpSpPr>
          <a:xfrm>
            <a:off x="1518825" y="4733253"/>
            <a:ext cx="9148723" cy="1415896"/>
            <a:chOff x="593834" y="5371609"/>
            <a:chExt cx="8272579" cy="1388075"/>
          </a:xfrm>
        </p:grpSpPr>
        <p:sp>
          <p:nvSpPr>
            <p:cNvPr id="22" name="Elipse 21"/>
            <p:cNvSpPr/>
            <p:nvPr/>
          </p:nvSpPr>
          <p:spPr>
            <a:xfrm>
              <a:off x="593834" y="5371609"/>
              <a:ext cx="8272579" cy="1388075"/>
            </a:xfrm>
            <a:prstGeom prst="ellipse">
              <a:avLst/>
            </a:prstGeom>
            <a:solidFill>
              <a:schemeClr val="accent3">
                <a:lumMod val="60000"/>
                <a:lumOff val="40000"/>
              </a:schemeClr>
            </a:solidFill>
            <a:effectLst>
              <a:outerShdw blurRad="50800" dist="50800" dir="5400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lipse 23"/>
            <p:cNvSpPr/>
            <p:nvPr/>
          </p:nvSpPr>
          <p:spPr>
            <a:xfrm>
              <a:off x="1967404" y="5551283"/>
              <a:ext cx="5525438" cy="927126"/>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ipse 19"/>
            <p:cNvSpPr/>
            <p:nvPr/>
          </p:nvSpPr>
          <p:spPr>
            <a:xfrm>
              <a:off x="2263395" y="5570368"/>
              <a:ext cx="4933457" cy="8347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ipse 24"/>
            <p:cNvSpPr/>
            <p:nvPr/>
          </p:nvSpPr>
          <p:spPr>
            <a:xfrm>
              <a:off x="3002096" y="5646246"/>
              <a:ext cx="3456054" cy="584801"/>
            </a:xfrm>
            <a:prstGeom prst="ellipse">
              <a:avLst/>
            </a:prstGeom>
            <a:solidFill>
              <a:schemeClr val="accent3">
                <a:lumMod val="20000"/>
                <a:lumOff val="80000"/>
              </a:schemeClr>
            </a:solidFill>
            <a:ln>
              <a:noFill/>
            </a:ln>
            <a:effectLst>
              <a:outerShdw blurRad="50800" dist="50800" dir="5400000" algn="ctr" rotWithShape="0">
                <a:srgbClr val="000000">
                  <a:alpha val="9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upo 32"/>
          <p:cNvGrpSpPr/>
          <p:nvPr/>
        </p:nvGrpSpPr>
        <p:grpSpPr>
          <a:xfrm>
            <a:off x="4994624" y="5019950"/>
            <a:ext cx="2013133" cy="637906"/>
            <a:chOff x="3716155" y="4866828"/>
            <a:chExt cx="2013133" cy="637906"/>
          </a:xfrm>
          <a:effectLst>
            <a:outerShdw blurRad="254000" dist="50800" dir="5400000" algn="ctr" rotWithShape="0">
              <a:srgbClr val="000000">
                <a:alpha val="86000"/>
              </a:srgbClr>
            </a:outerShdw>
          </a:effectLst>
        </p:grpSpPr>
        <p:sp>
          <p:nvSpPr>
            <p:cNvPr id="19" name="Disco magnético 10"/>
            <p:cNvSpPr/>
            <p:nvPr/>
          </p:nvSpPr>
          <p:spPr>
            <a:xfrm>
              <a:off x="3716155" y="4866828"/>
              <a:ext cx="2013133" cy="588715"/>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9389 w 10000"/>
                <a:gd name="connsiteY3" fmla="*/ 8532 h 10000"/>
                <a:gd name="connsiteX4" fmla="*/ 5000 w 10000"/>
                <a:gd name="connsiteY4" fmla="*/ 10000 h 10000"/>
                <a:gd name="connsiteX5" fmla="*/ 0 w 10000"/>
                <a:gd name="connsiteY5" fmla="*/ 8333 h 10000"/>
                <a:gd name="connsiteX6" fmla="*/ 0 w 10000"/>
                <a:gd name="connsiteY6" fmla="*/ 1667 h 10000"/>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177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9787 w 10000"/>
                <a:gd name="connsiteY0" fmla="*/ 182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36 w 10036"/>
                <a:gd name="connsiteY0" fmla="*/ 1713 h 10046"/>
                <a:gd name="connsiteX1" fmla="*/ 5036 w 10036"/>
                <a:gd name="connsiteY1" fmla="*/ 46 h 10046"/>
                <a:gd name="connsiteX2" fmla="*/ 10036 w 10036"/>
                <a:gd name="connsiteY2" fmla="*/ 1713 h 10046"/>
                <a:gd name="connsiteX3" fmla="*/ 10036 w 10036"/>
                <a:gd name="connsiteY3" fmla="*/ 8379 h 10046"/>
                <a:gd name="connsiteX4" fmla="*/ 5036 w 10036"/>
                <a:gd name="connsiteY4" fmla="*/ 10046 h 10046"/>
                <a:gd name="connsiteX5" fmla="*/ 36 w 10036"/>
                <a:gd name="connsiteY5" fmla="*/ 8379 h 10046"/>
                <a:gd name="connsiteX6" fmla="*/ 36 w 10036"/>
                <a:gd name="connsiteY6" fmla="*/ 1713 h 10046"/>
                <a:gd name="connsiteX0" fmla="*/ 10036 w 10036"/>
                <a:gd name="connsiteY0" fmla="*/ 744 h 10046"/>
                <a:gd name="connsiteX1" fmla="*/ 5036 w 10036"/>
                <a:gd name="connsiteY1" fmla="*/ 3380 h 10046"/>
                <a:gd name="connsiteX2" fmla="*/ 36 w 10036"/>
                <a:gd name="connsiteY2" fmla="*/ 1713 h 10046"/>
                <a:gd name="connsiteX0" fmla="*/ 0 w 10036"/>
                <a:gd name="connsiteY0" fmla="*/ 794 h 10046"/>
                <a:gd name="connsiteX1" fmla="*/ 5036 w 10036"/>
                <a:gd name="connsiteY1" fmla="*/ 46 h 10046"/>
                <a:gd name="connsiteX2" fmla="*/ 10031 w 10036"/>
                <a:gd name="connsiteY2" fmla="*/ 694 h 10046"/>
                <a:gd name="connsiteX3" fmla="*/ 9425 w 10036"/>
                <a:gd name="connsiteY3" fmla="*/ 8578 h 10046"/>
                <a:gd name="connsiteX4" fmla="*/ 5036 w 10036"/>
                <a:gd name="connsiteY4" fmla="*/ 10046 h 10046"/>
                <a:gd name="connsiteX5" fmla="*/ 36 w 10036"/>
                <a:gd name="connsiteY5" fmla="*/ 8379 h 10046"/>
                <a:gd name="connsiteX6" fmla="*/ 0 w 10036"/>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43 w 10043"/>
                <a:gd name="connsiteY5" fmla="*/ 8379 h 10046"/>
                <a:gd name="connsiteX6" fmla="*/ 7 w 10043"/>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644 w 10043"/>
                <a:gd name="connsiteY5" fmla="*/ 8553 h 10046"/>
                <a:gd name="connsiteX6" fmla="*/ 7 w 10043"/>
                <a:gd name="connsiteY6" fmla="*/ 794 h 10046"/>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9419 w 10043"/>
                <a:gd name="connsiteY3" fmla="*/ 8536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43 w 10047"/>
                <a:gd name="connsiteY5" fmla="*/ 8379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263 w 10047"/>
                <a:gd name="connsiteY3" fmla="*/ 8454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255 w 10047"/>
                <a:gd name="connsiteY3" fmla="*/ 8379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263 w 10047"/>
                <a:gd name="connsiteY3" fmla="*/ 8454 h 10046"/>
                <a:gd name="connsiteX4" fmla="*/ 5043 w 10047"/>
                <a:gd name="connsiteY4" fmla="*/ 10046 h 10046"/>
                <a:gd name="connsiteX5" fmla="*/ 868 w 10047"/>
                <a:gd name="connsiteY5" fmla="*/ 8553 h 10046"/>
                <a:gd name="connsiteX6" fmla="*/ 7 w 10047"/>
                <a:gd name="connsiteY6" fmla="*/ 794 h 10046"/>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068 w 10169"/>
                <a:gd name="connsiteY0" fmla="*/ 767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068 w 10169"/>
                <a:gd name="connsiteY0" fmla="*/ 767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169 w 10169"/>
                <a:gd name="connsiteY0" fmla="*/ 643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73"/>
                <a:gd name="connsiteY0" fmla="*/ 742 h 10069"/>
                <a:gd name="connsiteX1" fmla="*/ 5068 w 10173"/>
                <a:gd name="connsiteY1" fmla="*/ 69 h 10069"/>
                <a:gd name="connsiteX2" fmla="*/ 10173 w 10173"/>
                <a:gd name="connsiteY2" fmla="*/ 717 h 10069"/>
                <a:gd name="connsiteX3" fmla="*/ 9280 w 10173"/>
                <a:gd name="connsiteY3" fmla="*/ 8402 h 10069"/>
                <a:gd name="connsiteX4" fmla="*/ 5068 w 10173"/>
                <a:gd name="connsiteY4" fmla="*/ 10069 h 10069"/>
                <a:gd name="connsiteX5" fmla="*/ 890 w 10173"/>
                <a:gd name="connsiteY5" fmla="*/ 8477 h 10069"/>
                <a:gd name="connsiteX6" fmla="*/ 56 w 10173"/>
                <a:gd name="connsiteY6" fmla="*/ 742 h 10069"/>
                <a:gd name="connsiteX0" fmla="*/ 10169 w 10173"/>
                <a:gd name="connsiteY0" fmla="*/ 643 h 10069"/>
                <a:gd name="connsiteX1" fmla="*/ 5052 w 10173"/>
                <a:gd name="connsiteY1" fmla="*/ 1713 h 10069"/>
                <a:gd name="connsiteX2" fmla="*/ 25 w 10173"/>
                <a:gd name="connsiteY2" fmla="*/ 692 h 10069"/>
                <a:gd name="connsiteX0" fmla="*/ 0 w 10173"/>
                <a:gd name="connsiteY0" fmla="*/ 643 h 10069"/>
                <a:gd name="connsiteX1" fmla="*/ 5068 w 10173"/>
                <a:gd name="connsiteY1" fmla="*/ 69 h 10069"/>
                <a:gd name="connsiteX2" fmla="*/ 10169 w 10173"/>
                <a:gd name="connsiteY2" fmla="*/ 717 h 10069"/>
                <a:gd name="connsiteX3" fmla="*/ 9288 w 10173"/>
                <a:gd name="connsiteY3" fmla="*/ 8477 h 10069"/>
                <a:gd name="connsiteX4" fmla="*/ 5068 w 10173"/>
                <a:gd name="connsiteY4" fmla="*/ 10069 h 10069"/>
                <a:gd name="connsiteX5" fmla="*/ 893 w 10173"/>
                <a:gd name="connsiteY5" fmla="*/ 8576 h 10069"/>
                <a:gd name="connsiteX6" fmla="*/ 0 w 10173"/>
                <a:gd name="connsiteY6" fmla="*/ 643 h 10069"/>
                <a:gd name="connsiteX0" fmla="*/ 56 w 10173"/>
                <a:gd name="connsiteY0" fmla="*/ 742 h 10069"/>
                <a:gd name="connsiteX1" fmla="*/ 5068 w 10173"/>
                <a:gd name="connsiteY1" fmla="*/ 69 h 10069"/>
                <a:gd name="connsiteX2" fmla="*/ 10173 w 10173"/>
                <a:gd name="connsiteY2" fmla="*/ 717 h 10069"/>
                <a:gd name="connsiteX3" fmla="*/ 9280 w 10173"/>
                <a:gd name="connsiteY3" fmla="*/ 8402 h 10069"/>
                <a:gd name="connsiteX4" fmla="*/ 5068 w 10173"/>
                <a:gd name="connsiteY4" fmla="*/ 10069 h 10069"/>
                <a:gd name="connsiteX5" fmla="*/ 890 w 10173"/>
                <a:gd name="connsiteY5" fmla="*/ 8477 h 10069"/>
                <a:gd name="connsiteX6" fmla="*/ 56 w 10173"/>
                <a:gd name="connsiteY6" fmla="*/ 742 h 10069"/>
                <a:gd name="connsiteX0" fmla="*/ 10169 w 10173"/>
                <a:gd name="connsiteY0" fmla="*/ 643 h 10069"/>
                <a:gd name="connsiteX1" fmla="*/ 5052 w 10173"/>
                <a:gd name="connsiteY1" fmla="*/ 1713 h 10069"/>
                <a:gd name="connsiteX2" fmla="*/ 25 w 10173"/>
                <a:gd name="connsiteY2" fmla="*/ 692 h 10069"/>
                <a:gd name="connsiteX0" fmla="*/ 0 w 10173"/>
                <a:gd name="connsiteY0" fmla="*/ 643 h 10069"/>
                <a:gd name="connsiteX1" fmla="*/ 5068 w 10173"/>
                <a:gd name="connsiteY1" fmla="*/ 69 h 10069"/>
                <a:gd name="connsiteX2" fmla="*/ 10169 w 10173"/>
                <a:gd name="connsiteY2" fmla="*/ 717 h 10069"/>
                <a:gd name="connsiteX3" fmla="*/ 9288 w 10173"/>
                <a:gd name="connsiteY3" fmla="*/ 8477 h 10069"/>
                <a:gd name="connsiteX4" fmla="*/ 5068 w 10173"/>
                <a:gd name="connsiteY4" fmla="*/ 10069 h 10069"/>
                <a:gd name="connsiteX5" fmla="*/ 893 w 10173"/>
                <a:gd name="connsiteY5" fmla="*/ 8576 h 10069"/>
                <a:gd name="connsiteX6" fmla="*/ 0 w 10173"/>
                <a:gd name="connsiteY6" fmla="*/ 643 h 1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3" h="10069" stroke="0" extrusionOk="0">
                  <a:moveTo>
                    <a:pt x="56" y="742"/>
                  </a:moveTo>
                  <a:cubicBezTo>
                    <a:pt x="56" y="-179"/>
                    <a:pt x="3382" y="73"/>
                    <a:pt x="5068" y="69"/>
                  </a:cubicBezTo>
                  <a:cubicBezTo>
                    <a:pt x="6754" y="65"/>
                    <a:pt x="10173" y="-204"/>
                    <a:pt x="10173" y="717"/>
                  </a:cubicBezTo>
                  <a:cubicBezTo>
                    <a:pt x="9964" y="3270"/>
                    <a:pt x="9489" y="5849"/>
                    <a:pt x="9280" y="8402"/>
                  </a:cubicBezTo>
                  <a:cubicBezTo>
                    <a:pt x="9280" y="9323"/>
                    <a:pt x="7829" y="10069"/>
                    <a:pt x="5068" y="10069"/>
                  </a:cubicBezTo>
                  <a:cubicBezTo>
                    <a:pt x="2307" y="10069"/>
                    <a:pt x="1019" y="9274"/>
                    <a:pt x="890" y="8477"/>
                  </a:cubicBezTo>
                  <a:cubicBezTo>
                    <a:pt x="673" y="6073"/>
                    <a:pt x="163" y="3046"/>
                    <a:pt x="56" y="742"/>
                  </a:cubicBezTo>
                  <a:close/>
                </a:path>
                <a:path w="10173" h="10069" fill="none" extrusionOk="0">
                  <a:moveTo>
                    <a:pt x="10169" y="643"/>
                  </a:moveTo>
                  <a:cubicBezTo>
                    <a:pt x="10169" y="1564"/>
                    <a:pt x="7813" y="1713"/>
                    <a:pt x="5052" y="1713"/>
                  </a:cubicBezTo>
                  <a:cubicBezTo>
                    <a:pt x="2291" y="1713"/>
                    <a:pt x="25" y="1613"/>
                    <a:pt x="25" y="692"/>
                  </a:cubicBezTo>
                </a:path>
                <a:path w="10173" h="10069" fill="none">
                  <a:moveTo>
                    <a:pt x="0" y="643"/>
                  </a:moveTo>
                  <a:cubicBezTo>
                    <a:pt x="0" y="-278"/>
                    <a:pt x="3373" y="57"/>
                    <a:pt x="5068" y="69"/>
                  </a:cubicBezTo>
                  <a:cubicBezTo>
                    <a:pt x="6763" y="81"/>
                    <a:pt x="10169" y="-204"/>
                    <a:pt x="10169" y="717"/>
                  </a:cubicBezTo>
                  <a:cubicBezTo>
                    <a:pt x="9336" y="7909"/>
                    <a:pt x="9442" y="6479"/>
                    <a:pt x="9288" y="8477"/>
                  </a:cubicBezTo>
                  <a:cubicBezTo>
                    <a:pt x="9177" y="9050"/>
                    <a:pt x="7829" y="10069"/>
                    <a:pt x="5068" y="10069"/>
                  </a:cubicBezTo>
                  <a:cubicBezTo>
                    <a:pt x="2307" y="10069"/>
                    <a:pt x="909" y="9174"/>
                    <a:pt x="893" y="8576"/>
                  </a:cubicBezTo>
                  <a:cubicBezTo>
                    <a:pt x="748" y="7265"/>
                    <a:pt x="190" y="2823"/>
                    <a:pt x="0" y="643"/>
                  </a:cubicBezTo>
                  <a:close/>
                </a:path>
              </a:pathLst>
            </a:custGeom>
            <a:gradFill>
              <a:gsLst>
                <a:gs pos="13000">
                  <a:srgbClr val="E1F6FF"/>
                </a:gs>
                <a:gs pos="24000">
                  <a:srgbClr val="66CCFF"/>
                </a:gs>
                <a:gs pos="84062">
                  <a:srgbClr val="145782"/>
                </a:gs>
                <a:gs pos="74000">
                  <a:srgbClr val="1D6796"/>
                </a:gs>
                <a:gs pos="0">
                  <a:srgbClr val="9DD9FF"/>
                </a:gs>
                <a:gs pos="100000">
                  <a:srgbClr val="135A86"/>
                </a:gs>
              </a:gsLst>
              <a:lin ang="0" scaled="0"/>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uadroTexto 8">
              <a:extLst>
                <a:ext uri="{FF2B5EF4-FFF2-40B4-BE49-F238E27FC236}">
                  <a16:creationId xmlns:a16="http://schemas.microsoft.com/office/drawing/2014/main" id="{30BE25D9-BC7A-4CC1-9F09-D0B0C4E01586}"/>
                </a:ext>
              </a:extLst>
            </p:cNvPr>
            <p:cNvSpPr txBox="1"/>
            <p:nvPr/>
          </p:nvSpPr>
          <p:spPr>
            <a:xfrm>
              <a:off x="3847719" y="4919959"/>
              <a:ext cx="1732723"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NIÑOS</a:t>
              </a:r>
              <a:endParaRPr lang="es-DO" sz="3200" b="1" dirty="0">
                <a:solidFill>
                  <a:srgbClr val="FF0000"/>
                </a:solidFill>
                <a:latin typeface="Arial" panose="020B0604020202020204" pitchFamily="34" charset="0"/>
                <a:cs typeface="Arial" panose="020B0604020202020204" pitchFamily="34" charset="0"/>
              </a:endParaRPr>
            </a:p>
          </p:txBody>
        </p:sp>
      </p:grpSp>
      <p:grpSp>
        <p:nvGrpSpPr>
          <p:cNvPr id="32" name="Grupo 31"/>
          <p:cNvGrpSpPr/>
          <p:nvPr/>
        </p:nvGrpSpPr>
        <p:grpSpPr>
          <a:xfrm>
            <a:off x="4728622" y="4495754"/>
            <a:ext cx="2473189" cy="693070"/>
            <a:chOff x="3357498" y="3702848"/>
            <a:chExt cx="2473189" cy="693070"/>
          </a:xfrm>
        </p:grpSpPr>
        <p:sp>
          <p:nvSpPr>
            <p:cNvPr id="18" name="Disco magnético 10"/>
            <p:cNvSpPr/>
            <p:nvPr/>
          </p:nvSpPr>
          <p:spPr>
            <a:xfrm>
              <a:off x="3357498" y="3702848"/>
              <a:ext cx="2473189" cy="601668"/>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9389 w 10000"/>
                <a:gd name="connsiteY3" fmla="*/ 8532 h 10000"/>
                <a:gd name="connsiteX4" fmla="*/ 5000 w 10000"/>
                <a:gd name="connsiteY4" fmla="*/ 10000 h 10000"/>
                <a:gd name="connsiteX5" fmla="*/ 0 w 10000"/>
                <a:gd name="connsiteY5" fmla="*/ 8333 h 10000"/>
                <a:gd name="connsiteX6" fmla="*/ 0 w 10000"/>
                <a:gd name="connsiteY6" fmla="*/ 1667 h 10000"/>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177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9787 w 10000"/>
                <a:gd name="connsiteY0" fmla="*/ 182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36 w 10036"/>
                <a:gd name="connsiteY0" fmla="*/ 1713 h 10046"/>
                <a:gd name="connsiteX1" fmla="*/ 5036 w 10036"/>
                <a:gd name="connsiteY1" fmla="*/ 46 h 10046"/>
                <a:gd name="connsiteX2" fmla="*/ 10036 w 10036"/>
                <a:gd name="connsiteY2" fmla="*/ 1713 h 10046"/>
                <a:gd name="connsiteX3" fmla="*/ 10036 w 10036"/>
                <a:gd name="connsiteY3" fmla="*/ 8379 h 10046"/>
                <a:gd name="connsiteX4" fmla="*/ 5036 w 10036"/>
                <a:gd name="connsiteY4" fmla="*/ 10046 h 10046"/>
                <a:gd name="connsiteX5" fmla="*/ 36 w 10036"/>
                <a:gd name="connsiteY5" fmla="*/ 8379 h 10046"/>
                <a:gd name="connsiteX6" fmla="*/ 36 w 10036"/>
                <a:gd name="connsiteY6" fmla="*/ 1713 h 10046"/>
                <a:gd name="connsiteX0" fmla="*/ 10036 w 10036"/>
                <a:gd name="connsiteY0" fmla="*/ 744 h 10046"/>
                <a:gd name="connsiteX1" fmla="*/ 5036 w 10036"/>
                <a:gd name="connsiteY1" fmla="*/ 3380 h 10046"/>
                <a:gd name="connsiteX2" fmla="*/ 36 w 10036"/>
                <a:gd name="connsiteY2" fmla="*/ 1713 h 10046"/>
                <a:gd name="connsiteX0" fmla="*/ 0 w 10036"/>
                <a:gd name="connsiteY0" fmla="*/ 794 h 10046"/>
                <a:gd name="connsiteX1" fmla="*/ 5036 w 10036"/>
                <a:gd name="connsiteY1" fmla="*/ 46 h 10046"/>
                <a:gd name="connsiteX2" fmla="*/ 10031 w 10036"/>
                <a:gd name="connsiteY2" fmla="*/ 694 h 10046"/>
                <a:gd name="connsiteX3" fmla="*/ 9425 w 10036"/>
                <a:gd name="connsiteY3" fmla="*/ 8578 h 10046"/>
                <a:gd name="connsiteX4" fmla="*/ 5036 w 10036"/>
                <a:gd name="connsiteY4" fmla="*/ 10046 h 10046"/>
                <a:gd name="connsiteX5" fmla="*/ 36 w 10036"/>
                <a:gd name="connsiteY5" fmla="*/ 8379 h 10046"/>
                <a:gd name="connsiteX6" fmla="*/ 0 w 10036"/>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43 w 10043"/>
                <a:gd name="connsiteY5" fmla="*/ 8379 h 10046"/>
                <a:gd name="connsiteX6" fmla="*/ 7 w 10043"/>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644 w 10043"/>
                <a:gd name="connsiteY5" fmla="*/ 8553 h 10046"/>
                <a:gd name="connsiteX6" fmla="*/ 7 w 10043"/>
                <a:gd name="connsiteY6" fmla="*/ 794 h 10046"/>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9419 w 10043"/>
                <a:gd name="connsiteY3" fmla="*/ 8536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43 w 10047"/>
                <a:gd name="connsiteY5" fmla="*/ 8379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263 w 10047"/>
                <a:gd name="connsiteY3" fmla="*/ 8454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255 w 10047"/>
                <a:gd name="connsiteY3" fmla="*/ 8379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263 w 10047"/>
                <a:gd name="connsiteY3" fmla="*/ 8454 h 10046"/>
                <a:gd name="connsiteX4" fmla="*/ 5043 w 10047"/>
                <a:gd name="connsiteY4" fmla="*/ 10046 h 10046"/>
                <a:gd name="connsiteX5" fmla="*/ 868 w 10047"/>
                <a:gd name="connsiteY5" fmla="*/ 8553 h 10046"/>
                <a:gd name="connsiteX6" fmla="*/ 7 w 10047"/>
                <a:gd name="connsiteY6" fmla="*/ 794 h 10046"/>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068 w 10169"/>
                <a:gd name="connsiteY0" fmla="*/ 767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068 w 10169"/>
                <a:gd name="connsiteY0" fmla="*/ 767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169 w 10169"/>
                <a:gd name="connsiteY0" fmla="*/ 643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73"/>
                <a:gd name="connsiteY0" fmla="*/ 742 h 10069"/>
                <a:gd name="connsiteX1" fmla="*/ 5068 w 10173"/>
                <a:gd name="connsiteY1" fmla="*/ 69 h 10069"/>
                <a:gd name="connsiteX2" fmla="*/ 10173 w 10173"/>
                <a:gd name="connsiteY2" fmla="*/ 717 h 10069"/>
                <a:gd name="connsiteX3" fmla="*/ 9280 w 10173"/>
                <a:gd name="connsiteY3" fmla="*/ 8402 h 10069"/>
                <a:gd name="connsiteX4" fmla="*/ 5068 w 10173"/>
                <a:gd name="connsiteY4" fmla="*/ 10069 h 10069"/>
                <a:gd name="connsiteX5" fmla="*/ 890 w 10173"/>
                <a:gd name="connsiteY5" fmla="*/ 8477 h 10069"/>
                <a:gd name="connsiteX6" fmla="*/ 56 w 10173"/>
                <a:gd name="connsiteY6" fmla="*/ 742 h 10069"/>
                <a:gd name="connsiteX0" fmla="*/ 10169 w 10173"/>
                <a:gd name="connsiteY0" fmla="*/ 643 h 10069"/>
                <a:gd name="connsiteX1" fmla="*/ 5052 w 10173"/>
                <a:gd name="connsiteY1" fmla="*/ 1713 h 10069"/>
                <a:gd name="connsiteX2" fmla="*/ 25 w 10173"/>
                <a:gd name="connsiteY2" fmla="*/ 692 h 10069"/>
                <a:gd name="connsiteX0" fmla="*/ 0 w 10173"/>
                <a:gd name="connsiteY0" fmla="*/ 643 h 10069"/>
                <a:gd name="connsiteX1" fmla="*/ 5068 w 10173"/>
                <a:gd name="connsiteY1" fmla="*/ 69 h 10069"/>
                <a:gd name="connsiteX2" fmla="*/ 10169 w 10173"/>
                <a:gd name="connsiteY2" fmla="*/ 717 h 10069"/>
                <a:gd name="connsiteX3" fmla="*/ 9288 w 10173"/>
                <a:gd name="connsiteY3" fmla="*/ 8477 h 10069"/>
                <a:gd name="connsiteX4" fmla="*/ 5068 w 10173"/>
                <a:gd name="connsiteY4" fmla="*/ 10069 h 10069"/>
                <a:gd name="connsiteX5" fmla="*/ 893 w 10173"/>
                <a:gd name="connsiteY5" fmla="*/ 8576 h 10069"/>
                <a:gd name="connsiteX6" fmla="*/ 0 w 10173"/>
                <a:gd name="connsiteY6" fmla="*/ 643 h 10069"/>
                <a:gd name="connsiteX0" fmla="*/ 56 w 10173"/>
                <a:gd name="connsiteY0" fmla="*/ 742 h 10069"/>
                <a:gd name="connsiteX1" fmla="*/ 5068 w 10173"/>
                <a:gd name="connsiteY1" fmla="*/ 69 h 10069"/>
                <a:gd name="connsiteX2" fmla="*/ 10173 w 10173"/>
                <a:gd name="connsiteY2" fmla="*/ 717 h 10069"/>
                <a:gd name="connsiteX3" fmla="*/ 9280 w 10173"/>
                <a:gd name="connsiteY3" fmla="*/ 8402 h 10069"/>
                <a:gd name="connsiteX4" fmla="*/ 5068 w 10173"/>
                <a:gd name="connsiteY4" fmla="*/ 10069 h 10069"/>
                <a:gd name="connsiteX5" fmla="*/ 890 w 10173"/>
                <a:gd name="connsiteY5" fmla="*/ 8477 h 10069"/>
                <a:gd name="connsiteX6" fmla="*/ 56 w 10173"/>
                <a:gd name="connsiteY6" fmla="*/ 742 h 10069"/>
                <a:gd name="connsiteX0" fmla="*/ 10169 w 10173"/>
                <a:gd name="connsiteY0" fmla="*/ 643 h 10069"/>
                <a:gd name="connsiteX1" fmla="*/ 5052 w 10173"/>
                <a:gd name="connsiteY1" fmla="*/ 1713 h 10069"/>
                <a:gd name="connsiteX2" fmla="*/ 25 w 10173"/>
                <a:gd name="connsiteY2" fmla="*/ 692 h 10069"/>
                <a:gd name="connsiteX0" fmla="*/ 0 w 10173"/>
                <a:gd name="connsiteY0" fmla="*/ 643 h 10069"/>
                <a:gd name="connsiteX1" fmla="*/ 5068 w 10173"/>
                <a:gd name="connsiteY1" fmla="*/ 69 h 10069"/>
                <a:gd name="connsiteX2" fmla="*/ 10169 w 10173"/>
                <a:gd name="connsiteY2" fmla="*/ 717 h 10069"/>
                <a:gd name="connsiteX3" fmla="*/ 9288 w 10173"/>
                <a:gd name="connsiteY3" fmla="*/ 8477 h 10069"/>
                <a:gd name="connsiteX4" fmla="*/ 5068 w 10173"/>
                <a:gd name="connsiteY4" fmla="*/ 10069 h 10069"/>
                <a:gd name="connsiteX5" fmla="*/ 893 w 10173"/>
                <a:gd name="connsiteY5" fmla="*/ 8576 h 10069"/>
                <a:gd name="connsiteX6" fmla="*/ 0 w 10173"/>
                <a:gd name="connsiteY6" fmla="*/ 643 h 1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3" h="10069" stroke="0" extrusionOk="0">
                  <a:moveTo>
                    <a:pt x="56" y="742"/>
                  </a:moveTo>
                  <a:cubicBezTo>
                    <a:pt x="56" y="-179"/>
                    <a:pt x="3382" y="73"/>
                    <a:pt x="5068" y="69"/>
                  </a:cubicBezTo>
                  <a:cubicBezTo>
                    <a:pt x="6754" y="65"/>
                    <a:pt x="10173" y="-204"/>
                    <a:pt x="10173" y="717"/>
                  </a:cubicBezTo>
                  <a:cubicBezTo>
                    <a:pt x="9964" y="3270"/>
                    <a:pt x="9489" y="5849"/>
                    <a:pt x="9280" y="8402"/>
                  </a:cubicBezTo>
                  <a:cubicBezTo>
                    <a:pt x="9280" y="9323"/>
                    <a:pt x="7829" y="10069"/>
                    <a:pt x="5068" y="10069"/>
                  </a:cubicBezTo>
                  <a:cubicBezTo>
                    <a:pt x="2307" y="10069"/>
                    <a:pt x="1019" y="9274"/>
                    <a:pt x="890" y="8477"/>
                  </a:cubicBezTo>
                  <a:cubicBezTo>
                    <a:pt x="673" y="6073"/>
                    <a:pt x="163" y="3046"/>
                    <a:pt x="56" y="742"/>
                  </a:cubicBezTo>
                  <a:close/>
                </a:path>
                <a:path w="10173" h="10069" fill="none" extrusionOk="0">
                  <a:moveTo>
                    <a:pt x="10169" y="643"/>
                  </a:moveTo>
                  <a:cubicBezTo>
                    <a:pt x="10169" y="1564"/>
                    <a:pt x="7813" y="1713"/>
                    <a:pt x="5052" y="1713"/>
                  </a:cubicBezTo>
                  <a:cubicBezTo>
                    <a:pt x="2291" y="1713"/>
                    <a:pt x="25" y="1613"/>
                    <a:pt x="25" y="692"/>
                  </a:cubicBezTo>
                </a:path>
                <a:path w="10173" h="10069" fill="none">
                  <a:moveTo>
                    <a:pt x="0" y="643"/>
                  </a:moveTo>
                  <a:cubicBezTo>
                    <a:pt x="0" y="-278"/>
                    <a:pt x="3373" y="57"/>
                    <a:pt x="5068" y="69"/>
                  </a:cubicBezTo>
                  <a:cubicBezTo>
                    <a:pt x="6763" y="81"/>
                    <a:pt x="10169" y="-204"/>
                    <a:pt x="10169" y="717"/>
                  </a:cubicBezTo>
                  <a:cubicBezTo>
                    <a:pt x="9336" y="7909"/>
                    <a:pt x="9442" y="6479"/>
                    <a:pt x="9288" y="8477"/>
                  </a:cubicBezTo>
                  <a:cubicBezTo>
                    <a:pt x="9177" y="9050"/>
                    <a:pt x="7829" y="10069"/>
                    <a:pt x="5068" y="10069"/>
                  </a:cubicBezTo>
                  <a:cubicBezTo>
                    <a:pt x="2307" y="10069"/>
                    <a:pt x="909" y="9174"/>
                    <a:pt x="893" y="8576"/>
                  </a:cubicBezTo>
                  <a:cubicBezTo>
                    <a:pt x="748" y="7265"/>
                    <a:pt x="190" y="2823"/>
                    <a:pt x="0" y="643"/>
                  </a:cubicBezTo>
                  <a:close/>
                </a:path>
              </a:pathLst>
            </a:custGeom>
            <a:gradFill flip="none" rotWithShape="1">
              <a:gsLst>
                <a:gs pos="13000">
                  <a:srgbClr val="E1F6FF"/>
                </a:gs>
                <a:gs pos="24000">
                  <a:srgbClr val="66CCFF"/>
                </a:gs>
                <a:gs pos="84062">
                  <a:schemeClr val="accent1">
                    <a:lumMod val="75000"/>
                  </a:schemeClr>
                </a:gs>
                <a:gs pos="74000">
                  <a:srgbClr val="1D6796"/>
                </a:gs>
                <a:gs pos="0">
                  <a:srgbClr val="9DD9FF"/>
                </a:gs>
                <a:gs pos="100000">
                  <a:srgbClr val="135A86"/>
                </a:gs>
              </a:gsLst>
              <a:path path="circle">
                <a:fillToRect t="100000" r="100000"/>
              </a:path>
              <a:tileRect l="-100000" b="-100000"/>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uadroTexto 7">
              <a:extLst>
                <a:ext uri="{FF2B5EF4-FFF2-40B4-BE49-F238E27FC236}">
                  <a16:creationId xmlns:a16="http://schemas.microsoft.com/office/drawing/2014/main" id="{D2E2EEBD-6E90-4A0A-9848-A48CC09F4734}"/>
                </a:ext>
              </a:extLst>
            </p:cNvPr>
            <p:cNvSpPr txBox="1"/>
            <p:nvPr/>
          </p:nvSpPr>
          <p:spPr>
            <a:xfrm>
              <a:off x="3792797" y="3811143"/>
              <a:ext cx="1563757"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NIÑAS</a:t>
              </a:r>
              <a:endParaRPr lang="es-DO" sz="3200" b="1" dirty="0">
                <a:solidFill>
                  <a:srgbClr val="FF0000"/>
                </a:solidFill>
                <a:latin typeface="Arial" panose="020B0604020202020204" pitchFamily="34" charset="0"/>
                <a:cs typeface="Arial" panose="020B0604020202020204" pitchFamily="34" charset="0"/>
              </a:endParaRPr>
            </a:p>
          </p:txBody>
        </p:sp>
      </p:grpSp>
      <p:grpSp>
        <p:nvGrpSpPr>
          <p:cNvPr id="31" name="Grupo 30"/>
          <p:cNvGrpSpPr/>
          <p:nvPr/>
        </p:nvGrpSpPr>
        <p:grpSpPr>
          <a:xfrm>
            <a:off x="4468149" y="3745596"/>
            <a:ext cx="3021467" cy="916098"/>
            <a:chOff x="3210521" y="3530723"/>
            <a:chExt cx="3021467" cy="916098"/>
          </a:xfrm>
        </p:grpSpPr>
        <p:sp>
          <p:nvSpPr>
            <p:cNvPr id="17" name="Disco magnético 10"/>
            <p:cNvSpPr/>
            <p:nvPr/>
          </p:nvSpPr>
          <p:spPr>
            <a:xfrm>
              <a:off x="3210521" y="3530723"/>
              <a:ext cx="3021467" cy="916098"/>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9389 w 10000"/>
                <a:gd name="connsiteY3" fmla="*/ 8532 h 10000"/>
                <a:gd name="connsiteX4" fmla="*/ 5000 w 10000"/>
                <a:gd name="connsiteY4" fmla="*/ 10000 h 10000"/>
                <a:gd name="connsiteX5" fmla="*/ 0 w 10000"/>
                <a:gd name="connsiteY5" fmla="*/ 8333 h 10000"/>
                <a:gd name="connsiteX6" fmla="*/ 0 w 10000"/>
                <a:gd name="connsiteY6" fmla="*/ 1667 h 10000"/>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177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9787 w 10000"/>
                <a:gd name="connsiteY0" fmla="*/ 182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36 w 10036"/>
                <a:gd name="connsiteY0" fmla="*/ 1713 h 10046"/>
                <a:gd name="connsiteX1" fmla="*/ 5036 w 10036"/>
                <a:gd name="connsiteY1" fmla="*/ 46 h 10046"/>
                <a:gd name="connsiteX2" fmla="*/ 10036 w 10036"/>
                <a:gd name="connsiteY2" fmla="*/ 1713 h 10046"/>
                <a:gd name="connsiteX3" fmla="*/ 10036 w 10036"/>
                <a:gd name="connsiteY3" fmla="*/ 8379 h 10046"/>
                <a:gd name="connsiteX4" fmla="*/ 5036 w 10036"/>
                <a:gd name="connsiteY4" fmla="*/ 10046 h 10046"/>
                <a:gd name="connsiteX5" fmla="*/ 36 w 10036"/>
                <a:gd name="connsiteY5" fmla="*/ 8379 h 10046"/>
                <a:gd name="connsiteX6" fmla="*/ 36 w 10036"/>
                <a:gd name="connsiteY6" fmla="*/ 1713 h 10046"/>
                <a:gd name="connsiteX0" fmla="*/ 10036 w 10036"/>
                <a:gd name="connsiteY0" fmla="*/ 744 h 10046"/>
                <a:gd name="connsiteX1" fmla="*/ 5036 w 10036"/>
                <a:gd name="connsiteY1" fmla="*/ 3380 h 10046"/>
                <a:gd name="connsiteX2" fmla="*/ 36 w 10036"/>
                <a:gd name="connsiteY2" fmla="*/ 1713 h 10046"/>
                <a:gd name="connsiteX0" fmla="*/ 0 w 10036"/>
                <a:gd name="connsiteY0" fmla="*/ 794 h 10046"/>
                <a:gd name="connsiteX1" fmla="*/ 5036 w 10036"/>
                <a:gd name="connsiteY1" fmla="*/ 46 h 10046"/>
                <a:gd name="connsiteX2" fmla="*/ 10031 w 10036"/>
                <a:gd name="connsiteY2" fmla="*/ 694 h 10046"/>
                <a:gd name="connsiteX3" fmla="*/ 9425 w 10036"/>
                <a:gd name="connsiteY3" fmla="*/ 8578 h 10046"/>
                <a:gd name="connsiteX4" fmla="*/ 5036 w 10036"/>
                <a:gd name="connsiteY4" fmla="*/ 10046 h 10046"/>
                <a:gd name="connsiteX5" fmla="*/ 36 w 10036"/>
                <a:gd name="connsiteY5" fmla="*/ 8379 h 10046"/>
                <a:gd name="connsiteX6" fmla="*/ 0 w 10036"/>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43 w 10043"/>
                <a:gd name="connsiteY5" fmla="*/ 8379 h 10046"/>
                <a:gd name="connsiteX6" fmla="*/ 7 w 10043"/>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644 w 10043"/>
                <a:gd name="connsiteY5" fmla="*/ 8553 h 10046"/>
                <a:gd name="connsiteX6" fmla="*/ 7 w 10043"/>
                <a:gd name="connsiteY6" fmla="*/ 794 h 10046"/>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9419 w 10043"/>
                <a:gd name="connsiteY3" fmla="*/ 8536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43 w 10047"/>
                <a:gd name="connsiteY5" fmla="*/ 8379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263 w 10047"/>
                <a:gd name="connsiteY3" fmla="*/ 8454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255 w 10047"/>
                <a:gd name="connsiteY3" fmla="*/ 8379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263 w 10047"/>
                <a:gd name="connsiteY3" fmla="*/ 8454 h 10046"/>
                <a:gd name="connsiteX4" fmla="*/ 5043 w 10047"/>
                <a:gd name="connsiteY4" fmla="*/ 10046 h 10046"/>
                <a:gd name="connsiteX5" fmla="*/ 868 w 10047"/>
                <a:gd name="connsiteY5" fmla="*/ 8553 h 10046"/>
                <a:gd name="connsiteX6" fmla="*/ 7 w 10047"/>
                <a:gd name="connsiteY6" fmla="*/ 794 h 10046"/>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068 w 10169"/>
                <a:gd name="connsiteY0" fmla="*/ 767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068 w 10169"/>
                <a:gd name="connsiteY0" fmla="*/ 767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169 w 10169"/>
                <a:gd name="connsiteY0" fmla="*/ 643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73"/>
                <a:gd name="connsiteY0" fmla="*/ 742 h 10069"/>
                <a:gd name="connsiteX1" fmla="*/ 5068 w 10173"/>
                <a:gd name="connsiteY1" fmla="*/ 69 h 10069"/>
                <a:gd name="connsiteX2" fmla="*/ 10173 w 10173"/>
                <a:gd name="connsiteY2" fmla="*/ 717 h 10069"/>
                <a:gd name="connsiteX3" fmla="*/ 9280 w 10173"/>
                <a:gd name="connsiteY3" fmla="*/ 8402 h 10069"/>
                <a:gd name="connsiteX4" fmla="*/ 5068 w 10173"/>
                <a:gd name="connsiteY4" fmla="*/ 10069 h 10069"/>
                <a:gd name="connsiteX5" fmla="*/ 890 w 10173"/>
                <a:gd name="connsiteY5" fmla="*/ 8477 h 10069"/>
                <a:gd name="connsiteX6" fmla="*/ 56 w 10173"/>
                <a:gd name="connsiteY6" fmla="*/ 742 h 10069"/>
                <a:gd name="connsiteX0" fmla="*/ 10169 w 10173"/>
                <a:gd name="connsiteY0" fmla="*/ 643 h 10069"/>
                <a:gd name="connsiteX1" fmla="*/ 5052 w 10173"/>
                <a:gd name="connsiteY1" fmla="*/ 1713 h 10069"/>
                <a:gd name="connsiteX2" fmla="*/ 25 w 10173"/>
                <a:gd name="connsiteY2" fmla="*/ 692 h 10069"/>
                <a:gd name="connsiteX0" fmla="*/ 0 w 10173"/>
                <a:gd name="connsiteY0" fmla="*/ 643 h 10069"/>
                <a:gd name="connsiteX1" fmla="*/ 5068 w 10173"/>
                <a:gd name="connsiteY1" fmla="*/ 69 h 10069"/>
                <a:gd name="connsiteX2" fmla="*/ 10169 w 10173"/>
                <a:gd name="connsiteY2" fmla="*/ 717 h 10069"/>
                <a:gd name="connsiteX3" fmla="*/ 9288 w 10173"/>
                <a:gd name="connsiteY3" fmla="*/ 8477 h 10069"/>
                <a:gd name="connsiteX4" fmla="*/ 5068 w 10173"/>
                <a:gd name="connsiteY4" fmla="*/ 10069 h 10069"/>
                <a:gd name="connsiteX5" fmla="*/ 893 w 10173"/>
                <a:gd name="connsiteY5" fmla="*/ 8576 h 10069"/>
                <a:gd name="connsiteX6" fmla="*/ 0 w 10173"/>
                <a:gd name="connsiteY6" fmla="*/ 643 h 10069"/>
                <a:gd name="connsiteX0" fmla="*/ 56 w 10173"/>
                <a:gd name="connsiteY0" fmla="*/ 742 h 10069"/>
                <a:gd name="connsiteX1" fmla="*/ 5068 w 10173"/>
                <a:gd name="connsiteY1" fmla="*/ 69 h 10069"/>
                <a:gd name="connsiteX2" fmla="*/ 10173 w 10173"/>
                <a:gd name="connsiteY2" fmla="*/ 717 h 10069"/>
                <a:gd name="connsiteX3" fmla="*/ 9280 w 10173"/>
                <a:gd name="connsiteY3" fmla="*/ 8402 h 10069"/>
                <a:gd name="connsiteX4" fmla="*/ 5068 w 10173"/>
                <a:gd name="connsiteY4" fmla="*/ 10069 h 10069"/>
                <a:gd name="connsiteX5" fmla="*/ 890 w 10173"/>
                <a:gd name="connsiteY5" fmla="*/ 8477 h 10069"/>
                <a:gd name="connsiteX6" fmla="*/ 56 w 10173"/>
                <a:gd name="connsiteY6" fmla="*/ 742 h 10069"/>
                <a:gd name="connsiteX0" fmla="*/ 10169 w 10173"/>
                <a:gd name="connsiteY0" fmla="*/ 643 h 10069"/>
                <a:gd name="connsiteX1" fmla="*/ 5052 w 10173"/>
                <a:gd name="connsiteY1" fmla="*/ 1713 h 10069"/>
                <a:gd name="connsiteX2" fmla="*/ 25 w 10173"/>
                <a:gd name="connsiteY2" fmla="*/ 692 h 10069"/>
                <a:gd name="connsiteX0" fmla="*/ 0 w 10173"/>
                <a:gd name="connsiteY0" fmla="*/ 643 h 10069"/>
                <a:gd name="connsiteX1" fmla="*/ 5068 w 10173"/>
                <a:gd name="connsiteY1" fmla="*/ 69 h 10069"/>
                <a:gd name="connsiteX2" fmla="*/ 10169 w 10173"/>
                <a:gd name="connsiteY2" fmla="*/ 717 h 10069"/>
                <a:gd name="connsiteX3" fmla="*/ 9288 w 10173"/>
                <a:gd name="connsiteY3" fmla="*/ 8477 h 10069"/>
                <a:gd name="connsiteX4" fmla="*/ 5068 w 10173"/>
                <a:gd name="connsiteY4" fmla="*/ 10069 h 10069"/>
                <a:gd name="connsiteX5" fmla="*/ 893 w 10173"/>
                <a:gd name="connsiteY5" fmla="*/ 8576 h 10069"/>
                <a:gd name="connsiteX6" fmla="*/ 0 w 10173"/>
                <a:gd name="connsiteY6" fmla="*/ 643 h 1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3" h="10069" stroke="0" extrusionOk="0">
                  <a:moveTo>
                    <a:pt x="56" y="742"/>
                  </a:moveTo>
                  <a:cubicBezTo>
                    <a:pt x="56" y="-179"/>
                    <a:pt x="3382" y="73"/>
                    <a:pt x="5068" y="69"/>
                  </a:cubicBezTo>
                  <a:cubicBezTo>
                    <a:pt x="6754" y="65"/>
                    <a:pt x="10173" y="-204"/>
                    <a:pt x="10173" y="717"/>
                  </a:cubicBezTo>
                  <a:cubicBezTo>
                    <a:pt x="9964" y="3270"/>
                    <a:pt x="9489" y="5849"/>
                    <a:pt x="9280" y="8402"/>
                  </a:cubicBezTo>
                  <a:cubicBezTo>
                    <a:pt x="9280" y="9323"/>
                    <a:pt x="7829" y="10069"/>
                    <a:pt x="5068" y="10069"/>
                  </a:cubicBezTo>
                  <a:cubicBezTo>
                    <a:pt x="2307" y="10069"/>
                    <a:pt x="1019" y="9274"/>
                    <a:pt x="890" y="8477"/>
                  </a:cubicBezTo>
                  <a:cubicBezTo>
                    <a:pt x="673" y="6073"/>
                    <a:pt x="163" y="3046"/>
                    <a:pt x="56" y="742"/>
                  </a:cubicBezTo>
                  <a:close/>
                </a:path>
                <a:path w="10173" h="10069" fill="none" extrusionOk="0">
                  <a:moveTo>
                    <a:pt x="10169" y="643"/>
                  </a:moveTo>
                  <a:cubicBezTo>
                    <a:pt x="10169" y="1564"/>
                    <a:pt x="7813" y="1713"/>
                    <a:pt x="5052" y="1713"/>
                  </a:cubicBezTo>
                  <a:cubicBezTo>
                    <a:pt x="2291" y="1713"/>
                    <a:pt x="25" y="1613"/>
                    <a:pt x="25" y="692"/>
                  </a:cubicBezTo>
                </a:path>
                <a:path w="10173" h="10069" fill="none">
                  <a:moveTo>
                    <a:pt x="0" y="643"/>
                  </a:moveTo>
                  <a:cubicBezTo>
                    <a:pt x="0" y="-278"/>
                    <a:pt x="3373" y="57"/>
                    <a:pt x="5068" y="69"/>
                  </a:cubicBezTo>
                  <a:cubicBezTo>
                    <a:pt x="6763" y="81"/>
                    <a:pt x="10169" y="-204"/>
                    <a:pt x="10169" y="717"/>
                  </a:cubicBezTo>
                  <a:cubicBezTo>
                    <a:pt x="9336" y="7909"/>
                    <a:pt x="9442" y="6479"/>
                    <a:pt x="9288" y="8477"/>
                  </a:cubicBezTo>
                  <a:cubicBezTo>
                    <a:pt x="9177" y="9050"/>
                    <a:pt x="7829" y="10069"/>
                    <a:pt x="5068" y="10069"/>
                  </a:cubicBezTo>
                  <a:cubicBezTo>
                    <a:pt x="2307" y="10069"/>
                    <a:pt x="909" y="9174"/>
                    <a:pt x="893" y="8576"/>
                  </a:cubicBezTo>
                  <a:cubicBezTo>
                    <a:pt x="748" y="7265"/>
                    <a:pt x="190" y="2823"/>
                    <a:pt x="0" y="643"/>
                  </a:cubicBezTo>
                  <a:close/>
                </a:path>
              </a:pathLst>
            </a:custGeom>
            <a:gradFill flip="none" rotWithShape="1">
              <a:gsLst>
                <a:gs pos="13000">
                  <a:srgbClr val="E1F6FF"/>
                </a:gs>
                <a:gs pos="24000">
                  <a:srgbClr val="66CCFF"/>
                </a:gs>
                <a:gs pos="84062">
                  <a:schemeClr val="accent1">
                    <a:lumMod val="75000"/>
                  </a:schemeClr>
                </a:gs>
                <a:gs pos="74000">
                  <a:srgbClr val="1D6796"/>
                </a:gs>
                <a:gs pos="0">
                  <a:srgbClr val="9DD9FF"/>
                </a:gs>
                <a:gs pos="100000">
                  <a:srgbClr val="135A86"/>
                </a:gs>
              </a:gsLst>
              <a:path path="circle">
                <a:fillToRect t="100000" r="100000"/>
              </a:path>
              <a:tileRect l="-100000" b="-100000"/>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uadroTexto 6">
              <a:extLst>
                <a:ext uri="{FF2B5EF4-FFF2-40B4-BE49-F238E27FC236}">
                  <a16:creationId xmlns:a16="http://schemas.microsoft.com/office/drawing/2014/main" id="{A0690819-1FDD-4ED1-AEE0-E312916EBFEF}"/>
                </a:ext>
              </a:extLst>
            </p:cNvPr>
            <p:cNvSpPr txBox="1"/>
            <p:nvPr/>
          </p:nvSpPr>
          <p:spPr>
            <a:xfrm>
              <a:off x="3368061" y="3833847"/>
              <a:ext cx="2325757"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JÓVENES</a:t>
              </a:r>
              <a:endParaRPr lang="es-DO" sz="2800" b="1" dirty="0">
                <a:solidFill>
                  <a:srgbClr val="FF0000"/>
                </a:solidFill>
                <a:latin typeface="Arial" panose="020B0604020202020204" pitchFamily="34" charset="0"/>
                <a:cs typeface="Arial" panose="020B0604020202020204" pitchFamily="34" charset="0"/>
              </a:endParaRPr>
            </a:p>
          </p:txBody>
        </p:sp>
      </p:grpSp>
      <p:grpSp>
        <p:nvGrpSpPr>
          <p:cNvPr id="30" name="Grupo 29"/>
          <p:cNvGrpSpPr/>
          <p:nvPr/>
        </p:nvGrpSpPr>
        <p:grpSpPr>
          <a:xfrm>
            <a:off x="4138992" y="3015012"/>
            <a:ext cx="3707114" cy="936254"/>
            <a:chOff x="2876567" y="2783668"/>
            <a:chExt cx="3707114" cy="936254"/>
          </a:xfrm>
        </p:grpSpPr>
        <p:sp>
          <p:nvSpPr>
            <p:cNvPr id="16" name="Disco magnético 10"/>
            <p:cNvSpPr/>
            <p:nvPr/>
          </p:nvSpPr>
          <p:spPr>
            <a:xfrm>
              <a:off x="2876567" y="2783668"/>
              <a:ext cx="3707114" cy="936254"/>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9389 w 10000"/>
                <a:gd name="connsiteY3" fmla="*/ 8532 h 10000"/>
                <a:gd name="connsiteX4" fmla="*/ 5000 w 10000"/>
                <a:gd name="connsiteY4" fmla="*/ 10000 h 10000"/>
                <a:gd name="connsiteX5" fmla="*/ 0 w 10000"/>
                <a:gd name="connsiteY5" fmla="*/ 8333 h 10000"/>
                <a:gd name="connsiteX6" fmla="*/ 0 w 10000"/>
                <a:gd name="connsiteY6" fmla="*/ 1667 h 10000"/>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177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9787 w 10000"/>
                <a:gd name="connsiteY0" fmla="*/ 182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36 w 10036"/>
                <a:gd name="connsiteY0" fmla="*/ 1713 h 10046"/>
                <a:gd name="connsiteX1" fmla="*/ 5036 w 10036"/>
                <a:gd name="connsiteY1" fmla="*/ 46 h 10046"/>
                <a:gd name="connsiteX2" fmla="*/ 10036 w 10036"/>
                <a:gd name="connsiteY2" fmla="*/ 1713 h 10046"/>
                <a:gd name="connsiteX3" fmla="*/ 10036 w 10036"/>
                <a:gd name="connsiteY3" fmla="*/ 8379 h 10046"/>
                <a:gd name="connsiteX4" fmla="*/ 5036 w 10036"/>
                <a:gd name="connsiteY4" fmla="*/ 10046 h 10046"/>
                <a:gd name="connsiteX5" fmla="*/ 36 w 10036"/>
                <a:gd name="connsiteY5" fmla="*/ 8379 h 10046"/>
                <a:gd name="connsiteX6" fmla="*/ 36 w 10036"/>
                <a:gd name="connsiteY6" fmla="*/ 1713 h 10046"/>
                <a:gd name="connsiteX0" fmla="*/ 10036 w 10036"/>
                <a:gd name="connsiteY0" fmla="*/ 744 h 10046"/>
                <a:gd name="connsiteX1" fmla="*/ 5036 w 10036"/>
                <a:gd name="connsiteY1" fmla="*/ 3380 h 10046"/>
                <a:gd name="connsiteX2" fmla="*/ 36 w 10036"/>
                <a:gd name="connsiteY2" fmla="*/ 1713 h 10046"/>
                <a:gd name="connsiteX0" fmla="*/ 0 w 10036"/>
                <a:gd name="connsiteY0" fmla="*/ 794 h 10046"/>
                <a:gd name="connsiteX1" fmla="*/ 5036 w 10036"/>
                <a:gd name="connsiteY1" fmla="*/ 46 h 10046"/>
                <a:gd name="connsiteX2" fmla="*/ 10031 w 10036"/>
                <a:gd name="connsiteY2" fmla="*/ 694 h 10046"/>
                <a:gd name="connsiteX3" fmla="*/ 9425 w 10036"/>
                <a:gd name="connsiteY3" fmla="*/ 8578 h 10046"/>
                <a:gd name="connsiteX4" fmla="*/ 5036 w 10036"/>
                <a:gd name="connsiteY4" fmla="*/ 10046 h 10046"/>
                <a:gd name="connsiteX5" fmla="*/ 36 w 10036"/>
                <a:gd name="connsiteY5" fmla="*/ 8379 h 10046"/>
                <a:gd name="connsiteX6" fmla="*/ 0 w 10036"/>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43 w 10043"/>
                <a:gd name="connsiteY5" fmla="*/ 8379 h 10046"/>
                <a:gd name="connsiteX6" fmla="*/ 7 w 10043"/>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644 w 10043"/>
                <a:gd name="connsiteY5" fmla="*/ 8553 h 10046"/>
                <a:gd name="connsiteX6" fmla="*/ 7 w 10043"/>
                <a:gd name="connsiteY6" fmla="*/ 794 h 10046"/>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9419 w 10043"/>
                <a:gd name="connsiteY3" fmla="*/ 8536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43 w 10047"/>
                <a:gd name="connsiteY5" fmla="*/ 8379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263 w 10047"/>
                <a:gd name="connsiteY3" fmla="*/ 8454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255 w 10047"/>
                <a:gd name="connsiteY3" fmla="*/ 8379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263 w 10047"/>
                <a:gd name="connsiteY3" fmla="*/ 8454 h 10046"/>
                <a:gd name="connsiteX4" fmla="*/ 5043 w 10047"/>
                <a:gd name="connsiteY4" fmla="*/ 10046 h 10046"/>
                <a:gd name="connsiteX5" fmla="*/ 868 w 10047"/>
                <a:gd name="connsiteY5" fmla="*/ 8553 h 10046"/>
                <a:gd name="connsiteX6" fmla="*/ 7 w 10047"/>
                <a:gd name="connsiteY6" fmla="*/ 794 h 10046"/>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068 w 10169"/>
                <a:gd name="connsiteY0" fmla="*/ 767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068 w 10169"/>
                <a:gd name="connsiteY0" fmla="*/ 767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169 w 10169"/>
                <a:gd name="connsiteY0" fmla="*/ 643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73"/>
                <a:gd name="connsiteY0" fmla="*/ 742 h 10069"/>
                <a:gd name="connsiteX1" fmla="*/ 5068 w 10173"/>
                <a:gd name="connsiteY1" fmla="*/ 69 h 10069"/>
                <a:gd name="connsiteX2" fmla="*/ 10173 w 10173"/>
                <a:gd name="connsiteY2" fmla="*/ 717 h 10069"/>
                <a:gd name="connsiteX3" fmla="*/ 9280 w 10173"/>
                <a:gd name="connsiteY3" fmla="*/ 8402 h 10069"/>
                <a:gd name="connsiteX4" fmla="*/ 5068 w 10173"/>
                <a:gd name="connsiteY4" fmla="*/ 10069 h 10069"/>
                <a:gd name="connsiteX5" fmla="*/ 890 w 10173"/>
                <a:gd name="connsiteY5" fmla="*/ 8477 h 10069"/>
                <a:gd name="connsiteX6" fmla="*/ 56 w 10173"/>
                <a:gd name="connsiteY6" fmla="*/ 742 h 10069"/>
                <a:gd name="connsiteX0" fmla="*/ 10169 w 10173"/>
                <a:gd name="connsiteY0" fmla="*/ 643 h 10069"/>
                <a:gd name="connsiteX1" fmla="*/ 5052 w 10173"/>
                <a:gd name="connsiteY1" fmla="*/ 1713 h 10069"/>
                <a:gd name="connsiteX2" fmla="*/ 25 w 10173"/>
                <a:gd name="connsiteY2" fmla="*/ 692 h 10069"/>
                <a:gd name="connsiteX0" fmla="*/ 0 w 10173"/>
                <a:gd name="connsiteY0" fmla="*/ 643 h 10069"/>
                <a:gd name="connsiteX1" fmla="*/ 5068 w 10173"/>
                <a:gd name="connsiteY1" fmla="*/ 69 h 10069"/>
                <a:gd name="connsiteX2" fmla="*/ 10169 w 10173"/>
                <a:gd name="connsiteY2" fmla="*/ 717 h 10069"/>
                <a:gd name="connsiteX3" fmla="*/ 9288 w 10173"/>
                <a:gd name="connsiteY3" fmla="*/ 8477 h 10069"/>
                <a:gd name="connsiteX4" fmla="*/ 5068 w 10173"/>
                <a:gd name="connsiteY4" fmla="*/ 10069 h 10069"/>
                <a:gd name="connsiteX5" fmla="*/ 893 w 10173"/>
                <a:gd name="connsiteY5" fmla="*/ 8576 h 10069"/>
                <a:gd name="connsiteX6" fmla="*/ 0 w 10173"/>
                <a:gd name="connsiteY6" fmla="*/ 643 h 10069"/>
                <a:gd name="connsiteX0" fmla="*/ 56 w 10173"/>
                <a:gd name="connsiteY0" fmla="*/ 742 h 10069"/>
                <a:gd name="connsiteX1" fmla="*/ 5068 w 10173"/>
                <a:gd name="connsiteY1" fmla="*/ 69 h 10069"/>
                <a:gd name="connsiteX2" fmla="*/ 10173 w 10173"/>
                <a:gd name="connsiteY2" fmla="*/ 717 h 10069"/>
                <a:gd name="connsiteX3" fmla="*/ 9280 w 10173"/>
                <a:gd name="connsiteY3" fmla="*/ 8402 h 10069"/>
                <a:gd name="connsiteX4" fmla="*/ 5068 w 10173"/>
                <a:gd name="connsiteY4" fmla="*/ 10069 h 10069"/>
                <a:gd name="connsiteX5" fmla="*/ 890 w 10173"/>
                <a:gd name="connsiteY5" fmla="*/ 8477 h 10069"/>
                <a:gd name="connsiteX6" fmla="*/ 56 w 10173"/>
                <a:gd name="connsiteY6" fmla="*/ 742 h 10069"/>
                <a:gd name="connsiteX0" fmla="*/ 10169 w 10173"/>
                <a:gd name="connsiteY0" fmla="*/ 643 h 10069"/>
                <a:gd name="connsiteX1" fmla="*/ 5052 w 10173"/>
                <a:gd name="connsiteY1" fmla="*/ 1713 h 10069"/>
                <a:gd name="connsiteX2" fmla="*/ 25 w 10173"/>
                <a:gd name="connsiteY2" fmla="*/ 692 h 10069"/>
                <a:gd name="connsiteX0" fmla="*/ 0 w 10173"/>
                <a:gd name="connsiteY0" fmla="*/ 643 h 10069"/>
                <a:gd name="connsiteX1" fmla="*/ 5068 w 10173"/>
                <a:gd name="connsiteY1" fmla="*/ 69 h 10069"/>
                <a:gd name="connsiteX2" fmla="*/ 10169 w 10173"/>
                <a:gd name="connsiteY2" fmla="*/ 717 h 10069"/>
                <a:gd name="connsiteX3" fmla="*/ 9288 w 10173"/>
                <a:gd name="connsiteY3" fmla="*/ 8477 h 10069"/>
                <a:gd name="connsiteX4" fmla="*/ 5068 w 10173"/>
                <a:gd name="connsiteY4" fmla="*/ 10069 h 10069"/>
                <a:gd name="connsiteX5" fmla="*/ 893 w 10173"/>
                <a:gd name="connsiteY5" fmla="*/ 8576 h 10069"/>
                <a:gd name="connsiteX6" fmla="*/ 0 w 10173"/>
                <a:gd name="connsiteY6" fmla="*/ 643 h 1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3" h="10069" stroke="0" extrusionOk="0">
                  <a:moveTo>
                    <a:pt x="56" y="742"/>
                  </a:moveTo>
                  <a:cubicBezTo>
                    <a:pt x="56" y="-179"/>
                    <a:pt x="3382" y="73"/>
                    <a:pt x="5068" y="69"/>
                  </a:cubicBezTo>
                  <a:cubicBezTo>
                    <a:pt x="6754" y="65"/>
                    <a:pt x="10173" y="-204"/>
                    <a:pt x="10173" y="717"/>
                  </a:cubicBezTo>
                  <a:cubicBezTo>
                    <a:pt x="9964" y="3270"/>
                    <a:pt x="9489" y="5849"/>
                    <a:pt x="9280" y="8402"/>
                  </a:cubicBezTo>
                  <a:cubicBezTo>
                    <a:pt x="9280" y="9323"/>
                    <a:pt x="7829" y="10069"/>
                    <a:pt x="5068" y="10069"/>
                  </a:cubicBezTo>
                  <a:cubicBezTo>
                    <a:pt x="2307" y="10069"/>
                    <a:pt x="1019" y="9274"/>
                    <a:pt x="890" y="8477"/>
                  </a:cubicBezTo>
                  <a:cubicBezTo>
                    <a:pt x="673" y="6073"/>
                    <a:pt x="163" y="3046"/>
                    <a:pt x="56" y="742"/>
                  </a:cubicBezTo>
                  <a:close/>
                </a:path>
                <a:path w="10173" h="10069" fill="none" extrusionOk="0">
                  <a:moveTo>
                    <a:pt x="10169" y="643"/>
                  </a:moveTo>
                  <a:cubicBezTo>
                    <a:pt x="10169" y="1564"/>
                    <a:pt x="7813" y="1713"/>
                    <a:pt x="5052" y="1713"/>
                  </a:cubicBezTo>
                  <a:cubicBezTo>
                    <a:pt x="2291" y="1713"/>
                    <a:pt x="25" y="1613"/>
                    <a:pt x="25" y="692"/>
                  </a:cubicBezTo>
                </a:path>
                <a:path w="10173" h="10069" fill="none">
                  <a:moveTo>
                    <a:pt x="0" y="643"/>
                  </a:moveTo>
                  <a:cubicBezTo>
                    <a:pt x="0" y="-278"/>
                    <a:pt x="3373" y="57"/>
                    <a:pt x="5068" y="69"/>
                  </a:cubicBezTo>
                  <a:cubicBezTo>
                    <a:pt x="6763" y="81"/>
                    <a:pt x="10169" y="-204"/>
                    <a:pt x="10169" y="717"/>
                  </a:cubicBezTo>
                  <a:cubicBezTo>
                    <a:pt x="9336" y="7909"/>
                    <a:pt x="9442" y="6479"/>
                    <a:pt x="9288" y="8477"/>
                  </a:cubicBezTo>
                  <a:cubicBezTo>
                    <a:pt x="9177" y="9050"/>
                    <a:pt x="7829" y="10069"/>
                    <a:pt x="5068" y="10069"/>
                  </a:cubicBezTo>
                  <a:cubicBezTo>
                    <a:pt x="2307" y="10069"/>
                    <a:pt x="909" y="9174"/>
                    <a:pt x="893" y="8576"/>
                  </a:cubicBezTo>
                  <a:cubicBezTo>
                    <a:pt x="748" y="7265"/>
                    <a:pt x="190" y="2823"/>
                    <a:pt x="0" y="643"/>
                  </a:cubicBezTo>
                  <a:close/>
                </a:path>
              </a:pathLst>
            </a:custGeom>
            <a:gradFill flip="none" rotWithShape="1">
              <a:gsLst>
                <a:gs pos="13000">
                  <a:srgbClr val="E1F6FF"/>
                </a:gs>
                <a:gs pos="24000">
                  <a:srgbClr val="66CCFF"/>
                </a:gs>
                <a:gs pos="84062">
                  <a:schemeClr val="accent1">
                    <a:lumMod val="75000"/>
                  </a:schemeClr>
                </a:gs>
                <a:gs pos="74000">
                  <a:srgbClr val="1D6796"/>
                </a:gs>
                <a:gs pos="0">
                  <a:srgbClr val="9DD9FF"/>
                </a:gs>
                <a:gs pos="100000">
                  <a:srgbClr val="135A86"/>
                </a:gs>
              </a:gsLst>
              <a:path path="circle">
                <a:fillToRect t="100000" r="100000"/>
              </a:path>
              <a:tileRect l="-100000" b="-100000"/>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uadroTexto 5">
              <a:extLst>
                <a:ext uri="{FF2B5EF4-FFF2-40B4-BE49-F238E27FC236}">
                  <a16:creationId xmlns:a16="http://schemas.microsoft.com/office/drawing/2014/main" id="{62850245-0024-4383-B9EB-0AE44273BC4A}"/>
                </a:ext>
              </a:extLst>
            </p:cNvPr>
            <p:cNvSpPr txBox="1"/>
            <p:nvPr/>
          </p:nvSpPr>
          <p:spPr>
            <a:xfrm>
              <a:off x="3493530" y="3051408"/>
              <a:ext cx="2570924"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SEÑORITAS</a:t>
              </a:r>
              <a:endParaRPr lang="es-DO" sz="3200" b="1" dirty="0">
                <a:solidFill>
                  <a:srgbClr val="FF0000"/>
                </a:solidFill>
                <a:latin typeface="Arial" panose="020B0604020202020204" pitchFamily="34" charset="0"/>
                <a:cs typeface="Arial" panose="020B0604020202020204" pitchFamily="34" charset="0"/>
              </a:endParaRPr>
            </a:p>
          </p:txBody>
        </p:sp>
      </p:grpSp>
      <p:grpSp>
        <p:nvGrpSpPr>
          <p:cNvPr id="29" name="Grupo 28"/>
          <p:cNvGrpSpPr/>
          <p:nvPr/>
        </p:nvGrpSpPr>
        <p:grpSpPr>
          <a:xfrm>
            <a:off x="3752221" y="2279223"/>
            <a:ext cx="4578391" cy="964830"/>
            <a:chOff x="2411765" y="1478352"/>
            <a:chExt cx="4578391" cy="964830"/>
          </a:xfrm>
        </p:grpSpPr>
        <p:sp>
          <p:nvSpPr>
            <p:cNvPr id="15" name="Disco magnético 10"/>
            <p:cNvSpPr/>
            <p:nvPr/>
          </p:nvSpPr>
          <p:spPr>
            <a:xfrm>
              <a:off x="2411765" y="1478352"/>
              <a:ext cx="4578391" cy="964830"/>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9389 w 10000"/>
                <a:gd name="connsiteY3" fmla="*/ 8532 h 10000"/>
                <a:gd name="connsiteX4" fmla="*/ 5000 w 10000"/>
                <a:gd name="connsiteY4" fmla="*/ 10000 h 10000"/>
                <a:gd name="connsiteX5" fmla="*/ 0 w 10000"/>
                <a:gd name="connsiteY5" fmla="*/ 8333 h 10000"/>
                <a:gd name="connsiteX6" fmla="*/ 0 w 10000"/>
                <a:gd name="connsiteY6" fmla="*/ 1667 h 10000"/>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177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9787 w 10000"/>
                <a:gd name="connsiteY0" fmla="*/ 182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36 w 10036"/>
                <a:gd name="connsiteY0" fmla="*/ 1713 h 10046"/>
                <a:gd name="connsiteX1" fmla="*/ 5036 w 10036"/>
                <a:gd name="connsiteY1" fmla="*/ 46 h 10046"/>
                <a:gd name="connsiteX2" fmla="*/ 10036 w 10036"/>
                <a:gd name="connsiteY2" fmla="*/ 1713 h 10046"/>
                <a:gd name="connsiteX3" fmla="*/ 10036 w 10036"/>
                <a:gd name="connsiteY3" fmla="*/ 8379 h 10046"/>
                <a:gd name="connsiteX4" fmla="*/ 5036 w 10036"/>
                <a:gd name="connsiteY4" fmla="*/ 10046 h 10046"/>
                <a:gd name="connsiteX5" fmla="*/ 36 w 10036"/>
                <a:gd name="connsiteY5" fmla="*/ 8379 h 10046"/>
                <a:gd name="connsiteX6" fmla="*/ 36 w 10036"/>
                <a:gd name="connsiteY6" fmla="*/ 1713 h 10046"/>
                <a:gd name="connsiteX0" fmla="*/ 10036 w 10036"/>
                <a:gd name="connsiteY0" fmla="*/ 744 h 10046"/>
                <a:gd name="connsiteX1" fmla="*/ 5036 w 10036"/>
                <a:gd name="connsiteY1" fmla="*/ 3380 h 10046"/>
                <a:gd name="connsiteX2" fmla="*/ 36 w 10036"/>
                <a:gd name="connsiteY2" fmla="*/ 1713 h 10046"/>
                <a:gd name="connsiteX0" fmla="*/ 0 w 10036"/>
                <a:gd name="connsiteY0" fmla="*/ 794 h 10046"/>
                <a:gd name="connsiteX1" fmla="*/ 5036 w 10036"/>
                <a:gd name="connsiteY1" fmla="*/ 46 h 10046"/>
                <a:gd name="connsiteX2" fmla="*/ 10031 w 10036"/>
                <a:gd name="connsiteY2" fmla="*/ 694 h 10046"/>
                <a:gd name="connsiteX3" fmla="*/ 9425 w 10036"/>
                <a:gd name="connsiteY3" fmla="*/ 8578 h 10046"/>
                <a:gd name="connsiteX4" fmla="*/ 5036 w 10036"/>
                <a:gd name="connsiteY4" fmla="*/ 10046 h 10046"/>
                <a:gd name="connsiteX5" fmla="*/ 36 w 10036"/>
                <a:gd name="connsiteY5" fmla="*/ 8379 h 10046"/>
                <a:gd name="connsiteX6" fmla="*/ 0 w 10036"/>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43 w 10043"/>
                <a:gd name="connsiteY5" fmla="*/ 8379 h 10046"/>
                <a:gd name="connsiteX6" fmla="*/ 7 w 10043"/>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644 w 10043"/>
                <a:gd name="connsiteY5" fmla="*/ 8553 h 10046"/>
                <a:gd name="connsiteX6" fmla="*/ 7 w 10043"/>
                <a:gd name="connsiteY6" fmla="*/ 794 h 10046"/>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9419 w 10043"/>
                <a:gd name="connsiteY3" fmla="*/ 8536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43 w 10047"/>
                <a:gd name="connsiteY5" fmla="*/ 8379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263 w 10047"/>
                <a:gd name="connsiteY3" fmla="*/ 8454 h 10046"/>
                <a:gd name="connsiteX4" fmla="*/ 5043 w 10047"/>
                <a:gd name="connsiteY4" fmla="*/ 10046 h 10046"/>
                <a:gd name="connsiteX5" fmla="*/ 868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255 w 10047"/>
                <a:gd name="connsiteY3" fmla="*/ 8379 h 10046"/>
                <a:gd name="connsiteX4" fmla="*/ 5043 w 10047"/>
                <a:gd name="connsiteY4" fmla="*/ 10046 h 10046"/>
                <a:gd name="connsiteX5" fmla="*/ 865 w 10047"/>
                <a:gd name="connsiteY5" fmla="*/ 845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263 w 10047"/>
                <a:gd name="connsiteY3" fmla="*/ 8454 h 10046"/>
                <a:gd name="connsiteX4" fmla="*/ 5043 w 10047"/>
                <a:gd name="connsiteY4" fmla="*/ 10046 h 10046"/>
                <a:gd name="connsiteX5" fmla="*/ 868 w 10047"/>
                <a:gd name="connsiteY5" fmla="*/ 8553 h 10046"/>
                <a:gd name="connsiteX6" fmla="*/ 7 w 10047"/>
                <a:gd name="connsiteY6" fmla="*/ 794 h 10046"/>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072"/>
                <a:gd name="connsiteY0" fmla="*/ 742 h 10069"/>
                <a:gd name="connsiteX1" fmla="*/ 5068 w 10072"/>
                <a:gd name="connsiteY1" fmla="*/ 69 h 10069"/>
                <a:gd name="connsiteX2" fmla="*/ 10072 w 10072"/>
                <a:gd name="connsiteY2" fmla="*/ 841 h 10069"/>
                <a:gd name="connsiteX3" fmla="*/ 9280 w 10072"/>
                <a:gd name="connsiteY3" fmla="*/ 8402 h 10069"/>
                <a:gd name="connsiteX4" fmla="*/ 5068 w 10072"/>
                <a:gd name="connsiteY4" fmla="*/ 10069 h 10069"/>
                <a:gd name="connsiteX5" fmla="*/ 890 w 10072"/>
                <a:gd name="connsiteY5" fmla="*/ 8477 h 10069"/>
                <a:gd name="connsiteX6" fmla="*/ 56 w 10072"/>
                <a:gd name="connsiteY6" fmla="*/ 742 h 10069"/>
                <a:gd name="connsiteX0" fmla="*/ 10068 w 10072"/>
                <a:gd name="connsiteY0" fmla="*/ 767 h 10069"/>
                <a:gd name="connsiteX1" fmla="*/ 5052 w 10072"/>
                <a:gd name="connsiteY1" fmla="*/ 1713 h 10069"/>
                <a:gd name="connsiteX2" fmla="*/ 25 w 10072"/>
                <a:gd name="connsiteY2" fmla="*/ 692 h 10069"/>
                <a:gd name="connsiteX0" fmla="*/ 0 w 10072"/>
                <a:gd name="connsiteY0" fmla="*/ 643 h 10069"/>
                <a:gd name="connsiteX1" fmla="*/ 5068 w 10072"/>
                <a:gd name="connsiteY1" fmla="*/ 69 h 10069"/>
                <a:gd name="connsiteX2" fmla="*/ 10063 w 10072"/>
                <a:gd name="connsiteY2" fmla="*/ 717 h 10069"/>
                <a:gd name="connsiteX3" fmla="*/ 9288 w 10072"/>
                <a:gd name="connsiteY3" fmla="*/ 8477 h 10069"/>
                <a:gd name="connsiteX4" fmla="*/ 5068 w 10072"/>
                <a:gd name="connsiteY4" fmla="*/ 10069 h 10069"/>
                <a:gd name="connsiteX5" fmla="*/ 893 w 10072"/>
                <a:gd name="connsiteY5" fmla="*/ 8576 h 10069"/>
                <a:gd name="connsiteX6" fmla="*/ 0 w 10072"/>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068 w 10169"/>
                <a:gd name="connsiteY0" fmla="*/ 767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068 w 10169"/>
                <a:gd name="connsiteY0" fmla="*/ 767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69"/>
                <a:gd name="connsiteY0" fmla="*/ 742 h 10069"/>
                <a:gd name="connsiteX1" fmla="*/ 5068 w 10169"/>
                <a:gd name="connsiteY1" fmla="*/ 69 h 10069"/>
                <a:gd name="connsiteX2" fmla="*/ 10072 w 10169"/>
                <a:gd name="connsiteY2" fmla="*/ 841 h 10069"/>
                <a:gd name="connsiteX3" fmla="*/ 9280 w 10169"/>
                <a:gd name="connsiteY3" fmla="*/ 8402 h 10069"/>
                <a:gd name="connsiteX4" fmla="*/ 5068 w 10169"/>
                <a:gd name="connsiteY4" fmla="*/ 10069 h 10069"/>
                <a:gd name="connsiteX5" fmla="*/ 890 w 10169"/>
                <a:gd name="connsiteY5" fmla="*/ 8477 h 10069"/>
                <a:gd name="connsiteX6" fmla="*/ 56 w 10169"/>
                <a:gd name="connsiteY6" fmla="*/ 742 h 10069"/>
                <a:gd name="connsiteX0" fmla="*/ 10169 w 10169"/>
                <a:gd name="connsiteY0" fmla="*/ 643 h 10069"/>
                <a:gd name="connsiteX1" fmla="*/ 5052 w 10169"/>
                <a:gd name="connsiteY1" fmla="*/ 1713 h 10069"/>
                <a:gd name="connsiteX2" fmla="*/ 25 w 10169"/>
                <a:gd name="connsiteY2" fmla="*/ 692 h 10069"/>
                <a:gd name="connsiteX0" fmla="*/ 0 w 10169"/>
                <a:gd name="connsiteY0" fmla="*/ 643 h 10069"/>
                <a:gd name="connsiteX1" fmla="*/ 5068 w 10169"/>
                <a:gd name="connsiteY1" fmla="*/ 69 h 10069"/>
                <a:gd name="connsiteX2" fmla="*/ 10169 w 10169"/>
                <a:gd name="connsiteY2" fmla="*/ 717 h 10069"/>
                <a:gd name="connsiteX3" fmla="*/ 9288 w 10169"/>
                <a:gd name="connsiteY3" fmla="*/ 8477 h 10069"/>
                <a:gd name="connsiteX4" fmla="*/ 5068 w 10169"/>
                <a:gd name="connsiteY4" fmla="*/ 10069 h 10069"/>
                <a:gd name="connsiteX5" fmla="*/ 893 w 10169"/>
                <a:gd name="connsiteY5" fmla="*/ 8576 h 10069"/>
                <a:gd name="connsiteX6" fmla="*/ 0 w 10169"/>
                <a:gd name="connsiteY6" fmla="*/ 643 h 10069"/>
                <a:gd name="connsiteX0" fmla="*/ 56 w 10173"/>
                <a:gd name="connsiteY0" fmla="*/ 742 h 10069"/>
                <a:gd name="connsiteX1" fmla="*/ 5068 w 10173"/>
                <a:gd name="connsiteY1" fmla="*/ 69 h 10069"/>
                <a:gd name="connsiteX2" fmla="*/ 10173 w 10173"/>
                <a:gd name="connsiteY2" fmla="*/ 717 h 10069"/>
                <a:gd name="connsiteX3" fmla="*/ 9280 w 10173"/>
                <a:gd name="connsiteY3" fmla="*/ 8402 h 10069"/>
                <a:gd name="connsiteX4" fmla="*/ 5068 w 10173"/>
                <a:gd name="connsiteY4" fmla="*/ 10069 h 10069"/>
                <a:gd name="connsiteX5" fmla="*/ 890 w 10173"/>
                <a:gd name="connsiteY5" fmla="*/ 8477 h 10069"/>
                <a:gd name="connsiteX6" fmla="*/ 56 w 10173"/>
                <a:gd name="connsiteY6" fmla="*/ 742 h 10069"/>
                <a:gd name="connsiteX0" fmla="*/ 10169 w 10173"/>
                <a:gd name="connsiteY0" fmla="*/ 643 h 10069"/>
                <a:gd name="connsiteX1" fmla="*/ 5052 w 10173"/>
                <a:gd name="connsiteY1" fmla="*/ 1713 h 10069"/>
                <a:gd name="connsiteX2" fmla="*/ 25 w 10173"/>
                <a:gd name="connsiteY2" fmla="*/ 692 h 10069"/>
                <a:gd name="connsiteX0" fmla="*/ 0 w 10173"/>
                <a:gd name="connsiteY0" fmla="*/ 643 h 10069"/>
                <a:gd name="connsiteX1" fmla="*/ 5068 w 10173"/>
                <a:gd name="connsiteY1" fmla="*/ 69 h 10069"/>
                <a:gd name="connsiteX2" fmla="*/ 10169 w 10173"/>
                <a:gd name="connsiteY2" fmla="*/ 717 h 10069"/>
                <a:gd name="connsiteX3" fmla="*/ 9288 w 10173"/>
                <a:gd name="connsiteY3" fmla="*/ 8477 h 10069"/>
                <a:gd name="connsiteX4" fmla="*/ 5068 w 10173"/>
                <a:gd name="connsiteY4" fmla="*/ 10069 h 10069"/>
                <a:gd name="connsiteX5" fmla="*/ 893 w 10173"/>
                <a:gd name="connsiteY5" fmla="*/ 8576 h 10069"/>
                <a:gd name="connsiteX6" fmla="*/ 0 w 10173"/>
                <a:gd name="connsiteY6" fmla="*/ 643 h 10069"/>
                <a:gd name="connsiteX0" fmla="*/ 56 w 10173"/>
                <a:gd name="connsiteY0" fmla="*/ 742 h 10069"/>
                <a:gd name="connsiteX1" fmla="*/ 5068 w 10173"/>
                <a:gd name="connsiteY1" fmla="*/ 69 h 10069"/>
                <a:gd name="connsiteX2" fmla="*/ 10173 w 10173"/>
                <a:gd name="connsiteY2" fmla="*/ 717 h 10069"/>
                <a:gd name="connsiteX3" fmla="*/ 9280 w 10173"/>
                <a:gd name="connsiteY3" fmla="*/ 8402 h 10069"/>
                <a:gd name="connsiteX4" fmla="*/ 5068 w 10173"/>
                <a:gd name="connsiteY4" fmla="*/ 10069 h 10069"/>
                <a:gd name="connsiteX5" fmla="*/ 890 w 10173"/>
                <a:gd name="connsiteY5" fmla="*/ 8477 h 10069"/>
                <a:gd name="connsiteX6" fmla="*/ 56 w 10173"/>
                <a:gd name="connsiteY6" fmla="*/ 742 h 10069"/>
                <a:gd name="connsiteX0" fmla="*/ 10169 w 10173"/>
                <a:gd name="connsiteY0" fmla="*/ 643 h 10069"/>
                <a:gd name="connsiteX1" fmla="*/ 5052 w 10173"/>
                <a:gd name="connsiteY1" fmla="*/ 1713 h 10069"/>
                <a:gd name="connsiteX2" fmla="*/ 25 w 10173"/>
                <a:gd name="connsiteY2" fmla="*/ 692 h 10069"/>
                <a:gd name="connsiteX0" fmla="*/ 0 w 10173"/>
                <a:gd name="connsiteY0" fmla="*/ 643 h 10069"/>
                <a:gd name="connsiteX1" fmla="*/ 5068 w 10173"/>
                <a:gd name="connsiteY1" fmla="*/ 69 h 10069"/>
                <a:gd name="connsiteX2" fmla="*/ 10169 w 10173"/>
                <a:gd name="connsiteY2" fmla="*/ 717 h 10069"/>
                <a:gd name="connsiteX3" fmla="*/ 9288 w 10173"/>
                <a:gd name="connsiteY3" fmla="*/ 8477 h 10069"/>
                <a:gd name="connsiteX4" fmla="*/ 5068 w 10173"/>
                <a:gd name="connsiteY4" fmla="*/ 10069 h 10069"/>
                <a:gd name="connsiteX5" fmla="*/ 893 w 10173"/>
                <a:gd name="connsiteY5" fmla="*/ 8576 h 10069"/>
                <a:gd name="connsiteX6" fmla="*/ 0 w 10173"/>
                <a:gd name="connsiteY6" fmla="*/ 643 h 1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3" h="10069" stroke="0" extrusionOk="0">
                  <a:moveTo>
                    <a:pt x="56" y="742"/>
                  </a:moveTo>
                  <a:cubicBezTo>
                    <a:pt x="56" y="-179"/>
                    <a:pt x="3382" y="73"/>
                    <a:pt x="5068" y="69"/>
                  </a:cubicBezTo>
                  <a:cubicBezTo>
                    <a:pt x="6754" y="65"/>
                    <a:pt x="10173" y="-204"/>
                    <a:pt x="10173" y="717"/>
                  </a:cubicBezTo>
                  <a:cubicBezTo>
                    <a:pt x="9964" y="3270"/>
                    <a:pt x="9489" y="5849"/>
                    <a:pt x="9280" y="8402"/>
                  </a:cubicBezTo>
                  <a:cubicBezTo>
                    <a:pt x="9280" y="9323"/>
                    <a:pt x="7829" y="10069"/>
                    <a:pt x="5068" y="10069"/>
                  </a:cubicBezTo>
                  <a:cubicBezTo>
                    <a:pt x="2307" y="10069"/>
                    <a:pt x="1019" y="9274"/>
                    <a:pt x="890" y="8477"/>
                  </a:cubicBezTo>
                  <a:cubicBezTo>
                    <a:pt x="673" y="6073"/>
                    <a:pt x="163" y="3046"/>
                    <a:pt x="56" y="742"/>
                  </a:cubicBezTo>
                  <a:close/>
                </a:path>
                <a:path w="10173" h="10069" fill="none" extrusionOk="0">
                  <a:moveTo>
                    <a:pt x="10169" y="643"/>
                  </a:moveTo>
                  <a:cubicBezTo>
                    <a:pt x="10169" y="1564"/>
                    <a:pt x="7813" y="1713"/>
                    <a:pt x="5052" y="1713"/>
                  </a:cubicBezTo>
                  <a:cubicBezTo>
                    <a:pt x="2291" y="1713"/>
                    <a:pt x="25" y="1613"/>
                    <a:pt x="25" y="692"/>
                  </a:cubicBezTo>
                </a:path>
                <a:path w="10173" h="10069" fill="none">
                  <a:moveTo>
                    <a:pt x="0" y="643"/>
                  </a:moveTo>
                  <a:cubicBezTo>
                    <a:pt x="0" y="-278"/>
                    <a:pt x="3373" y="57"/>
                    <a:pt x="5068" y="69"/>
                  </a:cubicBezTo>
                  <a:cubicBezTo>
                    <a:pt x="6763" y="81"/>
                    <a:pt x="10169" y="-204"/>
                    <a:pt x="10169" y="717"/>
                  </a:cubicBezTo>
                  <a:cubicBezTo>
                    <a:pt x="9336" y="7909"/>
                    <a:pt x="9442" y="6479"/>
                    <a:pt x="9288" y="8477"/>
                  </a:cubicBezTo>
                  <a:cubicBezTo>
                    <a:pt x="9177" y="9050"/>
                    <a:pt x="7829" y="10069"/>
                    <a:pt x="5068" y="10069"/>
                  </a:cubicBezTo>
                  <a:cubicBezTo>
                    <a:pt x="2307" y="10069"/>
                    <a:pt x="909" y="9174"/>
                    <a:pt x="893" y="8576"/>
                  </a:cubicBezTo>
                  <a:cubicBezTo>
                    <a:pt x="748" y="7265"/>
                    <a:pt x="190" y="2823"/>
                    <a:pt x="0" y="643"/>
                  </a:cubicBezTo>
                  <a:close/>
                </a:path>
              </a:pathLst>
            </a:custGeom>
            <a:gradFill flip="none" rotWithShape="1">
              <a:gsLst>
                <a:gs pos="13000">
                  <a:srgbClr val="E1F6FF"/>
                </a:gs>
                <a:gs pos="24000">
                  <a:srgbClr val="66CCFF"/>
                </a:gs>
                <a:gs pos="84062">
                  <a:schemeClr val="accent1">
                    <a:lumMod val="75000"/>
                  </a:schemeClr>
                </a:gs>
                <a:gs pos="74000">
                  <a:srgbClr val="1D6796"/>
                </a:gs>
                <a:gs pos="0">
                  <a:srgbClr val="9DD9FF"/>
                </a:gs>
                <a:gs pos="100000">
                  <a:srgbClr val="135A86"/>
                </a:gs>
              </a:gsLst>
              <a:path path="circle">
                <a:fillToRect t="100000" r="100000"/>
              </a:path>
              <a:tileRect l="-100000" b="-100000"/>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adroTexto 3">
              <a:extLst>
                <a:ext uri="{FF2B5EF4-FFF2-40B4-BE49-F238E27FC236}">
                  <a16:creationId xmlns:a16="http://schemas.microsoft.com/office/drawing/2014/main" id="{6E793224-EF20-478E-B9A7-3DCC6EC760EB}"/>
                </a:ext>
              </a:extLst>
            </p:cNvPr>
            <p:cNvSpPr txBox="1"/>
            <p:nvPr/>
          </p:nvSpPr>
          <p:spPr>
            <a:xfrm>
              <a:off x="3425916" y="1685983"/>
              <a:ext cx="2418522" cy="646331"/>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MUJERES</a:t>
              </a:r>
              <a:endParaRPr lang="es-DO" sz="3600" b="1" dirty="0">
                <a:solidFill>
                  <a:srgbClr val="FF0000"/>
                </a:solidFill>
                <a:latin typeface="Arial" panose="020B0604020202020204" pitchFamily="34" charset="0"/>
                <a:cs typeface="Arial" panose="020B0604020202020204" pitchFamily="34" charset="0"/>
              </a:endParaRPr>
            </a:p>
          </p:txBody>
        </p:sp>
      </p:grpSp>
      <p:grpSp>
        <p:nvGrpSpPr>
          <p:cNvPr id="28" name="Grupo 27"/>
          <p:cNvGrpSpPr/>
          <p:nvPr/>
        </p:nvGrpSpPr>
        <p:grpSpPr>
          <a:xfrm>
            <a:off x="3422382" y="1519912"/>
            <a:ext cx="5253550" cy="962626"/>
            <a:chOff x="2109275" y="1238682"/>
            <a:chExt cx="5253550" cy="962626"/>
          </a:xfrm>
        </p:grpSpPr>
        <p:sp>
          <p:nvSpPr>
            <p:cNvPr id="13" name="Disco magnético 10"/>
            <p:cNvSpPr/>
            <p:nvPr/>
          </p:nvSpPr>
          <p:spPr>
            <a:xfrm>
              <a:off x="2109275" y="1238682"/>
              <a:ext cx="5253550" cy="962626"/>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9389 w 10000"/>
                <a:gd name="connsiteY3" fmla="*/ 8532 h 10000"/>
                <a:gd name="connsiteX4" fmla="*/ 5000 w 10000"/>
                <a:gd name="connsiteY4" fmla="*/ 10000 h 10000"/>
                <a:gd name="connsiteX5" fmla="*/ 0 w 10000"/>
                <a:gd name="connsiteY5" fmla="*/ 8333 h 10000"/>
                <a:gd name="connsiteX6" fmla="*/ 0 w 10000"/>
                <a:gd name="connsiteY6" fmla="*/ 1667 h 10000"/>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177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9787 w 10000"/>
                <a:gd name="connsiteY0" fmla="*/ 182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36 w 10036"/>
                <a:gd name="connsiteY0" fmla="*/ 1713 h 10046"/>
                <a:gd name="connsiteX1" fmla="*/ 5036 w 10036"/>
                <a:gd name="connsiteY1" fmla="*/ 46 h 10046"/>
                <a:gd name="connsiteX2" fmla="*/ 10036 w 10036"/>
                <a:gd name="connsiteY2" fmla="*/ 1713 h 10046"/>
                <a:gd name="connsiteX3" fmla="*/ 10036 w 10036"/>
                <a:gd name="connsiteY3" fmla="*/ 8379 h 10046"/>
                <a:gd name="connsiteX4" fmla="*/ 5036 w 10036"/>
                <a:gd name="connsiteY4" fmla="*/ 10046 h 10046"/>
                <a:gd name="connsiteX5" fmla="*/ 36 w 10036"/>
                <a:gd name="connsiteY5" fmla="*/ 8379 h 10046"/>
                <a:gd name="connsiteX6" fmla="*/ 36 w 10036"/>
                <a:gd name="connsiteY6" fmla="*/ 1713 h 10046"/>
                <a:gd name="connsiteX0" fmla="*/ 10036 w 10036"/>
                <a:gd name="connsiteY0" fmla="*/ 744 h 10046"/>
                <a:gd name="connsiteX1" fmla="*/ 5036 w 10036"/>
                <a:gd name="connsiteY1" fmla="*/ 3380 h 10046"/>
                <a:gd name="connsiteX2" fmla="*/ 36 w 10036"/>
                <a:gd name="connsiteY2" fmla="*/ 1713 h 10046"/>
                <a:gd name="connsiteX0" fmla="*/ 0 w 10036"/>
                <a:gd name="connsiteY0" fmla="*/ 794 h 10046"/>
                <a:gd name="connsiteX1" fmla="*/ 5036 w 10036"/>
                <a:gd name="connsiteY1" fmla="*/ 46 h 10046"/>
                <a:gd name="connsiteX2" fmla="*/ 10031 w 10036"/>
                <a:gd name="connsiteY2" fmla="*/ 694 h 10046"/>
                <a:gd name="connsiteX3" fmla="*/ 9425 w 10036"/>
                <a:gd name="connsiteY3" fmla="*/ 8578 h 10046"/>
                <a:gd name="connsiteX4" fmla="*/ 5036 w 10036"/>
                <a:gd name="connsiteY4" fmla="*/ 10046 h 10046"/>
                <a:gd name="connsiteX5" fmla="*/ 36 w 10036"/>
                <a:gd name="connsiteY5" fmla="*/ 8379 h 10046"/>
                <a:gd name="connsiteX6" fmla="*/ 0 w 10036"/>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43 w 10043"/>
                <a:gd name="connsiteY5" fmla="*/ 8379 h 10046"/>
                <a:gd name="connsiteX6" fmla="*/ 7 w 10043"/>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644 w 10043"/>
                <a:gd name="connsiteY5" fmla="*/ 8553 h 10046"/>
                <a:gd name="connsiteX6" fmla="*/ 7 w 10043"/>
                <a:gd name="connsiteY6" fmla="*/ 794 h 10046"/>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9419 w 10043"/>
                <a:gd name="connsiteY3" fmla="*/ 8536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43 w 10047"/>
                <a:gd name="connsiteY5" fmla="*/ 8379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7" h="10046" stroke="0" extrusionOk="0">
                  <a:moveTo>
                    <a:pt x="31" y="719"/>
                  </a:moveTo>
                  <a:cubicBezTo>
                    <a:pt x="31" y="-202"/>
                    <a:pt x="3374" y="30"/>
                    <a:pt x="5043" y="46"/>
                  </a:cubicBezTo>
                  <a:cubicBezTo>
                    <a:pt x="6712" y="63"/>
                    <a:pt x="10047" y="-103"/>
                    <a:pt x="10047" y="818"/>
                  </a:cubicBezTo>
                  <a:cubicBezTo>
                    <a:pt x="9838" y="3371"/>
                    <a:pt x="9628" y="5925"/>
                    <a:pt x="9419" y="8478"/>
                  </a:cubicBezTo>
                  <a:cubicBezTo>
                    <a:pt x="9419" y="9399"/>
                    <a:pt x="7804" y="10046"/>
                    <a:pt x="5043" y="10046"/>
                  </a:cubicBezTo>
                  <a:cubicBezTo>
                    <a:pt x="2282" y="10046"/>
                    <a:pt x="648" y="9300"/>
                    <a:pt x="640" y="8404"/>
                  </a:cubicBezTo>
                  <a:cubicBezTo>
                    <a:pt x="486" y="6000"/>
                    <a:pt x="138" y="3023"/>
                    <a:pt x="31" y="719"/>
                  </a:cubicBezTo>
                  <a:close/>
                </a:path>
                <a:path w="10047" h="10046" fill="none" extrusionOk="0">
                  <a:moveTo>
                    <a:pt x="10043" y="744"/>
                  </a:moveTo>
                  <a:cubicBezTo>
                    <a:pt x="10043" y="1665"/>
                    <a:pt x="7788" y="1690"/>
                    <a:pt x="5027" y="1690"/>
                  </a:cubicBezTo>
                  <a:cubicBezTo>
                    <a:pt x="2266" y="1690"/>
                    <a:pt x="0" y="1590"/>
                    <a:pt x="0" y="669"/>
                  </a:cubicBezTo>
                </a:path>
                <a:path w="10047" h="10046" fill="none">
                  <a:moveTo>
                    <a:pt x="7" y="794"/>
                  </a:moveTo>
                  <a:cubicBezTo>
                    <a:pt x="7" y="-127"/>
                    <a:pt x="3371" y="63"/>
                    <a:pt x="5043" y="46"/>
                  </a:cubicBezTo>
                  <a:cubicBezTo>
                    <a:pt x="6715" y="29"/>
                    <a:pt x="10038" y="-227"/>
                    <a:pt x="10038" y="694"/>
                  </a:cubicBezTo>
                  <a:cubicBezTo>
                    <a:pt x="9935" y="2841"/>
                    <a:pt x="9586" y="6580"/>
                    <a:pt x="9432" y="8578"/>
                  </a:cubicBezTo>
                  <a:cubicBezTo>
                    <a:pt x="9321" y="9151"/>
                    <a:pt x="7804" y="10046"/>
                    <a:pt x="5043" y="10046"/>
                  </a:cubicBezTo>
                  <a:cubicBezTo>
                    <a:pt x="2282" y="10046"/>
                    <a:pt x="660" y="9151"/>
                    <a:pt x="644" y="8553"/>
                  </a:cubicBezTo>
                  <a:cubicBezTo>
                    <a:pt x="557" y="7143"/>
                    <a:pt x="149" y="2924"/>
                    <a:pt x="7" y="794"/>
                  </a:cubicBezTo>
                  <a:close/>
                </a:path>
              </a:pathLst>
            </a:custGeom>
            <a:gradFill flip="none" rotWithShape="1">
              <a:gsLst>
                <a:gs pos="13000">
                  <a:srgbClr val="E1F6FF"/>
                </a:gs>
                <a:gs pos="24000">
                  <a:srgbClr val="66CCFF"/>
                </a:gs>
                <a:gs pos="84062">
                  <a:schemeClr val="accent1">
                    <a:lumMod val="75000"/>
                  </a:schemeClr>
                </a:gs>
                <a:gs pos="74000">
                  <a:srgbClr val="1D6796"/>
                </a:gs>
                <a:gs pos="0">
                  <a:srgbClr val="9DD9FF"/>
                </a:gs>
                <a:gs pos="100000">
                  <a:srgbClr val="135A86"/>
                </a:gs>
              </a:gsLst>
              <a:path path="circle">
                <a:fillToRect t="100000" r="100000"/>
              </a:path>
              <a:tileRect l="-100000" b="-100000"/>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2A497E34-A94E-4C46-99AC-CF4D844AFEDF}"/>
                </a:ext>
              </a:extLst>
            </p:cNvPr>
            <p:cNvSpPr txBox="1"/>
            <p:nvPr/>
          </p:nvSpPr>
          <p:spPr>
            <a:xfrm>
              <a:off x="3387178" y="1458915"/>
              <a:ext cx="2716696" cy="646331"/>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HOMBRES</a:t>
              </a:r>
              <a:endParaRPr lang="es-DO" sz="3600" b="1" dirty="0">
                <a:solidFill>
                  <a:srgbClr val="FF0000"/>
                </a:solidFill>
                <a:latin typeface="Arial" panose="020B0604020202020204" pitchFamily="34" charset="0"/>
                <a:cs typeface="Arial" panose="020B0604020202020204" pitchFamily="34" charset="0"/>
              </a:endParaRPr>
            </a:p>
          </p:txBody>
        </p:sp>
      </p:grpSp>
      <p:grpSp>
        <p:nvGrpSpPr>
          <p:cNvPr id="27" name="Grupo 26"/>
          <p:cNvGrpSpPr/>
          <p:nvPr/>
        </p:nvGrpSpPr>
        <p:grpSpPr>
          <a:xfrm>
            <a:off x="3037869" y="796902"/>
            <a:ext cx="6054472" cy="962626"/>
            <a:chOff x="1713988" y="479435"/>
            <a:chExt cx="6054472" cy="962626"/>
          </a:xfrm>
        </p:grpSpPr>
        <p:sp>
          <p:nvSpPr>
            <p:cNvPr id="11" name="Disco magnético 10"/>
            <p:cNvSpPr/>
            <p:nvPr/>
          </p:nvSpPr>
          <p:spPr>
            <a:xfrm>
              <a:off x="1713988" y="479435"/>
              <a:ext cx="6054472" cy="962626"/>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9389 w 10000"/>
                <a:gd name="connsiteY3" fmla="*/ 8532 h 10000"/>
                <a:gd name="connsiteX4" fmla="*/ 5000 w 10000"/>
                <a:gd name="connsiteY4" fmla="*/ 10000 h 10000"/>
                <a:gd name="connsiteX5" fmla="*/ 0 w 10000"/>
                <a:gd name="connsiteY5" fmla="*/ 8333 h 10000"/>
                <a:gd name="connsiteX6" fmla="*/ 0 w 10000"/>
                <a:gd name="connsiteY6" fmla="*/ 1667 h 10000"/>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11"/>
                <a:gd name="connsiteY0" fmla="*/ 1771 h 10104"/>
                <a:gd name="connsiteX1" fmla="*/ 5000 w 10011"/>
                <a:gd name="connsiteY1" fmla="*/ 104 h 10104"/>
                <a:gd name="connsiteX2" fmla="*/ 10000 w 10011"/>
                <a:gd name="connsiteY2" fmla="*/ 1771 h 10104"/>
                <a:gd name="connsiteX3" fmla="*/ 10000 w 10011"/>
                <a:gd name="connsiteY3" fmla="*/ 8437 h 10104"/>
                <a:gd name="connsiteX4" fmla="*/ 5000 w 10011"/>
                <a:gd name="connsiteY4" fmla="*/ 10104 h 10104"/>
                <a:gd name="connsiteX5" fmla="*/ 0 w 10011"/>
                <a:gd name="connsiteY5" fmla="*/ 8437 h 10104"/>
                <a:gd name="connsiteX6" fmla="*/ 0 w 10011"/>
                <a:gd name="connsiteY6" fmla="*/ 1771 h 10104"/>
                <a:gd name="connsiteX0" fmla="*/ 10000 w 10011"/>
                <a:gd name="connsiteY0" fmla="*/ 1771 h 10104"/>
                <a:gd name="connsiteX1" fmla="*/ 5000 w 10011"/>
                <a:gd name="connsiteY1" fmla="*/ 3438 h 10104"/>
                <a:gd name="connsiteX2" fmla="*/ 0 w 10011"/>
                <a:gd name="connsiteY2" fmla="*/ 1771 h 10104"/>
                <a:gd name="connsiteX0" fmla="*/ 0 w 10011"/>
                <a:gd name="connsiteY0" fmla="*/ 1771 h 10104"/>
                <a:gd name="connsiteX1" fmla="*/ 5000 w 10011"/>
                <a:gd name="connsiteY1" fmla="*/ 104 h 10104"/>
                <a:gd name="connsiteX2" fmla="*/ 10011 w 10011"/>
                <a:gd name="connsiteY2" fmla="*/ 777 h 10104"/>
                <a:gd name="connsiteX3" fmla="*/ 9389 w 10011"/>
                <a:gd name="connsiteY3" fmla="*/ 8636 h 10104"/>
                <a:gd name="connsiteX4" fmla="*/ 5000 w 10011"/>
                <a:gd name="connsiteY4" fmla="*/ 10104 h 10104"/>
                <a:gd name="connsiteX5" fmla="*/ 0 w 10011"/>
                <a:gd name="connsiteY5" fmla="*/ 8437 h 10104"/>
                <a:gd name="connsiteX6" fmla="*/ 0 w 10011"/>
                <a:gd name="connsiteY6" fmla="*/ 1771 h 10104"/>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177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9787 w 10000"/>
                <a:gd name="connsiteY0" fmla="*/ 1829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0 w 10000"/>
                <a:gd name="connsiteY0" fmla="*/ 1779 h 10112"/>
                <a:gd name="connsiteX1" fmla="*/ 5000 w 10000"/>
                <a:gd name="connsiteY1" fmla="*/ 112 h 10112"/>
                <a:gd name="connsiteX2" fmla="*/ 10000 w 10000"/>
                <a:gd name="connsiteY2" fmla="*/ 1779 h 10112"/>
                <a:gd name="connsiteX3" fmla="*/ 10000 w 10000"/>
                <a:gd name="connsiteY3" fmla="*/ 8445 h 10112"/>
                <a:gd name="connsiteX4" fmla="*/ 5000 w 10000"/>
                <a:gd name="connsiteY4" fmla="*/ 10112 h 10112"/>
                <a:gd name="connsiteX5" fmla="*/ 0 w 10000"/>
                <a:gd name="connsiteY5" fmla="*/ 8445 h 10112"/>
                <a:gd name="connsiteX6" fmla="*/ 0 w 10000"/>
                <a:gd name="connsiteY6" fmla="*/ 1779 h 10112"/>
                <a:gd name="connsiteX0" fmla="*/ 10000 w 10000"/>
                <a:gd name="connsiteY0" fmla="*/ 810 h 10112"/>
                <a:gd name="connsiteX1" fmla="*/ 5000 w 10000"/>
                <a:gd name="connsiteY1" fmla="*/ 3446 h 10112"/>
                <a:gd name="connsiteX2" fmla="*/ 0 w 10000"/>
                <a:gd name="connsiteY2" fmla="*/ 1779 h 10112"/>
                <a:gd name="connsiteX0" fmla="*/ 0 w 10000"/>
                <a:gd name="connsiteY0" fmla="*/ 1779 h 10112"/>
                <a:gd name="connsiteX1" fmla="*/ 5000 w 10000"/>
                <a:gd name="connsiteY1" fmla="*/ 112 h 10112"/>
                <a:gd name="connsiteX2" fmla="*/ 9995 w 10000"/>
                <a:gd name="connsiteY2" fmla="*/ 760 h 10112"/>
                <a:gd name="connsiteX3" fmla="*/ 9389 w 10000"/>
                <a:gd name="connsiteY3" fmla="*/ 8644 h 10112"/>
                <a:gd name="connsiteX4" fmla="*/ 5000 w 10000"/>
                <a:gd name="connsiteY4" fmla="*/ 10112 h 10112"/>
                <a:gd name="connsiteX5" fmla="*/ 0 w 10000"/>
                <a:gd name="connsiteY5" fmla="*/ 8445 h 10112"/>
                <a:gd name="connsiteX6" fmla="*/ 0 w 10000"/>
                <a:gd name="connsiteY6" fmla="*/ 1779 h 10112"/>
                <a:gd name="connsiteX0" fmla="*/ 36 w 10036"/>
                <a:gd name="connsiteY0" fmla="*/ 1713 h 10046"/>
                <a:gd name="connsiteX1" fmla="*/ 5036 w 10036"/>
                <a:gd name="connsiteY1" fmla="*/ 46 h 10046"/>
                <a:gd name="connsiteX2" fmla="*/ 10036 w 10036"/>
                <a:gd name="connsiteY2" fmla="*/ 1713 h 10046"/>
                <a:gd name="connsiteX3" fmla="*/ 10036 w 10036"/>
                <a:gd name="connsiteY3" fmla="*/ 8379 h 10046"/>
                <a:gd name="connsiteX4" fmla="*/ 5036 w 10036"/>
                <a:gd name="connsiteY4" fmla="*/ 10046 h 10046"/>
                <a:gd name="connsiteX5" fmla="*/ 36 w 10036"/>
                <a:gd name="connsiteY5" fmla="*/ 8379 h 10046"/>
                <a:gd name="connsiteX6" fmla="*/ 36 w 10036"/>
                <a:gd name="connsiteY6" fmla="*/ 1713 h 10046"/>
                <a:gd name="connsiteX0" fmla="*/ 10036 w 10036"/>
                <a:gd name="connsiteY0" fmla="*/ 744 h 10046"/>
                <a:gd name="connsiteX1" fmla="*/ 5036 w 10036"/>
                <a:gd name="connsiteY1" fmla="*/ 3380 h 10046"/>
                <a:gd name="connsiteX2" fmla="*/ 36 w 10036"/>
                <a:gd name="connsiteY2" fmla="*/ 1713 h 10046"/>
                <a:gd name="connsiteX0" fmla="*/ 0 w 10036"/>
                <a:gd name="connsiteY0" fmla="*/ 794 h 10046"/>
                <a:gd name="connsiteX1" fmla="*/ 5036 w 10036"/>
                <a:gd name="connsiteY1" fmla="*/ 46 h 10046"/>
                <a:gd name="connsiteX2" fmla="*/ 10031 w 10036"/>
                <a:gd name="connsiteY2" fmla="*/ 694 h 10046"/>
                <a:gd name="connsiteX3" fmla="*/ 9425 w 10036"/>
                <a:gd name="connsiteY3" fmla="*/ 8578 h 10046"/>
                <a:gd name="connsiteX4" fmla="*/ 5036 w 10036"/>
                <a:gd name="connsiteY4" fmla="*/ 10046 h 10046"/>
                <a:gd name="connsiteX5" fmla="*/ 36 w 10036"/>
                <a:gd name="connsiteY5" fmla="*/ 8379 h 10046"/>
                <a:gd name="connsiteX6" fmla="*/ 0 w 10036"/>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43 w 10043"/>
                <a:gd name="connsiteY5" fmla="*/ 8379 h 10046"/>
                <a:gd name="connsiteX6" fmla="*/ 7 w 10043"/>
                <a:gd name="connsiteY6" fmla="*/ 794 h 10046"/>
                <a:gd name="connsiteX0" fmla="*/ 43 w 10043"/>
                <a:gd name="connsiteY0" fmla="*/ 1713 h 10046"/>
                <a:gd name="connsiteX1" fmla="*/ 5043 w 10043"/>
                <a:gd name="connsiteY1" fmla="*/ 46 h 10046"/>
                <a:gd name="connsiteX2" fmla="*/ 10043 w 10043"/>
                <a:gd name="connsiteY2" fmla="*/ 1713 h 10046"/>
                <a:gd name="connsiteX3" fmla="*/ 10043 w 10043"/>
                <a:gd name="connsiteY3" fmla="*/ 8379 h 10046"/>
                <a:gd name="connsiteX4" fmla="*/ 5043 w 10043"/>
                <a:gd name="connsiteY4" fmla="*/ 10046 h 10046"/>
                <a:gd name="connsiteX5" fmla="*/ 43 w 10043"/>
                <a:gd name="connsiteY5" fmla="*/ 8379 h 10046"/>
                <a:gd name="connsiteX6" fmla="*/ 43 w 10043"/>
                <a:gd name="connsiteY6" fmla="*/ 1713 h 10046"/>
                <a:gd name="connsiteX0" fmla="*/ 10043 w 10043"/>
                <a:gd name="connsiteY0" fmla="*/ 744 h 10046"/>
                <a:gd name="connsiteX1" fmla="*/ 5043 w 10043"/>
                <a:gd name="connsiteY1" fmla="*/ 3380 h 10046"/>
                <a:gd name="connsiteX2" fmla="*/ 0 w 10043"/>
                <a:gd name="connsiteY2" fmla="*/ 669 h 10046"/>
                <a:gd name="connsiteX0" fmla="*/ 7 w 10043"/>
                <a:gd name="connsiteY0" fmla="*/ 794 h 10046"/>
                <a:gd name="connsiteX1" fmla="*/ 5043 w 10043"/>
                <a:gd name="connsiteY1" fmla="*/ 46 h 10046"/>
                <a:gd name="connsiteX2" fmla="*/ 10038 w 10043"/>
                <a:gd name="connsiteY2" fmla="*/ 694 h 10046"/>
                <a:gd name="connsiteX3" fmla="*/ 9432 w 10043"/>
                <a:gd name="connsiteY3" fmla="*/ 8578 h 10046"/>
                <a:gd name="connsiteX4" fmla="*/ 5043 w 10043"/>
                <a:gd name="connsiteY4" fmla="*/ 10046 h 10046"/>
                <a:gd name="connsiteX5" fmla="*/ 644 w 10043"/>
                <a:gd name="connsiteY5" fmla="*/ 8553 h 10046"/>
                <a:gd name="connsiteX6" fmla="*/ 7 w 10043"/>
                <a:gd name="connsiteY6" fmla="*/ 794 h 10046"/>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43 w 10043"/>
                <a:gd name="connsiteY1" fmla="*/ 343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10043 w 10043"/>
                <a:gd name="connsiteY3" fmla="*/ 8437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3"/>
                <a:gd name="connsiteY0" fmla="*/ 777 h 10104"/>
                <a:gd name="connsiteX1" fmla="*/ 5043 w 10043"/>
                <a:gd name="connsiteY1" fmla="*/ 104 h 10104"/>
                <a:gd name="connsiteX2" fmla="*/ 10043 w 10043"/>
                <a:gd name="connsiteY2" fmla="*/ 1771 h 10104"/>
                <a:gd name="connsiteX3" fmla="*/ 9419 w 10043"/>
                <a:gd name="connsiteY3" fmla="*/ 8536 h 10104"/>
                <a:gd name="connsiteX4" fmla="*/ 5043 w 10043"/>
                <a:gd name="connsiteY4" fmla="*/ 10104 h 10104"/>
                <a:gd name="connsiteX5" fmla="*/ 43 w 10043"/>
                <a:gd name="connsiteY5" fmla="*/ 8437 h 10104"/>
                <a:gd name="connsiteX6" fmla="*/ 31 w 10043"/>
                <a:gd name="connsiteY6" fmla="*/ 777 h 10104"/>
                <a:gd name="connsiteX0" fmla="*/ 10043 w 10043"/>
                <a:gd name="connsiteY0" fmla="*/ 802 h 10104"/>
                <a:gd name="connsiteX1" fmla="*/ 5027 w 10043"/>
                <a:gd name="connsiteY1" fmla="*/ 1748 h 10104"/>
                <a:gd name="connsiteX2" fmla="*/ 0 w 10043"/>
                <a:gd name="connsiteY2" fmla="*/ 727 h 10104"/>
                <a:gd name="connsiteX0" fmla="*/ 7 w 10043"/>
                <a:gd name="connsiteY0" fmla="*/ 852 h 10104"/>
                <a:gd name="connsiteX1" fmla="*/ 5043 w 10043"/>
                <a:gd name="connsiteY1" fmla="*/ 104 h 10104"/>
                <a:gd name="connsiteX2" fmla="*/ 10038 w 10043"/>
                <a:gd name="connsiteY2" fmla="*/ 752 h 10104"/>
                <a:gd name="connsiteX3" fmla="*/ 9432 w 10043"/>
                <a:gd name="connsiteY3" fmla="*/ 8636 h 10104"/>
                <a:gd name="connsiteX4" fmla="*/ 5043 w 10043"/>
                <a:gd name="connsiteY4" fmla="*/ 10104 h 10104"/>
                <a:gd name="connsiteX5" fmla="*/ 644 w 10043"/>
                <a:gd name="connsiteY5" fmla="*/ 8611 h 10104"/>
                <a:gd name="connsiteX6" fmla="*/ 7 w 10043"/>
                <a:gd name="connsiteY6" fmla="*/ 852 h 10104"/>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43 w 10047"/>
                <a:gd name="connsiteY5" fmla="*/ 8379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 name="connsiteX0" fmla="*/ 31 w 10047"/>
                <a:gd name="connsiteY0" fmla="*/ 719 h 10046"/>
                <a:gd name="connsiteX1" fmla="*/ 5043 w 10047"/>
                <a:gd name="connsiteY1" fmla="*/ 46 h 10046"/>
                <a:gd name="connsiteX2" fmla="*/ 10047 w 10047"/>
                <a:gd name="connsiteY2" fmla="*/ 818 h 10046"/>
                <a:gd name="connsiteX3" fmla="*/ 9419 w 10047"/>
                <a:gd name="connsiteY3" fmla="*/ 8478 h 10046"/>
                <a:gd name="connsiteX4" fmla="*/ 5043 w 10047"/>
                <a:gd name="connsiteY4" fmla="*/ 10046 h 10046"/>
                <a:gd name="connsiteX5" fmla="*/ 640 w 10047"/>
                <a:gd name="connsiteY5" fmla="*/ 8404 h 10046"/>
                <a:gd name="connsiteX6" fmla="*/ 31 w 10047"/>
                <a:gd name="connsiteY6" fmla="*/ 719 h 10046"/>
                <a:gd name="connsiteX0" fmla="*/ 10043 w 10047"/>
                <a:gd name="connsiteY0" fmla="*/ 744 h 10046"/>
                <a:gd name="connsiteX1" fmla="*/ 5027 w 10047"/>
                <a:gd name="connsiteY1" fmla="*/ 1690 h 10046"/>
                <a:gd name="connsiteX2" fmla="*/ 0 w 10047"/>
                <a:gd name="connsiteY2" fmla="*/ 669 h 10046"/>
                <a:gd name="connsiteX0" fmla="*/ 7 w 10047"/>
                <a:gd name="connsiteY0" fmla="*/ 794 h 10046"/>
                <a:gd name="connsiteX1" fmla="*/ 5043 w 10047"/>
                <a:gd name="connsiteY1" fmla="*/ 46 h 10046"/>
                <a:gd name="connsiteX2" fmla="*/ 10038 w 10047"/>
                <a:gd name="connsiteY2" fmla="*/ 694 h 10046"/>
                <a:gd name="connsiteX3" fmla="*/ 9432 w 10047"/>
                <a:gd name="connsiteY3" fmla="*/ 8578 h 10046"/>
                <a:gd name="connsiteX4" fmla="*/ 5043 w 10047"/>
                <a:gd name="connsiteY4" fmla="*/ 10046 h 10046"/>
                <a:gd name="connsiteX5" fmla="*/ 644 w 10047"/>
                <a:gd name="connsiteY5" fmla="*/ 8553 h 10046"/>
                <a:gd name="connsiteX6" fmla="*/ 7 w 10047"/>
                <a:gd name="connsiteY6" fmla="*/ 794 h 1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7" h="10046" stroke="0" extrusionOk="0">
                  <a:moveTo>
                    <a:pt x="31" y="719"/>
                  </a:moveTo>
                  <a:cubicBezTo>
                    <a:pt x="31" y="-202"/>
                    <a:pt x="3374" y="30"/>
                    <a:pt x="5043" y="46"/>
                  </a:cubicBezTo>
                  <a:cubicBezTo>
                    <a:pt x="6712" y="63"/>
                    <a:pt x="10047" y="-103"/>
                    <a:pt x="10047" y="818"/>
                  </a:cubicBezTo>
                  <a:cubicBezTo>
                    <a:pt x="9838" y="3371"/>
                    <a:pt x="9628" y="5925"/>
                    <a:pt x="9419" y="8478"/>
                  </a:cubicBezTo>
                  <a:cubicBezTo>
                    <a:pt x="9419" y="9399"/>
                    <a:pt x="7804" y="10046"/>
                    <a:pt x="5043" y="10046"/>
                  </a:cubicBezTo>
                  <a:cubicBezTo>
                    <a:pt x="2282" y="10046"/>
                    <a:pt x="648" y="9300"/>
                    <a:pt x="640" y="8404"/>
                  </a:cubicBezTo>
                  <a:cubicBezTo>
                    <a:pt x="486" y="6000"/>
                    <a:pt x="138" y="3023"/>
                    <a:pt x="31" y="719"/>
                  </a:cubicBezTo>
                  <a:close/>
                </a:path>
                <a:path w="10047" h="10046" fill="none" extrusionOk="0">
                  <a:moveTo>
                    <a:pt x="10043" y="744"/>
                  </a:moveTo>
                  <a:cubicBezTo>
                    <a:pt x="10043" y="1665"/>
                    <a:pt x="7788" y="1690"/>
                    <a:pt x="5027" y="1690"/>
                  </a:cubicBezTo>
                  <a:cubicBezTo>
                    <a:pt x="2266" y="1690"/>
                    <a:pt x="0" y="1590"/>
                    <a:pt x="0" y="669"/>
                  </a:cubicBezTo>
                </a:path>
                <a:path w="10047" h="10046" fill="none">
                  <a:moveTo>
                    <a:pt x="7" y="794"/>
                  </a:moveTo>
                  <a:cubicBezTo>
                    <a:pt x="7" y="-127"/>
                    <a:pt x="3371" y="63"/>
                    <a:pt x="5043" y="46"/>
                  </a:cubicBezTo>
                  <a:cubicBezTo>
                    <a:pt x="6715" y="29"/>
                    <a:pt x="10038" y="-227"/>
                    <a:pt x="10038" y="694"/>
                  </a:cubicBezTo>
                  <a:cubicBezTo>
                    <a:pt x="9935" y="2841"/>
                    <a:pt x="9586" y="6580"/>
                    <a:pt x="9432" y="8578"/>
                  </a:cubicBezTo>
                  <a:cubicBezTo>
                    <a:pt x="9321" y="9151"/>
                    <a:pt x="7804" y="10046"/>
                    <a:pt x="5043" y="10046"/>
                  </a:cubicBezTo>
                  <a:cubicBezTo>
                    <a:pt x="2282" y="10046"/>
                    <a:pt x="660" y="9151"/>
                    <a:pt x="644" y="8553"/>
                  </a:cubicBezTo>
                  <a:cubicBezTo>
                    <a:pt x="557" y="7143"/>
                    <a:pt x="149" y="2924"/>
                    <a:pt x="7" y="794"/>
                  </a:cubicBezTo>
                  <a:close/>
                </a:path>
              </a:pathLst>
            </a:custGeom>
            <a:gradFill flip="none" rotWithShape="1">
              <a:gsLst>
                <a:gs pos="13000">
                  <a:srgbClr val="E1F6FF"/>
                </a:gs>
                <a:gs pos="24000">
                  <a:srgbClr val="66CCFF"/>
                </a:gs>
                <a:gs pos="84062">
                  <a:schemeClr val="accent1">
                    <a:lumMod val="75000"/>
                  </a:schemeClr>
                </a:gs>
                <a:gs pos="74000">
                  <a:srgbClr val="1D6796"/>
                </a:gs>
                <a:gs pos="0">
                  <a:srgbClr val="9DD9FF"/>
                </a:gs>
                <a:gs pos="100000">
                  <a:srgbClr val="135A86"/>
                </a:gs>
              </a:gsLst>
              <a:path path="circle">
                <a:fillToRect t="100000" r="100000"/>
              </a:path>
              <a:tileRect l="-100000" b="-100000"/>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B6DA2F9D-2265-4BE4-80C4-6705989D004F}"/>
                </a:ext>
              </a:extLst>
            </p:cNvPr>
            <p:cNvSpPr txBox="1"/>
            <p:nvPr/>
          </p:nvSpPr>
          <p:spPr>
            <a:xfrm>
              <a:off x="2626690" y="610454"/>
              <a:ext cx="4227444" cy="646331"/>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ANCIANOS</a:t>
              </a:r>
              <a:endParaRPr lang="es-DO" sz="3600" b="1" dirty="0">
                <a:solidFill>
                  <a:srgbClr val="FF0000"/>
                </a:solidFill>
                <a:latin typeface="Arial" panose="020B0604020202020204" pitchFamily="34" charset="0"/>
                <a:cs typeface="Arial" panose="020B0604020202020204" pitchFamily="34" charset="0"/>
              </a:endParaRPr>
            </a:p>
          </p:txBody>
        </p:sp>
      </p:grpSp>
      <p:sp>
        <p:nvSpPr>
          <p:cNvPr id="5" name="Rectángulo 4">
            <a:extLst>
              <a:ext uri="{FF2B5EF4-FFF2-40B4-BE49-F238E27FC236}">
                <a16:creationId xmlns:a16="http://schemas.microsoft.com/office/drawing/2014/main" id="{18D5E4B2-7E4C-424F-AE78-A89949627ADF}"/>
              </a:ext>
            </a:extLst>
          </p:cNvPr>
          <p:cNvSpPr/>
          <p:nvPr/>
        </p:nvSpPr>
        <p:spPr>
          <a:xfrm>
            <a:off x="188762" y="2586088"/>
            <a:ext cx="3411171" cy="1877437"/>
          </a:xfrm>
          <a:prstGeom prst="rect">
            <a:avLst/>
          </a:prstGeom>
          <a:solidFill>
            <a:schemeClr val="bg1"/>
          </a:solidFill>
          <a:ln w="57150">
            <a:solidFill>
              <a:srgbClr val="FF0000"/>
            </a:solidFill>
          </a:ln>
        </p:spPr>
        <p:txBody>
          <a:bodyPr wrap="square">
            <a:spAutoFit/>
          </a:bodyPr>
          <a:lstStyle/>
          <a:p>
            <a:r>
              <a:rPr lang="en-US" sz="2800" b="1" dirty="0">
                <a:solidFill>
                  <a:srgbClr val="FFFF00"/>
                </a:solidFill>
                <a:latin typeface="Arial" panose="020B0604020202020204" pitchFamily="34" charset="0"/>
                <a:cs typeface="Arial" panose="020B0604020202020204" pitchFamily="34" charset="0"/>
              </a:rPr>
              <a:t>El plan de Dios es que  </a:t>
            </a:r>
            <a:r>
              <a:rPr lang="en-US" sz="2800" b="1" dirty="0" err="1">
                <a:solidFill>
                  <a:srgbClr val="FFFF00"/>
                </a:solidFill>
                <a:latin typeface="Arial" panose="020B0604020202020204" pitchFamily="34" charset="0"/>
                <a:cs typeface="Arial" panose="020B0604020202020204" pitchFamily="34" charset="0"/>
              </a:rPr>
              <a:t>todos</a:t>
            </a:r>
            <a:r>
              <a:rPr lang="en-US" sz="2800" b="1" dirty="0">
                <a:solidFill>
                  <a:srgbClr val="FFFF00"/>
                </a:solidFill>
                <a:latin typeface="Arial" panose="020B0604020202020204" pitchFamily="34" charset="0"/>
                <a:cs typeface="Arial" panose="020B0604020202020204" pitchFamily="34" charset="0"/>
              </a:rPr>
              <a:t> los  </a:t>
            </a:r>
            <a:r>
              <a:rPr lang="en-US" sz="2800" b="1" dirty="0" err="1">
                <a:solidFill>
                  <a:srgbClr val="FFFF00"/>
                </a:solidFill>
                <a:latin typeface="Arial" panose="020B0604020202020204" pitchFamily="34" charset="0"/>
                <a:cs typeface="Arial" panose="020B0604020202020204" pitchFamily="34" charset="0"/>
              </a:rPr>
              <a:t>miembros</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diezmen</a:t>
            </a:r>
            <a:r>
              <a:rPr lang="en-US" sz="2800" b="1" dirty="0">
                <a:solidFill>
                  <a:srgbClr val="FFFF00"/>
                </a:solidFill>
                <a:latin typeface="Arial" panose="020B0604020202020204" pitchFamily="34" charset="0"/>
                <a:cs typeface="Arial" panose="020B0604020202020204" pitchFamily="34" charset="0"/>
              </a:rPr>
              <a:t> y </a:t>
            </a:r>
            <a:r>
              <a:rPr lang="en-US" sz="2800" b="1" dirty="0" err="1">
                <a:solidFill>
                  <a:srgbClr val="FFFF00"/>
                </a:solidFill>
                <a:latin typeface="Arial" panose="020B0604020202020204" pitchFamily="34" charset="0"/>
                <a:cs typeface="Arial" panose="020B0604020202020204" pitchFamily="34" charset="0"/>
              </a:rPr>
              <a:t>ofrenden</a:t>
            </a:r>
            <a:r>
              <a:rPr lang="en-US" sz="2800" b="1" dirty="0">
                <a:solidFill>
                  <a:srgbClr val="FFFF00"/>
                </a:solidFill>
                <a:latin typeface="Arial" panose="020B0604020202020204" pitchFamily="34" charset="0"/>
                <a:cs typeface="Arial" panose="020B0604020202020204" pitchFamily="34" charset="0"/>
              </a:rPr>
              <a:t> </a:t>
            </a:r>
            <a:r>
              <a:rPr lang="en-US" sz="3200" b="1" dirty="0">
                <a:solidFill>
                  <a:srgbClr val="FFFF00"/>
                </a:solidFill>
                <a:latin typeface="Arial" panose="020B0604020202020204" pitchFamily="34" charset="0"/>
                <a:cs typeface="Arial" panose="020B0604020202020204" pitchFamily="34" charset="0"/>
              </a:rPr>
              <a:t>.</a:t>
            </a:r>
            <a:endParaRPr lang="es-DO" sz="32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45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4FA3EE1-32D9-4F25-89AD-99BE2F4C5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6184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B4CF1E0-7E4A-4265-861C-8FB174B10E8E}"/>
              </a:ext>
            </a:extLst>
          </p:cNvPr>
          <p:cNvSpPr txBox="1"/>
          <p:nvPr/>
        </p:nvSpPr>
        <p:spPr>
          <a:xfrm>
            <a:off x="2398644" y="243298"/>
            <a:ext cx="6718852" cy="646331"/>
          </a:xfrm>
          <a:prstGeom prst="rect">
            <a:avLst/>
          </a:prstGeom>
          <a:solidFill>
            <a:schemeClr val="bg1"/>
          </a:solidFill>
        </p:spPr>
        <p:txBody>
          <a:bodyPr wrap="square" rtlCol="0">
            <a:spAutoFit/>
          </a:bodyPr>
          <a:lstStyle/>
          <a:p>
            <a:pPr algn="ctr"/>
            <a:r>
              <a:rPr lang="es-DO" sz="3600" dirty="0">
                <a:solidFill>
                  <a:srgbClr val="FFFF00"/>
                </a:solidFill>
                <a:latin typeface="Arial" panose="020B0604020202020204" pitchFamily="34" charset="0"/>
                <a:cs typeface="Arial" panose="020B0604020202020204" pitchFamily="34" charset="0"/>
              </a:rPr>
              <a:t>INICIATIVAS O PROPUESTAS</a:t>
            </a:r>
          </a:p>
        </p:txBody>
      </p:sp>
      <p:sp>
        <p:nvSpPr>
          <p:cNvPr id="5" name="CuadroTexto 4">
            <a:extLst>
              <a:ext uri="{FF2B5EF4-FFF2-40B4-BE49-F238E27FC236}">
                <a16:creationId xmlns:a16="http://schemas.microsoft.com/office/drawing/2014/main" id="{BAB3C2F9-770A-4BC6-A78E-A4459A713CEA}"/>
              </a:ext>
            </a:extLst>
          </p:cNvPr>
          <p:cNvSpPr txBox="1"/>
          <p:nvPr/>
        </p:nvSpPr>
        <p:spPr>
          <a:xfrm>
            <a:off x="139147" y="1273609"/>
            <a:ext cx="11913705" cy="6432530"/>
          </a:xfrm>
          <a:prstGeom prst="rect">
            <a:avLst/>
          </a:prstGeom>
          <a:solidFill>
            <a:srgbClr val="FFFF00"/>
          </a:solidFill>
        </p:spPr>
        <p:txBody>
          <a:bodyPr wrap="square" rtlCol="0">
            <a:spAutoFit/>
          </a:bodyPr>
          <a:lstStyle/>
          <a:p>
            <a:pPr marL="342900" indent="-342900">
              <a:buFont typeface="+mj-lt"/>
              <a:buAutoNum type="arabicPeriod"/>
            </a:pPr>
            <a:r>
              <a:rPr lang="es-DO" sz="2000" b="1" dirty="0">
                <a:solidFill>
                  <a:schemeClr val="bg1"/>
                </a:solidFill>
                <a:latin typeface="Arial" panose="020B0604020202020204" pitchFamily="34" charset="0"/>
                <a:cs typeface="Arial" panose="020B0604020202020204" pitchFamily="34" charset="0"/>
              </a:rPr>
              <a:t>TRABAJAR LA MAYORDOMÍA CON LOS JÓVENES Y LOS NIÑOS.</a:t>
            </a:r>
          </a:p>
          <a:p>
            <a:pPr marL="342900" indent="-342900">
              <a:buFont typeface="+mj-lt"/>
              <a:buAutoNum type="arabicPeriod"/>
            </a:pPr>
            <a:endParaRPr lang="es-DO" sz="2000" b="1"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s-DO" sz="2000" b="1" dirty="0">
                <a:solidFill>
                  <a:schemeClr val="bg1"/>
                </a:solidFill>
                <a:latin typeface="Arial" panose="020B0604020202020204" pitchFamily="34" charset="0"/>
                <a:cs typeface="Arial" panose="020B0604020202020204" pitchFamily="34" charset="0"/>
              </a:rPr>
              <a:t>QUE SE DE LA ESPECIALIDAD DE MAYORDOMÍA COMO REQUISITOS PARA LA INVESTIDURA.</a:t>
            </a:r>
          </a:p>
          <a:p>
            <a:pPr marL="342900" indent="-342900">
              <a:buFont typeface="+mj-lt"/>
              <a:buAutoNum type="arabicPeriod"/>
            </a:pPr>
            <a:endParaRPr lang="es-DO" sz="2000" b="1"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s-DO" sz="2000" b="1" dirty="0">
                <a:solidFill>
                  <a:schemeClr val="bg1"/>
                </a:solidFill>
                <a:latin typeface="Arial" panose="020B0604020202020204" pitchFamily="34" charset="0"/>
                <a:cs typeface="Arial" panose="020B0604020202020204" pitchFamily="34" charset="0"/>
              </a:rPr>
              <a:t>LA CREACIÓN DE DOS SOBRES NUEVO, UNO PARA JÓVENES Y NIÑOS.</a:t>
            </a:r>
          </a:p>
          <a:p>
            <a:pPr marL="342900" indent="-342900">
              <a:buFont typeface="+mj-lt"/>
              <a:buAutoNum type="arabicPeriod"/>
            </a:pPr>
            <a:endParaRPr lang="es-DO" sz="2000" b="1"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s-DO" sz="2000" b="1" dirty="0">
                <a:solidFill>
                  <a:schemeClr val="bg1"/>
                </a:solidFill>
                <a:latin typeface="Arial" panose="020B0604020202020204" pitchFamily="34" charset="0"/>
                <a:cs typeface="Arial" panose="020B0604020202020204" pitchFamily="34" charset="0"/>
              </a:rPr>
              <a:t>CONSIENTIZAR A LOS PADRES SOBRE SU RESPONSABILIDAD DE EDUCAR A SUS HIJOS EN MAYORDOMÍA.</a:t>
            </a:r>
          </a:p>
          <a:p>
            <a:pPr marL="342900" indent="-342900">
              <a:buFont typeface="+mj-lt"/>
              <a:buAutoNum type="arabicPeriod"/>
            </a:pPr>
            <a:endParaRPr lang="es-DO" sz="2000" b="1"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s-DO" sz="2000" b="1" dirty="0">
                <a:solidFill>
                  <a:schemeClr val="bg1"/>
                </a:solidFill>
                <a:latin typeface="Arial" panose="020B0604020202020204" pitchFamily="34" charset="0"/>
                <a:cs typeface="Arial" panose="020B0604020202020204" pitchFamily="34" charset="0"/>
              </a:rPr>
              <a:t>CONCIENTIZAR A LOS PASTORES Y LÍDERES DE LAS IGLESIAS SOBRE ESTE ASUNTO.</a:t>
            </a:r>
          </a:p>
          <a:p>
            <a:pPr marL="342900" indent="-342900">
              <a:buFont typeface="+mj-lt"/>
              <a:buAutoNum type="arabicPeriod"/>
            </a:pPr>
            <a:endParaRPr lang="es-DO" sz="2000" b="1"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s-DO" sz="2000" b="1" dirty="0">
                <a:solidFill>
                  <a:schemeClr val="bg1"/>
                </a:solidFill>
                <a:latin typeface="Arial" panose="020B0604020202020204" pitchFamily="34" charset="0"/>
                <a:cs typeface="Arial" panose="020B0604020202020204" pitchFamily="34" charset="0"/>
              </a:rPr>
              <a:t>PRESENTAR ESTOS CONCEPTOS A LOS LÍDERES DE MAYORDOMÍA DE LAS IGLESIAS.</a:t>
            </a:r>
          </a:p>
          <a:p>
            <a:pPr marL="342900" indent="-342900">
              <a:buFont typeface="+mj-lt"/>
              <a:buAutoNum type="arabicPeriod"/>
            </a:pPr>
            <a:endParaRPr lang="es-DO" sz="2000" b="1"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s-DO" sz="2800" b="1" dirty="0">
                <a:solidFill>
                  <a:schemeClr val="bg1"/>
                </a:solidFill>
                <a:latin typeface="Arial" panose="020B0604020202020204" pitchFamily="34" charset="0"/>
                <a:cs typeface="Arial" panose="020B0604020202020204" pitchFamily="34" charset="0"/>
              </a:rPr>
              <a:t>Continuar produciendo materias de mayordomía para los miembros. Incluyendo el manual de mayordomía.</a:t>
            </a:r>
          </a:p>
          <a:p>
            <a:pPr marL="342900" indent="-342900">
              <a:buFont typeface="+mj-lt"/>
              <a:buAutoNum type="arabicPeriod"/>
            </a:pPr>
            <a:endParaRPr lang="es-DO" sz="2000" b="1"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endParaRPr lang="es-DO" sz="2000" b="1"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endParaRPr lang="es-DO" dirty="0"/>
          </a:p>
          <a:p>
            <a:pPr marL="342900" indent="-342900">
              <a:buFont typeface="+mj-lt"/>
              <a:buAutoNum type="arabicPeriod"/>
            </a:pPr>
            <a:endParaRPr lang="es-DO" dirty="0"/>
          </a:p>
        </p:txBody>
      </p:sp>
    </p:spTree>
    <p:extLst>
      <p:ext uri="{BB962C8B-B14F-4D97-AF65-F5344CB8AC3E}">
        <p14:creationId xmlns:p14="http://schemas.microsoft.com/office/powerpoint/2010/main" val="2874956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BBECF66-4CC7-43A7-B396-A8054CE19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7" name="Imagen 6">
            <a:extLst>
              <a:ext uri="{FF2B5EF4-FFF2-40B4-BE49-F238E27FC236}">
                <a16:creationId xmlns:a16="http://schemas.microsoft.com/office/drawing/2014/main" id="{1A119368-73A1-47FA-967D-8CCDAE35E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
            <a:ext cx="6096000" cy="6857999"/>
          </a:xfrm>
          <a:prstGeom prst="rect">
            <a:avLst/>
          </a:prstGeom>
        </p:spPr>
      </p:pic>
    </p:spTree>
    <p:extLst>
      <p:ext uri="{BB962C8B-B14F-4D97-AF65-F5344CB8AC3E}">
        <p14:creationId xmlns:p14="http://schemas.microsoft.com/office/powerpoint/2010/main" val="8611514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0DFCBC5-732E-4818-B419-E29C8EB12A7F}"/>
              </a:ext>
            </a:extLst>
          </p:cNvPr>
          <p:cNvSpPr txBox="1"/>
          <p:nvPr/>
        </p:nvSpPr>
        <p:spPr>
          <a:xfrm>
            <a:off x="2564295" y="1108765"/>
            <a:ext cx="7063409" cy="2954655"/>
          </a:xfrm>
          <a:prstGeom prst="rect">
            <a:avLst/>
          </a:prstGeom>
          <a:noFill/>
        </p:spPr>
        <p:txBody>
          <a:bodyPr wrap="square" rtlCol="0">
            <a:spAutoFit/>
          </a:bodyPr>
          <a:lstStyle/>
          <a:p>
            <a:pPr algn="ctr"/>
            <a:r>
              <a:rPr lang="en-US" sz="6600" b="1" dirty="0">
                <a:solidFill>
                  <a:srgbClr val="FF0000"/>
                </a:solidFill>
                <a:latin typeface="Arial" panose="020B0604020202020204" pitchFamily="34" charset="0"/>
                <a:cs typeface="Arial" panose="020B0604020202020204" pitchFamily="34" charset="0"/>
              </a:rPr>
              <a:t>GRACIAS</a:t>
            </a:r>
          </a:p>
          <a:p>
            <a:pPr algn="ctr"/>
            <a:endParaRPr lang="en-US" sz="5400" dirty="0">
              <a:solidFill>
                <a:schemeClr val="bg1"/>
              </a:solidFill>
              <a:latin typeface="Times New Roman" panose="02020603050405020304" pitchFamily="18" charset="0"/>
              <a:cs typeface="Times New Roman" panose="02020603050405020304" pitchFamily="18" charset="0"/>
            </a:endParaRPr>
          </a:p>
          <a:p>
            <a:pPr algn="ctr"/>
            <a:r>
              <a:rPr lang="en-US" sz="6600" b="1" dirty="0">
                <a:solidFill>
                  <a:srgbClr val="FF0000"/>
                </a:solidFill>
                <a:latin typeface="Arial" panose="020B0604020202020204" pitchFamily="34" charset="0"/>
                <a:cs typeface="Arial" panose="020B0604020202020204" pitchFamily="34" charset="0"/>
              </a:rPr>
              <a:t>BENDICIONES</a:t>
            </a:r>
            <a:endParaRPr lang="es-DO" sz="6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6737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8795F06-C84F-45EA-A4E0-8808106DF108}"/>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3E599FB8-6C27-4B10-8998-2DB988B735EA}"/>
              </a:ext>
            </a:extLst>
          </p:cNvPr>
          <p:cNvSpPr/>
          <p:nvPr/>
        </p:nvSpPr>
        <p:spPr>
          <a:xfrm>
            <a:off x="8110330" y="5155096"/>
            <a:ext cx="3525079" cy="1298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7" name="Imagen 6">
            <a:extLst>
              <a:ext uri="{FF2B5EF4-FFF2-40B4-BE49-F238E27FC236}">
                <a16:creationId xmlns:a16="http://schemas.microsoft.com/office/drawing/2014/main" id="{EEE04AD5-E988-4945-A116-C3385F4C6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7703" y="4181061"/>
            <a:ext cx="3030331" cy="2272748"/>
          </a:xfrm>
          <a:prstGeom prst="ellipse">
            <a:avLst/>
          </a:prstGeom>
          <a:ln>
            <a:noFill/>
          </a:ln>
          <a:effectLst>
            <a:softEdge rad="112500"/>
          </a:effectLst>
        </p:spPr>
      </p:pic>
      <p:pic>
        <p:nvPicPr>
          <p:cNvPr id="8" name="Imagen 7">
            <a:extLst>
              <a:ext uri="{FF2B5EF4-FFF2-40B4-BE49-F238E27FC236}">
                <a16:creationId xmlns:a16="http://schemas.microsoft.com/office/drawing/2014/main" id="{C38B8654-7049-42C8-80C9-EB6424F99A02}"/>
              </a:ext>
            </a:extLst>
          </p:cNvPr>
          <p:cNvPicPr>
            <a:picLocks noChangeAspect="1"/>
          </p:cNvPicPr>
          <p:nvPr/>
        </p:nvPicPr>
        <p:blipFill>
          <a:blip r:embed="rId4"/>
          <a:stretch>
            <a:fillRect/>
          </a:stretch>
        </p:blipFill>
        <p:spPr>
          <a:xfrm>
            <a:off x="9653573" y="208513"/>
            <a:ext cx="2426418" cy="1749704"/>
          </a:xfrm>
          <a:prstGeom prst="rect">
            <a:avLst/>
          </a:prstGeom>
        </p:spPr>
      </p:pic>
    </p:spTree>
    <p:extLst>
      <p:ext uri="{BB962C8B-B14F-4D97-AF65-F5344CB8AC3E}">
        <p14:creationId xmlns:p14="http://schemas.microsoft.com/office/powerpoint/2010/main" val="3123575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0B38C8B-74CF-479D-9493-26FF9BB4E392}"/>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2D39A5C0-C2F5-4A0A-8177-D8C887F908F2}"/>
              </a:ext>
            </a:extLst>
          </p:cNvPr>
          <p:cNvSpPr txBox="1"/>
          <p:nvPr/>
        </p:nvSpPr>
        <p:spPr>
          <a:xfrm>
            <a:off x="278295" y="1775791"/>
            <a:ext cx="6520070" cy="707886"/>
          </a:xfrm>
          <a:prstGeom prst="rect">
            <a:avLst/>
          </a:prstGeom>
          <a:solidFill>
            <a:srgbClr val="FFFF00"/>
          </a:solidFill>
        </p:spPr>
        <p:txBody>
          <a:bodyPr wrap="square" rtlCol="0">
            <a:spAutoFit/>
          </a:bodyPr>
          <a:lstStyle/>
          <a:p>
            <a:r>
              <a:rPr lang="es-DO" sz="4000" b="1" dirty="0">
                <a:solidFill>
                  <a:schemeClr val="bg1"/>
                </a:solidFill>
                <a:latin typeface="Arial" panose="020B0604020202020204" pitchFamily="34" charset="0"/>
                <a:cs typeface="Arial" panose="020B0604020202020204" pitchFamily="34" charset="0"/>
              </a:rPr>
              <a:t>Los Números en la Biblia</a:t>
            </a:r>
          </a:p>
        </p:txBody>
      </p:sp>
      <p:sp>
        <p:nvSpPr>
          <p:cNvPr id="3" name="Elipse 2">
            <a:extLst>
              <a:ext uri="{FF2B5EF4-FFF2-40B4-BE49-F238E27FC236}">
                <a16:creationId xmlns:a16="http://schemas.microsoft.com/office/drawing/2014/main" id="{659DE296-F468-4872-A5FB-810081C031E1}"/>
              </a:ext>
            </a:extLst>
          </p:cNvPr>
          <p:cNvSpPr/>
          <p:nvPr/>
        </p:nvSpPr>
        <p:spPr>
          <a:xfrm>
            <a:off x="437322" y="503583"/>
            <a:ext cx="1550504" cy="87464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4000" b="1" dirty="0">
                <a:solidFill>
                  <a:srgbClr val="FF0000"/>
                </a:solidFill>
                <a:latin typeface="Arial" panose="020B0604020202020204" pitchFamily="34" charset="0"/>
                <a:cs typeface="Arial" panose="020B0604020202020204" pitchFamily="34" charset="0"/>
              </a:rPr>
              <a:t>2</a:t>
            </a:r>
          </a:p>
        </p:txBody>
      </p:sp>
      <p:pic>
        <p:nvPicPr>
          <p:cNvPr id="6" name="Imagen 5">
            <a:extLst>
              <a:ext uri="{FF2B5EF4-FFF2-40B4-BE49-F238E27FC236}">
                <a16:creationId xmlns:a16="http://schemas.microsoft.com/office/drawing/2014/main" id="{ABE691C4-6641-431F-B66C-BA480685DAE3}"/>
              </a:ext>
            </a:extLst>
          </p:cNvPr>
          <p:cNvPicPr>
            <a:picLocks noChangeAspect="1"/>
          </p:cNvPicPr>
          <p:nvPr/>
        </p:nvPicPr>
        <p:blipFill>
          <a:blip r:embed="rId3"/>
          <a:stretch>
            <a:fillRect/>
          </a:stretch>
        </p:blipFill>
        <p:spPr>
          <a:xfrm>
            <a:off x="9487287" y="261522"/>
            <a:ext cx="2426418" cy="1749704"/>
          </a:xfrm>
          <a:prstGeom prst="rect">
            <a:avLst/>
          </a:prstGeom>
        </p:spPr>
      </p:pic>
    </p:spTree>
    <p:extLst>
      <p:ext uri="{BB962C8B-B14F-4D97-AF65-F5344CB8AC3E}">
        <p14:creationId xmlns:p14="http://schemas.microsoft.com/office/powerpoint/2010/main" val="269847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7BBBA2A-A3D1-4682-A0A8-FCDA86A3B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0"/>
            <a:ext cx="12191999" cy="6853530"/>
          </a:xfrm>
          <a:prstGeom prst="rect">
            <a:avLst/>
          </a:prstGeom>
        </p:spPr>
      </p:pic>
      <p:sp>
        <p:nvSpPr>
          <p:cNvPr id="2" name="CuadroTexto 1">
            <a:extLst>
              <a:ext uri="{FF2B5EF4-FFF2-40B4-BE49-F238E27FC236}">
                <a16:creationId xmlns:a16="http://schemas.microsoft.com/office/drawing/2014/main" id="{9DF6425F-FD07-4956-979B-9E6A772C31B4}"/>
              </a:ext>
            </a:extLst>
          </p:cNvPr>
          <p:cNvSpPr txBox="1"/>
          <p:nvPr/>
        </p:nvSpPr>
        <p:spPr>
          <a:xfrm>
            <a:off x="455230" y="544735"/>
            <a:ext cx="8808040" cy="1323439"/>
          </a:xfrm>
          <a:prstGeom prst="rect">
            <a:avLst/>
          </a:prstGeom>
          <a:noFill/>
        </p:spPr>
        <p:txBody>
          <a:bodyPr wrap="square" rtlCol="0">
            <a:spAutoFit/>
          </a:bodyPr>
          <a:lstStyle/>
          <a:p>
            <a:pPr algn="ctr"/>
            <a:r>
              <a:rPr lang="es-DO" sz="4000" b="1" dirty="0">
                <a:latin typeface="Arial" panose="020B0604020202020204" pitchFamily="34" charset="0"/>
                <a:cs typeface="Arial" panose="020B0604020202020204" pitchFamily="34" charset="0"/>
              </a:rPr>
              <a:t>¿Qué significan los números en la Biblia?</a:t>
            </a:r>
          </a:p>
        </p:txBody>
      </p:sp>
      <p:sp>
        <p:nvSpPr>
          <p:cNvPr id="3" name="CuadroTexto 2">
            <a:extLst>
              <a:ext uri="{FF2B5EF4-FFF2-40B4-BE49-F238E27FC236}">
                <a16:creationId xmlns:a16="http://schemas.microsoft.com/office/drawing/2014/main" id="{0ED0DF91-1DF7-47A2-897A-F093074443DB}"/>
              </a:ext>
            </a:extLst>
          </p:cNvPr>
          <p:cNvSpPr txBox="1"/>
          <p:nvPr/>
        </p:nvSpPr>
        <p:spPr>
          <a:xfrm>
            <a:off x="4859250" y="2004393"/>
            <a:ext cx="5861393" cy="4308872"/>
          </a:xfrm>
          <a:prstGeom prst="rect">
            <a:avLst/>
          </a:prstGeom>
          <a:solidFill>
            <a:srgbClr val="FFFF00"/>
          </a:solidFill>
        </p:spPr>
        <p:txBody>
          <a:bodyPr wrap="square" rtlCol="0">
            <a:spAutoFit/>
          </a:bodyPr>
          <a:lstStyle/>
          <a:p>
            <a:pPr marL="285750" indent="-285750">
              <a:buFont typeface="Wingdings" panose="05000000000000000000" pitchFamily="2" charset="2"/>
              <a:buChar char="Ø"/>
            </a:pPr>
            <a:r>
              <a:rPr lang="es-DO" sz="3200" b="1" dirty="0">
                <a:solidFill>
                  <a:schemeClr val="bg1"/>
                </a:solidFill>
                <a:latin typeface="Arial" panose="020B0604020202020204" pitchFamily="34" charset="0"/>
                <a:cs typeface="Arial" panose="020B0604020202020204" pitchFamily="34" charset="0"/>
              </a:rPr>
              <a:t>El    7= Día de reposo.</a:t>
            </a:r>
          </a:p>
          <a:p>
            <a:pPr marL="285750" indent="-285750">
              <a:buFont typeface="Wingdings" panose="05000000000000000000" pitchFamily="2" charset="2"/>
              <a:buChar char="Ø"/>
            </a:pPr>
            <a:r>
              <a:rPr lang="es-DO" sz="3200" b="1" dirty="0">
                <a:solidFill>
                  <a:schemeClr val="bg1"/>
                </a:solidFill>
                <a:latin typeface="Arial" panose="020B0604020202020204" pitchFamily="34" charset="0"/>
                <a:cs typeface="Arial" panose="020B0604020202020204" pitchFamily="34" charset="0"/>
              </a:rPr>
              <a:t>El    7= Perfección.</a:t>
            </a:r>
          </a:p>
          <a:p>
            <a:pPr marL="285750" indent="-285750">
              <a:buFont typeface="Wingdings" panose="05000000000000000000" pitchFamily="2" charset="2"/>
              <a:buChar char="Ø"/>
            </a:pPr>
            <a:r>
              <a:rPr lang="es-DO" sz="3200" b="1" dirty="0">
                <a:solidFill>
                  <a:schemeClr val="bg1"/>
                </a:solidFill>
                <a:latin typeface="Arial" panose="020B0604020202020204" pitchFamily="34" charset="0"/>
                <a:cs typeface="Arial" panose="020B0604020202020204" pitchFamily="34" charset="0"/>
              </a:rPr>
              <a:t>El    7= Siete iglesias.</a:t>
            </a:r>
          </a:p>
          <a:p>
            <a:pPr marL="285750" indent="-285750">
              <a:buFont typeface="Wingdings" panose="05000000000000000000" pitchFamily="2" charset="2"/>
              <a:buChar char="Ø"/>
            </a:pPr>
            <a:r>
              <a:rPr lang="es-DO" sz="3200" b="1" dirty="0">
                <a:solidFill>
                  <a:schemeClr val="bg1"/>
                </a:solidFill>
                <a:latin typeface="Arial" panose="020B0604020202020204" pitchFamily="34" charset="0"/>
                <a:cs typeface="Arial" panose="020B0604020202020204" pitchFamily="34" charset="0"/>
              </a:rPr>
              <a:t>Las 7 =Trompetas.</a:t>
            </a:r>
          </a:p>
          <a:p>
            <a:pPr marL="285750" indent="-285750">
              <a:buFont typeface="Wingdings" panose="05000000000000000000" pitchFamily="2" charset="2"/>
              <a:buChar char="Ø"/>
            </a:pPr>
            <a:r>
              <a:rPr lang="es-DO" sz="3200" b="1" dirty="0">
                <a:solidFill>
                  <a:schemeClr val="bg1"/>
                </a:solidFill>
                <a:latin typeface="Arial" panose="020B0604020202020204" pitchFamily="34" charset="0"/>
                <a:cs typeface="Arial" panose="020B0604020202020204" pitchFamily="34" charset="0"/>
              </a:rPr>
              <a:t>Los 7= Candeleros.</a:t>
            </a:r>
          </a:p>
          <a:p>
            <a:pPr marL="285750" indent="-285750">
              <a:buFont typeface="Wingdings" panose="05000000000000000000" pitchFamily="2" charset="2"/>
              <a:buChar char="Ø"/>
            </a:pPr>
            <a:r>
              <a:rPr lang="es-DO" sz="3200" b="1" dirty="0">
                <a:solidFill>
                  <a:schemeClr val="bg1"/>
                </a:solidFill>
                <a:latin typeface="Arial" panose="020B0604020202020204" pitchFamily="34" charset="0"/>
                <a:cs typeface="Arial" panose="020B0604020202020204" pitchFamily="34" charset="0"/>
              </a:rPr>
              <a:t>Las 7= Plagas en apocalipsis.</a:t>
            </a:r>
          </a:p>
          <a:p>
            <a:pPr marL="285750" indent="-285750">
              <a:buFont typeface="Wingdings" panose="05000000000000000000" pitchFamily="2" charset="2"/>
              <a:buChar char="Ø"/>
            </a:pPr>
            <a:r>
              <a:rPr lang="es-DO" sz="3200" b="1" dirty="0">
                <a:solidFill>
                  <a:schemeClr val="bg1"/>
                </a:solidFill>
                <a:latin typeface="Arial" panose="020B0604020202020204" pitchFamily="34" charset="0"/>
                <a:cs typeface="Arial" panose="020B0604020202020204" pitchFamily="34" charset="0"/>
              </a:rPr>
              <a:t>Las 7= Fiestas judía.</a:t>
            </a:r>
          </a:p>
          <a:p>
            <a:endParaRPr lang="es-DO" dirty="0"/>
          </a:p>
        </p:txBody>
      </p:sp>
      <p:sp>
        <p:nvSpPr>
          <p:cNvPr id="4" name="CuadroTexto 3">
            <a:extLst>
              <a:ext uri="{FF2B5EF4-FFF2-40B4-BE49-F238E27FC236}">
                <a16:creationId xmlns:a16="http://schemas.microsoft.com/office/drawing/2014/main" id="{7EF87036-FD77-41B2-9C46-C1FF1C0D7206}"/>
              </a:ext>
            </a:extLst>
          </p:cNvPr>
          <p:cNvSpPr txBox="1"/>
          <p:nvPr/>
        </p:nvSpPr>
        <p:spPr>
          <a:xfrm>
            <a:off x="344557" y="1948070"/>
            <a:ext cx="4253947" cy="2062103"/>
          </a:xfrm>
          <a:prstGeom prst="rect">
            <a:avLst/>
          </a:prstGeom>
          <a:solidFill>
            <a:schemeClr val="bg1"/>
          </a:solidFill>
        </p:spPr>
        <p:txBody>
          <a:bodyPr wrap="square" rtlCol="0">
            <a:spAutoFit/>
          </a:bodyPr>
          <a:lstStyle/>
          <a:p>
            <a:pPr marL="285750" indent="-285750">
              <a:buFont typeface="Wingdings" panose="05000000000000000000" pitchFamily="2" charset="2"/>
              <a:buChar char="v"/>
            </a:pPr>
            <a:r>
              <a:rPr lang="es-DO" sz="3200" b="1" dirty="0">
                <a:latin typeface="Arial" panose="020B0604020202020204" pitchFamily="34" charset="0"/>
                <a:cs typeface="Arial" panose="020B0604020202020204" pitchFamily="34" charset="0"/>
              </a:rPr>
              <a:t>Las 12=Puertas.</a:t>
            </a:r>
          </a:p>
          <a:p>
            <a:pPr marL="285750" indent="-285750">
              <a:buFont typeface="Wingdings" panose="05000000000000000000" pitchFamily="2" charset="2"/>
              <a:buChar char="v"/>
            </a:pPr>
            <a:r>
              <a:rPr lang="es-DO" sz="3200" b="1" dirty="0">
                <a:latin typeface="Arial" panose="020B0604020202020204" pitchFamily="34" charset="0"/>
                <a:cs typeface="Arial" panose="020B0604020202020204" pitchFamily="34" charset="0"/>
              </a:rPr>
              <a:t>Los 12=Apóstoles.</a:t>
            </a:r>
          </a:p>
          <a:p>
            <a:pPr marL="285750" indent="-285750">
              <a:buFont typeface="Wingdings" panose="05000000000000000000" pitchFamily="2" charset="2"/>
              <a:buChar char="v"/>
            </a:pPr>
            <a:r>
              <a:rPr lang="es-DO" sz="3200" b="1" dirty="0">
                <a:latin typeface="Arial" panose="020B0604020202020204" pitchFamily="34" charset="0"/>
                <a:cs typeface="Arial" panose="020B0604020202020204" pitchFamily="34" charset="0"/>
              </a:rPr>
              <a:t>Las 12= Piedras.</a:t>
            </a:r>
          </a:p>
          <a:p>
            <a:pPr marL="285750" indent="-285750">
              <a:buFont typeface="Wingdings" panose="05000000000000000000" pitchFamily="2" charset="2"/>
              <a:buChar char="v"/>
            </a:pPr>
            <a:r>
              <a:rPr lang="es-DO" sz="3200" b="1" dirty="0">
                <a:latin typeface="Arial" panose="020B0604020202020204" pitchFamily="34" charset="0"/>
                <a:cs typeface="Arial" panose="020B0604020202020204" pitchFamily="34" charset="0"/>
              </a:rPr>
              <a:t>Los 12= Espías.</a:t>
            </a:r>
          </a:p>
        </p:txBody>
      </p:sp>
      <p:pic>
        <p:nvPicPr>
          <p:cNvPr id="6" name="Imagen 5">
            <a:extLst>
              <a:ext uri="{FF2B5EF4-FFF2-40B4-BE49-F238E27FC236}">
                <a16:creationId xmlns:a16="http://schemas.microsoft.com/office/drawing/2014/main" id="{9AACB195-53B5-4304-A13E-FA844BB1B886}"/>
              </a:ext>
            </a:extLst>
          </p:cNvPr>
          <p:cNvPicPr>
            <a:picLocks noChangeAspect="1"/>
          </p:cNvPicPr>
          <p:nvPr/>
        </p:nvPicPr>
        <p:blipFill>
          <a:blip r:embed="rId3"/>
          <a:stretch>
            <a:fillRect/>
          </a:stretch>
        </p:blipFill>
        <p:spPr>
          <a:xfrm>
            <a:off x="9904029" y="118470"/>
            <a:ext cx="2128944" cy="1749704"/>
          </a:xfrm>
          <a:prstGeom prst="rect">
            <a:avLst/>
          </a:prstGeom>
        </p:spPr>
      </p:pic>
    </p:spTree>
    <p:extLst>
      <p:ext uri="{BB962C8B-B14F-4D97-AF65-F5344CB8AC3E}">
        <p14:creationId xmlns:p14="http://schemas.microsoft.com/office/powerpoint/2010/main" val="1139561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D2E4866-46EC-41A3-AB74-5C658EB39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3627"/>
          </a:xfrm>
          <a:prstGeom prst="rect">
            <a:avLst/>
          </a:prstGeom>
        </p:spPr>
      </p:pic>
      <p:sp>
        <p:nvSpPr>
          <p:cNvPr id="8" name="CuadroTexto 7">
            <a:extLst>
              <a:ext uri="{FF2B5EF4-FFF2-40B4-BE49-F238E27FC236}">
                <a16:creationId xmlns:a16="http://schemas.microsoft.com/office/drawing/2014/main" id="{C2529410-11AA-4D34-BEA2-91173C56E164}"/>
              </a:ext>
            </a:extLst>
          </p:cNvPr>
          <p:cNvSpPr txBox="1"/>
          <p:nvPr/>
        </p:nvSpPr>
        <p:spPr>
          <a:xfrm>
            <a:off x="5950226" y="503583"/>
            <a:ext cx="5976731" cy="369332"/>
          </a:xfrm>
          <a:prstGeom prst="rect">
            <a:avLst/>
          </a:prstGeom>
          <a:noFill/>
        </p:spPr>
        <p:txBody>
          <a:bodyPr wrap="square" rtlCol="0">
            <a:spAutoFit/>
          </a:bodyPr>
          <a:lstStyle/>
          <a:p>
            <a:pPr marL="285750" indent="-285750">
              <a:buFont typeface="Wingdings" panose="05000000000000000000" pitchFamily="2" charset="2"/>
              <a:buChar char="ü"/>
            </a:pPr>
            <a:endParaRPr lang="es-DO" dirty="0"/>
          </a:p>
        </p:txBody>
      </p:sp>
      <p:sp>
        <p:nvSpPr>
          <p:cNvPr id="9" name="CuadroTexto 8">
            <a:extLst>
              <a:ext uri="{FF2B5EF4-FFF2-40B4-BE49-F238E27FC236}">
                <a16:creationId xmlns:a16="http://schemas.microsoft.com/office/drawing/2014/main" id="{F019BF10-92DE-4C46-B43E-0518CFD641F9}"/>
              </a:ext>
            </a:extLst>
          </p:cNvPr>
          <p:cNvSpPr txBox="1"/>
          <p:nvPr/>
        </p:nvSpPr>
        <p:spPr>
          <a:xfrm>
            <a:off x="4678017" y="702365"/>
            <a:ext cx="7116418" cy="369332"/>
          </a:xfrm>
          <a:prstGeom prst="rect">
            <a:avLst/>
          </a:prstGeom>
          <a:noFill/>
        </p:spPr>
        <p:txBody>
          <a:bodyPr wrap="square" rtlCol="0">
            <a:spAutoFit/>
          </a:bodyPr>
          <a:lstStyle/>
          <a:p>
            <a:pPr marL="285750" indent="-285750">
              <a:buFont typeface="Wingdings" panose="05000000000000000000" pitchFamily="2" charset="2"/>
              <a:buChar char="q"/>
            </a:pPr>
            <a:endParaRPr lang="es-DO" dirty="0"/>
          </a:p>
        </p:txBody>
      </p:sp>
      <p:sp>
        <p:nvSpPr>
          <p:cNvPr id="10" name="CuadroTexto 9">
            <a:extLst>
              <a:ext uri="{FF2B5EF4-FFF2-40B4-BE49-F238E27FC236}">
                <a16:creationId xmlns:a16="http://schemas.microsoft.com/office/drawing/2014/main" id="{860360C9-1452-44B0-9D73-143AEB2B36ED}"/>
              </a:ext>
            </a:extLst>
          </p:cNvPr>
          <p:cNvSpPr txBox="1"/>
          <p:nvPr/>
        </p:nvSpPr>
        <p:spPr>
          <a:xfrm>
            <a:off x="139148" y="688249"/>
            <a:ext cx="8282608" cy="4524315"/>
          </a:xfrm>
          <a:prstGeom prst="rect">
            <a:avLst/>
          </a:prstGeom>
          <a:noFill/>
        </p:spPr>
        <p:txBody>
          <a:bodyPr wrap="square" rtlCol="0">
            <a:spAutoFit/>
          </a:bodyPr>
          <a:lstStyle/>
          <a:p>
            <a:pPr marL="285750" indent="-285750">
              <a:buFont typeface="Wingdings" panose="05000000000000000000" pitchFamily="2" charset="2"/>
              <a:buChar char="§"/>
            </a:pPr>
            <a:r>
              <a:rPr lang="es-DO" sz="2800" b="1" dirty="0">
                <a:solidFill>
                  <a:srgbClr val="FFFF00"/>
                </a:solidFill>
                <a:latin typeface="Arial" panose="020B0604020202020204" pitchFamily="34" charset="0"/>
                <a:cs typeface="Arial" panose="020B0604020202020204" pitchFamily="34" charset="0"/>
              </a:rPr>
              <a:t>10 veces que Labán probó a Jacob.</a:t>
            </a:r>
          </a:p>
          <a:p>
            <a:pPr marL="285750" indent="-285750">
              <a:buFont typeface="Wingdings" panose="05000000000000000000" pitchFamily="2" charset="2"/>
              <a:buChar char="§"/>
            </a:pPr>
            <a:r>
              <a:rPr lang="es-DO" sz="2800" b="1" dirty="0">
                <a:solidFill>
                  <a:srgbClr val="FFFF00"/>
                </a:solidFill>
                <a:latin typeface="Arial" panose="020B0604020202020204" pitchFamily="34" charset="0"/>
                <a:cs typeface="Arial" panose="020B0604020202020204" pitchFamily="34" charset="0"/>
              </a:rPr>
              <a:t>10 fueron las Plagas para Faraón.</a:t>
            </a:r>
          </a:p>
          <a:p>
            <a:pPr marL="285750" indent="-285750">
              <a:buFont typeface="Wingdings" panose="05000000000000000000" pitchFamily="2" charset="2"/>
              <a:buChar char="§"/>
            </a:pPr>
            <a:r>
              <a:rPr lang="es-DO" sz="2800" b="1" dirty="0">
                <a:solidFill>
                  <a:srgbClr val="FFFF00"/>
                </a:solidFill>
                <a:latin typeface="Arial" panose="020B0604020202020204" pitchFamily="34" charset="0"/>
                <a:cs typeface="Arial" panose="020B0604020202020204" pitchFamily="34" charset="0"/>
              </a:rPr>
              <a:t>10 son los mandamientos.</a:t>
            </a:r>
          </a:p>
          <a:p>
            <a:pPr marL="285750" indent="-285750">
              <a:buFont typeface="Wingdings" panose="05000000000000000000" pitchFamily="2" charset="2"/>
              <a:buChar char="§"/>
            </a:pPr>
            <a:r>
              <a:rPr lang="es-DO" sz="2800" b="1" dirty="0">
                <a:solidFill>
                  <a:srgbClr val="FFFF00"/>
                </a:solidFill>
                <a:latin typeface="Arial" panose="020B0604020202020204" pitchFamily="34" charset="0"/>
                <a:cs typeface="Arial" panose="020B0604020202020204" pitchFamily="34" charset="0"/>
              </a:rPr>
              <a:t>10 Veces que Israel probo a Dios en el desierto.</a:t>
            </a:r>
          </a:p>
          <a:p>
            <a:pPr marL="285750" indent="-285750">
              <a:buFont typeface="Wingdings" panose="05000000000000000000" pitchFamily="2" charset="2"/>
              <a:buChar char="§"/>
            </a:pPr>
            <a:r>
              <a:rPr lang="es-DO" sz="2800" b="1" dirty="0">
                <a:solidFill>
                  <a:srgbClr val="FFFF00"/>
                </a:solidFill>
                <a:latin typeface="Arial" panose="020B0604020202020204" pitchFamily="34" charset="0"/>
                <a:cs typeface="Arial" panose="020B0604020202020204" pitchFamily="34" charset="0"/>
              </a:rPr>
              <a:t>10 días de prueba para Daniel y sus amigos.</a:t>
            </a:r>
          </a:p>
          <a:p>
            <a:pPr marL="285750" indent="-285750">
              <a:buFont typeface="Wingdings" panose="05000000000000000000" pitchFamily="2" charset="2"/>
              <a:buChar char="§"/>
            </a:pPr>
            <a:r>
              <a:rPr lang="es-DO" sz="2800" b="1" dirty="0">
                <a:solidFill>
                  <a:srgbClr val="FFFF00"/>
                </a:solidFill>
                <a:latin typeface="Arial" panose="020B0604020202020204" pitchFamily="34" charset="0"/>
                <a:cs typeface="Arial" panose="020B0604020202020204" pitchFamily="34" charset="0"/>
              </a:rPr>
              <a:t>10 son las vírgenes.</a:t>
            </a:r>
          </a:p>
          <a:p>
            <a:pPr marL="285750" indent="-285750">
              <a:buFont typeface="Wingdings" panose="05000000000000000000" pitchFamily="2" charset="2"/>
              <a:buChar char="§"/>
            </a:pPr>
            <a:r>
              <a:rPr lang="es-DO" sz="2800" b="1" dirty="0">
                <a:solidFill>
                  <a:srgbClr val="FFFF00"/>
                </a:solidFill>
                <a:latin typeface="Arial" panose="020B0604020202020204" pitchFamily="34" charset="0"/>
                <a:cs typeface="Arial" panose="020B0604020202020204" pitchFamily="34" charset="0"/>
              </a:rPr>
              <a:t>10 Pruebas en el libro de apocalipsis.</a:t>
            </a:r>
          </a:p>
          <a:p>
            <a:pPr marL="285750" indent="-285750">
              <a:buFont typeface="Wingdings" panose="05000000000000000000" pitchFamily="2" charset="2"/>
              <a:buChar char="§"/>
            </a:pPr>
            <a:r>
              <a:rPr lang="es-DO" sz="2800" b="1" dirty="0">
                <a:solidFill>
                  <a:srgbClr val="FFFF00"/>
                </a:solidFill>
                <a:latin typeface="Arial" panose="020B0604020202020204" pitchFamily="34" charset="0"/>
                <a:cs typeface="Arial" panose="020B0604020202020204" pitchFamily="34" charset="0"/>
              </a:rPr>
              <a:t>10 prueba con los diezmos.</a:t>
            </a:r>
          </a:p>
          <a:p>
            <a:pPr marL="285750" indent="-285750">
              <a:buFont typeface="Wingdings" panose="05000000000000000000" pitchFamily="2" charset="2"/>
              <a:buChar char="§"/>
            </a:pPr>
            <a:endParaRPr lang="es-DO" dirty="0"/>
          </a:p>
          <a:p>
            <a:pPr marL="285750" indent="-285750">
              <a:buFont typeface="Wingdings" panose="05000000000000000000" pitchFamily="2" charset="2"/>
              <a:buChar char="§"/>
            </a:pPr>
            <a:endParaRPr lang="es-DO" dirty="0"/>
          </a:p>
        </p:txBody>
      </p:sp>
      <p:pic>
        <p:nvPicPr>
          <p:cNvPr id="11" name="Imagen 10">
            <a:extLst>
              <a:ext uri="{FF2B5EF4-FFF2-40B4-BE49-F238E27FC236}">
                <a16:creationId xmlns:a16="http://schemas.microsoft.com/office/drawing/2014/main" id="{7A275BC2-447F-46FC-86D2-88AB065657AC}"/>
              </a:ext>
            </a:extLst>
          </p:cNvPr>
          <p:cNvPicPr>
            <a:picLocks noChangeAspect="1"/>
          </p:cNvPicPr>
          <p:nvPr/>
        </p:nvPicPr>
        <p:blipFill>
          <a:blip r:embed="rId3"/>
          <a:stretch>
            <a:fillRect/>
          </a:stretch>
        </p:blipFill>
        <p:spPr>
          <a:xfrm>
            <a:off x="9500539" y="196845"/>
            <a:ext cx="2426418" cy="1749704"/>
          </a:xfrm>
          <a:prstGeom prst="rect">
            <a:avLst/>
          </a:prstGeom>
        </p:spPr>
      </p:pic>
    </p:spTree>
    <p:extLst>
      <p:ext uri="{BB962C8B-B14F-4D97-AF65-F5344CB8AC3E}">
        <p14:creationId xmlns:p14="http://schemas.microsoft.com/office/powerpoint/2010/main" val="3278953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8FF86172-F11B-491C-906D-33E87575C1C8}"/>
              </a:ext>
            </a:extLst>
          </p:cNvPr>
          <p:cNvSpPr>
            <a:spLocks noGrp="1"/>
          </p:cNvSpPr>
          <p:nvPr>
            <p:ph type="ftr" sz="quarter" idx="11"/>
          </p:nvPr>
        </p:nvSpPr>
        <p:spPr/>
        <p:txBody>
          <a:bodyPr/>
          <a:lstStyle/>
          <a:p>
            <a:r>
              <a:rPr lang="en-US"/>
              <a:t>Pr. Joel Fernández Aragonéz</a:t>
            </a:r>
            <a:endParaRPr lang="en-US" dirty="0"/>
          </a:p>
        </p:txBody>
      </p:sp>
      <p:sp>
        <p:nvSpPr>
          <p:cNvPr id="5" name="Marcador de número de diapositiva 4">
            <a:extLst>
              <a:ext uri="{FF2B5EF4-FFF2-40B4-BE49-F238E27FC236}">
                <a16:creationId xmlns:a16="http://schemas.microsoft.com/office/drawing/2014/main" id="{561CA0A8-60DF-4E4B-B9D9-3E73E1C9913D}"/>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7" name="Imagen 6">
            <a:extLst>
              <a:ext uri="{FF2B5EF4-FFF2-40B4-BE49-F238E27FC236}">
                <a16:creationId xmlns:a16="http://schemas.microsoft.com/office/drawing/2014/main" id="{6574F21E-3B39-4770-9482-ECF6153B47B5}"/>
              </a:ext>
            </a:extLst>
          </p:cNvPr>
          <p:cNvPicPr>
            <a:picLocks noChangeAspect="1"/>
          </p:cNvPicPr>
          <p:nvPr/>
        </p:nvPicPr>
        <p:blipFill>
          <a:blip r:embed="rId2"/>
          <a:stretch>
            <a:fillRect/>
          </a:stretch>
        </p:blipFill>
        <p:spPr>
          <a:xfrm>
            <a:off x="0" y="0"/>
            <a:ext cx="12191999" cy="6858000"/>
          </a:xfrm>
          <a:prstGeom prst="rect">
            <a:avLst/>
          </a:prstGeom>
        </p:spPr>
      </p:pic>
      <p:sp>
        <p:nvSpPr>
          <p:cNvPr id="3" name="CuadroTexto 2">
            <a:extLst>
              <a:ext uri="{FF2B5EF4-FFF2-40B4-BE49-F238E27FC236}">
                <a16:creationId xmlns:a16="http://schemas.microsoft.com/office/drawing/2014/main" id="{D4BD471B-7C3A-44F7-88CF-7B8C865BAA64}"/>
              </a:ext>
            </a:extLst>
          </p:cNvPr>
          <p:cNvSpPr txBox="1"/>
          <p:nvPr/>
        </p:nvSpPr>
        <p:spPr>
          <a:xfrm>
            <a:off x="212034" y="2024271"/>
            <a:ext cx="4916557" cy="707886"/>
          </a:xfrm>
          <a:prstGeom prst="rect">
            <a:avLst/>
          </a:prstGeom>
          <a:solidFill>
            <a:srgbClr val="FF0000"/>
          </a:solidFill>
        </p:spPr>
        <p:txBody>
          <a:bodyPr wrap="square" rtlCol="0">
            <a:spAutoFit/>
          </a:bodyPr>
          <a:lstStyle/>
          <a:p>
            <a:r>
              <a:rPr lang="es-DO" sz="4000" b="1" dirty="0">
                <a:latin typeface="Arial" panose="020B0604020202020204" pitchFamily="34" charset="0"/>
                <a:cs typeface="Arial" panose="020B0604020202020204" pitchFamily="34" charset="0"/>
              </a:rPr>
              <a:t>DECISIÓN DE DIOS</a:t>
            </a:r>
          </a:p>
        </p:txBody>
      </p:sp>
      <p:sp>
        <p:nvSpPr>
          <p:cNvPr id="6" name="Elipse 5">
            <a:extLst>
              <a:ext uri="{FF2B5EF4-FFF2-40B4-BE49-F238E27FC236}">
                <a16:creationId xmlns:a16="http://schemas.microsoft.com/office/drawing/2014/main" id="{BABA1042-9768-4639-B6E5-3D71E45E1A46}"/>
              </a:ext>
            </a:extLst>
          </p:cNvPr>
          <p:cNvSpPr/>
          <p:nvPr/>
        </p:nvSpPr>
        <p:spPr>
          <a:xfrm>
            <a:off x="528431" y="596348"/>
            <a:ext cx="1419639" cy="71561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3600" b="1" dirty="0">
                <a:solidFill>
                  <a:srgbClr val="FF0000"/>
                </a:solidFill>
                <a:latin typeface="Arial" panose="020B0604020202020204" pitchFamily="34" charset="0"/>
                <a:cs typeface="Arial" panose="020B0604020202020204" pitchFamily="34" charset="0"/>
              </a:rPr>
              <a:t>3</a:t>
            </a:r>
          </a:p>
        </p:txBody>
      </p:sp>
      <p:pic>
        <p:nvPicPr>
          <p:cNvPr id="9" name="Imagen 8">
            <a:extLst>
              <a:ext uri="{FF2B5EF4-FFF2-40B4-BE49-F238E27FC236}">
                <a16:creationId xmlns:a16="http://schemas.microsoft.com/office/drawing/2014/main" id="{A2A2777E-23E6-44E1-8DBB-DB322202DAA4}"/>
              </a:ext>
            </a:extLst>
          </p:cNvPr>
          <p:cNvPicPr>
            <a:picLocks noChangeAspect="1"/>
          </p:cNvPicPr>
          <p:nvPr/>
        </p:nvPicPr>
        <p:blipFill>
          <a:blip r:embed="rId3"/>
          <a:stretch>
            <a:fillRect/>
          </a:stretch>
        </p:blipFill>
        <p:spPr>
          <a:xfrm>
            <a:off x="10171686" y="164682"/>
            <a:ext cx="1784332" cy="1749704"/>
          </a:xfrm>
          <a:prstGeom prst="rect">
            <a:avLst/>
          </a:prstGeom>
        </p:spPr>
      </p:pic>
    </p:spTree>
    <p:extLst>
      <p:ext uri="{BB962C8B-B14F-4D97-AF65-F5344CB8AC3E}">
        <p14:creationId xmlns:p14="http://schemas.microsoft.com/office/powerpoint/2010/main" val="3384117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F00FAED8-B31E-485C-A23A-63664FA7F66A}"/>
              </a:ext>
            </a:extLst>
          </p:cNvPr>
          <p:cNvSpPr>
            <a:spLocks noGrp="1"/>
          </p:cNvSpPr>
          <p:nvPr>
            <p:ph type="ftr" sz="quarter" idx="11"/>
          </p:nvPr>
        </p:nvSpPr>
        <p:spPr/>
        <p:txBody>
          <a:bodyPr/>
          <a:lstStyle/>
          <a:p>
            <a:r>
              <a:rPr lang="en-US"/>
              <a:t>Pr. Joel Fernández Aragonéz</a:t>
            </a:r>
            <a:endParaRPr lang="en-US" dirty="0"/>
          </a:p>
        </p:txBody>
      </p:sp>
      <p:sp>
        <p:nvSpPr>
          <p:cNvPr id="5" name="Marcador de número de diapositiva 4">
            <a:extLst>
              <a:ext uri="{FF2B5EF4-FFF2-40B4-BE49-F238E27FC236}">
                <a16:creationId xmlns:a16="http://schemas.microsoft.com/office/drawing/2014/main" id="{0D83A445-1FBD-4ADF-A6B8-7E309B20D329}"/>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6" name="Rectángulo 5">
            <a:extLst>
              <a:ext uri="{FF2B5EF4-FFF2-40B4-BE49-F238E27FC236}">
                <a16:creationId xmlns:a16="http://schemas.microsoft.com/office/drawing/2014/main" id="{5A164C61-F78E-45AB-BC2C-09E0C45E337E}"/>
              </a:ext>
            </a:extLst>
          </p:cNvPr>
          <p:cNvSpPr/>
          <p:nvPr/>
        </p:nvSpPr>
        <p:spPr>
          <a:xfrm>
            <a:off x="531812" y="1228397"/>
            <a:ext cx="7620000" cy="4801314"/>
          </a:xfrm>
          <a:prstGeom prst="rect">
            <a:avLst/>
          </a:prstGeom>
          <a:solidFill>
            <a:srgbClr val="FFFF00"/>
          </a:solidFill>
        </p:spPr>
        <p:txBody>
          <a:bodyPr wrap="square">
            <a:spAutoFit/>
          </a:bodyPr>
          <a:lstStyle/>
          <a:p>
            <a:pPr marL="342900" lvl="0" indent="-342900">
              <a:spcBef>
                <a:spcPts val="1000"/>
              </a:spcBef>
              <a:buClr>
                <a:srgbClr val="A53010"/>
              </a:buClr>
              <a:buFont typeface="Wingdings 3" charset="2"/>
              <a:buChar char=""/>
            </a:pPr>
            <a:r>
              <a:rPr lang="en-US" sz="4000" b="1" dirty="0">
                <a:solidFill>
                  <a:schemeClr val="bg1"/>
                </a:solidFill>
                <a:latin typeface="Arial" panose="020B0604020202020204" pitchFamily="34" charset="0"/>
                <a:cs typeface="Arial" panose="020B0604020202020204" pitchFamily="34" charset="0"/>
              </a:rPr>
              <a:t>“</a:t>
            </a:r>
            <a:r>
              <a:rPr lang="es-CO" sz="4000" b="1" dirty="0">
                <a:solidFill>
                  <a:schemeClr val="bg1"/>
                </a:solidFill>
                <a:latin typeface="Arial" panose="020B0604020202020204" pitchFamily="34" charset="0"/>
                <a:cs typeface="Arial" panose="020B0604020202020204" pitchFamily="34" charset="0"/>
              </a:rPr>
              <a:t>Este sistema del diezmo era una bendición para los </a:t>
            </a:r>
            <a:r>
              <a:rPr lang="es-CO" sz="4000" b="1" dirty="0" err="1">
                <a:solidFill>
                  <a:schemeClr val="bg1"/>
                </a:solidFill>
                <a:latin typeface="Arial" panose="020B0604020202020204" pitchFamily="34" charset="0"/>
                <a:cs typeface="Arial" panose="020B0604020202020204" pitchFamily="34" charset="0"/>
              </a:rPr>
              <a:t>judios</a:t>
            </a:r>
            <a:r>
              <a:rPr lang="es-CO" sz="4000" b="1" dirty="0">
                <a:solidFill>
                  <a:schemeClr val="bg1"/>
                </a:solidFill>
                <a:latin typeface="Arial" panose="020B0604020202020204" pitchFamily="34" charset="0"/>
                <a:cs typeface="Arial" panose="020B0604020202020204" pitchFamily="34" charset="0"/>
              </a:rPr>
              <a:t>; de lo contrario Dios no se lo hubiera dado… Así también será una bendición para los que lo practiquen hasta el fin del tiempo.” </a:t>
            </a:r>
            <a:r>
              <a:rPr lang="es-CO" sz="2600" b="1" dirty="0">
                <a:solidFill>
                  <a:schemeClr val="bg1"/>
                </a:solidFill>
                <a:latin typeface="Times New Roman"/>
                <a:cs typeface="Times New Roman"/>
              </a:rPr>
              <a:t>(White, Testimonios t, 3. p. 444).</a:t>
            </a:r>
          </a:p>
        </p:txBody>
      </p:sp>
      <p:pic>
        <p:nvPicPr>
          <p:cNvPr id="7" name="Imagen 6">
            <a:extLst>
              <a:ext uri="{FF2B5EF4-FFF2-40B4-BE49-F238E27FC236}">
                <a16:creationId xmlns:a16="http://schemas.microsoft.com/office/drawing/2014/main" id="{AAC12A3A-992E-4A06-8109-CC4D7B8288DC}"/>
              </a:ext>
            </a:extLst>
          </p:cNvPr>
          <p:cNvPicPr>
            <a:picLocks noChangeAspect="1"/>
          </p:cNvPicPr>
          <p:nvPr/>
        </p:nvPicPr>
        <p:blipFill>
          <a:blip r:embed="rId2"/>
          <a:stretch>
            <a:fillRect/>
          </a:stretch>
        </p:blipFill>
        <p:spPr>
          <a:xfrm>
            <a:off x="8541888" y="2773707"/>
            <a:ext cx="3642623" cy="3856383"/>
          </a:xfrm>
          <a:prstGeom prst="ellipse">
            <a:avLst/>
          </a:prstGeom>
          <a:ln>
            <a:noFill/>
          </a:ln>
          <a:effectLst>
            <a:softEdge rad="112500"/>
          </a:effectLst>
        </p:spPr>
      </p:pic>
      <p:pic>
        <p:nvPicPr>
          <p:cNvPr id="8" name="Imagen 7">
            <a:extLst>
              <a:ext uri="{FF2B5EF4-FFF2-40B4-BE49-F238E27FC236}">
                <a16:creationId xmlns:a16="http://schemas.microsoft.com/office/drawing/2014/main" id="{F2C51208-0C71-4EE5-93C3-2E29CE736D2C}"/>
              </a:ext>
            </a:extLst>
          </p:cNvPr>
          <p:cNvPicPr>
            <a:picLocks noChangeAspect="1"/>
          </p:cNvPicPr>
          <p:nvPr/>
        </p:nvPicPr>
        <p:blipFill>
          <a:blip r:embed="rId3"/>
          <a:stretch>
            <a:fillRect/>
          </a:stretch>
        </p:blipFill>
        <p:spPr>
          <a:xfrm>
            <a:off x="9560808" y="227910"/>
            <a:ext cx="2426418" cy="1749704"/>
          </a:xfrm>
          <a:prstGeom prst="rect">
            <a:avLst/>
          </a:prstGeom>
        </p:spPr>
      </p:pic>
    </p:spTree>
    <p:extLst>
      <p:ext uri="{BB962C8B-B14F-4D97-AF65-F5344CB8AC3E}">
        <p14:creationId xmlns:p14="http://schemas.microsoft.com/office/powerpoint/2010/main" val="2486658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rgamino: vertical 1">
            <a:extLst>
              <a:ext uri="{FF2B5EF4-FFF2-40B4-BE49-F238E27FC236}">
                <a16:creationId xmlns:a16="http://schemas.microsoft.com/office/drawing/2014/main" id="{4B7AF4A4-F59C-4473-83BC-DD4010D238E4}"/>
              </a:ext>
            </a:extLst>
          </p:cNvPr>
          <p:cNvSpPr/>
          <p:nvPr/>
        </p:nvSpPr>
        <p:spPr>
          <a:xfrm>
            <a:off x="0" y="457461"/>
            <a:ext cx="8600661" cy="5735648"/>
          </a:xfrm>
          <a:prstGeom prst="verticalScroll">
            <a:avLst/>
          </a:prstGeom>
          <a:solidFill>
            <a:srgbClr val="FFFF00"/>
          </a:solidFill>
          <a:ln>
            <a:solidFill>
              <a:schemeClr val="tx1"/>
            </a:solidFill>
            <a:prstDash val="sysDash"/>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4" name="CuadroTexto 3">
            <a:extLst>
              <a:ext uri="{FF2B5EF4-FFF2-40B4-BE49-F238E27FC236}">
                <a16:creationId xmlns:a16="http://schemas.microsoft.com/office/drawing/2014/main" id="{4A37AF2E-B73B-41A1-B059-90F16C09D1ED}"/>
              </a:ext>
            </a:extLst>
          </p:cNvPr>
          <p:cNvSpPr txBox="1"/>
          <p:nvPr/>
        </p:nvSpPr>
        <p:spPr>
          <a:xfrm>
            <a:off x="585180" y="636227"/>
            <a:ext cx="7430300"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EL PLANFINANCIERO DE DIOS</a:t>
            </a:r>
            <a:endParaRPr lang="es-DO" sz="2800" b="1" dirty="0">
              <a:solidFill>
                <a:schemeClr val="bg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80B83825-6071-41C7-BFF5-40FE0AC3678A}"/>
              </a:ext>
            </a:extLst>
          </p:cNvPr>
          <p:cNvSpPr txBox="1"/>
          <p:nvPr/>
        </p:nvSpPr>
        <p:spPr>
          <a:xfrm>
            <a:off x="1152939" y="1668794"/>
            <a:ext cx="6612836" cy="3908762"/>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solidFill>
                  <a:schemeClr val="bg1"/>
                </a:solidFill>
                <a:latin typeface="Arial" panose="020B0604020202020204" pitchFamily="34" charset="0"/>
                <a:cs typeface="Arial" panose="020B0604020202020204" pitchFamily="34" charset="0"/>
              </a:rPr>
              <a:t>“El plan de la </a:t>
            </a:r>
            <a:r>
              <a:rPr lang="en-US" sz="2400" b="1" dirty="0" err="1">
                <a:solidFill>
                  <a:schemeClr val="bg1"/>
                </a:solidFill>
                <a:latin typeface="Arial" panose="020B0604020202020204" pitchFamily="34" charset="0"/>
                <a:cs typeface="Arial" panose="020B0604020202020204" pitchFamily="34" charset="0"/>
              </a:rPr>
              <a:t>benevolencia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sistemática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fue</a:t>
            </a:r>
            <a:r>
              <a:rPr lang="en-US" sz="2400" b="1" dirty="0">
                <a:solidFill>
                  <a:schemeClr val="bg1"/>
                </a:solidFill>
                <a:latin typeface="Arial" panose="020B0604020202020204" pitchFamily="34" charset="0"/>
                <a:cs typeface="Arial" panose="020B0604020202020204" pitchFamily="34" charset="0"/>
              </a:rPr>
              <a:t> una </a:t>
            </a:r>
            <a:r>
              <a:rPr lang="en-US" sz="2400" b="1" dirty="0" err="1">
                <a:solidFill>
                  <a:schemeClr val="bg1"/>
                </a:solidFill>
                <a:latin typeface="Arial" panose="020B0604020202020204" pitchFamily="34" charset="0"/>
                <a:cs typeface="Arial" panose="020B0604020202020204" pitchFamily="34" charset="0"/>
              </a:rPr>
              <a:t>disposición</a:t>
            </a:r>
            <a:r>
              <a:rPr lang="en-US" sz="2400" b="1" dirty="0">
                <a:solidFill>
                  <a:schemeClr val="bg1"/>
                </a:solidFill>
                <a:latin typeface="Arial" panose="020B0604020202020204" pitchFamily="34" charset="0"/>
                <a:cs typeface="Arial" panose="020B0604020202020204" pitchFamily="34" charset="0"/>
              </a:rPr>
              <a:t> del propio Dios” (TI, t. 2, P. 582).</a:t>
            </a:r>
          </a:p>
          <a:p>
            <a:endParaRPr lang="en-US" sz="3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800" b="1" dirty="0">
                <a:solidFill>
                  <a:schemeClr val="bg1"/>
                </a:solidFill>
                <a:latin typeface="Arial" panose="020B0604020202020204" pitchFamily="34" charset="0"/>
                <a:cs typeface="Arial" panose="020B0604020202020204" pitchFamily="34" charset="0"/>
              </a:rPr>
              <a:t>“Si el plan de Dios </a:t>
            </a:r>
            <a:r>
              <a:rPr lang="en-US" sz="2800" b="1" dirty="0" err="1">
                <a:solidFill>
                  <a:schemeClr val="bg1"/>
                </a:solidFill>
                <a:latin typeface="Arial" panose="020B0604020202020204" pitchFamily="34" charset="0"/>
                <a:cs typeface="Arial" panose="020B0604020202020204" pitchFamily="34" charset="0"/>
              </a:rPr>
              <a:t>fuese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seguido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como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él</a:t>
            </a:r>
            <a:r>
              <a:rPr lang="en-US" sz="2800" b="1" dirty="0">
                <a:solidFill>
                  <a:schemeClr val="bg1"/>
                </a:solidFill>
                <a:latin typeface="Arial" panose="020B0604020202020204" pitchFamily="34" charset="0"/>
                <a:cs typeface="Arial" panose="020B0604020202020204" pitchFamily="34" charset="0"/>
              </a:rPr>
              <a:t> lo ha </a:t>
            </a:r>
            <a:r>
              <a:rPr lang="en-US" sz="2800" b="1" dirty="0" err="1">
                <a:solidFill>
                  <a:schemeClr val="bg1"/>
                </a:solidFill>
                <a:latin typeface="Arial" panose="020B0604020202020204" pitchFamily="34" charset="0"/>
                <a:cs typeface="Arial" panose="020B0604020202020204" pitchFamily="34" charset="0"/>
              </a:rPr>
              <a:t>indicado</a:t>
            </a:r>
            <a:r>
              <a:rPr lang="en-US" sz="2800" b="1" dirty="0">
                <a:solidFill>
                  <a:schemeClr val="bg1"/>
                </a:solidFill>
                <a:latin typeface="Arial" panose="020B0604020202020204" pitchFamily="34" charset="0"/>
                <a:cs typeface="Arial" panose="020B0604020202020204" pitchFamily="34" charset="0"/>
              </a:rPr>
              <a:t>, la </a:t>
            </a:r>
            <a:r>
              <a:rPr lang="en-US" sz="2800" b="1" dirty="0" err="1">
                <a:solidFill>
                  <a:schemeClr val="bg1"/>
                </a:solidFill>
                <a:latin typeface="Arial" panose="020B0604020202020204" pitchFamily="34" charset="0"/>
                <a:cs typeface="Arial" panose="020B0604020202020204" pitchFamily="34" charset="0"/>
              </a:rPr>
              <a:t>décima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parte</a:t>
            </a:r>
            <a:r>
              <a:rPr lang="en-US" sz="2800" b="1" dirty="0">
                <a:solidFill>
                  <a:schemeClr val="bg1"/>
                </a:solidFill>
                <a:latin typeface="Arial" panose="020B0604020202020204" pitchFamily="34" charset="0"/>
                <a:cs typeface="Arial" panose="020B0604020202020204" pitchFamily="34" charset="0"/>
              </a:rPr>
              <a:t> de </a:t>
            </a:r>
            <a:r>
              <a:rPr lang="en-US" sz="2800" b="1" dirty="0" err="1">
                <a:solidFill>
                  <a:schemeClr val="bg1"/>
                </a:solidFill>
                <a:latin typeface="Arial" panose="020B0604020202020204" pitchFamily="34" charset="0"/>
                <a:cs typeface="Arial" panose="020B0604020202020204" pitchFamily="34" charset="0"/>
              </a:rPr>
              <a:t>toda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ganancia</a:t>
            </a:r>
            <a:r>
              <a:rPr lang="en-US" sz="2800" b="1" dirty="0">
                <a:solidFill>
                  <a:schemeClr val="bg1"/>
                </a:solidFill>
                <a:latin typeface="Arial" panose="020B0604020202020204" pitchFamily="34" charset="0"/>
                <a:cs typeface="Arial" panose="020B0604020202020204" pitchFamily="34" charset="0"/>
              </a:rPr>
              <a:t>, </a:t>
            </a:r>
            <a:r>
              <a:rPr lang="en-US" sz="2800" b="1" u="sng" dirty="0">
                <a:solidFill>
                  <a:srgbClr val="FF0000"/>
                </a:solidFill>
                <a:latin typeface="Arial" panose="020B0604020202020204" pitchFamily="34" charset="0"/>
                <a:cs typeface="Arial" panose="020B0604020202020204" pitchFamily="34" charset="0"/>
              </a:rPr>
              <a:t>habría abundancia de recursos </a:t>
            </a:r>
            <a:r>
              <a:rPr lang="en-US" sz="2800" b="1" dirty="0">
                <a:solidFill>
                  <a:schemeClr val="bg1"/>
                </a:solidFill>
                <a:latin typeface="Arial" panose="020B0604020202020204" pitchFamily="34" charset="0"/>
                <a:cs typeface="Arial" panose="020B0604020202020204" pitchFamily="34" charset="0"/>
              </a:rPr>
              <a:t>para llevar adelante su </a:t>
            </a:r>
            <a:r>
              <a:rPr lang="en-US" sz="2800" b="1" dirty="0" err="1">
                <a:solidFill>
                  <a:schemeClr val="bg1"/>
                </a:solidFill>
                <a:latin typeface="Arial" panose="020B0604020202020204" pitchFamily="34" charset="0"/>
                <a:cs typeface="Arial" panose="020B0604020202020204" pitchFamily="34" charset="0"/>
              </a:rPr>
              <a:t>obra</a:t>
            </a:r>
            <a:r>
              <a:rPr lang="en-US" sz="2800" b="1" dirty="0">
                <a:solidFill>
                  <a:schemeClr val="bg1"/>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(CMC, P. 71</a:t>
            </a:r>
            <a:r>
              <a:rPr lang="en-US" b="1" dirty="0">
                <a:solidFill>
                  <a:schemeClr val="bg1"/>
                </a:solidFill>
                <a:latin typeface="Arial" panose="020B0604020202020204" pitchFamily="34" charset="0"/>
                <a:cs typeface="Arial" panose="020B0604020202020204" pitchFamily="34" charset="0"/>
              </a:rPr>
              <a:t>).</a:t>
            </a:r>
            <a:endParaRPr lang="es-DO" sz="2400" b="1" dirty="0">
              <a:solidFill>
                <a:schemeClr val="bg1"/>
              </a:solidFill>
              <a:latin typeface="Arial" panose="020B0604020202020204" pitchFamily="34" charset="0"/>
              <a:cs typeface="Arial" panose="020B0604020202020204" pitchFamily="34" charset="0"/>
            </a:endParaRPr>
          </a:p>
        </p:txBody>
      </p:sp>
      <p:sp>
        <p:nvSpPr>
          <p:cNvPr id="3" name="Marcador de número de diapositiva 2">
            <a:extLst>
              <a:ext uri="{FF2B5EF4-FFF2-40B4-BE49-F238E27FC236}">
                <a16:creationId xmlns:a16="http://schemas.microsoft.com/office/drawing/2014/main" id="{89878B44-86D6-4CE0-98C4-D0CA4E54FAF1}"/>
              </a:ext>
            </a:extLst>
          </p:cNvPr>
          <p:cNvSpPr>
            <a:spLocks noGrp="1"/>
          </p:cNvSpPr>
          <p:nvPr>
            <p:ph type="sldNum" sz="quarter" idx="2"/>
          </p:nvPr>
        </p:nvSpPr>
        <p:spPr/>
        <p:txBody>
          <a:bodyPr/>
          <a:lstStyle/>
          <a:p>
            <a:fld id="{86CB4B4D-7CA3-9044-876B-883B54F8677D}" type="slidenum">
              <a:rPr lang="es-MX" smtClean="0"/>
              <a:t>18</a:t>
            </a:fld>
            <a:endParaRPr lang="es-MX"/>
          </a:p>
        </p:txBody>
      </p:sp>
      <p:pic>
        <p:nvPicPr>
          <p:cNvPr id="6" name="Imagen 5">
            <a:extLst>
              <a:ext uri="{FF2B5EF4-FFF2-40B4-BE49-F238E27FC236}">
                <a16:creationId xmlns:a16="http://schemas.microsoft.com/office/drawing/2014/main" id="{D3B7EF0E-36E0-452F-A082-C982D7F6E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5694" y="226293"/>
            <a:ext cx="1653208" cy="1772886"/>
          </a:xfrm>
          <a:prstGeom prst="rect">
            <a:avLst/>
          </a:prstGeom>
        </p:spPr>
      </p:pic>
    </p:spTree>
    <p:extLst>
      <p:ext uri="{BB962C8B-B14F-4D97-AF65-F5344CB8AC3E}">
        <p14:creationId xmlns:p14="http://schemas.microsoft.com/office/powerpoint/2010/main" val="88484964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784572A-606C-4D33-AF1E-BA2F58D4E914}"/>
              </a:ext>
            </a:extLst>
          </p:cNvPr>
          <p:cNvSpPr/>
          <p:nvPr/>
        </p:nvSpPr>
        <p:spPr>
          <a:xfrm>
            <a:off x="477077" y="733696"/>
            <a:ext cx="7103166" cy="7571303"/>
          </a:xfrm>
          <a:prstGeom prst="rect">
            <a:avLst/>
          </a:prstGeom>
        </p:spPr>
        <p:txBody>
          <a:bodyPr wrap="square">
            <a:spAutoFit/>
          </a:bodyPr>
          <a:lstStyle/>
          <a:p>
            <a:pPr algn="just"/>
            <a:r>
              <a:rPr lang="es-DO" sz="3200" b="1" dirty="0">
                <a:solidFill>
                  <a:schemeClr val="bg1"/>
                </a:solidFill>
                <a:latin typeface="Arial" panose="020B0604020202020204" pitchFamily="34" charset="0"/>
                <a:cs typeface="Arial" panose="020B0604020202020204" pitchFamily="34" charset="0"/>
              </a:rPr>
              <a:t>“Dios decidió que el financiamiento de su obra sea con diezmos y ofrendas.”(</a:t>
            </a:r>
            <a:r>
              <a:rPr lang="es-DO" sz="2800" b="1" dirty="0">
                <a:solidFill>
                  <a:schemeClr val="bg1"/>
                </a:solidFill>
                <a:latin typeface="Arial" panose="020B0604020202020204" pitchFamily="34" charset="0"/>
                <a:cs typeface="Arial" panose="020B0604020202020204" pitchFamily="34" charset="0"/>
              </a:rPr>
              <a:t>RH, 3 de dic. 1892).</a:t>
            </a:r>
          </a:p>
          <a:p>
            <a:pPr algn="just"/>
            <a:endParaRPr lang="es-DO" sz="2800" b="1" dirty="0">
              <a:solidFill>
                <a:schemeClr val="bg1"/>
              </a:solidFill>
              <a:latin typeface="Arial" panose="020B0604020202020204" pitchFamily="34" charset="0"/>
              <a:cs typeface="Arial" panose="020B0604020202020204" pitchFamily="34" charset="0"/>
            </a:endParaRPr>
          </a:p>
          <a:p>
            <a:pPr algn="just"/>
            <a:r>
              <a:rPr lang="es-DO" sz="2800" b="1" dirty="0">
                <a:solidFill>
                  <a:schemeClr val="bg1"/>
                </a:solidFill>
                <a:latin typeface="Arial" panose="020B0604020202020204" pitchFamily="34" charset="0"/>
                <a:cs typeface="Arial" panose="020B0604020202020204" pitchFamily="34" charset="0"/>
              </a:rPr>
              <a:t> “Dios ha depositado en manos de su pueblo suficientes recursos para que su obra no sufra por falta de recursos</a:t>
            </a:r>
            <a:r>
              <a:rPr lang="es-DO" sz="3200" b="1" dirty="0">
                <a:solidFill>
                  <a:schemeClr val="bg1"/>
                </a:solidFill>
                <a:latin typeface="Arial" panose="020B0604020202020204" pitchFamily="34" charset="0"/>
                <a:cs typeface="Arial" panose="020B0604020202020204" pitchFamily="34" charset="0"/>
              </a:rPr>
              <a:t>.”</a:t>
            </a:r>
            <a:r>
              <a:rPr lang="es-DO" sz="2000" b="1" dirty="0">
                <a:solidFill>
                  <a:schemeClr val="bg1"/>
                </a:solidFill>
                <a:latin typeface="Arial" panose="020B0604020202020204" pitchFamily="34" charset="0"/>
                <a:cs typeface="Arial" panose="020B0604020202020204" pitchFamily="34" charset="0"/>
              </a:rPr>
              <a:t>(</a:t>
            </a:r>
            <a:r>
              <a:rPr lang="es-DO" sz="2400" b="1" dirty="0">
                <a:solidFill>
                  <a:schemeClr val="bg1"/>
                </a:solidFill>
                <a:latin typeface="Arial" panose="020B0604020202020204" pitchFamily="34" charset="0"/>
                <a:cs typeface="Arial" panose="020B0604020202020204" pitchFamily="34" charset="0"/>
              </a:rPr>
              <a:t>T1. P. 197).</a:t>
            </a:r>
            <a:endParaRPr lang="es-DO" sz="4000" b="1" dirty="0">
              <a:latin typeface="Times New Roman" panose="02020603050405020304" pitchFamily="18" charset="0"/>
              <a:cs typeface="Times New Roman" panose="02020603050405020304" pitchFamily="18" charset="0"/>
            </a:endParaRPr>
          </a:p>
          <a:p>
            <a:pPr algn="just"/>
            <a:r>
              <a:rPr lang="es-DO" sz="3200" b="1" dirty="0">
                <a:latin typeface="Times New Roman" panose="02020603050405020304" pitchFamily="18" charset="0"/>
                <a:cs typeface="Times New Roman" panose="02020603050405020304" pitchFamily="18" charset="0"/>
              </a:rPr>
              <a:t>“L</a:t>
            </a:r>
          </a:p>
          <a:p>
            <a:pPr algn="just"/>
            <a:r>
              <a:rPr lang="es-DO" sz="3200" b="1" dirty="0">
                <a:solidFill>
                  <a:schemeClr val="bg1"/>
                </a:solidFill>
                <a:latin typeface="Times New Roman" panose="02020603050405020304" pitchFamily="18" charset="0"/>
                <a:cs typeface="Times New Roman" panose="02020603050405020304" pitchFamily="18" charset="0"/>
              </a:rPr>
              <a:t>“La iglesia no tiene problemas financieros, sino espirituales.” </a:t>
            </a:r>
            <a:r>
              <a:rPr lang="es-DO" b="1" dirty="0">
                <a:solidFill>
                  <a:schemeClr val="bg1"/>
                </a:solidFill>
                <a:latin typeface="Times New Roman" panose="02020603050405020304" pitchFamily="18" charset="0"/>
                <a:cs typeface="Times New Roman" panose="02020603050405020304" pitchFamily="18" charset="0"/>
              </a:rPr>
              <a:t>(Manuel Días Pineda).</a:t>
            </a:r>
            <a:endParaRPr lang="es-DO" sz="3200" b="1" dirty="0">
              <a:solidFill>
                <a:schemeClr val="bg1"/>
              </a:solidFill>
              <a:latin typeface="Times New Roman" panose="02020603050405020304" pitchFamily="18" charset="0"/>
              <a:cs typeface="Times New Roman" panose="02020603050405020304" pitchFamily="18" charset="0"/>
            </a:endParaRPr>
          </a:p>
          <a:p>
            <a:endParaRPr lang="es-DO" sz="1200" b="1" dirty="0">
              <a:solidFill>
                <a:schemeClr val="bg1"/>
              </a:solidFill>
              <a:latin typeface="Times New Roman" panose="02020603050405020304" pitchFamily="18" charset="0"/>
              <a:cs typeface="Times New Roman" panose="02020603050405020304" pitchFamily="18" charset="0"/>
            </a:endParaRPr>
          </a:p>
          <a:p>
            <a:endParaRPr lang="es-DO" sz="1200" b="1" dirty="0">
              <a:solidFill>
                <a:schemeClr val="bg1"/>
              </a:solidFill>
              <a:latin typeface="Times New Roman" panose="02020603050405020304" pitchFamily="18" charset="0"/>
              <a:cs typeface="Times New Roman" panose="02020603050405020304" pitchFamily="18" charset="0"/>
            </a:endParaRPr>
          </a:p>
          <a:p>
            <a:endParaRPr lang="es-DO" sz="1200" b="1" dirty="0">
              <a:solidFill>
                <a:schemeClr val="bg1"/>
              </a:solidFill>
              <a:latin typeface="Times New Roman" panose="02020603050405020304" pitchFamily="18" charset="0"/>
              <a:cs typeface="Times New Roman" panose="02020603050405020304" pitchFamily="18" charset="0"/>
            </a:endParaRPr>
          </a:p>
          <a:p>
            <a:endParaRPr lang="es-DO" sz="1200" b="1" dirty="0">
              <a:solidFill>
                <a:schemeClr val="bg1"/>
              </a:solidFill>
              <a:latin typeface="Times New Roman" panose="02020603050405020304" pitchFamily="18" charset="0"/>
              <a:cs typeface="Times New Roman" panose="02020603050405020304" pitchFamily="18" charset="0"/>
            </a:endParaRPr>
          </a:p>
          <a:p>
            <a:endParaRPr lang="es-DO" sz="1200" b="1" dirty="0">
              <a:solidFill>
                <a:schemeClr val="bg1"/>
              </a:solidFill>
              <a:latin typeface="Times New Roman" panose="02020603050405020304" pitchFamily="18" charset="0"/>
              <a:cs typeface="Times New Roman" panose="02020603050405020304" pitchFamily="18" charset="0"/>
            </a:endParaRPr>
          </a:p>
          <a:p>
            <a:endParaRPr lang="es-DO" sz="1200" b="1" dirty="0">
              <a:solidFill>
                <a:schemeClr val="bg1"/>
              </a:solidFill>
              <a:latin typeface="Times New Roman" panose="02020603050405020304" pitchFamily="18" charset="0"/>
              <a:cs typeface="Times New Roman" panose="02020603050405020304" pitchFamily="18" charset="0"/>
            </a:endParaRPr>
          </a:p>
          <a:p>
            <a:endParaRPr lang="es-DO" sz="1000" b="1" dirty="0">
              <a:solidFill>
                <a:schemeClr val="bg1"/>
              </a:solidFill>
              <a:latin typeface="Times New Roman" panose="02020603050405020304" pitchFamily="18" charset="0"/>
              <a:cs typeface="Times New Roman" panose="02020603050405020304" pitchFamily="18" charset="0"/>
            </a:endParaRPr>
          </a:p>
          <a:p>
            <a:endParaRPr lang="es-DO" b="1" dirty="0">
              <a:solidFill>
                <a:schemeClr val="bg1"/>
              </a:solidFill>
              <a:latin typeface="Arial" panose="020B0604020202020204" pitchFamily="34" charset="0"/>
              <a:cs typeface="Arial" panose="020B0604020202020204" pitchFamily="34" charset="0"/>
            </a:endParaRPr>
          </a:p>
          <a:p>
            <a:endParaRPr lang="es-DO" b="1" dirty="0">
              <a:solidFill>
                <a:schemeClr val="bg1"/>
              </a:solidFill>
              <a:latin typeface="Arial" panose="020B0604020202020204" pitchFamily="34" charset="0"/>
              <a:cs typeface="Arial" panose="020B0604020202020204" pitchFamily="34" charset="0"/>
            </a:endParaRPr>
          </a:p>
          <a:p>
            <a:endParaRPr lang="es-DO" dirty="0">
              <a:solidFill>
                <a:schemeClr val="bg1"/>
              </a:solidFill>
            </a:endParaRPr>
          </a:p>
        </p:txBody>
      </p:sp>
      <p:pic>
        <p:nvPicPr>
          <p:cNvPr id="4" name="Imagen 3">
            <a:extLst>
              <a:ext uri="{FF2B5EF4-FFF2-40B4-BE49-F238E27FC236}">
                <a16:creationId xmlns:a16="http://schemas.microsoft.com/office/drawing/2014/main" id="{08B9AB95-89E6-48A9-9774-1D408A098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043" y="832609"/>
            <a:ext cx="4028661" cy="4176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5447936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6A4D1C3-B283-43CA-8732-3776425EE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n 5">
            <a:extLst>
              <a:ext uri="{FF2B5EF4-FFF2-40B4-BE49-F238E27FC236}">
                <a16:creationId xmlns:a16="http://schemas.microsoft.com/office/drawing/2014/main" id="{2EAA675F-BB19-4400-8A78-B31D28A8F277}"/>
              </a:ext>
            </a:extLst>
          </p:cNvPr>
          <p:cNvPicPr>
            <a:picLocks noChangeAspect="1"/>
          </p:cNvPicPr>
          <p:nvPr/>
        </p:nvPicPr>
        <p:blipFill>
          <a:blip r:embed="rId3"/>
          <a:stretch>
            <a:fillRect/>
          </a:stretch>
        </p:blipFill>
        <p:spPr>
          <a:xfrm>
            <a:off x="10548729" y="208513"/>
            <a:ext cx="1531261" cy="1063696"/>
          </a:xfrm>
          <a:prstGeom prst="rect">
            <a:avLst/>
          </a:prstGeom>
        </p:spPr>
      </p:pic>
      <p:sp>
        <p:nvSpPr>
          <p:cNvPr id="7" name="CuadroTexto 6">
            <a:extLst>
              <a:ext uri="{FF2B5EF4-FFF2-40B4-BE49-F238E27FC236}">
                <a16:creationId xmlns:a16="http://schemas.microsoft.com/office/drawing/2014/main" id="{A29476ED-0BF4-4A41-AB39-436C888BC89E}"/>
              </a:ext>
            </a:extLst>
          </p:cNvPr>
          <p:cNvSpPr txBox="1"/>
          <p:nvPr/>
        </p:nvSpPr>
        <p:spPr>
          <a:xfrm>
            <a:off x="1974574" y="2637182"/>
            <a:ext cx="2173356" cy="1200329"/>
          </a:xfrm>
          <a:prstGeom prst="rect">
            <a:avLst/>
          </a:prstGeom>
          <a:noFill/>
        </p:spPr>
        <p:txBody>
          <a:bodyPr wrap="square" rtlCol="0">
            <a:spAutoFit/>
          </a:bodyPr>
          <a:lstStyle/>
          <a:p>
            <a:r>
              <a:rPr lang="es-DO" sz="3600" b="1" dirty="0">
                <a:solidFill>
                  <a:srgbClr val="002060"/>
                </a:solidFill>
                <a:latin typeface="Arial" panose="020B0604020202020204" pitchFamily="34" charset="0"/>
                <a:cs typeface="Arial" panose="020B0604020202020204" pitchFamily="34" charset="0"/>
              </a:rPr>
              <a:t>Temas a estudiar</a:t>
            </a:r>
          </a:p>
        </p:txBody>
      </p:sp>
      <p:sp>
        <p:nvSpPr>
          <p:cNvPr id="8" name="CuadroTexto 7">
            <a:extLst>
              <a:ext uri="{FF2B5EF4-FFF2-40B4-BE49-F238E27FC236}">
                <a16:creationId xmlns:a16="http://schemas.microsoft.com/office/drawing/2014/main" id="{013D5B34-23E9-41F1-AE56-FBEBC2389310}"/>
              </a:ext>
            </a:extLst>
          </p:cNvPr>
          <p:cNvSpPr txBox="1"/>
          <p:nvPr/>
        </p:nvSpPr>
        <p:spPr>
          <a:xfrm>
            <a:off x="6096000" y="447973"/>
            <a:ext cx="3803374"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La obediencia</a:t>
            </a:r>
          </a:p>
        </p:txBody>
      </p:sp>
      <p:sp>
        <p:nvSpPr>
          <p:cNvPr id="9" name="CuadroTexto 8">
            <a:extLst>
              <a:ext uri="{FF2B5EF4-FFF2-40B4-BE49-F238E27FC236}">
                <a16:creationId xmlns:a16="http://schemas.microsoft.com/office/drawing/2014/main" id="{4A73E503-3B8A-4E64-BD04-A5B46D1B6255}"/>
              </a:ext>
            </a:extLst>
          </p:cNvPr>
          <p:cNvSpPr txBox="1"/>
          <p:nvPr/>
        </p:nvSpPr>
        <p:spPr>
          <a:xfrm>
            <a:off x="6970644" y="4020191"/>
            <a:ext cx="3803374" cy="523220"/>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Diezmar en familia</a:t>
            </a:r>
          </a:p>
        </p:txBody>
      </p:sp>
      <p:sp>
        <p:nvSpPr>
          <p:cNvPr id="10" name="CuadroTexto 9">
            <a:extLst>
              <a:ext uri="{FF2B5EF4-FFF2-40B4-BE49-F238E27FC236}">
                <a16:creationId xmlns:a16="http://schemas.microsoft.com/office/drawing/2014/main" id="{A84D029F-E794-4F81-8933-42A524B62442}"/>
              </a:ext>
            </a:extLst>
          </p:cNvPr>
          <p:cNvSpPr txBox="1"/>
          <p:nvPr/>
        </p:nvSpPr>
        <p:spPr>
          <a:xfrm>
            <a:off x="6970644" y="2071995"/>
            <a:ext cx="3803374" cy="523220"/>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Decisión de Dios</a:t>
            </a:r>
          </a:p>
        </p:txBody>
      </p:sp>
      <p:sp>
        <p:nvSpPr>
          <p:cNvPr id="11" name="CuadroTexto 10">
            <a:extLst>
              <a:ext uri="{FF2B5EF4-FFF2-40B4-BE49-F238E27FC236}">
                <a16:creationId xmlns:a16="http://schemas.microsoft.com/office/drawing/2014/main" id="{2C0E4F60-B311-4FB1-9E0B-D9F355CF8979}"/>
              </a:ext>
            </a:extLst>
          </p:cNvPr>
          <p:cNvSpPr txBox="1"/>
          <p:nvPr/>
        </p:nvSpPr>
        <p:spPr>
          <a:xfrm>
            <a:off x="7123044" y="3051816"/>
            <a:ext cx="3803374" cy="523220"/>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El plan de Dios</a:t>
            </a:r>
          </a:p>
        </p:txBody>
      </p:sp>
      <p:sp>
        <p:nvSpPr>
          <p:cNvPr id="12" name="CuadroTexto 11">
            <a:extLst>
              <a:ext uri="{FF2B5EF4-FFF2-40B4-BE49-F238E27FC236}">
                <a16:creationId xmlns:a16="http://schemas.microsoft.com/office/drawing/2014/main" id="{4B583308-037F-4F68-ADE8-34F259B007ED}"/>
              </a:ext>
            </a:extLst>
          </p:cNvPr>
          <p:cNvSpPr txBox="1"/>
          <p:nvPr/>
        </p:nvSpPr>
        <p:spPr>
          <a:xfrm>
            <a:off x="5678557" y="5776733"/>
            <a:ext cx="3803374" cy="523220"/>
          </a:xfrm>
          <a:prstGeom prst="rect">
            <a:avLst/>
          </a:prstGeom>
          <a:noFill/>
        </p:spPr>
        <p:txBody>
          <a:bodyPr wrap="square" rtlCol="0">
            <a:spAutoFit/>
          </a:bodyPr>
          <a:lstStyle/>
          <a:p>
            <a:r>
              <a:rPr lang="es-DO" sz="2800" b="1" dirty="0">
                <a:solidFill>
                  <a:srgbClr val="FFFF00"/>
                </a:solidFill>
                <a:latin typeface="Arial" panose="020B0604020202020204" pitchFamily="34" charset="0"/>
                <a:cs typeface="Arial" panose="020B0604020202020204" pitchFamily="34" charset="0"/>
              </a:rPr>
              <a:t>¿Cómo? o ¿Por qué? </a:t>
            </a:r>
          </a:p>
        </p:txBody>
      </p:sp>
      <p:sp>
        <p:nvSpPr>
          <p:cNvPr id="13" name="CuadroTexto 12">
            <a:extLst>
              <a:ext uri="{FF2B5EF4-FFF2-40B4-BE49-F238E27FC236}">
                <a16:creationId xmlns:a16="http://schemas.microsoft.com/office/drawing/2014/main" id="{BF2B6FAB-826D-4D0C-BCF6-1C0E1EA03CD2}"/>
              </a:ext>
            </a:extLst>
          </p:cNvPr>
          <p:cNvSpPr txBox="1"/>
          <p:nvPr/>
        </p:nvSpPr>
        <p:spPr>
          <a:xfrm>
            <a:off x="6414052" y="4896596"/>
            <a:ext cx="3803374" cy="523220"/>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Sistema financiero</a:t>
            </a:r>
          </a:p>
        </p:txBody>
      </p:sp>
      <p:sp>
        <p:nvSpPr>
          <p:cNvPr id="14" name="CuadroTexto 13">
            <a:extLst>
              <a:ext uri="{FF2B5EF4-FFF2-40B4-BE49-F238E27FC236}">
                <a16:creationId xmlns:a16="http://schemas.microsoft.com/office/drawing/2014/main" id="{3AF6D5FE-FCED-4B73-B913-027588BA7918}"/>
              </a:ext>
            </a:extLst>
          </p:cNvPr>
          <p:cNvSpPr txBox="1"/>
          <p:nvPr/>
        </p:nvSpPr>
        <p:spPr>
          <a:xfrm>
            <a:off x="6633345" y="1195590"/>
            <a:ext cx="3803374"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El número diez</a:t>
            </a:r>
          </a:p>
        </p:txBody>
      </p:sp>
    </p:spTree>
    <p:extLst>
      <p:ext uri="{BB962C8B-B14F-4D97-AF65-F5344CB8AC3E}">
        <p14:creationId xmlns:p14="http://schemas.microsoft.com/office/powerpoint/2010/main" val="3759415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09A8B0A-356E-459A-9F6E-2A7C49549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BBC3C9EF-7979-4835-B97F-508C4E07FCE6}"/>
              </a:ext>
            </a:extLst>
          </p:cNvPr>
          <p:cNvSpPr txBox="1"/>
          <p:nvPr/>
        </p:nvSpPr>
        <p:spPr>
          <a:xfrm>
            <a:off x="3750365" y="742122"/>
            <a:ext cx="6268279" cy="3539430"/>
          </a:xfrm>
          <a:prstGeom prst="rect">
            <a:avLst/>
          </a:prstGeom>
          <a:noFill/>
        </p:spPr>
        <p:txBody>
          <a:bodyPr wrap="square" rtlCol="0">
            <a:spAutoFit/>
          </a:bodyPr>
          <a:lstStyle/>
          <a:p>
            <a:r>
              <a:rPr lang="es-DO" sz="3200" b="1" dirty="0">
                <a:solidFill>
                  <a:srgbClr val="C00000"/>
                </a:solidFill>
                <a:latin typeface="Arial" panose="020B0604020202020204" pitchFamily="34" charset="0"/>
                <a:cs typeface="Arial" panose="020B0604020202020204" pitchFamily="34" charset="0"/>
              </a:rPr>
              <a:t>“Dios ha puesto sus recursos en las manos de los hombres, para que sus dones fluyan por canales humanos al cumplir la obra que nos ha asignado en lo que se refiere a la obra de salvar almas. </a:t>
            </a:r>
            <a:r>
              <a:rPr lang="es-DO" sz="3200" b="1" dirty="0">
                <a:solidFill>
                  <a:schemeClr val="bg1"/>
                </a:solidFill>
                <a:latin typeface="Arial" panose="020B0604020202020204" pitchFamily="34" charset="0"/>
                <a:cs typeface="Arial" panose="020B0604020202020204" pitchFamily="34" charset="0"/>
              </a:rPr>
              <a:t>(CMC, P. 17).</a:t>
            </a:r>
          </a:p>
        </p:txBody>
      </p:sp>
      <p:pic>
        <p:nvPicPr>
          <p:cNvPr id="4" name="Imagen 3">
            <a:extLst>
              <a:ext uri="{FF2B5EF4-FFF2-40B4-BE49-F238E27FC236}">
                <a16:creationId xmlns:a16="http://schemas.microsoft.com/office/drawing/2014/main" id="{E0B1103D-EFE2-47B0-9EAE-D3BC97FB4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1" y="5085115"/>
            <a:ext cx="1653208" cy="1772886"/>
          </a:xfrm>
          <a:prstGeom prst="rect">
            <a:avLst/>
          </a:prstGeom>
        </p:spPr>
      </p:pic>
    </p:spTree>
    <p:extLst>
      <p:ext uri="{BB962C8B-B14F-4D97-AF65-F5344CB8AC3E}">
        <p14:creationId xmlns:p14="http://schemas.microsoft.com/office/powerpoint/2010/main" val="2065198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F115C67-EE3E-49AB-B4A2-186719B27C05}"/>
              </a:ext>
            </a:extLst>
          </p:cNvPr>
          <p:cNvSpPr/>
          <p:nvPr/>
        </p:nvSpPr>
        <p:spPr>
          <a:xfrm>
            <a:off x="715617" y="1021237"/>
            <a:ext cx="7195932" cy="4655121"/>
          </a:xfrm>
          <a:prstGeom prst="rect">
            <a:avLst/>
          </a:prstGeom>
          <a:solidFill>
            <a:schemeClr val="tx1"/>
          </a:solidFill>
          <a:ln>
            <a:solidFill>
              <a:schemeClr val="accent2">
                <a:lumMod val="60000"/>
                <a:lumOff val="40000"/>
              </a:schemeClr>
            </a:solidFill>
          </a:ln>
        </p:spPr>
        <p:txBody>
          <a:bodyPr wrap="square">
            <a:spAutoFit/>
          </a:bodyPr>
          <a:lstStyle/>
          <a:p>
            <a:pPr>
              <a:lnSpc>
                <a:spcPct val="107000"/>
              </a:lnSpc>
              <a:spcAft>
                <a:spcPts val="800"/>
              </a:spcAft>
            </a:pPr>
            <a:r>
              <a:rPr lang="es-DO"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“Dios ha dado </a:t>
            </a:r>
            <a:r>
              <a:rPr lang="es-DO" sz="36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su plan </a:t>
            </a:r>
            <a:r>
              <a:rPr lang="es-DO"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a su pueblo, un plan para obtener sumas suficientes con que financiar sus empresas. </a:t>
            </a:r>
            <a:r>
              <a:rPr lang="es-DO" sz="32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El plan del diezmo.</a:t>
            </a:r>
            <a:r>
              <a:rPr lang="es-DO"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Todos pueden practicarlo con fe y valor, porque es de origen divino. No requiere profundidad de conocimiento para comprenderlo y ejecutarlo” </a:t>
            </a:r>
            <a:r>
              <a:rPr lang="es-DO" dirty="0">
                <a:solidFill>
                  <a:schemeClr val="bg1"/>
                </a:solidFill>
                <a:latin typeface="Arial" panose="020B0604020202020204" pitchFamily="34" charset="0"/>
                <a:ea typeface="Calibri" panose="020F0502020204030204" pitchFamily="34" charset="0"/>
                <a:cs typeface="Times New Roman" panose="02020603050405020304" pitchFamily="18" charset="0"/>
              </a:rPr>
              <a:t>(Joyas de los testimonios, t. 1. P. 367).</a:t>
            </a:r>
            <a:endParaRPr lang="es-DO"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0E50E7FB-7024-40F3-9AF5-8522EF4B8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7265" y="1045312"/>
            <a:ext cx="3702700" cy="4631046"/>
          </a:xfrm>
          <a:prstGeom prst="rect">
            <a:avLst/>
          </a:prstGeom>
        </p:spPr>
      </p:pic>
      <p:pic>
        <p:nvPicPr>
          <p:cNvPr id="4" name="Imagen 3">
            <a:extLst>
              <a:ext uri="{FF2B5EF4-FFF2-40B4-BE49-F238E27FC236}">
                <a16:creationId xmlns:a16="http://schemas.microsoft.com/office/drawing/2014/main" id="{397A1937-8B84-4F78-A634-EC0CB2686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9476" y="-54618"/>
            <a:ext cx="1653208" cy="1075855"/>
          </a:xfrm>
          <a:prstGeom prst="rect">
            <a:avLst/>
          </a:prstGeom>
        </p:spPr>
      </p:pic>
    </p:spTree>
    <p:extLst>
      <p:ext uri="{BB962C8B-B14F-4D97-AF65-F5344CB8AC3E}">
        <p14:creationId xmlns:p14="http://schemas.microsoft.com/office/powerpoint/2010/main" val="1758593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49F562A5-3DFA-49E8-971A-D74273BF9295}"/>
              </a:ext>
            </a:extLst>
          </p:cNvPr>
          <p:cNvGraphicFramePr/>
          <p:nvPr>
            <p:extLst>
              <p:ext uri="{D42A27DB-BD31-4B8C-83A1-F6EECF244321}">
                <p14:modId xmlns:p14="http://schemas.microsoft.com/office/powerpoint/2010/main" val="2927227331"/>
              </p:ext>
            </p:extLst>
          </p:nvPr>
        </p:nvGraphicFramePr>
        <p:xfrm>
          <a:off x="5658678" y="0"/>
          <a:ext cx="685137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5C7E6F8A-A6FA-454B-866D-FF0D75ED6EAA}"/>
              </a:ext>
            </a:extLst>
          </p:cNvPr>
          <p:cNvSpPr/>
          <p:nvPr/>
        </p:nvSpPr>
        <p:spPr>
          <a:xfrm>
            <a:off x="596347" y="1032518"/>
            <a:ext cx="5062331" cy="4524315"/>
          </a:xfrm>
          <a:prstGeom prst="rect">
            <a:avLst/>
          </a:prstGeom>
        </p:spPr>
        <p:txBody>
          <a:bodyPr wrap="square">
            <a:spAutoFit/>
          </a:bodyPr>
          <a:lstStyle/>
          <a:p>
            <a:pPr lvl="0"/>
            <a:r>
              <a:rPr lang="en-US" sz="3600" b="1" dirty="0">
                <a:solidFill>
                  <a:prstClr val="black"/>
                </a:solidFill>
                <a:latin typeface="Arial" panose="020B0604020202020204" pitchFamily="34" charset="0"/>
                <a:cs typeface="Arial" panose="020B0604020202020204" pitchFamily="34" charset="0"/>
              </a:rPr>
              <a:t>«Dios ha dado a </a:t>
            </a:r>
            <a:r>
              <a:rPr lang="en-US" sz="3600" b="1" u="sng" dirty="0" err="1">
                <a:solidFill>
                  <a:srgbClr val="FF0000"/>
                </a:solidFill>
                <a:latin typeface="Arial" panose="020B0604020202020204" pitchFamily="34" charset="0"/>
                <a:cs typeface="Arial" panose="020B0604020202020204" pitchFamily="34" charset="0"/>
              </a:rPr>
              <a:t>conocer</a:t>
            </a:r>
            <a:r>
              <a:rPr lang="en-US" sz="3600" b="1" u="sng" dirty="0">
                <a:solidFill>
                  <a:srgbClr val="FF0000"/>
                </a:solidFill>
                <a:latin typeface="Arial" panose="020B0604020202020204" pitchFamily="34" charset="0"/>
                <a:cs typeface="Arial" panose="020B0604020202020204" pitchFamily="34" charset="0"/>
              </a:rPr>
              <a:t> </a:t>
            </a:r>
            <a:r>
              <a:rPr lang="en-US" sz="3600" b="1" u="sng" dirty="0" err="1">
                <a:solidFill>
                  <a:srgbClr val="FF0000"/>
                </a:solidFill>
                <a:latin typeface="Arial" panose="020B0604020202020204" pitchFamily="34" charset="0"/>
                <a:cs typeface="Arial" panose="020B0604020202020204" pitchFamily="34" charset="0"/>
              </a:rPr>
              <a:t>su</a:t>
            </a:r>
            <a:r>
              <a:rPr lang="en-US" sz="3600" b="1" u="sng" dirty="0">
                <a:solidFill>
                  <a:srgbClr val="FF0000"/>
                </a:solidFill>
                <a:latin typeface="Arial" panose="020B0604020202020204" pitchFamily="34" charset="0"/>
                <a:cs typeface="Arial" panose="020B0604020202020204" pitchFamily="34" charset="0"/>
              </a:rPr>
              <a:t> plan</a:t>
            </a:r>
            <a:r>
              <a:rPr lang="en-US" sz="3600" b="1" dirty="0">
                <a:solidFill>
                  <a:prstClr val="black"/>
                </a:solidFill>
                <a:latin typeface="Arial" panose="020B0604020202020204" pitchFamily="34" charset="0"/>
                <a:cs typeface="Arial" panose="020B0604020202020204" pitchFamily="34" charset="0"/>
              </a:rPr>
              <a:t>, y </a:t>
            </a:r>
            <a:r>
              <a:rPr lang="en-US" sz="3600" b="1" dirty="0" err="1">
                <a:solidFill>
                  <a:prstClr val="black"/>
                </a:solidFill>
                <a:latin typeface="Arial" panose="020B0604020202020204" pitchFamily="34" charset="0"/>
                <a:cs typeface="Arial" panose="020B0604020202020204" pitchFamily="34" charset="0"/>
              </a:rPr>
              <a:t>todos</a:t>
            </a:r>
            <a:r>
              <a:rPr lang="en-US" sz="3600" b="1" dirty="0">
                <a:solidFill>
                  <a:prstClr val="black"/>
                </a:solidFill>
                <a:latin typeface="Arial" panose="020B0604020202020204" pitchFamily="34" charset="0"/>
                <a:cs typeface="Arial" panose="020B0604020202020204" pitchFamily="34" charset="0"/>
              </a:rPr>
              <a:t> los que </a:t>
            </a:r>
            <a:r>
              <a:rPr lang="en-US" sz="3600" b="1" dirty="0" err="1">
                <a:solidFill>
                  <a:prstClr val="black"/>
                </a:solidFill>
                <a:latin typeface="Arial" panose="020B0604020202020204" pitchFamily="34" charset="0"/>
                <a:cs typeface="Arial" panose="020B0604020202020204" pitchFamily="34" charset="0"/>
              </a:rPr>
              <a:t>desean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colaboarar</a:t>
            </a:r>
            <a:r>
              <a:rPr lang="en-US" sz="3600" b="1" dirty="0">
                <a:solidFill>
                  <a:prstClr val="black"/>
                </a:solidFill>
                <a:latin typeface="Arial" panose="020B0604020202020204" pitchFamily="34" charset="0"/>
                <a:cs typeface="Arial" panose="020B0604020202020204" pitchFamily="34" charset="0"/>
              </a:rPr>
              <a:t> con </a:t>
            </a:r>
            <a:r>
              <a:rPr lang="en-US" sz="3600" b="1" dirty="0" err="1">
                <a:solidFill>
                  <a:prstClr val="black"/>
                </a:solidFill>
                <a:latin typeface="Arial" panose="020B0604020202020204" pitchFamily="34" charset="0"/>
                <a:cs typeface="Arial" panose="020B0604020202020204" pitchFamily="34" charset="0"/>
              </a:rPr>
              <a:t>él</a:t>
            </a:r>
            <a:r>
              <a:rPr lang="en-US" sz="3600" b="1" dirty="0">
                <a:solidFill>
                  <a:prstClr val="black"/>
                </a:solidFill>
                <a:latin typeface="Arial" panose="020B0604020202020204" pitchFamily="34" charset="0"/>
                <a:cs typeface="Arial" panose="020B0604020202020204" pitchFamily="34" charset="0"/>
              </a:rPr>
              <a:t> deben </a:t>
            </a:r>
            <a:r>
              <a:rPr lang="en-US" sz="3600" b="1" dirty="0" err="1">
                <a:solidFill>
                  <a:prstClr val="black"/>
                </a:solidFill>
                <a:latin typeface="Arial" panose="020B0604020202020204" pitchFamily="34" charset="0"/>
                <a:cs typeface="Arial" panose="020B0604020202020204" pitchFamily="34" charset="0"/>
              </a:rPr>
              <a:t>llevarlo</a:t>
            </a:r>
            <a:r>
              <a:rPr lang="en-US" sz="3600" b="1" dirty="0">
                <a:solidFill>
                  <a:prstClr val="black"/>
                </a:solidFill>
                <a:latin typeface="Arial" panose="020B0604020202020204" pitchFamily="34" charset="0"/>
                <a:cs typeface="Arial" panose="020B0604020202020204" pitchFamily="34" charset="0"/>
              </a:rPr>
              <a:t> a </a:t>
            </a:r>
            <a:r>
              <a:rPr lang="en-US" sz="3600" b="1" dirty="0" err="1">
                <a:solidFill>
                  <a:prstClr val="black"/>
                </a:solidFill>
                <a:latin typeface="Arial" panose="020B0604020202020204" pitchFamily="34" charset="0"/>
                <a:cs typeface="Arial" panose="020B0604020202020204" pitchFamily="34" charset="0"/>
              </a:rPr>
              <a:t>cabo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en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vez</a:t>
            </a:r>
            <a:r>
              <a:rPr lang="en-US" sz="3600" b="1" dirty="0">
                <a:solidFill>
                  <a:prstClr val="black"/>
                </a:solidFill>
                <a:latin typeface="Arial" panose="020B0604020202020204" pitchFamily="34" charset="0"/>
                <a:cs typeface="Arial" panose="020B0604020202020204" pitchFamily="34" charset="0"/>
              </a:rPr>
              <a:t> de </a:t>
            </a:r>
            <a:r>
              <a:rPr lang="en-US" sz="3600" b="1" dirty="0" err="1">
                <a:solidFill>
                  <a:prstClr val="black"/>
                </a:solidFill>
                <a:latin typeface="Arial" panose="020B0604020202020204" pitchFamily="34" charset="0"/>
                <a:cs typeface="Arial" panose="020B0604020202020204" pitchFamily="34" charset="0"/>
              </a:rPr>
              <a:t>atreverse</a:t>
            </a:r>
            <a:r>
              <a:rPr lang="en-US" sz="3600" b="1" dirty="0">
                <a:solidFill>
                  <a:prstClr val="black"/>
                </a:solidFill>
                <a:latin typeface="Arial" panose="020B0604020202020204" pitchFamily="34" charset="0"/>
                <a:cs typeface="Arial" panose="020B0604020202020204" pitchFamily="34" charset="0"/>
              </a:rPr>
              <a:t> a </a:t>
            </a:r>
            <a:r>
              <a:rPr lang="en-US" sz="3600" b="1" dirty="0" err="1">
                <a:solidFill>
                  <a:prstClr val="black"/>
                </a:solidFill>
                <a:latin typeface="Arial" panose="020B0604020202020204" pitchFamily="34" charset="0"/>
                <a:cs typeface="Arial" panose="020B0604020202020204" pitchFamily="34" charset="0"/>
              </a:rPr>
              <a:t>intentar</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mejorarlo</a:t>
            </a:r>
            <a:r>
              <a:rPr lang="en-US" sz="3600" b="1" dirty="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Elena G. de White, </a:t>
            </a:r>
            <a:r>
              <a:rPr lang="en-US" b="1" dirty="0">
                <a:solidFill>
                  <a:prstClr val="black"/>
                </a:solidFill>
                <a:latin typeface="Arial" panose="020B0604020202020204" pitchFamily="34" charset="0"/>
                <a:cs typeface="Arial" panose="020B0604020202020204" pitchFamily="34" charset="0"/>
              </a:rPr>
              <a:t>(Testimonio para la </a:t>
            </a:r>
            <a:r>
              <a:rPr lang="en-US" b="1" dirty="0" err="1">
                <a:solidFill>
                  <a:prstClr val="black"/>
                </a:solidFill>
                <a:latin typeface="Arial" panose="020B0604020202020204" pitchFamily="34" charset="0"/>
                <a:cs typeface="Arial" panose="020B0604020202020204" pitchFamily="34" charset="0"/>
              </a:rPr>
              <a:t>iglesia</a:t>
            </a:r>
            <a:r>
              <a:rPr lang="en-US" b="1" dirty="0">
                <a:solidFill>
                  <a:prstClr val="black"/>
                </a:solidFill>
                <a:latin typeface="Arial" panose="020B0604020202020204" pitchFamily="34" charset="0"/>
                <a:cs typeface="Arial" panose="020B0604020202020204" pitchFamily="34" charset="0"/>
              </a:rPr>
              <a:t>, t. 9, P. </a:t>
            </a:r>
            <a:r>
              <a:rPr lang="en-US" sz="1400" b="1" dirty="0">
                <a:solidFill>
                  <a:prstClr val="black"/>
                </a:solidFill>
                <a:latin typeface="Arial" panose="020B0604020202020204" pitchFamily="34" charset="0"/>
                <a:cs typeface="Arial" panose="020B0604020202020204" pitchFamily="34" charset="0"/>
              </a:rPr>
              <a:t>199).</a:t>
            </a:r>
            <a:endParaRPr lang="en-US" sz="105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79597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C1EC0C6-13DA-444C-B10E-B1DEE72CBF70}"/>
              </a:ext>
            </a:extLst>
          </p:cNvPr>
          <p:cNvSpPr txBox="1"/>
          <p:nvPr/>
        </p:nvSpPr>
        <p:spPr>
          <a:xfrm>
            <a:off x="715617" y="583096"/>
            <a:ext cx="9992139" cy="769441"/>
          </a:xfrm>
          <a:prstGeom prst="rect">
            <a:avLst/>
          </a:prstGeom>
          <a:solidFill>
            <a:srgbClr val="FFFF00"/>
          </a:solidFill>
        </p:spPr>
        <p:txBody>
          <a:bodyPr wrap="square" rtlCol="0">
            <a:spAutoFit/>
          </a:bodyPr>
          <a:lstStyle/>
          <a:p>
            <a:r>
              <a:rPr lang="es-DO" sz="4400" b="1" dirty="0">
                <a:solidFill>
                  <a:srgbClr val="002060"/>
                </a:solidFill>
                <a:latin typeface="Arial" panose="020B0604020202020204" pitchFamily="34" charset="0"/>
                <a:cs typeface="Arial" panose="020B0604020202020204" pitchFamily="34" charset="0"/>
              </a:rPr>
              <a:t>¿Único lugar para llevar el diezmo?</a:t>
            </a:r>
          </a:p>
        </p:txBody>
      </p:sp>
      <p:sp>
        <p:nvSpPr>
          <p:cNvPr id="5" name="CuadroTexto 4">
            <a:extLst>
              <a:ext uri="{FF2B5EF4-FFF2-40B4-BE49-F238E27FC236}">
                <a16:creationId xmlns:a16="http://schemas.microsoft.com/office/drawing/2014/main" id="{1FDF46D1-7684-42DD-8656-784CB9C79101}"/>
              </a:ext>
            </a:extLst>
          </p:cNvPr>
          <p:cNvSpPr txBox="1"/>
          <p:nvPr/>
        </p:nvSpPr>
        <p:spPr>
          <a:xfrm>
            <a:off x="715617" y="1948070"/>
            <a:ext cx="7765774" cy="3539430"/>
          </a:xfrm>
          <a:prstGeom prst="rect">
            <a:avLst/>
          </a:prstGeom>
          <a:noFill/>
        </p:spPr>
        <p:txBody>
          <a:bodyPr wrap="square" rtlCol="0">
            <a:spAutoFit/>
          </a:bodyPr>
          <a:lstStyle/>
          <a:p>
            <a:r>
              <a:rPr lang="es-DO" sz="3200" b="1" dirty="0">
                <a:solidFill>
                  <a:schemeClr val="bg1"/>
                </a:solidFill>
                <a:latin typeface="Arial" panose="020B0604020202020204" pitchFamily="34" charset="0"/>
                <a:cs typeface="Arial" panose="020B0604020202020204" pitchFamily="34" charset="0"/>
              </a:rPr>
              <a:t>Malaquías 3: 10.</a:t>
            </a:r>
          </a:p>
          <a:p>
            <a:endParaRPr lang="es-DO" sz="3200" b="1" dirty="0">
              <a:solidFill>
                <a:schemeClr val="bg1"/>
              </a:solidFill>
              <a:latin typeface="Arial" panose="020B0604020202020204" pitchFamily="34" charset="0"/>
              <a:cs typeface="Arial" panose="020B0604020202020204" pitchFamily="34" charset="0"/>
            </a:endParaRPr>
          </a:p>
          <a:p>
            <a:r>
              <a:rPr lang="es-DO" sz="3200" b="1" dirty="0">
                <a:solidFill>
                  <a:schemeClr val="bg1"/>
                </a:solidFill>
                <a:latin typeface="Arial" panose="020B0604020202020204" pitchFamily="34" charset="0"/>
                <a:cs typeface="Arial" panose="020B0604020202020204" pitchFamily="34" charset="0"/>
              </a:rPr>
              <a:t>“Dios pide que su diezmo sea llevado a su tesorería de manera estricta, honrada y fiel” </a:t>
            </a:r>
          </a:p>
          <a:p>
            <a:endParaRPr lang="es-DO" sz="3200" b="1" dirty="0">
              <a:solidFill>
                <a:schemeClr val="bg1"/>
              </a:solidFill>
              <a:latin typeface="Arial" panose="020B0604020202020204" pitchFamily="34" charset="0"/>
              <a:cs typeface="Arial" panose="020B0604020202020204" pitchFamily="34" charset="0"/>
            </a:endParaRPr>
          </a:p>
          <a:p>
            <a:r>
              <a:rPr lang="es-DO" sz="3200" b="1" dirty="0">
                <a:solidFill>
                  <a:schemeClr val="bg1"/>
                </a:solidFill>
                <a:latin typeface="Arial" panose="020B0604020202020204" pitchFamily="34" charset="0"/>
                <a:cs typeface="Arial" panose="020B0604020202020204" pitchFamily="34" charset="0"/>
              </a:rPr>
              <a:t>(CMC, P. 17).</a:t>
            </a:r>
          </a:p>
        </p:txBody>
      </p:sp>
      <p:pic>
        <p:nvPicPr>
          <p:cNvPr id="6" name="Imagen 5">
            <a:extLst>
              <a:ext uri="{FF2B5EF4-FFF2-40B4-BE49-F238E27FC236}">
                <a16:creationId xmlns:a16="http://schemas.microsoft.com/office/drawing/2014/main" id="{F8B89CCC-9415-4D14-850F-A2D15B754153}"/>
              </a:ext>
            </a:extLst>
          </p:cNvPr>
          <p:cNvPicPr>
            <a:picLocks noChangeAspect="1"/>
          </p:cNvPicPr>
          <p:nvPr/>
        </p:nvPicPr>
        <p:blipFill>
          <a:blip r:embed="rId2"/>
          <a:stretch>
            <a:fillRect/>
          </a:stretch>
        </p:blipFill>
        <p:spPr>
          <a:xfrm>
            <a:off x="9765582" y="4966043"/>
            <a:ext cx="2426418" cy="1749704"/>
          </a:xfrm>
          <a:prstGeom prst="rect">
            <a:avLst/>
          </a:prstGeom>
        </p:spPr>
      </p:pic>
    </p:spTree>
    <p:extLst>
      <p:ext uri="{BB962C8B-B14F-4D97-AF65-F5344CB8AC3E}">
        <p14:creationId xmlns:p14="http://schemas.microsoft.com/office/powerpoint/2010/main" val="1561686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C1EC0C6-13DA-444C-B10E-B1DEE72CBF70}"/>
              </a:ext>
            </a:extLst>
          </p:cNvPr>
          <p:cNvSpPr txBox="1"/>
          <p:nvPr/>
        </p:nvSpPr>
        <p:spPr>
          <a:xfrm>
            <a:off x="2504662" y="437322"/>
            <a:ext cx="6347791" cy="769441"/>
          </a:xfrm>
          <a:prstGeom prst="rect">
            <a:avLst/>
          </a:prstGeom>
          <a:solidFill>
            <a:srgbClr val="FFFF00"/>
          </a:solidFill>
        </p:spPr>
        <p:txBody>
          <a:bodyPr wrap="square" rtlCol="0">
            <a:spAutoFit/>
          </a:bodyPr>
          <a:lstStyle/>
          <a:p>
            <a:r>
              <a:rPr lang="es-DO" sz="4400" b="1" dirty="0">
                <a:solidFill>
                  <a:srgbClr val="002060"/>
                </a:solidFill>
                <a:latin typeface="Arial" panose="020B0604020202020204" pitchFamily="34" charset="0"/>
                <a:cs typeface="Arial" panose="020B0604020202020204" pitchFamily="34" charset="0"/>
              </a:rPr>
              <a:t>¿El dueño del diezmo?</a:t>
            </a:r>
          </a:p>
        </p:txBody>
      </p:sp>
      <p:sp>
        <p:nvSpPr>
          <p:cNvPr id="5" name="CuadroTexto 4">
            <a:extLst>
              <a:ext uri="{FF2B5EF4-FFF2-40B4-BE49-F238E27FC236}">
                <a16:creationId xmlns:a16="http://schemas.microsoft.com/office/drawing/2014/main" id="{1FDF46D1-7684-42DD-8656-784CB9C79101}"/>
              </a:ext>
            </a:extLst>
          </p:cNvPr>
          <p:cNvSpPr txBox="1"/>
          <p:nvPr/>
        </p:nvSpPr>
        <p:spPr>
          <a:xfrm>
            <a:off x="715617" y="1948070"/>
            <a:ext cx="7765774" cy="3539430"/>
          </a:xfrm>
          <a:prstGeom prst="rect">
            <a:avLst/>
          </a:prstGeom>
          <a:noFill/>
        </p:spPr>
        <p:txBody>
          <a:bodyPr wrap="square" rtlCol="0">
            <a:spAutoFit/>
          </a:bodyPr>
          <a:lstStyle/>
          <a:p>
            <a:r>
              <a:rPr lang="es-DO" sz="3200" b="1" dirty="0">
                <a:solidFill>
                  <a:schemeClr val="bg1"/>
                </a:solidFill>
                <a:latin typeface="Arial" panose="020B0604020202020204" pitchFamily="34" charset="0"/>
                <a:cs typeface="Arial" panose="020B0604020202020204" pitchFamily="34" charset="0"/>
              </a:rPr>
              <a:t>Lev. 27: 30-34.</a:t>
            </a:r>
          </a:p>
          <a:p>
            <a:endParaRPr lang="es-DO" sz="3200" b="1" dirty="0">
              <a:solidFill>
                <a:schemeClr val="bg1"/>
              </a:solidFill>
              <a:latin typeface="Arial" panose="020B0604020202020204" pitchFamily="34" charset="0"/>
              <a:cs typeface="Arial" panose="020B0604020202020204" pitchFamily="34" charset="0"/>
            </a:endParaRPr>
          </a:p>
          <a:p>
            <a:r>
              <a:rPr lang="es-DO" sz="3200" b="1" dirty="0">
                <a:solidFill>
                  <a:schemeClr val="bg1"/>
                </a:solidFill>
                <a:latin typeface="Arial" panose="020B0604020202020204" pitchFamily="34" charset="0"/>
                <a:cs typeface="Arial" panose="020B0604020202020204" pitchFamily="34" charset="0"/>
              </a:rPr>
              <a:t>“El diezmo es del Señor, él lo reclama como suyo. Es cosa consagrada a Jehová” </a:t>
            </a:r>
          </a:p>
          <a:p>
            <a:endParaRPr lang="es-DO" sz="3200" b="1" dirty="0">
              <a:solidFill>
                <a:schemeClr val="bg1"/>
              </a:solidFill>
              <a:latin typeface="Arial" panose="020B0604020202020204" pitchFamily="34" charset="0"/>
              <a:cs typeface="Arial" panose="020B0604020202020204" pitchFamily="34" charset="0"/>
            </a:endParaRPr>
          </a:p>
          <a:p>
            <a:r>
              <a:rPr lang="es-DO" sz="3200" b="1" dirty="0">
                <a:solidFill>
                  <a:schemeClr val="bg1"/>
                </a:solidFill>
                <a:latin typeface="Arial" panose="020B0604020202020204" pitchFamily="34" charset="0"/>
                <a:cs typeface="Arial" panose="020B0604020202020204" pitchFamily="34" charset="0"/>
              </a:rPr>
              <a:t>(RH, 3 DE DIC. 1899).</a:t>
            </a:r>
          </a:p>
        </p:txBody>
      </p:sp>
      <p:pic>
        <p:nvPicPr>
          <p:cNvPr id="6" name="Imagen 5">
            <a:extLst>
              <a:ext uri="{FF2B5EF4-FFF2-40B4-BE49-F238E27FC236}">
                <a16:creationId xmlns:a16="http://schemas.microsoft.com/office/drawing/2014/main" id="{C45F0679-8A20-4D0E-A190-3810F61666D1}"/>
              </a:ext>
            </a:extLst>
          </p:cNvPr>
          <p:cNvPicPr>
            <a:picLocks noChangeAspect="1"/>
          </p:cNvPicPr>
          <p:nvPr/>
        </p:nvPicPr>
        <p:blipFill>
          <a:blip r:embed="rId2"/>
          <a:stretch>
            <a:fillRect/>
          </a:stretch>
        </p:blipFill>
        <p:spPr>
          <a:xfrm>
            <a:off x="9441538" y="198366"/>
            <a:ext cx="2426418" cy="1749704"/>
          </a:xfrm>
          <a:prstGeom prst="rect">
            <a:avLst/>
          </a:prstGeom>
        </p:spPr>
      </p:pic>
    </p:spTree>
    <p:extLst>
      <p:ext uri="{BB962C8B-B14F-4D97-AF65-F5344CB8AC3E}">
        <p14:creationId xmlns:p14="http://schemas.microsoft.com/office/powerpoint/2010/main" val="2954087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C1EC0C6-13DA-444C-B10E-B1DEE72CBF70}"/>
              </a:ext>
            </a:extLst>
          </p:cNvPr>
          <p:cNvSpPr txBox="1"/>
          <p:nvPr/>
        </p:nvSpPr>
        <p:spPr>
          <a:xfrm>
            <a:off x="1974575" y="463826"/>
            <a:ext cx="7195929" cy="769441"/>
          </a:xfrm>
          <a:prstGeom prst="rect">
            <a:avLst/>
          </a:prstGeom>
          <a:solidFill>
            <a:srgbClr val="FFFF00"/>
          </a:solidFill>
        </p:spPr>
        <p:txBody>
          <a:bodyPr wrap="square" rtlCol="0">
            <a:spAutoFit/>
          </a:bodyPr>
          <a:lstStyle/>
          <a:p>
            <a:r>
              <a:rPr lang="es-DO" sz="4400" b="1" dirty="0">
                <a:solidFill>
                  <a:srgbClr val="002060"/>
                </a:solidFill>
                <a:latin typeface="Arial" panose="020B0604020202020204" pitchFamily="34" charset="0"/>
                <a:cs typeface="Arial" panose="020B0604020202020204" pitchFamily="34" charset="0"/>
              </a:rPr>
              <a:t>¿La santidad del diezmo?</a:t>
            </a:r>
          </a:p>
        </p:txBody>
      </p:sp>
      <p:sp>
        <p:nvSpPr>
          <p:cNvPr id="5" name="CuadroTexto 4">
            <a:extLst>
              <a:ext uri="{FF2B5EF4-FFF2-40B4-BE49-F238E27FC236}">
                <a16:creationId xmlns:a16="http://schemas.microsoft.com/office/drawing/2014/main" id="{1FDF46D1-7684-42DD-8656-784CB9C79101}"/>
              </a:ext>
            </a:extLst>
          </p:cNvPr>
          <p:cNvSpPr txBox="1"/>
          <p:nvPr/>
        </p:nvSpPr>
        <p:spPr>
          <a:xfrm>
            <a:off x="569842" y="1550505"/>
            <a:ext cx="10760767" cy="4524315"/>
          </a:xfrm>
          <a:prstGeom prst="rect">
            <a:avLst/>
          </a:prstGeom>
          <a:noFill/>
        </p:spPr>
        <p:txBody>
          <a:bodyPr wrap="square" rtlCol="0">
            <a:spAutoFit/>
          </a:bodyPr>
          <a:lstStyle/>
          <a:p>
            <a:r>
              <a:rPr lang="es-DO" sz="3200" b="1" dirty="0">
                <a:solidFill>
                  <a:schemeClr val="bg1"/>
                </a:solidFill>
                <a:latin typeface="Arial" panose="020B0604020202020204" pitchFamily="34" charset="0"/>
                <a:cs typeface="Arial" panose="020B0604020202020204" pitchFamily="34" charset="0"/>
              </a:rPr>
              <a:t>Lev. 27: 30.</a:t>
            </a:r>
          </a:p>
          <a:p>
            <a:endParaRPr lang="es-DO" sz="3200" b="1" dirty="0">
              <a:solidFill>
                <a:schemeClr val="bg1"/>
              </a:solidFill>
              <a:latin typeface="Arial" panose="020B0604020202020204" pitchFamily="34" charset="0"/>
              <a:cs typeface="Arial" panose="020B0604020202020204" pitchFamily="34" charset="0"/>
            </a:endParaRPr>
          </a:p>
          <a:p>
            <a:r>
              <a:rPr lang="es-DO" sz="3200" b="1" dirty="0">
                <a:solidFill>
                  <a:schemeClr val="bg1"/>
                </a:solidFill>
                <a:latin typeface="Arial" panose="020B0604020202020204" pitchFamily="34" charset="0"/>
                <a:cs typeface="Arial" panose="020B0604020202020204" pitchFamily="34" charset="0"/>
              </a:rPr>
              <a:t>Es santo:</a:t>
            </a:r>
          </a:p>
          <a:p>
            <a:pPr marL="457200" indent="-457200">
              <a:buFont typeface="Wingdings" panose="05000000000000000000" pitchFamily="2" charset="2"/>
              <a:buChar char="ü"/>
            </a:pPr>
            <a:r>
              <a:rPr lang="es-DO" sz="3200" b="1" dirty="0">
                <a:solidFill>
                  <a:schemeClr val="bg1"/>
                </a:solidFill>
                <a:latin typeface="Arial" panose="020B0604020202020204" pitchFamily="34" charset="0"/>
                <a:cs typeface="Arial" panose="020B0604020202020204" pitchFamily="34" charset="0"/>
              </a:rPr>
              <a:t>Si se lleva al lugar correcto.</a:t>
            </a:r>
          </a:p>
          <a:p>
            <a:pPr marL="457200" indent="-457200">
              <a:buFont typeface="Wingdings" panose="05000000000000000000" pitchFamily="2" charset="2"/>
              <a:buChar char="ü"/>
            </a:pPr>
            <a:r>
              <a:rPr lang="es-DO" sz="3200" b="1" dirty="0">
                <a:solidFill>
                  <a:schemeClr val="bg1"/>
                </a:solidFill>
                <a:latin typeface="Arial" panose="020B0604020202020204" pitchFamily="34" charset="0"/>
                <a:cs typeface="Arial" panose="020B0604020202020204" pitchFamily="34" charset="0"/>
              </a:rPr>
              <a:t>Si retorna al dueño completo.</a:t>
            </a:r>
          </a:p>
          <a:p>
            <a:pPr marL="457200" indent="-457200">
              <a:buFont typeface="Wingdings" panose="05000000000000000000" pitchFamily="2" charset="2"/>
              <a:buChar char="ü"/>
            </a:pPr>
            <a:r>
              <a:rPr lang="es-DO" sz="3200" b="1" dirty="0">
                <a:solidFill>
                  <a:schemeClr val="bg1"/>
                </a:solidFill>
                <a:latin typeface="Arial" panose="020B0604020202020204" pitchFamily="34" charset="0"/>
                <a:cs typeface="Arial" panose="020B0604020202020204" pitchFamily="34" charset="0"/>
              </a:rPr>
              <a:t>Si se le da a alguien que es santo.</a:t>
            </a:r>
          </a:p>
          <a:p>
            <a:pPr marL="457200" indent="-457200">
              <a:buFont typeface="Wingdings" panose="05000000000000000000" pitchFamily="2" charset="2"/>
              <a:buChar char="ü"/>
            </a:pPr>
            <a:r>
              <a:rPr lang="es-DO" sz="3200" b="1" dirty="0">
                <a:solidFill>
                  <a:schemeClr val="bg1"/>
                </a:solidFill>
                <a:latin typeface="Arial" panose="020B0604020202020204" pitchFamily="34" charset="0"/>
                <a:cs typeface="Arial" panose="020B0604020202020204" pitchFamily="34" charset="0"/>
              </a:rPr>
              <a:t>Si se usa en cosas santas.</a:t>
            </a:r>
          </a:p>
          <a:p>
            <a:pPr marL="457200" indent="-457200">
              <a:buFont typeface="Wingdings" panose="05000000000000000000" pitchFamily="2" charset="2"/>
              <a:buChar char="ü"/>
            </a:pPr>
            <a:r>
              <a:rPr lang="es-DO" sz="3200" b="1" dirty="0">
                <a:solidFill>
                  <a:schemeClr val="bg1"/>
                </a:solidFill>
                <a:latin typeface="Arial" panose="020B0604020202020204" pitchFamily="34" charset="0"/>
                <a:cs typeface="Arial" panose="020B0604020202020204" pitchFamily="34" charset="0"/>
              </a:rPr>
              <a:t>Si se usa de acuerdo a las indicaciones del dueño.</a:t>
            </a:r>
          </a:p>
          <a:p>
            <a:pPr marL="457200" indent="-457200">
              <a:buFont typeface="Wingdings" panose="05000000000000000000" pitchFamily="2" charset="2"/>
              <a:buChar char="ü"/>
            </a:pPr>
            <a:r>
              <a:rPr lang="es-DO" sz="3200" b="1" dirty="0">
                <a:solidFill>
                  <a:schemeClr val="bg1"/>
                </a:solidFill>
                <a:latin typeface="Arial" panose="020B0604020202020204" pitchFamily="34" charset="0"/>
                <a:cs typeface="Arial" panose="020B0604020202020204" pitchFamily="34" charset="0"/>
              </a:rPr>
              <a:t>Porque pertece a un Dios santo.</a:t>
            </a:r>
          </a:p>
        </p:txBody>
      </p:sp>
      <p:pic>
        <p:nvPicPr>
          <p:cNvPr id="6" name="Imagen 5">
            <a:extLst>
              <a:ext uri="{FF2B5EF4-FFF2-40B4-BE49-F238E27FC236}">
                <a16:creationId xmlns:a16="http://schemas.microsoft.com/office/drawing/2014/main" id="{F85CE19B-C549-4B55-97BC-588900BD80D9}"/>
              </a:ext>
            </a:extLst>
          </p:cNvPr>
          <p:cNvPicPr>
            <a:picLocks noChangeAspect="1"/>
          </p:cNvPicPr>
          <p:nvPr/>
        </p:nvPicPr>
        <p:blipFill>
          <a:blip r:embed="rId2"/>
          <a:stretch>
            <a:fillRect/>
          </a:stretch>
        </p:blipFill>
        <p:spPr>
          <a:xfrm>
            <a:off x="9534303" y="235017"/>
            <a:ext cx="2426418" cy="1749704"/>
          </a:xfrm>
          <a:prstGeom prst="rect">
            <a:avLst/>
          </a:prstGeom>
        </p:spPr>
      </p:pic>
    </p:spTree>
    <p:extLst>
      <p:ext uri="{BB962C8B-B14F-4D97-AF65-F5344CB8AC3E}">
        <p14:creationId xmlns:p14="http://schemas.microsoft.com/office/powerpoint/2010/main" val="3100242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40005DE-F034-461C-8C71-89E544F99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8374" y="1012954"/>
            <a:ext cx="5689600" cy="48320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75A8533A-A58E-41E3-A956-1013399FB604}"/>
              </a:ext>
            </a:extLst>
          </p:cNvPr>
          <p:cNvSpPr txBox="1"/>
          <p:nvPr/>
        </p:nvSpPr>
        <p:spPr>
          <a:xfrm>
            <a:off x="318052" y="2736502"/>
            <a:ext cx="5062331" cy="1384995"/>
          </a:xfrm>
          <a:prstGeom prst="rect">
            <a:avLst/>
          </a:prstGeom>
          <a:solidFill>
            <a:schemeClr val="tx2">
              <a:lumMod val="75000"/>
            </a:schemeClr>
          </a:solidFill>
        </p:spPr>
        <p:txBody>
          <a:bodyPr wrap="square" rtlCol="0">
            <a:spAutoFit/>
          </a:bodyPr>
          <a:lstStyle/>
          <a:p>
            <a:r>
              <a:rPr lang="es-DO" sz="4400" b="1" dirty="0">
                <a:solidFill>
                  <a:srgbClr val="FF0000"/>
                </a:solidFill>
                <a:latin typeface="Arial" panose="020B0604020202020204" pitchFamily="34" charset="0"/>
                <a:cs typeface="Arial" panose="020B0604020202020204" pitchFamily="34" charset="0"/>
              </a:rPr>
              <a:t>EL PLAN DE DIOS</a:t>
            </a:r>
          </a:p>
          <a:p>
            <a:endParaRPr lang="es-DO" sz="4000" b="1" dirty="0">
              <a:solidFill>
                <a:srgbClr val="C00000"/>
              </a:solidFill>
              <a:latin typeface="Arial" panose="020B0604020202020204" pitchFamily="34" charset="0"/>
              <a:cs typeface="Arial" panose="020B0604020202020204" pitchFamily="34" charset="0"/>
            </a:endParaRPr>
          </a:p>
        </p:txBody>
      </p:sp>
      <p:sp>
        <p:nvSpPr>
          <p:cNvPr id="8" name="Elipse 7">
            <a:extLst>
              <a:ext uri="{FF2B5EF4-FFF2-40B4-BE49-F238E27FC236}">
                <a16:creationId xmlns:a16="http://schemas.microsoft.com/office/drawing/2014/main" id="{4C372FAF-E5CC-4D59-8998-13C330AD5E3D}"/>
              </a:ext>
            </a:extLst>
          </p:cNvPr>
          <p:cNvSpPr/>
          <p:nvPr/>
        </p:nvSpPr>
        <p:spPr>
          <a:xfrm>
            <a:off x="463826" y="543339"/>
            <a:ext cx="1630017" cy="94090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4400" b="1" dirty="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110553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52FCBE-D88C-418C-BA4B-7700D567604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n 1">
            <a:extLst>
              <a:ext uri="{FF2B5EF4-FFF2-40B4-BE49-F238E27FC236}">
                <a16:creationId xmlns:a16="http://schemas.microsoft.com/office/drawing/2014/main" id="{761FFDD9-0B24-4884-BE56-5933F5BDAE15}"/>
              </a:ext>
            </a:extLst>
          </p:cNvPr>
          <p:cNvPicPr>
            <a:picLocks noChangeAspect="1"/>
          </p:cNvPicPr>
          <p:nvPr/>
        </p:nvPicPr>
        <p:blipFill>
          <a:blip r:embed="rId3"/>
          <a:stretch>
            <a:fillRect/>
          </a:stretch>
        </p:blipFill>
        <p:spPr>
          <a:xfrm>
            <a:off x="10318999" y="236077"/>
            <a:ext cx="1652159" cy="1774090"/>
          </a:xfrm>
          <a:prstGeom prst="rect">
            <a:avLst/>
          </a:prstGeom>
        </p:spPr>
      </p:pic>
      <p:pic>
        <p:nvPicPr>
          <p:cNvPr id="5" name="Imagen 4">
            <a:extLst>
              <a:ext uri="{FF2B5EF4-FFF2-40B4-BE49-F238E27FC236}">
                <a16:creationId xmlns:a16="http://schemas.microsoft.com/office/drawing/2014/main" id="{4378CCA2-6057-497A-8E0D-86B9F02948E8}"/>
              </a:ext>
            </a:extLst>
          </p:cNvPr>
          <p:cNvPicPr>
            <a:picLocks noChangeAspect="1"/>
          </p:cNvPicPr>
          <p:nvPr/>
        </p:nvPicPr>
        <p:blipFill>
          <a:blip r:embed="rId4"/>
          <a:stretch>
            <a:fillRect/>
          </a:stretch>
        </p:blipFill>
        <p:spPr>
          <a:xfrm>
            <a:off x="6467060" y="3988905"/>
            <a:ext cx="2822977" cy="1923370"/>
          </a:xfrm>
          <a:prstGeom prst="rect">
            <a:avLst/>
          </a:prstGeom>
          <a:ln>
            <a:noFill/>
          </a:ln>
          <a:effectLst>
            <a:softEdge rad="112500"/>
          </a:effectLst>
        </p:spPr>
      </p:pic>
      <p:sp>
        <p:nvSpPr>
          <p:cNvPr id="6" name="CuadroTexto 5">
            <a:extLst>
              <a:ext uri="{FF2B5EF4-FFF2-40B4-BE49-F238E27FC236}">
                <a16:creationId xmlns:a16="http://schemas.microsoft.com/office/drawing/2014/main" id="{3CE5B18D-760A-4D2C-95BC-E59CF82FC0B2}"/>
              </a:ext>
            </a:extLst>
          </p:cNvPr>
          <p:cNvSpPr txBox="1"/>
          <p:nvPr/>
        </p:nvSpPr>
        <p:spPr>
          <a:xfrm>
            <a:off x="5804452" y="1391478"/>
            <a:ext cx="967409" cy="499419"/>
          </a:xfrm>
          <a:prstGeom prst="rect">
            <a:avLst/>
          </a:prstGeom>
          <a:solidFill>
            <a:schemeClr val="accent1">
              <a:lumMod val="60000"/>
              <a:lumOff val="40000"/>
            </a:schemeClr>
          </a:solidFill>
        </p:spPr>
        <p:txBody>
          <a:bodyPr wrap="square" rtlCol="0">
            <a:spAutoFit/>
          </a:bodyPr>
          <a:lstStyle/>
          <a:p>
            <a:endParaRPr lang="es-DO" dirty="0"/>
          </a:p>
        </p:txBody>
      </p:sp>
    </p:spTree>
    <p:extLst>
      <p:ext uri="{BB962C8B-B14F-4D97-AF65-F5344CB8AC3E}">
        <p14:creationId xmlns:p14="http://schemas.microsoft.com/office/powerpoint/2010/main" val="2148633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E96F53-55CB-4329-93AC-546005425C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5318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4B17ADF-BBA9-481C-8481-30DE7C571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ángulo 5">
            <a:extLst>
              <a:ext uri="{FF2B5EF4-FFF2-40B4-BE49-F238E27FC236}">
                <a16:creationId xmlns:a16="http://schemas.microsoft.com/office/drawing/2014/main" id="{89DAB1B7-1406-47E9-A3FB-3477CD08661C}"/>
              </a:ext>
            </a:extLst>
          </p:cNvPr>
          <p:cNvSpPr/>
          <p:nvPr/>
        </p:nvSpPr>
        <p:spPr>
          <a:xfrm>
            <a:off x="350576" y="1137238"/>
            <a:ext cx="4009390" cy="1754326"/>
          </a:xfrm>
          <a:prstGeom prst="rect">
            <a:avLst/>
          </a:prstGeom>
        </p:spPr>
        <p:txBody>
          <a:bodyPr wrap="square">
            <a:spAutoFit/>
          </a:bodyPr>
          <a:lstStyle/>
          <a:p>
            <a:r>
              <a:rPr lang="es-DO" sz="3600" b="1" dirty="0">
                <a:latin typeface="Arial" panose="020B0604020202020204" pitchFamily="34" charset="0"/>
                <a:cs typeface="Arial" panose="020B0604020202020204" pitchFamily="34" charset="0"/>
              </a:rPr>
              <a:t>GRUPOS DE</a:t>
            </a:r>
          </a:p>
          <a:p>
            <a:r>
              <a:rPr lang="es-DO" sz="3600" b="1" dirty="0">
                <a:latin typeface="Arial" panose="020B0604020202020204" pitchFamily="34" charset="0"/>
                <a:cs typeface="Arial" panose="020B0604020202020204" pitchFamily="34" charset="0"/>
              </a:rPr>
              <a:t> DIEZMADORES</a:t>
            </a:r>
          </a:p>
          <a:p>
            <a:r>
              <a:rPr lang="es-DO" sz="3600" b="1" dirty="0">
                <a:latin typeface="Arial" panose="020B0604020202020204" pitchFamily="34" charset="0"/>
                <a:cs typeface="Arial" panose="020B0604020202020204" pitchFamily="34" charset="0"/>
              </a:rPr>
              <a:t>EN LA BIBLIA</a:t>
            </a:r>
            <a:endParaRPr lang="es-DO" sz="3600" dirty="0"/>
          </a:p>
        </p:txBody>
      </p:sp>
    </p:spTree>
    <p:extLst>
      <p:ext uri="{BB962C8B-B14F-4D97-AF65-F5344CB8AC3E}">
        <p14:creationId xmlns:p14="http://schemas.microsoft.com/office/powerpoint/2010/main" val="3927533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1ED49-1401-49E0-877D-E4463AFE1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755" y="2955421"/>
            <a:ext cx="2210563" cy="3034106"/>
          </a:xfrm>
          <a:prstGeom prst="rect">
            <a:avLst/>
          </a:prstGeom>
        </p:spPr>
      </p:pic>
      <p:sp>
        <p:nvSpPr>
          <p:cNvPr id="4" name="TextBox 3">
            <a:extLst>
              <a:ext uri="{FF2B5EF4-FFF2-40B4-BE49-F238E27FC236}">
                <a16:creationId xmlns:a16="http://schemas.microsoft.com/office/drawing/2014/main" id="{CCF9E1FA-EAE0-49D0-8AFD-FB22231C83E3}"/>
              </a:ext>
            </a:extLst>
          </p:cNvPr>
          <p:cNvSpPr txBox="1"/>
          <p:nvPr/>
        </p:nvSpPr>
        <p:spPr>
          <a:xfrm>
            <a:off x="7750349" y="1983641"/>
            <a:ext cx="2439467" cy="830997"/>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 CAMPO</a:t>
            </a:r>
          </a:p>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LOCAL</a:t>
            </a:r>
          </a:p>
        </p:txBody>
      </p:sp>
      <p:sp>
        <p:nvSpPr>
          <p:cNvPr id="5" name="TextBox 4">
            <a:extLst>
              <a:ext uri="{FF2B5EF4-FFF2-40B4-BE49-F238E27FC236}">
                <a16:creationId xmlns:a16="http://schemas.microsoft.com/office/drawing/2014/main" id="{3EEB060C-2737-46AD-9B16-BCF7735065B5}"/>
              </a:ext>
            </a:extLst>
          </p:cNvPr>
          <p:cNvSpPr txBox="1"/>
          <p:nvPr/>
        </p:nvSpPr>
        <p:spPr>
          <a:xfrm>
            <a:off x="1763779" y="1876057"/>
            <a:ext cx="2558517" cy="830997"/>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LOS MIEMBROS</a:t>
            </a:r>
          </a:p>
        </p:txBody>
      </p:sp>
      <p:sp>
        <p:nvSpPr>
          <p:cNvPr id="6" name="Rectangle 5">
            <a:extLst>
              <a:ext uri="{FF2B5EF4-FFF2-40B4-BE49-F238E27FC236}">
                <a16:creationId xmlns:a16="http://schemas.microsoft.com/office/drawing/2014/main" id="{B97A2E3E-EDCB-4B8B-B145-4D0A19344B01}"/>
              </a:ext>
            </a:extLst>
          </p:cNvPr>
          <p:cNvSpPr/>
          <p:nvPr/>
        </p:nvSpPr>
        <p:spPr>
          <a:xfrm>
            <a:off x="2135560" y="1"/>
            <a:ext cx="7920880" cy="1762021"/>
          </a:xfrm>
          <a:prstGeom prst="rect">
            <a:avLst/>
          </a:prstGeom>
          <a:noFill/>
        </p:spPr>
        <p:txBody>
          <a:bodyPr wrap="square" lIns="68580" tIns="34290" rIns="68580" bIns="34290">
            <a:spAutoFit/>
          </a:bodyPr>
          <a:lstStyle/>
          <a:p>
            <a:pPr algn="ctr"/>
            <a:r>
              <a:rPr lang="en-US" sz="3000" b="1" dirty="0">
                <a:ln w="0"/>
                <a:solidFill>
                  <a:srgbClr val="0070C0"/>
                </a:solidFill>
                <a:effectLst>
                  <a:outerShdw blurRad="38100" dist="19050" dir="2700000" algn="tl" rotWithShape="0">
                    <a:schemeClr val="dk1">
                      <a:alpha val="40000"/>
                    </a:schemeClr>
                  </a:outerShdw>
                </a:effectLst>
                <a:latin typeface="Arial Narrow" panose="020B0606020202030204" pitchFamily="34" charset="0"/>
              </a:rPr>
              <a:t> </a:t>
            </a:r>
          </a:p>
          <a:p>
            <a:pPr algn="ctr"/>
            <a:r>
              <a:rPr lang="en-US" sz="4000" b="1"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NUEVO ENFOQUE DE LA MAYORDOMÍA</a:t>
            </a:r>
          </a:p>
        </p:txBody>
      </p:sp>
      <p:pic>
        <p:nvPicPr>
          <p:cNvPr id="7" name="Picture 6">
            <a:extLst>
              <a:ext uri="{FF2B5EF4-FFF2-40B4-BE49-F238E27FC236}">
                <a16:creationId xmlns:a16="http://schemas.microsoft.com/office/drawing/2014/main" id="{FA854AF2-0C01-4760-B344-8C54CDD6B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738" y="2940151"/>
            <a:ext cx="3214688" cy="3000375"/>
          </a:xfrm>
          <a:prstGeom prst="rect">
            <a:avLst/>
          </a:prstGeom>
        </p:spPr>
      </p:pic>
      <p:pic>
        <p:nvPicPr>
          <p:cNvPr id="11" name="Picture 2">
            <a:extLst>
              <a:ext uri="{FF2B5EF4-FFF2-40B4-BE49-F238E27FC236}">
                <a16:creationId xmlns:a16="http://schemas.microsoft.com/office/drawing/2014/main" id="{C518AF39-DDB1-4C07-90B4-6EB2020F77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03422" y="2940151"/>
            <a:ext cx="2820831" cy="3034106"/>
          </a:xfrm>
          <a:prstGeom prst="rect">
            <a:avLst/>
          </a:prstGeom>
        </p:spPr>
      </p:pic>
      <p:sp>
        <p:nvSpPr>
          <p:cNvPr id="2" name="CuadroTexto 1">
            <a:extLst>
              <a:ext uri="{FF2B5EF4-FFF2-40B4-BE49-F238E27FC236}">
                <a16:creationId xmlns:a16="http://schemas.microsoft.com/office/drawing/2014/main" id="{F66A62F4-DDC9-41A8-AFCD-E5EFD562B403}"/>
              </a:ext>
            </a:extLst>
          </p:cNvPr>
          <p:cNvSpPr txBox="1"/>
          <p:nvPr/>
        </p:nvSpPr>
        <p:spPr>
          <a:xfrm>
            <a:off x="4813218" y="2089476"/>
            <a:ext cx="2411035" cy="523220"/>
          </a:xfrm>
          <a:prstGeom prst="rect">
            <a:avLst/>
          </a:prstGeom>
          <a:noFill/>
        </p:spPr>
        <p:txBody>
          <a:bodyPr wrap="square" rtlCol="0">
            <a:spAutoFit/>
          </a:bodyPr>
          <a:lstStyle/>
          <a:p>
            <a:r>
              <a:rPr lang="es-DO" sz="2800" b="1" dirty="0">
                <a:solidFill>
                  <a:srgbClr val="002060"/>
                </a:solidFill>
                <a:latin typeface="Arial" panose="020B0604020202020204" pitchFamily="34" charset="0"/>
                <a:cs typeface="Arial" panose="020B0604020202020204" pitchFamily="34" charset="0"/>
              </a:rPr>
              <a:t>LA IGLESIA</a:t>
            </a:r>
          </a:p>
        </p:txBody>
      </p:sp>
      <p:pic>
        <p:nvPicPr>
          <p:cNvPr id="9" name="Imagen 8">
            <a:extLst>
              <a:ext uri="{FF2B5EF4-FFF2-40B4-BE49-F238E27FC236}">
                <a16:creationId xmlns:a16="http://schemas.microsoft.com/office/drawing/2014/main" id="{3FABC040-02F9-4C9A-8866-18372BCABE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6763" y="200158"/>
            <a:ext cx="1296144" cy="1022558"/>
          </a:xfrm>
          <a:prstGeom prst="rect">
            <a:avLst/>
          </a:prstGeom>
        </p:spPr>
      </p:pic>
    </p:spTree>
    <p:extLst>
      <p:ext uri="{BB962C8B-B14F-4D97-AF65-F5344CB8AC3E}">
        <p14:creationId xmlns:p14="http://schemas.microsoft.com/office/powerpoint/2010/main" val="110890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par>
                                <p:cTn id="17" presetID="21"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1" presetClass="entr" presetSubtype="0" fill="hold" nodeType="with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7CE1155-2CD7-4C73-AD6F-27CAB1684BB3}"/>
              </a:ext>
            </a:extLst>
          </p:cNvPr>
          <p:cNvPicPr>
            <a:picLocks noChangeAspect="1"/>
          </p:cNvPicPr>
          <p:nvPr/>
        </p:nvPicPr>
        <p:blipFill>
          <a:blip r:embed="rId2"/>
          <a:stretch>
            <a:fillRect/>
          </a:stretch>
        </p:blipFill>
        <p:spPr>
          <a:xfrm>
            <a:off x="0" y="-23242"/>
            <a:ext cx="12192000" cy="6881241"/>
          </a:xfrm>
          <a:prstGeom prst="rect">
            <a:avLst/>
          </a:prstGeom>
        </p:spPr>
      </p:pic>
      <p:sp>
        <p:nvSpPr>
          <p:cNvPr id="6" name="CuadroTexto 5">
            <a:extLst>
              <a:ext uri="{FF2B5EF4-FFF2-40B4-BE49-F238E27FC236}">
                <a16:creationId xmlns:a16="http://schemas.microsoft.com/office/drawing/2014/main" id="{E52D4019-575B-4C46-8684-8577A1E75D54}"/>
              </a:ext>
            </a:extLst>
          </p:cNvPr>
          <p:cNvSpPr txBox="1"/>
          <p:nvPr/>
        </p:nvSpPr>
        <p:spPr>
          <a:xfrm>
            <a:off x="6559825" y="686642"/>
            <a:ext cx="4625009" cy="646331"/>
          </a:xfrm>
          <a:prstGeom prst="rect">
            <a:avLst/>
          </a:prstGeom>
          <a:noFill/>
        </p:spPr>
        <p:txBody>
          <a:bodyPr wrap="square" rtlCol="0">
            <a:spAutoFit/>
          </a:bodyPr>
          <a:lstStyle/>
          <a:p>
            <a:r>
              <a:rPr lang="es-DO" sz="3600" b="1" dirty="0">
                <a:solidFill>
                  <a:srgbClr val="FF0000"/>
                </a:solidFill>
                <a:latin typeface="Arial" panose="020B0604020202020204" pitchFamily="34" charset="0"/>
                <a:cs typeface="Arial" panose="020B0604020202020204" pitchFamily="34" charset="0"/>
              </a:rPr>
              <a:t>¿Qué dice la Biblia?</a:t>
            </a:r>
            <a:endParaRPr lang="es-DO" sz="3600" dirty="0">
              <a:solidFill>
                <a:srgbClr val="FF0000"/>
              </a:solidFill>
            </a:endParaRPr>
          </a:p>
        </p:txBody>
      </p:sp>
      <p:sp>
        <p:nvSpPr>
          <p:cNvPr id="7" name="CuadroTexto 6">
            <a:extLst>
              <a:ext uri="{FF2B5EF4-FFF2-40B4-BE49-F238E27FC236}">
                <a16:creationId xmlns:a16="http://schemas.microsoft.com/office/drawing/2014/main" id="{F6D4D025-2F35-4310-BAD1-03088807EED8}"/>
              </a:ext>
            </a:extLst>
          </p:cNvPr>
          <p:cNvSpPr txBox="1"/>
          <p:nvPr/>
        </p:nvSpPr>
        <p:spPr>
          <a:xfrm>
            <a:off x="172279" y="441669"/>
            <a:ext cx="5923721" cy="1323439"/>
          </a:xfrm>
          <a:prstGeom prst="rect">
            <a:avLst/>
          </a:prstGeom>
          <a:noFill/>
        </p:spPr>
        <p:txBody>
          <a:bodyPr wrap="square" rtlCol="0">
            <a:spAutoFit/>
          </a:bodyPr>
          <a:lstStyle/>
          <a:p>
            <a:pPr algn="ctr"/>
            <a:r>
              <a:rPr lang="es-DO" sz="2800" b="1" dirty="0">
                <a:solidFill>
                  <a:srgbClr val="FFFF00"/>
                </a:solidFill>
                <a:latin typeface="Arial" panose="020B0604020202020204" pitchFamily="34" charset="0"/>
                <a:cs typeface="Arial" panose="020B0604020202020204" pitchFamily="34" charset="0"/>
              </a:rPr>
              <a:t> </a:t>
            </a:r>
            <a:r>
              <a:rPr lang="es-DO" sz="4000" b="1" dirty="0">
                <a:solidFill>
                  <a:srgbClr val="FFFF00"/>
                </a:solidFill>
                <a:latin typeface="Arial" panose="020B0604020202020204" pitchFamily="34" charset="0"/>
                <a:cs typeface="Arial" panose="020B0604020202020204" pitchFamily="34" charset="0"/>
              </a:rPr>
              <a:t>¿Quiénes tienen que diezmar y ofrendar?</a:t>
            </a:r>
            <a:endParaRPr lang="es-DO"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964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A560C5E-B8B7-44AA-ACE3-FCB67B158709}"/>
              </a:ext>
            </a:extLst>
          </p:cNvPr>
          <p:cNvSpPr/>
          <p:nvPr/>
        </p:nvSpPr>
        <p:spPr>
          <a:xfrm>
            <a:off x="651974" y="455115"/>
            <a:ext cx="9393174" cy="6186309"/>
          </a:xfrm>
          <a:prstGeom prst="rect">
            <a:avLst/>
          </a:prstGeom>
          <a:solidFill>
            <a:schemeClr val="tx1"/>
          </a:solidFill>
        </p:spPr>
        <p:txBody>
          <a:bodyPr wrap="square">
            <a:spAutoFit/>
          </a:bodyPr>
          <a:lstStyle/>
          <a:p>
            <a:r>
              <a:rPr lang="es-DO" sz="2800" dirty="0">
                <a:solidFill>
                  <a:schemeClr val="bg1"/>
                </a:solidFill>
                <a:latin typeface="Times New Roman" panose="02020603050405020304" pitchFamily="18" charset="0"/>
                <a:cs typeface="Times New Roman" panose="02020603050405020304" pitchFamily="18" charset="0"/>
              </a:rPr>
              <a:t>Es muy interesante ver en la Biblia que cada vez que Dios exigía diezmos y ofrendas invitaba a todo el pueblo a participar.</a:t>
            </a:r>
          </a:p>
          <a:p>
            <a:r>
              <a:rPr lang="es-DO" sz="2800" dirty="0">
                <a:solidFill>
                  <a:schemeClr val="bg1"/>
                </a:solidFill>
                <a:latin typeface="Times New Roman" panose="02020603050405020304" pitchFamily="18" charset="0"/>
                <a:cs typeface="Times New Roman" panose="02020603050405020304" pitchFamily="18" charset="0"/>
              </a:rPr>
              <a:t>Jehová habló a Moisés y le dijo: “Di a </a:t>
            </a:r>
            <a:r>
              <a:rPr lang="es-DO" sz="2800" b="1" u="sng" dirty="0">
                <a:solidFill>
                  <a:srgbClr val="FF0000"/>
                </a:solidFill>
                <a:latin typeface="Arial" panose="020B0604020202020204" pitchFamily="34" charset="0"/>
                <a:cs typeface="Arial" panose="020B0604020202020204" pitchFamily="34" charset="0"/>
              </a:rPr>
              <a:t>los hijos de Israel </a:t>
            </a:r>
            <a:r>
              <a:rPr lang="es-DO" sz="2800" dirty="0">
                <a:solidFill>
                  <a:schemeClr val="bg1"/>
                </a:solidFill>
                <a:latin typeface="Times New Roman" panose="02020603050405020304" pitchFamily="18" charset="0"/>
                <a:cs typeface="Times New Roman" panose="02020603050405020304" pitchFamily="18" charset="0"/>
              </a:rPr>
              <a:t>que recojan para mí una ofrenda (Ex. 25:1-2). </a:t>
            </a:r>
          </a:p>
          <a:p>
            <a:endParaRPr lang="es-DO" sz="2800" dirty="0">
              <a:solidFill>
                <a:schemeClr val="bg1"/>
              </a:solidFill>
              <a:latin typeface="Times New Roman" panose="02020603050405020304" pitchFamily="18" charset="0"/>
              <a:cs typeface="Times New Roman" panose="02020603050405020304" pitchFamily="18" charset="0"/>
            </a:endParaRPr>
          </a:p>
          <a:p>
            <a:r>
              <a:rPr lang="es-DO" sz="2800" dirty="0">
                <a:solidFill>
                  <a:schemeClr val="bg1"/>
                </a:solidFill>
                <a:latin typeface="Times New Roman" panose="02020603050405020304" pitchFamily="18" charset="0"/>
                <a:cs typeface="Times New Roman" panose="02020603050405020304" pitchFamily="18" charset="0"/>
              </a:rPr>
              <a:t>Así habló Moisés a </a:t>
            </a:r>
            <a:r>
              <a:rPr lang="es-DO" sz="3200" b="1" u="sng" dirty="0">
                <a:solidFill>
                  <a:srgbClr val="FF0000"/>
                </a:solidFill>
                <a:latin typeface="Times New Roman" panose="02020603050405020304" pitchFamily="18" charset="0"/>
                <a:cs typeface="Times New Roman" panose="02020603050405020304" pitchFamily="18" charset="0"/>
              </a:rPr>
              <a:t>toda la congregación </a:t>
            </a:r>
            <a:r>
              <a:rPr lang="es-DO" sz="2800" dirty="0">
                <a:solidFill>
                  <a:schemeClr val="bg1"/>
                </a:solidFill>
                <a:latin typeface="Times New Roman" panose="02020603050405020304" pitchFamily="18" charset="0"/>
                <a:cs typeface="Times New Roman" panose="02020603050405020304" pitchFamily="18" charset="0"/>
              </a:rPr>
              <a:t>de los hijos de Israel. Vinieron tanto hombres como mujeres, todos de corazón generoso. Todos presentaban una ofrenda de oro a Jehová. (Ex. 35:22-29). </a:t>
            </a:r>
            <a:r>
              <a:rPr lang="es-DO" sz="3200" b="1" u="sng" dirty="0">
                <a:solidFill>
                  <a:srgbClr val="FF0000"/>
                </a:solidFill>
                <a:latin typeface="Times New Roman" panose="02020603050405020304" pitchFamily="18" charset="0"/>
                <a:cs typeface="Times New Roman" panose="02020603050405020304" pitchFamily="18" charset="0"/>
              </a:rPr>
              <a:t>Todos traían ofrendas</a:t>
            </a:r>
            <a:r>
              <a:rPr lang="es-DO" sz="2800" dirty="0">
                <a:solidFill>
                  <a:schemeClr val="bg1"/>
                </a:solidFill>
                <a:latin typeface="Times New Roman" panose="02020603050405020304" pitchFamily="18" charset="0"/>
                <a:cs typeface="Times New Roman" panose="02020603050405020304" pitchFamily="18" charset="0"/>
              </a:rPr>
              <a:t> (Ex. 36:3-). Moisés recibió las ofrendas de </a:t>
            </a:r>
            <a:r>
              <a:rPr lang="es-DO" sz="3200" b="1" u="sng" dirty="0">
                <a:solidFill>
                  <a:srgbClr val="FF0000"/>
                </a:solidFill>
                <a:latin typeface="Times New Roman" panose="02020603050405020304" pitchFamily="18" charset="0"/>
                <a:cs typeface="Times New Roman" panose="02020603050405020304" pitchFamily="18" charset="0"/>
              </a:rPr>
              <a:t>todos los hijos de Israel </a:t>
            </a:r>
            <a:r>
              <a:rPr lang="es-DO" sz="2800" dirty="0">
                <a:solidFill>
                  <a:schemeClr val="bg1"/>
                </a:solidFill>
                <a:latin typeface="Times New Roman" panose="02020603050405020304" pitchFamily="18" charset="0"/>
                <a:cs typeface="Times New Roman" panose="02020603050405020304" pitchFamily="18" charset="0"/>
              </a:rPr>
              <a:t>(Ex. 36:3-6). Dios dijo a Moisés: Di a los hijos de Israel que traigan ofrenda a Jehová </a:t>
            </a:r>
            <a:r>
              <a:rPr lang="es-DO" sz="2400" dirty="0">
                <a:solidFill>
                  <a:schemeClr val="bg1"/>
                </a:solidFill>
                <a:latin typeface="Times New Roman" panose="02020603050405020304" pitchFamily="18" charset="0"/>
                <a:cs typeface="Times New Roman" panose="02020603050405020304" pitchFamily="18" charset="0"/>
              </a:rPr>
              <a:t>(</a:t>
            </a:r>
            <a:r>
              <a:rPr lang="es-DO" sz="2400" dirty="0" err="1">
                <a:solidFill>
                  <a:schemeClr val="bg1"/>
                </a:solidFill>
                <a:latin typeface="Times New Roman" panose="02020603050405020304" pitchFamily="18" charset="0"/>
                <a:cs typeface="Times New Roman" panose="02020603050405020304" pitchFamily="18" charset="0"/>
              </a:rPr>
              <a:t>Lv</a:t>
            </a:r>
            <a:r>
              <a:rPr lang="es-DO" sz="2400" dirty="0">
                <a:solidFill>
                  <a:schemeClr val="bg1"/>
                </a:solidFill>
                <a:latin typeface="Times New Roman" panose="02020603050405020304" pitchFamily="18" charset="0"/>
                <a:cs typeface="Times New Roman" panose="02020603050405020304" pitchFamily="18" charset="0"/>
              </a:rPr>
              <a:t>. 7:38).</a:t>
            </a:r>
          </a:p>
          <a:p>
            <a:endParaRPr lang="es-DO" sz="2400" dirty="0">
              <a:solidFill>
                <a:schemeClr val="bg1"/>
              </a:solidFill>
              <a:latin typeface="Times New Roman" panose="02020603050405020304" pitchFamily="18" charset="0"/>
              <a:cs typeface="Times New Roman" panose="02020603050405020304" pitchFamily="18" charset="0"/>
            </a:endParaRPr>
          </a:p>
          <a:p>
            <a:r>
              <a:rPr lang="es-DO" sz="2400" dirty="0">
                <a:solidFill>
                  <a:schemeClr val="bg1"/>
                </a:solidFill>
                <a:latin typeface="Times New Roman" panose="02020603050405020304" pitchFamily="18" charset="0"/>
                <a:cs typeface="Times New Roman" panose="02020603050405020304" pitchFamily="18" charset="0"/>
              </a:rPr>
              <a:t> </a:t>
            </a:r>
          </a:p>
        </p:txBody>
      </p:sp>
      <p:pic>
        <p:nvPicPr>
          <p:cNvPr id="2" name="Imagen 1">
            <a:extLst>
              <a:ext uri="{FF2B5EF4-FFF2-40B4-BE49-F238E27FC236}">
                <a16:creationId xmlns:a16="http://schemas.microsoft.com/office/drawing/2014/main" id="{BD2019A1-51AD-4A9A-AD5D-A2A033054B1B}"/>
              </a:ext>
            </a:extLst>
          </p:cNvPr>
          <p:cNvPicPr>
            <a:picLocks noChangeAspect="1"/>
          </p:cNvPicPr>
          <p:nvPr/>
        </p:nvPicPr>
        <p:blipFill>
          <a:blip r:embed="rId2"/>
          <a:stretch>
            <a:fillRect/>
          </a:stretch>
        </p:blipFill>
        <p:spPr>
          <a:xfrm>
            <a:off x="10417473" y="117221"/>
            <a:ext cx="1402202" cy="1402202"/>
          </a:xfrm>
          <a:prstGeom prst="rect">
            <a:avLst/>
          </a:prstGeom>
        </p:spPr>
      </p:pic>
    </p:spTree>
    <p:extLst>
      <p:ext uri="{BB962C8B-B14F-4D97-AF65-F5344CB8AC3E}">
        <p14:creationId xmlns:p14="http://schemas.microsoft.com/office/powerpoint/2010/main" val="879009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739D310-A128-4120-95AC-B36E7FE58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7232" y="97092"/>
            <a:ext cx="1399983" cy="1402793"/>
          </a:xfrm>
          <a:prstGeom prst="rect">
            <a:avLst/>
          </a:prstGeom>
        </p:spPr>
      </p:pic>
      <p:sp>
        <p:nvSpPr>
          <p:cNvPr id="6" name="CuadroTexto 5">
            <a:extLst>
              <a:ext uri="{FF2B5EF4-FFF2-40B4-BE49-F238E27FC236}">
                <a16:creationId xmlns:a16="http://schemas.microsoft.com/office/drawing/2014/main" id="{BC2CAD3D-3559-482D-BA26-F6D60D98BE8E}"/>
              </a:ext>
            </a:extLst>
          </p:cNvPr>
          <p:cNvSpPr txBox="1"/>
          <p:nvPr/>
        </p:nvSpPr>
        <p:spPr>
          <a:xfrm>
            <a:off x="417444" y="798489"/>
            <a:ext cx="9879496" cy="5909310"/>
          </a:xfrm>
          <a:prstGeom prst="rect">
            <a:avLst/>
          </a:prstGeom>
          <a:solidFill>
            <a:srgbClr val="FFFF00"/>
          </a:solidFill>
        </p:spPr>
        <p:txBody>
          <a:bodyPr wrap="square" rtlCol="0">
            <a:spAutoFit/>
          </a:bodyPr>
          <a:lstStyle/>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Todos los hijos de Israel. (Ex. 25: 1-2; Ex. 36: 6).</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Toda la congregación. (Ex. 35: 22-29).</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Todos traían ofrendas. (Ex. 36: 3-9).</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Todos los hijos de Israel que traigan ofrenda para mí. (</a:t>
            </a:r>
            <a:r>
              <a:rPr lang="es-DO" sz="2400" b="1" dirty="0" err="1">
                <a:solidFill>
                  <a:schemeClr val="bg1"/>
                </a:solidFill>
                <a:latin typeface="Arial" panose="020B0604020202020204" pitchFamily="34" charset="0"/>
                <a:cs typeface="Arial" panose="020B0604020202020204" pitchFamily="34" charset="0"/>
              </a:rPr>
              <a:t>Lv</a:t>
            </a:r>
            <a:r>
              <a:rPr lang="es-DO" sz="2400" b="1" dirty="0">
                <a:solidFill>
                  <a:schemeClr val="bg1"/>
                </a:solidFill>
                <a:latin typeface="Arial" panose="020B0604020202020204" pitchFamily="34" charset="0"/>
                <a:cs typeface="Arial" panose="020B0604020202020204" pitchFamily="34" charset="0"/>
              </a:rPr>
              <a:t>. 7: 38).</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Todos traerán ofrendas. Ex. 35: 22-29).</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Todos trajeron ofrendas. (Ex. 36: 3-6).</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Toda Juda trajo el diezmo. (Neh. 13: 12).</a:t>
            </a:r>
          </a:p>
          <a:p>
            <a:endParaRPr lang="es-DO" sz="24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Cada uno presentará su ofrenda al Señor. (</a:t>
            </a:r>
            <a:r>
              <a:rPr lang="es-DO" sz="2400" b="1" dirty="0" err="1">
                <a:solidFill>
                  <a:schemeClr val="bg1"/>
                </a:solidFill>
                <a:latin typeface="Arial" panose="020B0604020202020204" pitchFamily="34" charset="0"/>
                <a:cs typeface="Arial" panose="020B0604020202020204" pitchFamily="34" charset="0"/>
              </a:rPr>
              <a:t>Dt</a:t>
            </a:r>
            <a:r>
              <a:rPr lang="es-DO" sz="2400" b="1" dirty="0">
                <a:solidFill>
                  <a:schemeClr val="bg1"/>
                </a:solidFill>
                <a:latin typeface="Arial" panose="020B0604020202020204" pitchFamily="34" charset="0"/>
                <a:cs typeface="Arial" panose="020B0604020202020204" pitchFamily="34" charset="0"/>
              </a:rPr>
              <a:t>. 16: 17).</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Cada uno aparte algo. (1 Co. 16: 2).</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Cada uno con la ofrenda en la mano. (</a:t>
            </a:r>
            <a:r>
              <a:rPr lang="es-DO" sz="2400" b="1" dirty="0" err="1">
                <a:solidFill>
                  <a:schemeClr val="bg1"/>
                </a:solidFill>
                <a:latin typeface="Arial" panose="020B0604020202020204" pitchFamily="34" charset="0"/>
                <a:cs typeface="Arial" panose="020B0604020202020204" pitchFamily="34" charset="0"/>
              </a:rPr>
              <a:t>Dt</a:t>
            </a:r>
            <a:r>
              <a:rPr lang="es-DO" sz="2400" b="1" dirty="0">
                <a:solidFill>
                  <a:schemeClr val="bg1"/>
                </a:solidFill>
                <a:latin typeface="Arial" panose="020B0604020202020204" pitchFamily="34" charset="0"/>
                <a:cs typeface="Arial" panose="020B0604020202020204" pitchFamily="34" charset="0"/>
              </a:rPr>
              <a:t>. 16: 17).</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Cada uno dará según sus fuerzas. (</a:t>
            </a:r>
            <a:r>
              <a:rPr lang="es-DO" sz="2400" b="1" dirty="0" err="1">
                <a:solidFill>
                  <a:schemeClr val="bg1"/>
                </a:solidFill>
                <a:latin typeface="Arial" panose="020B0604020202020204" pitchFamily="34" charset="0"/>
                <a:cs typeface="Arial" panose="020B0604020202020204" pitchFamily="34" charset="0"/>
              </a:rPr>
              <a:t>Esd</a:t>
            </a:r>
            <a:r>
              <a:rPr lang="es-DO" sz="2400" b="1" dirty="0">
                <a:solidFill>
                  <a:schemeClr val="bg1"/>
                </a:solidFill>
                <a:latin typeface="Arial" panose="020B0604020202020204" pitchFamily="34" charset="0"/>
                <a:cs typeface="Arial" panose="020B0604020202020204" pitchFamily="34" charset="0"/>
              </a:rPr>
              <a:t>. 2: 6-9).</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Cada uno ofrendará según pueda. (</a:t>
            </a:r>
            <a:r>
              <a:rPr lang="es-DO" sz="2400" b="1" dirty="0" err="1">
                <a:solidFill>
                  <a:schemeClr val="bg1"/>
                </a:solidFill>
                <a:latin typeface="Arial" panose="020B0604020202020204" pitchFamily="34" charset="0"/>
                <a:cs typeface="Arial" panose="020B0604020202020204" pitchFamily="34" charset="0"/>
              </a:rPr>
              <a:t>Lv</a:t>
            </a:r>
            <a:r>
              <a:rPr lang="es-DO" sz="2400" b="1" dirty="0">
                <a:solidFill>
                  <a:schemeClr val="bg1"/>
                </a:solidFill>
                <a:latin typeface="Arial" panose="020B0604020202020204" pitchFamily="34" charset="0"/>
                <a:cs typeface="Arial" panose="020B0604020202020204" pitchFamily="34" charset="0"/>
              </a:rPr>
              <a:t>. 14: 30).</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Cada uno de acuerdo a su capacidad. (1Co. 8: 11).</a:t>
            </a:r>
          </a:p>
          <a:p>
            <a:pPr marL="285750" indent="-285750">
              <a:buFont typeface="Wingdings" panose="05000000000000000000" pitchFamily="2" charset="2"/>
              <a:buChar char="Ø"/>
            </a:pPr>
            <a:r>
              <a:rPr lang="es-DO" sz="2400" b="1" dirty="0">
                <a:solidFill>
                  <a:schemeClr val="bg1"/>
                </a:solidFill>
                <a:latin typeface="Arial" panose="020B0604020202020204" pitchFamily="34" charset="0"/>
                <a:cs typeface="Arial" panose="020B0604020202020204" pitchFamily="34" charset="0"/>
              </a:rPr>
              <a:t>Cada uno de acuerdo a su edad. (</a:t>
            </a:r>
            <a:r>
              <a:rPr lang="es-DO" sz="2400" b="1" dirty="0" err="1">
                <a:solidFill>
                  <a:schemeClr val="bg1"/>
                </a:solidFill>
                <a:latin typeface="Arial" panose="020B0604020202020204" pitchFamily="34" charset="0"/>
                <a:cs typeface="Arial" panose="020B0604020202020204" pitchFamily="34" charset="0"/>
              </a:rPr>
              <a:t>Lv</a:t>
            </a:r>
            <a:r>
              <a:rPr lang="es-DO" sz="2400" b="1" dirty="0">
                <a:solidFill>
                  <a:schemeClr val="bg1"/>
                </a:solidFill>
                <a:latin typeface="Arial" panose="020B0604020202020204" pitchFamily="34" charset="0"/>
                <a:cs typeface="Arial" panose="020B0604020202020204" pitchFamily="34" charset="0"/>
              </a:rPr>
              <a:t>. 27: 1-8).</a:t>
            </a:r>
          </a:p>
          <a:p>
            <a:pPr marL="285750" indent="-285750">
              <a:buFont typeface="Wingdings" panose="05000000000000000000" pitchFamily="2" charset="2"/>
              <a:buChar char="Ø"/>
            </a:pPr>
            <a:endParaRPr lang="es-DO" dirty="0"/>
          </a:p>
        </p:txBody>
      </p:sp>
      <p:sp>
        <p:nvSpPr>
          <p:cNvPr id="3" name="Rectángulo 2">
            <a:extLst>
              <a:ext uri="{FF2B5EF4-FFF2-40B4-BE49-F238E27FC236}">
                <a16:creationId xmlns:a16="http://schemas.microsoft.com/office/drawing/2014/main" id="{71D5EA32-5AF5-4734-B6B0-662C58EB9444}"/>
              </a:ext>
            </a:extLst>
          </p:cNvPr>
          <p:cNvSpPr/>
          <p:nvPr/>
        </p:nvSpPr>
        <p:spPr>
          <a:xfrm>
            <a:off x="3087757" y="150201"/>
            <a:ext cx="4200939" cy="523220"/>
          </a:xfrm>
          <a:prstGeom prst="rect">
            <a:avLst/>
          </a:prstGeom>
          <a:solidFill>
            <a:srgbClr val="FF0000"/>
          </a:solidFill>
        </p:spPr>
        <p:txBody>
          <a:bodyPr wrap="square">
            <a:spAutoFit/>
          </a:bodyPr>
          <a:lstStyle/>
          <a:p>
            <a:pPr algn="ctr">
              <a:spcBef>
                <a:spcPct val="0"/>
              </a:spcBef>
              <a:spcAft>
                <a:spcPts val="600"/>
              </a:spcAft>
            </a:pPr>
            <a:r>
              <a:rPr lang="en-US" sz="2800" b="1" cap="all" dirty="0">
                <a:ln w="3175" cmpd="sng">
                  <a:noFill/>
                </a:ln>
                <a:latin typeface="Arial" panose="020B0604020202020204" pitchFamily="34" charset="0"/>
                <a:cs typeface="Arial" panose="020B0604020202020204" pitchFamily="34" charset="0"/>
              </a:rPr>
              <a:t>¿QUÉ DICE LA BIBLIA?</a:t>
            </a:r>
          </a:p>
        </p:txBody>
      </p:sp>
    </p:spTree>
    <p:extLst>
      <p:ext uri="{BB962C8B-B14F-4D97-AF65-F5344CB8AC3E}">
        <p14:creationId xmlns:p14="http://schemas.microsoft.com/office/powerpoint/2010/main" val="144658045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4710892-105A-4F46-9B95-3E9FDA440039}"/>
              </a:ext>
            </a:extLst>
          </p:cNvPr>
          <p:cNvSpPr txBox="1"/>
          <p:nvPr/>
        </p:nvSpPr>
        <p:spPr>
          <a:xfrm>
            <a:off x="1086678" y="92766"/>
            <a:ext cx="9581322" cy="584775"/>
          </a:xfrm>
          <a:prstGeom prst="rect">
            <a:avLst/>
          </a:prstGeom>
          <a:solidFill>
            <a:srgbClr val="FFFF00"/>
          </a:solidFill>
        </p:spPr>
        <p:txBody>
          <a:bodyPr wrap="square" rtlCol="0">
            <a:spAutoFit/>
          </a:bodyPr>
          <a:lstStyle/>
          <a:p>
            <a:pPr algn="ctr"/>
            <a:r>
              <a:rPr lang="es-DO" sz="3200" b="1" dirty="0">
                <a:solidFill>
                  <a:srgbClr val="C00000"/>
                </a:solidFill>
                <a:latin typeface="Arial" panose="020B0604020202020204" pitchFamily="34" charset="0"/>
                <a:cs typeface="Arial" panose="020B0604020202020204" pitchFamily="34" charset="0"/>
              </a:rPr>
              <a:t>LEVÍTICO  27:1-8.</a:t>
            </a:r>
          </a:p>
        </p:txBody>
      </p:sp>
      <p:graphicFrame>
        <p:nvGraphicFramePr>
          <p:cNvPr id="4" name="Tabla 3">
            <a:extLst>
              <a:ext uri="{FF2B5EF4-FFF2-40B4-BE49-F238E27FC236}">
                <a16:creationId xmlns:a16="http://schemas.microsoft.com/office/drawing/2014/main" id="{FE889D08-F947-4A68-BA31-A0334E8D3A0E}"/>
              </a:ext>
            </a:extLst>
          </p:cNvPr>
          <p:cNvGraphicFramePr>
            <a:graphicFrameLocks noGrp="1"/>
          </p:cNvGraphicFramePr>
          <p:nvPr>
            <p:extLst>
              <p:ext uri="{D42A27DB-BD31-4B8C-83A1-F6EECF244321}">
                <p14:modId xmlns:p14="http://schemas.microsoft.com/office/powerpoint/2010/main" val="1680221722"/>
              </p:ext>
            </p:extLst>
          </p:nvPr>
        </p:nvGraphicFramePr>
        <p:xfrm>
          <a:off x="384313" y="1084027"/>
          <a:ext cx="11237843" cy="5345486"/>
        </p:xfrm>
        <a:graphic>
          <a:graphicData uri="http://schemas.openxmlformats.org/drawingml/2006/table">
            <a:tbl>
              <a:tblPr firstRow="1" bandRow="1">
                <a:tableStyleId>{5940675A-B579-460E-94D1-54222C63F5DA}</a:tableStyleId>
              </a:tblPr>
              <a:tblGrid>
                <a:gridCol w="1120206">
                  <a:extLst>
                    <a:ext uri="{9D8B030D-6E8A-4147-A177-3AD203B41FA5}">
                      <a16:colId xmlns:a16="http://schemas.microsoft.com/office/drawing/2014/main" val="1331104541"/>
                    </a:ext>
                  </a:extLst>
                </a:gridCol>
                <a:gridCol w="1801946">
                  <a:extLst>
                    <a:ext uri="{9D8B030D-6E8A-4147-A177-3AD203B41FA5}">
                      <a16:colId xmlns:a16="http://schemas.microsoft.com/office/drawing/2014/main" val="3097390650"/>
                    </a:ext>
                  </a:extLst>
                </a:gridCol>
                <a:gridCol w="2503842">
                  <a:extLst>
                    <a:ext uri="{9D8B030D-6E8A-4147-A177-3AD203B41FA5}">
                      <a16:colId xmlns:a16="http://schemas.microsoft.com/office/drawing/2014/main" val="2343400802"/>
                    </a:ext>
                  </a:extLst>
                </a:gridCol>
                <a:gridCol w="3133073">
                  <a:extLst>
                    <a:ext uri="{9D8B030D-6E8A-4147-A177-3AD203B41FA5}">
                      <a16:colId xmlns:a16="http://schemas.microsoft.com/office/drawing/2014/main" val="443944818"/>
                    </a:ext>
                  </a:extLst>
                </a:gridCol>
                <a:gridCol w="2678776">
                  <a:extLst>
                    <a:ext uri="{9D8B030D-6E8A-4147-A177-3AD203B41FA5}">
                      <a16:colId xmlns:a16="http://schemas.microsoft.com/office/drawing/2014/main" val="3397264514"/>
                    </a:ext>
                  </a:extLst>
                </a:gridCol>
              </a:tblGrid>
              <a:tr h="744773">
                <a:tc>
                  <a:txBody>
                    <a:bodyPr/>
                    <a:lstStyle/>
                    <a:p>
                      <a:r>
                        <a:rPr lang="es-DO" sz="2800" b="1" dirty="0">
                          <a:solidFill>
                            <a:schemeClr val="tx1"/>
                          </a:solidFill>
                          <a:latin typeface="Arial" panose="020B0604020202020204" pitchFamily="34" charset="0"/>
                          <a:cs typeface="Arial" panose="020B0604020202020204" pitchFamily="34" charset="0"/>
                        </a:rPr>
                        <a:t>No.</a:t>
                      </a:r>
                    </a:p>
                  </a:txBody>
                  <a:tcPr>
                    <a:solidFill>
                      <a:schemeClr val="bg1"/>
                    </a:solidFill>
                  </a:tcPr>
                </a:tc>
                <a:tc>
                  <a:txBody>
                    <a:bodyPr/>
                    <a:lstStyle/>
                    <a:p>
                      <a:r>
                        <a:rPr lang="es-DO" sz="2800" b="1" dirty="0">
                          <a:solidFill>
                            <a:schemeClr val="tx1"/>
                          </a:solidFill>
                          <a:latin typeface="Arial" panose="020B0604020202020204" pitchFamily="34" charset="0"/>
                          <a:cs typeface="Arial" panose="020B0604020202020204" pitchFamily="34" charset="0"/>
                        </a:rPr>
                        <a:t>Género</a:t>
                      </a:r>
                    </a:p>
                  </a:txBody>
                  <a:tcPr>
                    <a:solidFill>
                      <a:schemeClr val="bg1"/>
                    </a:solidFill>
                  </a:tcPr>
                </a:tc>
                <a:tc>
                  <a:txBody>
                    <a:bodyPr/>
                    <a:lstStyle/>
                    <a:p>
                      <a:r>
                        <a:rPr lang="es-DO" sz="2800" b="1" dirty="0">
                          <a:latin typeface="Arial" panose="020B0604020202020204" pitchFamily="34" charset="0"/>
                          <a:cs typeface="Arial" panose="020B0604020202020204" pitchFamily="34" charset="0"/>
                        </a:rPr>
                        <a:t>Edad</a:t>
                      </a:r>
                    </a:p>
                  </a:txBody>
                  <a:tcPr>
                    <a:solidFill>
                      <a:schemeClr val="bg1"/>
                    </a:solidFill>
                  </a:tcPr>
                </a:tc>
                <a:tc>
                  <a:txBody>
                    <a:bodyPr/>
                    <a:lstStyle/>
                    <a:p>
                      <a:r>
                        <a:rPr lang="es-DO" sz="2800" b="1" dirty="0">
                          <a:latin typeface="Arial" panose="020B0604020202020204" pitchFamily="34" charset="0"/>
                          <a:cs typeface="Arial" panose="020B0604020202020204" pitchFamily="34" charset="0"/>
                        </a:rPr>
                        <a:t>Debían dar</a:t>
                      </a:r>
                    </a:p>
                  </a:txBody>
                  <a:tcPr>
                    <a:solidFill>
                      <a:schemeClr val="bg1"/>
                    </a:solidFill>
                  </a:tcPr>
                </a:tc>
                <a:tc>
                  <a:txBody>
                    <a:bodyPr/>
                    <a:lstStyle/>
                    <a:p>
                      <a:r>
                        <a:rPr lang="es-DO" sz="2800" b="1" dirty="0">
                          <a:latin typeface="Arial" panose="020B0604020202020204" pitchFamily="34" charset="0"/>
                          <a:cs typeface="Arial" panose="020B0604020202020204" pitchFamily="34" charset="0"/>
                        </a:rPr>
                        <a:t>Equivalente</a:t>
                      </a:r>
                    </a:p>
                  </a:txBody>
                  <a:tcPr>
                    <a:solidFill>
                      <a:schemeClr val="bg1"/>
                    </a:solidFill>
                  </a:tcPr>
                </a:tc>
                <a:extLst>
                  <a:ext uri="{0D108BD9-81ED-4DB2-BD59-A6C34878D82A}">
                    <a16:rowId xmlns:a16="http://schemas.microsoft.com/office/drawing/2014/main" val="3076187775"/>
                  </a:ext>
                </a:extLst>
              </a:tr>
              <a:tr h="638313">
                <a:tc>
                  <a:txBody>
                    <a:bodyPr/>
                    <a:lstStyle/>
                    <a:p>
                      <a:r>
                        <a:rPr lang="es-DO" sz="3200" b="1" dirty="0">
                          <a:solidFill>
                            <a:schemeClr val="tx1"/>
                          </a:solidFill>
                          <a:latin typeface="Arial" panose="020B0604020202020204" pitchFamily="34" charset="0"/>
                          <a:cs typeface="Arial" panose="020B0604020202020204" pitchFamily="34" charset="0"/>
                        </a:rPr>
                        <a:t>1</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Varón</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De 20 a 60 años</a:t>
                      </a:r>
                    </a:p>
                  </a:txBody>
                  <a:tcPr>
                    <a:solidFill>
                      <a:schemeClr val="bg1"/>
                    </a:solidFill>
                  </a:tcPr>
                </a:tc>
                <a:tc>
                  <a:txBody>
                    <a:bodyPr/>
                    <a:lstStyle/>
                    <a:p>
                      <a:r>
                        <a:rPr lang="es-DO" sz="2800" b="1" dirty="0">
                          <a:solidFill>
                            <a:srgbClr val="FFFF00"/>
                          </a:solidFill>
                          <a:latin typeface="Arial" panose="020B0604020202020204" pitchFamily="34" charset="0"/>
                          <a:cs typeface="Arial" panose="020B0604020202020204" pitchFamily="34" charset="0"/>
                        </a:rPr>
                        <a:t>50</a:t>
                      </a:r>
                      <a:r>
                        <a:rPr lang="es-DO" sz="2400" b="1" dirty="0">
                          <a:latin typeface="Arial" panose="020B0604020202020204" pitchFamily="34" charset="0"/>
                          <a:cs typeface="Arial" panose="020B0604020202020204" pitchFamily="34" charset="0"/>
                        </a:rPr>
                        <a:t>  Siclo de plata.</a:t>
                      </a:r>
                    </a:p>
                  </a:txBody>
                  <a:tcPr>
                    <a:solidFill>
                      <a:schemeClr val="bg1"/>
                    </a:solidFill>
                  </a:tcPr>
                </a:tc>
                <a:tc>
                  <a:txBody>
                    <a:bodyPr/>
                    <a:lstStyle/>
                    <a:p>
                      <a:r>
                        <a:rPr lang="es-DO" sz="2400" b="1" dirty="0">
                          <a:latin typeface="Arial" panose="020B0604020202020204" pitchFamily="34" charset="0"/>
                          <a:cs typeface="Arial" panose="020B0604020202020204" pitchFamily="34" charset="0"/>
                        </a:rPr>
                        <a:t>600 gramo</a:t>
                      </a:r>
                    </a:p>
                  </a:txBody>
                  <a:tcPr>
                    <a:solidFill>
                      <a:schemeClr val="bg1"/>
                    </a:solidFill>
                  </a:tcPr>
                </a:tc>
                <a:extLst>
                  <a:ext uri="{0D108BD9-81ED-4DB2-BD59-A6C34878D82A}">
                    <a16:rowId xmlns:a16="http://schemas.microsoft.com/office/drawing/2014/main" val="3698920873"/>
                  </a:ext>
                </a:extLst>
              </a:tr>
              <a:tr h="577521">
                <a:tc>
                  <a:txBody>
                    <a:bodyPr/>
                    <a:lstStyle/>
                    <a:p>
                      <a:r>
                        <a:rPr lang="es-DO" sz="3200" b="1" dirty="0">
                          <a:solidFill>
                            <a:schemeClr val="tx1"/>
                          </a:solidFill>
                          <a:latin typeface="Arial" panose="020B0604020202020204" pitchFamily="34" charset="0"/>
                          <a:cs typeface="Arial" panose="020B0604020202020204" pitchFamily="34" charset="0"/>
                        </a:rPr>
                        <a:t>2</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Mujer</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De 20 a 60 años</a:t>
                      </a:r>
                    </a:p>
                  </a:txBody>
                  <a:tcPr>
                    <a:solidFill>
                      <a:schemeClr val="bg1"/>
                    </a:solidFill>
                  </a:tcPr>
                </a:tc>
                <a:tc>
                  <a:txBody>
                    <a:bodyPr/>
                    <a:lstStyle/>
                    <a:p>
                      <a:r>
                        <a:rPr lang="es-DO" sz="2800" b="1" dirty="0">
                          <a:solidFill>
                            <a:srgbClr val="FFFF00"/>
                          </a:solidFill>
                          <a:latin typeface="Arial" panose="020B0604020202020204" pitchFamily="34" charset="0"/>
                          <a:cs typeface="Arial" panose="020B0604020202020204" pitchFamily="34" charset="0"/>
                        </a:rPr>
                        <a:t>30</a:t>
                      </a:r>
                      <a:r>
                        <a:rPr lang="es-DO" sz="2400" b="1" dirty="0">
                          <a:latin typeface="Arial" panose="020B0604020202020204" pitchFamily="34" charset="0"/>
                          <a:cs typeface="Arial" panose="020B0604020202020204" pitchFamily="34" charset="0"/>
                        </a:rPr>
                        <a:t>  Siclo de plata.</a:t>
                      </a:r>
                    </a:p>
                  </a:txBody>
                  <a:tcPr>
                    <a:solidFill>
                      <a:schemeClr val="bg1"/>
                    </a:solidFill>
                  </a:tcPr>
                </a:tc>
                <a:tc>
                  <a:txBody>
                    <a:bodyPr/>
                    <a:lstStyle/>
                    <a:p>
                      <a:r>
                        <a:rPr lang="es-DO" sz="2400" b="1" dirty="0">
                          <a:latin typeface="Arial" panose="020B0604020202020204" pitchFamily="34" charset="0"/>
                          <a:cs typeface="Arial" panose="020B0604020202020204" pitchFamily="34" charset="0"/>
                        </a:rPr>
                        <a:t>370 gramo</a:t>
                      </a:r>
                    </a:p>
                  </a:txBody>
                  <a:tcPr>
                    <a:solidFill>
                      <a:schemeClr val="bg1"/>
                    </a:solidFill>
                  </a:tcPr>
                </a:tc>
                <a:extLst>
                  <a:ext uri="{0D108BD9-81ED-4DB2-BD59-A6C34878D82A}">
                    <a16:rowId xmlns:a16="http://schemas.microsoft.com/office/drawing/2014/main" val="4023457170"/>
                  </a:ext>
                </a:extLst>
              </a:tr>
              <a:tr h="577521">
                <a:tc>
                  <a:txBody>
                    <a:bodyPr/>
                    <a:lstStyle/>
                    <a:p>
                      <a:r>
                        <a:rPr lang="es-DO" sz="3200" b="1" dirty="0">
                          <a:solidFill>
                            <a:schemeClr val="tx1"/>
                          </a:solidFill>
                          <a:latin typeface="Arial" panose="020B0604020202020204" pitchFamily="34" charset="0"/>
                          <a:cs typeface="Arial" panose="020B0604020202020204" pitchFamily="34" charset="0"/>
                        </a:rPr>
                        <a:t>3</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Varón</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De 5 a 20 años</a:t>
                      </a:r>
                    </a:p>
                  </a:txBody>
                  <a:tcPr>
                    <a:solidFill>
                      <a:schemeClr val="bg1"/>
                    </a:solidFill>
                  </a:tcPr>
                </a:tc>
                <a:tc>
                  <a:txBody>
                    <a:bodyPr/>
                    <a:lstStyle/>
                    <a:p>
                      <a:r>
                        <a:rPr lang="es-DO" sz="2800" b="1" dirty="0">
                          <a:solidFill>
                            <a:srgbClr val="FFFF00"/>
                          </a:solidFill>
                          <a:latin typeface="Arial" panose="020B0604020202020204" pitchFamily="34" charset="0"/>
                          <a:cs typeface="Arial" panose="020B0604020202020204" pitchFamily="34" charset="0"/>
                        </a:rPr>
                        <a:t>20</a:t>
                      </a:r>
                      <a:r>
                        <a:rPr lang="es-DO" sz="2400" b="1" dirty="0">
                          <a:latin typeface="Arial" panose="020B0604020202020204" pitchFamily="34" charset="0"/>
                          <a:cs typeface="Arial" panose="020B0604020202020204" pitchFamily="34" charset="0"/>
                        </a:rPr>
                        <a:t>  Siclo de plata.</a:t>
                      </a:r>
                    </a:p>
                  </a:txBody>
                  <a:tcPr>
                    <a:solidFill>
                      <a:schemeClr val="bg1"/>
                    </a:solidFill>
                  </a:tcPr>
                </a:tc>
                <a:tc>
                  <a:txBody>
                    <a:bodyPr/>
                    <a:lstStyle/>
                    <a:p>
                      <a:r>
                        <a:rPr lang="es-DO" sz="2400" b="1" dirty="0">
                          <a:latin typeface="Arial" panose="020B0604020202020204" pitchFamily="34" charset="0"/>
                          <a:cs typeface="Arial" panose="020B0604020202020204" pitchFamily="34" charset="0"/>
                        </a:rPr>
                        <a:t>220 gramo</a:t>
                      </a:r>
                    </a:p>
                  </a:txBody>
                  <a:tcPr>
                    <a:solidFill>
                      <a:schemeClr val="bg1"/>
                    </a:solidFill>
                  </a:tcPr>
                </a:tc>
                <a:extLst>
                  <a:ext uri="{0D108BD9-81ED-4DB2-BD59-A6C34878D82A}">
                    <a16:rowId xmlns:a16="http://schemas.microsoft.com/office/drawing/2014/main" val="1041955143"/>
                  </a:ext>
                </a:extLst>
              </a:tr>
              <a:tr h="577521">
                <a:tc>
                  <a:txBody>
                    <a:bodyPr/>
                    <a:lstStyle/>
                    <a:p>
                      <a:r>
                        <a:rPr lang="es-DO" sz="3200" b="1" dirty="0">
                          <a:solidFill>
                            <a:schemeClr val="tx1"/>
                          </a:solidFill>
                          <a:latin typeface="Arial" panose="020B0604020202020204" pitchFamily="34" charset="0"/>
                          <a:cs typeface="Arial" panose="020B0604020202020204" pitchFamily="34" charset="0"/>
                        </a:rPr>
                        <a:t>4</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Mujer</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De 5 a 20 años</a:t>
                      </a:r>
                    </a:p>
                  </a:txBody>
                  <a:tcPr>
                    <a:solidFill>
                      <a:schemeClr val="bg1"/>
                    </a:solidFill>
                  </a:tcPr>
                </a:tc>
                <a:tc>
                  <a:txBody>
                    <a:bodyPr/>
                    <a:lstStyle/>
                    <a:p>
                      <a:r>
                        <a:rPr lang="es-DO" sz="2800" b="1" dirty="0">
                          <a:solidFill>
                            <a:srgbClr val="FFFF00"/>
                          </a:solidFill>
                          <a:latin typeface="Arial" panose="020B0604020202020204" pitchFamily="34" charset="0"/>
                          <a:cs typeface="Arial" panose="020B0604020202020204" pitchFamily="34" charset="0"/>
                        </a:rPr>
                        <a:t>10</a:t>
                      </a:r>
                      <a:r>
                        <a:rPr lang="es-DO" sz="2400" b="1" dirty="0">
                          <a:latin typeface="Arial" panose="020B0604020202020204" pitchFamily="34" charset="0"/>
                          <a:cs typeface="Arial" panose="020B0604020202020204" pitchFamily="34" charset="0"/>
                        </a:rPr>
                        <a:t>  Siclo de plata.</a:t>
                      </a:r>
                    </a:p>
                  </a:txBody>
                  <a:tcPr>
                    <a:solidFill>
                      <a:schemeClr val="bg1"/>
                    </a:solidFill>
                  </a:tcPr>
                </a:tc>
                <a:tc>
                  <a:txBody>
                    <a:bodyPr/>
                    <a:lstStyle/>
                    <a:p>
                      <a:r>
                        <a:rPr lang="es-DO" sz="2400" b="1" dirty="0">
                          <a:latin typeface="Arial" panose="020B0604020202020204" pitchFamily="34" charset="0"/>
                          <a:cs typeface="Arial" panose="020B0604020202020204" pitchFamily="34" charset="0"/>
                        </a:rPr>
                        <a:t>110 gramo</a:t>
                      </a:r>
                    </a:p>
                  </a:txBody>
                  <a:tcPr>
                    <a:solidFill>
                      <a:schemeClr val="bg1"/>
                    </a:solidFill>
                  </a:tcPr>
                </a:tc>
                <a:extLst>
                  <a:ext uri="{0D108BD9-81ED-4DB2-BD59-A6C34878D82A}">
                    <a16:rowId xmlns:a16="http://schemas.microsoft.com/office/drawing/2014/main" val="3709748046"/>
                  </a:ext>
                </a:extLst>
              </a:tr>
              <a:tr h="638313">
                <a:tc>
                  <a:txBody>
                    <a:bodyPr/>
                    <a:lstStyle/>
                    <a:p>
                      <a:r>
                        <a:rPr lang="es-DO" sz="3200" b="1" dirty="0">
                          <a:solidFill>
                            <a:schemeClr val="tx1"/>
                          </a:solidFill>
                          <a:latin typeface="Arial" panose="020B0604020202020204" pitchFamily="34" charset="0"/>
                          <a:cs typeface="Arial" panose="020B0604020202020204" pitchFamily="34" charset="0"/>
                        </a:rPr>
                        <a:t>5</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Niño</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De un mes</a:t>
                      </a:r>
                    </a:p>
                    <a:p>
                      <a:r>
                        <a:rPr lang="es-DO" sz="2400" b="1" dirty="0">
                          <a:solidFill>
                            <a:schemeClr val="tx1"/>
                          </a:solidFill>
                          <a:latin typeface="Arial" panose="020B0604020202020204" pitchFamily="34" charset="0"/>
                          <a:cs typeface="Arial" panose="020B0604020202020204" pitchFamily="34" charset="0"/>
                        </a:rPr>
                        <a:t>A 5 años</a:t>
                      </a:r>
                    </a:p>
                  </a:txBody>
                  <a:tcPr>
                    <a:solidFill>
                      <a:schemeClr val="bg1"/>
                    </a:solidFill>
                  </a:tcPr>
                </a:tc>
                <a:tc>
                  <a:txBody>
                    <a:bodyPr/>
                    <a:lstStyle/>
                    <a:p>
                      <a:r>
                        <a:rPr lang="es-DO" sz="3200" b="1" dirty="0">
                          <a:solidFill>
                            <a:srgbClr val="FFFF00"/>
                          </a:solidFill>
                          <a:latin typeface="Arial" panose="020B0604020202020204" pitchFamily="34" charset="0"/>
                          <a:cs typeface="Arial" panose="020B0604020202020204" pitchFamily="34" charset="0"/>
                        </a:rPr>
                        <a:t>5</a:t>
                      </a:r>
                      <a:r>
                        <a:rPr lang="es-DO" sz="2400" b="1" dirty="0">
                          <a:latin typeface="Arial" panose="020B0604020202020204" pitchFamily="34" charset="0"/>
                          <a:cs typeface="Arial" panose="020B0604020202020204" pitchFamily="34" charset="0"/>
                        </a:rPr>
                        <a:t>  Siclo de plata.</a:t>
                      </a:r>
                    </a:p>
                  </a:txBody>
                  <a:tcPr>
                    <a:solidFill>
                      <a:schemeClr val="bg1"/>
                    </a:solidFill>
                  </a:tcPr>
                </a:tc>
                <a:tc>
                  <a:txBody>
                    <a:bodyPr/>
                    <a:lstStyle/>
                    <a:p>
                      <a:r>
                        <a:rPr lang="es-DO" sz="2400" b="1" dirty="0">
                          <a:latin typeface="Arial" panose="020B0604020202020204" pitchFamily="34" charset="0"/>
                          <a:cs typeface="Arial" panose="020B0604020202020204" pitchFamily="34" charset="0"/>
                        </a:rPr>
                        <a:t>55 gramo</a:t>
                      </a:r>
                    </a:p>
                  </a:txBody>
                  <a:tcPr>
                    <a:solidFill>
                      <a:schemeClr val="bg1"/>
                    </a:solidFill>
                  </a:tcPr>
                </a:tc>
                <a:extLst>
                  <a:ext uri="{0D108BD9-81ED-4DB2-BD59-A6C34878D82A}">
                    <a16:rowId xmlns:a16="http://schemas.microsoft.com/office/drawing/2014/main" val="2107357161"/>
                  </a:ext>
                </a:extLst>
              </a:tr>
              <a:tr h="638313">
                <a:tc>
                  <a:txBody>
                    <a:bodyPr/>
                    <a:lstStyle/>
                    <a:p>
                      <a:r>
                        <a:rPr lang="es-DO" sz="3200" b="1" dirty="0">
                          <a:solidFill>
                            <a:schemeClr val="tx1"/>
                          </a:solidFill>
                          <a:latin typeface="Arial" panose="020B0604020202020204" pitchFamily="34" charset="0"/>
                          <a:cs typeface="Arial" panose="020B0604020202020204" pitchFamily="34" charset="0"/>
                        </a:rPr>
                        <a:t>6</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Niña</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De un mes</a:t>
                      </a:r>
                    </a:p>
                    <a:p>
                      <a:r>
                        <a:rPr lang="es-DO" sz="2400" b="1" dirty="0">
                          <a:solidFill>
                            <a:schemeClr val="tx1"/>
                          </a:solidFill>
                          <a:latin typeface="Arial" panose="020B0604020202020204" pitchFamily="34" charset="0"/>
                          <a:cs typeface="Arial" panose="020B0604020202020204" pitchFamily="34" charset="0"/>
                        </a:rPr>
                        <a:t>A 5 años</a:t>
                      </a:r>
                    </a:p>
                  </a:txBody>
                  <a:tcPr>
                    <a:solidFill>
                      <a:schemeClr val="bg1"/>
                    </a:solidFill>
                  </a:tcPr>
                </a:tc>
                <a:tc>
                  <a:txBody>
                    <a:bodyPr/>
                    <a:lstStyle/>
                    <a:p>
                      <a:r>
                        <a:rPr lang="es-DO" sz="3200" b="1" dirty="0">
                          <a:solidFill>
                            <a:srgbClr val="FFFF00"/>
                          </a:solidFill>
                          <a:latin typeface="Arial" panose="020B0604020202020204" pitchFamily="34" charset="0"/>
                          <a:cs typeface="Arial" panose="020B0604020202020204" pitchFamily="34" charset="0"/>
                        </a:rPr>
                        <a:t>3</a:t>
                      </a:r>
                      <a:r>
                        <a:rPr lang="es-DO" sz="2400" b="1" dirty="0">
                          <a:latin typeface="Arial" panose="020B0604020202020204" pitchFamily="34" charset="0"/>
                          <a:cs typeface="Arial" panose="020B0604020202020204" pitchFamily="34" charset="0"/>
                        </a:rPr>
                        <a:t>  Siglo de plata.</a:t>
                      </a:r>
                    </a:p>
                  </a:txBody>
                  <a:tcPr>
                    <a:solidFill>
                      <a:schemeClr val="bg1"/>
                    </a:solidFill>
                  </a:tcPr>
                </a:tc>
                <a:tc>
                  <a:txBody>
                    <a:bodyPr/>
                    <a:lstStyle/>
                    <a:p>
                      <a:r>
                        <a:rPr lang="es-DO" sz="2400" b="1" dirty="0">
                          <a:latin typeface="Arial" panose="020B0604020202020204" pitchFamily="34" charset="0"/>
                          <a:cs typeface="Arial" panose="020B0604020202020204" pitchFamily="34" charset="0"/>
                        </a:rPr>
                        <a:t>33 gramo</a:t>
                      </a:r>
                    </a:p>
                  </a:txBody>
                  <a:tcPr>
                    <a:solidFill>
                      <a:schemeClr val="bg1"/>
                    </a:solidFill>
                  </a:tcPr>
                </a:tc>
                <a:extLst>
                  <a:ext uri="{0D108BD9-81ED-4DB2-BD59-A6C34878D82A}">
                    <a16:rowId xmlns:a16="http://schemas.microsoft.com/office/drawing/2014/main" val="3397897467"/>
                  </a:ext>
                </a:extLst>
              </a:tr>
              <a:tr h="577521">
                <a:tc>
                  <a:txBody>
                    <a:bodyPr/>
                    <a:lstStyle/>
                    <a:p>
                      <a:r>
                        <a:rPr lang="es-DO" sz="3200" b="1" dirty="0">
                          <a:solidFill>
                            <a:schemeClr val="tx1"/>
                          </a:solidFill>
                          <a:latin typeface="Arial" panose="020B0604020202020204" pitchFamily="34" charset="0"/>
                          <a:cs typeface="Arial" panose="020B0604020202020204" pitchFamily="34" charset="0"/>
                        </a:rPr>
                        <a:t>7</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Mayores </a:t>
                      </a:r>
                    </a:p>
                  </a:txBody>
                  <a:tcPr>
                    <a:solidFill>
                      <a:schemeClr val="bg1"/>
                    </a:solidFill>
                  </a:tcPr>
                </a:tc>
                <a:tc>
                  <a:txBody>
                    <a:bodyPr/>
                    <a:lstStyle/>
                    <a:p>
                      <a:r>
                        <a:rPr lang="es-DO" sz="2400" b="1" dirty="0">
                          <a:solidFill>
                            <a:schemeClr val="tx1"/>
                          </a:solidFill>
                          <a:latin typeface="Arial" panose="020B0604020202020204" pitchFamily="34" charset="0"/>
                          <a:cs typeface="Arial" panose="020B0604020202020204" pitchFamily="34" charset="0"/>
                        </a:rPr>
                        <a:t>De 70 a</a:t>
                      </a:r>
                      <a:r>
                        <a:rPr lang="en-US" sz="2400" b="1" dirty="0">
                          <a:solidFill>
                            <a:schemeClr val="tx1"/>
                          </a:solidFill>
                          <a:latin typeface="Arial" panose="020B0604020202020204" pitchFamily="34" charset="0"/>
                          <a:cs typeface="Arial" panose="020B0604020202020204" pitchFamily="34" charset="0"/>
                        </a:rPr>
                        <a:t>ños</a:t>
                      </a:r>
                      <a:endParaRPr lang="es-DO" sz="2400" b="1"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r>
                        <a:rPr lang="es-DO" sz="2800" b="1" dirty="0">
                          <a:solidFill>
                            <a:srgbClr val="FFFF00"/>
                          </a:solidFill>
                          <a:latin typeface="Arial" panose="020B0604020202020204" pitchFamily="34" charset="0"/>
                          <a:cs typeface="Arial" panose="020B0604020202020204" pitchFamily="34" charset="0"/>
                        </a:rPr>
                        <a:t>15</a:t>
                      </a:r>
                      <a:r>
                        <a:rPr lang="es-DO" sz="2400" b="1" dirty="0">
                          <a:latin typeface="Arial" panose="020B0604020202020204" pitchFamily="34" charset="0"/>
                          <a:cs typeface="Arial" panose="020B0604020202020204" pitchFamily="34" charset="0"/>
                        </a:rPr>
                        <a:t>  Siclo de plata</a:t>
                      </a:r>
                    </a:p>
                  </a:txBody>
                  <a:tcPr>
                    <a:solidFill>
                      <a:schemeClr val="bg1"/>
                    </a:solidFill>
                  </a:tcPr>
                </a:tc>
                <a:tc>
                  <a:txBody>
                    <a:bodyPr/>
                    <a:lstStyle/>
                    <a:p>
                      <a:r>
                        <a:rPr lang="es-DO" sz="2400" b="1" dirty="0">
                          <a:latin typeface="Arial" panose="020B0604020202020204" pitchFamily="34" charset="0"/>
                          <a:cs typeface="Arial" panose="020B0604020202020204" pitchFamily="34" charset="0"/>
                        </a:rPr>
                        <a:t>170 gramo</a:t>
                      </a:r>
                    </a:p>
                  </a:txBody>
                  <a:tcPr>
                    <a:solidFill>
                      <a:schemeClr val="bg1"/>
                    </a:solidFill>
                  </a:tcPr>
                </a:tc>
                <a:extLst>
                  <a:ext uri="{0D108BD9-81ED-4DB2-BD59-A6C34878D82A}">
                    <a16:rowId xmlns:a16="http://schemas.microsoft.com/office/drawing/2014/main" val="1176416573"/>
                  </a:ext>
                </a:extLst>
              </a:tr>
            </a:tbl>
          </a:graphicData>
        </a:graphic>
      </p:graphicFrame>
    </p:spTree>
    <p:extLst>
      <p:ext uri="{BB962C8B-B14F-4D97-AF65-F5344CB8AC3E}">
        <p14:creationId xmlns:p14="http://schemas.microsoft.com/office/powerpoint/2010/main" val="3073797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D3C69AD-6B68-426A-95A2-E1A026C75356}"/>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481103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1D77C05-2DD4-4ED0-B466-3AF64D44423B}"/>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13814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E40A8D-59C8-4CBD-89D8-0E54C2999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132904" cy="6858000"/>
          </a:xfrm>
          <a:prstGeom prst="rect">
            <a:avLst/>
          </a:prstGeom>
        </p:spPr>
      </p:pic>
    </p:spTree>
    <p:extLst>
      <p:ext uri="{BB962C8B-B14F-4D97-AF65-F5344CB8AC3E}">
        <p14:creationId xmlns:p14="http://schemas.microsoft.com/office/powerpoint/2010/main" val="3736316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527087B-3E7E-4D02-B2D4-68F2CEAF5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352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1BE30B-B79E-431D-93AF-A9DD7F472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4311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76C658-E836-4647-B684-434A0AE77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565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1CCEB3-EAB7-4277-A792-28DC9E743A87}"/>
              </a:ext>
            </a:extLst>
          </p:cNvPr>
          <p:cNvSpPr txBox="1"/>
          <p:nvPr/>
        </p:nvSpPr>
        <p:spPr>
          <a:xfrm>
            <a:off x="5229267" y="2130291"/>
            <a:ext cx="1622033" cy="507831"/>
          </a:xfrm>
          <a:prstGeom prst="rect">
            <a:avLst/>
          </a:prstGeom>
          <a:solidFill>
            <a:schemeClr val="accent2">
              <a:lumMod val="75000"/>
            </a:schemeClr>
          </a:solidFill>
        </p:spPr>
        <p:txBody>
          <a:bodyPr wrap="square" rtlCol="0">
            <a:spAutoFit/>
          </a:bodyPr>
          <a:lstStyle/>
          <a:p>
            <a:pPr algn="ctr"/>
            <a:r>
              <a:rPr lang="en-US" sz="1350" dirty="0">
                <a:solidFill>
                  <a:schemeClr val="bg1"/>
                </a:solidFill>
                <a:effectLst>
                  <a:outerShdw blurRad="38100" dist="38100" dir="2700000" algn="tl">
                    <a:srgbClr val="000000">
                      <a:alpha val="43137"/>
                    </a:srgbClr>
                  </a:outerShdw>
                </a:effectLst>
                <a:latin typeface="Arial Black" panose="020B0A04020102020204" pitchFamily="34" charset="0"/>
              </a:rPr>
              <a:t>DIEZMOS Y OFRENDAS</a:t>
            </a:r>
          </a:p>
        </p:txBody>
      </p:sp>
      <p:sp>
        <p:nvSpPr>
          <p:cNvPr id="9" name="Rectangle 8">
            <a:extLst>
              <a:ext uri="{FF2B5EF4-FFF2-40B4-BE49-F238E27FC236}">
                <a16:creationId xmlns:a16="http://schemas.microsoft.com/office/drawing/2014/main" id="{51F001D1-D74C-4806-BAA4-9F8F03D2DB1C}"/>
              </a:ext>
            </a:extLst>
          </p:cNvPr>
          <p:cNvSpPr/>
          <p:nvPr/>
        </p:nvSpPr>
        <p:spPr>
          <a:xfrm>
            <a:off x="1861676" y="763752"/>
            <a:ext cx="8532423" cy="1054135"/>
          </a:xfrm>
          <a:prstGeom prst="rect">
            <a:avLst/>
          </a:prstGeom>
          <a:noFill/>
        </p:spPr>
        <p:txBody>
          <a:bodyPr wrap="square" lIns="68580" tIns="34290" rIns="68580" bIns="34290">
            <a:spAutoFit/>
          </a:bodyPr>
          <a:lstStyle/>
          <a:p>
            <a:pPr algn="ctr"/>
            <a:r>
              <a:rPr lang="en-US" sz="32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!LOS DOS PIES QUE HACEN AVANZAR A LA IGLESIA!</a:t>
            </a:r>
          </a:p>
        </p:txBody>
      </p:sp>
      <p:pic>
        <p:nvPicPr>
          <p:cNvPr id="10" name="Picture 9">
            <a:extLst>
              <a:ext uri="{FF2B5EF4-FFF2-40B4-BE49-F238E27FC236}">
                <a16:creationId xmlns:a16="http://schemas.microsoft.com/office/drawing/2014/main" id="{241ABABC-220A-43B3-80AB-D67D4A0A8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8658" y="3422994"/>
            <a:ext cx="2706461" cy="2943840"/>
          </a:xfrm>
          <a:prstGeom prst="rect">
            <a:avLst/>
          </a:prstGeom>
        </p:spPr>
      </p:pic>
      <p:sp>
        <p:nvSpPr>
          <p:cNvPr id="11" name="TextBox 10">
            <a:extLst>
              <a:ext uri="{FF2B5EF4-FFF2-40B4-BE49-F238E27FC236}">
                <a16:creationId xmlns:a16="http://schemas.microsoft.com/office/drawing/2014/main" id="{8F3915AA-5E9E-4FD3-92FC-85182F95645D}"/>
              </a:ext>
            </a:extLst>
          </p:cNvPr>
          <p:cNvSpPr txBox="1"/>
          <p:nvPr/>
        </p:nvSpPr>
        <p:spPr>
          <a:xfrm>
            <a:off x="8714790" y="2235873"/>
            <a:ext cx="1622033" cy="300082"/>
          </a:xfrm>
          <a:prstGeom prst="rect">
            <a:avLst/>
          </a:prstGeom>
          <a:solidFill>
            <a:schemeClr val="accent2">
              <a:lumMod val="75000"/>
            </a:schemeClr>
          </a:solidFill>
        </p:spPr>
        <p:txBody>
          <a:bodyPr wrap="square" rtlCol="0">
            <a:spAutoFit/>
          </a:bodyPr>
          <a:lstStyle/>
          <a:p>
            <a:pPr algn="ctr"/>
            <a:r>
              <a:rPr lang="en-US" sz="1350" dirty="0">
                <a:solidFill>
                  <a:schemeClr val="bg1"/>
                </a:solidFill>
                <a:effectLst>
                  <a:outerShdw blurRad="38100" dist="38100" dir="2700000" algn="tl">
                    <a:srgbClr val="000000">
                      <a:alpha val="43137"/>
                    </a:srgbClr>
                  </a:outerShdw>
                </a:effectLst>
                <a:latin typeface="Arial Black" panose="020B0A04020102020204" pitchFamily="34" charset="0"/>
              </a:rPr>
              <a:t>EVANGELISMO</a:t>
            </a:r>
          </a:p>
        </p:txBody>
      </p:sp>
      <p:pic>
        <p:nvPicPr>
          <p:cNvPr id="13" name="Picture 12">
            <a:extLst>
              <a:ext uri="{FF2B5EF4-FFF2-40B4-BE49-F238E27FC236}">
                <a16:creationId xmlns:a16="http://schemas.microsoft.com/office/drawing/2014/main" id="{2B3DBBB7-4221-4598-B475-2E875CF74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150" y="3422997"/>
            <a:ext cx="2520265" cy="2943835"/>
          </a:xfrm>
          <a:prstGeom prst="rect">
            <a:avLst/>
          </a:prstGeom>
        </p:spPr>
      </p:pic>
      <p:pic>
        <p:nvPicPr>
          <p:cNvPr id="4" name="Imagen 3">
            <a:extLst>
              <a:ext uri="{FF2B5EF4-FFF2-40B4-BE49-F238E27FC236}">
                <a16:creationId xmlns:a16="http://schemas.microsoft.com/office/drawing/2014/main" id="{89E56EEF-D3AC-4316-9B69-19CB8906A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5026" y="2384206"/>
            <a:ext cx="2530047" cy="1205931"/>
          </a:xfrm>
          <a:prstGeom prst="ellipse">
            <a:avLst/>
          </a:prstGeom>
          <a:ln>
            <a:noFill/>
          </a:ln>
          <a:effectLst>
            <a:softEdge rad="112500"/>
          </a:effectLst>
        </p:spPr>
      </p:pic>
      <p:sp>
        <p:nvSpPr>
          <p:cNvPr id="8" name="AutoShape 2">
            <a:extLst>
              <a:ext uri="{FF2B5EF4-FFF2-40B4-BE49-F238E27FC236}">
                <a16:creationId xmlns:a16="http://schemas.microsoft.com/office/drawing/2014/main" id="{394CDE88-208A-4CEB-BC68-05DE4A71DF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pic>
        <p:nvPicPr>
          <p:cNvPr id="15" name="Imagen 14">
            <a:extLst>
              <a:ext uri="{FF2B5EF4-FFF2-40B4-BE49-F238E27FC236}">
                <a16:creationId xmlns:a16="http://schemas.microsoft.com/office/drawing/2014/main" id="{26458CF1-911B-4A49-95A3-45294C7D2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3422996"/>
            <a:ext cx="4741867" cy="3000376"/>
          </a:xfrm>
          <a:prstGeom prst="rect">
            <a:avLst/>
          </a:prstGeom>
          <a:ln>
            <a:noFill/>
          </a:ln>
          <a:effectLst>
            <a:softEdge rad="112500"/>
          </a:effectLst>
        </p:spPr>
      </p:pic>
      <p:pic>
        <p:nvPicPr>
          <p:cNvPr id="14" name="Imagen 13">
            <a:extLst>
              <a:ext uri="{FF2B5EF4-FFF2-40B4-BE49-F238E27FC236}">
                <a16:creationId xmlns:a16="http://schemas.microsoft.com/office/drawing/2014/main" id="{06AFCB4C-3A6C-4055-80BE-F0C91D67C7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4145" y="163181"/>
            <a:ext cx="1296144" cy="1022558"/>
          </a:xfrm>
          <a:prstGeom prst="rect">
            <a:avLst/>
          </a:prstGeom>
        </p:spPr>
      </p:pic>
    </p:spTree>
    <p:extLst>
      <p:ext uri="{BB962C8B-B14F-4D97-AF65-F5344CB8AC3E}">
        <p14:creationId xmlns:p14="http://schemas.microsoft.com/office/powerpoint/2010/main" val="32577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EF5EA49E-1284-4BBB-B7CC-63E24FA39920}"/>
              </a:ext>
            </a:extLst>
          </p:cNvPr>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5" name="Imagen 4">
            <a:extLst>
              <a:ext uri="{FF2B5EF4-FFF2-40B4-BE49-F238E27FC236}">
                <a16:creationId xmlns:a16="http://schemas.microsoft.com/office/drawing/2014/main" id="{7413E15F-0B8D-4BEA-BF6D-CCEF1AB96C67}"/>
              </a:ext>
            </a:extLst>
          </p:cNvPr>
          <p:cNvPicPr>
            <a:picLocks noChangeAspect="1"/>
          </p:cNvPicPr>
          <p:nvPr/>
        </p:nvPicPr>
        <p:blipFill>
          <a:blip r:embed="rId2"/>
          <a:stretch>
            <a:fillRect/>
          </a:stretch>
        </p:blipFill>
        <p:spPr>
          <a:xfrm>
            <a:off x="16565" y="0"/>
            <a:ext cx="4654826" cy="3429000"/>
          </a:xfrm>
          <a:prstGeom prst="rect">
            <a:avLst/>
          </a:prstGeom>
        </p:spPr>
      </p:pic>
      <p:pic>
        <p:nvPicPr>
          <p:cNvPr id="7" name="Imagen 6">
            <a:extLst>
              <a:ext uri="{FF2B5EF4-FFF2-40B4-BE49-F238E27FC236}">
                <a16:creationId xmlns:a16="http://schemas.microsoft.com/office/drawing/2014/main" id="{644E0F2C-6043-4DC6-9D88-037B46C4017C}"/>
              </a:ext>
            </a:extLst>
          </p:cNvPr>
          <p:cNvPicPr>
            <a:picLocks noChangeAspect="1"/>
          </p:cNvPicPr>
          <p:nvPr/>
        </p:nvPicPr>
        <p:blipFill>
          <a:blip r:embed="rId3"/>
          <a:stretch>
            <a:fillRect/>
          </a:stretch>
        </p:blipFill>
        <p:spPr>
          <a:xfrm>
            <a:off x="16565" y="3246780"/>
            <a:ext cx="4654826" cy="3611219"/>
          </a:xfrm>
          <a:prstGeom prst="rect">
            <a:avLst/>
          </a:prstGeom>
        </p:spPr>
      </p:pic>
      <p:pic>
        <p:nvPicPr>
          <p:cNvPr id="11" name="Imagen 10">
            <a:extLst>
              <a:ext uri="{FF2B5EF4-FFF2-40B4-BE49-F238E27FC236}">
                <a16:creationId xmlns:a16="http://schemas.microsoft.com/office/drawing/2014/main" id="{9C21B01B-FAEF-4493-AAD7-B9A75B0B07A2}"/>
              </a:ext>
            </a:extLst>
          </p:cNvPr>
          <p:cNvPicPr>
            <a:picLocks noChangeAspect="1"/>
          </p:cNvPicPr>
          <p:nvPr/>
        </p:nvPicPr>
        <p:blipFill>
          <a:blip r:embed="rId4"/>
          <a:stretch>
            <a:fillRect/>
          </a:stretch>
        </p:blipFill>
        <p:spPr>
          <a:xfrm>
            <a:off x="4671391" y="0"/>
            <a:ext cx="4845947" cy="3246783"/>
          </a:xfrm>
          <a:prstGeom prst="rect">
            <a:avLst/>
          </a:prstGeom>
        </p:spPr>
      </p:pic>
      <p:pic>
        <p:nvPicPr>
          <p:cNvPr id="13" name="Imagen 12">
            <a:extLst>
              <a:ext uri="{FF2B5EF4-FFF2-40B4-BE49-F238E27FC236}">
                <a16:creationId xmlns:a16="http://schemas.microsoft.com/office/drawing/2014/main" id="{093C4E08-45C4-46D0-9A62-6501F29BF438}"/>
              </a:ext>
            </a:extLst>
          </p:cNvPr>
          <p:cNvPicPr>
            <a:picLocks noChangeAspect="1"/>
          </p:cNvPicPr>
          <p:nvPr/>
        </p:nvPicPr>
        <p:blipFill>
          <a:blip r:embed="rId5"/>
          <a:stretch>
            <a:fillRect/>
          </a:stretch>
        </p:blipFill>
        <p:spPr>
          <a:xfrm>
            <a:off x="4671391" y="3246782"/>
            <a:ext cx="4845947" cy="3611218"/>
          </a:xfrm>
          <a:prstGeom prst="rect">
            <a:avLst/>
          </a:prstGeom>
        </p:spPr>
      </p:pic>
      <p:pic>
        <p:nvPicPr>
          <p:cNvPr id="14" name="Imagen 13">
            <a:extLst>
              <a:ext uri="{FF2B5EF4-FFF2-40B4-BE49-F238E27FC236}">
                <a16:creationId xmlns:a16="http://schemas.microsoft.com/office/drawing/2014/main" id="{38E05355-15AF-410C-8E27-815898B3D2A3}"/>
              </a:ext>
            </a:extLst>
          </p:cNvPr>
          <p:cNvPicPr>
            <a:picLocks noChangeAspect="1"/>
          </p:cNvPicPr>
          <p:nvPr/>
        </p:nvPicPr>
        <p:blipFill>
          <a:blip r:embed="rId6"/>
          <a:stretch>
            <a:fillRect/>
          </a:stretch>
        </p:blipFill>
        <p:spPr>
          <a:xfrm>
            <a:off x="9517337" y="0"/>
            <a:ext cx="2674663" cy="3246780"/>
          </a:xfrm>
          <a:prstGeom prst="rect">
            <a:avLst/>
          </a:prstGeom>
        </p:spPr>
      </p:pic>
      <p:pic>
        <p:nvPicPr>
          <p:cNvPr id="18" name="Imagen 17">
            <a:extLst>
              <a:ext uri="{FF2B5EF4-FFF2-40B4-BE49-F238E27FC236}">
                <a16:creationId xmlns:a16="http://schemas.microsoft.com/office/drawing/2014/main" id="{3390E167-5E1F-41F8-A396-9320FC2A6F4F}"/>
              </a:ext>
            </a:extLst>
          </p:cNvPr>
          <p:cNvPicPr>
            <a:picLocks noChangeAspect="1"/>
          </p:cNvPicPr>
          <p:nvPr/>
        </p:nvPicPr>
        <p:blipFill>
          <a:blip r:embed="rId7"/>
          <a:stretch>
            <a:fillRect/>
          </a:stretch>
        </p:blipFill>
        <p:spPr>
          <a:xfrm>
            <a:off x="9517337" y="3246780"/>
            <a:ext cx="2674663" cy="3611219"/>
          </a:xfrm>
          <a:prstGeom prst="rect">
            <a:avLst/>
          </a:prstGeom>
        </p:spPr>
      </p:pic>
    </p:spTree>
    <p:extLst>
      <p:ext uri="{BB962C8B-B14F-4D97-AF65-F5344CB8AC3E}">
        <p14:creationId xmlns:p14="http://schemas.microsoft.com/office/powerpoint/2010/main" val="701782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E6A32C-29B2-429E-8F89-E50FFE37C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907260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3940E66-8A89-450F-B109-F7309EB77271}"/>
              </a:ext>
            </a:extLst>
          </p:cNvPr>
          <p:cNvSpPr txBox="1"/>
          <p:nvPr/>
        </p:nvSpPr>
        <p:spPr>
          <a:xfrm>
            <a:off x="1331844" y="660930"/>
            <a:ext cx="8453926" cy="584775"/>
          </a:xfrm>
          <a:prstGeom prst="rect">
            <a:avLst/>
          </a:prstGeom>
          <a:solidFill>
            <a:schemeClr val="tx1"/>
          </a:solidFill>
        </p:spPr>
        <p:txBody>
          <a:bodyPr wrap="square" rtlCol="0">
            <a:spAutoFit/>
          </a:bodyPr>
          <a:lstStyle/>
          <a:p>
            <a:pPr algn="ctr"/>
            <a:r>
              <a:rPr lang="en-US" sz="3200" b="1" cap="all" dirty="0">
                <a:ln w="3175" cmpd="sng">
                  <a:noFill/>
                </a:ln>
                <a:solidFill>
                  <a:srgbClr val="FF0000"/>
                </a:solidFill>
                <a:latin typeface="Arial" panose="020B0604020202020204" pitchFamily="34" charset="0"/>
                <a:cs typeface="Arial" panose="020B0604020202020204" pitchFamily="34" charset="0"/>
              </a:rPr>
              <a:t>¿</a:t>
            </a:r>
            <a:r>
              <a:rPr lang="en-US" sz="3200" b="1" cap="all" dirty="0" err="1">
                <a:ln w="3175" cmpd="sng">
                  <a:noFill/>
                </a:ln>
                <a:solidFill>
                  <a:srgbClr val="FF0000"/>
                </a:solidFill>
                <a:latin typeface="Arial" panose="020B0604020202020204" pitchFamily="34" charset="0"/>
                <a:cs typeface="Arial" panose="020B0604020202020204" pitchFamily="34" charset="0"/>
              </a:rPr>
              <a:t>Qué</a:t>
            </a:r>
            <a:r>
              <a:rPr lang="en-US" sz="3200" b="1" cap="all" dirty="0">
                <a:ln w="3175" cmpd="sng">
                  <a:noFill/>
                </a:ln>
                <a:solidFill>
                  <a:srgbClr val="FF0000"/>
                </a:solidFill>
                <a:latin typeface="Arial" panose="020B0604020202020204" pitchFamily="34" charset="0"/>
                <a:cs typeface="Arial" panose="020B0604020202020204" pitchFamily="34" charset="0"/>
              </a:rPr>
              <a:t> dice el </a:t>
            </a:r>
            <a:r>
              <a:rPr lang="en-US" sz="3200" b="1" cap="all" dirty="0" err="1">
                <a:ln w="3175" cmpd="sng">
                  <a:noFill/>
                </a:ln>
                <a:solidFill>
                  <a:srgbClr val="FF0000"/>
                </a:solidFill>
                <a:latin typeface="Arial" panose="020B0604020202020204" pitchFamily="34" charset="0"/>
                <a:cs typeface="Arial" panose="020B0604020202020204" pitchFamily="34" charset="0"/>
              </a:rPr>
              <a:t>espíritu</a:t>
            </a:r>
            <a:r>
              <a:rPr lang="en-US" sz="3200" b="1" cap="all" dirty="0">
                <a:ln w="3175" cmpd="sng">
                  <a:noFill/>
                </a:ln>
                <a:solidFill>
                  <a:srgbClr val="FF0000"/>
                </a:solidFill>
                <a:latin typeface="Arial" panose="020B0604020202020204" pitchFamily="34" charset="0"/>
                <a:cs typeface="Arial" panose="020B0604020202020204" pitchFamily="34" charset="0"/>
              </a:rPr>
              <a:t> de </a:t>
            </a:r>
            <a:r>
              <a:rPr lang="en-US" sz="3200" b="1" cap="all" dirty="0" err="1">
                <a:ln w="3175" cmpd="sng">
                  <a:noFill/>
                </a:ln>
                <a:solidFill>
                  <a:srgbClr val="FF0000"/>
                </a:solidFill>
                <a:latin typeface="Arial" panose="020B0604020202020204" pitchFamily="34" charset="0"/>
                <a:cs typeface="Arial" panose="020B0604020202020204" pitchFamily="34" charset="0"/>
              </a:rPr>
              <a:t>profecía</a:t>
            </a:r>
            <a:r>
              <a:rPr lang="en-US" sz="3200" b="1" cap="all" dirty="0">
                <a:ln w="3175" cmpd="sng">
                  <a:noFill/>
                </a:ln>
                <a:solidFill>
                  <a:srgbClr val="FF0000"/>
                </a:solidFill>
                <a:latin typeface="Arial" panose="020B0604020202020204" pitchFamily="34" charset="0"/>
                <a:cs typeface="Arial" panose="020B0604020202020204" pitchFamily="34" charset="0"/>
              </a:rPr>
              <a:t>?</a:t>
            </a:r>
            <a:r>
              <a:rPr lang="en-US" sz="3200" b="1" dirty="0">
                <a:solidFill>
                  <a:srgbClr val="FF0000"/>
                </a:solidFill>
                <a:latin typeface="Arial" panose="020B0604020202020204" pitchFamily="34" charset="0"/>
                <a:cs typeface="Arial" panose="020B0604020202020204" pitchFamily="34" charset="0"/>
              </a:rPr>
              <a:t> </a:t>
            </a:r>
            <a:endParaRPr lang="es-DO" sz="3200" b="1" dirty="0">
              <a:solidFill>
                <a:srgbClr val="FF0000"/>
              </a:solidFill>
              <a:latin typeface="Arial" panose="020B0604020202020204" pitchFamily="34" charset="0"/>
              <a:cs typeface="Arial" panose="020B0604020202020204" pitchFamily="34" charset="0"/>
            </a:endParaRPr>
          </a:p>
        </p:txBody>
      </p:sp>
      <p:sp>
        <p:nvSpPr>
          <p:cNvPr id="3" name="Globo: flecha hacia arriba 2">
            <a:extLst>
              <a:ext uri="{FF2B5EF4-FFF2-40B4-BE49-F238E27FC236}">
                <a16:creationId xmlns:a16="http://schemas.microsoft.com/office/drawing/2014/main" id="{85A40EC0-B793-4D0C-81EA-9ACA77B13FFD}"/>
              </a:ext>
            </a:extLst>
          </p:cNvPr>
          <p:cNvSpPr/>
          <p:nvPr/>
        </p:nvSpPr>
        <p:spPr>
          <a:xfrm>
            <a:off x="1331843" y="1245705"/>
            <a:ext cx="7453387" cy="4823791"/>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DO" dirty="0">
              <a:solidFill>
                <a:prstClr val="black"/>
              </a:solidFill>
            </a:endParaRPr>
          </a:p>
        </p:txBody>
      </p:sp>
      <p:sp>
        <p:nvSpPr>
          <p:cNvPr id="6" name="Rectángulo 5">
            <a:extLst>
              <a:ext uri="{FF2B5EF4-FFF2-40B4-BE49-F238E27FC236}">
                <a16:creationId xmlns:a16="http://schemas.microsoft.com/office/drawing/2014/main" id="{C3DEB44B-1DA1-491B-A213-586A433F43E1}"/>
              </a:ext>
            </a:extLst>
          </p:cNvPr>
          <p:cNvSpPr/>
          <p:nvPr/>
        </p:nvSpPr>
        <p:spPr>
          <a:xfrm>
            <a:off x="1331843" y="2037623"/>
            <a:ext cx="8453926" cy="4031873"/>
          </a:xfrm>
          <a:prstGeom prst="rect">
            <a:avLst/>
          </a:prstGeom>
          <a:solidFill>
            <a:schemeClr val="tx1"/>
          </a:solidFill>
          <a:ln>
            <a:solidFill>
              <a:schemeClr val="bg1"/>
            </a:solidFill>
          </a:ln>
        </p:spPr>
        <p:txBody>
          <a:bodyPr wrap="square">
            <a:spAutoFit/>
          </a:bodyPr>
          <a:lstStyle/>
          <a:p>
            <a:r>
              <a:rPr lang="es-DO" sz="3600" dirty="0">
                <a:solidFill>
                  <a:schemeClr val="bg1"/>
                </a:solidFill>
                <a:latin typeface="Times New Roman" panose="02020603050405020304" pitchFamily="18" charset="0"/>
                <a:cs typeface="Times New Roman" panose="02020603050405020304" pitchFamily="18" charset="0"/>
              </a:rPr>
              <a:t>“Mientras se llevaba a cabo la construcción del santuario, el pueblo, fuesen </a:t>
            </a:r>
            <a:r>
              <a:rPr lang="es-DO" sz="3600" b="1" u="sng" dirty="0">
                <a:solidFill>
                  <a:srgbClr val="FF0000"/>
                </a:solidFill>
                <a:latin typeface="Times New Roman" panose="02020603050405020304" pitchFamily="18" charset="0"/>
                <a:cs typeface="Times New Roman" panose="02020603050405020304" pitchFamily="18" charset="0"/>
              </a:rPr>
              <a:t>ancianos, </a:t>
            </a:r>
            <a:r>
              <a:rPr lang="es-DO" sz="3600" b="1" u="sng" dirty="0">
                <a:solidFill>
                  <a:srgbClr val="0070C0"/>
                </a:solidFill>
                <a:latin typeface="Times New Roman" panose="02020603050405020304" pitchFamily="18" charset="0"/>
                <a:cs typeface="Times New Roman" panose="02020603050405020304" pitchFamily="18" charset="0"/>
              </a:rPr>
              <a:t>jóvenes,</a:t>
            </a:r>
            <a:r>
              <a:rPr lang="es-DO" sz="3600" dirty="0">
                <a:solidFill>
                  <a:schemeClr val="bg1"/>
                </a:solidFill>
                <a:latin typeface="Times New Roman" panose="02020603050405020304" pitchFamily="18" charset="0"/>
                <a:cs typeface="Times New Roman" panose="02020603050405020304" pitchFamily="18" charset="0"/>
              </a:rPr>
              <a:t> </a:t>
            </a:r>
            <a:r>
              <a:rPr lang="es-DO" sz="3600" b="1" u="sng" dirty="0">
                <a:solidFill>
                  <a:srgbClr val="FF0000"/>
                </a:solidFill>
                <a:latin typeface="Times New Roman" panose="02020603050405020304" pitchFamily="18" charset="0"/>
                <a:cs typeface="Times New Roman" panose="02020603050405020304" pitchFamily="18" charset="0"/>
              </a:rPr>
              <a:t>adultos</a:t>
            </a:r>
            <a:r>
              <a:rPr lang="es-DO" sz="3600" dirty="0">
                <a:solidFill>
                  <a:schemeClr val="bg1"/>
                </a:solidFill>
                <a:latin typeface="Times New Roman" panose="02020603050405020304" pitchFamily="18" charset="0"/>
                <a:cs typeface="Times New Roman" panose="02020603050405020304" pitchFamily="18" charset="0"/>
              </a:rPr>
              <a:t>,</a:t>
            </a:r>
            <a:r>
              <a:rPr lang="es-DO" sz="3600" b="1" dirty="0">
                <a:solidFill>
                  <a:srgbClr val="00B0F0"/>
                </a:solidFill>
                <a:latin typeface="Times New Roman" panose="02020603050405020304" pitchFamily="18" charset="0"/>
                <a:cs typeface="Times New Roman" panose="02020603050405020304" pitchFamily="18" charset="0"/>
              </a:rPr>
              <a:t> </a:t>
            </a:r>
            <a:r>
              <a:rPr lang="es-DO" sz="3600" b="1" u="sng" dirty="0">
                <a:solidFill>
                  <a:schemeClr val="bg1"/>
                </a:solidFill>
                <a:latin typeface="Times New Roman" panose="02020603050405020304" pitchFamily="18" charset="0"/>
                <a:cs typeface="Times New Roman" panose="02020603050405020304" pitchFamily="18" charset="0"/>
              </a:rPr>
              <a:t>mujeres</a:t>
            </a:r>
            <a:r>
              <a:rPr lang="es-DO" sz="3600" b="1" dirty="0">
                <a:solidFill>
                  <a:srgbClr val="00B0F0"/>
                </a:solidFill>
                <a:latin typeface="Times New Roman" panose="02020603050405020304" pitchFamily="18" charset="0"/>
                <a:cs typeface="Times New Roman" panose="02020603050405020304" pitchFamily="18" charset="0"/>
              </a:rPr>
              <a:t> </a:t>
            </a:r>
            <a:r>
              <a:rPr lang="es-DO" sz="3600" dirty="0">
                <a:solidFill>
                  <a:schemeClr val="bg1"/>
                </a:solidFill>
                <a:latin typeface="Times New Roman" panose="02020603050405020304" pitchFamily="18" charset="0"/>
                <a:cs typeface="Times New Roman" panose="02020603050405020304" pitchFamily="18" charset="0"/>
              </a:rPr>
              <a:t>o </a:t>
            </a:r>
            <a:r>
              <a:rPr lang="es-DO" sz="4000" b="1" u="sng" dirty="0">
                <a:solidFill>
                  <a:srgbClr val="FF0000"/>
                </a:solidFill>
                <a:latin typeface="Times New Roman" panose="02020603050405020304" pitchFamily="18" charset="0"/>
                <a:cs typeface="Times New Roman" panose="02020603050405020304" pitchFamily="18" charset="0"/>
              </a:rPr>
              <a:t>niños</a:t>
            </a:r>
            <a:r>
              <a:rPr lang="es-DO" sz="3600" dirty="0">
                <a:solidFill>
                  <a:schemeClr val="bg1"/>
                </a:solidFill>
                <a:latin typeface="Times New Roman" panose="02020603050405020304" pitchFamily="18" charset="0"/>
                <a:cs typeface="Times New Roman" panose="02020603050405020304" pitchFamily="18" charset="0"/>
              </a:rPr>
              <a:t>, continuaron trayendo sus ofrendas, hasta que los encargados de la obra vieron que ya tenían lo suficiente, y aún más de lo que podrían usar”. </a:t>
            </a:r>
            <a:r>
              <a:rPr lang="es-DO" sz="2000" b="1" dirty="0">
                <a:solidFill>
                  <a:schemeClr val="bg1"/>
                </a:solidFill>
                <a:latin typeface="Times New Roman" panose="02020603050405020304" pitchFamily="18" charset="0"/>
                <a:cs typeface="Times New Roman" panose="02020603050405020304" pitchFamily="18" charset="0"/>
              </a:rPr>
              <a:t>(PP. P. 357; Cristo en su santuario, p. 31).</a:t>
            </a:r>
            <a:endParaRPr lang="es-DO"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382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347CEF7-1659-48D0-9586-B6A9CCA0F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062" y="0"/>
            <a:ext cx="7881938" cy="6858000"/>
          </a:xfrm>
          <a:prstGeom prst="rect">
            <a:avLst/>
          </a:prstGeom>
        </p:spPr>
      </p:pic>
      <p:sp>
        <p:nvSpPr>
          <p:cNvPr id="6" name="CuadroTexto 5">
            <a:extLst>
              <a:ext uri="{FF2B5EF4-FFF2-40B4-BE49-F238E27FC236}">
                <a16:creationId xmlns:a16="http://schemas.microsoft.com/office/drawing/2014/main" id="{3CA51E78-E9B5-4D8E-AB12-AD1CF675DF6D}"/>
              </a:ext>
            </a:extLst>
          </p:cNvPr>
          <p:cNvSpPr txBox="1"/>
          <p:nvPr/>
        </p:nvSpPr>
        <p:spPr>
          <a:xfrm>
            <a:off x="240092" y="1033669"/>
            <a:ext cx="3975652" cy="3785652"/>
          </a:xfrm>
          <a:prstGeom prst="rect">
            <a:avLst/>
          </a:prstGeom>
          <a:noFill/>
        </p:spPr>
        <p:txBody>
          <a:bodyPr wrap="square" rtlCol="0">
            <a:spAutoFit/>
          </a:bodyPr>
          <a:lstStyle/>
          <a:p>
            <a:pPr marL="342900" indent="-342900">
              <a:buAutoNum type="arabicPeriod"/>
            </a:pPr>
            <a:r>
              <a:rPr lang="en-US" sz="4800" b="1" dirty="0">
                <a:solidFill>
                  <a:srgbClr val="FF0000"/>
                </a:solidFill>
                <a:latin typeface="Arial" panose="020B0604020202020204" pitchFamily="34" charset="0"/>
                <a:cs typeface="Arial" panose="020B0604020202020204" pitchFamily="34" charset="0"/>
              </a:rPr>
              <a:t> Ancianos.</a:t>
            </a:r>
          </a:p>
          <a:p>
            <a:pPr marL="342900" indent="-342900">
              <a:buAutoNum type="arabicPeriod"/>
            </a:pPr>
            <a:r>
              <a:rPr lang="en-US" sz="4800" b="1" dirty="0">
                <a:solidFill>
                  <a:srgbClr val="FF0000"/>
                </a:solidFill>
                <a:latin typeface="Arial" panose="020B0604020202020204" pitchFamily="34" charset="0"/>
                <a:cs typeface="Arial" panose="020B0604020202020204" pitchFamily="34" charset="0"/>
              </a:rPr>
              <a:t> Jóvenes.</a:t>
            </a:r>
          </a:p>
          <a:p>
            <a:pPr marL="342900" indent="-342900">
              <a:buAutoNum type="arabicPeriod"/>
            </a:pP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Adultos</a:t>
            </a:r>
            <a:r>
              <a:rPr lang="en-US" sz="4800" b="1" dirty="0">
                <a:solidFill>
                  <a:srgbClr val="FF0000"/>
                </a:solidFill>
                <a:latin typeface="Arial" panose="020B0604020202020204" pitchFamily="34" charset="0"/>
                <a:cs typeface="Arial" panose="020B0604020202020204" pitchFamily="34" charset="0"/>
              </a:rPr>
              <a:t>.</a:t>
            </a:r>
          </a:p>
          <a:p>
            <a:pPr marL="342900" indent="-342900">
              <a:buAutoNum type="arabicPeriod"/>
            </a:pP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Mujeres</a:t>
            </a:r>
            <a:r>
              <a:rPr lang="en-US" sz="4800" b="1" dirty="0">
                <a:solidFill>
                  <a:srgbClr val="FF0000"/>
                </a:solidFill>
                <a:latin typeface="Arial" panose="020B0604020202020204" pitchFamily="34" charset="0"/>
                <a:cs typeface="Arial" panose="020B0604020202020204" pitchFamily="34" charset="0"/>
              </a:rPr>
              <a:t>.</a:t>
            </a:r>
          </a:p>
          <a:p>
            <a:pPr marL="342900" indent="-342900">
              <a:buAutoNum type="arabicPeriod"/>
            </a:pPr>
            <a:r>
              <a:rPr lang="en-US" sz="4800" b="1" dirty="0">
                <a:solidFill>
                  <a:srgbClr val="FF0000"/>
                </a:solidFill>
                <a:latin typeface="Arial" panose="020B0604020202020204" pitchFamily="34" charset="0"/>
                <a:cs typeface="Arial" panose="020B0604020202020204" pitchFamily="34" charset="0"/>
              </a:rPr>
              <a:t> Niños.</a:t>
            </a:r>
            <a:endParaRPr lang="es-DO" sz="4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842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2358A4D-CAEB-4194-BD7D-5DF9CCFCC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43530"/>
          </a:xfrm>
          <a:prstGeom prst="rect">
            <a:avLst/>
          </a:prstGeom>
        </p:spPr>
      </p:pic>
      <p:sp>
        <p:nvSpPr>
          <p:cNvPr id="2" name="Elipse 1">
            <a:extLst>
              <a:ext uri="{FF2B5EF4-FFF2-40B4-BE49-F238E27FC236}">
                <a16:creationId xmlns:a16="http://schemas.microsoft.com/office/drawing/2014/main" id="{FE15C868-BED8-4895-A3E2-FB33816D459C}"/>
              </a:ext>
            </a:extLst>
          </p:cNvPr>
          <p:cNvSpPr/>
          <p:nvPr/>
        </p:nvSpPr>
        <p:spPr>
          <a:xfrm>
            <a:off x="649357" y="516835"/>
            <a:ext cx="1351721" cy="72886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4400" b="1" dirty="0">
                <a:solidFill>
                  <a:schemeClr val="bg1"/>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573564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F89AA81-588D-4ADA-A2A5-E3312F402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681" y="1893279"/>
            <a:ext cx="4767162" cy="4359966"/>
          </a:xfrm>
          <a:prstGeom prst="ellipse">
            <a:avLst/>
          </a:prstGeom>
          <a:ln>
            <a:noFill/>
          </a:ln>
          <a:effectLst>
            <a:softEdge rad="112500"/>
          </a:effectLst>
        </p:spPr>
      </p:pic>
      <p:sp>
        <p:nvSpPr>
          <p:cNvPr id="6" name="Rectángulo 5">
            <a:extLst>
              <a:ext uri="{FF2B5EF4-FFF2-40B4-BE49-F238E27FC236}">
                <a16:creationId xmlns:a16="http://schemas.microsoft.com/office/drawing/2014/main" id="{4A29622A-4118-4675-B188-D0CD555AA6F0}"/>
              </a:ext>
            </a:extLst>
          </p:cNvPr>
          <p:cNvSpPr/>
          <p:nvPr/>
        </p:nvSpPr>
        <p:spPr>
          <a:xfrm>
            <a:off x="503583" y="1893279"/>
            <a:ext cx="5844208" cy="3785652"/>
          </a:xfrm>
          <a:prstGeom prst="rect">
            <a:avLst/>
          </a:prstGeom>
        </p:spPr>
        <p:txBody>
          <a:bodyPr wrap="square">
            <a:spAutoFit/>
          </a:bodyPr>
          <a:lstStyle/>
          <a:p>
            <a:r>
              <a:rPr lang="es-DO" sz="4400" b="1" dirty="0">
                <a:latin typeface="Arial" panose="020B0604020202020204" pitchFamily="34" charset="0"/>
                <a:cs typeface="Arial" panose="020B0604020202020204" pitchFamily="34" charset="0"/>
              </a:rPr>
              <a:t>“</a:t>
            </a:r>
            <a:r>
              <a:rPr lang="es-DO" sz="4400" b="1" u="sng" dirty="0">
                <a:solidFill>
                  <a:srgbClr val="002060"/>
                </a:solidFill>
                <a:latin typeface="Arial" panose="020B0604020202020204" pitchFamily="34" charset="0"/>
                <a:cs typeface="Arial" panose="020B0604020202020204" pitchFamily="34" charset="0"/>
              </a:rPr>
              <a:t>Cada miembro </a:t>
            </a:r>
            <a:r>
              <a:rPr lang="es-DO" sz="4400" b="1" u="sng" dirty="0">
                <a:solidFill>
                  <a:schemeClr val="bg1"/>
                </a:solidFill>
                <a:latin typeface="Arial" panose="020B0604020202020204" pitchFamily="34" charset="0"/>
                <a:cs typeface="Arial" panose="020B0604020202020204" pitchFamily="34" charset="0"/>
              </a:rPr>
              <a:t>de la familia </a:t>
            </a:r>
            <a:r>
              <a:rPr lang="es-DO" sz="4400" b="1" dirty="0">
                <a:solidFill>
                  <a:srgbClr val="FF0000"/>
                </a:solidFill>
                <a:latin typeface="Arial" panose="020B0604020202020204" pitchFamily="34" charset="0"/>
                <a:cs typeface="Arial" panose="020B0604020202020204" pitchFamily="34" charset="0"/>
              </a:rPr>
              <a:t>debe tomar parte en esta obra de la benevolencia sistemática</a:t>
            </a:r>
            <a:r>
              <a:rPr lang="es-DO" sz="3600" b="1" dirty="0">
                <a:latin typeface="Arial" panose="020B0604020202020204" pitchFamily="34" charset="0"/>
                <a:cs typeface="Arial" panose="020B0604020202020204" pitchFamily="34" charset="0"/>
              </a:rPr>
              <a:t>”</a:t>
            </a:r>
            <a:r>
              <a:rPr lang="es-DO" sz="3200" b="1" dirty="0">
                <a:latin typeface="Arial" panose="020B0604020202020204" pitchFamily="34" charset="0"/>
                <a:cs typeface="Arial" panose="020B0604020202020204" pitchFamily="34" charset="0"/>
              </a:rPr>
              <a:t>.</a:t>
            </a:r>
            <a:r>
              <a:rPr lang="es-DO" sz="3200" b="1" dirty="0">
                <a:solidFill>
                  <a:schemeClr val="bg1"/>
                </a:solidFill>
                <a:latin typeface="Arial" panose="020B0604020202020204" pitchFamily="34" charset="0"/>
                <a:cs typeface="Arial" panose="020B0604020202020204" pitchFamily="34" charset="0"/>
              </a:rPr>
              <a:t> </a:t>
            </a:r>
            <a:r>
              <a:rPr lang="es-DO" sz="2000" b="1" dirty="0">
                <a:latin typeface="Arial" panose="020B0604020202020204" pitchFamily="34" charset="0"/>
                <a:cs typeface="Arial" panose="020B0604020202020204" pitchFamily="34" charset="0"/>
              </a:rPr>
              <a:t>(Hogar cristiano, pp. 333-334).</a:t>
            </a:r>
            <a:endParaRPr lang="es-DO" sz="4400" b="1"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637F0E3C-DB18-4FF9-AF1C-6C70E35A9ED1}"/>
              </a:ext>
            </a:extLst>
          </p:cNvPr>
          <p:cNvSpPr/>
          <p:nvPr/>
        </p:nvSpPr>
        <p:spPr>
          <a:xfrm>
            <a:off x="357809" y="749885"/>
            <a:ext cx="9375268" cy="646331"/>
          </a:xfrm>
          <a:prstGeom prst="rect">
            <a:avLst/>
          </a:prstGeom>
          <a:solidFill>
            <a:schemeClr val="bg1"/>
          </a:solidFill>
        </p:spPr>
        <p:txBody>
          <a:bodyPr wrap="square">
            <a:spAutoFit/>
          </a:bodyPr>
          <a:lstStyle/>
          <a:p>
            <a:r>
              <a:rPr lang="es-DO" sz="3600" b="1" dirty="0">
                <a:solidFill>
                  <a:srgbClr val="FFFF00"/>
                </a:solidFill>
                <a:latin typeface="Arial" panose="020B0604020202020204" pitchFamily="34" charset="0"/>
                <a:cs typeface="Arial" panose="020B0604020202020204" pitchFamily="34" charset="0"/>
              </a:rPr>
              <a:t>¿Quiénes tienen que diezmar y ofrendar? </a:t>
            </a:r>
          </a:p>
        </p:txBody>
      </p:sp>
    </p:spTree>
    <p:extLst>
      <p:ext uri="{BB962C8B-B14F-4D97-AF65-F5344CB8AC3E}">
        <p14:creationId xmlns:p14="http://schemas.microsoft.com/office/powerpoint/2010/main" val="1201463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F9C6572-0C77-4AC6-A512-7A43D6D7FA21}"/>
              </a:ext>
            </a:extLst>
          </p:cNvPr>
          <p:cNvSpPr/>
          <p:nvPr/>
        </p:nvSpPr>
        <p:spPr>
          <a:xfrm>
            <a:off x="516834" y="422917"/>
            <a:ext cx="5888383" cy="5632311"/>
          </a:xfrm>
          <a:prstGeom prst="rect">
            <a:avLst/>
          </a:prstGeom>
        </p:spPr>
        <p:txBody>
          <a:bodyPr wrap="square">
            <a:spAutoFit/>
          </a:bodyPr>
          <a:lstStyle/>
          <a:p>
            <a:r>
              <a:rPr lang="es-DO" sz="4800" b="1" dirty="0">
                <a:latin typeface="Arial" panose="020B0604020202020204" pitchFamily="34" charset="0"/>
                <a:cs typeface="Arial" panose="020B0604020202020204" pitchFamily="34" charset="0"/>
              </a:rPr>
              <a:t> </a:t>
            </a:r>
            <a:r>
              <a:rPr lang="es-DO" sz="4400" b="1" dirty="0">
                <a:solidFill>
                  <a:srgbClr val="FF0000"/>
                </a:solidFill>
                <a:latin typeface="Arial" panose="020B0604020202020204" pitchFamily="34" charset="0"/>
                <a:cs typeface="Arial" panose="020B0604020202020204" pitchFamily="34" charset="0"/>
              </a:rPr>
              <a:t>“</a:t>
            </a:r>
            <a:r>
              <a:rPr lang="es-DO" sz="4400" b="1" u="sng" dirty="0">
                <a:solidFill>
                  <a:srgbClr val="002060"/>
                </a:solidFill>
                <a:latin typeface="Arial" panose="020B0604020202020204" pitchFamily="34" charset="0"/>
                <a:cs typeface="Arial" panose="020B0604020202020204" pitchFamily="34" charset="0"/>
              </a:rPr>
              <a:t>Cada miembro de la familia,</a:t>
            </a:r>
            <a:r>
              <a:rPr lang="es-DO" sz="4400" b="1" dirty="0">
                <a:latin typeface="Arial" panose="020B0604020202020204" pitchFamily="34" charset="0"/>
                <a:cs typeface="Arial" panose="020B0604020202020204" pitchFamily="34" charset="0"/>
              </a:rPr>
              <a:t> </a:t>
            </a:r>
            <a:r>
              <a:rPr lang="es-DO" sz="4800" b="1" u="sng" dirty="0">
                <a:solidFill>
                  <a:srgbClr val="FF0000"/>
                </a:solidFill>
                <a:latin typeface="Arial" panose="020B0604020202020204" pitchFamily="34" charset="0"/>
                <a:cs typeface="Arial" panose="020B0604020202020204" pitchFamily="34" charset="0"/>
              </a:rPr>
              <a:t>desde el mayor hasta el menor,</a:t>
            </a:r>
            <a:r>
              <a:rPr lang="es-DO" sz="4800" dirty="0">
                <a:solidFill>
                  <a:schemeClr val="bg1"/>
                </a:solidFill>
                <a:latin typeface="Arial" panose="020B0604020202020204" pitchFamily="34" charset="0"/>
                <a:cs typeface="Arial" panose="020B0604020202020204" pitchFamily="34" charset="0"/>
              </a:rPr>
              <a:t> </a:t>
            </a:r>
            <a:r>
              <a:rPr lang="es-DO" sz="4400" b="1" dirty="0">
                <a:solidFill>
                  <a:schemeClr val="bg1"/>
                </a:solidFill>
                <a:latin typeface="Arial" panose="020B0604020202020204" pitchFamily="34" charset="0"/>
                <a:cs typeface="Arial" panose="020B0604020202020204" pitchFamily="34" charset="0"/>
              </a:rPr>
              <a:t>deben tomar parte en la obra de la benevolencia sistemática</a:t>
            </a:r>
            <a:r>
              <a:rPr lang="es-DO" sz="4000" b="1" dirty="0">
                <a:solidFill>
                  <a:schemeClr val="bg1"/>
                </a:solidFill>
                <a:latin typeface="Arial" panose="020B0604020202020204" pitchFamily="34" charset="0"/>
                <a:cs typeface="Arial" panose="020B0604020202020204" pitchFamily="34" charset="0"/>
              </a:rPr>
              <a:t>”. </a:t>
            </a:r>
            <a:r>
              <a:rPr lang="es-DO" sz="2400" b="1" dirty="0">
                <a:solidFill>
                  <a:schemeClr val="bg1"/>
                </a:solidFill>
                <a:latin typeface="Arial" panose="020B0604020202020204" pitchFamily="34" charset="0"/>
                <a:cs typeface="Arial" panose="020B0604020202020204" pitchFamily="34" charset="0"/>
              </a:rPr>
              <a:t>(Hogar cristiano, p. 334).</a:t>
            </a:r>
            <a:endParaRPr lang="es-DO" sz="1400" b="1" dirty="0">
              <a:solidFill>
                <a:schemeClr val="bg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E516EC47-3FCD-498B-A845-498DED3CB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7087" y="422917"/>
            <a:ext cx="4640113" cy="53016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502713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BE56F7A-B6E8-4D5C-A660-3BCCA0BBDF6C}"/>
              </a:ext>
            </a:extLst>
          </p:cNvPr>
          <p:cNvSpPr/>
          <p:nvPr/>
        </p:nvSpPr>
        <p:spPr>
          <a:xfrm>
            <a:off x="431732" y="1000961"/>
            <a:ext cx="5493843" cy="4832092"/>
          </a:xfrm>
          <a:prstGeom prst="rect">
            <a:avLst/>
          </a:prstGeom>
          <a:solidFill>
            <a:srgbClr val="002060"/>
          </a:solidFill>
        </p:spPr>
        <p:txBody>
          <a:bodyPr wrap="square">
            <a:spAutoFit/>
          </a:bodyPr>
          <a:lstStyle/>
          <a:p>
            <a:r>
              <a:rPr lang="es-DO" sz="4000" b="1" dirty="0">
                <a:latin typeface="Arial" panose="020B0604020202020204" pitchFamily="34" charset="0"/>
                <a:cs typeface="Arial" panose="020B0604020202020204" pitchFamily="34" charset="0"/>
              </a:rPr>
              <a:t>“Cada semana Dios quiere </a:t>
            </a:r>
            <a:r>
              <a:rPr lang="es-DO" sz="4000" b="1" dirty="0">
                <a:solidFill>
                  <a:srgbClr val="FFFF00"/>
                </a:solidFill>
                <a:latin typeface="Arial" panose="020B0604020202020204" pitchFamily="34" charset="0"/>
                <a:cs typeface="Arial" panose="020B0604020202020204" pitchFamily="34" charset="0"/>
              </a:rPr>
              <a:t>de cada familia </a:t>
            </a:r>
            <a:r>
              <a:rPr lang="es-DO" sz="4000" b="1" dirty="0">
                <a:latin typeface="Arial" panose="020B0604020202020204" pitchFamily="34" charset="0"/>
                <a:cs typeface="Arial" panose="020B0604020202020204" pitchFamily="34" charset="0"/>
              </a:rPr>
              <a:t>ser recordado </a:t>
            </a:r>
            <a:r>
              <a:rPr lang="es-DO" sz="4000" b="1" u="sng" dirty="0">
                <a:solidFill>
                  <a:srgbClr val="FFFF00"/>
                </a:solidFill>
                <a:latin typeface="Arial" panose="020B0604020202020204" pitchFamily="34" charset="0"/>
                <a:cs typeface="Arial" panose="020B0604020202020204" pitchFamily="34" charset="0"/>
              </a:rPr>
              <a:t>por cada uno de sus miembros </a:t>
            </a:r>
            <a:r>
              <a:rPr lang="es-DO" sz="4000" b="1" dirty="0">
                <a:latin typeface="Arial" panose="020B0604020202020204" pitchFamily="34" charset="0"/>
                <a:cs typeface="Arial" panose="020B0604020202020204" pitchFamily="34" charset="0"/>
              </a:rPr>
              <a:t>para cumplir plenamente su plan”</a:t>
            </a:r>
            <a:r>
              <a:rPr lang="es-DO" sz="3600" b="1" dirty="0">
                <a:latin typeface="Arial" panose="020B0604020202020204" pitchFamily="34" charset="0"/>
                <a:cs typeface="Arial" panose="020B0604020202020204" pitchFamily="34" charset="0"/>
              </a:rPr>
              <a:t>.</a:t>
            </a:r>
          </a:p>
          <a:p>
            <a:r>
              <a:rPr lang="es-DO" sz="2800" b="1" dirty="0">
                <a:latin typeface="Arial" panose="020B0604020202020204" pitchFamily="34" charset="0"/>
                <a:cs typeface="Arial" panose="020B0604020202020204" pitchFamily="34" charset="0"/>
              </a:rPr>
              <a:t>(RH. 3 dic. 1895).</a:t>
            </a:r>
            <a:endParaRPr lang="es-DO" sz="3200" b="1"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7E74BF02-EC07-4ABB-BF5E-715CC95EE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426" y="1000961"/>
            <a:ext cx="5689600" cy="48320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51032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8F3A22D-4943-4DDB-8060-4A2CFBBF43A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85043" y="304800"/>
            <a:ext cx="4306957" cy="5844209"/>
          </a:xfrm>
          <a:prstGeom prst="ellipse">
            <a:avLst/>
          </a:prstGeom>
          <a:ln>
            <a:noFill/>
          </a:ln>
          <a:effectLst>
            <a:softEdge rad="112500"/>
          </a:effectLst>
        </p:spPr>
      </p:pic>
      <p:sp>
        <p:nvSpPr>
          <p:cNvPr id="5" name="CuadroTexto 4">
            <a:extLst>
              <a:ext uri="{FF2B5EF4-FFF2-40B4-BE49-F238E27FC236}">
                <a16:creationId xmlns:a16="http://schemas.microsoft.com/office/drawing/2014/main" id="{D3765BA1-A5B0-42D0-8F54-7E5AC6F4AECB}"/>
              </a:ext>
            </a:extLst>
          </p:cNvPr>
          <p:cNvSpPr txBox="1"/>
          <p:nvPr/>
        </p:nvSpPr>
        <p:spPr>
          <a:xfrm>
            <a:off x="543340" y="181957"/>
            <a:ext cx="7235687" cy="6494085"/>
          </a:xfrm>
          <a:prstGeom prst="rect">
            <a:avLst/>
          </a:prstGeom>
          <a:solidFill>
            <a:srgbClr val="FFFF00"/>
          </a:solidFill>
          <a:ln w="38100">
            <a:solidFill>
              <a:srgbClr val="FF0000"/>
            </a:solidFill>
          </a:ln>
        </p:spPr>
        <p:txBody>
          <a:bodyPr wrap="square" rtlCol="0">
            <a:spAutoFit/>
          </a:bodyPr>
          <a:lstStyle/>
          <a:p>
            <a:r>
              <a:rPr lang="es-DO" sz="3600" b="1" dirty="0">
                <a:solidFill>
                  <a:schemeClr val="bg1"/>
                </a:solidFill>
                <a:latin typeface="Arial" panose="020B0604020202020204" pitchFamily="34" charset="0"/>
                <a:cs typeface="Arial" panose="020B0604020202020204" pitchFamily="34" charset="0"/>
              </a:rPr>
              <a:t>“</a:t>
            </a:r>
            <a:r>
              <a:rPr lang="es-DO" sz="3600" b="1" u="sng" dirty="0">
                <a:solidFill>
                  <a:srgbClr val="FF0000"/>
                </a:solidFill>
                <a:latin typeface="Arial" panose="020B0604020202020204" pitchFamily="34" charset="0"/>
                <a:cs typeface="Arial" panose="020B0604020202020204" pitchFamily="34" charset="0"/>
              </a:rPr>
              <a:t>Todo miembro </a:t>
            </a:r>
            <a:r>
              <a:rPr lang="es-DO" sz="3600" b="1" dirty="0">
                <a:solidFill>
                  <a:schemeClr val="bg1"/>
                </a:solidFill>
                <a:latin typeface="Arial" panose="020B0604020202020204" pitchFamily="34" charset="0"/>
                <a:cs typeface="Arial" panose="020B0604020202020204" pitchFamily="34" charset="0"/>
              </a:rPr>
              <a:t>de la iglesia debe sentir la obligación de devolver su diezmo a Dios. Ninguno deberá inclinar su corazón al egoísmo y así robarle a Dios. No deben usar los recursos de Dios para satisfacer la vanidad y la glorificación egoísta, porque al hacerlo cae en la red de los engaños satánicos” </a:t>
            </a:r>
            <a:r>
              <a:rPr lang="es-DO" sz="2000" b="1" dirty="0">
                <a:solidFill>
                  <a:schemeClr val="bg1"/>
                </a:solidFill>
                <a:latin typeface="Arial" panose="020B0604020202020204" pitchFamily="34" charset="0"/>
                <a:cs typeface="Arial" panose="020B0604020202020204" pitchFamily="34" charset="0"/>
              </a:rPr>
              <a:t>(Testimonios para la iglesia, t. 5. p. 454).</a:t>
            </a:r>
            <a:endParaRPr lang="es-DO"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256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45827DC1-D57B-4088-8FDC-E5E22905CBFC}"/>
              </a:ext>
            </a:extLst>
          </p:cNvPr>
          <p:cNvGraphicFramePr/>
          <p:nvPr>
            <p:extLst>
              <p:ext uri="{D42A27DB-BD31-4B8C-83A1-F6EECF244321}">
                <p14:modId xmlns:p14="http://schemas.microsoft.com/office/powerpoint/2010/main" val="951651181"/>
              </p:ext>
            </p:extLst>
          </p:nvPr>
        </p:nvGraphicFramePr>
        <p:xfrm>
          <a:off x="1034524" y="672836"/>
          <a:ext cx="10122951" cy="5417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78B08EF4-0FF0-405D-8D56-F52234B5F9AC}"/>
              </a:ext>
            </a:extLst>
          </p:cNvPr>
          <p:cNvSpPr txBox="1"/>
          <p:nvPr/>
        </p:nvSpPr>
        <p:spPr>
          <a:xfrm>
            <a:off x="795131" y="715570"/>
            <a:ext cx="4532244" cy="3785652"/>
          </a:xfrm>
          <a:prstGeom prst="rect">
            <a:avLst/>
          </a:prstGeom>
          <a:solidFill>
            <a:schemeClr val="tx1"/>
          </a:solidFill>
          <a:ln>
            <a:solidFill>
              <a:schemeClr val="bg1"/>
            </a:solidFill>
          </a:ln>
        </p:spPr>
        <p:txBody>
          <a:bodyPr wrap="square" rtlCol="0">
            <a:spAutoFit/>
          </a:bodyPr>
          <a:lstStyle/>
          <a:p>
            <a:r>
              <a:rPr lang="es-DO" sz="4000" b="1" dirty="0">
                <a:solidFill>
                  <a:srgbClr val="FF0000"/>
                </a:solidFill>
                <a:latin typeface="Times New Roman" panose="02020603050405020304" pitchFamily="18" charset="0"/>
                <a:cs typeface="Times New Roman" panose="02020603050405020304" pitchFamily="18" charset="0"/>
              </a:rPr>
              <a:t>“</a:t>
            </a:r>
            <a:r>
              <a:rPr lang="es-DO" sz="4000" b="1" u="sng" dirty="0">
                <a:solidFill>
                  <a:srgbClr val="FF0000"/>
                </a:solidFill>
                <a:latin typeface="Arial" panose="020B0604020202020204" pitchFamily="34" charset="0"/>
                <a:cs typeface="Arial" panose="020B0604020202020204" pitchFamily="34" charset="0"/>
              </a:rPr>
              <a:t>Cada persona </a:t>
            </a:r>
            <a:r>
              <a:rPr lang="es-DO" sz="3600" dirty="0">
                <a:solidFill>
                  <a:schemeClr val="bg1"/>
                </a:solidFill>
                <a:latin typeface="Times New Roman" panose="02020603050405020304" pitchFamily="18" charset="0"/>
                <a:cs typeface="Times New Roman" panose="02020603050405020304" pitchFamily="18" charset="0"/>
              </a:rPr>
              <a:t>debe llevar con libertad los diezmos y las ofrendas a la tesorería del Señor con buena voluntad y con gozo” </a:t>
            </a:r>
            <a:r>
              <a:rPr lang="es-DO" sz="2000" b="1" dirty="0">
                <a:solidFill>
                  <a:schemeClr val="bg1"/>
                </a:solidFill>
                <a:latin typeface="Arial" panose="020B0604020202020204" pitchFamily="34" charset="0"/>
                <a:cs typeface="Arial" panose="020B0604020202020204" pitchFamily="34" charset="0"/>
              </a:rPr>
              <a:t>(CMC, p. 78).</a:t>
            </a:r>
            <a:endParaRPr lang="es-DO" b="1" dirty="0">
              <a:solidFill>
                <a:schemeClr val="bg1"/>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650D6B9-37B6-4D37-BC39-66845E5D021B}"/>
              </a:ext>
            </a:extLst>
          </p:cNvPr>
          <p:cNvSpPr txBox="1"/>
          <p:nvPr/>
        </p:nvSpPr>
        <p:spPr>
          <a:xfrm>
            <a:off x="5115338" y="530904"/>
            <a:ext cx="2875724" cy="369332"/>
          </a:xfrm>
          <a:prstGeom prst="rect">
            <a:avLst/>
          </a:prstGeom>
          <a:noFill/>
        </p:spPr>
        <p:txBody>
          <a:bodyPr wrap="square" rtlCol="0">
            <a:spAutoFit/>
          </a:bodyPr>
          <a:lstStyle/>
          <a:p>
            <a:endParaRPr lang="es-DO" dirty="0"/>
          </a:p>
        </p:txBody>
      </p:sp>
    </p:spTree>
    <p:extLst>
      <p:ext uri="{BB962C8B-B14F-4D97-AF65-F5344CB8AC3E}">
        <p14:creationId xmlns:p14="http://schemas.microsoft.com/office/powerpoint/2010/main" val="577341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 y="2508"/>
            <a:ext cx="10470596" cy="6855492"/>
          </a:xfrm>
          <a:prstGeom prst="rect">
            <a:avLst/>
          </a:prstGeom>
        </p:spPr>
      </p:pic>
      <p:sp>
        <p:nvSpPr>
          <p:cNvPr id="5" name="CuadroTexto 4">
            <a:extLst>
              <a:ext uri="{FF2B5EF4-FFF2-40B4-BE49-F238E27FC236}">
                <a16:creationId xmlns:a16="http://schemas.microsoft.com/office/drawing/2014/main" id="{71CC98A1-B202-4D1A-81A3-32C326EEED55}"/>
              </a:ext>
            </a:extLst>
          </p:cNvPr>
          <p:cNvSpPr txBox="1"/>
          <p:nvPr/>
        </p:nvSpPr>
        <p:spPr>
          <a:xfrm>
            <a:off x="6983901" y="2764583"/>
            <a:ext cx="2319130" cy="954107"/>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   Las 6 T de</a:t>
            </a:r>
          </a:p>
          <a:p>
            <a:r>
              <a:rPr lang="es-DO" sz="2800" b="1" dirty="0">
                <a:solidFill>
                  <a:schemeClr val="bg1"/>
                </a:solidFill>
                <a:latin typeface="Arial" panose="020B0604020202020204" pitchFamily="34" charset="0"/>
                <a:cs typeface="Arial" panose="020B0604020202020204" pitchFamily="34" charset="0"/>
              </a:rPr>
              <a:t>Mayordomía</a:t>
            </a:r>
          </a:p>
        </p:txBody>
      </p:sp>
      <p:sp>
        <p:nvSpPr>
          <p:cNvPr id="6" name="CuadroTexto 5">
            <a:extLst>
              <a:ext uri="{FF2B5EF4-FFF2-40B4-BE49-F238E27FC236}">
                <a16:creationId xmlns:a16="http://schemas.microsoft.com/office/drawing/2014/main" id="{A24D9A7D-FF09-4EB8-9D7E-7C1F340F9029}"/>
              </a:ext>
            </a:extLst>
          </p:cNvPr>
          <p:cNvSpPr txBox="1"/>
          <p:nvPr/>
        </p:nvSpPr>
        <p:spPr>
          <a:xfrm>
            <a:off x="5552660" y="628075"/>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1</a:t>
            </a:r>
          </a:p>
        </p:txBody>
      </p:sp>
      <p:sp>
        <p:nvSpPr>
          <p:cNvPr id="8" name="CuadroTexto 7">
            <a:extLst>
              <a:ext uri="{FF2B5EF4-FFF2-40B4-BE49-F238E27FC236}">
                <a16:creationId xmlns:a16="http://schemas.microsoft.com/office/drawing/2014/main" id="{A5B55F12-2046-411A-89F6-142F1358F8B0}"/>
              </a:ext>
            </a:extLst>
          </p:cNvPr>
          <p:cNvSpPr txBox="1"/>
          <p:nvPr/>
        </p:nvSpPr>
        <p:spPr>
          <a:xfrm>
            <a:off x="4870174" y="1667109"/>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2</a:t>
            </a:r>
          </a:p>
        </p:txBody>
      </p:sp>
      <p:sp>
        <p:nvSpPr>
          <p:cNvPr id="9" name="CuadroTexto 8">
            <a:extLst>
              <a:ext uri="{FF2B5EF4-FFF2-40B4-BE49-F238E27FC236}">
                <a16:creationId xmlns:a16="http://schemas.microsoft.com/office/drawing/2014/main" id="{30B23E72-177A-4E04-9719-616A7D1A9835}"/>
              </a:ext>
            </a:extLst>
          </p:cNvPr>
          <p:cNvSpPr txBox="1"/>
          <p:nvPr/>
        </p:nvSpPr>
        <p:spPr>
          <a:xfrm>
            <a:off x="4181061" y="2661022"/>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3</a:t>
            </a:r>
          </a:p>
        </p:txBody>
      </p:sp>
      <p:sp>
        <p:nvSpPr>
          <p:cNvPr id="10" name="CuadroTexto 9">
            <a:extLst>
              <a:ext uri="{FF2B5EF4-FFF2-40B4-BE49-F238E27FC236}">
                <a16:creationId xmlns:a16="http://schemas.microsoft.com/office/drawing/2014/main" id="{50D47939-BC46-4D1B-BDE1-1B129CBFDD16}"/>
              </a:ext>
            </a:extLst>
          </p:cNvPr>
          <p:cNvSpPr txBox="1"/>
          <p:nvPr/>
        </p:nvSpPr>
        <p:spPr>
          <a:xfrm>
            <a:off x="4181061" y="3623267"/>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4</a:t>
            </a:r>
          </a:p>
        </p:txBody>
      </p:sp>
      <p:sp>
        <p:nvSpPr>
          <p:cNvPr id="11" name="CuadroTexto 10">
            <a:extLst>
              <a:ext uri="{FF2B5EF4-FFF2-40B4-BE49-F238E27FC236}">
                <a16:creationId xmlns:a16="http://schemas.microsoft.com/office/drawing/2014/main" id="{1B69685B-1186-4B98-9594-44D14CAF3002}"/>
              </a:ext>
            </a:extLst>
          </p:cNvPr>
          <p:cNvSpPr txBox="1"/>
          <p:nvPr/>
        </p:nvSpPr>
        <p:spPr>
          <a:xfrm>
            <a:off x="4870174" y="4585512"/>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5</a:t>
            </a:r>
          </a:p>
        </p:txBody>
      </p:sp>
      <p:sp>
        <p:nvSpPr>
          <p:cNvPr id="12" name="CuadroTexto 11">
            <a:extLst>
              <a:ext uri="{FF2B5EF4-FFF2-40B4-BE49-F238E27FC236}">
                <a16:creationId xmlns:a16="http://schemas.microsoft.com/office/drawing/2014/main" id="{45253EC0-FCAD-4734-A061-F70F263FA873}"/>
              </a:ext>
            </a:extLst>
          </p:cNvPr>
          <p:cNvSpPr txBox="1"/>
          <p:nvPr/>
        </p:nvSpPr>
        <p:spPr>
          <a:xfrm>
            <a:off x="5552659" y="5624087"/>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6</a:t>
            </a:r>
          </a:p>
        </p:txBody>
      </p:sp>
      <p:sp>
        <p:nvSpPr>
          <p:cNvPr id="13" name="CuadroTexto 12">
            <a:extLst>
              <a:ext uri="{FF2B5EF4-FFF2-40B4-BE49-F238E27FC236}">
                <a16:creationId xmlns:a16="http://schemas.microsoft.com/office/drawing/2014/main" id="{310F1548-4939-4B41-A649-CA1BA1956876}"/>
              </a:ext>
            </a:extLst>
          </p:cNvPr>
          <p:cNvSpPr txBox="1"/>
          <p:nvPr/>
        </p:nvSpPr>
        <p:spPr>
          <a:xfrm>
            <a:off x="3226904" y="557976"/>
            <a:ext cx="2332383" cy="523220"/>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Tiempo</a:t>
            </a:r>
          </a:p>
        </p:txBody>
      </p:sp>
      <p:sp>
        <p:nvSpPr>
          <p:cNvPr id="14" name="CuadroTexto 13">
            <a:extLst>
              <a:ext uri="{FF2B5EF4-FFF2-40B4-BE49-F238E27FC236}">
                <a16:creationId xmlns:a16="http://schemas.microsoft.com/office/drawing/2014/main" id="{CB770D88-C8B5-42DE-A36A-636E9D786784}"/>
              </a:ext>
            </a:extLst>
          </p:cNvPr>
          <p:cNvSpPr txBox="1"/>
          <p:nvPr/>
        </p:nvSpPr>
        <p:spPr>
          <a:xfrm>
            <a:off x="2849216" y="1591199"/>
            <a:ext cx="2332383"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Templo</a:t>
            </a:r>
          </a:p>
        </p:txBody>
      </p:sp>
      <p:sp>
        <p:nvSpPr>
          <p:cNvPr id="15" name="CuadroTexto 14">
            <a:extLst>
              <a:ext uri="{FF2B5EF4-FFF2-40B4-BE49-F238E27FC236}">
                <a16:creationId xmlns:a16="http://schemas.microsoft.com/office/drawing/2014/main" id="{5CCCBF22-559C-4A9C-AD62-3781713E592C}"/>
              </a:ext>
            </a:extLst>
          </p:cNvPr>
          <p:cNvSpPr txBox="1"/>
          <p:nvPr/>
        </p:nvSpPr>
        <p:spPr>
          <a:xfrm>
            <a:off x="2120346" y="2606027"/>
            <a:ext cx="2332383"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Talentos</a:t>
            </a:r>
          </a:p>
        </p:txBody>
      </p:sp>
      <p:sp>
        <p:nvSpPr>
          <p:cNvPr id="16" name="CuadroTexto 15">
            <a:extLst>
              <a:ext uri="{FF2B5EF4-FFF2-40B4-BE49-F238E27FC236}">
                <a16:creationId xmlns:a16="http://schemas.microsoft.com/office/drawing/2014/main" id="{66D3BA69-626F-4015-BB37-C022272FE9F6}"/>
              </a:ext>
            </a:extLst>
          </p:cNvPr>
          <p:cNvSpPr txBox="1"/>
          <p:nvPr/>
        </p:nvSpPr>
        <p:spPr>
          <a:xfrm>
            <a:off x="1977887" y="3570684"/>
            <a:ext cx="2332383"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Tesoros</a:t>
            </a:r>
          </a:p>
        </p:txBody>
      </p:sp>
      <p:sp>
        <p:nvSpPr>
          <p:cNvPr id="17" name="CuadroTexto 16">
            <a:extLst>
              <a:ext uri="{FF2B5EF4-FFF2-40B4-BE49-F238E27FC236}">
                <a16:creationId xmlns:a16="http://schemas.microsoft.com/office/drawing/2014/main" id="{4C08B4BA-796E-46CB-8A78-8BEEA190A596}"/>
              </a:ext>
            </a:extLst>
          </p:cNvPr>
          <p:cNvSpPr txBox="1"/>
          <p:nvPr/>
        </p:nvSpPr>
        <p:spPr>
          <a:xfrm>
            <a:off x="2537791" y="4544123"/>
            <a:ext cx="2332383"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Tierra</a:t>
            </a:r>
          </a:p>
        </p:txBody>
      </p:sp>
      <p:sp>
        <p:nvSpPr>
          <p:cNvPr id="18" name="CuadroTexto 17">
            <a:extLst>
              <a:ext uri="{FF2B5EF4-FFF2-40B4-BE49-F238E27FC236}">
                <a16:creationId xmlns:a16="http://schemas.microsoft.com/office/drawing/2014/main" id="{CA0B4518-C682-427E-9118-D3B7C425DD9A}"/>
              </a:ext>
            </a:extLst>
          </p:cNvPr>
          <p:cNvSpPr txBox="1"/>
          <p:nvPr/>
        </p:nvSpPr>
        <p:spPr>
          <a:xfrm>
            <a:off x="2849216" y="5583256"/>
            <a:ext cx="2517914"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Testificación</a:t>
            </a:r>
          </a:p>
        </p:txBody>
      </p:sp>
      <p:cxnSp>
        <p:nvCxnSpPr>
          <p:cNvPr id="7" name="Conector recto 6">
            <a:extLst>
              <a:ext uri="{FF2B5EF4-FFF2-40B4-BE49-F238E27FC236}">
                <a16:creationId xmlns:a16="http://schemas.microsoft.com/office/drawing/2014/main" id="{24479302-669D-4505-96A0-D74DCB391420}"/>
              </a:ext>
            </a:extLst>
          </p:cNvPr>
          <p:cNvCxnSpPr>
            <a:cxnSpLocks/>
          </p:cNvCxnSpPr>
          <p:nvPr/>
        </p:nvCxnSpPr>
        <p:spPr>
          <a:xfrm>
            <a:off x="6897755" y="1890095"/>
            <a:ext cx="410818" cy="359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15A58EC0-A6A3-4FBF-A078-5E0ED79AB034}"/>
              </a:ext>
            </a:extLst>
          </p:cNvPr>
          <p:cNvCxnSpPr>
            <a:cxnSpLocks/>
          </p:cNvCxnSpPr>
          <p:nvPr/>
        </p:nvCxnSpPr>
        <p:spPr>
          <a:xfrm>
            <a:off x="6447177" y="2451330"/>
            <a:ext cx="543345" cy="259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FB06775B-31CA-450D-858D-3E5203CCA3B2}"/>
              </a:ext>
            </a:extLst>
          </p:cNvPr>
          <p:cNvCxnSpPr>
            <a:cxnSpLocks/>
          </p:cNvCxnSpPr>
          <p:nvPr/>
        </p:nvCxnSpPr>
        <p:spPr>
          <a:xfrm>
            <a:off x="6023111" y="3062414"/>
            <a:ext cx="748750" cy="6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9E5A6A9D-0627-4E79-B390-1F56730E1D74}"/>
              </a:ext>
            </a:extLst>
          </p:cNvPr>
          <p:cNvCxnSpPr>
            <a:cxnSpLocks/>
          </p:cNvCxnSpPr>
          <p:nvPr/>
        </p:nvCxnSpPr>
        <p:spPr>
          <a:xfrm flipV="1">
            <a:off x="5966791" y="3598826"/>
            <a:ext cx="805070" cy="82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4E1F657C-8280-4DC7-956E-81C78FEF0083}"/>
              </a:ext>
            </a:extLst>
          </p:cNvPr>
          <p:cNvCxnSpPr>
            <a:cxnSpLocks/>
          </p:cNvCxnSpPr>
          <p:nvPr/>
        </p:nvCxnSpPr>
        <p:spPr>
          <a:xfrm flipV="1">
            <a:off x="6397486" y="3990577"/>
            <a:ext cx="655981" cy="2772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A3419FA1-B2EC-4E4D-80FE-A5DAF45E2A0D}"/>
              </a:ext>
            </a:extLst>
          </p:cNvPr>
          <p:cNvCxnSpPr>
            <a:cxnSpLocks/>
          </p:cNvCxnSpPr>
          <p:nvPr/>
        </p:nvCxnSpPr>
        <p:spPr>
          <a:xfrm flipV="1">
            <a:off x="6798362" y="4426226"/>
            <a:ext cx="510211" cy="448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Imagen 21">
            <a:extLst>
              <a:ext uri="{FF2B5EF4-FFF2-40B4-BE49-F238E27FC236}">
                <a16:creationId xmlns:a16="http://schemas.microsoft.com/office/drawing/2014/main" id="{E7B7EEF4-B3C8-4173-81D7-4EB76F5FB5D4}"/>
              </a:ext>
            </a:extLst>
          </p:cNvPr>
          <p:cNvPicPr>
            <a:picLocks noChangeAspect="1"/>
          </p:cNvPicPr>
          <p:nvPr/>
        </p:nvPicPr>
        <p:blipFill>
          <a:blip r:embed="rId3"/>
          <a:stretch>
            <a:fillRect/>
          </a:stretch>
        </p:blipFill>
        <p:spPr>
          <a:xfrm>
            <a:off x="10470596" y="168756"/>
            <a:ext cx="1721404" cy="1749704"/>
          </a:xfrm>
          <a:prstGeom prst="rect">
            <a:avLst/>
          </a:prstGeom>
        </p:spPr>
      </p:pic>
    </p:spTree>
    <p:extLst>
      <p:ext uri="{BB962C8B-B14F-4D97-AF65-F5344CB8AC3E}">
        <p14:creationId xmlns:p14="http://schemas.microsoft.com/office/powerpoint/2010/main" val="3296727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50694AA-BF18-4D93-8F1E-A4B17E848ECA}"/>
              </a:ext>
            </a:extLst>
          </p:cNvPr>
          <p:cNvSpPr/>
          <p:nvPr/>
        </p:nvSpPr>
        <p:spPr>
          <a:xfrm>
            <a:off x="225287" y="446856"/>
            <a:ext cx="6427304" cy="5016758"/>
          </a:xfrm>
          <a:prstGeom prst="rect">
            <a:avLst/>
          </a:prstGeom>
          <a:solidFill>
            <a:srgbClr val="FFFF00"/>
          </a:solidFill>
          <a:ln w="57150">
            <a:solidFill>
              <a:srgbClr val="FF0000"/>
            </a:solidFill>
          </a:ln>
        </p:spPr>
        <p:txBody>
          <a:bodyPr wrap="square">
            <a:spAutoFit/>
          </a:bodyPr>
          <a:lstStyle/>
          <a:p>
            <a:pPr lvl="0"/>
            <a:r>
              <a:rPr lang="es-DO" sz="4000" b="1" dirty="0">
                <a:solidFill>
                  <a:schemeClr val="bg1"/>
                </a:solidFill>
                <a:latin typeface="Arial" panose="020B0604020202020204" pitchFamily="34" charset="0"/>
                <a:cs typeface="Arial" panose="020B0604020202020204" pitchFamily="34" charset="0"/>
              </a:rPr>
              <a:t>“Dejemos que </a:t>
            </a:r>
            <a:r>
              <a:rPr lang="es-DO" sz="4400" b="1" u="sng" dirty="0">
                <a:solidFill>
                  <a:schemeClr val="accent2">
                    <a:lumMod val="60000"/>
                    <a:lumOff val="40000"/>
                  </a:schemeClr>
                </a:solidFill>
                <a:latin typeface="Arial" panose="020B0604020202020204" pitchFamily="34" charset="0"/>
                <a:cs typeface="Arial" panose="020B0604020202020204" pitchFamily="34" charset="0"/>
              </a:rPr>
              <a:t>los jóvenes, las señoritas,</a:t>
            </a:r>
            <a:r>
              <a:rPr lang="es-DO" sz="4000" b="1" dirty="0">
                <a:solidFill>
                  <a:schemeClr val="accent2">
                    <a:lumMod val="60000"/>
                    <a:lumOff val="40000"/>
                  </a:schemeClr>
                </a:solidFill>
                <a:latin typeface="Arial" panose="020B0604020202020204" pitchFamily="34" charset="0"/>
                <a:cs typeface="Arial" panose="020B0604020202020204" pitchFamily="34" charset="0"/>
              </a:rPr>
              <a:t> y </a:t>
            </a:r>
            <a:r>
              <a:rPr lang="es-DO" sz="4000" b="1" u="sng" dirty="0">
                <a:solidFill>
                  <a:schemeClr val="accent2">
                    <a:lumMod val="60000"/>
                    <a:lumOff val="40000"/>
                  </a:schemeClr>
                </a:solidFill>
                <a:latin typeface="Arial" panose="020B0604020202020204" pitchFamily="34" charset="0"/>
                <a:cs typeface="Arial" panose="020B0604020202020204" pitchFamily="34" charset="0"/>
              </a:rPr>
              <a:t>las niñas,</a:t>
            </a:r>
            <a:r>
              <a:rPr lang="es-DO" sz="4000" b="1" dirty="0">
                <a:solidFill>
                  <a:schemeClr val="bg1"/>
                </a:solidFill>
                <a:latin typeface="Arial" panose="020B0604020202020204" pitchFamily="34" charset="0"/>
                <a:cs typeface="Arial" panose="020B0604020202020204" pitchFamily="34" charset="0"/>
              </a:rPr>
              <a:t> que no son dueño de propiedades también participen en el plan de la benevolencia sistemática”. </a:t>
            </a:r>
            <a:r>
              <a:rPr lang="es-DO" sz="3200" b="1" dirty="0">
                <a:solidFill>
                  <a:schemeClr val="bg1"/>
                </a:solidFill>
                <a:latin typeface="Arial" panose="020B0604020202020204" pitchFamily="34" charset="0"/>
                <a:cs typeface="Arial" panose="020B0604020202020204" pitchFamily="34" charset="0"/>
              </a:rPr>
              <a:t>(RH, 9 de Abril, 1861).</a:t>
            </a:r>
            <a:endParaRPr lang="es-DO" sz="4000" b="1" dirty="0">
              <a:solidFill>
                <a:schemeClr val="bg1"/>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3326645D-F61E-435E-AD69-2C06CF16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3894" y="299354"/>
            <a:ext cx="4306958" cy="2655881"/>
          </a:xfrm>
          <a:prstGeom prst="ellipse">
            <a:avLst/>
          </a:prstGeom>
          <a:ln>
            <a:noFill/>
          </a:ln>
          <a:effectLst>
            <a:softEdge rad="112500"/>
          </a:effectLst>
        </p:spPr>
      </p:pic>
      <p:pic>
        <p:nvPicPr>
          <p:cNvPr id="8" name="Imagen 7">
            <a:extLst>
              <a:ext uri="{FF2B5EF4-FFF2-40B4-BE49-F238E27FC236}">
                <a16:creationId xmlns:a16="http://schemas.microsoft.com/office/drawing/2014/main" id="{0E4AC1A5-F6D3-4083-9490-D6851105C1C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7845" y="3402061"/>
            <a:ext cx="4950848" cy="3156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8797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5636C89-573B-4AC7-B87D-12418F70C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361" y="554636"/>
            <a:ext cx="6355829" cy="58611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ángulo 4">
            <a:extLst>
              <a:ext uri="{FF2B5EF4-FFF2-40B4-BE49-F238E27FC236}">
                <a16:creationId xmlns:a16="http://schemas.microsoft.com/office/drawing/2014/main" id="{F3498990-546D-44F5-8E3C-40C9B6F8280C}"/>
              </a:ext>
            </a:extLst>
          </p:cNvPr>
          <p:cNvSpPr/>
          <p:nvPr/>
        </p:nvSpPr>
        <p:spPr>
          <a:xfrm>
            <a:off x="289810" y="554636"/>
            <a:ext cx="4926768" cy="4893647"/>
          </a:xfrm>
          <a:prstGeom prst="rect">
            <a:avLst/>
          </a:prstGeom>
          <a:solidFill>
            <a:schemeClr val="tx1"/>
          </a:solidFill>
        </p:spPr>
        <p:txBody>
          <a:bodyPr wrap="square">
            <a:spAutoFit/>
          </a:bodyPr>
          <a:lstStyle/>
          <a:p>
            <a:pPr lvl="0"/>
            <a:r>
              <a:rPr lang="es-DO" sz="3200" b="1" dirty="0">
                <a:solidFill>
                  <a:schemeClr val="bg1"/>
                </a:solidFill>
                <a:latin typeface="Arial" panose="020B0604020202020204" pitchFamily="34" charset="0"/>
                <a:cs typeface="Arial" panose="020B0604020202020204" pitchFamily="34" charset="0"/>
              </a:rPr>
              <a:t>“La responsabilidad económica de la iglesia no descansa sobre los hombros de ciertos hermanos pudientes. </a:t>
            </a:r>
            <a:r>
              <a:rPr lang="es-DO" sz="4000" b="1" u="sng" dirty="0">
                <a:solidFill>
                  <a:srgbClr val="FF0000"/>
                </a:solidFill>
                <a:latin typeface="Arial" panose="020B0604020202020204" pitchFamily="34" charset="0"/>
                <a:cs typeface="Arial" panose="020B0604020202020204" pitchFamily="34" charset="0"/>
              </a:rPr>
              <a:t>Es un compromiso sagrado de todos los miembros</a:t>
            </a:r>
            <a:r>
              <a:rPr lang="es-DO" sz="3200" b="1" dirty="0">
                <a:solidFill>
                  <a:schemeClr val="bg1"/>
                </a:solidFill>
                <a:latin typeface="Arial" panose="020B0604020202020204" pitchFamily="34" charset="0"/>
                <a:cs typeface="Arial" panose="020B0604020202020204" pitchFamily="34" charset="0"/>
              </a:rPr>
              <a:t>.”(</a:t>
            </a:r>
            <a:r>
              <a:rPr lang="es-DO" sz="2400" b="1" dirty="0">
                <a:solidFill>
                  <a:schemeClr val="bg1"/>
                </a:solidFill>
                <a:latin typeface="Arial" panose="020B0604020202020204" pitchFamily="34" charset="0"/>
                <a:cs typeface="Arial" panose="020B0604020202020204" pitchFamily="34" charset="0"/>
              </a:rPr>
              <a:t>RH, 3 de dic.1893).</a:t>
            </a:r>
            <a:endParaRPr lang="es-DO"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445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CF86EF2-A9AC-4F09-829B-CC19EE8A30F1}"/>
              </a:ext>
            </a:extLst>
          </p:cNvPr>
          <p:cNvPicPr>
            <a:picLocks noChangeAspect="1"/>
          </p:cNvPicPr>
          <p:nvPr/>
        </p:nvPicPr>
        <p:blipFill>
          <a:blip r:embed="rId2"/>
          <a:stretch>
            <a:fillRect/>
          </a:stretch>
        </p:blipFill>
        <p:spPr>
          <a:xfrm>
            <a:off x="1" y="0"/>
            <a:ext cx="7209182" cy="6970643"/>
          </a:xfrm>
          <a:prstGeom prst="rect">
            <a:avLst/>
          </a:prstGeom>
        </p:spPr>
      </p:pic>
      <p:pic>
        <p:nvPicPr>
          <p:cNvPr id="5" name="Imagen 4">
            <a:extLst>
              <a:ext uri="{FF2B5EF4-FFF2-40B4-BE49-F238E27FC236}">
                <a16:creationId xmlns:a16="http://schemas.microsoft.com/office/drawing/2014/main" id="{39E33730-673C-49B1-A765-D10B08A14F70}"/>
              </a:ext>
            </a:extLst>
          </p:cNvPr>
          <p:cNvPicPr>
            <a:picLocks noChangeAspect="1"/>
          </p:cNvPicPr>
          <p:nvPr/>
        </p:nvPicPr>
        <p:blipFill>
          <a:blip r:embed="rId3"/>
          <a:stretch>
            <a:fillRect/>
          </a:stretch>
        </p:blipFill>
        <p:spPr>
          <a:xfrm>
            <a:off x="7426135" y="2146852"/>
            <a:ext cx="4045331" cy="7176053"/>
          </a:xfrm>
          <a:prstGeom prst="rect">
            <a:avLst/>
          </a:prstGeom>
        </p:spPr>
      </p:pic>
    </p:spTree>
    <p:extLst>
      <p:ext uri="{BB962C8B-B14F-4D97-AF65-F5344CB8AC3E}">
        <p14:creationId xmlns:p14="http://schemas.microsoft.com/office/powerpoint/2010/main" val="725801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B2AC9BB-C72C-46F8-A3F8-DD83AA1DC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BB84C09C-90A7-44C5-982B-FE96C6847F2F}"/>
              </a:ext>
            </a:extLst>
          </p:cNvPr>
          <p:cNvSpPr/>
          <p:nvPr/>
        </p:nvSpPr>
        <p:spPr>
          <a:xfrm rot="18251193">
            <a:off x="9142328" y="4196143"/>
            <a:ext cx="2364408" cy="461665"/>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ANCIANOS</a:t>
            </a:r>
            <a:endParaRPr lang="es-DO" sz="2400" b="1" dirty="0">
              <a:solidFill>
                <a:srgbClr val="FF0000"/>
              </a:solidFill>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2C21B9C9-58C8-4BEB-BC8F-C91B4D5D7A14}"/>
              </a:ext>
            </a:extLst>
          </p:cNvPr>
          <p:cNvSpPr/>
          <p:nvPr/>
        </p:nvSpPr>
        <p:spPr>
          <a:xfrm rot="17904281">
            <a:off x="7872896" y="4564006"/>
            <a:ext cx="1888435" cy="461665"/>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HOMBRES</a:t>
            </a:r>
            <a:endParaRPr lang="es-DO" sz="2400" b="1" dirty="0">
              <a:solidFill>
                <a:srgbClr val="FF0000"/>
              </a:solidFill>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EFC5D95E-BBED-48B5-B242-497DA5B211D2}"/>
              </a:ext>
            </a:extLst>
          </p:cNvPr>
          <p:cNvSpPr/>
          <p:nvPr/>
        </p:nvSpPr>
        <p:spPr>
          <a:xfrm rot="18132064">
            <a:off x="6066029" y="4878623"/>
            <a:ext cx="2364408" cy="461665"/>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MUJERES</a:t>
            </a:r>
            <a:endParaRPr lang="es-DO" sz="2400" b="1" dirty="0">
              <a:solidFill>
                <a:srgbClr val="FF0000"/>
              </a:solidFill>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C58CB0BC-A26E-4A68-A42D-70AEF3D52352}"/>
              </a:ext>
            </a:extLst>
          </p:cNvPr>
          <p:cNvSpPr/>
          <p:nvPr/>
        </p:nvSpPr>
        <p:spPr>
          <a:xfrm rot="18664586">
            <a:off x="4436649" y="5155621"/>
            <a:ext cx="2364408" cy="369332"/>
          </a:xfrm>
          <a:prstGeom prst="rect">
            <a:avLst/>
          </a:prstGeom>
        </p:spPr>
        <p:txBody>
          <a:bodyPr wrap="square">
            <a:spAutoFit/>
          </a:bodyPr>
          <a:lstStyle/>
          <a:p>
            <a:pPr algn="ctr"/>
            <a:r>
              <a:rPr lang="en-US" b="1" dirty="0">
                <a:solidFill>
                  <a:srgbClr val="FF0000"/>
                </a:solidFill>
                <a:latin typeface="Arial" panose="020B0604020202020204" pitchFamily="34" charset="0"/>
                <a:cs typeface="Arial" panose="020B0604020202020204" pitchFamily="34" charset="0"/>
              </a:rPr>
              <a:t>SEÑORITAS</a:t>
            </a:r>
            <a:endParaRPr lang="es-DO" b="1" dirty="0">
              <a:solidFill>
                <a:srgbClr val="FF0000"/>
              </a:solidFill>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4F8DD459-58EF-4DCB-835F-4B05B7FF0457}"/>
              </a:ext>
            </a:extLst>
          </p:cNvPr>
          <p:cNvSpPr/>
          <p:nvPr/>
        </p:nvSpPr>
        <p:spPr>
          <a:xfrm rot="19150035">
            <a:off x="3086048" y="5334557"/>
            <a:ext cx="2364408" cy="400110"/>
          </a:xfrm>
          <a:prstGeom prst="rect">
            <a:avLst/>
          </a:prstGeom>
        </p:spPr>
        <p:txBody>
          <a:bodyPr wrap="square">
            <a:spAutoFit/>
          </a:bodyPr>
          <a:lstStyle/>
          <a:p>
            <a:pPr algn="ctr"/>
            <a:r>
              <a:rPr lang="en-US" sz="2000" b="1" dirty="0">
                <a:solidFill>
                  <a:srgbClr val="FF0000"/>
                </a:solidFill>
                <a:latin typeface="Arial" panose="020B0604020202020204" pitchFamily="34" charset="0"/>
                <a:cs typeface="Arial" panose="020B0604020202020204" pitchFamily="34" charset="0"/>
              </a:rPr>
              <a:t>JÓVENES</a:t>
            </a:r>
            <a:endParaRPr lang="es-DO" sz="2000" b="1" dirty="0">
              <a:solidFill>
                <a:srgbClr val="FF0000"/>
              </a:solidFill>
              <a:latin typeface="Arial" panose="020B0604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id="{5EF01B0B-5372-4D0C-B739-7BBC01B7AB09}"/>
              </a:ext>
            </a:extLst>
          </p:cNvPr>
          <p:cNvSpPr/>
          <p:nvPr/>
        </p:nvSpPr>
        <p:spPr>
          <a:xfrm rot="18906425">
            <a:off x="1542076" y="5334557"/>
            <a:ext cx="2364408" cy="400110"/>
          </a:xfrm>
          <a:prstGeom prst="rect">
            <a:avLst/>
          </a:prstGeom>
        </p:spPr>
        <p:txBody>
          <a:bodyPr wrap="square">
            <a:spAutoFit/>
          </a:bodyPr>
          <a:lstStyle/>
          <a:p>
            <a:pPr algn="ctr"/>
            <a:r>
              <a:rPr lang="en-US" sz="2000" b="1" dirty="0">
                <a:solidFill>
                  <a:srgbClr val="FF0000"/>
                </a:solidFill>
                <a:latin typeface="Arial" panose="020B0604020202020204" pitchFamily="34" charset="0"/>
                <a:cs typeface="Arial" panose="020B0604020202020204" pitchFamily="34" charset="0"/>
              </a:rPr>
              <a:t>NIÑOS</a:t>
            </a:r>
            <a:endParaRPr lang="es-DO" sz="2000" b="1" dirty="0">
              <a:solidFill>
                <a:srgbClr val="FF0000"/>
              </a:solidFill>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2BCCAE82-89B3-4A64-9F0B-FC67DA061883}"/>
              </a:ext>
            </a:extLst>
          </p:cNvPr>
          <p:cNvSpPr/>
          <p:nvPr/>
        </p:nvSpPr>
        <p:spPr>
          <a:xfrm rot="18655815">
            <a:off x="260462" y="5340287"/>
            <a:ext cx="2364408" cy="400110"/>
          </a:xfrm>
          <a:prstGeom prst="rect">
            <a:avLst/>
          </a:prstGeom>
        </p:spPr>
        <p:txBody>
          <a:bodyPr wrap="square">
            <a:spAutoFit/>
          </a:bodyPr>
          <a:lstStyle/>
          <a:p>
            <a:pPr algn="ctr"/>
            <a:r>
              <a:rPr lang="en-US" sz="2000" b="1" dirty="0">
                <a:solidFill>
                  <a:srgbClr val="FF0000"/>
                </a:solidFill>
                <a:latin typeface="Arial" panose="020B0604020202020204" pitchFamily="34" charset="0"/>
                <a:cs typeface="Arial" panose="020B0604020202020204" pitchFamily="34" charset="0"/>
              </a:rPr>
              <a:t>NIÑAS</a:t>
            </a:r>
            <a:endParaRPr lang="es-DO"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547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4B7F2A4-352E-4FC4-A15A-975CD89F06D2}"/>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9717AE50-69F3-413A-BEFE-554C3D8E0A86}"/>
              </a:ext>
            </a:extLst>
          </p:cNvPr>
          <p:cNvSpPr txBox="1"/>
          <p:nvPr/>
        </p:nvSpPr>
        <p:spPr>
          <a:xfrm>
            <a:off x="8335617" y="5227982"/>
            <a:ext cx="2769704" cy="569844"/>
          </a:xfrm>
          <a:prstGeom prst="rect">
            <a:avLst/>
          </a:prstGeom>
          <a:solidFill>
            <a:srgbClr val="0070C0"/>
          </a:solidFill>
        </p:spPr>
        <p:txBody>
          <a:bodyPr wrap="square" rtlCol="0">
            <a:spAutoFit/>
          </a:bodyPr>
          <a:lstStyle/>
          <a:p>
            <a:endParaRPr lang="es-DO" dirty="0"/>
          </a:p>
        </p:txBody>
      </p:sp>
      <p:sp>
        <p:nvSpPr>
          <p:cNvPr id="6" name="CuadroTexto 5">
            <a:extLst>
              <a:ext uri="{FF2B5EF4-FFF2-40B4-BE49-F238E27FC236}">
                <a16:creationId xmlns:a16="http://schemas.microsoft.com/office/drawing/2014/main" id="{A6A28704-D59E-4788-A975-18D11D0821E9}"/>
              </a:ext>
            </a:extLst>
          </p:cNvPr>
          <p:cNvSpPr txBox="1"/>
          <p:nvPr/>
        </p:nvSpPr>
        <p:spPr>
          <a:xfrm>
            <a:off x="0" y="5227982"/>
            <a:ext cx="1364974" cy="1437861"/>
          </a:xfrm>
          <a:prstGeom prst="rect">
            <a:avLst/>
          </a:prstGeom>
          <a:solidFill>
            <a:srgbClr val="0070C0"/>
          </a:solidFill>
        </p:spPr>
        <p:txBody>
          <a:bodyPr wrap="square" rtlCol="0">
            <a:spAutoFit/>
          </a:bodyPr>
          <a:lstStyle/>
          <a:p>
            <a:endParaRPr lang="es-DO" dirty="0"/>
          </a:p>
        </p:txBody>
      </p:sp>
      <p:sp>
        <p:nvSpPr>
          <p:cNvPr id="7" name="Elipse 6">
            <a:extLst>
              <a:ext uri="{FF2B5EF4-FFF2-40B4-BE49-F238E27FC236}">
                <a16:creationId xmlns:a16="http://schemas.microsoft.com/office/drawing/2014/main" id="{7BEB0380-B420-4CC7-A900-34EBF6A5CF79}"/>
              </a:ext>
            </a:extLst>
          </p:cNvPr>
          <p:cNvSpPr/>
          <p:nvPr/>
        </p:nvSpPr>
        <p:spPr>
          <a:xfrm>
            <a:off x="543339" y="477078"/>
            <a:ext cx="1550504" cy="9674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4800" b="1" dirty="0">
                <a:solidFill>
                  <a:srgbClr val="FF0000"/>
                </a:solidFill>
                <a:latin typeface="Arial" panose="020B0604020202020204" pitchFamily="34" charset="0"/>
                <a:cs typeface="Arial" panose="020B0604020202020204" pitchFamily="34" charset="0"/>
              </a:rPr>
              <a:t>6</a:t>
            </a:r>
          </a:p>
        </p:txBody>
      </p:sp>
      <p:pic>
        <p:nvPicPr>
          <p:cNvPr id="8" name="Imagen 7">
            <a:extLst>
              <a:ext uri="{FF2B5EF4-FFF2-40B4-BE49-F238E27FC236}">
                <a16:creationId xmlns:a16="http://schemas.microsoft.com/office/drawing/2014/main" id="{2B58F9FC-BE4F-4140-8436-A30602FE0EB1}"/>
              </a:ext>
            </a:extLst>
          </p:cNvPr>
          <p:cNvPicPr>
            <a:picLocks noChangeAspect="1"/>
          </p:cNvPicPr>
          <p:nvPr/>
        </p:nvPicPr>
        <p:blipFill>
          <a:blip r:embed="rId3"/>
          <a:stretch>
            <a:fillRect/>
          </a:stretch>
        </p:blipFill>
        <p:spPr>
          <a:xfrm>
            <a:off x="8216347" y="4121426"/>
            <a:ext cx="2570923" cy="2126607"/>
          </a:xfrm>
          <a:prstGeom prst="rect">
            <a:avLst/>
          </a:prstGeom>
        </p:spPr>
      </p:pic>
    </p:spTree>
    <p:extLst>
      <p:ext uri="{BB962C8B-B14F-4D97-AF65-F5344CB8AC3E}">
        <p14:creationId xmlns:p14="http://schemas.microsoft.com/office/powerpoint/2010/main" val="3158742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estructura de la Iglesia Adventista del Séptimo Día - Noticias -  Adventistas">
            <a:extLst>
              <a:ext uri="{FF2B5EF4-FFF2-40B4-BE49-F238E27FC236}">
                <a16:creationId xmlns:a16="http://schemas.microsoft.com/office/drawing/2014/main" id="{B23FFBB0-7953-4265-A406-140C74BC3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EEFA7ED-4924-4456-B25A-88C81B32EE90}"/>
              </a:ext>
            </a:extLst>
          </p:cNvPr>
          <p:cNvSpPr txBox="1"/>
          <p:nvPr/>
        </p:nvSpPr>
        <p:spPr>
          <a:xfrm>
            <a:off x="225286" y="5923722"/>
            <a:ext cx="10628244" cy="523220"/>
          </a:xfrm>
          <a:prstGeom prst="rect">
            <a:avLst/>
          </a:prstGeom>
          <a:solidFill>
            <a:srgbClr val="FF0000"/>
          </a:solidFill>
        </p:spPr>
        <p:txBody>
          <a:bodyPr wrap="square" rtlCol="0">
            <a:spAutoFit/>
          </a:bodyPr>
          <a:lstStyle/>
          <a:p>
            <a:r>
              <a:rPr lang="es-DO" sz="2800" b="1" dirty="0">
                <a:latin typeface="Arial" panose="020B0604020202020204" pitchFamily="34" charset="0"/>
                <a:cs typeface="Arial" panose="020B0604020202020204" pitchFamily="34" charset="0"/>
              </a:rPr>
              <a:t>Sistema Financiero de la Iglesia Adventista del Séptimo Día</a:t>
            </a:r>
          </a:p>
        </p:txBody>
      </p:sp>
    </p:spTree>
    <p:extLst>
      <p:ext uri="{BB962C8B-B14F-4D97-AF65-F5344CB8AC3E}">
        <p14:creationId xmlns:p14="http://schemas.microsoft.com/office/powerpoint/2010/main" val="1044812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1A09299-405A-4D5F-BF6A-E4B4DB82BC2A}"/>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750247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n 3">
            <a:extLst>
              <a:ext uri="{FF2B5EF4-FFF2-40B4-BE49-F238E27FC236}">
                <a16:creationId xmlns:a16="http://schemas.microsoft.com/office/drawing/2014/main" id="{9215164D-369D-41E8-A22A-CA45755E7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668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CuadroTexto 1">
            <a:extLst>
              <a:ext uri="{FF2B5EF4-FFF2-40B4-BE49-F238E27FC236}">
                <a16:creationId xmlns:a16="http://schemas.microsoft.com/office/drawing/2014/main" id="{D1734998-B008-4CF4-9790-217B08A1DF56}"/>
              </a:ext>
            </a:extLst>
          </p:cNvPr>
          <p:cNvSpPr txBox="1">
            <a:spLocks noChangeArrowheads="1"/>
          </p:cNvSpPr>
          <p:nvPr/>
        </p:nvSpPr>
        <p:spPr bwMode="auto">
          <a:xfrm>
            <a:off x="5611814" y="653816"/>
            <a:ext cx="38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2400" b="1" dirty="0">
                <a:solidFill>
                  <a:srgbClr val="FF0000"/>
                </a:solidFill>
                <a:latin typeface="Arial" panose="020B0604020202020204" pitchFamily="34" charset="0"/>
                <a:cs typeface="Arial" panose="020B0604020202020204" pitchFamily="34" charset="0"/>
              </a:rPr>
              <a:t>1</a:t>
            </a:r>
          </a:p>
        </p:txBody>
      </p:sp>
      <p:sp>
        <p:nvSpPr>
          <p:cNvPr id="38916" name="CuadroTexto 6">
            <a:extLst>
              <a:ext uri="{FF2B5EF4-FFF2-40B4-BE49-F238E27FC236}">
                <a16:creationId xmlns:a16="http://schemas.microsoft.com/office/drawing/2014/main" id="{8375CA93-8DDC-4525-9D56-191E792B21E9}"/>
              </a:ext>
            </a:extLst>
          </p:cNvPr>
          <p:cNvSpPr txBox="1">
            <a:spLocks noChangeArrowheads="1"/>
          </p:cNvSpPr>
          <p:nvPr/>
        </p:nvSpPr>
        <p:spPr bwMode="auto">
          <a:xfrm>
            <a:off x="4913673" y="1649558"/>
            <a:ext cx="227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2400" b="1" dirty="0">
                <a:solidFill>
                  <a:srgbClr val="FF0000"/>
                </a:solidFill>
                <a:latin typeface="Arial" panose="020B0604020202020204" pitchFamily="34" charset="0"/>
                <a:cs typeface="Arial" panose="020B0604020202020204" pitchFamily="34" charset="0"/>
              </a:rPr>
              <a:t>2</a:t>
            </a:r>
          </a:p>
        </p:txBody>
      </p:sp>
      <p:sp>
        <p:nvSpPr>
          <p:cNvPr id="38917" name="CuadroTexto 7">
            <a:extLst>
              <a:ext uri="{FF2B5EF4-FFF2-40B4-BE49-F238E27FC236}">
                <a16:creationId xmlns:a16="http://schemas.microsoft.com/office/drawing/2014/main" id="{06A17DEC-9DC3-4357-B51B-C5AB876CC093}"/>
              </a:ext>
            </a:extLst>
          </p:cNvPr>
          <p:cNvSpPr txBox="1">
            <a:spLocks noChangeArrowheads="1"/>
          </p:cNvSpPr>
          <p:nvPr/>
        </p:nvSpPr>
        <p:spPr bwMode="auto">
          <a:xfrm>
            <a:off x="4247254" y="2623345"/>
            <a:ext cx="38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2400" b="1">
                <a:solidFill>
                  <a:srgbClr val="FF0000"/>
                </a:solidFill>
                <a:latin typeface="Arial" panose="020B0604020202020204" pitchFamily="34" charset="0"/>
                <a:cs typeface="Arial" panose="020B0604020202020204" pitchFamily="34" charset="0"/>
              </a:rPr>
              <a:t>3</a:t>
            </a:r>
          </a:p>
        </p:txBody>
      </p:sp>
      <p:sp>
        <p:nvSpPr>
          <p:cNvPr id="38918" name="CuadroTexto 8">
            <a:extLst>
              <a:ext uri="{FF2B5EF4-FFF2-40B4-BE49-F238E27FC236}">
                <a16:creationId xmlns:a16="http://schemas.microsoft.com/office/drawing/2014/main" id="{C02EB5C4-1B61-468F-AEC1-042D4005BCE0}"/>
              </a:ext>
            </a:extLst>
          </p:cNvPr>
          <p:cNvSpPr txBox="1">
            <a:spLocks noChangeArrowheads="1"/>
          </p:cNvSpPr>
          <p:nvPr/>
        </p:nvSpPr>
        <p:spPr bwMode="auto">
          <a:xfrm>
            <a:off x="4238212" y="3630336"/>
            <a:ext cx="38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2400" b="1">
                <a:solidFill>
                  <a:srgbClr val="FF0000"/>
                </a:solidFill>
                <a:latin typeface="Arial" panose="020B0604020202020204" pitchFamily="34" charset="0"/>
                <a:cs typeface="Arial" panose="020B0604020202020204" pitchFamily="34" charset="0"/>
              </a:rPr>
              <a:t>4</a:t>
            </a:r>
          </a:p>
        </p:txBody>
      </p:sp>
      <p:sp>
        <p:nvSpPr>
          <p:cNvPr id="38919" name="CuadroTexto 9">
            <a:extLst>
              <a:ext uri="{FF2B5EF4-FFF2-40B4-BE49-F238E27FC236}">
                <a16:creationId xmlns:a16="http://schemas.microsoft.com/office/drawing/2014/main" id="{DCA59E13-B913-4B12-A46D-BC31A9A39E7E}"/>
              </a:ext>
            </a:extLst>
          </p:cNvPr>
          <p:cNvSpPr txBox="1">
            <a:spLocks noChangeArrowheads="1"/>
          </p:cNvSpPr>
          <p:nvPr/>
        </p:nvSpPr>
        <p:spPr bwMode="auto">
          <a:xfrm>
            <a:off x="4946650" y="4625120"/>
            <a:ext cx="38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2400" b="1">
                <a:solidFill>
                  <a:srgbClr val="FF0000"/>
                </a:solidFill>
                <a:latin typeface="Arial" panose="020B0604020202020204" pitchFamily="34" charset="0"/>
                <a:cs typeface="Arial" panose="020B0604020202020204" pitchFamily="34" charset="0"/>
              </a:rPr>
              <a:t>5</a:t>
            </a:r>
          </a:p>
        </p:txBody>
      </p:sp>
      <p:sp>
        <p:nvSpPr>
          <p:cNvPr id="38920" name="CuadroTexto 10">
            <a:extLst>
              <a:ext uri="{FF2B5EF4-FFF2-40B4-BE49-F238E27FC236}">
                <a16:creationId xmlns:a16="http://schemas.microsoft.com/office/drawing/2014/main" id="{CF6CF5E6-1E4F-4CDE-B726-86E1BDCE86BD}"/>
              </a:ext>
            </a:extLst>
          </p:cNvPr>
          <p:cNvSpPr txBox="1">
            <a:spLocks noChangeArrowheads="1"/>
          </p:cNvSpPr>
          <p:nvPr/>
        </p:nvSpPr>
        <p:spPr bwMode="auto">
          <a:xfrm>
            <a:off x="5639975" y="5596619"/>
            <a:ext cx="38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2400" b="1" dirty="0">
                <a:solidFill>
                  <a:srgbClr val="FF0000"/>
                </a:solidFill>
                <a:latin typeface="Arial" panose="020B0604020202020204" pitchFamily="34" charset="0"/>
                <a:cs typeface="Arial" panose="020B0604020202020204" pitchFamily="34" charset="0"/>
              </a:rPr>
              <a:t>6</a:t>
            </a:r>
          </a:p>
        </p:txBody>
      </p:sp>
      <p:cxnSp>
        <p:nvCxnSpPr>
          <p:cNvPr id="26" name="Conector recto 25">
            <a:extLst>
              <a:ext uri="{FF2B5EF4-FFF2-40B4-BE49-F238E27FC236}">
                <a16:creationId xmlns:a16="http://schemas.microsoft.com/office/drawing/2014/main" id="{930CFB41-D214-4716-B9BF-B6D6794B6ABE}"/>
              </a:ext>
            </a:extLst>
          </p:cNvPr>
          <p:cNvCxnSpPr>
            <a:cxnSpLocks/>
          </p:cNvCxnSpPr>
          <p:nvPr/>
        </p:nvCxnSpPr>
        <p:spPr>
          <a:xfrm>
            <a:off x="6578531" y="2481659"/>
            <a:ext cx="550035" cy="21963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D2E4FD70-242B-4A9B-A982-1D2DF7DF14C5}"/>
              </a:ext>
            </a:extLst>
          </p:cNvPr>
          <p:cNvCxnSpPr>
            <a:cxnSpLocks/>
          </p:cNvCxnSpPr>
          <p:nvPr/>
        </p:nvCxnSpPr>
        <p:spPr>
          <a:xfrm>
            <a:off x="7030968" y="1875631"/>
            <a:ext cx="392112" cy="33972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0AAF1A1A-D1AB-4AFF-9DB6-A1E061E4DA59}"/>
              </a:ext>
            </a:extLst>
          </p:cNvPr>
          <p:cNvCxnSpPr>
            <a:cxnSpLocks/>
          </p:cNvCxnSpPr>
          <p:nvPr/>
        </p:nvCxnSpPr>
        <p:spPr>
          <a:xfrm>
            <a:off x="6134101" y="3064361"/>
            <a:ext cx="719447" cy="11699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AE9B8156-7A11-4CA7-9B9A-CAEB2945D2EF}"/>
              </a:ext>
            </a:extLst>
          </p:cNvPr>
          <p:cNvCxnSpPr>
            <a:cxnSpLocks/>
          </p:cNvCxnSpPr>
          <p:nvPr/>
        </p:nvCxnSpPr>
        <p:spPr>
          <a:xfrm flipV="1">
            <a:off x="6096000" y="3630336"/>
            <a:ext cx="757548" cy="4921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BAC67D16-695A-456D-AE8B-486A3FB9CFFD}"/>
              </a:ext>
            </a:extLst>
          </p:cNvPr>
          <p:cNvCxnSpPr>
            <a:cxnSpLocks/>
          </p:cNvCxnSpPr>
          <p:nvPr/>
        </p:nvCxnSpPr>
        <p:spPr>
          <a:xfrm flipV="1">
            <a:off x="6554201" y="4090987"/>
            <a:ext cx="672823" cy="22697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2B75A794-793B-429F-A6D3-9667FF48A7EC}"/>
              </a:ext>
            </a:extLst>
          </p:cNvPr>
          <p:cNvCxnSpPr>
            <a:cxnSpLocks/>
          </p:cNvCxnSpPr>
          <p:nvPr/>
        </p:nvCxnSpPr>
        <p:spPr>
          <a:xfrm flipV="1">
            <a:off x="6921500" y="4486770"/>
            <a:ext cx="585788" cy="369332"/>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8927" name="CuadroTexto 2">
            <a:extLst>
              <a:ext uri="{FF2B5EF4-FFF2-40B4-BE49-F238E27FC236}">
                <a16:creationId xmlns:a16="http://schemas.microsoft.com/office/drawing/2014/main" id="{0AC771B4-68C1-49F3-B314-34603CF59E88}"/>
              </a:ext>
            </a:extLst>
          </p:cNvPr>
          <p:cNvSpPr txBox="1">
            <a:spLocks noChangeArrowheads="1"/>
          </p:cNvSpPr>
          <p:nvPr/>
        </p:nvSpPr>
        <p:spPr bwMode="auto">
          <a:xfrm>
            <a:off x="7507288" y="2801488"/>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1800" b="1" dirty="0">
                <a:solidFill>
                  <a:srgbClr val="002060"/>
                </a:solidFill>
                <a:latin typeface="Arial" panose="020B0604020202020204" pitchFamily="34" charset="0"/>
                <a:cs typeface="Arial" panose="020B0604020202020204" pitchFamily="34" charset="0"/>
              </a:rPr>
              <a:t>SISTEMA FINANCIERO ADVENTISTA</a:t>
            </a:r>
          </a:p>
        </p:txBody>
      </p:sp>
      <p:sp>
        <p:nvSpPr>
          <p:cNvPr id="38928" name="CuadroTexto 16">
            <a:extLst>
              <a:ext uri="{FF2B5EF4-FFF2-40B4-BE49-F238E27FC236}">
                <a16:creationId xmlns:a16="http://schemas.microsoft.com/office/drawing/2014/main" id="{160DEEA6-CDF7-4556-B9BF-24DB9650E241}"/>
              </a:ext>
            </a:extLst>
          </p:cNvPr>
          <p:cNvSpPr txBox="1">
            <a:spLocks noChangeArrowheads="1"/>
          </p:cNvSpPr>
          <p:nvPr/>
        </p:nvSpPr>
        <p:spPr bwMode="auto">
          <a:xfrm>
            <a:off x="2246312" y="4486770"/>
            <a:ext cx="23955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1400" b="1" dirty="0">
                <a:solidFill>
                  <a:srgbClr val="002060"/>
                </a:solidFill>
                <a:latin typeface="Arial" panose="020B0604020202020204" pitchFamily="34" charset="0"/>
                <a:cs typeface="Arial" panose="020B0604020202020204" pitchFamily="34" charset="0"/>
              </a:rPr>
              <a:t>SISTEMA DE FINANZAS COMPARTIDAS POR %</a:t>
            </a:r>
          </a:p>
          <a:p>
            <a:r>
              <a:rPr lang="es-DO" altLang="es-DO" sz="1400" b="1" dirty="0">
                <a:solidFill>
                  <a:srgbClr val="002060"/>
                </a:solidFill>
                <a:latin typeface="Arial" panose="020B0604020202020204" pitchFamily="34" charset="0"/>
                <a:cs typeface="Arial" panose="020B0604020202020204" pitchFamily="34" charset="0"/>
              </a:rPr>
              <a:t>DISTRIBUCIÓN MUNDIAL</a:t>
            </a:r>
          </a:p>
        </p:txBody>
      </p:sp>
      <p:sp>
        <p:nvSpPr>
          <p:cNvPr id="38929" name="CuadroTexto 17">
            <a:extLst>
              <a:ext uri="{FF2B5EF4-FFF2-40B4-BE49-F238E27FC236}">
                <a16:creationId xmlns:a16="http://schemas.microsoft.com/office/drawing/2014/main" id="{EC725DBE-4284-406B-8983-6BC544CE710A}"/>
              </a:ext>
            </a:extLst>
          </p:cNvPr>
          <p:cNvSpPr txBox="1">
            <a:spLocks noChangeArrowheads="1"/>
          </p:cNvSpPr>
          <p:nvPr/>
        </p:nvSpPr>
        <p:spPr bwMode="auto">
          <a:xfrm>
            <a:off x="1504952" y="2701292"/>
            <a:ext cx="2881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1800" b="1" dirty="0">
                <a:solidFill>
                  <a:srgbClr val="002060"/>
                </a:solidFill>
                <a:latin typeface="Arial" panose="020B0604020202020204" pitchFamily="34" charset="0"/>
                <a:cs typeface="Arial" panose="020B0604020202020204" pitchFamily="34" charset="0"/>
              </a:rPr>
              <a:t>SISTEMA CONTABLE</a:t>
            </a:r>
          </a:p>
        </p:txBody>
      </p:sp>
      <p:sp>
        <p:nvSpPr>
          <p:cNvPr id="38930" name="CuadroTexto 18">
            <a:extLst>
              <a:ext uri="{FF2B5EF4-FFF2-40B4-BE49-F238E27FC236}">
                <a16:creationId xmlns:a16="http://schemas.microsoft.com/office/drawing/2014/main" id="{D4B176A8-D9F5-4530-B7EE-64187529501D}"/>
              </a:ext>
            </a:extLst>
          </p:cNvPr>
          <p:cNvSpPr txBox="1">
            <a:spLocks noChangeArrowheads="1"/>
          </p:cNvSpPr>
          <p:nvPr/>
        </p:nvSpPr>
        <p:spPr bwMode="auto">
          <a:xfrm>
            <a:off x="2089598" y="1695874"/>
            <a:ext cx="2689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1800" b="1" dirty="0">
                <a:solidFill>
                  <a:srgbClr val="002060"/>
                </a:solidFill>
                <a:latin typeface="Arial" panose="020B0604020202020204" pitchFamily="34" charset="0"/>
                <a:cs typeface="Arial" panose="020B0604020202020204" pitchFamily="34" charset="0"/>
              </a:rPr>
              <a:t>SISTEMA SALARIAL</a:t>
            </a:r>
          </a:p>
        </p:txBody>
      </p:sp>
      <p:sp>
        <p:nvSpPr>
          <p:cNvPr id="38931" name="CuadroTexto 19">
            <a:extLst>
              <a:ext uri="{FF2B5EF4-FFF2-40B4-BE49-F238E27FC236}">
                <a16:creationId xmlns:a16="http://schemas.microsoft.com/office/drawing/2014/main" id="{DF4AA56C-9F76-4292-8BC9-7370A5F4754B}"/>
              </a:ext>
            </a:extLst>
          </p:cNvPr>
          <p:cNvSpPr txBox="1">
            <a:spLocks noChangeArrowheads="1"/>
          </p:cNvSpPr>
          <p:nvPr/>
        </p:nvSpPr>
        <p:spPr bwMode="auto">
          <a:xfrm>
            <a:off x="2728637" y="5658324"/>
            <a:ext cx="3208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1600" b="1" dirty="0">
                <a:latin typeface="Arial" panose="020B0604020202020204" pitchFamily="34" charset="0"/>
                <a:cs typeface="Arial" panose="020B0604020202020204" pitchFamily="34" charset="0"/>
              </a:rPr>
              <a:t>SISTEMA DE AUDITORIA</a:t>
            </a:r>
          </a:p>
        </p:txBody>
      </p:sp>
      <p:sp>
        <p:nvSpPr>
          <p:cNvPr id="38932" name="CuadroTexto 20">
            <a:extLst>
              <a:ext uri="{FF2B5EF4-FFF2-40B4-BE49-F238E27FC236}">
                <a16:creationId xmlns:a16="http://schemas.microsoft.com/office/drawing/2014/main" id="{189DC37A-6DE8-4473-94C7-5D2ECB10100E}"/>
              </a:ext>
            </a:extLst>
          </p:cNvPr>
          <p:cNvSpPr txBox="1">
            <a:spLocks noChangeArrowheads="1"/>
          </p:cNvSpPr>
          <p:nvPr/>
        </p:nvSpPr>
        <p:spPr bwMode="auto">
          <a:xfrm>
            <a:off x="1798778" y="3478213"/>
            <a:ext cx="23542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1400" b="1" dirty="0">
                <a:solidFill>
                  <a:srgbClr val="002060"/>
                </a:solidFill>
                <a:latin typeface="Arial" panose="020B0604020202020204" pitchFamily="34" charset="0"/>
                <a:cs typeface="Arial" panose="020B0604020202020204" pitchFamily="34" charset="0"/>
              </a:rPr>
              <a:t>SISTEMA ADMINISTRATIVO POR JUNTAS Y VOTOS</a:t>
            </a:r>
          </a:p>
        </p:txBody>
      </p:sp>
      <p:sp>
        <p:nvSpPr>
          <p:cNvPr id="38933" name="CuadroTexto 21">
            <a:extLst>
              <a:ext uri="{FF2B5EF4-FFF2-40B4-BE49-F238E27FC236}">
                <a16:creationId xmlns:a16="http://schemas.microsoft.com/office/drawing/2014/main" id="{B06A54C1-4B2D-4700-8050-FE9710D89D05}"/>
              </a:ext>
            </a:extLst>
          </p:cNvPr>
          <p:cNvSpPr txBox="1">
            <a:spLocks noChangeArrowheads="1"/>
          </p:cNvSpPr>
          <p:nvPr/>
        </p:nvSpPr>
        <p:spPr bwMode="auto">
          <a:xfrm>
            <a:off x="3062082" y="621235"/>
            <a:ext cx="27576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Old English Text MT" panose="03040902040508030806" pitchFamily="66" charset="0"/>
              </a:defRPr>
            </a:lvl1pPr>
            <a:lvl2pPr marL="742950" indent="-285750">
              <a:defRPr sz="4000">
                <a:solidFill>
                  <a:schemeClr val="tx1"/>
                </a:solidFill>
                <a:latin typeface="Old English Text MT" panose="03040902040508030806" pitchFamily="66" charset="0"/>
              </a:defRPr>
            </a:lvl2pPr>
            <a:lvl3pPr marL="1143000" indent="-228600">
              <a:defRPr sz="4000">
                <a:solidFill>
                  <a:schemeClr val="tx1"/>
                </a:solidFill>
                <a:latin typeface="Old English Text MT" panose="03040902040508030806" pitchFamily="66" charset="0"/>
              </a:defRPr>
            </a:lvl3pPr>
            <a:lvl4pPr marL="1600200" indent="-228600">
              <a:defRPr sz="4000">
                <a:solidFill>
                  <a:schemeClr val="tx1"/>
                </a:solidFill>
                <a:latin typeface="Old English Text MT" panose="03040902040508030806" pitchFamily="66" charset="0"/>
              </a:defRPr>
            </a:lvl4pPr>
            <a:lvl5pPr marL="2057400" indent="-228600">
              <a:defRPr sz="4000">
                <a:solidFill>
                  <a:schemeClr val="tx1"/>
                </a:solidFill>
                <a:latin typeface="Old English Text MT" panose="03040902040508030806" pitchFamily="66" charset="0"/>
              </a:defRPr>
            </a:lvl5pPr>
            <a:lvl6pPr marL="2514600" indent="-228600" eaLnBrk="0" fontAlgn="base" hangingPunct="0">
              <a:spcBef>
                <a:spcPct val="0"/>
              </a:spcBef>
              <a:spcAft>
                <a:spcPct val="0"/>
              </a:spcAft>
              <a:defRPr sz="4000">
                <a:solidFill>
                  <a:schemeClr val="tx1"/>
                </a:solidFill>
                <a:latin typeface="Old English Text MT" panose="03040902040508030806" pitchFamily="66" charset="0"/>
              </a:defRPr>
            </a:lvl6pPr>
            <a:lvl7pPr marL="2971800" indent="-228600" eaLnBrk="0" fontAlgn="base" hangingPunct="0">
              <a:spcBef>
                <a:spcPct val="0"/>
              </a:spcBef>
              <a:spcAft>
                <a:spcPct val="0"/>
              </a:spcAft>
              <a:defRPr sz="4000">
                <a:solidFill>
                  <a:schemeClr val="tx1"/>
                </a:solidFill>
                <a:latin typeface="Old English Text MT" panose="03040902040508030806" pitchFamily="66" charset="0"/>
              </a:defRPr>
            </a:lvl7pPr>
            <a:lvl8pPr marL="3429000" indent="-228600" eaLnBrk="0" fontAlgn="base" hangingPunct="0">
              <a:spcBef>
                <a:spcPct val="0"/>
              </a:spcBef>
              <a:spcAft>
                <a:spcPct val="0"/>
              </a:spcAft>
              <a:defRPr sz="4000">
                <a:solidFill>
                  <a:schemeClr val="tx1"/>
                </a:solidFill>
                <a:latin typeface="Old English Text MT" panose="03040902040508030806" pitchFamily="66" charset="0"/>
              </a:defRPr>
            </a:lvl8pPr>
            <a:lvl9pPr marL="3886200" indent="-228600" eaLnBrk="0" fontAlgn="base" hangingPunct="0">
              <a:spcBef>
                <a:spcPct val="0"/>
              </a:spcBef>
              <a:spcAft>
                <a:spcPct val="0"/>
              </a:spcAft>
              <a:defRPr sz="4000">
                <a:solidFill>
                  <a:schemeClr val="tx1"/>
                </a:solidFill>
                <a:latin typeface="Old English Text MT" panose="03040902040508030806" pitchFamily="66" charset="0"/>
              </a:defRPr>
            </a:lvl9pPr>
          </a:lstStyle>
          <a:p>
            <a:r>
              <a:rPr lang="es-DO" altLang="es-DO" sz="1600" b="1" dirty="0">
                <a:latin typeface="Arial" panose="020B0604020202020204" pitchFamily="34" charset="0"/>
                <a:cs typeface="Arial" panose="020B0604020202020204" pitchFamily="34" charset="0"/>
              </a:rPr>
              <a:t>SISTEMA DE</a:t>
            </a:r>
          </a:p>
          <a:p>
            <a:r>
              <a:rPr lang="es-DO" altLang="es-DO" sz="1600" b="1" dirty="0">
                <a:latin typeface="Arial" panose="020B0604020202020204" pitchFamily="34" charset="0"/>
                <a:cs typeface="Arial" panose="020B0604020202020204" pitchFamily="34" charset="0"/>
              </a:rPr>
              <a:t> PRESUPUESTO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C2DC667-A08D-4FD0-9EFE-E7B8284B5E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9226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3B1FA8F-604A-4E33-9D54-DCEF6A976AFB}"/>
              </a:ext>
            </a:extLst>
          </p:cNvPr>
          <p:cNvPicPr>
            <a:picLocks noChangeAspect="1"/>
          </p:cNvPicPr>
          <p:nvPr/>
        </p:nvPicPr>
        <p:blipFill>
          <a:blip r:embed="rId2"/>
          <a:stretch>
            <a:fillRect/>
          </a:stretch>
        </p:blipFill>
        <p:spPr>
          <a:xfrm>
            <a:off x="-1" y="0"/>
            <a:ext cx="12192001" cy="6858000"/>
          </a:xfrm>
          <a:prstGeom prst="rect">
            <a:avLst/>
          </a:prstGeom>
        </p:spPr>
      </p:pic>
      <p:sp>
        <p:nvSpPr>
          <p:cNvPr id="5" name="CuadroTexto 4">
            <a:extLst>
              <a:ext uri="{FF2B5EF4-FFF2-40B4-BE49-F238E27FC236}">
                <a16:creationId xmlns:a16="http://schemas.microsoft.com/office/drawing/2014/main" id="{2FD88496-F688-4819-B83B-76BC9736E9AE}"/>
              </a:ext>
            </a:extLst>
          </p:cNvPr>
          <p:cNvSpPr txBox="1"/>
          <p:nvPr/>
        </p:nvSpPr>
        <p:spPr>
          <a:xfrm>
            <a:off x="4810539" y="3455504"/>
            <a:ext cx="318052" cy="369332"/>
          </a:xfrm>
          <a:prstGeom prst="rect">
            <a:avLst/>
          </a:prstGeom>
          <a:noFill/>
        </p:spPr>
        <p:txBody>
          <a:bodyPr wrap="square" rtlCol="0">
            <a:spAutoFit/>
          </a:bodyPr>
          <a:lstStyle/>
          <a:p>
            <a:r>
              <a:rPr lang="es-DO" b="1" dirty="0">
                <a:solidFill>
                  <a:schemeClr val="bg1"/>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530467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7F589FE-1857-46E7-91E6-E96FE668E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96939" cy="6835828"/>
          </a:xfrm>
          <a:prstGeom prst="rect">
            <a:avLst/>
          </a:prstGeom>
        </p:spPr>
      </p:pic>
      <p:pic>
        <p:nvPicPr>
          <p:cNvPr id="3" name="Imagen 2">
            <a:extLst>
              <a:ext uri="{FF2B5EF4-FFF2-40B4-BE49-F238E27FC236}">
                <a16:creationId xmlns:a16="http://schemas.microsoft.com/office/drawing/2014/main" id="{C05DDBEE-47AD-4B08-8481-39D358D07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312" y="5085184"/>
            <a:ext cx="1827784" cy="1073536"/>
          </a:xfrm>
          <a:prstGeom prst="rect">
            <a:avLst/>
          </a:prstGeom>
          <a:ln>
            <a:noFill/>
          </a:ln>
          <a:effectLst>
            <a:softEdge rad="112500"/>
          </a:effectLst>
        </p:spPr>
      </p:pic>
      <p:sp>
        <p:nvSpPr>
          <p:cNvPr id="6" name="Elipse 5">
            <a:extLst>
              <a:ext uri="{FF2B5EF4-FFF2-40B4-BE49-F238E27FC236}">
                <a16:creationId xmlns:a16="http://schemas.microsoft.com/office/drawing/2014/main" id="{01DF5866-5D06-4EF8-8749-0E29207B7385}"/>
              </a:ext>
            </a:extLst>
          </p:cNvPr>
          <p:cNvSpPr/>
          <p:nvPr/>
        </p:nvSpPr>
        <p:spPr>
          <a:xfrm>
            <a:off x="6096000" y="6209242"/>
            <a:ext cx="216024" cy="2880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b="1" dirty="0"/>
              <a:t>4</a:t>
            </a:r>
          </a:p>
        </p:txBody>
      </p:sp>
      <p:sp>
        <p:nvSpPr>
          <p:cNvPr id="7" name="Elipse 6">
            <a:extLst>
              <a:ext uri="{FF2B5EF4-FFF2-40B4-BE49-F238E27FC236}">
                <a16:creationId xmlns:a16="http://schemas.microsoft.com/office/drawing/2014/main" id="{32008202-94E0-424E-8911-051FD6EB8A76}"/>
              </a:ext>
            </a:extLst>
          </p:cNvPr>
          <p:cNvSpPr/>
          <p:nvPr/>
        </p:nvSpPr>
        <p:spPr>
          <a:xfrm>
            <a:off x="2495600" y="4005064"/>
            <a:ext cx="288032" cy="2880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dirty="0"/>
              <a:t>5</a:t>
            </a:r>
          </a:p>
        </p:txBody>
      </p:sp>
      <p:sp>
        <p:nvSpPr>
          <p:cNvPr id="8" name="Elipse 7">
            <a:extLst>
              <a:ext uri="{FF2B5EF4-FFF2-40B4-BE49-F238E27FC236}">
                <a16:creationId xmlns:a16="http://schemas.microsoft.com/office/drawing/2014/main" id="{DC5920E1-56D7-4DAC-9070-350DF459AA39}"/>
              </a:ext>
            </a:extLst>
          </p:cNvPr>
          <p:cNvSpPr/>
          <p:nvPr/>
        </p:nvSpPr>
        <p:spPr>
          <a:xfrm>
            <a:off x="2639616" y="1484784"/>
            <a:ext cx="288032" cy="2880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b="1" dirty="0">
                <a:latin typeface="Arial" panose="020B0604020202020204" pitchFamily="34" charset="0"/>
                <a:cs typeface="Arial" panose="020B0604020202020204" pitchFamily="34" charset="0"/>
              </a:rPr>
              <a:t>6</a:t>
            </a:r>
          </a:p>
        </p:txBody>
      </p:sp>
      <p:sp>
        <p:nvSpPr>
          <p:cNvPr id="10" name="Rectángulo 9">
            <a:extLst>
              <a:ext uri="{FF2B5EF4-FFF2-40B4-BE49-F238E27FC236}">
                <a16:creationId xmlns:a16="http://schemas.microsoft.com/office/drawing/2014/main" id="{847D530C-A980-442D-83DF-F5DC60DB6336}"/>
              </a:ext>
            </a:extLst>
          </p:cNvPr>
          <p:cNvSpPr/>
          <p:nvPr/>
        </p:nvSpPr>
        <p:spPr>
          <a:xfrm>
            <a:off x="6312271" y="6158720"/>
            <a:ext cx="1827784" cy="677108"/>
          </a:xfrm>
          <a:prstGeom prst="rect">
            <a:avLst/>
          </a:prstGeom>
        </p:spPr>
        <p:txBody>
          <a:bodyPr wrap="square">
            <a:spAutoFit/>
          </a:bodyPr>
          <a:lstStyle/>
          <a:p>
            <a:r>
              <a:rPr lang="es-DO" sz="1200" b="1" dirty="0">
                <a:solidFill>
                  <a:schemeClr val="bg1"/>
                </a:solidFill>
                <a:latin typeface="Arial" panose="020B0604020202020204" pitchFamily="34" charset="0"/>
                <a:cs typeface="Arial" panose="020B0604020202020204" pitchFamily="34" charset="0"/>
              </a:rPr>
              <a:t>Devolver los diezmos y las ofrendas</a:t>
            </a:r>
            <a:r>
              <a:rPr lang="es-DO" sz="1400" b="1" dirty="0">
                <a:solidFill>
                  <a:schemeClr val="bg1"/>
                </a:solidFill>
                <a:latin typeface="Arial" panose="020B0604020202020204" pitchFamily="34" charset="0"/>
                <a:cs typeface="Arial" panose="020B0604020202020204" pitchFamily="34" charset="0"/>
              </a:rPr>
              <a:t> </a:t>
            </a:r>
          </a:p>
          <a:p>
            <a:r>
              <a:rPr lang="es-DO" sz="1200" b="1" dirty="0">
                <a:solidFill>
                  <a:srgbClr val="C00000"/>
                </a:solidFill>
                <a:latin typeface="Arial" panose="020B0604020202020204" pitchFamily="34" charset="0"/>
                <a:cs typeface="Arial" panose="020B0604020202020204" pitchFamily="34" charset="0"/>
              </a:rPr>
              <a:t>Dt. 16: 17</a:t>
            </a:r>
            <a:endParaRPr lang="es-DO" sz="1400" b="1" dirty="0">
              <a:solidFill>
                <a:srgbClr val="C00000"/>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1030F5BB-A906-4E09-96AC-3A1D6D07B526}"/>
              </a:ext>
            </a:extLst>
          </p:cNvPr>
          <p:cNvPicPr>
            <a:picLocks noChangeAspect="1"/>
          </p:cNvPicPr>
          <p:nvPr/>
        </p:nvPicPr>
        <p:blipFill>
          <a:blip r:embed="rId4"/>
          <a:stretch>
            <a:fillRect/>
          </a:stretch>
        </p:blipFill>
        <p:spPr>
          <a:xfrm>
            <a:off x="10470596" y="168756"/>
            <a:ext cx="1721404" cy="1749704"/>
          </a:xfrm>
          <a:prstGeom prst="rect">
            <a:avLst/>
          </a:prstGeom>
        </p:spPr>
      </p:pic>
    </p:spTree>
    <p:extLst>
      <p:ext uri="{BB962C8B-B14F-4D97-AF65-F5344CB8AC3E}">
        <p14:creationId xmlns:p14="http://schemas.microsoft.com/office/powerpoint/2010/main" val="889451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Gráfico 5">
            <a:extLst>
              <a:ext uri="{FF2B5EF4-FFF2-40B4-BE49-F238E27FC236}">
                <a16:creationId xmlns:a16="http://schemas.microsoft.com/office/drawing/2014/main" id="{CB4C22E7-46ED-4402-B44B-4D53F3AF9630}"/>
              </a:ext>
            </a:extLst>
          </p:cNvPr>
          <p:cNvGraphicFramePr>
            <a:graphicFrameLocks/>
          </p:cNvGraphicFramePr>
          <p:nvPr>
            <p:extLst>
              <p:ext uri="{D42A27DB-BD31-4B8C-83A1-F6EECF244321}">
                <p14:modId xmlns:p14="http://schemas.microsoft.com/office/powerpoint/2010/main" val="3196363790"/>
              </p:ext>
            </p:extLst>
          </p:nvPr>
        </p:nvGraphicFramePr>
        <p:xfrm>
          <a:off x="-92765" y="-50801"/>
          <a:ext cx="12390782" cy="7114209"/>
        </p:xfrm>
        <a:graphic>
          <a:graphicData uri="http://schemas.openxmlformats.org/presentationml/2006/ole">
            <mc:AlternateContent xmlns:mc="http://schemas.openxmlformats.org/markup-compatibility/2006">
              <mc:Choice xmlns:v="urn:schemas-microsoft-com:vml" Requires="v">
                <p:oleObj spid="_x0000_s4198" name="Chart" r:id="rId3" imgW="9254530" imgH="6968332" progId="Excel.Chart.8">
                  <p:embed/>
                </p:oleObj>
              </mc:Choice>
              <mc:Fallback>
                <p:oleObj name="Chart" r:id="rId3" imgW="9254530" imgH="6968332" progId="Excel.Chart.8">
                  <p:embed/>
                  <p:pic>
                    <p:nvPicPr>
                      <p:cNvPr id="38914" name="Gráfico 5">
                        <a:extLst>
                          <a:ext uri="{FF2B5EF4-FFF2-40B4-BE49-F238E27FC236}">
                            <a16:creationId xmlns:a16="http://schemas.microsoft.com/office/drawing/2014/main" id="{CB4C22E7-46ED-4402-B44B-4D53F3AF963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65" y="-50801"/>
                        <a:ext cx="12390782" cy="7114209"/>
                      </a:xfrm>
                      <a:prstGeom prst="rect">
                        <a:avLst/>
                      </a:prstGeom>
                      <a:noFill/>
                      <a:ln>
                        <a:noFill/>
                      </a:ln>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Gráfico 5">
            <a:extLst>
              <a:ext uri="{FF2B5EF4-FFF2-40B4-BE49-F238E27FC236}">
                <a16:creationId xmlns:a16="http://schemas.microsoft.com/office/drawing/2014/main" id="{87111B66-9851-4CA1-B604-2AF015EB80A6}"/>
              </a:ext>
            </a:extLst>
          </p:cNvPr>
          <p:cNvGraphicFramePr>
            <a:graphicFrameLocks/>
          </p:cNvGraphicFramePr>
          <p:nvPr>
            <p:extLst>
              <p:ext uri="{D42A27DB-BD31-4B8C-83A1-F6EECF244321}">
                <p14:modId xmlns:p14="http://schemas.microsoft.com/office/powerpoint/2010/main" val="483188810"/>
              </p:ext>
            </p:extLst>
          </p:nvPr>
        </p:nvGraphicFramePr>
        <p:xfrm>
          <a:off x="0" y="-50800"/>
          <a:ext cx="12192000" cy="6959600"/>
        </p:xfrm>
        <a:graphic>
          <a:graphicData uri="http://schemas.openxmlformats.org/presentationml/2006/ole">
            <mc:AlternateContent xmlns:mc="http://schemas.openxmlformats.org/markup-compatibility/2006">
              <mc:Choice xmlns:v="urn:schemas-microsoft-com:vml" Requires="v">
                <p:oleObj spid="_x0000_s5222" name="Chart" r:id="rId3" imgW="9254530" imgH="6968332" progId="Excel.Chart.8">
                  <p:embed/>
                </p:oleObj>
              </mc:Choice>
              <mc:Fallback>
                <p:oleObj name="Chart" r:id="rId3" imgW="9254530" imgH="6968332" progId="Excel.Chart.8">
                  <p:embed/>
                  <p:pic>
                    <p:nvPicPr>
                      <p:cNvPr id="39938" name="Gráfico 5">
                        <a:extLst>
                          <a:ext uri="{FF2B5EF4-FFF2-40B4-BE49-F238E27FC236}">
                            <a16:creationId xmlns:a16="http://schemas.microsoft.com/office/drawing/2014/main" id="{87111B66-9851-4CA1-B604-2AF015EB80A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800"/>
                        <a:ext cx="12192000" cy="6959600"/>
                      </a:xfrm>
                      <a:prstGeom prst="rect">
                        <a:avLst/>
                      </a:prstGeom>
                      <a:noFill/>
                      <a:ln>
                        <a:noFill/>
                      </a:ln>
                    </p:spPr>
                  </p:pic>
                </p:oleObj>
              </mc:Fallback>
            </mc:AlternateContent>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40D5199A-DDD9-4CB2-AB83-8816D43E049D}"/>
              </a:ext>
            </a:extLst>
          </p:cNvPr>
          <p:cNvSpPr/>
          <p:nvPr/>
        </p:nvSpPr>
        <p:spPr>
          <a:xfrm>
            <a:off x="278296" y="124602"/>
            <a:ext cx="11131826" cy="6398931"/>
          </a:xfrm>
          <a:prstGeom prst="rect">
            <a:avLst/>
          </a:prstGeom>
          <a:solidFill>
            <a:srgbClr val="FFFF00"/>
          </a:solidFill>
        </p:spPr>
        <p:txBody>
          <a:bodyPr wrap="square">
            <a:spAutoFit/>
          </a:bodyPr>
          <a:lstStyle/>
          <a:p>
            <a:pPr algn="just">
              <a:lnSpc>
                <a:spcPct val="107000"/>
              </a:lnSpc>
              <a:spcAft>
                <a:spcPts val="800"/>
              </a:spcAft>
            </a:pPr>
            <a:r>
              <a:rPr lang="es-DO" sz="2400" b="1" dirty="0">
                <a:solidFill>
                  <a:srgbClr val="FF0000"/>
                </a:solidFill>
                <a:latin typeface="Arial" panose="020B0604020202020204" pitchFamily="34" charset="0"/>
                <a:ea typeface="Calibri" panose="020F0502020204030204" pitchFamily="34" charset="0"/>
                <a:cs typeface="Arial" panose="020B0604020202020204" pitchFamily="34" charset="0"/>
              </a:rPr>
              <a:t>Esta distribución por porcentajes de acuerdo a la iglesia mundial.</a:t>
            </a:r>
            <a:endParaRPr lang="es-DO" sz="2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 10% va a la Unión.</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 10% va a la División.</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Hasta 5% para la educación secundaria.</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Hasta el 4% para la educación primaria.</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Hasta el 6 % para la educación universitaria.</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Hasta un 5 % para radio amanecer</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 alfolí administra el 60% de los </a:t>
            </a:r>
            <a:r>
              <a:rPr lang="es-DO" sz="2000" b="1">
                <a:solidFill>
                  <a:schemeClr val="bg1"/>
                </a:solidFill>
                <a:latin typeface="Arial" panose="020B0604020202020204" pitchFamily="34" charset="0"/>
                <a:ea typeface="Calibri" panose="020F0502020204030204" pitchFamily="34" charset="0"/>
                <a:cs typeface="Times New Roman" panose="02020603050405020304" pitchFamily="18" charset="0"/>
              </a:rPr>
              <a:t>diezmos.</a:t>
            </a:r>
            <a:endPar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DO" sz="2800" b="1" dirty="0">
                <a:solidFill>
                  <a:srgbClr val="FF0000"/>
                </a:solidFill>
                <a:latin typeface="Arial" panose="020B0604020202020204" pitchFamily="34" charset="0"/>
                <a:ea typeface="Calibri" panose="020F0502020204030204" pitchFamily="34" charset="0"/>
                <a:cs typeface="Arial" panose="020B0604020202020204" pitchFamily="34" charset="0"/>
              </a:rPr>
              <a:t>Otro ejemplo de distribución.</a:t>
            </a:r>
            <a:endParaRPr lang="es-DO" sz="24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 10% Unión dominicana.</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 8. 50% División Interamericana.</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O.50 SETAI. Seminario teológico interamericano.</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 7% Universidad adventista.</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 5% Radio Amanecer.</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 8% educación secundario y primaria.</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 1% Colportores. </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 alfolí administra el 60% de los diezmos.</a:t>
            </a:r>
            <a:endParaRPr lang="es-DO"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s-D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Notas: Estos porcentajes pueden variar de un campo a otro</a:t>
            </a:r>
            <a:r>
              <a:rPr lang="es-DO"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s-DO"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6918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74D8EBA-3831-41EF-BF78-1080083DFB16}"/>
              </a:ext>
            </a:extLst>
          </p:cNvPr>
          <p:cNvPicPr>
            <a:picLocks noChangeAspect="1"/>
          </p:cNvPicPr>
          <p:nvPr/>
        </p:nvPicPr>
        <p:blipFill>
          <a:blip r:embed="rId2"/>
          <a:stretch>
            <a:fillRect/>
          </a:stretch>
        </p:blipFill>
        <p:spPr>
          <a:xfrm>
            <a:off x="0" y="414"/>
            <a:ext cx="12192000" cy="6857586"/>
          </a:xfrm>
          <a:prstGeom prst="rect">
            <a:avLst/>
          </a:prstGeom>
        </p:spPr>
      </p:pic>
    </p:spTree>
    <p:extLst>
      <p:ext uri="{BB962C8B-B14F-4D97-AF65-F5344CB8AC3E}">
        <p14:creationId xmlns:p14="http://schemas.microsoft.com/office/powerpoint/2010/main" val="3544861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622659B-749F-4257-A43A-6681229714D8}"/>
              </a:ext>
            </a:extLst>
          </p:cNvPr>
          <p:cNvSpPr/>
          <p:nvPr/>
        </p:nvSpPr>
        <p:spPr>
          <a:xfrm>
            <a:off x="357808" y="789529"/>
            <a:ext cx="8521149" cy="3747051"/>
          </a:xfrm>
          <a:prstGeom prst="rect">
            <a:avLst/>
          </a:prstGeom>
          <a:solidFill>
            <a:schemeClr val="bg1"/>
          </a:solidFill>
        </p:spPr>
        <p:txBody>
          <a:bodyPr wrap="square">
            <a:spAutoFit/>
          </a:bodyPr>
          <a:lstStyle/>
          <a:p>
            <a:pPr marL="457200">
              <a:lnSpc>
                <a:spcPct val="107000"/>
              </a:lnSpc>
              <a:spcAft>
                <a:spcPts val="0"/>
              </a:spcAft>
            </a:pPr>
            <a:r>
              <a:rPr lang="es-DO" sz="28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Las ofrendas: Estas se dividen en tres porciones: A demás el campo local envía un 4% a la División Interamericana.</a:t>
            </a:r>
            <a:endParaRPr lang="es-DO"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s-DO" sz="28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 </a:t>
            </a:r>
            <a:endParaRPr lang="es-DO"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s-DO" sz="28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El 60% del total quedará en la iglesia local.</a:t>
            </a:r>
            <a:endParaRPr lang="es-DO"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s-DO" sz="28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El 20% se enviará a la asociación. 4%</a:t>
            </a:r>
            <a:endParaRPr lang="es-DO"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s-DO" sz="28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El 20% restante es ofrenda misionera y se enviará a la AG. atreves de la Unión</a:t>
            </a:r>
            <a:r>
              <a:rPr lang="es-DO" dirty="0">
                <a:latin typeface="Arial" panose="020B0604020202020204" pitchFamily="34" charset="0"/>
                <a:ea typeface="Calibri" panose="020F0502020204030204" pitchFamily="34" charset="0"/>
                <a:cs typeface="Times New Roman" panose="02020603050405020304" pitchFamily="18" charset="0"/>
              </a:rPr>
              <a:t>.</a:t>
            </a:r>
            <a:r>
              <a:rPr lang="es-DO" sz="1600" dirty="0">
                <a:latin typeface="Calibri" panose="020F0502020204030204" pitchFamily="34" charset="0"/>
                <a:ea typeface="Calibri" panose="020F0502020204030204" pitchFamily="34" charset="0"/>
                <a:cs typeface="Times New Roman" panose="02020603050405020304" pitchFamily="18" charset="0"/>
              </a:rPr>
              <a:t> </a:t>
            </a:r>
            <a:endParaRPr lang="es-D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21684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29C8CC-A42B-4068-85E9-C06E7E0AF261}"/>
              </a:ext>
            </a:extLst>
          </p:cNvPr>
          <p:cNvSpPr txBox="1"/>
          <p:nvPr/>
        </p:nvSpPr>
        <p:spPr>
          <a:xfrm>
            <a:off x="358059" y="537499"/>
            <a:ext cx="10732728"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DIOS HIZO AL HOMBRE</a:t>
            </a:r>
            <a:endParaRPr lang="es-DO" sz="3200" b="1" dirty="0">
              <a:solidFill>
                <a:srgbClr val="FF0000"/>
              </a:solidFill>
              <a:latin typeface="Arial" panose="020B0604020202020204" pitchFamily="34" charset="0"/>
              <a:cs typeface="Arial" panose="020B0604020202020204" pitchFamily="34" charset="0"/>
            </a:endParaRPr>
          </a:p>
        </p:txBody>
      </p:sp>
      <p:sp>
        <p:nvSpPr>
          <p:cNvPr id="11" name="Marcador de número de diapositiva 10">
            <a:extLst>
              <a:ext uri="{FF2B5EF4-FFF2-40B4-BE49-F238E27FC236}">
                <a16:creationId xmlns:a16="http://schemas.microsoft.com/office/drawing/2014/main" id="{33616006-AC93-4D0A-8525-02DD8A28214D}"/>
              </a:ext>
            </a:extLst>
          </p:cNvPr>
          <p:cNvSpPr>
            <a:spLocks noGrp="1"/>
          </p:cNvSpPr>
          <p:nvPr>
            <p:ph type="sldNum" sz="quarter" idx="2"/>
          </p:nvPr>
        </p:nvSpPr>
        <p:spPr/>
        <p:txBody>
          <a:bodyPr/>
          <a:lstStyle/>
          <a:p>
            <a:fld id="{86CB4B4D-7CA3-9044-876B-883B54F8677D}" type="slidenum">
              <a:rPr lang="es-MX" smtClean="0"/>
              <a:t>65</a:t>
            </a:fld>
            <a:endParaRPr lang="es-MX"/>
          </a:p>
        </p:txBody>
      </p:sp>
      <p:sp>
        <p:nvSpPr>
          <p:cNvPr id="12" name="Rectángulo: esquinas redondeadas 11">
            <a:extLst>
              <a:ext uri="{FF2B5EF4-FFF2-40B4-BE49-F238E27FC236}">
                <a16:creationId xmlns:a16="http://schemas.microsoft.com/office/drawing/2014/main" id="{B53C493B-4D6D-40A9-B28A-6FD0E6A5FF5F}"/>
              </a:ext>
            </a:extLst>
          </p:cNvPr>
          <p:cNvSpPr/>
          <p:nvPr/>
        </p:nvSpPr>
        <p:spPr>
          <a:xfrm>
            <a:off x="589935" y="1659238"/>
            <a:ext cx="5134488" cy="4109400"/>
          </a:xfrm>
          <a:prstGeom prst="roundRect">
            <a:avLst/>
          </a:prstGeom>
          <a:solidFill>
            <a:schemeClr val="bg1"/>
          </a:solidFill>
          <a:ln>
            <a:prstDash val="lgDashDotDot"/>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3" name="CuadroTexto 12">
            <a:extLst>
              <a:ext uri="{FF2B5EF4-FFF2-40B4-BE49-F238E27FC236}">
                <a16:creationId xmlns:a16="http://schemas.microsoft.com/office/drawing/2014/main" id="{D11EFF5D-AF99-4392-8A54-32F40D367E3D}"/>
              </a:ext>
            </a:extLst>
          </p:cNvPr>
          <p:cNvSpPr txBox="1"/>
          <p:nvPr/>
        </p:nvSpPr>
        <p:spPr>
          <a:xfrm>
            <a:off x="869336" y="2119266"/>
            <a:ext cx="4643568" cy="3231654"/>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“Dios ha hecho al hombre su </a:t>
            </a:r>
            <a:r>
              <a:rPr lang="es-DO" sz="2800" b="1" u="sng" dirty="0">
                <a:solidFill>
                  <a:srgbClr val="FFFF00"/>
                </a:solidFill>
                <a:latin typeface="Arial" panose="020B0604020202020204" pitchFamily="34" charset="0"/>
                <a:cs typeface="Arial" panose="020B0604020202020204" pitchFamily="34" charset="0"/>
              </a:rPr>
              <a:t>mayordomo</a:t>
            </a:r>
            <a:r>
              <a:rPr lang="es-DO" sz="2800" b="1" dirty="0">
                <a:latin typeface="Arial" panose="020B0604020202020204" pitchFamily="34" charset="0"/>
                <a:cs typeface="Arial" panose="020B0604020202020204" pitchFamily="34" charset="0"/>
              </a:rPr>
              <a:t> y le ha confiado recursos, no para que los atesore, sino para que los use bendiciendo a otros” </a:t>
            </a:r>
            <a:r>
              <a:rPr lang="es-DO" b="1" dirty="0">
                <a:latin typeface="Arial" panose="020B0604020202020204" pitchFamily="34" charset="0"/>
                <a:cs typeface="Arial" panose="020B0604020202020204" pitchFamily="34" charset="0"/>
              </a:rPr>
              <a:t>(RH, 23 DE MARZO 1897; JT t.1, p. 553, CMC, p. 17).</a:t>
            </a:r>
            <a:endParaRPr lang="es-DO" sz="2800" b="1" dirty="0">
              <a:latin typeface="Arial" panose="020B0604020202020204" pitchFamily="34" charset="0"/>
              <a:cs typeface="Arial" panose="020B0604020202020204" pitchFamily="34" charset="0"/>
            </a:endParaRPr>
          </a:p>
        </p:txBody>
      </p:sp>
      <p:sp>
        <p:nvSpPr>
          <p:cNvPr id="14" name="Rectángulo: esquinas redondeadas 13">
            <a:extLst>
              <a:ext uri="{FF2B5EF4-FFF2-40B4-BE49-F238E27FC236}">
                <a16:creationId xmlns:a16="http://schemas.microsoft.com/office/drawing/2014/main" id="{322080A3-2119-4E9D-AE17-FA346931C628}"/>
              </a:ext>
            </a:extLst>
          </p:cNvPr>
          <p:cNvSpPr/>
          <p:nvPr/>
        </p:nvSpPr>
        <p:spPr>
          <a:xfrm>
            <a:off x="6302376" y="1659237"/>
            <a:ext cx="5324269" cy="4109400"/>
          </a:xfrm>
          <a:prstGeom prst="roundRect">
            <a:avLst/>
          </a:prstGeom>
          <a:solidFill>
            <a:schemeClr val="bg1"/>
          </a:solidFill>
          <a:ln>
            <a:prstDash val="lgDashDot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CuadroTexto 14">
            <a:extLst>
              <a:ext uri="{FF2B5EF4-FFF2-40B4-BE49-F238E27FC236}">
                <a16:creationId xmlns:a16="http://schemas.microsoft.com/office/drawing/2014/main" id="{FD9864F2-7C26-4A32-A26A-563A096FF033}"/>
              </a:ext>
            </a:extLst>
          </p:cNvPr>
          <p:cNvSpPr txBox="1"/>
          <p:nvPr/>
        </p:nvSpPr>
        <p:spPr>
          <a:xfrm>
            <a:off x="6415548" y="2230854"/>
            <a:ext cx="5186517" cy="2739211"/>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“Nuestro Redentor trazó un plan de utilizar al hombre como su </a:t>
            </a:r>
            <a:r>
              <a:rPr lang="es-DO" sz="3200" b="1" u="sng" dirty="0">
                <a:solidFill>
                  <a:srgbClr val="FFFF00"/>
                </a:solidFill>
                <a:latin typeface="Arial" panose="020B0604020202020204" pitchFamily="34" charset="0"/>
                <a:cs typeface="Arial" panose="020B0604020202020204" pitchFamily="34" charset="0"/>
              </a:rPr>
              <a:t>colaborador</a:t>
            </a:r>
            <a:r>
              <a:rPr lang="es-DO" sz="2800" b="1" dirty="0">
                <a:latin typeface="Arial" panose="020B0604020202020204" pitchFamily="34" charset="0"/>
                <a:cs typeface="Arial" panose="020B0604020202020204" pitchFamily="34" charset="0"/>
              </a:rPr>
              <a:t> para que éste no perdiese los benditos resultados de la benevolencia</a:t>
            </a:r>
            <a:r>
              <a:rPr lang="es-DO" b="1" dirty="0">
                <a:latin typeface="Arial" panose="020B0604020202020204" pitchFamily="34" charset="0"/>
                <a:cs typeface="Arial" panose="020B0604020202020204" pitchFamily="34" charset="0"/>
              </a:rPr>
              <a:t>”. </a:t>
            </a:r>
            <a:r>
              <a:rPr lang="es-DO" sz="2000" b="1" dirty="0">
                <a:latin typeface="Arial" panose="020B0604020202020204" pitchFamily="34" charset="0"/>
                <a:cs typeface="Arial" panose="020B0604020202020204" pitchFamily="34" charset="0"/>
              </a:rPr>
              <a:t>(CMC, p. 360).</a:t>
            </a:r>
            <a:endParaRPr lang="es-DO"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109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B169992-3976-48FD-AB55-C673F01EF3E8}"/>
              </a:ext>
            </a:extLst>
          </p:cNvPr>
          <p:cNvSpPr>
            <a:spLocks noGrp="1"/>
          </p:cNvSpPr>
          <p:nvPr>
            <p:ph type="sldNum" sz="quarter" idx="2"/>
          </p:nvPr>
        </p:nvSpPr>
        <p:spPr/>
        <p:txBody>
          <a:bodyPr/>
          <a:lstStyle/>
          <a:p>
            <a:fld id="{86CB4B4D-7CA3-9044-876B-883B54F8677D}" type="slidenum">
              <a:rPr lang="es-DO" smtClean="0"/>
              <a:t>66</a:t>
            </a:fld>
            <a:endParaRPr lang="es-DO"/>
          </a:p>
        </p:txBody>
      </p:sp>
      <p:sp>
        <p:nvSpPr>
          <p:cNvPr id="3" name="Paralelogramo 2">
            <a:extLst>
              <a:ext uri="{FF2B5EF4-FFF2-40B4-BE49-F238E27FC236}">
                <a16:creationId xmlns:a16="http://schemas.microsoft.com/office/drawing/2014/main" id="{B958015C-4C91-45FD-A5E6-A5B15C5402D0}"/>
              </a:ext>
            </a:extLst>
          </p:cNvPr>
          <p:cNvSpPr/>
          <p:nvPr/>
        </p:nvSpPr>
        <p:spPr>
          <a:xfrm>
            <a:off x="106975" y="921774"/>
            <a:ext cx="10932086" cy="5014452"/>
          </a:xfrm>
          <a:prstGeom prst="parallelogram">
            <a:avLst/>
          </a:prstGeom>
          <a:solidFill>
            <a:schemeClr val="bg1"/>
          </a:solidFill>
          <a:ln>
            <a:prstDash val="lgDash"/>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dirty="0">
                <a:solidFill>
                  <a:schemeClr val="tx1"/>
                </a:solidFill>
                <a:latin typeface="Calibri" panose="020F0502020204030204"/>
              </a:rPr>
              <a:t>“Dios hizo al hombre </a:t>
            </a:r>
            <a:r>
              <a:rPr lang="en-US" sz="4000" dirty="0" err="1">
                <a:solidFill>
                  <a:schemeClr val="tx1"/>
                </a:solidFill>
                <a:latin typeface="Calibri" panose="020F0502020204030204"/>
              </a:rPr>
              <a:t>su</a:t>
            </a:r>
            <a:r>
              <a:rPr lang="en-US" sz="4000" u="sng" dirty="0">
                <a:solidFill>
                  <a:srgbClr val="FF0000"/>
                </a:solidFill>
                <a:latin typeface="Calibri" panose="020F0502020204030204"/>
              </a:rPr>
              <a:t> </a:t>
            </a:r>
            <a:r>
              <a:rPr lang="en-US" sz="4000" b="1" u="sng" dirty="0">
                <a:solidFill>
                  <a:srgbClr val="FFFF00"/>
                </a:solidFill>
                <a:latin typeface="Arial" panose="020B0604020202020204" pitchFamily="34" charset="0"/>
                <a:cs typeface="Arial" panose="020B0604020202020204" pitchFamily="34" charset="0"/>
              </a:rPr>
              <a:t>intermediario</a:t>
            </a:r>
            <a:r>
              <a:rPr lang="en-US" sz="4000" u="sng" dirty="0">
                <a:solidFill>
                  <a:srgbClr val="FF0000"/>
                </a:solidFill>
                <a:latin typeface="Calibri" panose="020F0502020204030204"/>
              </a:rPr>
              <a:t> </a:t>
            </a:r>
            <a:r>
              <a:rPr lang="en-US" sz="4000" dirty="0" err="1">
                <a:solidFill>
                  <a:schemeClr val="tx1"/>
                </a:solidFill>
                <a:latin typeface="Calibri" panose="020F0502020204030204"/>
              </a:rPr>
              <a:t>confiandole</a:t>
            </a:r>
            <a:r>
              <a:rPr lang="en-US" sz="4000" dirty="0">
                <a:solidFill>
                  <a:schemeClr val="tx1"/>
                </a:solidFill>
                <a:latin typeface="Calibri" panose="020F0502020204030204"/>
              </a:rPr>
              <a:t> </a:t>
            </a:r>
            <a:r>
              <a:rPr lang="en-US" sz="4000" dirty="0" err="1">
                <a:solidFill>
                  <a:schemeClr val="tx1"/>
                </a:solidFill>
                <a:latin typeface="Calibri" panose="020F0502020204030204"/>
              </a:rPr>
              <a:t>bienes</a:t>
            </a:r>
            <a:r>
              <a:rPr lang="en-US" sz="4000" dirty="0">
                <a:solidFill>
                  <a:schemeClr val="tx1"/>
                </a:solidFill>
                <a:latin typeface="Calibri" panose="020F0502020204030204"/>
              </a:rPr>
              <a:t> para </a:t>
            </a:r>
            <a:r>
              <a:rPr lang="en-US" sz="4000" dirty="0" err="1">
                <a:solidFill>
                  <a:schemeClr val="tx1"/>
                </a:solidFill>
                <a:latin typeface="Calibri" panose="020F0502020204030204"/>
              </a:rPr>
              <a:t>distribuir</a:t>
            </a:r>
            <a:r>
              <a:rPr lang="en-US" sz="4000" dirty="0">
                <a:solidFill>
                  <a:schemeClr val="tx1"/>
                </a:solidFill>
                <a:latin typeface="Calibri" panose="020F0502020204030204"/>
              </a:rPr>
              <a:t> sus </a:t>
            </a:r>
            <a:r>
              <a:rPr lang="en-US" sz="4000" dirty="0" err="1">
                <a:solidFill>
                  <a:schemeClr val="tx1"/>
                </a:solidFill>
                <a:latin typeface="Calibri" panose="020F0502020204030204"/>
              </a:rPr>
              <a:t>bendiciones</a:t>
            </a:r>
            <a:r>
              <a:rPr lang="en-US" sz="4000" dirty="0">
                <a:solidFill>
                  <a:schemeClr val="tx1"/>
                </a:solidFill>
                <a:latin typeface="Calibri" panose="020F0502020204030204"/>
              </a:rPr>
              <a:t> </a:t>
            </a:r>
            <a:r>
              <a:rPr lang="en-US" sz="4000" dirty="0" err="1">
                <a:solidFill>
                  <a:schemeClr val="tx1"/>
                </a:solidFill>
                <a:latin typeface="Calibri" panose="020F0502020204030204"/>
              </a:rPr>
              <a:t>en</a:t>
            </a:r>
            <a:r>
              <a:rPr lang="en-US" sz="4000" dirty="0">
                <a:solidFill>
                  <a:schemeClr val="tx1"/>
                </a:solidFill>
                <a:latin typeface="Calibri" panose="020F0502020204030204"/>
              </a:rPr>
              <a:t> la tierra, no para que los </a:t>
            </a:r>
            <a:r>
              <a:rPr lang="en-US" sz="4000" dirty="0" err="1">
                <a:solidFill>
                  <a:schemeClr val="tx1"/>
                </a:solidFill>
                <a:latin typeface="Calibri" panose="020F0502020204030204"/>
              </a:rPr>
              <a:t>vaya</a:t>
            </a:r>
            <a:r>
              <a:rPr lang="en-US" sz="4000" dirty="0">
                <a:solidFill>
                  <a:schemeClr val="tx1"/>
                </a:solidFill>
                <a:latin typeface="Calibri" panose="020F0502020204030204"/>
              </a:rPr>
              <a:t> </a:t>
            </a:r>
            <a:r>
              <a:rPr lang="en-US" sz="4000" dirty="0" err="1">
                <a:solidFill>
                  <a:schemeClr val="tx1"/>
                </a:solidFill>
                <a:latin typeface="Calibri" panose="020F0502020204030204"/>
              </a:rPr>
              <a:t>acumulando</a:t>
            </a:r>
            <a:r>
              <a:rPr lang="en-US" sz="4000" dirty="0">
                <a:solidFill>
                  <a:schemeClr val="tx1"/>
                </a:solidFill>
                <a:latin typeface="Calibri" panose="020F0502020204030204"/>
              </a:rPr>
              <a:t>, </a:t>
            </a:r>
            <a:r>
              <a:rPr lang="en-US" sz="4000" dirty="0" err="1">
                <a:solidFill>
                  <a:schemeClr val="tx1"/>
                </a:solidFill>
                <a:latin typeface="Calibri" panose="020F0502020204030204"/>
              </a:rPr>
              <a:t>sino</a:t>
            </a:r>
            <a:r>
              <a:rPr lang="en-US" sz="4000" dirty="0">
                <a:solidFill>
                  <a:schemeClr val="tx1"/>
                </a:solidFill>
                <a:latin typeface="Calibri" panose="020F0502020204030204"/>
              </a:rPr>
              <a:t> para que los </a:t>
            </a:r>
            <a:r>
              <a:rPr lang="en-US" sz="4000" dirty="0" err="1">
                <a:solidFill>
                  <a:schemeClr val="tx1"/>
                </a:solidFill>
                <a:latin typeface="Calibri" panose="020F0502020204030204"/>
              </a:rPr>
              <a:t>emplee</a:t>
            </a:r>
            <a:r>
              <a:rPr lang="en-US" sz="4000" dirty="0">
                <a:solidFill>
                  <a:schemeClr val="tx1"/>
                </a:solidFill>
                <a:latin typeface="Calibri" panose="020F0502020204030204"/>
              </a:rPr>
              <a:t> </a:t>
            </a:r>
            <a:r>
              <a:rPr lang="en-US" sz="4000" dirty="0" err="1">
                <a:solidFill>
                  <a:schemeClr val="tx1"/>
                </a:solidFill>
                <a:latin typeface="Calibri" panose="020F0502020204030204"/>
              </a:rPr>
              <a:t>haciendole</a:t>
            </a:r>
            <a:r>
              <a:rPr lang="en-US" sz="4000" dirty="0">
                <a:solidFill>
                  <a:schemeClr val="tx1"/>
                </a:solidFill>
                <a:latin typeface="Calibri" panose="020F0502020204030204"/>
              </a:rPr>
              <a:t> bien a </a:t>
            </a:r>
            <a:r>
              <a:rPr lang="en-US" sz="4000" dirty="0" err="1">
                <a:solidFill>
                  <a:schemeClr val="tx1"/>
                </a:solidFill>
                <a:latin typeface="Calibri" panose="020F0502020204030204"/>
              </a:rPr>
              <a:t>otros</a:t>
            </a:r>
            <a:r>
              <a:rPr lang="en-US" sz="4000" dirty="0">
                <a:solidFill>
                  <a:schemeClr val="tx1"/>
                </a:solidFill>
                <a:latin typeface="Calibri" panose="020F0502020204030204"/>
              </a:rPr>
              <a:t>” </a:t>
            </a:r>
            <a:r>
              <a:rPr lang="en-US" sz="2400" b="1" dirty="0">
                <a:solidFill>
                  <a:schemeClr val="tx1"/>
                </a:solidFill>
                <a:latin typeface="Calibri" panose="020F0502020204030204"/>
              </a:rPr>
              <a:t>(White, RH, 3 de </a:t>
            </a:r>
            <a:r>
              <a:rPr lang="en-US" sz="2400" b="1" dirty="0" err="1">
                <a:solidFill>
                  <a:schemeClr val="tx1"/>
                </a:solidFill>
                <a:latin typeface="Calibri" panose="020F0502020204030204"/>
              </a:rPr>
              <a:t>marzo</a:t>
            </a:r>
            <a:r>
              <a:rPr lang="en-US" sz="2400" b="1" dirty="0">
                <a:solidFill>
                  <a:schemeClr val="tx1"/>
                </a:solidFill>
                <a:latin typeface="Calibri" panose="020F0502020204030204"/>
              </a:rPr>
              <a:t>, 23 1896).</a:t>
            </a:r>
            <a:r>
              <a:rPr lang="en-US" sz="2400" b="1" dirty="0">
                <a:solidFill>
                  <a:prstClr val="black"/>
                </a:solidFill>
                <a:latin typeface="Calibri" panose="020F0502020204030204"/>
              </a:rPr>
              <a:t>, 1897). CMC, P. 17).</a:t>
            </a:r>
            <a:endParaRPr lang="es-DO" sz="2800" b="1" dirty="0">
              <a:solidFill>
                <a:prstClr val="black"/>
              </a:solidFill>
              <a:latin typeface="Calibri" panose="020F0502020204030204"/>
            </a:endParaRPr>
          </a:p>
        </p:txBody>
      </p:sp>
    </p:spTree>
    <p:extLst>
      <p:ext uri="{BB962C8B-B14F-4D97-AF65-F5344CB8AC3E}">
        <p14:creationId xmlns:p14="http://schemas.microsoft.com/office/powerpoint/2010/main" val="539445210"/>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67D2252-1ABA-41EB-A436-43D6702EA32B}"/>
              </a:ext>
            </a:extLst>
          </p:cNvPr>
          <p:cNvSpPr>
            <a:spLocks noGrp="1"/>
          </p:cNvSpPr>
          <p:nvPr>
            <p:ph type="sldNum" sz="quarter" idx="2"/>
          </p:nvPr>
        </p:nvSpPr>
        <p:spPr/>
        <p:txBody>
          <a:bodyPr/>
          <a:lstStyle/>
          <a:p>
            <a:fld id="{86CB4B4D-7CA3-9044-876B-883B54F8677D}" type="slidenum">
              <a:rPr lang="es-DO" smtClean="0"/>
              <a:t>67</a:t>
            </a:fld>
            <a:endParaRPr lang="es-DO"/>
          </a:p>
        </p:txBody>
      </p:sp>
      <p:sp>
        <p:nvSpPr>
          <p:cNvPr id="8" name="Diagrama de flujo: datos 7">
            <a:extLst>
              <a:ext uri="{FF2B5EF4-FFF2-40B4-BE49-F238E27FC236}">
                <a16:creationId xmlns:a16="http://schemas.microsoft.com/office/drawing/2014/main" id="{F39E744C-22FC-456D-A82F-2A760255FA6D}"/>
              </a:ext>
            </a:extLst>
          </p:cNvPr>
          <p:cNvSpPr/>
          <p:nvPr/>
        </p:nvSpPr>
        <p:spPr>
          <a:xfrm>
            <a:off x="424069" y="783712"/>
            <a:ext cx="6321287" cy="4732186"/>
          </a:xfrm>
          <a:prstGeom prst="flowChartInputOutput">
            <a:avLst/>
          </a:prstGeom>
          <a:solidFill>
            <a:schemeClr val="bg1"/>
          </a:solidFill>
          <a:ln>
            <a:prstDash val="sysDash"/>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DO" sz="1600" b="1" dirty="0">
              <a:solidFill>
                <a:prstClr val="black"/>
              </a:solidFill>
              <a:latin typeface="Times New Roman" panose="02020603050405020304" pitchFamily="18" charset="0"/>
              <a:cs typeface="Times New Roman" panose="02020603050405020304" pitchFamily="18" charset="0"/>
            </a:endParaRPr>
          </a:p>
        </p:txBody>
      </p:sp>
      <p:sp>
        <p:nvSpPr>
          <p:cNvPr id="9" name="Diagrama de flujo: datos 8">
            <a:extLst>
              <a:ext uri="{FF2B5EF4-FFF2-40B4-BE49-F238E27FC236}">
                <a16:creationId xmlns:a16="http://schemas.microsoft.com/office/drawing/2014/main" id="{F229ABAA-CC47-4DC4-8677-2B22615822AB}"/>
              </a:ext>
            </a:extLst>
          </p:cNvPr>
          <p:cNvSpPr/>
          <p:nvPr/>
        </p:nvSpPr>
        <p:spPr>
          <a:xfrm>
            <a:off x="6405819" y="783712"/>
            <a:ext cx="5043949" cy="4732185"/>
          </a:xfrm>
          <a:prstGeom prst="flowChartInputOutput">
            <a:avLst/>
          </a:prstGeom>
          <a:solidFill>
            <a:schemeClr val="bg1"/>
          </a:solidFill>
          <a:ln>
            <a:prstDash val="dash"/>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3200" dirty="0">
                <a:solidFill>
                  <a:prstClr val="black"/>
                </a:solidFill>
                <a:latin typeface="Times New Roman" panose="02020603050405020304" pitchFamily="18" charset="0"/>
                <a:cs typeface="Times New Roman" panose="02020603050405020304" pitchFamily="18" charset="0"/>
              </a:rPr>
              <a:t> </a:t>
            </a:r>
            <a:endParaRPr lang="es-DO" dirty="0"/>
          </a:p>
        </p:txBody>
      </p:sp>
      <p:sp>
        <p:nvSpPr>
          <p:cNvPr id="11" name="CuadroTexto 10">
            <a:extLst>
              <a:ext uri="{FF2B5EF4-FFF2-40B4-BE49-F238E27FC236}">
                <a16:creationId xmlns:a16="http://schemas.microsoft.com/office/drawing/2014/main" id="{833C2CB6-C97E-4C76-8866-931D96ADE9A2}"/>
              </a:ext>
            </a:extLst>
          </p:cNvPr>
          <p:cNvSpPr txBox="1"/>
          <p:nvPr/>
        </p:nvSpPr>
        <p:spPr>
          <a:xfrm rot="219022">
            <a:off x="1395786" y="1349310"/>
            <a:ext cx="4582763" cy="3600986"/>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“Dios ha hecho que los hombres sean su </a:t>
            </a:r>
            <a:r>
              <a:rPr lang="es-DO" sz="3200" b="1" u="sng" dirty="0">
                <a:solidFill>
                  <a:srgbClr val="FFFF00"/>
                </a:solidFill>
                <a:latin typeface="Arial" panose="020B0604020202020204" pitchFamily="34" charset="0"/>
                <a:cs typeface="Arial" panose="020B0604020202020204" pitchFamily="34" charset="0"/>
              </a:rPr>
              <a:t>conductos</a:t>
            </a:r>
            <a:r>
              <a:rPr lang="es-DO" sz="2800" b="1" dirty="0">
                <a:latin typeface="Arial" panose="020B0604020202020204" pitchFamily="34" charset="0"/>
                <a:cs typeface="Arial" panose="020B0604020202020204" pitchFamily="34" charset="0"/>
              </a:rPr>
              <a:t> por medio de los cuales  sus dones deben fluir, para sostener la obra que  é quiere que se lleve a cabo en el mundo” </a:t>
            </a:r>
            <a:r>
              <a:rPr lang="es-DO" sz="1600" b="1" dirty="0">
                <a:latin typeface="Arial" panose="020B0604020202020204" pitchFamily="34" charset="0"/>
                <a:cs typeface="Arial" panose="020B0604020202020204" pitchFamily="34" charset="0"/>
              </a:rPr>
              <a:t>(JT1.P. 556).</a:t>
            </a:r>
            <a:endParaRPr lang="es-DO" sz="2800" b="1"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0FE9AA8E-D74D-43D8-A342-424916A4436C}"/>
              </a:ext>
            </a:extLst>
          </p:cNvPr>
          <p:cNvSpPr txBox="1"/>
          <p:nvPr/>
        </p:nvSpPr>
        <p:spPr>
          <a:xfrm rot="301872">
            <a:off x="7032574" y="1734168"/>
            <a:ext cx="3947652" cy="2985433"/>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“Dios ha colocado a los hombres para que actúen como su</a:t>
            </a:r>
            <a:r>
              <a:rPr lang="es-DO" sz="3200" b="1" dirty="0">
                <a:solidFill>
                  <a:srgbClr val="FF0000"/>
                </a:solidFill>
                <a:latin typeface="Arial" panose="020B0604020202020204" pitchFamily="34" charset="0"/>
                <a:cs typeface="Arial" panose="020B0604020202020204" pitchFamily="34" charset="0"/>
              </a:rPr>
              <a:t> </a:t>
            </a:r>
            <a:r>
              <a:rPr lang="es-DO" sz="3600" b="1" u="sng" dirty="0">
                <a:solidFill>
                  <a:srgbClr val="FFFF00"/>
                </a:solidFill>
                <a:latin typeface="Arial" panose="020B0604020202020204" pitchFamily="34" charset="0"/>
                <a:cs typeface="Arial" panose="020B0604020202020204" pitchFamily="34" charset="0"/>
              </a:rPr>
              <a:t>tesoreros</a:t>
            </a:r>
            <a:r>
              <a:rPr lang="es-DO" sz="3200" b="1" dirty="0">
                <a:solidFill>
                  <a:srgbClr val="FF0000"/>
                </a:solidFill>
                <a:latin typeface="Arial" panose="020B0604020202020204" pitchFamily="34" charset="0"/>
                <a:cs typeface="Arial" panose="020B0604020202020204" pitchFamily="34" charset="0"/>
              </a:rPr>
              <a:t> </a:t>
            </a:r>
            <a:r>
              <a:rPr lang="es-DO" sz="3200" b="1" dirty="0">
                <a:latin typeface="Arial" panose="020B0604020202020204" pitchFamily="34" charset="0"/>
                <a:cs typeface="Arial" panose="020B0604020202020204" pitchFamily="34" charset="0"/>
              </a:rPr>
              <a:t>en este mundo”. </a:t>
            </a:r>
            <a:r>
              <a:rPr lang="es-DO" sz="2000" b="1" dirty="0">
                <a:latin typeface="Arial" panose="020B0604020202020204" pitchFamily="34" charset="0"/>
                <a:cs typeface="Arial" panose="020B0604020202020204" pitchFamily="34" charset="0"/>
              </a:rPr>
              <a:t>(Manuscrito, 146, 1903).</a:t>
            </a:r>
            <a:endParaRPr lang="es-DO"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263686"/>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1872"/>
            <a:ext cx="12192000" cy="8113921"/>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31"/>
            <a:ext cx="10734262" cy="7187823"/>
          </a:xfrm>
          <a:prstGeom prst="rect">
            <a:avLst/>
          </a:prstGeom>
        </p:spPr>
      </p:pic>
      <p:sp>
        <p:nvSpPr>
          <p:cNvPr id="3" name="CuadroTexto 2">
            <a:extLst>
              <a:ext uri="{FF2B5EF4-FFF2-40B4-BE49-F238E27FC236}">
                <a16:creationId xmlns:a16="http://schemas.microsoft.com/office/drawing/2014/main" id="{CC941061-F5FD-41C3-8114-E31BF409F55E}"/>
              </a:ext>
            </a:extLst>
          </p:cNvPr>
          <p:cNvSpPr txBox="1"/>
          <p:nvPr/>
        </p:nvSpPr>
        <p:spPr>
          <a:xfrm>
            <a:off x="1878493" y="2850841"/>
            <a:ext cx="2663686" cy="1938992"/>
          </a:xfrm>
          <a:prstGeom prst="rect">
            <a:avLst/>
          </a:prstGeom>
          <a:noFill/>
        </p:spPr>
        <p:txBody>
          <a:bodyPr wrap="square" rtlCol="0">
            <a:spAutoFit/>
          </a:bodyPr>
          <a:lstStyle/>
          <a:p>
            <a:r>
              <a:rPr lang="es-DO" sz="3200" b="1" dirty="0">
                <a:solidFill>
                  <a:schemeClr val="bg1"/>
                </a:solidFill>
                <a:latin typeface="Arial" panose="020B0604020202020204" pitchFamily="34" charset="0"/>
                <a:cs typeface="Arial" panose="020B0604020202020204" pitchFamily="34" charset="0"/>
              </a:rPr>
              <a:t>Dios hizo</a:t>
            </a:r>
          </a:p>
          <a:p>
            <a:r>
              <a:rPr lang="es-DO" sz="3200" b="1" dirty="0">
                <a:solidFill>
                  <a:schemeClr val="bg1"/>
                </a:solidFill>
                <a:latin typeface="Arial" panose="020B0604020202020204" pitchFamily="34" charset="0"/>
                <a:cs typeface="Arial" panose="020B0604020202020204" pitchFamily="34" charset="0"/>
              </a:rPr>
              <a:t>Al hombre</a:t>
            </a:r>
          </a:p>
          <a:p>
            <a:r>
              <a:rPr lang="es-DO" sz="2000" b="1" dirty="0">
                <a:solidFill>
                  <a:schemeClr val="bg1"/>
                </a:solidFill>
                <a:latin typeface="Arial" panose="020B0604020202020204" pitchFamily="34" charset="0"/>
                <a:cs typeface="Arial" panose="020B0604020202020204" pitchFamily="34" charset="0"/>
              </a:rPr>
              <a:t>      </a:t>
            </a:r>
            <a:r>
              <a:rPr lang="es-DO" sz="1600" b="1" dirty="0">
                <a:solidFill>
                  <a:schemeClr val="bg1"/>
                </a:solidFill>
                <a:latin typeface="Arial" panose="020B0604020202020204" pitchFamily="34" charset="0"/>
                <a:cs typeface="Arial" panose="020B0604020202020204" pitchFamily="34" charset="0"/>
              </a:rPr>
              <a:t>Elena G. White</a:t>
            </a:r>
          </a:p>
          <a:p>
            <a:endParaRPr lang="es-DO" sz="3200" b="1"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064F8EDA-A64C-4A73-BB7A-2A1D132E9C11}"/>
              </a:ext>
            </a:extLst>
          </p:cNvPr>
          <p:cNvSpPr txBox="1"/>
          <p:nvPr/>
        </p:nvSpPr>
        <p:spPr>
          <a:xfrm>
            <a:off x="5290897" y="1065141"/>
            <a:ext cx="3048000" cy="1015663"/>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Mayordomo</a:t>
            </a:r>
          </a:p>
          <a:p>
            <a:endParaRPr lang="es-DO" sz="3200" b="1" dirty="0">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D056815F-932D-462C-953B-0A1ED7FF7C9B}"/>
              </a:ext>
            </a:extLst>
          </p:cNvPr>
          <p:cNvSpPr txBox="1"/>
          <p:nvPr/>
        </p:nvSpPr>
        <p:spPr>
          <a:xfrm>
            <a:off x="6096000" y="2177122"/>
            <a:ext cx="3048000" cy="523220"/>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Colaborador</a:t>
            </a:r>
          </a:p>
        </p:txBody>
      </p:sp>
      <p:sp>
        <p:nvSpPr>
          <p:cNvPr id="8" name="CuadroTexto 7">
            <a:extLst>
              <a:ext uri="{FF2B5EF4-FFF2-40B4-BE49-F238E27FC236}">
                <a16:creationId xmlns:a16="http://schemas.microsoft.com/office/drawing/2014/main" id="{CD1E7A3B-3C6A-4516-9CC8-D8BB0017E14E}"/>
              </a:ext>
            </a:extLst>
          </p:cNvPr>
          <p:cNvSpPr txBox="1"/>
          <p:nvPr/>
        </p:nvSpPr>
        <p:spPr>
          <a:xfrm>
            <a:off x="6004889" y="3289432"/>
            <a:ext cx="3266662" cy="523220"/>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   </a:t>
            </a:r>
            <a:r>
              <a:rPr lang="es-DO" sz="2800" b="1" dirty="0">
                <a:solidFill>
                  <a:schemeClr val="bg1"/>
                </a:solidFill>
                <a:latin typeface="Arial" panose="020B0604020202020204" pitchFamily="34" charset="0"/>
                <a:cs typeface="Arial" panose="020B0604020202020204" pitchFamily="34" charset="0"/>
              </a:rPr>
              <a:t>Intermediario</a:t>
            </a:r>
          </a:p>
        </p:txBody>
      </p:sp>
      <p:sp>
        <p:nvSpPr>
          <p:cNvPr id="9" name="CuadroTexto 8">
            <a:extLst>
              <a:ext uri="{FF2B5EF4-FFF2-40B4-BE49-F238E27FC236}">
                <a16:creationId xmlns:a16="http://schemas.microsoft.com/office/drawing/2014/main" id="{320F3F4C-C5C9-4DDC-B7DB-C56526A4E8F3}"/>
              </a:ext>
            </a:extLst>
          </p:cNvPr>
          <p:cNvSpPr txBox="1"/>
          <p:nvPr/>
        </p:nvSpPr>
        <p:spPr>
          <a:xfrm>
            <a:off x="5933650" y="4341499"/>
            <a:ext cx="3048000" cy="584775"/>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 </a:t>
            </a:r>
            <a:r>
              <a:rPr lang="es-DO" sz="2800" b="1" dirty="0">
                <a:solidFill>
                  <a:schemeClr val="bg1"/>
                </a:solidFill>
                <a:latin typeface="Arial" panose="020B0604020202020204" pitchFamily="34" charset="0"/>
                <a:cs typeface="Arial" panose="020B0604020202020204" pitchFamily="34" charset="0"/>
              </a:rPr>
              <a:t>Su conductos</a:t>
            </a:r>
            <a:endParaRPr lang="es-DO" sz="3200" b="1" dirty="0">
              <a:solidFill>
                <a:schemeClr val="bg1"/>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757A021A-AC7C-4AC8-AF32-0CB5B5FED1D2}"/>
              </a:ext>
            </a:extLst>
          </p:cNvPr>
          <p:cNvSpPr txBox="1"/>
          <p:nvPr/>
        </p:nvSpPr>
        <p:spPr>
          <a:xfrm>
            <a:off x="5277645" y="5543526"/>
            <a:ext cx="3048000"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Su tesoreros</a:t>
            </a:r>
          </a:p>
        </p:txBody>
      </p:sp>
      <p:sp>
        <p:nvSpPr>
          <p:cNvPr id="2" name="CuadroTexto 1">
            <a:extLst>
              <a:ext uri="{FF2B5EF4-FFF2-40B4-BE49-F238E27FC236}">
                <a16:creationId xmlns:a16="http://schemas.microsoft.com/office/drawing/2014/main" id="{BA283F0C-161D-44D5-B08F-8F84D6B6BDAF}"/>
              </a:ext>
            </a:extLst>
          </p:cNvPr>
          <p:cNvSpPr txBox="1"/>
          <p:nvPr/>
        </p:nvSpPr>
        <p:spPr>
          <a:xfrm>
            <a:off x="4518988" y="1090726"/>
            <a:ext cx="503583" cy="461665"/>
          </a:xfrm>
          <a:prstGeom prst="rect">
            <a:avLst/>
          </a:prstGeom>
          <a:noFill/>
        </p:spPr>
        <p:txBody>
          <a:bodyPr wrap="square" rtlCol="0">
            <a:spAutoFit/>
          </a:bodyPr>
          <a:lstStyle/>
          <a:p>
            <a:r>
              <a:rPr lang="es-DO" sz="2400" b="1" dirty="0">
                <a:solidFill>
                  <a:srgbClr val="FF0000"/>
                </a:solidFill>
                <a:latin typeface="Arial" panose="020B0604020202020204" pitchFamily="34" charset="0"/>
                <a:cs typeface="Arial" panose="020B0604020202020204" pitchFamily="34" charset="0"/>
              </a:rPr>
              <a:t>1</a:t>
            </a:r>
          </a:p>
        </p:txBody>
      </p:sp>
      <p:sp>
        <p:nvSpPr>
          <p:cNvPr id="12" name="CuadroTexto 11">
            <a:extLst>
              <a:ext uri="{FF2B5EF4-FFF2-40B4-BE49-F238E27FC236}">
                <a16:creationId xmlns:a16="http://schemas.microsoft.com/office/drawing/2014/main" id="{4D169FC5-AD9B-4456-B6E3-8A667DABB09C}"/>
              </a:ext>
            </a:extLst>
          </p:cNvPr>
          <p:cNvSpPr txBox="1"/>
          <p:nvPr/>
        </p:nvSpPr>
        <p:spPr>
          <a:xfrm>
            <a:off x="5430067" y="2219077"/>
            <a:ext cx="503583" cy="461665"/>
          </a:xfrm>
          <a:prstGeom prst="rect">
            <a:avLst/>
          </a:prstGeom>
          <a:noFill/>
        </p:spPr>
        <p:txBody>
          <a:bodyPr wrap="square" rtlCol="0">
            <a:spAutoFit/>
          </a:bodyPr>
          <a:lstStyle/>
          <a:p>
            <a:r>
              <a:rPr lang="es-DO" sz="2400" b="1" dirty="0">
                <a:solidFill>
                  <a:srgbClr val="FF0000"/>
                </a:solidFill>
                <a:latin typeface="Arial" panose="020B0604020202020204" pitchFamily="34" charset="0"/>
                <a:cs typeface="Arial" panose="020B0604020202020204" pitchFamily="34" charset="0"/>
              </a:rPr>
              <a:t>2</a:t>
            </a:r>
          </a:p>
        </p:txBody>
      </p:sp>
      <p:sp>
        <p:nvSpPr>
          <p:cNvPr id="13" name="CuadroTexto 12">
            <a:extLst>
              <a:ext uri="{FF2B5EF4-FFF2-40B4-BE49-F238E27FC236}">
                <a16:creationId xmlns:a16="http://schemas.microsoft.com/office/drawing/2014/main" id="{BD4A8274-A925-41D0-A365-CE3249A895B3}"/>
              </a:ext>
            </a:extLst>
          </p:cNvPr>
          <p:cNvSpPr txBox="1"/>
          <p:nvPr/>
        </p:nvSpPr>
        <p:spPr>
          <a:xfrm>
            <a:off x="5572528" y="3326846"/>
            <a:ext cx="503583" cy="461665"/>
          </a:xfrm>
          <a:prstGeom prst="rect">
            <a:avLst/>
          </a:prstGeom>
          <a:noFill/>
        </p:spPr>
        <p:txBody>
          <a:bodyPr wrap="square" rtlCol="0">
            <a:spAutoFit/>
          </a:bodyPr>
          <a:lstStyle/>
          <a:p>
            <a:r>
              <a:rPr lang="es-DO" sz="2400" b="1" dirty="0">
                <a:solidFill>
                  <a:srgbClr val="FF0000"/>
                </a:solidFill>
                <a:latin typeface="Arial" panose="020B0604020202020204" pitchFamily="34" charset="0"/>
                <a:cs typeface="Arial" panose="020B0604020202020204" pitchFamily="34" charset="0"/>
              </a:rPr>
              <a:t>3</a:t>
            </a:r>
          </a:p>
        </p:txBody>
      </p:sp>
      <p:sp>
        <p:nvSpPr>
          <p:cNvPr id="14" name="CuadroTexto 13">
            <a:extLst>
              <a:ext uri="{FF2B5EF4-FFF2-40B4-BE49-F238E27FC236}">
                <a16:creationId xmlns:a16="http://schemas.microsoft.com/office/drawing/2014/main" id="{643A4765-5847-4745-9F4C-CFFF8AD48E01}"/>
              </a:ext>
            </a:extLst>
          </p:cNvPr>
          <p:cNvSpPr txBox="1"/>
          <p:nvPr/>
        </p:nvSpPr>
        <p:spPr>
          <a:xfrm>
            <a:off x="4518988" y="5567015"/>
            <a:ext cx="503583" cy="461665"/>
          </a:xfrm>
          <a:prstGeom prst="rect">
            <a:avLst/>
          </a:prstGeom>
          <a:noFill/>
        </p:spPr>
        <p:txBody>
          <a:bodyPr wrap="square" rtlCol="0">
            <a:spAutoFit/>
          </a:bodyPr>
          <a:lstStyle/>
          <a:p>
            <a:r>
              <a:rPr lang="es-DO" sz="2400" b="1" dirty="0">
                <a:solidFill>
                  <a:srgbClr val="FF0000"/>
                </a:solidFill>
                <a:latin typeface="Arial" panose="020B0604020202020204" pitchFamily="34" charset="0"/>
                <a:cs typeface="Arial" panose="020B0604020202020204" pitchFamily="34" charset="0"/>
              </a:rPr>
              <a:t>5</a:t>
            </a:r>
          </a:p>
        </p:txBody>
      </p:sp>
      <p:sp>
        <p:nvSpPr>
          <p:cNvPr id="15" name="CuadroTexto 14">
            <a:extLst>
              <a:ext uri="{FF2B5EF4-FFF2-40B4-BE49-F238E27FC236}">
                <a16:creationId xmlns:a16="http://schemas.microsoft.com/office/drawing/2014/main" id="{B66120DD-A52E-4C87-A91A-EEF2BB4A0FDE}"/>
              </a:ext>
            </a:extLst>
          </p:cNvPr>
          <p:cNvSpPr txBox="1"/>
          <p:nvPr/>
        </p:nvSpPr>
        <p:spPr>
          <a:xfrm>
            <a:off x="5360497" y="4416391"/>
            <a:ext cx="503583" cy="461665"/>
          </a:xfrm>
          <a:prstGeom prst="rect">
            <a:avLst/>
          </a:prstGeom>
          <a:noFill/>
        </p:spPr>
        <p:txBody>
          <a:bodyPr wrap="square" rtlCol="0">
            <a:spAutoFit/>
          </a:bodyPr>
          <a:lstStyle/>
          <a:p>
            <a:r>
              <a:rPr lang="es-DO" sz="2400" b="1" dirty="0">
                <a:solidFill>
                  <a:srgbClr val="FF0000"/>
                </a:solidFill>
                <a:latin typeface="Arial" panose="020B0604020202020204" pitchFamily="34" charset="0"/>
                <a:cs typeface="Arial" panose="020B0604020202020204" pitchFamily="34" charset="0"/>
              </a:rPr>
              <a:t>4</a:t>
            </a:r>
          </a:p>
        </p:txBody>
      </p:sp>
      <p:cxnSp>
        <p:nvCxnSpPr>
          <p:cNvPr id="17" name="Conector recto 16">
            <a:extLst>
              <a:ext uri="{FF2B5EF4-FFF2-40B4-BE49-F238E27FC236}">
                <a16:creationId xmlns:a16="http://schemas.microsoft.com/office/drawing/2014/main" id="{629D9C7A-47D7-4920-AB22-E059191FAFA4}"/>
              </a:ext>
            </a:extLst>
          </p:cNvPr>
          <p:cNvCxnSpPr>
            <a:cxnSpLocks/>
          </p:cNvCxnSpPr>
          <p:nvPr/>
        </p:nvCxnSpPr>
        <p:spPr>
          <a:xfrm flipV="1">
            <a:off x="3677455" y="1961322"/>
            <a:ext cx="503583" cy="52667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042763C6-2986-41BD-9937-97E31262CFB0}"/>
              </a:ext>
            </a:extLst>
          </p:cNvPr>
          <p:cNvCxnSpPr>
            <a:cxnSpLocks/>
          </p:cNvCxnSpPr>
          <p:nvPr/>
        </p:nvCxnSpPr>
        <p:spPr>
          <a:xfrm flipV="1">
            <a:off x="4081664" y="2761535"/>
            <a:ext cx="717271" cy="2887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3E79DF20-C90B-4C06-9DBD-8BCB947B239A}"/>
              </a:ext>
            </a:extLst>
          </p:cNvPr>
          <p:cNvCxnSpPr>
            <a:cxnSpLocks/>
          </p:cNvCxnSpPr>
          <p:nvPr/>
        </p:nvCxnSpPr>
        <p:spPr>
          <a:xfrm>
            <a:off x="4234070" y="3557678"/>
            <a:ext cx="7885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69EEFE51-1B9B-4396-B462-8A4FF717921A}"/>
              </a:ext>
            </a:extLst>
          </p:cNvPr>
          <p:cNvCxnSpPr>
            <a:cxnSpLocks/>
          </p:cNvCxnSpPr>
          <p:nvPr/>
        </p:nvCxnSpPr>
        <p:spPr>
          <a:xfrm>
            <a:off x="4081664" y="4136906"/>
            <a:ext cx="689115" cy="2284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E3C7ED61-F7AD-4B4F-83EF-0F91A77098B3}"/>
              </a:ext>
            </a:extLst>
          </p:cNvPr>
          <p:cNvCxnSpPr>
            <a:cxnSpLocks/>
          </p:cNvCxnSpPr>
          <p:nvPr/>
        </p:nvCxnSpPr>
        <p:spPr>
          <a:xfrm>
            <a:off x="3770243" y="4705191"/>
            <a:ext cx="410795" cy="44216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939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F2BD7380-0781-44A0-A165-89A7A522904F}"/>
              </a:ext>
            </a:extLst>
          </p:cNvPr>
          <p:cNvSpPr>
            <a:spLocks noGrp="1"/>
          </p:cNvSpPr>
          <p:nvPr>
            <p:ph type="sldNum" sz="quarter" idx="12"/>
          </p:nvPr>
        </p:nvSpPr>
        <p:spPr/>
        <p:txBody>
          <a:bodyPr/>
          <a:lstStyle/>
          <a:p>
            <a:fld id="{D57F1E4F-1CFF-5643-939E-217C01CDF565}" type="slidenum">
              <a:rPr lang="en-US" smtClean="0"/>
              <a:pPr/>
              <a:t>69</a:t>
            </a:fld>
            <a:endParaRPr lang="en-US" dirty="0"/>
          </a:p>
        </p:txBody>
      </p:sp>
      <p:pic>
        <p:nvPicPr>
          <p:cNvPr id="2" name="Imagen 1">
            <a:extLst>
              <a:ext uri="{FF2B5EF4-FFF2-40B4-BE49-F238E27FC236}">
                <a16:creationId xmlns:a16="http://schemas.microsoft.com/office/drawing/2014/main" id="{C45FD935-EC43-4740-8436-56DA6DFEE41E}"/>
              </a:ext>
            </a:extLst>
          </p:cNvPr>
          <p:cNvPicPr>
            <a:picLocks noChangeAspect="1"/>
          </p:cNvPicPr>
          <p:nvPr/>
        </p:nvPicPr>
        <p:blipFill>
          <a:blip r:embed="rId2"/>
          <a:stretch>
            <a:fillRect/>
          </a:stretch>
        </p:blipFill>
        <p:spPr>
          <a:xfrm>
            <a:off x="0" y="-29818"/>
            <a:ext cx="12192000" cy="6887818"/>
          </a:xfrm>
          <a:prstGeom prst="rect">
            <a:avLst/>
          </a:prstGeom>
        </p:spPr>
      </p:pic>
      <p:sp>
        <p:nvSpPr>
          <p:cNvPr id="3" name="CuadroTexto 2">
            <a:extLst>
              <a:ext uri="{FF2B5EF4-FFF2-40B4-BE49-F238E27FC236}">
                <a16:creationId xmlns:a16="http://schemas.microsoft.com/office/drawing/2014/main" id="{D7807481-C5DD-4A97-8A11-D222446A4007}"/>
              </a:ext>
            </a:extLst>
          </p:cNvPr>
          <p:cNvSpPr txBox="1"/>
          <p:nvPr/>
        </p:nvSpPr>
        <p:spPr>
          <a:xfrm>
            <a:off x="531812" y="970344"/>
            <a:ext cx="3684104" cy="923330"/>
          </a:xfrm>
          <a:prstGeom prst="rect">
            <a:avLst/>
          </a:prstGeom>
          <a:noFill/>
        </p:spPr>
        <p:txBody>
          <a:bodyPr wrap="square" rtlCol="0">
            <a:spAutoFit/>
          </a:bodyPr>
          <a:lstStyle/>
          <a:p>
            <a:r>
              <a:rPr lang="es-DO" sz="5400" b="1" dirty="0">
                <a:solidFill>
                  <a:srgbClr val="002060"/>
                </a:solidFill>
                <a:latin typeface="Arial" panose="020B0604020202020204" pitchFamily="34" charset="0"/>
                <a:cs typeface="Arial" panose="020B0604020202020204" pitchFamily="34" charset="0"/>
              </a:rPr>
              <a:t>¿CÓMO?</a:t>
            </a:r>
          </a:p>
        </p:txBody>
      </p:sp>
      <p:sp>
        <p:nvSpPr>
          <p:cNvPr id="4" name="Elipse 3">
            <a:extLst>
              <a:ext uri="{FF2B5EF4-FFF2-40B4-BE49-F238E27FC236}">
                <a16:creationId xmlns:a16="http://schemas.microsoft.com/office/drawing/2014/main" id="{ADD0CA6E-6EE4-4C93-9087-D9A2871477DE}"/>
              </a:ext>
            </a:extLst>
          </p:cNvPr>
          <p:cNvSpPr/>
          <p:nvPr/>
        </p:nvSpPr>
        <p:spPr>
          <a:xfrm>
            <a:off x="649357" y="159027"/>
            <a:ext cx="1457739" cy="8113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4000" b="1"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29275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F74600D-7A0A-41F7-B543-F8AC5157B761}"/>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C73D239A-EA11-441C-99B4-42DC867A203B}"/>
              </a:ext>
            </a:extLst>
          </p:cNvPr>
          <p:cNvPicPr>
            <a:picLocks noChangeAspect="1"/>
          </p:cNvPicPr>
          <p:nvPr/>
        </p:nvPicPr>
        <p:blipFill>
          <a:blip r:embed="rId3"/>
          <a:stretch>
            <a:fillRect/>
          </a:stretch>
        </p:blipFill>
        <p:spPr>
          <a:xfrm>
            <a:off x="9521052" y="168756"/>
            <a:ext cx="2426418" cy="1749704"/>
          </a:xfrm>
          <a:prstGeom prst="rect">
            <a:avLst/>
          </a:prstGeom>
        </p:spPr>
      </p:pic>
    </p:spTree>
    <p:extLst>
      <p:ext uri="{BB962C8B-B14F-4D97-AF65-F5344CB8AC3E}">
        <p14:creationId xmlns:p14="http://schemas.microsoft.com/office/powerpoint/2010/main" val="3250245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D68A8EC-235E-4AEE-BFD6-07C906D8DC1E}"/>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5172425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377F2A17-548F-4AB4-A5E2-58C7AE522159}"/>
              </a:ext>
            </a:extLst>
          </p:cNvPr>
          <p:cNvSpPr>
            <a:spLocks noGrp="1"/>
          </p:cNvSpPr>
          <p:nvPr>
            <p:ph type="sldNum" sz="quarter" idx="12"/>
          </p:nvPr>
        </p:nvSpPr>
        <p:spPr/>
        <p:txBody>
          <a:bodyPr/>
          <a:lstStyle/>
          <a:p>
            <a:fld id="{D57F1E4F-1CFF-5643-939E-217C01CDF565}" type="slidenum">
              <a:rPr lang="en-US" smtClean="0"/>
              <a:pPr/>
              <a:t>71</a:t>
            </a:fld>
            <a:endParaRPr lang="en-US" dirty="0"/>
          </a:p>
        </p:txBody>
      </p:sp>
      <p:pic>
        <p:nvPicPr>
          <p:cNvPr id="6" name="Imagen 5">
            <a:extLst>
              <a:ext uri="{FF2B5EF4-FFF2-40B4-BE49-F238E27FC236}">
                <a16:creationId xmlns:a16="http://schemas.microsoft.com/office/drawing/2014/main" id="{8FB36323-8C76-4D0A-8814-449B37A7CA9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75596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A4C1AC-5CB5-4A8E-986E-4FA6F239BAFE}"/>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8741256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D1A783-BD57-413C-882D-C6DE4C1AC9C4}"/>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2043638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E42548-8FC0-4C4D-BAFD-D41A6D83AB07}"/>
              </a:ext>
            </a:extLst>
          </p:cNvPr>
          <p:cNvPicPr>
            <a:picLocks noChangeAspect="1"/>
          </p:cNvPicPr>
          <p:nvPr/>
        </p:nvPicPr>
        <p:blipFill>
          <a:blip r:embed="rId2"/>
          <a:stretch>
            <a:fillRect/>
          </a:stretch>
        </p:blipFill>
        <p:spPr>
          <a:xfrm>
            <a:off x="1" y="0"/>
            <a:ext cx="12191999" cy="6857999"/>
          </a:xfrm>
          <a:prstGeom prst="rect">
            <a:avLst/>
          </a:prstGeom>
        </p:spPr>
      </p:pic>
    </p:spTree>
    <p:extLst>
      <p:ext uri="{BB962C8B-B14F-4D97-AF65-F5344CB8AC3E}">
        <p14:creationId xmlns:p14="http://schemas.microsoft.com/office/powerpoint/2010/main" val="40656647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 y="2508"/>
            <a:ext cx="10470596" cy="6855492"/>
          </a:xfrm>
          <a:prstGeom prst="rect">
            <a:avLst/>
          </a:prstGeom>
        </p:spPr>
      </p:pic>
      <p:sp>
        <p:nvSpPr>
          <p:cNvPr id="5" name="CuadroTexto 4">
            <a:extLst>
              <a:ext uri="{FF2B5EF4-FFF2-40B4-BE49-F238E27FC236}">
                <a16:creationId xmlns:a16="http://schemas.microsoft.com/office/drawing/2014/main" id="{71CC98A1-B202-4D1A-81A3-32C326EEED55}"/>
              </a:ext>
            </a:extLst>
          </p:cNvPr>
          <p:cNvSpPr txBox="1"/>
          <p:nvPr/>
        </p:nvSpPr>
        <p:spPr>
          <a:xfrm>
            <a:off x="6983901" y="2764583"/>
            <a:ext cx="2319130" cy="954107"/>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   Las 6 T de</a:t>
            </a:r>
          </a:p>
          <a:p>
            <a:r>
              <a:rPr lang="es-DO" sz="2800" b="1" dirty="0">
                <a:solidFill>
                  <a:schemeClr val="bg1"/>
                </a:solidFill>
                <a:latin typeface="Arial" panose="020B0604020202020204" pitchFamily="34" charset="0"/>
                <a:cs typeface="Arial" panose="020B0604020202020204" pitchFamily="34" charset="0"/>
              </a:rPr>
              <a:t>Mayordomía</a:t>
            </a:r>
          </a:p>
        </p:txBody>
      </p:sp>
      <p:sp>
        <p:nvSpPr>
          <p:cNvPr id="6" name="CuadroTexto 5">
            <a:extLst>
              <a:ext uri="{FF2B5EF4-FFF2-40B4-BE49-F238E27FC236}">
                <a16:creationId xmlns:a16="http://schemas.microsoft.com/office/drawing/2014/main" id="{A24D9A7D-FF09-4EB8-9D7E-7C1F340F9029}"/>
              </a:ext>
            </a:extLst>
          </p:cNvPr>
          <p:cNvSpPr txBox="1"/>
          <p:nvPr/>
        </p:nvSpPr>
        <p:spPr>
          <a:xfrm>
            <a:off x="5552660" y="628075"/>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1</a:t>
            </a:r>
          </a:p>
        </p:txBody>
      </p:sp>
      <p:sp>
        <p:nvSpPr>
          <p:cNvPr id="8" name="CuadroTexto 7">
            <a:extLst>
              <a:ext uri="{FF2B5EF4-FFF2-40B4-BE49-F238E27FC236}">
                <a16:creationId xmlns:a16="http://schemas.microsoft.com/office/drawing/2014/main" id="{A5B55F12-2046-411A-89F6-142F1358F8B0}"/>
              </a:ext>
            </a:extLst>
          </p:cNvPr>
          <p:cNvSpPr txBox="1"/>
          <p:nvPr/>
        </p:nvSpPr>
        <p:spPr>
          <a:xfrm>
            <a:off x="4870174" y="1667109"/>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2</a:t>
            </a:r>
          </a:p>
        </p:txBody>
      </p:sp>
      <p:sp>
        <p:nvSpPr>
          <p:cNvPr id="9" name="CuadroTexto 8">
            <a:extLst>
              <a:ext uri="{FF2B5EF4-FFF2-40B4-BE49-F238E27FC236}">
                <a16:creationId xmlns:a16="http://schemas.microsoft.com/office/drawing/2014/main" id="{30B23E72-177A-4E04-9719-616A7D1A9835}"/>
              </a:ext>
            </a:extLst>
          </p:cNvPr>
          <p:cNvSpPr txBox="1"/>
          <p:nvPr/>
        </p:nvSpPr>
        <p:spPr>
          <a:xfrm>
            <a:off x="4181061" y="2661022"/>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3</a:t>
            </a:r>
          </a:p>
        </p:txBody>
      </p:sp>
      <p:sp>
        <p:nvSpPr>
          <p:cNvPr id="10" name="CuadroTexto 9">
            <a:extLst>
              <a:ext uri="{FF2B5EF4-FFF2-40B4-BE49-F238E27FC236}">
                <a16:creationId xmlns:a16="http://schemas.microsoft.com/office/drawing/2014/main" id="{50D47939-BC46-4D1B-BDE1-1B129CBFDD16}"/>
              </a:ext>
            </a:extLst>
          </p:cNvPr>
          <p:cNvSpPr txBox="1"/>
          <p:nvPr/>
        </p:nvSpPr>
        <p:spPr>
          <a:xfrm>
            <a:off x="4181061" y="3623267"/>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4</a:t>
            </a:r>
          </a:p>
        </p:txBody>
      </p:sp>
      <p:sp>
        <p:nvSpPr>
          <p:cNvPr id="11" name="CuadroTexto 10">
            <a:extLst>
              <a:ext uri="{FF2B5EF4-FFF2-40B4-BE49-F238E27FC236}">
                <a16:creationId xmlns:a16="http://schemas.microsoft.com/office/drawing/2014/main" id="{1B69685B-1186-4B98-9594-44D14CAF3002}"/>
              </a:ext>
            </a:extLst>
          </p:cNvPr>
          <p:cNvSpPr txBox="1"/>
          <p:nvPr/>
        </p:nvSpPr>
        <p:spPr>
          <a:xfrm>
            <a:off x="4870174" y="4585512"/>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5</a:t>
            </a:r>
          </a:p>
        </p:txBody>
      </p:sp>
      <p:sp>
        <p:nvSpPr>
          <p:cNvPr id="12" name="CuadroTexto 11">
            <a:extLst>
              <a:ext uri="{FF2B5EF4-FFF2-40B4-BE49-F238E27FC236}">
                <a16:creationId xmlns:a16="http://schemas.microsoft.com/office/drawing/2014/main" id="{45253EC0-FCAD-4734-A061-F70F263FA873}"/>
              </a:ext>
            </a:extLst>
          </p:cNvPr>
          <p:cNvSpPr txBox="1"/>
          <p:nvPr/>
        </p:nvSpPr>
        <p:spPr>
          <a:xfrm>
            <a:off x="5552659" y="5624087"/>
            <a:ext cx="689113" cy="461665"/>
          </a:xfrm>
          <a:prstGeom prst="rect">
            <a:avLst/>
          </a:prstGeom>
          <a:noFill/>
        </p:spPr>
        <p:txBody>
          <a:bodyPr wrap="square" rtlCol="0">
            <a:spAutoFit/>
          </a:bodyPr>
          <a:lstStyle/>
          <a:p>
            <a:r>
              <a:rPr lang="es-DO" sz="2400" b="1" dirty="0">
                <a:solidFill>
                  <a:schemeClr val="bg1"/>
                </a:solidFill>
                <a:latin typeface="Arial" panose="020B0604020202020204" pitchFamily="34" charset="0"/>
                <a:cs typeface="Arial" panose="020B0604020202020204" pitchFamily="34" charset="0"/>
              </a:rPr>
              <a:t>6</a:t>
            </a:r>
          </a:p>
        </p:txBody>
      </p:sp>
      <p:sp>
        <p:nvSpPr>
          <p:cNvPr id="13" name="CuadroTexto 12">
            <a:extLst>
              <a:ext uri="{FF2B5EF4-FFF2-40B4-BE49-F238E27FC236}">
                <a16:creationId xmlns:a16="http://schemas.microsoft.com/office/drawing/2014/main" id="{310F1548-4939-4B41-A649-CA1BA1956876}"/>
              </a:ext>
            </a:extLst>
          </p:cNvPr>
          <p:cNvSpPr txBox="1"/>
          <p:nvPr/>
        </p:nvSpPr>
        <p:spPr>
          <a:xfrm>
            <a:off x="3226904" y="557976"/>
            <a:ext cx="2332383"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Tiempo</a:t>
            </a:r>
          </a:p>
        </p:txBody>
      </p:sp>
      <p:sp>
        <p:nvSpPr>
          <p:cNvPr id="14" name="CuadroTexto 13">
            <a:extLst>
              <a:ext uri="{FF2B5EF4-FFF2-40B4-BE49-F238E27FC236}">
                <a16:creationId xmlns:a16="http://schemas.microsoft.com/office/drawing/2014/main" id="{CB770D88-C8B5-42DE-A36A-636E9D786784}"/>
              </a:ext>
            </a:extLst>
          </p:cNvPr>
          <p:cNvSpPr txBox="1"/>
          <p:nvPr/>
        </p:nvSpPr>
        <p:spPr>
          <a:xfrm>
            <a:off x="2849216" y="1591199"/>
            <a:ext cx="2332383"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Templo</a:t>
            </a:r>
          </a:p>
        </p:txBody>
      </p:sp>
      <p:sp>
        <p:nvSpPr>
          <p:cNvPr id="15" name="CuadroTexto 14">
            <a:extLst>
              <a:ext uri="{FF2B5EF4-FFF2-40B4-BE49-F238E27FC236}">
                <a16:creationId xmlns:a16="http://schemas.microsoft.com/office/drawing/2014/main" id="{5CCCBF22-559C-4A9C-AD62-3781713E592C}"/>
              </a:ext>
            </a:extLst>
          </p:cNvPr>
          <p:cNvSpPr txBox="1"/>
          <p:nvPr/>
        </p:nvSpPr>
        <p:spPr>
          <a:xfrm>
            <a:off x="2120346" y="2606027"/>
            <a:ext cx="2332383"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Talentos</a:t>
            </a:r>
          </a:p>
        </p:txBody>
      </p:sp>
      <p:sp>
        <p:nvSpPr>
          <p:cNvPr id="16" name="CuadroTexto 15">
            <a:extLst>
              <a:ext uri="{FF2B5EF4-FFF2-40B4-BE49-F238E27FC236}">
                <a16:creationId xmlns:a16="http://schemas.microsoft.com/office/drawing/2014/main" id="{66D3BA69-626F-4015-BB37-C022272FE9F6}"/>
              </a:ext>
            </a:extLst>
          </p:cNvPr>
          <p:cNvSpPr txBox="1"/>
          <p:nvPr/>
        </p:nvSpPr>
        <p:spPr>
          <a:xfrm>
            <a:off x="1977887" y="3570684"/>
            <a:ext cx="2332383"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Tesoros</a:t>
            </a:r>
          </a:p>
        </p:txBody>
      </p:sp>
      <p:sp>
        <p:nvSpPr>
          <p:cNvPr id="17" name="CuadroTexto 16">
            <a:extLst>
              <a:ext uri="{FF2B5EF4-FFF2-40B4-BE49-F238E27FC236}">
                <a16:creationId xmlns:a16="http://schemas.microsoft.com/office/drawing/2014/main" id="{4C08B4BA-796E-46CB-8A78-8BEEA190A596}"/>
              </a:ext>
            </a:extLst>
          </p:cNvPr>
          <p:cNvSpPr txBox="1"/>
          <p:nvPr/>
        </p:nvSpPr>
        <p:spPr>
          <a:xfrm>
            <a:off x="2537791" y="4544123"/>
            <a:ext cx="2332383"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Tierra</a:t>
            </a:r>
          </a:p>
        </p:txBody>
      </p:sp>
      <p:sp>
        <p:nvSpPr>
          <p:cNvPr id="18" name="CuadroTexto 17">
            <a:extLst>
              <a:ext uri="{FF2B5EF4-FFF2-40B4-BE49-F238E27FC236}">
                <a16:creationId xmlns:a16="http://schemas.microsoft.com/office/drawing/2014/main" id="{CA0B4518-C682-427E-9118-D3B7C425DD9A}"/>
              </a:ext>
            </a:extLst>
          </p:cNvPr>
          <p:cNvSpPr txBox="1"/>
          <p:nvPr/>
        </p:nvSpPr>
        <p:spPr>
          <a:xfrm>
            <a:off x="2849216" y="5583256"/>
            <a:ext cx="2517914" cy="523220"/>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Testificación</a:t>
            </a:r>
          </a:p>
        </p:txBody>
      </p:sp>
      <p:cxnSp>
        <p:nvCxnSpPr>
          <p:cNvPr id="7" name="Conector recto 6">
            <a:extLst>
              <a:ext uri="{FF2B5EF4-FFF2-40B4-BE49-F238E27FC236}">
                <a16:creationId xmlns:a16="http://schemas.microsoft.com/office/drawing/2014/main" id="{24479302-669D-4505-96A0-D74DCB391420}"/>
              </a:ext>
            </a:extLst>
          </p:cNvPr>
          <p:cNvCxnSpPr>
            <a:cxnSpLocks/>
          </p:cNvCxnSpPr>
          <p:nvPr/>
        </p:nvCxnSpPr>
        <p:spPr>
          <a:xfrm>
            <a:off x="6897755" y="1890095"/>
            <a:ext cx="410818" cy="359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15A58EC0-A6A3-4FBF-A078-5E0ED79AB034}"/>
              </a:ext>
            </a:extLst>
          </p:cNvPr>
          <p:cNvCxnSpPr>
            <a:cxnSpLocks/>
          </p:cNvCxnSpPr>
          <p:nvPr/>
        </p:nvCxnSpPr>
        <p:spPr>
          <a:xfrm>
            <a:off x="6447177" y="2451330"/>
            <a:ext cx="543345" cy="259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FB06775B-31CA-450D-858D-3E5203CCA3B2}"/>
              </a:ext>
            </a:extLst>
          </p:cNvPr>
          <p:cNvCxnSpPr>
            <a:cxnSpLocks/>
          </p:cNvCxnSpPr>
          <p:nvPr/>
        </p:nvCxnSpPr>
        <p:spPr>
          <a:xfrm>
            <a:off x="6023111" y="3062414"/>
            <a:ext cx="748750" cy="6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9E5A6A9D-0627-4E79-B390-1F56730E1D74}"/>
              </a:ext>
            </a:extLst>
          </p:cNvPr>
          <p:cNvCxnSpPr>
            <a:cxnSpLocks/>
          </p:cNvCxnSpPr>
          <p:nvPr/>
        </p:nvCxnSpPr>
        <p:spPr>
          <a:xfrm flipV="1">
            <a:off x="5966791" y="3598826"/>
            <a:ext cx="805070" cy="82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4E1F657C-8280-4DC7-956E-81C78FEF0083}"/>
              </a:ext>
            </a:extLst>
          </p:cNvPr>
          <p:cNvCxnSpPr>
            <a:cxnSpLocks/>
          </p:cNvCxnSpPr>
          <p:nvPr/>
        </p:nvCxnSpPr>
        <p:spPr>
          <a:xfrm flipV="1">
            <a:off x="6397486" y="3990577"/>
            <a:ext cx="655981" cy="2772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A3419FA1-B2EC-4E4D-80FE-A5DAF45E2A0D}"/>
              </a:ext>
            </a:extLst>
          </p:cNvPr>
          <p:cNvCxnSpPr>
            <a:cxnSpLocks/>
          </p:cNvCxnSpPr>
          <p:nvPr/>
        </p:nvCxnSpPr>
        <p:spPr>
          <a:xfrm flipV="1">
            <a:off x="6798362" y="4426226"/>
            <a:ext cx="510211" cy="448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29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8BB7897-7DA6-4B7A-AC1C-4EE8D7D0698C}"/>
              </a:ext>
            </a:extLst>
          </p:cNvPr>
          <p:cNvPicPr>
            <a:picLocks noChangeAspect="1"/>
          </p:cNvPicPr>
          <p:nvPr/>
        </p:nvPicPr>
        <p:blipFill>
          <a:blip r:embed="rId2"/>
          <a:stretch>
            <a:fillRect/>
          </a:stretch>
        </p:blipFill>
        <p:spPr>
          <a:xfrm>
            <a:off x="1" y="0"/>
            <a:ext cx="12191999" cy="6857999"/>
          </a:xfrm>
          <a:prstGeom prst="rect">
            <a:avLst/>
          </a:prstGeom>
        </p:spPr>
      </p:pic>
    </p:spTree>
    <p:extLst>
      <p:ext uri="{BB962C8B-B14F-4D97-AF65-F5344CB8AC3E}">
        <p14:creationId xmlns:p14="http://schemas.microsoft.com/office/powerpoint/2010/main" val="9681025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A8978DF-189D-42FF-9B0C-88A719EE4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3026"/>
            <a:ext cx="12192000" cy="5174974"/>
          </a:xfrm>
          <a:prstGeom prst="rect">
            <a:avLst/>
          </a:prstGeom>
        </p:spPr>
      </p:pic>
      <p:sp>
        <p:nvSpPr>
          <p:cNvPr id="6" name="CuadroTexto 5">
            <a:extLst>
              <a:ext uri="{FF2B5EF4-FFF2-40B4-BE49-F238E27FC236}">
                <a16:creationId xmlns:a16="http://schemas.microsoft.com/office/drawing/2014/main" id="{9F0D0F88-3827-4767-853D-A03B2355CBC8}"/>
              </a:ext>
            </a:extLst>
          </p:cNvPr>
          <p:cNvSpPr txBox="1"/>
          <p:nvPr/>
        </p:nvSpPr>
        <p:spPr>
          <a:xfrm>
            <a:off x="212036" y="331305"/>
            <a:ext cx="10283686" cy="707886"/>
          </a:xfrm>
          <a:prstGeom prst="rect">
            <a:avLst/>
          </a:prstGeom>
          <a:solidFill>
            <a:srgbClr val="FFFF00"/>
          </a:solidFill>
        </p:spPr>
        <p:txBody>
          <a:bodyPr wrap="square" rtlCol="0">
            <a:spAutoFit/>
          </a:bodyPr>
          <a:lstStyle/>
          <a:p>
            <a:r>
              <a:rPr lang="es-DO" sz="4000" b="1" dirty="0">
                <a:solidFill>
                  <a:schemeClr val="bg1"/>
                </a:solidFill>
                <a:latin typeface="Arial" panose="020B0604020202020204" pitchFamily="34" charset="0"/>
                <a:cs typeface="Arial" panose="020B0604020202020204" pitchFamily="34" charset="0"/>
              </a:rPr>
              <a:t>Los jóvenes y su papel en la mayordomía</a:t>
            </a:r>
          </a:p>
        </p:txBody>
      </p:sp>
    </p:spTree>
    <p:extLst>
      <p:ext uri="{BB962C8B-B14F-4D97-AF65-F5344CB8AC3E}">
        <p14:creationId xmlns:p14="http://schemas.microsoft.com/office/powerpoint/2010/main" val="1061669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36CE645-BA61-4DAF-9E97-5EC66857AE28}"/>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85913DBA-E541-494D-9B79-8054FFBAA65A}"/>
              </a:ext>
            </a:extLst>
          </p:cNvPr>
          <p:cNvSpPr/>
          <p:nvPr/>
        </p:nvSpPr>
        <p:spPr>
          <a:xfrm>
            <a:off x="304801" y="190817"/>
            <a:ext cx="7209182" cy="2190343"/>
          </a:xfrm>
          <a:prstGeom prst="rect">
            <a:avLst/>
          </a:prstGeom>
          <a:solidFill>
            <a:srgbClr val="FFFF00"/>
          </a:solidFill>
        </p:spPr>
        <p:txBody>
          <a:bodyPr wrap="square">
            <a:spAutoFit/>
          </a:bodyPr>
          <a:lstStyle/>
          <a:p>
            <a:pPr lvl="0">
              <a:spcBef>
                <a:spcPts val="1000"/>
              </a:spcBef>
              <a:buClr>
                <a:srgbClr val="90C226"/>
              </a:buClr>
              <a:buSzPct val="80000"/>
            </a:pPr>
            <a:r>
              <a:rPr lang="es-DO" sz="3200" b="1" dirty="0">
                <a:solidFill>
                  <a:schemeClr val="bg1"/>
                </a:solidFill>
                <a:latin typeface="Arial" panose="020B0604020202020204" pitchFamily="34" charset="0"/>
                <a:cs typeface="Arial" panose="020B0604020202020204" pitchFamily="34" charset="0"/>
              </a:rPr>
              <a:t>Elena G. de White dijo:</a:t>
            </a:r>
          </a:p>
          <a:p>
            <a:pPr lvl="0">
              <a:spcBef>
                <a:spcPts val="1000"/>
              </a:spcBef>
              <a:buClr>
                <a:srgbClr val="90C226"/>
              </a:buClr>
              <a:buSzPct val="80000"/>
            </a:pPr>
            <a:r>
              <a:rPr lang="es-DO" sz="3200" b="1" dirty="0">
                <a:solidFill>
                  <a:schemeClr val="bg1"/>
                </a:solidFill>
                <a:latin typeface="Arial" panose="020B0604020202020204" pitchFamily="34" charset="0"/>
                <a:cs typeface="Arial" panose="020B0604020202020204" pitchFamily="34" charset="0"/>
              </a:rPr>
              <a:t>“Se debería dedicar tiempo para enseñar a los jóvenes y a los niños a diezmar y a ofrendar.” </a:t>
            </a:r>
          </a:p>
        </p:txBody>
      </p:sp>
    </p:spTree>
    <p:extLst>
      <p:ext uri="{BB962C8B-B14F-4D97-AF65-F5344CB8AC3E}">
        <p14:creationId xmlns:p14="http://schemas.microsoft.com/office/powerpoint/2010/main" val="26512275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9B33921-554B-42FE-A845-D32895094A66}"/>
              </a:ext>
            </a:extLst>
          </p:cNvPr>
          <p:cNvPicPr>
            <a:picLocks noChangeAspect="1"/>
          </p:cNvPicPr>
          <p:nvPr/>
        </p:nvPicPr>
        <p:blipFill>
          <a:blip r:embed="rId2"/>
          <a:stretch>
            <a:fillRect/>
          </a:stretch>
        </p:blipFill>
        <p:spPr>
          <a:xfrm>
            <a:off x="7148035" y="447261"/>
            <a:ext cx="5043965" cy="4518991"/>
          </a:xfrm>
          <a:prstGeom prst="ellipse">
            <a:avLst/>
          </a:prstGeom>
          <a:ln>
            <a:noFill/>
          </a:ln>
          <a:effectLst>
            <a:softEdge rad="112500"/>
          </a:effectLst>
        </p:spPr>
      </p:pic>
      <p:sp>
        <p:nvSpPr>
          <p:cNvPr id="6" name="Rectángulo 5">
            <a:extLst>
              <a:ext uri="{FF2B5EF4-FFF2-40B4-BE49-F238E27FC236}">
                <a16:creationId xmlns:a16="http://schemas.microsoft.com/office/drawing/2014/main" id="{FD6E5FA2-8ED4-4655-AA45-BB3CB26009CF}"/>
              </a:ext>
            </a:extLst>
          </p:cNvPr>
          <p:cNvSpPr/>
          <p:nvPr/>
        </p:nvSpPr>
        <p:spPr>
          <a:xfrm>
            <a:off x="352695" y="1258957"/>
            <a:ext cx="6220384" cy="2554545"/>
          </a:xfrm>
          <a:prstGeom prst="rect">
            <a:avLst/>
          </a:prstGeom>
          <a:solidFill>
            <a:schemeClr val="bg1"/>
          </a:solidFill>
        </p:spPr>
        <p:txBody>
          <a:bodyPr wrap="square">
            <a:spAutoFit/>
          </a:bodyPr>
          <a:lstStyle/>
          <a:p>
            <a:pPr lvl="0">
              <a:spcBef>
                <a:spcPts val="1000"/>
              </a:spcBef>
              <a:buClr>
                <a:srgbClr val="90C226"/>
              </a:buClr>
              <a:buSzPct val="80000"/>
            </a:pPr>
            <a:r>
              <a:rPr lang="es-DO" sz="3200" b="1" dirty="0">
                <a:solidFill>
                  <a:srgbClr val="FFFF00"/>
                </a:solidFill>
                <a:latin typeface="Arial" panose="020B0604020202020204" pitchFamily="34" charset="0"/>
                <a:cs typeface="Arial" panose="020B0604020202020204" pitchFamily="34" charset="0"/>
              </a:rPr>
              <a:t>2. “Debemos motivar a nuestros jóvenes y niños a ser fiel a Dios devolviendo la parte que le pertenece en diezmos y ofrendas”. Elena G. de White.</a:t>
            </a:r>
          </a:p>
        </p:txBody>
      </p:sp>
    </p:spTree>
    <p:extLst>
      <p:ext uri="{BB962C8B-B14F-4D97-AF65-F5344CB8AC3E}">
        <p14:creationId xmlns:p14="http://schemas.microsoft.com/office/powerpoint/2010/main" val="305142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A34CE4-46AC-4382-9C6B-24282BBBECC3}"/>
              </a:ext>
            </a:extLst>
          </p:cNvPr>
          <p:cNvSpPr txBox="1"/>
          <p:nvPr/>
        </p:nvSpPr>
        <p:spPr>
          <a:xfrm>
            <a:off x="689112" y="829535"/>
            <a:ext cx="8534401" cy="4893647"/>
          </a:xfrm>
          <a:prstGeom prst="rect">
            <a:avLst/>
          </a:prstGeom>
          <a:solidFill>
            <a:srgbClr val="FFFF00"/>
          </a:solidFill>
          <a:ln w="6350">
            <a:solidFill>
              <a:srgbClr val="FF0000"/>
            </a:solidFill>
          </a:ln>
        </p:spPr>
        <p:txBody>
          <a:bodyPr wrap="square" rtlCol="0">
            <a:spAutoFit/>
          </a:bodyPr>
          <a:lstStyle/>
          <a:p>
            <a:endParaRPr lang="en-US" sz="2400" b="1" dirty="0">
              <a:solidFill>
                <a:schemeClr val="bg1"/>
              </a:solidFill>
              <a:latin typeface="Arial" panose="020B0604020202020204" pitchFamily="34" charset="0"/>
              <a:cs typeface="Arial" panose="020B0604020202020204" pitchFamily="34" charset="0"/>
            </a:endParaRPr>
          </a:p>
          <a:p>
            <a:r>
              <a:rPr lang="en-US" sz="3600" b="1" dirty="0">
                <a:solidFill>
                  <a:schemeClr val="bg1"/>
                </a:solidFill>
                <a:latin typeface="Arial" panose="020B0604020202020204" pitchFamily="34" charset="0"/>
                <a:cs typeface="Arial" panose="020B0604020202020204" pitchFamily="34" charset="0"/>
              </a:rPr>
              <a:t>“</a:t>
            </a:r>
            <a:r>
              <a:rPr lang="es-CO" sz="3600" b="1" dirty="0">
                <a:solidFill>
                  <a:schemeClr val="bg1"/>
                </a:solidFill>
                <a:latin typeface="Arial" panose="020B0604020202020204" pitchFamily="34" charset="0"/>
                <a:cs typeface="Arial" panose="020B0604020202020204" pitchFamily="34" charset="0"/>
              </a:rPr>
              <a:t>Para las naciones , así como para los individuos, el camino de </a:t>
            </a:r>
            <a:r>
              <a:rPr lang="es-CO" sz="3600" b="1" u="sng" dirty="0">
                <a:solidFill>
                  <a:schemeClr val="bg1"/>
                </a:solidFill>
                <a:latin typeface="Arial" panose="020B0604020202020204" pitchFamily="34" charset="0"/>
                <a:cs typeface="Arial" panose="020B0604020202020204" pitchFamily="34" charset="0"/>
              </a:rPr>
              <a:t>la obediencia </a:t>
            </a:r>
            <a:r>
              <a:rPr lang="es-CO" sz="3600" b="1" dirty="0">
                <a:solidFill>
                  <a:schemeClr val="bg1"/>
                </a:solidFill>
                <a:latin typeface="Arial" panose="020B0604020202020204" pitchFamily="34" charset="0"/>
                <a:cs typeface="Arial" panose="020B0604020202020204" pitchFamily="34" charset="0"/>
              </a:rPr>
              <a:t>a Dios es el sendero de la </a:t>
            </a:r>
            <a:r>
              <a:rPr lang="es-CO" sz="3600" b="1" u="sng" dirty="0">
                <a:solidFill>
                  <a:schemeClr val="bg1"/>
                </a:solidFill>
                <a:latin typeface="Arial" panose="020B0604020202020204" pitchFamily="34" charset="0"/>
                <a:cs typeface="Arial" panose="020B0604020202020204" pitchFamily="34" charset="0"/>
              </a:rPr>
              <a:t>seguridad,</a:t>
            </a:r>
            <a:r>
              <a:rPr lang="es-CO" sz="3600" b="1" dirty="0">
                <a:solidFill>
                  <a:schemeClr val="bg1"/>
                </a:solidFill>
                <a:latin typeface="Arial" panose="020B0604020202020204" pitchFamily="34" charset="0"/>
                <a:cs typeface="Arial" panose="020B0604020202020204" pitchFamily="34" charset="0"/>
              </a:rPr>
              <a:t> </a:t>
            </a:r>
            <a:r>
              <a:rPr lang="es-CO" sz="3600" b="1" u="sng" dirty="0">
                <a:solidFill>
                  <a:schemeClr val="bg1"/>
                </a:solidFill>
                <a:latin typeface="Arial" panose="020B0604020202020204" pitchFamily="34" charset="0"/>
                <a:cs typeface="Arial" panose="020B0604020202020204" pitchFamily="34" charset="0"/>
              </a:rPr>
              <a:t>prosperidad</a:t>
            </a:r>
            <a:r>
              <a:rPr lang="es-CO" sz="3600" b="1" dirty="0">
                <a:solidFill>
                  <a:schemeClr val="bg1"/>
                </a:solidFill>
                <a:latin typeface="Arial" panose="020B0604020202020204" pitchFamily="34" charset="0"/>
                <a:cs typeface="Arial" panose="020B0604020202020204" pitchFamily="34" charset="0"/>
              </a:rPr>
              <a:t> y de la </a:t>
            </a:r>
            <a:r>
              <a:rPr lang="es-CO" sz="3600" b="1" u="sng" dirty="0">
                <a:solidFill>
                  <a:schemeClr val="bg1"/>
                </a:solidFill>
                <a:latin typeface="Arial" panose="020B0604020202020204" pitchFamily="34" charset="0"/>
                <a:cs typeface="Arial" panose="020B0604020202020204" pitchFamily="34" charset="0"/>
              </a:rPr>
              <a:t>felicidad</a:t>
            </a:r>
            <a:r>
              <a:rPr lang="es-CO" sz="3600" b="1" dirty="0">
                <a:solidFill>
                  <a:schemeClr val="bg1"/>
                </a:solidFill>
                <a:latin typeface="Arial" panose="020B0604020202020204" pitchFamily="34" charset="0"/>
                <a:cs typeface="Arial" panose="020B0604020202020204" pitchFamily="34" charset="0"/>
              </a:rPr>
              <a:t>, mientras, que, por otro lado, el de la transgresión, y la desobediencia conducen tan solo desastre y a la derrota.” </a:t>
            </a:r>
            <a:r>
              <a:rPr lang="es-CO" sz="2000" b="1" dirty="0">
                <a:solidFill>
                  <a:schemeClr val="bg1"/>
                </a:solidFill>
                <a:latin typeface="Arial" panose="020B0604020202020204" pitchFamily="34" charset="0"/>
                <a:cs typeface="Arial" panose="020B0604020202020204" pitchFamily="34" charset="0"/>
              </a:rPr>
              <a:t>(Patriarcas y profetas, p. 641).</a:t>
            </a:r>
            <a:endParaRPr lang="es-CO" sz="4400" b="1" dirty="0">
              <a:solidFill>
                <a:schemeClr val="bg1"/>
              </a:solidFill>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7AA8CA10-4B51-4471-8B02-207C85EDD9D5}"/>
              </a:ext>
            </a:extLst>
          </p:cNvPr>
          <p:cNvPicPr>
            <a:picLocks noChangeAspect="1"/>
          </p:cNvPicPr>
          <p:nvPr/>
        </p:nvPicPr>
        <p:blipFill>
          <a:blip r:embed="rId2"/>
          <a:stretch>
            <a:fillRect/>
          </a:stretch>
        </p:blipFill>
        <p:spPr>
          <a:xfrm>
            <a:off x="9395026" y="445222"/>
            <a:ext cx="2425914" cy="1747837"/>
          </a:xfrm>
          <a:prstGeom prst="ellipse">
            <a:avLst/>
          </a:prstGeom>
          <a:ln>
            <a:noFill/>
          </a:ln>
          <a:effectLst>
            <a:softEdge rad="112500"/>
          </a:effectLst>
        </p:spPr>
      </p:pic>
    </p:spTree>
    <p:extLst>
      <p:ext uri="{BB962C8B-B14F-4D97-AF65-F5344CB8AC3E}">
        <p14:creationId xmlns:p14="http://schemas.microsoft.com/office/powerpoint/2010/main" val="30024777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46D4D4-C089-4232-B492-6410E584716B}"/>
              </a:ext>
            </a:extLst>
          </p:cNvPr>
          <p:cNvSpPr/>
          <p:nvPr/>
        </p:nvSpPr>
        <p:spPr>
          <a:xfrm>
            <a:off x="490331" y="444367"/>
            <a:ext cx="6163388" cy="5401479"/>
          </a:xfrm>
          <a:prstGeom prst="rect">
            <a:avLst/>
          </a:prstGeom>
        </p:spPr>
        <p:txBody>
          <a:bodyPr wrap="square">
            <a:spAutoFit/>
          </a:bodyPr>
          <a:lstStyle/>
          <a:p>
            <a:pPr lvl="0">
              <a:spcBef>
                <a:spcPts val="1000"/>
              </a:spcBef>
              <a:buClr>
                <a:srgbClr val="90C226"/>
              </a:buClr>
              <a:buSzPct val="80000"/>
            </a:pPr>
            <a:r>
              <a:rPr lang="es-DO" sz="3200" b="1" dirty="0">
                <a:solidFill>
                  <a:schemeClr val="bg1"/>
                </a:solidFill>
                <a:latin typeface="Arial" panose="020B0604020202020204" pitchFamily="34" charset="0"/>
                <a:cs typeface="Arial" panose="020B0604020202020204" pitchFamily="34" charset="0"/>
              </a:rPr>
              <a:t>3. “Aunque el joven sea pobre debe apartar algo para la causa de Dios”. Elena G. de White.</a:t>
            </a:r>
          </a:p>
          <a:p>
            <a:pPr lvl="0">
              <a:spcBef>
                <a:spcPts val="1000"/>
              </a:spcBef>
              <a:buClr>
                <a:srgbClr val="90C226"/>
              </a:buClr>
              <a:buSzPct val="80000"/>
            </a:pPr>
            <a:endParaRPr lang="es-DO" sz="3200" b="1" dirty="0">
              <a:solidFill>
                <a:prstClr val="black">
                  <a:lumMod val="75000"/>
                  <a:lumOff val="25000"/>
                </a:prstClr>
              </a:solidFill>
              <a:latin typeface="Arial" panose="020B0604020202020204" pitchFamily="34" charset="0"/>
              <a:cs typeface="Arial" panose="020B0604020202020204" pitchFamily="34" charset="0"/>
            </a:endParaRPr>
          </a:p>
          <a:p>
            <a:pPr lvl="0">
              <a:spcBef>
                <a:spcPts val="1000"/>
              </a:spcBef>
              <a:buClr>
                <a:srgbClr val="90C226"/>
              </a:buClr>
              <a:buSzPct val="80000"/>
            </a:pPr>
            <a:r>
              <a:rPr lang="es-DO" sz="3200" b="1" dirty="0">
                <a:solidFill>
                  <a:srgbClr val="FF0000"/>
                </a:solidFill>
                <a:latin typeface="Arial" panose="020B0604020202020204" pitchFamily="34" charset="0"/>
                <a:cs typeface="Arial" panose="020B0604020202020204" pitchFamily="34" charset="0"/>
              </a:rPr>
              <a:t>4. “Los jóvenes deben aprender a dar no por impulso, ni por sentimientos, sino regular y sistemáticamente”.</a:t>
            </a:r>
          </a:p>
          <a:p>
            <a:pPr lvl="0">
              <a:spcBef>
                <a:spcPts val="1000"/>
              </a:spcBef>
              <a:buClr>
                <a:srgbClr val="90C226"/>
              </a:buClr>
              <a:buSzPct val="80000"/>
            </a:pPr>
            <a:endParaRPr lang="es-DO" sz="3200"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53429E11-0111-4691-B78E-316644EDD866}"/>
              </a:ext>
            </a:extLst>
          </p:cNvPr>
          <p:cNvPicPr>
            <a:picLocks noChangeAspect="1"/>
          </p:cNvPicPr>
          <p:nvPr/>
        </p:nvPicPr>
        <p:blipFill>
          <a:blip r:embed="rId2"/>
          <a:stretch>
            <a:fillRect/>
          </a:stretch>
        </p:blipFill>
        <p:spPr>
          <a:xfrm>
            <a:off x="6653719" y="441262"/>
            <a:ext cx="4585252" cy="5713624"/>
          </a:xfrm>
          <a:prstGeom prst="ellipse">
            <a:avLst/>
          </a:prstGeom>
          <a:ln>
            <a:noFill/>
          </a:ln>
          <a:effectLst>
            <a:softEdge rad="112500"/>
          </a:effectLst>
        </p:spPr>
      </p:pic>
    </p:spTree>
    <p:extLst>
      <p:ext uri="{BB962C8B-B14F-4D97-AF65-F5344CB8AC3E}">
        <p14:creationId xmlns:p14="http://schemas.microsoft.com/office/powerpoint/2010/main" val="31181018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FA82CF5-A702-478C-ADF3-1ED53CF12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85070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A0C95D4-292D-4106-9636-C39E0AFEB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CuadroTexto 5">
            <a:extLst>
              <a:ext uri="{FF2B5EF4-FFF2-40B4-BE49-F238E27FC236}">
                <a16:creationId xmlns:a16="http://schemas.microsoft.com/office/drawing/2014/main" id="{317392C9-B384-4EFB-BAEF-AE02748551F0}"/>
              </a:ext>
            </a:extLst>
          </p:cNvPr>
          <p:cNvSpPr txBox="1"/>
          <p:nvPr/>
        </p:nvSpPr>
        <p:spPr>
          <a:xfrm>
            <a:off x="357808" y="1351722"/>
            <a:ext cx="4041913" cy="830997"/>
          </a:xfrm>
          <a:prstGeom prst="rect">
            <a:avLst/>
          </a:prstGeom>
          <a:noFill/>
        </p:spPr>
        <p:txBody>
          <a:bodyPr wrap="square" rtlCol="0">
            <a:spAutoFit/>
          </a:bodyPr>
          <a:lstStyle/>
          <a:p>
            <a:r>
              <a:rPr lang="es-DO" sz="4800" b="1" dirty="0">
                <a:solidFill>
                  <a:schemeClr val="accent5">
                    <a:lumMod val="50000"/>
                  </a:schemeClr>
                </a:solidFill>
                <a:latin typeface="Arial" panose="020B0604020202020204" pitchFamily="34" charset="0"/>
                <a:cs typeface="Arial" panose="020B0604020202020204" pitchFamily="34" charset="0"/>
              </a:rPr>
              <a:t>En los niños</a:t>
            </a:r>
          </a:p>
        </p:txBody>
      </p:sp>
    </p:spTree>
    <p:extLst>
      <p:ext uri="{BB962C8B-B14F-4D97-AF65-F5344CB8AC3E}">
        <p14:creationId xmlns:p14="http://schemas.microsoft.com/office/powerpoint/2010/main" val="7429549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093F016-65BC-4431-8B17-4939145B0066}"/>
              </a:ext>
            </a:extLst>
          </p:cNvPr>
          <p:cNvPicPr>
            <a:picLocks noChangeAspect="1"/>
          </p:cNvPicPr>
          <p:nvPr/>
        </p:nvPicPr>
        <p:blipFill rotWithShape="1">
          <a:blip r:embed="rId2"/>
          <a:srcRect l="7743" t="5191" r="8846" b="26866"/>
          <a:stretch/>
        </p:blipFill>
        <p:spPr>
          <a:xfrm>
            <a:off x="5630888" y="761305"/>
            <a:ext cx="4682306" cy="5106834"/>
          </a:xfrm>
          <a:prstGeom prst="ellipse">
            <a:avLst/>
          </a:prstGeom>
          <a:ln>
            <a:noFill/>
          </a:ln>
          <a:effectLst>
            <a:softEdge rad="112500"/>
          </a:effectLst>
        </p:spPr>
      </p:pic>
      <p:sp>
        <p:nvSpPr>
          <p:cNvPr id="2" name="Rectángulo 1">
            <a:extLst>
              <a:ext uri="{FF2B5EF4-FFF2-40B4-BE49-F238E27FC236}">
                <a16:creationId xmlns:a16="http://schemas.microsoft.com/office/drawing/2014/main" id="{CDF7365B-7EA0-4CD1-95E8-69B4E739F67C}"/>
              </a:ext>
            </a:extLst>
          </p:cNvPr>
          <p:cNvSpPr/>
          <p:nvPr/>
        </p:nvSpPr>
        <p:spPr>
          <a:xfrm>
            <a:off x="504868" y="1032279"/>
            <a:ext cx="4757530" cy="3970318"/>
          </a:xfrm>
          <a:prstGeom prst="rect">
            <a:avLst/>
          </a:prstGeom>
        </p:spPr>
        <p:txBody>
          <a:bodyPr wrap="square">
            <a:spAutoFit/>
          </a:bodyPr>
          <a:lstStyle/>
          <a:p>
            <a:r>
              <a:rPr lang="es-DO" sz="4400" b="1" dirty="0">
                <a:solidFill>
                  <a:srgbClr val="FF0000"/>
                </a:solidFill>
                <a:latin typeface="Arial" panose="020B0604020202020204" pitchFamily="34" charset="0"/>
                <a:cs typeface="Arial" panose="020B0604020202020204" pitchFamily="34" charset="0"/>
              </a:rPr>
              <a:t>Instruye al niño en su camino,</a:t>
            </a:r>
            <a:br>
              <a:rPr lang="es-DO" sz="4400" b="1" dirty="0">
                <a:solidFill>
                  <a:srgbClr val="FF0000"/>
                </a:solidFill>
                <a:latin typeface="Arial" panose="020B0604020202020204" pitchFamily="34" charset="0"/>
                <a:cs typeface="Arial" panose="020B0604020202020204" pitchFamily="34" charset="0"/>
              </a:rPr>
            </a:br>
            <a:r>
              <a:rPr lang="es-DO" sz="4400" b="1" dirty="0">
                <a:solidFill>
                  <a:srgbClr val="FF0000"/>
                </a:solidFill>
                <a:latin typeface="Arial" panose="020B0604020202020204" pitchFamily="34" charset="0"/>
                <a:cs typeface="Arial" panose="020B0604020202020204" pitchFamily="34" charset="0"/>
              </a:rPr>
              <a:t>y aun cuando fuere viejo no se apartará de él. </a:t>
            </a:r>
            <a:r>
              <a:rPr lang="es-DO" sz="3200" b="1" dirty="0">
                <a:solidFill>
                  <a:srgbClr val="FF0000"/>
                </a:solidFill>
                <a:latin typeface="Arial" panose="020B0604020202020204" pitchFamily="34" charset="0"/>
                <a:cs typeface="Arial" panose="020B0604020202020204" pitchFamily="34" charset="0"/>
              </a:rPr>
              <a:t>(</a:t>
            </a:r>
            <a:r>
              <a:rPr lang="es-DO" sz="3200" b="1" dirty="0" err="1">
                <a:solidFill>
                  <a:srgbClr val="FF0000"/>
                </a:solidFill>
                <a:latin typeface="Arial" panose="020B0604020202020204" pitchFamily="34" charset="0"/>
                <a:cs typeface="Arial" panose="020B0604020202020204" pitchFamily="34" charset="0"/>
              </a:rPr>
              <a:t>Pv</a:t>
            </a:r>
            <a:r>
              <a:rPr lang="es-DO" sz="3200" b="1" dirty="0">
                <a:solidFill>
                  <a:srgbClr val="FF0000"/>
                </a:solidFill>
                <a:latin typeface="Arial" panose="020B0604020202020204" pitchFamily="34" charset="0"/>
                <a:cs typeface="Arial" panose="020B0604020202020204" pitchFamily="34" charset="0"/>
              </a:rPr>
              <a:t>. 22: 6).</a:t>
            </a:r>
            <a:endParaRPr lang="es-DO"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7766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0A8638E-9BBF-4C4E-A8CC-F032629C2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6" name="CuadroTexto 5">
            <a:extLst>
              <a:ext uri="{FF2B5EF4-FFF2-40B4-BE49-F238E27FC236}">
                <a16:creationId xmlns:a16="http://schemas.microsoft.com/office/drawing/2014/main" id="{977C7084-69CA-4179-A60C-152711E164B1}"/>
              </a:ext>
            </a:extLst>
          </p:cNvPr>
          <p:cNvSpPr txBox="1"/>
          <p:nvPr/>
        </p:nvSpPr>
        <p:spPr>
          <a:xfrm>
            <a:off x="6188765" y="469230"/>
            <a:ext cx="5830956" cy="6124754"/>
          </a:xfrm>
          <a:prstGeom prst="rect">
            <a:avLst/>
          </a:prstGeom>
          <a:solidFill>
            <a:srgbClr val="FFFF00"/>
          </a:solid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“Si no enseñamos a los </a:t>
            </a:r>
            <a:r>
              <a:rPr lang="en-US" sz="4400" b="1" dirty="0" err="1">
                <a:solidFill>
                  <a:schemeClr val="bg1"/>
                </a:solidFill>
                <a:latin typeface="Arial" panose="020B0604020202020204" pitchFamily="34" charset="0"/>
                <a:cs typeface="Arial" panose="020B0604020202020204" pitchFamily="34" charset="0"/>
              </a:rPr>
              <a:t>niños</a:t>
            </a:r>
            <a:r>
              <a:rPr lang="en-US" sz="4400" b="1" dirty="0">
                <a:solidFill>
                  <a:schemeClr val="bg1"/>
                </a:solidFill>
                <a:latin typeface="Arial" panose="020B0604020202020204" pitchFamily="34" charset="0"/>
                <a:cs typeface="Arial" panose="020B0604020202020204" pitchFamily="34" charset="0"/>
              </a:rPr>
              <a:t> y a los </a:t>
            </a:r>
            <a:r>
              <a:rPr lang="en-US" sz="4400" b="1" dirty="0" err="1">
                <a:solidFill>
                  <a:schemeClr val="bg1"/>
                </a:solidFill>
                <a:latin typeface="Arial" panose="020B0604020202020204" pitchFamily="34" charset="0"/>
                <a:cs typeface="Arial" panose="020B0604020202020204" pitchFamily="34" charset="0"/>
              </a:rPr>
              <a:t>jóvenes</a:t>
            </a:r>
            <a:r>
              <a:rPr lang="en-US" sz="4400" b="1" dirty="0">
                <a:solidFill>
                  <a:schemeClr val="bg1"/>
                </a:solidFill>
                <a:latin typeface="Arial" panose="020B0604020202020204" pitchFamily="34" charset="0"/>
                <a:cs typeface="Arial" panose="020B0604020202020204" pitchFamily="34" charset="0"/>
              </a:rPr>
              <a:t> a diezmar y a ofrendar </a:t>
            </a:r>
            <a:r>
              <a:rPr lang="en-US" sz="4400" b="1" dirty="0" err="1">
                <a:solidFill>
                  <a:schemeClr val="bg1"/>
                </a:solidFill>
                <a:latin typeface="Arial" panose="020B0604020202020204" pitchFamily="34" charset="0"/>
                <a:cs typeface="Arial" panose="020B0604020202020204" pitchFamily="34" charset="0"/>
              </a:rPr>
              <a:t>desde</a:t>
            </a:r>
            <a:r>
              <a:rPr lang="en-US" sz="4400" b="1" dirty="0">
                <a:solidFill>
                  <a:schemeClr val="bg1"/>
                </a:solidFill>
                <a:latin typeface="Arial" panose="020B0604020202020204" pitchFamily="34" charset="0"/>
                <a:cs typeface="Arial" panose="020B0604020202020204" pitchFamily="34" charset="0"/>
              </a:rPr>
              <a:t> su </a:t>
            </a:r>
            <a:r>
              <a:rPr lang="en-US" sz="4400" b="1" dirty="0" err="1">
                <a:solidFill>
                  <a:schemeClr val="bg1"/>
                </a:solidFill>
                <a:latin typeface="Arial" panose="020B0604020202020204" pitchFamily="34" charset="0"/>
                <a:cs typeface="Arial" panose="020B0604020202020204" pitchFamily="34" charset="0"/>
              </a:rPr>
              <a:t>tierna</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edad</a:t>
            </a:r>
            <a:r>
              <a:rPr lang="en-US" sz="4400" b="1" dirty="0">
                <a:solidFill>
                  <a:schemeClr val="bg1"/>
                </a:solidFill>
                <a:latin typeface="Arial" panose="020B0604020202020204" pitchFamily="34" charset="0"/>
                <a:cs typeface="Arial" panose="020B0604020202020204" pitchFamily="34" charset="0"/>
              </a:rPr>
              <a:t>, la </a:t>
            </a:r>
            <a:r>
              <a:rPr lang="en-US" sz="4400" b="1" dirty="0" err="1">
                <a:solidFill>
                  <a:schemeClr val="bg1"/>
                </a:solidFill>
                <a:latin typeface="Arial" panose="020B0604020202020204" pitchFamily="34" charset="0"/>
                <a:cs typeface="Arial" panose="020B0604020202020204" pitchFamily="34" charset="0"/>
              </a:rPr>
              <a:t>iglesia</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será</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muy</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pobre</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en</a:t>
            </a:r>
            <a:r>
              <a:rPr lang="en-US" sz="4400" b="1" dirty="0">
                <a:solidFill>
                  <a:schemeClr val="bg1"/>
                </a:solidFill>
                <a:latin typeface="Arial" panose="020B0604020202020204" pitchFamily="34" charset="0"/>
                <a:cs typeface="Arial" panose="020B0604020202020204" pitchFamily="34" charset="0"/>
              </a:rPr>
              <a:t> el </a:t>
            </a:r>
            <a:r>
              <a:rPr lang="en-US" sz="4400" b="1" dirty="0" err="1">
                <a:solidFill>
                  <a:schemeClr val="bg1"/>
                </a:solidFill>
                <a:latin typeface="Arial" panose="020B0604020202020204" pitchFamily="34" charset="0"/>
                <a:cs typeface="Arial" panose="020B0604020202020204" pitchFamily="34" charset="0"/>
              </a:rPr>
              <a:t>futuro</a:t>
            </a:r>
            <a:r>
              <a:rPr lang="en-US" sz="44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(Jeor John, </a:t>
            </a:r>
            <a:r>
              <a:rPr lang="en-US" sz="2800" b="1" dirty="0" err="1">
                <a:solidFill>
                  <a:schemeClr val="bg1"/>
                </a:solidFill>
                <a:latin typeface="Arial" panose="020B0604020202020204" pitchFamily="34" charset="0"/>
                <a:cs typeface="Arial" panose="020B0604020202020204" pitchFamily="34" charset="0"/>
              </a:rPr>
              <a:t>Cuando</a:t>
            </a:r>
            <a:r>
              <a:rPr lang="en-US" sz="2800" b="1" dirty="0">
                <a:solidFill>
                  <a:schemeClr val="bg1"/>
                </a:solidFill>
                <a:latin typeface="Arial" panose="020B0604020202020204" pitchFamily="34" charset="0"/>
                <a:cs typeface="Arial" panose="020B0604020202020204" pitchFamily="34" charset="0"/>
              </a:rPr>
              <a:t> el mayordomo </a:t>
            </a:r>
            <a:r>
              <a:rPr lang="en-US" sz="2800" b="1" dirty="0" err="1">
                <a:solidFill>
                  <a:schemeClr val="bg1"/>
                </a:solidFill>
                <a:latin typeface="Arial" panose="020B0604020202020204" pitchFamily="34" charset="0"/>
                <a:cs typeface="Arial" panose="020B0604020202020204" pitchFamily="34" charset="0"/>
              </a:rPr>
              <a:t>contempla</a:t>
            </a:r>
            <a:r>
              <a:rPr lang="en-US" sz="2800" b="1" dirty="0">
                <a:solidFill>
                  <a:schemeClr val="bg1"/>
                </a:solidFill>
                <a:latin typeface="Arial" panose="020B0604020202020204" pitchFamily="34" charset="0"/>
                <a:cs typeface="Arial" panose="020B0604020202020204" pitchFamily="34" charset="0"/>
              </a:rPr>
              <a:t> a Dios, p. 26).</a:t>
            </a:r>
            <a:endParaRPr lang="es-DO"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7930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a la derecha 3">
            <a:extLst>
              <a:ext uri="{FF2B5EF4-FFF2-40B4-BE49-F238E27FC236}">
                <a16:creationId xmlns:a16="http://schemas.microsoft.com/office/drawing/2014/main" id="{434151AC-4029-4B80-AEAD-AB559D7F0ED4}"/>
              </a:ext>
            </a:extLst>
          </p:cNvPr>
          <p:cNvSpPr/>
          <p:nvPr/>
        </p:nvSpPr>
        <p:spPr>
          <a:xfrm>
            <a:off x="304800" y="303326"/>
            <a:ext cx="8388627" cy="3420535"/>
          </a:xfrm>
          <a:prstGeom prst="rightArrow">
            <a:avLst/>
          </a:prstGeom>
          <a:solidFill>
            <a:schemeClr val="tx1"/>
          </a:solidFill>
          <a:ln w="38100">
            <a:solidFill>
              <a:srgbClr val="FF0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 name="CuadroTexto 4">
            <a:extLst>
              <a:ext uri="{FF2B5EF4-FFF2-40B4-BE49-F238E27FC236}">
                <a16:creationId xmlns:a16="http://schemas.microsoft.com/office/drawing/2014/main" id="{C64B2BD7-6E60-4A1D-B24A-36310CB6AAFD}"/>
              </a:ext>
            </a:extLst>
          </p:cNvPr>
          <p:cNvSpPr txBox="1"/>
          <p:nvPr/>
        </p:nvSpPr>
        <p:spPr>
          <a:xfrm>
            <a:off x="304800" y="1343237"/>
            <a:ext cx="9422296" cy="1077218"/>
          </a:xfrm>
          <a:prstGeom prst="rect">
            <a:avLst/>
          </a:prstGeom>
          <a:noFill/>
        </p:spPr>
        <p:txBody>
          <a:bodyPr wrap="square" rtlCol="0">
            <a:spAutoFit/>
          </a:bodyPr>
          <a:lstStyle/>
          <a:p>
            <a:r>
              <a:rPr lang="es-DO" sz="1200" b="1" dirty="0">
                <a:solidFill>
                  <a:schemeClr val="bg1"/>
                </a:solidFill>
                <a:latin typeface="Times New Roman" panose="02020603050405020304" pitchFamily="18" charset="0"/>
                <a:cs typeface="Times New Roman" panose="02020603050405020304" pitchFamily="18" charset="0"/>
              </a:rPr>
              <a:t> </a:t>
            </a:r>
            <a:r>
              <a:rPr lang="es-DO" sz="3200" b="1" dirty="0">
                <a:solidFill>
                  <a:schemeClr val="bg1"/>
                </a:solidFill>
                <a:latin typeface="Times New Roman" panose="02020603050405020304" pitchFamily="18" charset="0"/>
                <a:cs typeface="Times New Roman" panose="02020603050405020304" pitchFamily="18" charset="0"/>
              </a:rPr>
              <a:t>“Nadie debe quedar excluido de pagar su </a:t>
            </a:r>
          </a:p>
          <a:p>
            <a:r>
              <a:rPr lang="es-DO" sz="3200" b="1" dirty="0">
                <a:solidFill>
                  <a:schemeClr val="bg1"/>
                </a:solidFill>
                <a:latin typeface="Times New Roman" panose="02020603050405020304" pitchFamily="18" charset="0"/>
                <a:cs typeface="Times New Roman" panose="02020603050405020304" pitchFamily="18" charset="0"/>
              </a:rPr>
              <a:t>diezmo y sus ofrendas al Señor” </a:t>
            </a:r>
            <a:r>
              <a:rPr lang="es-DO" b="1" dirty="0">
                <a:solidFill>
                  <a:schemeClr val="bg1"/>
                </a:solidFill>
                <a:latin typeface="Arial" panose="020B0604020202020204" pitchFamily="34" charset="0"/>
                <a:cs typeface="Arial" panose="020B0604020202020204" pitchFamily="34" charset="0"/>
              </a:rPr>
              <a:t>(CMC, p. 78).</a:t>
            </a:r>
            <a:endParaRPr lang="es-DO" sz="1200" b="1" dirty="0">
              <a:solidFill>
                <a:schemeClr val="bg1"/>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87865871-5E41-4DEE-9EDA-48E0EE6EF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538" y="3819832"/>
            <a:ext cx="7076662" cy="2880615"/>
          </a:xfrm>
          <a:prstGeom prst="rect">
            <a:avLst/>
          </a:prstGeom>
          <a:ln>
            <a:noFill/>
          </a:ln>
          <a:effectLst>
            <a:softEdge rad="112500"/>
          </a:effectLst>
        </p:spPr>
      </p:pic>
    </p:spTree>
    <p:extLst>
      <p:ext uri="{BB962C8B-B14F-4D97-AF65-F5344CB8AC3E}">
        <p14:creationId xmlns:p14="http://schemas.microsoft.com/office/powerpoint/2010/main" val="40336987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3A74F3FB-9363-47D3-8FDA-A434EFD03C54}"/>
              </a:ext>
            </a:extLst>
          </p:cNvPr>
          <p:cNvSpPr/>
          <p:nvPr/>
        </p:nvSpPr>
        <p:spPr>
          <a:xfrm>
            <a:off x="357810" y="674418"/>
            <a:ext cx="6162260" cy="4899992"/>
          </a:xfrm>
          <a:prstGeom prst="roundRect">
            <a:avLst/>
          </a:prstGeom>
          <a:solidFill>
            <a:schemeClr val="tx1"/>
          </a:solidFill>
          <a:ln w="57150">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s-DO"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F0AD8D43-3854-452C-81C4-BB62B1F2FA1E}"/>
              </a:ext>
            </a:extLst>
          </p:cNvPr>
          <p:cNvSpPr txBox="1"/>
          <p:nvPr/>
        </p:nvSpPr>
        <p:spPr>
          <a:xfrm>
            <a:off x="410818" y="1046922"/>
            <a:ext cx="6056243" cy="4154984"/>
          </a:xfrm>
          <a:prstGeom prst="rect">
            <a:avLst/>
          </a:prstGeom>
          <a:noFill/>
        </p:spPr>
        <p:txBody>
          <a:bodyPr wrap="square" rtlCol="0">
            <a:spAutoFit/>
          </a:bodyPr>
          <a:lstStyle/>
          <a:p>
            <a:pPr defTabSz="914400">
              <a:defRPr/>
            </a:pPr>
            <a:r>
              <a:rPr lang="es-DO"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cada miembros de la iglesia debe enseñársele a ser fiel en cuanto a pagar honradamente el diezmo</a:t>
            </a:r>
            <a:r>
              <a:rPr lang="es-D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DO"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D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DO"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OE. p.240 y p.110).</a:t>
            </a:r>
            <a:endParaRPr lang="es-DO"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743127BC-97EA-49D6-8786-C62407C42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643" y="756321"/>
            <a:ext cx="4810539" cy="47361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663423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5636C89-573B-4AC7-B87D-12418F70C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361" y="554636"/>
            <a:ext cx="6355829" cy="58611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ángulo 4">
            <a:extLst>
              <a:ext uri="{FF2B5EF4-FFF2-40B4-BE49-F238E27FC236}">
                <a16:creationId xmlns:a16="http://schemas.microsoft.com/office/drawing/2014/main" id="{F3498990-546D-44F5-8E3C-40C9B6F8280C}"/>
              </a:ext>
            </a:extLst>
          </p:cNvPr>
          <p:cNvSpPr/>
          <p:nvPr/>
        </p:nvSpPr>
        <p:spPr>
          <a:xfrm>
            <a:off x="289810" y="554636"/>
            <a:ext cx="4926768" cy="4893647"/>
          </a:xfrm>
          <a:prstGeom prst="rect">
            <a:avLst/>
          </a:prstGeom>
          <a:solidFill>
            <a:schemeClr val="tx1"/>
          </a:solidFill>
        </p:spPr>
        <p:txBody>
          <a:bodyPr wrap="square">
            <a:spAutoFit/>
          </a:bodyPr>
          <a:lstStyle/>
          <a:p>
            <a:pPr lvl="0"/>
            <a:r>
              <a:rPr lang="es-DO" sz="3200" b="1" dirty="0">
                <a:solidFill>
                  <a:schemeClr val="bg1"/>
                </a:solidFill>
                <a:latin typeface="Arial" panose="020B0604020202020204" pitchFamily="34" charset="0"/>
                <a:cs typeface="Arial" panose="020B0604020202020204" pitchFamily="34" charset="0"/>
              </a:rPr>
              <a:t>“La responsabilidad económica de la iglesia no descansa sobre los hombros de ciertos hermanos pudientes. </a:t>
            </a:r>
            <a:r>
              <a:rPr lang="es-DO" sz="4000" b="1" u="sng" dirty="0">
                <a:solidFill>
                  <a:srgbClr val="FF0000"/>
                </a:solidFill>
                <a:latin typeface="Arial" panose="020B0604020202020204" pitchFamily="34" charset="0"/>
                <a:cs typeface="Arial" panose="020B0604020202020204" pitchFamily="34" charset="0"/>
              </a:rPr>
              <a:t>Es un compromiso sagrado de todos los miembros</a:t>
            </a:r>
            <a:r>
              <a:rPr lang="es-DO" sz="3200" b="1" dirty="0">
                <a:solidFill>
                  <a:schemeClr val="bg1"/>
                </a:solidFill>
                <a:latin typeface="Arial" panose="020B0604020202020204" pitchFamily="34" charset="0"/>
                <a:cs typeface="Arial" panose="020B0604020202020204" pitchFamily="34" charset="0"/>
              </a:rPr>
              <a:t>.”(</a:t>
            </a:r>
            <a:r>
              <a:rPr lang="es-DO" sz="2400" b="1" dirty="0">
                <a:solidFill>
                  <a:schemeClr val="bg1"/>
                </a:solidFill>
                <a:latin typeface="Arial" panose="020B0604020202020204" pitchFamily="34" charset="0"/>
                <a:cs typeface="Arial" panose="020B0604020202020204" pitchFamily="34" charset="0"/>
              </a:rPr>
              <a:t>RH, 3 de dic.1893).</a:t>
            </a:r>
            <a:endParaRPr lang="es-DO"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491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0425C8E-A2F9-46BD-A8A9-C684CDDE81D1}"/>
              </a:ext>
            </a:extLst>
          </p:cNvPr>
          <p:cNvSpPr>
            <a:spLocks noGrp="1"/>
          </p:cNvSpPr>
          <p:nvPr>
            <p:ph idx="1"/>
          </p:nvPr>
        </p:nvSpPr>
        <p:spPr>
          <a:xfrm>
            <a:off x="225287" y="914399"/>
            <a:ext cx="7580243" cy="3458818"/>
          </a:xfrm>
          <a:solidFill>
            <a:srgbClr val="FFFF00"/>
          </a:solidFill>
          <a:ln w="57150">
            <a:solidFill>
              <a:srgbClr val="FF0000"/>
            </a:solidFill>
          </a:ln>
        </p:spPr>
        <p:txBody>
          <a:bodyPr>
            <a:normAutofit/>
          </a:bodyPr>
          <a:lstStyle/>
          <a:p>
            <a:pPr marL="0" indent="0">
              <a:lnSpc>
                <a:spcPct val="100000"/>
              </a:lnSpc>
              <a:buNone/>
            </a:pPr>
            <a:r>
              <a:rPr lang="en-US" sz="3200" dirty="0">
                <a:solidFill>
                  <a:schemeClr val="bg1"/>
                </a:solidFill>
                <a:latin typeface="Arial" panose="020B0604020202020204" pitchFamily="34" charset="0"/>
                <a:cs typeface="Arial" panose="020B0604020202020204" pitchFamily="34" charset="0"/>
              </a:rPr>
              <a:t>“La generosidad se </a:t>
            </a:r>
            <a:r>
              <a:rPr lang="en-US" sz="3200" dirty="0" err="1">
                <a:solidFill>
                  <a:schemeClr val="bg1"/>
                </a:solidFill>
                <a:latin typeface="Arial" panose="020B0604020202020204" pitchFamily="34" charset="0"/>
                <a:cs typeface="Arial" panose="020B0604020202020204" pitchFamily="34" charset="0"/>
              </a:rPr>
              <a:t>requiere</a:t>
            </a:r>
            <a:r>
              <a:rPr lang="en-US" sz="3200" dirty="0">
                <a:solidFill>
                  <a:schemeClr val="bg1"/>
                </a:solidFill>
                <a:latin typeface="Arial" panose="020B0604020202020204" pitchFamily="34" charset="0"/>
                <a:cs typeface="Arial" panose="020B0604020202020204" pitchFamily="34" charset="0"/>
              </a:rPr>
              <a:t> </a:t>
            </a:r>
            <a:r>
              <a:rPr lang="en-US" sz="3200" u="sng" dirty="0">
                <a:solidFill>
                  <a:schemeClr val="bg1"/>
                </a:solidFill>
                <a:latin typeface="Arial" panose="020B0604020202020204" pitchFamily="34" charset="0"/>
                <a:cs typeface="Arial" panose="020B0604020202020204" pitchFamily="34" charset="0"/>
              </a:rPr>
              <a:t>de todos: </a:t>
            </a:r>
            <a:r>
              <a:rPr lang="en-US" sz="3200" b="1" u="sng" dirty="0">
                <a:solidFill>
                  <a:srgbClr val="FF0000"/>
                </a:solidFill>
                <a:latin typeface="Arial" panose="020B0604020202020204" pitchFamily="34" charset="0"/>
                <a:cs typeface="Arial" panose="020B0604020202020204" pitchFamily="34" charset="0"/>
              </a:rPr>
              <a:t>encumbrados</a:t>
            </a:r>
            <a:r>
              <a:rPr lang="en-US" sz="3200" b="1" u="sng" dirty="0">
                <a:solidFill>
                  <a:schemeClr val="bg1"/>
                </a:solidFill>
                <a:latin typeface="Arial" panose="020B0604020202020204" pitchFamily="34" charset="0"/>
                <a:cs typeface="Arial" panose="020B0604020202020204" pitchFamily="34" charset="0"/>
              </a:rPr>
              <a:t>,</a:t>
            </a:r>
            <a:r>
              <a:rPr lang="en-US" sz="3200" dirty="0">
                <a:solidFill>
                  <a:srgbClr val="7030A0"/>
                </a:solidFill>
                <a:latin typeface="Arial" panose="020B0604020202020204" pitchFamily="34" charset="0"/>
                <a:cs typeface="Arial" panose="020B0604020202020204" pitchFamily="34" charset="0"/>
              </a:rPr>
              <a:t> </a:t>
            </a:r>
            <a:r>
              <a:rPr lang="en-US" sz="3200" b="1" u="sng" dirty="0">
                <a:solidFill>
                  <a:srgbClr val="7030A0"/>
                </a:solidFill>
                <a:latin typeface="Arial" panose="020B0604020202020204" pitchFamily="34" charset="0"/>
                <a:cs typeface="Arial" panose="020B0604020202020204" pitchFamily="34" charset="0"/>
              </a:rPr>
              <a:t>humildes</a:t>
            </a:r>
            <a:r>
              <a:rPr lang="en-US" sz="3200" b="1" u="sng" dirty="0">
                <a:solidFill>
                  <a:schemeClr val="bg1"/>
                </a:solidFill>
                <a:latin typeface="Arial" panose="020B0604020202020204" pitchFamily="34" charset="0"/>
                <a:cs typeface="Arial" panose="020B0604020202020204" pitchFamily="34" charset="0"/>
              </a:rPr>
              <a:t>, </a:t>
            </a:r>
            <a:r>
              <a:rPr lang="en-US" sz="3200" b="1" u="sng" dirty="0">
                <a:solidFill>
                  <a:srgbClr val="FF0000"/>
                </a:solidFill>
                <a:latin typeface="Arial" panose="020B0604020202020204" pitchFamily="34" charset="0"/>
                <a:cs typeface="Arial" panose="020B0604020202020204" pitchFamily="34" charset="0"/>
              </a:rPr>
              <a:t>ricos</a:t>
            </a:r>
            <a:r>
              <a:rPr lang="en-US" sz="3200" b="1" dirty="0">
                <a:solidFill>
                  <a:srgbClr val="FF0000"/>
                </a:solidFill>
                <a:latin typeface="Arial" panose="020B0604020202020204" pitchFamily="34" charset="0"/>
                <a:cs typeface="Arial" panose="020B0604020202020204" pitchFamily="34" charset="0"/>
              </a:rPr>
              <a:t>, </a:t>
            </a:r>
            <a:r>
              <a:rPr lang="en-US" sz="3200" b="1" u="sng" dirty="0">
                <a:solidFill>
                  <a:srgbClr val="7030A0"/>
                </a:solidFill>
                <a:latin typeface="Arial" panose="020B0604020202020204" pitchFamily="34" charset="0"/>
                <a:cs typeface="Arial" panose="020B0604020202020204" pitchFamily="34" charset="0"/>
              </a:rPr>
              <a:t>pobres</a:t>
            </a:r>
            <a:r>
              <a:rPr lang="en-US" sz="3200" b="1" u="sng" dirty="0">
                <a:solidFill>
                  <a:schemeClr val="bg1"/>
                </a:solidFill>
                <a:latin typeface="Arial" panose="020B0604020202020204" pitchFamily="34" charset="0"/>
                <a:cs typeface="Arial" panose="020B0604020202020204" pitchFamily="34" charset="0"/>
              </a:rPr>
              <a:t>, </a:t>
            </a:r>
            <a:r>
              <a:rPr lang="en-US" sz="3200" b="1" u="sng" dirty="0">
                <a:solidFill>
                  <a:srgbClr val="FF0000"/>
                </a:solidFill>
                <a:latin typeface="Arial" panose="020B0604020202020204" pitchFamily="34" charset="0"/>
                <a:cs typeface="Arial" panose="020B0604020202020204" pitchFamily="34" charset="0"/>
              </a:rPr>
              <a:t>jóvenes</a:t>
            </a:r>
            <a:r>
              <a:rPr lang="en-US" sz="3200" b="1" u="sng" dirty="0">
                <a:solidFill>
                  <a:schemeClr val="bg1"/>
                </a:solidFill>
                <a:latin typeface="Arial" panose="020B0604020202020204" pitchFamily="34" charset="0"/>
                <a:cs typeface="Arial" panose="020B0604020202020204" pitchFamily="34" charset="0"/>
              </a:rPr>
              <a:t>, </a:t>
            </a:r>
            <a:r>
              <a:rPr lang="en-US" sz="3200" b="1" u="sng" dirty="0">
                <a:solidFill>
                  <a:srgbClr val="7030A0"/>
                </a:solidFill>
                <a:latin typeface="Arial" panose="020B0604020202020204" pitchFamily="34" charset="0"/>
                <a:cs typeface="Arial" panose="020B0604020202020204" pitchFamily="34" charset="0"/>
              </a:rPr>
              <a:t>ancianos</a:t>
            </a:r>
            <a:r>
              <a:rPr lang="en-US" sz="3200" dirty="0">
                <a:solidFill>
                  <a:schemeClr val="bg1"/>
                </a:solidFill>
                <a:latin typeface="Arial" panose="020B0604020202020204" pitchFamily="34" charset="0"/>
                <a:cs typeface="Arial" panose="020B0604020202020204" pitchFamily="34" charset="0"/>
              </a:rPr>
              <a:t> y </a:t>
            </a:r>
            <a:r>
              <a:rPr lang="en-US" sz="3200" b="1" u="sng" dirty="0">
                <a:solidFill>
                  <a:srgbClr val="FF0000"/>
                </a:solidFill>
                <a:latin typeface="Arial" panose="020B0604020202020204" pitchFamily="34" charset="0"/>
                <a:cs typeface="Arial" panose="020B0604020202020204" pitchFamily="34" charset="0"/>
              </a:rPr>
              <a:t>niños,</a:t>
            </a:r>
            <a:r>
              <a:rPr lang="en-US" sz="3200" dirty="0">
                <a:solidFill>
                  <a:srgbClr val="FF0000"/>
                </a:solidFill>
                <a:latin typeface="Arial" panose="020B0604020202020204" pitchFamily="34" charset="0"/>
                <a:cs typeface="Arial" panose="020B0604020202020204" pitchFamily="34" charset="0"/>
              </a:rPr>
              <a:t> </a:t>
            </a:r>
            <a:r>
              <a:rPr lang="en-US" sz="3200" dirty="0">
                <a:solidFill>
                  <a:schemeClr val="bg1"/>
                </a:solidFill>
                <a:latin typeface="Arial" panose="020B0604020202020204" pitchFamily="34" charset="0"/>
                <a:cs typeface="Arial" panose="020B0604020202020204" pitchFamily="34" charset="0"/>
              </a:rPr>
              <a:t>con el fin de </a:t>
            </a:r>
            <a:r>
              <a:rPr lang="en-US" sz="3200" dirty="0" err="1">
                <a:solidFill>
                  <a:schemeClr val="bg1"/>
                </a:solidFill>
                <a:latin typeface="Arial" panose="020B0604020202020204" pitchFamily="34" charset="0"/>
                <a:cs typeface="Arial" panose="020B0604020202020204" pitchFamily="34" charset="0"/>
              </a:rPr>
              <a:t>devolver</a:t>
            </a:r>
            <a:r>
              <a:rPr lang="en-US" sz="3200" dirty="0">
                <a:solidFill>
                  <a:schemeClr val="bg1"/>
                </a:solidFill>
                <a:latin typeface="Arial" panose="020B0604020202020204" pitchFamily="34" charset="0"/>
                <a:cs typeface="Arial" panose="020B0604020202020204" pitchFamily="34" charset="0"/>
              </a:rPr>
              <a:t> a Dios los </a:t>
            </a:r>
            <a:r>
              <a:rPr lang="en-US" sz="3200" dirty="0" err="1">
                <a:solidFill>
                  <a:schemeClr val="bg1"/>
                </a:solidFill>
                <a:latin typeface="Arial" panose="020B0604020202020204" pitchFamily="34" charset="0"/>
                <a:cs typeface="Arial" panose="020B0604020202020204" pitchFamily="34" charset="0"/>
              </a:rPr>
              <a:t>réditos</a:t>
            </a:r>
            <a:r>
              <a:rPr lang="en-US" sz="3200" dirty="0">
                <a:solidFill>
                  <a:schemeClr val="bg1"/>
                </a:solidFill>
                <a:latin typeface="Arial" panose="020B0604020202020204" pitchFamily="34" charset="0"/>
                <a:cs typeface="Arial" panose="020B0604020202020204" pitchFamily="34" charset="0"/>
              </a:rPr>
              <a:t>, para que </a:t>
            </a:r>
            <a:r>
              <a:rPr lang="en-US" sz="3200" dirty="0" err="1">
                <a:solidFill>
                  <a:schemeClr val="bg1"/>
                </a:solidFill>
                <a:latin typeface="Arial" panose="020B0604020202020204" pitchFamily="34" charset="0"/>
                <a:cs typeface="Arial" panose="020B0604020202020204" pitchFamily="34" charset="0"/>
              </a:rPr>
              <a:t>haya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alimento</a:t>
            </a:r>
            <a:r>
              <a:rPr lang="en-US" sz="3200" dirty="0">
                <a:solidFill>
                  <a:schemeClr val="bg1"/>
                </a:solidFill>
                <a:latin typeface="Arial" panose="020B0604020202020204" pitchFamily="34" charset="0"/>
                <a:cs typeface="Arial" panose="020B0604020202020204" pitchFamily="34" charset="0"/>
              </a:rPr>
              <a:t> en su casa”. </a:t>
            </a:r>
            <a:r>
              <a:rPr lang="en-US" sz="2400" b="1" dirty="0">
                <a:solidFill>
                  <a:schemeClr val="bg1"/>
                </a:solidFill>
                <a:latin typeface="Arial" panose="020B0604020202020204" pitchFamily="34" charset="0"/>
                <a:cs typeface="Arial" panose="020B0604020202020204" pitchFamily="34" charset="0"/>
              </a:rPr>
              <a:t>(RH, 22 de </a:t>
            </a:r>
            <a:r>
              <a:rPr lang="en-US" sz="2400" b="1" dirty="0" err="1">
                <a:solidFill>
                  <a:schemeClr val="bg1"/>
                </a:solidFill>
                <a:latin typeface="Arial" panose="020B0604020202020204" pitchFamily="34" charset="0"/>
                <a:cs typeface="Arial" panose="020B0604020202020204" pitchFamily="34" charset="0"/>
              </a:rPr>
              <a:t>enero</a:t>
            </a:r>
            <a:r>
              <a:rPr lang="en-US" sz="2400" b="1" dirty="0">
                <a:solidFill>
                  <a:schemeClr val="bg1"/>
                </a:solidFill>
                <a:latin typeface="Arial" panose="020B0604020202020204" pitchFamily="34" charset="0"/>
                <a:cs typeface="Arial" panose="020B0604020202020204" pitchFamily="34" charset="0"/>
              </a:rPr>
              <a:t>, 1891).</a:t>
            </a:r>
            <a:endParaRPr lang="es-DO" b="1" dirty="0">
              <a:solidFill>
                <a:schemeClr val="bg1"/>
              </a:solidFill>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A5DD0D04-0D4F-4812-A452-1B6676E7ADD7}"/>
              </a:ext>
            </a:extLst>
          </p:cNvPr>
          <p:cNvPicPr>
            <a:picLocks noChangeAspect="1"/>
          </p:cNvPicPr>
          <p:nvPr/>
        </p:nvPicPr>
        <p:blipFill>
          <a:blip r:embed="rId2"/>
          <a:stretch>
            <a:fillRect/>
          </a:stretch>
        </p:blipFill>
        <p:spPr>
          <a:xfrm>
            <a:off x="8234277" y="954156"/>
            <a:ext cx="3732436" cy="6858000"/>
          </a:xfrm>
          <a:prstGeom prst="rect">
            <a:avLst/>
          </a:prstGeom>
        </p:spPr>
      </p:pic>
    </p:spTree>
    <p:extLst>
      <p:ext uri="{BB962C8B-B14F-4D97-AF65-F5344CB8AC3E}">
        <p14:creationId xmlns:p14="http://schemas.microsoft.com/office/powerpoint/2010/main" val="25137417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C02F7F8-7628-49F7-9A7C-D07068F5A41C}"/>
              </a:ext>
            </a:extLst>
          </p:cNvPr>
          <p:cNvSpPr>
            <a:spLocks noGrp="1" noChangeArrowheads="1"/>
          </p:cNvSpPr>
          <p:nvPr>
            <p:ph type="title"/>
          </p:nvPr>
        </p:nvSpPr>
        <p:spPr>
          <a:xfrm>
            <a:off x="402052" y="381000"/>
            <a:ext cx="7337218" cy="853656"/>
          </a:xfrm>
          <a:solidFill>
            <a:srgbClr val="FFFF00"/>
          </a:solidFill>
          <a:ln w="38100">
            <a:solidFill>
              <a:srgbClr val="FF0000"/>
            </a:solidFill>
          </a:ln>
        </p:spPr>
        <p:txBody>
          <a:bodyPr>
            <a:normAutofit/>
          </a:bodyPr>
          <a:lstStyle/>
          <a:p>
            <a:pPr algn="ctr"/>
            <a:r>
              <a:rPr lang="es-DO" sz="3200" b="1" dirty="0">
                <a:solidFill>
                  <a:schemeClr val="bg1"/>
                </a:solidFill>
                <a:latin typeface="Arial" panose="020B0604020202020204" pitchFamily="34" charset="0"/>
                <a:cs typeface="Arial" panose="020B0604020202020204" pitchFamily="34" charset="0"/>
              </a:rPr>
              <a:t>¿LA </a:t>
            </a:r>
            <a:r>
              <a:rPr lang="en-US" sz="3200" b="1" dirty="0">
                <a:solidFill>
                  <a:schemeClr val="bg1"/>
                </a:solidFill>
                <a:latin typeface="Arial" panose="020B0604020202020204" pitchFamily="34" charset="0"/>
                <a:cs typeface="Arial" panose="020B0604020202020204" pitchFamily="34" charset="0"/>
              </a:rPr>
              <a:t>GENEROSIDAD SE REQUIERE?</a:t>
            </a:r>
            <a:endParaRPr lang="es-DO" altLang="es-DO" sz="3200" b="1" dirty="0">
              <a:solidFill>
                <a:schemeClr val="bg1"/>
              </a:solidFill>
              <a:latin typeface="Arial" panose="020B0604020202020204" pitchFamily="34" charset="0"/>
              <a:cs typeface="Arial" panose="020B0604020202020204" pitchFamily="34" charset="0"/>
            </a:endParaRPr>
          </a:p>
        </p:txBody>
      </p:sp>
      <p:sp>
        <p:nvSpPr>
          <p:cNvPr id="17412" name="AutoShape 4">
            <a:extLst>
              <a:ext uri="{FF2B5EF4-FFF2-40B4-BE49-F238E27FC236}">
                <a16:creationId xmlns:a16="http://schemas.microsoft.com/office/drawing/2014/main" id="{9C19B7A2-6FB6-45A1-9923-D9618C532899}"/>
              </a:ext>
            </a:extLst>
          </p:cNvPr>
          <p:cNvSpPr>
            <a:spLocks noChangeArrowheads="1"/>
          </p:cNvSpPr>
          <p:nvPr/>
        </p:nvSpPr>
        <p:spPr bwMode="auto">
          <a:xfrm>
            <a:off x="2619976" y="3173757"/>
            <a:ext cx="2652252" cy="1657350"/>
          </a:xfrm>
          <a:prstGeom prst="hexagon">
            <a:avLst>
              <a:gd name="adj" fmla="val 34746"/>
              <a:gd name="vf" fmla="val 115470"/>
            </a:avLst>
          </a:prstGeom>
          <a:solidFill>
            <a:srgbClr val="993300"/>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
              <a:defRPr sz="2400">
                <a:solidFill>
                  <a:srgbClr val="262626"/>
                </a:solidFill>
                <a:latin typeface="Book Antiqua" panose="02040602050305030304" pitchFamily="18" charset="0"/>
                <a:ea typeface="MS PGothic" panose="020B0600070205080204" pitchFamily="34" charset="-128"/>
              </a:defRPr>
            </a:lvl1pPr>
            <a:lvl2pPr marL="742950" indent="-285750">
              <a:spcBef>
                <a:spcPct val="20000"/>
              </a:spcBef>
              <a:buClr>
                <a:schemeClr val="accent1"/>
              </a:buClr>
              <a:buFont typeface="Wingdings" panose="05000000000000000000" pitchFamily="2" charset="2"/>
              <a:buChar char=""/>
              <a:defRPr sz="2200">
                <a:solidFill>
                  <a:srgbClr val="262626"/>
                </a:solidFill>
                <a:latin typeface="Book Antiqua" panose="02040602050305030304" pitchFamily="18" charset="0"/>
                <a:ea typeface="MS PGothic" panose="020B0600070205080204" pitchFamily="34" charset="-128"/>
              </a:defRPr>
            </a:lvl2pPr>
            <a:lvl3pPr marL="1143000" indent="-228600">
              <a:spcBef>
                <a:spcPct val="20000"/>
              </a:spcBef>
              <a:buClr>
                <a:schemeClr val="accent1"/>
              </a:buClr>
              <a:buFont typeface="Wingdings" panose="05000000000000000000" pitchFamily="2" charset="2"/>
              <a:buChar char=""/>
              <a:defRPr sz="2000">
                <a:solidFill>
                  <a:srgbClr val="262626"/>
                </a:solidFill>
                <a:latin typeface="Book Antiqua" panose="02040602050305030304" pitchFamily="18" charset="0"/>
                <a:ea typeface="MS PGothic" panose="020B0600070205080204" pitchFamily="34" charset="-128"/>
              </a:defRPr>
            </a:lvl3pPr>
            <a:lvl4pPr marL="1600200" indent="-228600">
              <a:spcBef>
                <a:spcPct val="20000"/>
              </a:spcBef>
              <a:buClr>
                <a:schemeClr val="accent1"/>
              </a:buClr>
              <a:buFont typeface="Wingdings" panose="05000000000000000000" pitchFamily="2" charset="2"/>
              <a:buChar char=""/>
              <a:defRPr>
                <a:solidFill>
                  <a:srgbClr val="262626"/>
                </a:solidFill>
                <a:latin typeface="Book Antiqua" panose="02040602050305030304" pitchFamily="18" charset="0"/>
                <a:ea typeface="MS PGothic" panose="020B0600070205080204" pitchFamily="34" charset="-128"/>
              </a:defRPr>
            </a:lvl4pPr>
            <a:lvl5pPr marL="2057400" indent="-228600">
              <a:spcBef>
                <a:spcPct val="20000"/>
              </a:spcBef>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9pPr>
          </a:lstStyle>
          <a:p>
            <a:pPr algn="ctr" eaLnBrk="1" hangingPunct="1">
              <a:spcBef>
                <a:spcPct val="0"/>
              </a:spcBef>
              <a:buClrTx/>
              <a:buFontTx/>
              <a:buNone/>
            </a:pPr>
            <a:endParaRPr lang="es-ES" altLang="es-DO" sz="2800" b="1" i="1" dirty="0">
              <a:solidFill>
                <a:schemeClr val="tx1"/>
              </a:solidFill>
              <a:latin typeface="Arial" panose="020B0604020202020204" pitchFamily="34" charset="0"/>
              <a:cs typeface="Arial" panose="020B0604020202020204" pitchFamily="34" charset="0"/>
            </a:endParaRPr>
          </a:p>
        </p:txBody>
      </p:sp>
      <p:sp>
        <p:nvSpPr>
          <p:cNvPr id="17413" name="AutoShape 5">
            <a:extLst>
              <a:ext uri="{FF2B5EF4-FFF2-40B4-BE49-F238E27FC236}">
                <a16:creationId xmlns:a16="http://schemas.microsoft.com/office/drawing/2014/main" id="{BDC61177-FFB1-4F29-A0DE-C2BEDFD7D0B4}"/>
              </a:ext>
            </a:extLst>
          </p:cNvPr>
          <p:cNvSpPr>
            <a:spLocks noChangeArrowheads="1"/>
          </p:cNvSpPr>
          <p:nvPr/>
        </p:nvSpPr>
        <p:spPr bwMode="auto">
          <a:xfrm>
            <a:off x="2619976" y="1482725"/>
            <a:ext cx="2652252" cy="1657350"/>
          </a:xfrm>
          <a:prstGeom prst="hexagon">
            <a:avLst>
              <a:gd name="adj" fmla="val 34746"/>
              <a:gd name="vf" fmla="val 115470"/>
            </a:avLst>
          </a:prstGeom>
          <a:solidFill>
            <a:srgbClr val="FFCC00"/>
          </a:solidFill>
          <a:ln w="9525">
            <a:solidFill>
              <a:schemeClr val="tx1"/>
            </a:solidFill>
            <a:miter lim="800000"/>
            <a:headEnd/>
            <a:tailEnd/>
          </a:ln>
        </p:spPr>
        <p:txBody>
          <a:bodyPr wrap="none" anchor="ctr"/>
          <a:lstStyle>
            <a:lvl1pPr eaLnBrk="0" hangingPunct="0">
              <a:defRPr sz="28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s-ES" altLang="es-DO" sz="3200" dirty="0">
                <a:solidFill>
                  <a:schemeClr val="bg1"/>
                </a:solidFill>
                <a:latin typeface="Arial" panose="020B0604020202020204" pitchFamily="34" charset="0"/>
                <a:cs typeface="Arial" panose="020B0604020202020204" pitchFamily="34" charset="0"/>
              </a:rPr>
              <a:t>HUMILDES</a:t>
            </a:r>
          </a:p>
        </p:txBody>
      </p:sp>
      <p:sp>
        <p:nvSpPr>
          <p:cNvPr id="17414" name="AutoShape 6">
            <a:extLst>
              <a:ext uri="{FF2B5EF4-FFF2-40B4-BE49-F238E27FC236}">
                <a16:creationId xmlns:a16="http://schemas.microsoft.com/office/drawing/2014/main" id="{777E9DDB-AF7E-4FFE-893E-3A4890D8265F}"/>
              </a:ext>
            </a:extLst>
          </p:cNvPr>
          <p:cNvSpPr>
            <a:spLocks noChangeArrowheads="1"/>
          </p:cNvSpPr>
          <p:nvPr/>
        </p:nvSpPr>
        <p:spPr bwMode="auto">
          <a:xfrm>
            <a:off x="4706403" y="2360267"/>
            <a:ext cx="3032867" cy="1666875"/>
          </a:xfrm>
          <a:prstGeom prst="hexagon">
            <a:avLst>
              <a:gd name="adj" fmla="val 34746"/>
              <a:gd name="vf" fmla="val 115470"/>
            </a:avLst>
          </a:prstGeom>
          <a:solidFill>
            <a:srgbClr val="666699"/>
          </a:solidFill>
          <a:ln w="9525">
            <a:solidFill>
              <a:schemeClr val="tx1"/>
            </a:solidFill>
            <a:miter lim="800000"/>
            <a:headEnd/>
            <a:tailEnd/>
          </a:ln>
        </p:spPr>
        <p:txBody>
          <a:bodyPr wrap="none" anchor="ctr"/>
          <a:lstStyle>
            <a:lvl1pPr eaLnBrk="0" hangingPunct="0">
              <a:defRPr sz="28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s-ES" altLang="es-DO" dirty="0">
                <a:effectLst>
                  <a:outerShdw blurRad="38100" dist="38100" dir="2700000" algn="tl">
                    <a:srgbClr val="000000"/>
                  </a:outerShdw>
                </a:effectLst>
                <a:latin typeface="Arial" panose="020B0604020202020204" pitchFamily="34" charset="0"/>
                <a:cs typeface="Arial" panose="020B0604020202020204" pitchFamily="34" charset="0"/>
              </a:rPr>
              <a:t>ENCUMBRADOS</a:t>
            </a:r>
          </a:p>
        </p:txBody>
      </p:sp>
      <p:sp>
        <p:nvSpPr>
          <p:cNvPr id="17415" name="AutoShape 7">
            <a:extLst>
              <a:ext uri="{FF2B5EF4-FFF2-40B4-BE49-F238E27FC236}">
                <a16:creationId xmlns:a16="http://schemas.microsoft.com/office/drawing/2014/main" id="{7885774A-79BC-4987-B26E-B8622F309CF0}"/>
              </a:ext>
            </a:extLst>
          </p:cNvPr>
          <p:cNvSpPr>
            <a:spLocks noChangeArrowheads="1"/>
          </p:cNvSpPr>
          <p:nvPr/>
        </p:nvSpPr>
        <p:spPr bwMode="auto">
          <a:xfrm>
            <a:off x="4706402" y="4027142"/>
            <a:ext cx="3032868" cy="1692275"/>
          </a:xfrm>
          <a:prstGeom prst="hexagon">
            <a:avLst>
              <a:gd name="adj" fmla="val 35636"/>
              <a:gd name="vf" fmla="val 115470"/>
            </a:avLst>
          </a:prstGeom>
          <a:solidFill>
            <a:srgbClr val="808080"/>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
              <a:defRPr sz="2400">
                <a:solidFill>
                  <a:srgbClr val="262626"/>
                </a:solidFill>
                <a:latin typeface="Book Antiqua" panose="02040602050305030304" pitchFamily="18" charset="0"/>
                <a:ea typeface="MS PGothic" panose="020B0600070205080204" pitchFamily="34" charset="-128"/>
              </a:defRPr>
            </a:lvl1pPr>
            <a:lvl2pPr marL="742950" indent="-285750">
              <a:spcBef>
                <a:spcPct val="20000"/>
              </a:spcBef>
              <a:buClr>
                <a:schemeClr val="accent1"/>
              </a:buClr>
              <a:buFont typeface="Wingdings" panose="05000000000000000000" pitchFamily="2" charset="2"/>
              <a:buChar char=""/>
              <a:defRPr sz="2200">
                <a:solidFill>
                  <a:srgbClr val="262626"/>
                </a:solidFill>
                <a:latin typeface="Book Antiqua" panose="02040602050305030304" pitchFamily="18" charset="0"/>
                <a:ea typeface="MS PGothic" panose="020B0600070205080204" pitchFamily="34" charset="-128"/>
              </a:defRPr>
            </a:lvl2pPr>
            <a:lvl3pPr marL="1143000" indent="-228600">
              <a:spcBef>
                <a:spcPct val="20000"/>
              </a:spcBef>
              <a:buClr>
                <a:schemeClr val="accent1"/>
              </a:buClr>
              <a:buFont typeface="Wingdings" panose="05000000000000000000" pitchFamily="2" charset="2"/>
              <a:buChar char=""/>
              <a:defRPr sz="2000">
                <a:solidFill>
                  <a:srgbClr val="262626"/>
                </a:solidFill>
                <a:latin typeface="Book Antiqua" panose="02040602050305030304" pitchFamily="18" charset="0"/>
                <a:ea typeface="MS PGothic" panose="020B0600070205080204" pitchFamily="34" charset="-128"/>
              </a:defRPr>
            </a:lvl3pPr>
            <a:lvl4pPr marL="1600200" indent="-228600">
              <a:spcBef>
                <a:spcPct val="20000"/>
              </a:spcBef>
              <a:buClr>
                <a:schemeClr val="accent1"/>
              </a:buClr>
              <a:buFont typeface="Wingdings" panose="05000000000000000000" pitchFamily="2" charset="2"/>
              <a:buChar char=""/>
              <a:defRPr>
                <a:solidFill>
                  <a:srgbClr val="262626"/>
                </a:solidFill>
                <a:latin typeface="Book Antiqua" panose="02040602050305030304" pitchFamily="18" charset="0"/>
                <a:ea typeface="MS PGothic" panose="020B0600070205080204" pitchFamily="34" charset="-128"/>
              </a:defRPr>
            </a:lvl4pPr>
            <a:lvl5pPr marL="2057400" indent="-228600">
              <a:spcBef>
                <a:spcPct val="20000"/>
              </a:spcBef>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9pPr>
          </a:lstStyle>
          <a:p>
            <a:pPr algn="ctr" eaLnBrk="1" hangingPunct="1">
              <a:spcBef>
                <a:spcPct val="0"/>
              </a:spcBef>
              <a:buClrTx/>
              <a:buFontTx/>
              <a:buNone/>
            </a:pPr>
            <a:r>
              <a:rPr lang="es-ES" altLang="es-DO" sz="3600" b="1" dirty="0">
                <a:solidFill>
                  <a:schemeClr val="tx1"/>
                </a:solidFill>
                <a:latin typeface="Arial" panose="020B0604020202020204" pitchFamily="34" charset="0"/>
                <a:cs typeface="Arial" panose="020B0604020202020204" pitchFamily="34" charset="0"/>
              </a:rPr>
              <a:t>RICOS</a:t>
            </a:r>
          </a:p>
        </p:txBody>
      </p:sp>
      <p:sp>
        <p:nvSpPr>
          <p:cNvPr id="17416" name="AutoShape 8">
            <a:extLst>
              <a:ext uri="{FF2B5EF4-FFF2-40B4-BE49-F238E27FC236}">
                <a16:creationId xmlns:a16="http://schemas.microsoft.com/office/drawing/2014/main" id="{A2DD5F30-6E00-4A68-AA88-A7DC76055722}"/>
              </a:ext>
            </a:extLst>
          </p:cNvPr>
          <p:cNvSpPr>
            <a:spLocks noChangeArrowheads="1"/>
          </p:cNvSpPr>
          <p:nvPr/>
        </p:nvSpPr>
        <p:spPr bwMode="auto">
          <a:xfrm>
            <a:off x="2671533" y="4854712"/>
            <a:ext cx="2568575" cy="1610416"/>
          </a:xfrm>
          <a:prstGeom prst="hexagon">
            <a:avLst>
              <a:gd name="adj" fmla="val 34746"/>
              <a:gd name="vf" fmla="val 115470"/>
            </a:avLst>
          </a:prstGeom>
          <a:solidFill>
            <a:srgbClr val="99CC00"/>
          </a:solidFill>
          <a:ln w="9525">
            <a:solidFill>
              <a:schemeClr val="tx1"/>
            </a:solidFill>
            <a:miter lim="800000"/>
            <a:headEnd/>
            <a:tailEnd/>
          </a:ln>
        </p:spPr>
        <p:txBody>
          <a:bodyPr wrap="none"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s-ES" altLang="es-DO" sz="3600" b="1" cap="all" dirty="0">
                <a:ln w="0"/>
                <a:effectLst>
                  <a:reflection blurRad="12700" stA="50000" endPos="50000" dist="5000" dir="5400000" sy="-100000" rotWithShape="0"/>
                </a:effectLst>
                <a:latin typeface="Arial" panose="020B0604020202020204" pitchFamily="34" charset="0"/>
                <a:ea typeface="ＭＳ Ｐゴシック" charset="0"/>
                <a:cs typeface="Arial" panose="020B0604020202020204" pitchFamily="34" charset="0"/>
              </a:rPr>
              <a:t>POBRES</a:t>
            </a:r>
          </a:p>
        </p:txBody>
      </p:sp>
      <p:sp>
        <p:nvSpPr>
          <p:cNvPr id="17417" name="AutoShape 9">
            <a:extLst>
              <a:ext uri="{FF2B5EF4-FFF2-40B4-BE49-F238E27FC236}">
                <a16:creationId xmlns:a16="http://schemas.microsoft.com/office/drawing/2014/main" id="{DC7F0125-CBA6-41F4-BB0C-A5EFCC4C8683}"/>
              </a:ext>
            </a:extLst>
          </p:cNvPr>
          <p:cNvSpPr>
            <a:spLocks noChangeArrowheads="1"/>
          </p:cNvSpPr>
          <p:nvPr/>
        </p:nvSpPr>
        <p:spPr bwMode="auto">
          <a:xfrm>
            <a:off x="636035" y="4011405"/>
            <a:ext cx="2568575" cy="1657350"/>
          </a:xfrm>
          <a:prstGeom prst="hexagon">
            <a:avLst>
              <a:gd name="adj" fmla="val 34756"/>
              <a:gd name="vf" fmla="val 115470"/>
            </a:avLst>
          </a:prstGeom>
          <a:solidFill>
            <a:srgbClr val="339966"/>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
              <a:defRPr sz="2400">
                <a:solidFill>
                  <a:srgbClr val="262626"/>
                </a:solidFill>
                <a:latin typeface="Book Antiqua" panose="02040602050305030304" pitchFamily="18" charset="0"/>
                <a:ea typeface="MS PGothic" panose="020B0600070205080204" pitchFamily="34" charset="-128"/>
              </a:defRPr>
            </a:lvl1pPr>
            <a:lvl2pPr marL="742950" indent="-285750">
              <a:spcBef>
                <a:spcPct val="20000"/>
              </a:spcBef>
              <a:buClr>
                <a:schemeClr val="accent1"/>
              </a:buClr>
              <a:buFont typeface="Wingdings" panose="05000000000000000000" pitchFamily="2" charset="2"/>
              <a:buChar char=""/>
              <a:defRPr sz="2200">
                <a:solidFill>
                  <a:srgbClr val="262626"/>
                </a:solidFill>
                <a:latin typeface="Book Antiqua" panose="02040602050305030304" pitchFamily="18" charset="0"/>
                <a:ea typeface="MS PGothic" panose="020B0600070205080204" pitchFamily="34" charset="-128"/>
              </a:defRPr>
            </a:lvl2pPr>
            <a:lvl3pPr marL="1143000" indent="-228600">
              <a:spcBef>
                <a:spcPct val="20000"/>
              </a:spcBef>
              <a:buClr>
                <a:schemeClr val="accent1"/>
              </a:buClr>
              <a:buFont typeface="Wingdings" panose="05000000000000000000" pitchFamily="2" charset="2"/>
              <a:buChar char=""/>
              <a:defRPr sz="2000">
                <a:solidFill>
                  <a:srgbClr val="262626"/>
                </a:solidFill>
                <a:latin typeface="Book Antiqua" panose="02040602050305030304" pitchFamily="18" charset="0"/>
                <a:ea typeface="MS PGothic" panose="020B0600070205080204" pitchFamily="34" charset="-128"/>
              </a:defRPr>
            </a:lvl3pPr>
            <a:lvl4pPr marL="1600200" indent="-228600">
              <a:spcBef>
                <a:spcPct val="20000"/>
              </a:spcBef>
              <a:buClr>
                <a:schemeClr val="accent1"/>
              </a:buClr>
              <a:buFont typeface="Wingdings" panose="05000000000000000000" pitchFamily="2" charset="2"/>
              <a:buChar char=""/>
              <a:defRPr>
                <a:solidFill>
                  <a:srgbClr val="262626"/>
                </a:solidFill>
                <a:latin typeface="Book Antiqua" panose="02040602050305030304" pitchFamily="18" charset="0"/>
                <a:ea typeface="MS PGothic" panose="020B0600070205080204" pitchFamily="34" charset="-128"/>
              </a:defRPr>
            </a:lvl4pPr>
            <a:lvl5pPr marL="2057400" indent="-228600">
              <a:spcBef>
                <a:spcPct val="20000"/>
              </a:spcBef>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9pPr>
          </a:lstStyle>
          <a:p>
            <a:pPr algn="ctr" eaLnBrk="1" hangingPunct="1">
              <a:spcBef>
                <a:spcPct val="0"/>
              </a:spcBef>
              <a:buClrTx/>
              <a:buFontTx/>
              <a:buNone/>
            </a:pPr>
            <a:r>
              <a:rPr lang="es-ES" altLang="es-DO" sz="3200" b="1" dirty="0">
                <a:solidFill>
                  <a:schemeClr val="tx1"/>
                </a:solidFill>
                <a:latin typeface="Arial" panose="020B0604020202020204" pitchFamily="34" charset="0"/>
                <a:cs typeface="Arial" panose="020B0604020202020204" pitchFamily="34" charset="0"/>
              </a:rPr>
              <a:t>JÓVENES</a:t>
            </a:r>
          </a:p>
        </p:txBody>
      </p:sp>
      <p:sp>
        <p:nvSpPr>
          <p:cNvPr id="17418" name="AutoShape 10">
            <a:extLst>
              <a:ext uri="{FF2B5EF4-FFF2-40B4-BE49-F238E27FC236}">
                <a16:creationId xmlns:a16="http://schemas.microsoft.com/office/drawing/2014/main" id="{27B616A7-C03E-40A1-829A-DB7DEFD5F8D9}"/>
              </a:ext>
            </a:extLst>
          </p:cNvPr>
          <p:cNvSpPr>
            <a:spLocks noChangeArrowheads="1"/>
          </p:cNvSpPr>
          <p:nvPr/>
        </p:nvSpPr>
        <p:spPr bwMode="auto">
          <a:xfrm>
            <a:off x="636036" y="2346325"/>
            <a:ext cx="2568575" cy="1657350"/>
          </a:xfrm>
          <a:prstGeom prst="hexagon">
            <a:avLst>
              <a:gd name="adj" fmla="val 34746"/>
              <a:gd name="vf" fmla="val 115470"/>
            </a:avLst>
          </a:prstGeom>
          <a:solidFill>
            <a:srgbClr val="008080"/>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s-ES" altLang="es-DO" sz="3600" b="1" i="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NIÑOS</a:t>
            </a:r>
          </a:p>
        </p:txBody>
      </p:sp>
      <p:sp>
        <p:nvSpPr>
          <p:cNvPr id="2" name="CuadroTexto 1">
            <a:extLst>
              <a:ext uri="{FF2B5EF4-FFF2-40B4-BE49-F238E27FC236}">
                <a16:creationId xmlns:a16="http://schemas.microsoft.com/office/drawing/2014/main" id="{F93FD971-47BB-49CE-AA52-FE65E2A447B9}"/>
              </a:ext>
            </a:extLst>
          </p:cNvPr>
          <p:cNvSpPr txBox="1"/>
          <p:nvPr/>
        </p:nvSpPr>
        <p:spPr>
          <a:xfrm>
            <a:off x="2802192" y="3698431"/>
            <a:ext cx="2386358" cy="584775"/>
          </a:xfrm>
          <a:prstGeom prst="rect">
            <a:avLst/>
          </a:prstGeom>
          <a:noFill/>
        </p:spPr>
        <p:txBody>
          <a:bodyPr wrap="square" rtlCol="0">
            <a:spAutoFit/>
          </a:bodyPr>
          <a:lstStyle/>
          <a:p>
            <a:r>
              <a:rPr lang="en-US" sz="3200" b="1" dirty="0"/>
              <a:t>ANCIANOS</a:t>
            </a:r>
            <a:endParaRPr lang="es-DO" sz="3200" b="1" dirty="0"/>
          </a:p>
        </p:txBody>
      </p:sp>
      <p:pic>
        <p:nvPicPr>
          <p:cNvPr id="5122" name="Picture 2" descr="DEPARTAMENTO DE MAYORDOMÍA CRISTIANA - MAYORDOMÍA INTEGRAL">
            <a:extLst>
              <a:ext uri="{FF2B5EF4-FFF2-40B4-BE49-F238E27FC236}">
                <a16:creationId xmlns:a16="http://schemas.microsoft.com/office/drawing/2014/main" id="{4DF81D93-22D1-4C0F-979D-BF2B7DC70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044" y="2083904"/>
            <a:ext cx="4147930" cy="35848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872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 to="" calcmode="lin" valueType="num">
                                      <p:cBhvr>
                                        <p:cTn id="7" dur="1" fill="hold"/>
                                        <p:tgtEl>
                                          <p:spTgt spid="1741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 to="" calcmode="lin" valueType="num">
                                      <p:cBhvr>
                                        <p:cTn id="12" dur="1" fill="hold"/>
                                        <p:tgtEl>
                                          <p:spTgt spid="17413"/>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7414"/>
                                        </p:tgtEl>
                                        <p:attrNameLst>
                                          <p:attrName>style.visibility</p:attrName>
                                        </p:attrNameLst>
                                      </p:cBhvr>
                                      <p:to>
                                        <p:strVal val="visible"/>
                                      </p:to>
                                    </p:set>
                                    <p:anim to="" calcmode="lin" valueType="num">
                                      <p:cBhvr>
                                        <p:cTn id="17" dur="1" fill="hold"/>
                                        <p:tgtEl>
                                          <p:spTgt spid="17414"/>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7415"/>
                                        </p:tgtEl>
                                        <p:attrNameLst>
                                          <p:attrName>style.visibility</p:attrName>
                                        </p:attrNameLst>
                                      </p:cBhvr>
                                      <p:to>
                                        <p:strVal val="visible"/>
                                      </p:to>
                                    </p:set>
                                    <p:anim to="" calcmode="lin" valueType="num">
                                      <p:cBhvr>
                                        <p:cTn id="22" dur="1" fill="hold"/>
                                        <p:tgtEl>
                                          <p:spTgt spid="17415"/>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7416"/>
                                        </p:tgtEl>
                                        <p:attrNameLst>
                                          <p:attrName>style.visibility</p:attrName>
                                        </p:attrNameLst>
                                      </p:cBhvr>
                                      <p:to>
                                        <p:strVal val="visible"/>
                                      </p:to>
                                    </p:set>
                                    <p:anim to="" calcmode="lin" valueType="num">
                                      <p:cBhvr>
                                        <p:cTn id="27" dur="1" fill="hold"/>
                                        <p:tgtEl>
                                          <p:spTgt spid="17416"/>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7417"/>
                                        </p:tgtEl>
                                        <p:attrNameLst>
                                          <p:attrName>style.visibility</p:attrName>
                                        </p:attrNameLst>
                                      </p:cBhvr>
                                      <p:to>
                                        <p:strVal val="visible"/>
                                      </p:to>
                                    </p:set>
                                    <p:anim to="" calcmode="lin" valueType="num">
                                      <p:cBhvr>
                                        <p:cTn id="32" dur="1" fill="hold"/>
                                        <p:tgtEl>
                                          <p:spTgt spid="17417"/>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7418"/>
                                        </p:tgtEl>
                                        <p:attrNameLst>
                                          <p:attrName>style.visibility</p:attrName>
                                        </p:attrNameLst>
                                      </p:cBhvr>
                                      <p:to>
                                        <p:strVal val="visible"/>
                                      </p:to>
                                    </p:set>
                                    <p:anim to="" calcmode="lin" valueType="num">
                                      <p:cBhvr>
                                        <p:cTn id="37" dur="1" fill="hold"/>
                                        <p:tgtEl>
                                          <p:spTgt spid="174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3" grpId="0" animBg="1"/>
      <p:bldP spid="17414" grpId="0" animBg="1"/>
      <p:bldP spid="17415" grpId="0" animBg="1"/>
      <p:bldP spid="17417" grpId="0" animBg="1"/>
      <p:bldP spid="174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69431E1-1396-466C-8179-8ECFD2D55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8" name="Rectángulo 7">
            <a:extLst>
              <a:ext uri="{FF2B5EF4-FFF2-40B4-BE49-F238E27FC236}">
                <a16:creationId xmlns:a16="http://schemas.microsoft.com/office/drawing/2014/main" id="{3C1D2405-0EEE-4C83-ACD5-903C4F6E7124}"/>
              </a:ext>
            </a:extLst>
          </p:cNvPr>
          <p:cNvSpPr/>
          <p:nvPr/>
        </p:nvSpPr>
        <p:spPr>
          <a:xfrm>
            <a:off x="410818" y="473557"/>
            <a:ext cx="7619997" cy="2554545"/>
          </a:xfrm>
          <a:prstGeom prst="rect">
            <a:avLst/>
          </a:prstGeom>
          <a:solidFill>
            <a:schemeClr val="tx2">
              <a:lumMod val="40000"/>
              <a:lumOff val="60000"/>
            </a:schemeClr>
          </a:solidFill>
        </p:spPr>
        <p:txBody>
          <a:bodyPr wrap="square">
            <a:spAutoFit/>
          </a:bodyPr>
          <a:lstStyle/>
          <a:p>
            <a:pPr lvl="0" defTabSz="914400"/>
            <a:r>
              <a:rPr lang="en-US" sz="3200" b="1" dirty="0">
                <a:solidFill>
                  <a:prstClr val="black"/>
                </a:solidFill>
                <a:latin typeface="Arial" panose="020B0604020202020204" pitchFamily="34" charset="0"/>
                <a:cs typeface="Arial" panose="020B0604020202020204" pitchFamily="34" charset="0"/>
              </a:rPr>
              <a:t>“</a:t>
            </a:r>
            <a:r>
              <a:rPr lang="es-CO" sz="3200" b="1" dirty="0">
                <a:solidFill>
                  <a:prstClr val="black"/>
                </a:solidFill>
                <a:latin typeface="Arial" panose="020B0604020202020204" pitchFamily="34" charset="0"/>
                <a:cs typeface="Arial" panose="020B0604020202020204" pitchFamily="34" charset="0"/>
              </a:rPr>
              <a:t>La </a:t>
            </a:r>
            <a:r>
              <a:rPr lang="es-CO" sz="3200" b="1" u="sng" dirty="0">
                <a:solidFill>
                  <a:srgbClr val="FF0000"/>
                </a:solidFill>
                <a:latin typeface="Arial" panose="020B0604020202020204" pitchFamily="34" charset="0"/>
                <a:cs typeface="Arial" panose="020B0604020202020204" pitchFamily="34" charset="0"/>
              </a:rPr>
              <a:t>obediencia</a:t>
            </a:r>
            <a:r>
              <a:rPr lang="es-CO" sz="3200" b="1" dirty="0">
                <a:solidFill>
                  <a:prstClr val="black"/>
                </a:solidFill>
                <a:latin typeface="Arial" panose="020B0604020202020204" pitchFamily="34" charset="0"/>
                <a:cs typeface="Arial" panose="020B0604020202020204" pitchFamily="34" charset="0"/>
              </a:rPr>
              <a:t> a los requerimientos de Dios son esencialmente necesarios para nuestra felicidad, el progreso y el </a:t>
            </a:r>
            <a:r>
              <a:rPr lang="es-CO" sz="3200" b="1" u="sng" dirty="0">
                <a:solidFill>
                  <a:srgbClr val="FF0000"/>
                </a:solidFill>
                <a:latin typeface="Arial" panose="020B0604020202020204" pitchFamily="34" charset="0"/>
                <a:cs typeface="Arial" panose="020B0604020202020204" pitchFamily="34" charset="0"/>
              </a:rPr>
              <a:t>crecimiento en la obra de Dios</a:t>
            </a:r>
            <a:r>
              <a:rPr lang="es-CO" sz="3200" b="1" dirty="0">
                <a:solidFill>
                  <a:prstClr val="black"/>
                </a:solidFill>
                <a:latin typeface="Arial" panose="020B0604020202020204" pitchFamily="34" charset="0"/>
                <a:cs typeface="Arial" panose="020B0604020202020204" pitchFamily="34" charset="0"/>
              </a:rPr>
              <a:t>.” </a:t>
            </a:r>
            <a:r>
              <a:rPr lang="es-CO" sz="1600" b="1" dirty="0">
                <a:solidFill>
                  <a:prstClr val="black"/>
                </a:solidFill>
                <a:latin typeface="Arial" panose="020B0604020202020204" pitchFamily="34" charset="0"/>
                <a:cs typeface="Arial" panose="020B0604020202020204" pitchFamily="34" charset="0"/>
              </a:rPr>
              <a:t>(RH, 27 de Mayo de 1884).</a:t>
            </a:r>
          </a:p>
        </p:txBody>
      </p:sp>
      <p:pic>
        <p:nvPicPr>
          <p:cNvPr id="2" name="Imagen 1">
            <a:extLst>
              <a:ext uri="{FF2B5EF4-FFF2-40B4-BE49-F238E27FC236}">
                <a16:creationId xmlns:a16="http://schemas.microsoft.com/office/drawing/2014/main" id="{5463355E-A34B-4F22-8469-A6EB6F0380F2}"/>
              </a:ext>
            </a:extLst>
          </p:cNvPr>
          <p:cNvPicPr>
            <a:picLocks noChangeAspect="1"/>
          </p:cNvPicPr>
          <p:nvPr/>
        </p:nvPicPr>
        <p:blipFill>
          <a:blip r:embed="rId3"/>
          <a:stretch>
            <a:fillRect/>
          </a:stretch>
        </p:blipFill>
        <p:spPr>
          <a:xfrm>
            <a:off x="9666825" y="0"/>
            <a:ext cx="2426418" cy="1749704"/>
          </a:xfrm>
          <a:prstGeom prst="rect">
            <a:avLst/>
          </a:prstGeom>
        </p:spPr>
      </p:pic>
    </p:spTree>
    <p:extLst>
      <p:ext uri="{BB962C8B-B14F-4D97-AF65-F5344CB8AC3E}">
        <p14:creationId xmlns:p14="http://schemas.microsoft.com/office/powerpoint/2010/main" val="7010820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29C8CC-A42B-4068-85E9-C06E7E0AF261}"/>
              </a:ext>
            </a:extLst>
          </p:cNvPr>
          <p:cNvSpPr txBox="1"/>
          <p:nvPr/>
        </p:nvSpPr>
        <p:spPr>
          <a:xfrm>
            <a:off x="-1464152" y="324093"/>
            <a:ext cx="10732728"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DIOS HIZO AL HOMBRE</a:t>
            </a:r>
            <a:endParaRPr lang="es-DO" sz="3200" b="1" dirty="0">
              <a:solidFill>
                <a:srgbClr val="FF0000"/>
              </a:solidFill>
              <a:latin typeface="Arial" panose="020B0604020202020204" pitchFamily="34" charset="0"/>
              <a:cs typeface="Arial" panose="020B0604020202020204" pitchFamily="34" charset="0"/>
            </a:endParaRPr>
          </a:p>
        </p:txBody>
      </p:sp>
      <p:sp>
        <p:nvSpPr>
          <p:cNvPr id="11" name="Marcador de número de diapositiva 10">
            <a:extLst>
              <a:ext uri="{FF2B5EF4-FFF2-40B4-BE49-F238E27FC236}">
                <a16:creationId xmlns:a16="http://schemas.microsoft.com/office/drawing/2014/main" id="{33616006-AC93-4D0A-8525-02DD8A28214D}"/>
              </a:ext>
            </a:extLst>
          </p:cNvPr>
          <p:cNvSpPr>
            <a:spLocks noGrp="1"/>
          </p:cNvSpPr>
          <p:nvPr>
            <p:ph type="sldNum" sz="quarter" idx="2"/>
          </p:nvPr>
        </p:nvSpPr>
        <p:spPr/>
        <p:txBody>
          <a:bodyPr/>
          <a:lstStyle/>
          <a:p>
            <a:fld id="{86CB4B4D-7CA3-9044-876B-883B54F8677D}" type="slidenum">
              <a:rPr lang="es-MX" smtClean="0"/>
              <a:t>90</a:t>
            </a:fld>
            <a:endParaRPr lang="es-MX"/>
          </a:p>
        </p:txBody>
      </p:sp>
      <p:sp>
        <p:nvSpPr>
          <p:cNvPr id="12" name="Rectángulo: esquinas redondeadas 11">
            <a:extLst>
              <a:ext uri="{FF2B5EF4-FFF2-40B4-BE49-F238E27FC236}">
                <a16:creationId xmlns:a16="http://schemas.microsoft.com/office/drawing/2014/main" id="{B53C493B-4D6D-40A9-B28A-6FD0E6A5FF5F}"/>
              </a:ext>
            </a:extLst>
          </p:cNvPr>
          <p:cNvSpPr/>
          <p:nvPr/>
        </p:nvSpPr>
        <p:spPr>
          <a:xfrm>
            <a:off x="589935" y="1659238"/>
            <a:ext cx="5134488" cy="4109400"/>
          </a:xfrm>
          <a:prstGeom prst="roundRect">
            <a:avLst/>
          </a:prstGeom>
          <a:solidFill>
            <a:schemeClr val="bg1"/>
          </a:solidFill>
          <a:ln>
            <a:prstDash val="lgDashDotDot"/>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3" name="CuadroTexto 12">
            <a:extLst>
              <a:ext uri="{FF2B5EF4-FFF2-40B4-BE49-F238E27FC236}">
                <a16:creationId xmlns:a16="http://schemas.microsoft.com/office/drawing/2014/main" id="{D11EFF5D-AF99-4392-8A54-32F40D367E3D}"/>
              </a:ext>
            </a:extLst>
          </p:cNvPr>
          <p:cNvSpPr txBox="1"/>
          <p:nvPr/>
        </p:nvSpPr>
        <p:spPr>
          <a:xfrm>
            <a:off x="869336" y="2036555"/>
            <a:ext cx="4855087" cy="3354765"/>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“Nuestro Salvador trazó un plan donde hizo al hombre su </a:t>
            </a:r>
            <a:r>
              <a:rPr lang="es-DO" sz="3200" b="1" u="sng" dirty="0">
                <a:solidFill>
                  <a:srgbClr val="FFFF00"/>
                </a:solidFill>
                <a:latin typeface="Arial" panose="020B0604020202020204" pitchFamily="34" charset="0"/>
                <a:cs typeface="Arial" panose="020B0604020202020204" pitchFamily="34" charset="0"/>
              </a:rPr>
              <a:t>mayordomo</a:t>
            </a:r>
            <a:r>
              <a:rPr lang="es-DO" sz="3200" b="1" dirty="0">
                <a:latin typeface="Arial" panose="020B0604020202020204" pitchFamily="34" charset="0"/>
                <a:cs typeface="Arial" panose="020B0604020202020204" pitchFamily="34" charset="0"/>
              </a:rPr>
              <a:t> para que éste no se pierda las bendiciones de la benevolencia.” </a:t>
            </a:r>
            <a:r>
              <a:rPr lang="es-DO" sz="2000" b="1" dirty="0">
                <a:latin typeface="Arial" panose="020B0604020202020204" pitchFamily="34" charset="0"/>
                <a:cs typeface="Arial" panose="020B0604020202020204" pitchFamily="34" charset="0"/>
              </a:rPr>
              <a:t>(RH, 23 DE MARZO 1897; JTT T.1, P. 553). </a:t>
            </a:r>
            <a:endParaRPr lang="es-DO" sz="3200" b="1" dirty="0">
              <a:latin typeface="Arial" panose="020B0604020202020204" pitchFamily="34" charset="0"/>
              <a:cs typeface="Arial" panose="020B0604020202020204" pitchFamily="34" charset="0"/>
            </a:endParaRPr>
          </a:p>
        </p:txBody>
      </p:sp>
      <p:sp>
        <p:nvSpPr>
          <p:cNvPr id="14" name="Rectángulo: esquinas redondeadas 13">
            <a:extLst>
              <a:ext uri="{FF2B5EF4-FFF2-40B4-BE49-F238E27FC236}">
                <a16:creationId xmlns:a16="http://schemas.microsoft.com/office/drawing/2014/main" id="{322080A3-2119-4E9D-AE17-FA346931C628}"/>
              </a:ext>
            </a:extLst>
          </p:cNvPr>
          <p:cNvSpPr/>
          <p:nvPr/>
        </p:nvSpPr>
        <p:spPr>
          <a:xfrm>
            <a:off x="6302376" y="1659237"/>
            <a:ext cx="5324269" cy="4109400"/>
          </a:xfrm>
          <a:prstGeom prst="roundRect">
            <a:avLst/>
          </a:prstGeom>
          <a:solidFill>
            <a:schemeClr val="bg1"/>
          </a:solidFill>
          <a:ln>
            <a:prstDash val="lgDashDot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CuadroTexto 14">
            <a:extLst>
              <a:ext uri="{FF2B5EF4-FFF2-40B4-BE49-F238E27FC236}">
                <a16:creationId xmlns:a16="http://schemas.microsoft.com/office/drawing/2014/main" id="{FD9864F2-7C26-4A32-A26A-563A096FF033}"/>
              </a:ext>
            </a:extLst>
          </p:cNvPr>
          <p:cNvSpPr txBox="1"/>
          <p:nvPr/>
        </p:nvSpPr>
        <p:spPr>
          <a:xfrm>
            <a:off x="6415548" y="1873045"/>
            <a:ext cx="5186517" cy="3600986"/>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“Nuestro Redentor trazó un plan donde hizo al hombre su </a:t>
            </a:r>
            <a:r>
              <a:rPr lang="es-DO" sz="3600" b="1" u="sng" dirty="0">
                <a:solidFill>
                  <a:srgbClr val="FFFF00"/>
                </a:solidFill>
                <a:latin typeface="Arial" panose="020B0604020202020204" pitchFamily="34" charset="0"/>
                <a:cs typeface="Arial" panose="020B0604020202020204" pitchFamily="34" charset="0"/>
              </a:rPr>
              <a:t>colaborador</a:t>
            </a:r>
            <a:r>
              <a:rPr lang="es-DO" sz="3200" b="1" dirty="0">
                <a:latin typeface="Arial" panose="020B0604020202020204" pitchFamily="34" charset="0"/>
                <a:cs typeface="Arial" panose="020B0604020202020204" pitchFamily="34" charset="0"/>
              </a:rPr>
              <a:t> para que no se pierda los resultados de la benevolencia sistemática</a:t>
            </a:r>
            <a:r>
              <a:rPr lang="es-DO" sz="2400" b="1" dirty="0">
                <a:latin typeface="Arial" panose="020B0604020202020204" pitchFamily="34" charset="0"/>
                <a:cs typeface="Arial" panose="020B0604020202020204" pitchFamily="34" charset="0"/>
              </a:rPr>
              <a:t>”. (CMC, P. 360).</a:t>
            </a:r>
            <a:endParaRPr lang="es-DO"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250453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B169992-3976-48FD-AB55-C673F01EF3E8}"/>
              </a:ext>
            </a:extLst>
          </p:cNvPr>
          <p:cNvSpPr>
            <a:spLocks noGrp="1"/>
          </p:cNvSpPr>
          <p:nvPr>
            <p:ph type="sldNum" sz="quarter" idx="2"/>
          </p:nvPr>
        </p:nvSpPr>
        <p:spPr/>
        <p:txBody>
          <a:bodyPr/>
          <a:lstStyle/>
          <a:p>
            <a:fld id="{86CB4B4D-7CA3-9044-876B-883B54F8677D}" type="slidenum">
              <a:rPr lang="es-DO" smtClean="0"/>
              <a:t>91</a:t>
            </a:fld>
            <a:endParaRPr lang="es-DO"/>
          </a:p>
        </p:txBody>
      </p:sp>
      <p:sp>
        <p:nvSpPr>
          <p:cNvPr id="3" name="Paralelogramo 2">
            <a:extLst>
              <a:ext uri="{FF2B5EF4-FFF2-40B4-BE49-F238E27FC236}">
                <a16:creationId xmlns:a16="http://schemas.microsoft.com/office/drawing/2014/main" id="{B958015C-4C91-45FD-A5E6-A5B15C5402D0}"/>
              </a:ext>
            </a:extLst>
          </p:cNvPr>
          <p:cNvSpPr/>
          <p:nvPr/>
        </p:nvSpPr>
        <p:spPr>
          <a:xfrm>
            <a:off x="464784" y="921774"/>
            <a:ext cx="10579408" cy="5014452"/>
          </a:xfrm>
          <a:prstGeom prst="parallelogram">
            <a:avLst/>
          </a:prstGeom>
          <a:solidFill>
            <a:schemeClr val="bg1"/>
          </a:solidFill>
          <a:ln>
            <a:prstDash val="lgDash"/>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800" dirty="0">
                <a:solidFill>
                  <a:schemeClr val="tx1"/>
                </a:solidFill>
                <a:latin typeface="Calibri" panose="020F0502020204030204"/>
              </a:rPr>
              <a:t>“</a:t>
            </a:r>
            <a:r>
              <a:rPr lang="en-US" sz="4800" dirty="0" err="1">
                <a:solidFill>
                  <a:schemeClr val="tx1"/>
                </a:solidFill>
                <a:latin typeface="Calibri" panose="020F0502020204030204"/>
              </a:rPr>
              <a:t>Nuestro</a:t>
            </a:r>
            <a:r>
              <a:rPr lang="en-US" sz="4800" dirty="0">
                <a:solidFill>
                  <a:schemeClr val="tx1"/>
                </a:solidFill>
                <a:latin typeface="Calibri" panose="020F0502020204030204"/>
              </a:rPr>
              <a:t> </a:t>
            </a:r>
            <a:r>
              <a:rPr lang="en-US" sz="4800" dirty="0" err="1">
                <a:solidFill>
                  <a:schemeClr val="tx1"/>
                </a:solidFill>
                <a:latin typeface="Calibri" panose="020F0502020204030204"/>
              </a:rPr>
              <a:t>Redentor</a:t>
            </a:r>
            <a:r>
              <a:rPr lang="en-US" sz="4800" dirty="0">
                <a:solidFill>
                  <a:schemeClr val="tx1"/>
                </a:solidFill>
                <a:latin typeface="Calibri" panose="020F0502020204030204"/>
              </a:rPr>
              <a:t> </a:t>
            </a:r>
            <a:r>
              <a:rPr lang="en-US" sz="4800" dirty="0" err="1">
                <a:solidFill>
                  <a:schemeClr val="tx1"/>
                </a:solidFill>
                <a:latin typeface="Calibri" panose="020F0502020204030204"/>
              </a:rPr>
              <a:t>trazó</a:t>
            </a:r>
            <a:r>
              <a:rPr lang="en-US" sz="4800" dirty="0">
                <a:solidFill>
                  <a:schemeClr val="tx1"/>
                </a:solidFill>
                <a:latin typeface="Calibri" panose="020F0502020204030204"/>
              </a:rPr>
              <a:t> un plan </a:t>
            </a:r>
            <a:r>
              <a:rPr lang="en-US" sz="4800" dirty="0" err="1">
                <a:solidFill>
                  <a:schemeClr val="tx1"/>
                </a:solidFill>
                <a:latin typeface="Calibri" panose="020F0502020204030204"/>
              </a:rPr>
              <a:t>donde</a:t>
            </a:r>
            <a:r>
              <a:rPr lang="en-US" sz="4800" dirty="0">
                <a:solidFill>
                  <a:schemeClr val="tx1"/>
                </a:solidFill>
                <a:latin typeface="Calibri" panose="020F0502020204030204"/>
              </a:rPr>
              <a:t> </a:t>
            </a:r>
            <a:r>
              <a:rPr lang="en-US" sz="4800" dirty="0" err="1">
                <a:solidFill>
                  <a:schemeClr val="tx1"/>
                </a:solidFill>
                <a:latin typeface="Calibri" panose="020F0502020204030204"/>
              </a:rPr>
              <a:t>hizo</a:t>
            </a:r>
            <a:r>
              <a:rPr lang="en-US" sz="4800" dirty="0">
                <a:solidFill>
                  <a:schemeClr val="tx1"/>
                </a:solidFill>
                <a:latin typeface="Calibri" panose="020F0502020204030204"/>
              </a:rPr>
              <a:t> al hombre su </a:t>
            </a:r>
            <a:r>
              <a:rPr lang="en-US" sz="4800" b="1" u="sng" dirty="0">
                <a:solidFill>
                  <a:srgbClr val="FFFF00"/>
                </a:solidFill>
                <a:latin typeface="Arial" panose="020B0604020202020204" pitchFamily="34" charset="0"/>
                <a:cs typeface="Arial" panose="020B0604020202020204" pitchFamily="34" charset="0"/>
              </a:rPr>
              <a:t>intermediario</a:t>
            </a:r>
            <a:r>
              <a:rPr lang="en-US" sz="4800" dirty="0">
                <a:solidFill>
                  <a:schemeClr val="tx1"/>
                </a:solidFill>
                <a:latin typeface="Calibri" panose="020F0502020204030204"/>
              </a:rPr>
              <a:t>  para que </a:t>
            </a:r>
            <a:r>
              <a:rPr lang="en-US" sz="4800" dirty="0" err="1">
                <a:solidFill>
                  <a:schemeClr val="tx1"/>
                </a:solidFill>
                <a:latin typeface="Arial" panose="020B0604020202020204" pitchFamily="34" charset="0"/>
                <a:cs typeface="Arial" panose="020B0604020202020204" pitchFamily="34" charset="0"/>
              </a:rPr>
              <a:t>éste</a:t>
            </a:r>
            <a:r>
              <a:rPr lang="en-US" sz="4800" dirty="0">
                <a:solidFill>
                  <a:schemeClr val="tx1"/>
                </a:solidFill>
                <a:latin typeface="Calibri" panose="020F0502020204030204"/>
              </a:rPr>
              <a:t> no se </a:t>
            </a:r>
            <a:r>
              <a:rPr lang="en-US" sz="4800" dirty="0" err="1">
                <a:solidFill>
                  <a:schemeClr val="tx1"/>
                </a:solidFill>
                <a:latin typeface="Calibri" panose="020F0502020204030204"/>
              </a:rPr>
              <a:t>pierda</a:t>
            </a:r>
            <a:r>
              <a:rPr lang="en-US" sz="4800" dirty="0">
                <a:solidFill>
                  <a:schemeClr val="tx1"/>
                </a:solidFill>
                <a:latin typeface="Calibri" panose="020F0502020204030204"/>
              </a:rPr>
              <a:t> los </a:t>
            </a:r>
            <a:r>
              <a:rPr lang="en-US" sz="4800" dirty="0" err="1">
                <a:solidFill>
                  <a:schemeClr val="tx1"/>
                </a:solidFill>
                <a:latin typeface="Calibri" panose="020F0502020204030204"/>
              </a:rPr>
              <a:t>benditos</a:t>
            </a:r>
            <a:r>
              <a:rPr lang="en-US" sz="4800" dirty="0">
                <a:solidFill>
                  <a:schemeClr val="tx1"/>
                </a:solidFill>
                <a:latin typeface="Calibri" panose="020F0502020204030204"/>
              </a:rPr>
              <a:t> </a:t>
            </a:r>
            <a:r>
              <a:rPr lang="en-US" sz="4800" dirty="0" err="1">
                <a:solidFill>
                  <a:schemeClr val="tx1"/>
                </a:solidFill>
                <a:latin typeface="Calibri" panose="020F0502020204030204"/>
              </a:rPr>
              <a:t>resultados</a:t>
            </a:r>
            <a:r>
              <a:rPr lang="en-US" sz="4800" dirty="0">
                <a:solidFill>
                  <a:schemeClr val="tx1"/>
                </a:solidFill>
                <a:latin typeface="Calibri" panose="020F0502020204030204"/>
              </a:rPr>
              <a:t> de la </a:t>
            </a:r>
            <a:r>
              <a:rPr lang="en-US" sz="4800" dirty="0" err="1">
                <a:solidFill>
                  <a:schemeClr val="tx1"/>
                </a:solidFill>
                <a:latin typeface="Calibri" panose="020F0502020204030204"/>
              </a:rPr>
              <a:t>benevolencia</a:t>
            </a:r>
            <a:r>
              <a:rPr lang="en-US" sz="4800" dirty="0">
                <a:solidFill>
                  <a:schemeClr val="tx1"/>
                </a:solidFill>
                <a:latin typeface="Calibri" panose="020F0502020204030204"/>
              </a:rPr>
              <a:t> </a:t>
            </a:r>
            <a:r>
              <a:rPr lang="en-US" sz="4800" dirty="0" err="1">
                <a:solidFill>
                  <a:schemeClr val="tx1"/>
                </a:solidFill>
                <a:latin typeface="Calibri" panose="020F0502020204030204"/>
              </a:rPr>
              <a:t>sistemática</a:t>
            </a:r>
            <a:r>
              <a:rPr lang="en-US" sz="4800" dirty="0">
                <a:solidFill>
                  <a:schemeClr val="tx1"/>
                </a:solidFill>
                <a:latin typeface="Calibri" panose="020F0502020204030204"/>
              </a:rPr>
              <a:t>.” </a:t>
            </a:r>
            <a:r>
              <a:rPr lang="en-US" sz="2800" b="1" dirty="0">
                <a:solidFill>
                  <a:schemeClr val="tx1"/>
                </a:solidFill>
                <a:latin typeface="Calibri" panose="020F0502020204030204"/>
              </a:rPr>
              <a:t>(</a:t>
            </a:r>
            <a:r>
              <a:rPr lang="en-US" sz="2800" b="1">
                <a:solidFill>
                  <a:schemeClr val="tx1"/>
                </a:solidFill>
                <a:latin typeface="Calibri" panose="020F0502020204030204"/>
              </a:rPr>
              <a:t>White, RH</a:t>
            </a:r>
            <a:r>
              <a:rPr lang="en-US" sz="2800" b="1" dirty="0">
                <a:solidFill>
                  <a:schemeClr val="tx1"/>
                </a:solidFill>
                <a:latin typeface="Calibri" panose="020F0502020204030204"/>
              </a:rPr>
              <a:t>, 3 de </a:t>
            </a:r>
            <a:r>
              <a:rPr lang="en-US" sz="2800" b="1" dirty="0" err="1">
                <a:solidFill>
                  <a:schemeClr val="tx1"/>
                </a:solidFill>
                <a:latin typeface="Calibri" panose="020F0502020204030204"/>
              </a:rPr>
              <a:t>marzo</a:t>
            </a:r>
            <a:r>
              <a:rPr lang="en-US" sz="2800" b="1" dirty="0">
                <a:solidFill>
                  <a:schemeClr val="tx1"/>
                </a:solidFill>
                <a:latin typeface="Calibri" panose="020F0502020204030204"/>
              </a:rPr>
              <a:t>, 1896). </a:t>
            </a:r>
            <a:r>
              <a:rPr lang="en-US" sz="2800" b="1" dirty="0">
                <a:solidFill>
                  <a:prstClr val="black"/>
                </a:solidFill>
                <a:latin typeface="Calibri" panose="020F0502020204030204"/>
              </a:rPr>
              <a:t>23, 1897). CMC, P. 17).</a:t>
            </a:r>
            <a:endParaRPr lang="es-DO" sz="2800" b="1" dirty="0">
              <a:solidFill>
                <a:prstClr val="black"/>
              </a:solidFill>
              <a:latin typeface="Calibri" panose="020F0502020204030204"/>
            </a:endParaRPr>
          </a:p>
        </p:txBody>
      </p:sp>
    </p:spTree>
    <p:extLst>
      <p:ext uri="{BB962C8B-B14F-4D97-AF65-F5344CB8AC3E}">
        <p14:creationId xmlns:p14="http://schemas.microsoft.com/office/powerpoint/2010/main" val="2141064677"/>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67D2252-1ABA-41EB-A436-43D6702EA32B}"/>
              </a:ext>
            </a:extLst>
          </p:cNvPr>
          <p:cNvSpPr>
            <a:spLocks noGrp="1"/>
          </p:cNvSpPr>
          <p:nvPr>
            <p:ph type="sldNum" sz="quarter" idx="2"/>
          </p:nvPr>
        </p:nvSpPr>
        <p:spPr/>
        <p:txBody>
          <a:bodyPr/>
          <a:lstStyle/>
          <a:p>
            <a:fld id="{86CB4B4D-7CA3-9044-876B-883B54F8677D}" type="slidenum">
              <a:rPr lang="es-DO" smtClean="0"/>
              <a:t>92</a:t>
            </a:fld>
            <a:endParaRPr lang="es-DO"/>
          </a:p>
        </p:txBody>
      </p:sp>
      <p:sp>
        <p:nvSpPr>
          <p:cNvPr id="8" name="Diagrama de flujo: datos 7">
            <a:extLst>
              <a:ext uri="{FF2B5EF4-FFF2-40B4-BE49-F238E27FC236}">
                <a16:creationId xmlns:a16="http://schemas.microsoft.com/office/drawing/2014/main" id="{F39E744C-22FC-456D-A82F-2A760255FA6D}"/>
              </a:ext>
            </a:extLst>
          </p:cNvPr>
          <p:cNvSpPr/>
          <p:nvPr/>
        </p:nvSpPr>
        <p:spPr>
          <a:xfrm>
            <a:off x="329484" y="856379"/>
            <a:ext cx="5560142" cy="4732186"/>
          </a:xfrm>
          <a:prstGeom prst="flowChartInputOutput">
            <a:avLst/>
          </a:prstGeom>
          <a:solidFill>
            <a:schemeClr val="bg1"/>
          </a:solidFill>
          <a:ln>
            <a:prstDash val="sysDash"/>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DO" sz="1600" b="1" dirty="0">
              <a:solidFill>
                <a:prstClr val="black"/>
              </a:solidFill>
              <a:latin typeface="Times New Roman" panose="02020603050405020304" pitchFamily="18" charset="0"/>
              <a:cs typeface="Times New Roman" panose="02020603050405020304" pitchFamily="18" charset="0"/>
            </a:endParaRPr>
          </a:p>
        </p:txBody>
      </p:sp>
      <p:sp>
        <p:nvSpPr>
          <p:cNvPr id="9" name="Diagrama de flujo: datos 8">
            <a:extLst>
              <a:ext uri="{FF2B5EF4-FFF2-40B4-BE49-F238E27FC236}">
                <a16:creationId xmlns:a16="http://schemas.microsoft.com/office/drawing/2014/main" id="{F229ABAA-CC47-4DC4-8677-2B22615822AB}"/>
              </a:ext>
            </a:extLst>
          </p:cNvPr>
          <p:cNvSpPr/>
          <p:nvPr/>
        </p:nvSpPr>
        <p:spPr>
          <a:xfrm>
            <a:off x="6086573" y="929819"/>
            <a:ext cx="5043949" cy="4732185"/>
          </a:xfrm>
          <a:prstGeom prst="flowChartInputOutput">
            <a:avLst/>
          </a:prstGeom>
          <a:solidFill>
            <a:schemeClr val="bg1"/>
          </a:solidFill>
          <a:ln>
            <a:prstDash val="dash"/>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3200" dirty="0">
                <a:solidFill>
                  <a:prstClr val="black"/>
                </a:solidFill>
                <a:latin typeface="Times New Roman" panose="02020603050405020304" pitchFamily="18" charset="0"/>
                <a:cs typeface="Times New Roman" panose="02020603050405020304" pitchFamily="18" charset="0"/>
              </a:rPr>
              <a:t> </a:t>
            </a:r>
            <a:endParaRPr lang="es-DO" dirty="0"/>
          </a:p>
        </p:txBody>
      </p:sp>
      <p:sp>
        <p:nvSpPr>
          <p:cNvPr id="11" name="CuadroTexto 10">
            <a:extLst>
              <a:ext uri="{FF2B5EF4-FFF2-40B4-BE49-F238E27FC236}">
                <a16:creationId xmlns:a16="http://schemas.microsoft.com/office/drawing/2014/main" id="{833C2CB6-C97E-4C76-8866-931D96ADE9A2}"/>
              </a:ext>
            </a:extLst>
          </p:cNvPr>
          <p:cNvSpPr txBox="1"/>
          <p:nvPr/>
        </p:nvSpPr>
        <p:spPr>
          <a:xfrm rot="219022">
            <a:off x="1376267" y="1126087"/>
            <a:ext cx="3996665" cy="4339650"/>
          </a:xfrm>
          <a:prstGeom prst="rect">
            <a:avLst/>
          </a:prstGeom>
          <a:noFill/>
        </p:spPr>
        <p:txBody>
          <a:bodyPr wrap="square" rtlCol="0">
            <a:spAutoFit/>
          </a:bodyPr>
          <a:lstStyle/>
          <a:p>
            <a:r>
              <a:rPr lang="es-DO" sz="3600" b="1" dirty="0">
                <a:latin typeface="Arial" panose="020B0604020202020204" pitchFamily="34" charset="0"/>
                <a:cs typeface="Arial" panose="020B0604020202020204" pitchFamily="34" charset="0"/>
              </a:rPr>
              <a:t>“Dios ha hecho al hombre su </a:t>
            </a:r>
            <a:r>
              <a:rPr lang="es-DO" sz="3600" b="1" u="sng" dirty="0">
                <a:solidFill>
                  <a:srgbClr val="FFFF00"/>
                </a:solidFill>
                <a:latin typeface="Arial" panose="020B0604020202020204" pitchFamily="34" charset="0"/>
                <a:cs typeface="Arial" panose="020B0604020202020204" pitchFamily="34" charset="0"/>
              </a:rPr>
              <a:t>conducto</a:t>
            </a:r>
            <a:r>
              <a:rPr lang="es-DO" sz="3600" b="1" dirty="0">
                <a:latin typeface="Arial" panose="020B0604020202020204" pitchFamily="34" charset="0"/>
                <a:cs typeface="Arial" panose="020B0604020202020204" pitchFamily="34" charset="0"/>
              </a:rPr>
              <a:t> por los cuales él quiere que se lleve a cabo su obra en el mundo” </a:t>
            </a:r>
            <a:r>
              <a:rPr lang="es-DO" sz="2000" b="1" dirty="0">
                <a:latin typeface="Arial" panose="020B0604020202020204" pitchFamily="34" charset="0"/>
                <a:cs typeface="Arial" panose="020B0604020202020204" pitchFamily="34" charset="0"/>
              </a:rPr>
              <a:t>(JT1.P. 556).</a:t>
            </a:r>
            <a:endParaRPr lang="es-DO" sz="3600" b="1"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0FE9AA8E-D74D-43D8-A342-424916A4436C}"/>
              </a:ext>
            </a:extLst>
          </p:cNvPr>
          <p:cNvSpPr txBox="1"/>
          <p:nvPr/>
        </p:nvSpPr>
        <p:spPr>
          <a:xfrm rot="301872">
            <a:off x="6851880" y="1421978"/>
            <a:ext cx="3947652" cy="3600986"/>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“Dios ha colocado a los hombres para que actúen como su </a:t>
            </a:r>
            <a:r>
              <a:rPr lang="es-DO" sz="3600" b="1" u="sng" dirty="0">
                <a:solidFill>
                  <a:srgbClr val="FFFF00"/>
                </a:solidFill>
                <a:latin typeface="Arial" panose="020B0604020202020204" pitchFamily="34" charset="0"/>
                <a:cs typeface="Arial" panose="020B0604020202020204" pitchFamily="34" charset="0"/>
              </a:rPr>
              <a:t>tesoreros</a:t>
            </a:r>
            <a:r>
              <a:rPr lang="es-DO" sz="3200" b="1" dirty="0">
                <a:latin typeface="Arial" panose="020B0604020202020204" pitchFamily="34" charset="0"/>
                <a:cs typeface="Arial" panose="020B0604020202020204" pitchFamily="34" charset="0"/>
              </a:rPr>
              <a:t> en este mundo”. </a:t>
            </a:r>
            <a:r>
              <a:rPr lang="es-DO" sz="2800" b="1" dirty="0">
                <a:latin typeface="Arial" panose="020B0604020202020204" pitchFamily="34" charset="0"/>
                <a:cs typeface="Arial" panose="020B0604020202020204" pitchFamily="34" charset="0"/>
              </a:rPr>
              <a:t>(Manuscrito, 146, 1903).</a:t>
            </a:r>
            <a:endParaRPr lang="es-DO"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970982"/>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hlinkClick r:id="" action="ppaction://ole?verb=0"/>
            <a:extLst>
              <a:ext uri="{FF2B5EF4-FFF2-40B4-BE49-F238E27FC236}">
                <a16:creationId xmlns:a16="http://schemas.microsoft.com/office/drawing/2014/main" id="{007911F3-1502-4646-9AAD-0135A9A884B1}"/>
              </a:ext>
            </a:extLst>
          </p:cNvPr>
          <p:cNvGraphicFramePr>
            <a:graphicFrameLocks noChangeAspect="1"/>
          </p:cNvGraphicFramePr>
          <p:nvPr>
            <p:extLst>
              <p:ext uri="{D42A27DB-BD31-4B8C-83A1-F6EECF244321}">
                <p14:modId xmlns:p14="http://schemas.microsoft.com/office/powerpoint/2010/main" val="882884416"/>
              </p:ext>
            </p:extLst>
          </p:nvPr>
        </p:nvGraphicFramePr>
        <p:xfrm>
          <a:off x="0" y="0"/>
          <a:ext cx="12191999" cy="6857999"/>
        </p:xfrm>
        <a:graphic>
          <a:graphicData uri="http://schemas.openxmlformats.org/presentationml/2006/ole">
            <mc:AlternateContent xmlns:mc="http://schemas.openxmlformats.org/markup-compatibility/2006">
              <mc:Choice xmlns:v="urn:schemas-microsoft-com:vml" Requires="v">
                <p:oleObj spid="_x0000_s3682" name="Presentation" r:id="rId3" imgW="5640297" imgH="3171286" progId="PowerPoint.Show.12">
                  <p:embed/>
                </p:oleObj>
              </mc:Choice>
              <mc:Fallback>
                <p:oleObj name="Presentation" r:id="rId3" imgW="5640297" imgH="3171286" progId="PowerPoint.Show.12">
                  <p:embed/>
                  <p:pic>
                    <p:nvPicPr>
                      <p:cNvPr id="2" name="Objeto 1">
                        <a:hlinkClick r:id="" action="ppaction://ole?verb=0"/>
                        <a:extLst>
                          <a:ext uri="{FF2B5EF4-FFF2-40B4-BE49-F238E27FC236}">
                            <a16:creationId xmlns:a16="http://schemas.microsoft.com/office/drawing/2014/main" id="{007911F3-1502-4646-9AAD-0135A9A884B1}"/>
                          </a:ext>
                        </a:extLst>
                      </p:cNvPr>
                      <p:cNvPicPr/>
                      <p:nvPr/>
                    </p:nvPicPr>
                    <p:blipFill>
                      <a:blip r:embed="rId4"/>
                      <a:stretch>
                        <a:fillRect/>
                      </a:stretch>
                    </p:blipFill>
                    <p:spPr>
                      <a:xfrm>
                        <a:off x="0" y="0"/>
                        <a:ext cx="12191999" cy="6857999"/>
                      </a:xfrm>
                      <a:prstGeom prst="rect">
                        <a:avLst/>
                      </a:prstGeom>
                    </p:spPr>
                  </p:pic>
                </p:oleObj>
              </mc:Fallback>
            </mc:AlternateContent>
          </a:graphicData>
        </a:graphic>
      </p:graphicFrame>
    </p:spTree>
    <p:extLst>
      <p:ext uri="{BB962C8B-B14F-4D97-AF65-F5344CB8AC3E}">
        <p14:creationId xmlns:p14="http://schemas.microsoft.com/office/powerpoint/2010/main" val="3714063795"/>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B2BBD36-1CAD-4273-BB4F-BD6A1D844615}"/>
              </a:ext>
            </a:extLst>
          </p:cNvPr>
          <p:cNvSpPr/>
          <p:nvPr/>
        </p:nvSpPr>
        <p:spPr>
          <a:xfrm>
            <a:off x="2551470" y="222613"/>
            <a:ext cx="7726787" cy="1200329"/>
          </a:xfrm>
          <a:prstGeom prst="rect">
            <a:avLst/>
          </a:prstGeom>
        </p:spPr>
        <p:txBody>
          <a:bodyPr wrap="square">
            <a:spAutoFit/>
          </a:bodyPr>
          <a:lstStyle/>
          <a:p>
            <a:pPr marL="30480" marR="30480" defTabSz="685800">
              <a:defRPr sz="4800">
                <a:uFill>
                  <a:solidFill>
                    <a:srgbClr val="FFFFFF"/>
                  </a:solidFill>
                </a:uFill>
                <a:latin typeface="Times"/>
                <a:ea typeface="Times"/>
                <a:cs typeface="Times"/>
                <a:sym typeface="Times"/>
              </a:defRPr>
            </a:pPr>
            <a:r>
              <a:rPr lang="es-DO" sz="3600" b="1" dirty="0">
                <a:latin typeface="Times New Roman" panose="02020603050405020304" pitchFamily="18" charset="0"/>
                <a:cs typeface="Times New Roman" panose="02020603050405020304" pitchFamily="18" charset="0"/>
              </a:rPr>
              <a:t>Dios decidió cómo se financiaría su obra</a:t>
            </a:r>
          </a:p>
        </p:txBody>
      </p:sp>
      <p:sp>
        <p:nvSpPr>
          <p:cNvPr id="3" name="CuadroTexto 2">
            <a:extLst>
              <a:ext uri="{FF2B5EF4-FFF2-40B4-BE49-F238E27FC236}">
                <a16:creationId xmlns:a16="http://schemas.microsoft.com/office/drawing/2014/main" id="{96F3E1B0-7C3C-4862-BBC9-F20E6264D301}"/>
              </a:ext>
            </a:extLst>
          </p:cNvPr>
          <p:cNvSpPr txBox="1"/>
          <p:nvPr/>
        </p:nvSpPr>
        <p:spPr>
          <a:xfrm>
            <a:off x="887094" y="428458"/>
            <a:ext cx="6325675"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cs typeface="Arial" panose="020B0604020202020204" pitchFamily="34" charset="0"/>
              </a:rPr>
              <a:t>5</a:t>
            </a:r>
            <a:endParaRPr lang="es-DO" sz="4000" b="1" dirty="0">
              <a:solidFill>
                <a:srgbClr val="FF0000"/>
              </a:solidFill>
              <a:latin typeface="Arial" panose="020B0604020202020204" pitchFamily="34" charset="0"/>
              <a:cs typeface="Arial" panose="020B0604020202020204" pitchFamily="34" charset="0"/>
            </a:endParaRPr>
          </a:p>
        </p:txBody>
      </p:sp>
      <p:sp>
        <p:nvSpPr>
          <p:cNvPr id="4" name="Elipse 3">
            <a:extLst>
              <a:ext uri="{FF2B5EF4-FFF2-40B4-BE49-F238E27FC236}">
                <a16:creationId xmlns:a16="http://schemas.microsoft.com/office/drawing/2014/main" id="{7B543282-34BF-4AB1-941C-9261C3DD0F4B}"/>
              </a:ext>
            </a:extLst>
          </p:cNvPr>
          <p:cNvSpPr/>
          <p:nvPr/>
        </p:nvSpPr>
        <p:spPr>
          <a:xfrm>
            <a:off x="1816307" y="1634378"/>
            <a:ext cx="3013023" cy="207661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dirty="0"/>
          </a:p>
        </p:txBody>
      </p:sp>
      <p:sp>
        <p:nvSpPr>
          <p:cNvPr id="8" name="Elipse 7">
            <a:extLst>
              <a:ext uri="{FF2B5EF4-FFF2-40B4-BE49-F238E27FC236}">
                <a16:creationId xmlns:a16="http://schemas.microsoft.com/office/drawing/2014/main" id="{8101497A-6E71-4E20-B4F7-30236F4F95C4}"/>
              </a:ext>
            </a:extLst>
          </p:cNvPr>
          <p:cNvSpPr/>
          <p:nvPr/>
        </p:nvSpPr>
        <p:spPr>
          <a:xfrm>
            <a:off x="5189170" y="4256294"/>
            <a:ext cx="2863122" cy="14576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DO"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Elipse 8">
            <a:extLst>
              <a:ext uri="{FF2B5EF4-FFF2-40B4-BE49-F238E27FC236}">
                <a16:creationId xmlns:a16="http://schemas.microsoft.com/office/drawing/2014/main" id="{3087226F-4767-4815-A46B-5D071D62B15F}"/>
              </a:ext>
            </a:extLst>
          </p:cNvPr>
          <p:cNvSpPr/>
          <p:nvPr/>
        </p:nvSpPr>
        <p:spPr>
          <a:xfrm>
            <a:off x="7010402" y="1619943"/>
            <a:ext cx="3267856" cy="19177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0" name="CuadroTexto 9">
            <a:extLst>
              <a:ext uri="{FF2B5EF4-FFF2-40B4-BE49-F238E27FC236}">
                <a16:creationId xmlns:a16="http://schemas.microsoft.com/office/drawing/2014/main" id="{8506FA91-08D2-476A-8509-CDB8ADF13768}"/>
              </a:ext>
            </a:extLst>
          </p:cNvPr>
          <p:cNvSpPr txBox="1"/>
          <p:nvPr/>
        </p:nvSpPr>
        <p:spPr>
          <a:xfrm>
            <a:off x="2677845" y="2326428"/>
            <a:ext cx="23984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DIOS</a:t>
            </a:r>
            <a:endParaRPr lang="es-DO" sz="3600" b="1"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E4A4DD03-93B3-478A-87DB-0933039BB789}"/>
              </a:ext>
            </a:extLst>
          </p:cNvPr>
          <p:cNvSpPr txBox="1"/>
          <p:nvPr/>
        </p:nvSpPr>
        <p:spPr>
          <a:xfrm>
            <a:off x="7823621" y="2246594"/>
            <a:ext cx="2735704"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IGLESIA</a:t>
            </a:r>
            <a:endParaRPr lang="es-DO" sz="3200" b="1" dirty="0">
              <a:solidFill>
                <a:schemeClr val="bg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9B0A1C42-DAE9-4B70-ABDD-D41E510F0D4A}"/>
              </a:ext>
            </a:extLst>
          </p:cNvPr>
          <p:cNvSpPr txBox="1"/>
          <p:nvPr/>
        </p:nvSpPr>
        <p:spPr>
          <a:xfrm>
            <a:off x="5781208" y="4737291"/>
            <a:ext cx="286312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HOMBRE</a:t>
            </a:r>
            <a:endParaRPr lang="es-DO" sz="2800" b="1" dirty="0">
              <a:latin typeface="Arial" panose="020B0604020202020204" pitchFamily="34" charset="0"/>
              <a:cs typeface="Arial" panose="020B0604020202020204" pitchFamily="34" charset="0"/>
            </a:endParaRPr>
          </a:p>
        </p:txBody>
      </p:sp>
      <p:cxnSp>
        <p:nvCxnSpPr>
          <p:cNvPr id="14" name="Conector recto de flecha 13">
            <a:extLst>
              <a:ext uri="{FF2B5EF4-FFF2-40B4-BE49-F238E27FC236}">
                <a16:creationId xmlns:a16="http://schemas.microsoft.com/office/drawing/2014/main" id="{112094D9-F7ED-40C5-8DD6-BBDA8C01A1B7}"/>
              </a:ext>
            </a:extLst>
          </p:cNvPr>
          <p:cNvCxnSpPr>
            <a:cxnSpLocks/>
            <a:endCxn id="8" idx="1"/>
          </p:cNvCxnSpPr>
          <p:nvPr/>
        </p:nvCxnSpPr>
        <p:spPr>
          <a:xfrm>
            <a:off x="4409828" y="3523739"/>
            <a:ext cx="1198637" cy="946020"/>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8" name="Imagen 27">
            <a:extLst>
              <a:ext uri="{FF2B5EF4-FFF2-40B4-BE49-F238E27FC236}">
                <a16:creationId xmlns:a16="http://schemas.microsoft.com/office/drawing/2014/main" id="{EEC5E02D-B678-423E-A2A0-35274FEB01F6}"/>
              </a:ext>
            </a:extLst>
          </p:cNvPr>
          <p:cNvPicPr>
            <a:picLocks noChangeAspect="1"/>
          </p:cNvPicPr>
          <p:nvPr/>
        </p:nvPicPr>
        <p:blipFill>
          <a:blip r:embed="rId2"/>
          <a:stretch>
            <a:fillRect/>
          </a:stretch>
        </p:blipFill>
        <p:spPr>
          <a:xfrm rot="16200000">
            <a:off x="7308315" y="3288775"/>
            <a:ext cx="1171821" cy="1148844"/>
          </a:xfrm>
          <a:prstGeom prst="rect">
            <a:avLst/>
          </a:prstGeom>
        </p:spPr>
      </p:pic>
      <p:cxnSp>
        <p:nvCxnSpPr>
          <p:cNvPr id="34" name="Conector recto de flecha 33">
            <a:extLst>
              <a:ext uri="{FF2B5EF4-FFF2-40B4-BE49-F238E27FC236}">
                <a16:creationId xmlns:a16="http://schemas.microsoft.com/office/drawing/2014/main" id="{9C860893-E804-44E9-A112-57A214098C3A}"/>
              </a:ext>
            </a:extLst>
          </p:cNvPr>
          <p:cNvCxnSpPr>
            <a:cxnSpLocks/>
          </p:cNvCxnSpPr>
          <p:nvPr/>
        </p:nvCxnSpPr>
        <p:spPr>
          <a:xfrm flipV="1">
            <a:off x="4829329" y="2672687"/>
            <a:ext cx="2181072" cy="1"/>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31" name="Rectángulo 130">
            <a:extLst>
              <a:ext uri="{FF2B5EF4-FFF2-40B4-BE49-F238E27FC236}">
                <a16:creationId xmlns:a16="http://schemas.microsoft.com/office/drawing/2014/main" id="{EB9FAFB7-26EB-4E35-B451-45EFC1A925D3}"/>
              </a:ext>
            </a:extLst>
          </p:cNvPr>
          <p:cNvSpPr/>
          <p:nvPr/>
        </p:nvSpPr>
        <p:spPr>
          <a:xfrm>
            <a:off x="101098" y="4449108"/>
            <a:ext cx="5045424" cy="1631216"/>
          </a:xfrm>
          <a:prstGeom prst="rect">
            <a:avLst/>
          </a:prstGeom>
          <a:solidFill>
            <a:srgbClr val="FFFF00"/>
          </a:solidFill>
        </p:spPr>
        <p:txBody>
          <a:bodyPr wrap="square">
            <a:spAutoFit/>
          </a:bodyPr>
          <a:lstStyle/>
          <a:p>
            <a:pPr marL="285750" indent="-285750">
              <a:buFont typeface="Wingdings" panose="05000000000000000000" pitchFamily="2" charset="2"/>
              <a:buChar char="ü"/>
            </a:pPr>
            <a:r>
              <a:rPr lang="en-US" sz="2000" b="1" dirty="0">
                <a:solidFill>
                  <a:schemeClr val="bg1"/>
                </a:solidFill>
                <a:latin typeface="Arial" panose="020B0604020202020204" pitchFamily="34" charset="0"/>
                <a:cs typeface="Arial" panose="020B0604020202020204" pitchFamily="34" charset="0"/>
              </a:rPr>
              <a:t>Dios hizo al hombre su mayordomo.</a:t>
            </a:r>
          </a:p>
          <a:p>
            <a:pPr marL="285750" indent="-285750">
              <a:buFont typeface="Wingdings" panose="05000000000000000000" pitchFamily="2" charset="2"/>
              <a:buChar char="ü"/>
            </a:pPr>
            <a:r>
              <a:rPr lang="en-US" sz="2000" b="1" dirty="0">
                <a:solidFill>
                  <a:schemeClr val="bg1"/>
                </a:solidFill>
                <a:latin typeface="Arial" panose="020B0604020202020204" pitchFamily="34" charset="0"/>
                <a:cs typeface="Arial" panose="020B0604020202020204" pitchFamily="34" charset="0"/>
              </a:rPr>
              <a:t>Dios hizo al hombre su colaborador.</a:t>
            </a:r>
          </a:p>
          <a:p>
            <a:pPr marL="285750" indent="-285750">
              <a:buFont typeface="Wingdings" panose="05000000000000000000" pitchFamily="2" charset="2"/>
              <a:buChar char="ü"/>
            </a:pPr>
            <a:r>
              <a:rPr lang="en-US" sz="2000" b="1" dirty="0">
                <a:solidFill>
                  <a:schemeClr val="bg1"/>
                </a:solidFill>
                <a:latin typeface="Arial" panose="020B0604020202020204" pitchFamily="34" charset="0"/>
                <a:cs typeface="Arial" panose="020B0604020202020204" pitchFamily="34" charset="0"/>
              </a:rPr>
              <a:t>Dios hizo al hombre su intermediario.</a:t>
            </a:r>
          </a:p>
          <a:p>
            <a:pPr marL="285750" indent="-285750">
              <a:buFont typeface="Wingdings" panose="05000000000000000000" pitchFamily="2" charset="2"/>
              <a:buChar char="ü"/>
            </a:pPr>
            <a:r>
              <a:rPr lang="en-US" sz="2000" b="1" dirty="0">
                <a:solidFill>
                  <a:schemeClr val="bg1"/>
                </a:solidFill>
                <a:latin typeface="Arial" panose="020B0604020202020204" pitchFamily="34" charset="0"/>
                <a:cs typeface="Arial" panose="020B0604020202020204" pitchFamily="34" charset="0"/>
              </a:rPr>
              <a:t>Dios hizo al hombre su conducto.</a:t>
            </a:r>
          </a:p>
          <a:p>
            <a:pPr marL="285750" indent="-285750">
              <a:buFont typeface="Wingdings" panose="05000000000000000000" pitchFamily="2" charset="2"/>
              <a:buChar char="ü"/>
            </a:pPr>
            <a:r>
              <a:rPr lang="en-US" sz="2000" b="1" dirty="0">
                <a:solidFill>
                  <a:schemeClr val="bg1"/>
                </a:solidFill>
                <a:latin typeface="Arial" panose="020B0604020202020204" pitchFamily="34" charset="0"/>
                <a:cs typeface="Arial" panose="020B0604020202020204" pitchFamily="34" charset="0"/>
              </a:rPr>
              <a:t>Dios hizo al hombre sus tesoreros</a:t>
            </a:r>
            <a:r>
              <a:rPr lang="en-US" sz="1400" b="1" dirty="0">
                <a:solidFill>
                  <a:schemeClr val="bg1"/>
                </a:solidFill>
                <a:latin typeface="Times New Roman" panose="02020603050405020304" pitchFamily="18" charset="0"/>
                <a:cs typeface="Times New Roman" panose="02020603050405020304" pitchFamily="18" charset="0"/>
              </a:rPr>
              <a:t>.</a:t>
            </a:r>
          </a:p>
        </p:txBody>
      </p:sp>
      <p:sp>
        <p:nvSpPr>
          <p:cNvPr id="132" name="CuadroTexto 131">
            <a:extLst>
              <a:ext uri="{FF2B5EF4-FFF2-40B4-BE49-F238E27FC236}">
                <a16:creationId xmlns:a16="http://schemas.microsoft.com/office/drawing/2014/main" id="{530696E2-20F0-4184-8C58-06CFBD05E654}"/>
              </a:ext>
            </a:extLst>
          </p:cNvPr>
          <p:cNvSpPr txBox="1"/>
          <p:nvPr/>
        </p:nvSpPr>
        <p:spPr>
          <a:xfrm>
            <a:off x="8239418" y="3844739"/>
            <a:ext cx="3170424" cy="2308324"/>
          </a:xfrm>
          <a:prstGeom prst="rect">
            <a:avLst/>
          </a:prstGeom>
          <a:noFill/>
        </p:spPr>
        <p:txBody>
          <a:bodyPr wrap="square" rtlCol="0">
            <a:spAutoFit/>
          </a:bodyPr>
          <a:lstStyle/>
          <a:p>
            <a:pPr marL="285750" indent="-285750">
              <a:buFont typeface="Wingdings" panose="05000000000000000000" pitchFamily="2" charset="2"/>
              <a:buChar char="Ø"/>
            </a:pPr>
            <a:r>
              <a:rPr lang="en-US" sz="3600" b="1" dirty="0" err="1">
                <a:solidFill>
                  <a:schemeClr val="bg1"/>
                </a:solidFill>
                <a:latin typeface="Arial" panose="020B0604020202020204" pitchFamily="34" charset="0"/>
                <a:cs typeface="Arial" panose="020B0604020202020204" pitchFamily="34" charset="0"/>
              </a:rPr>
              <a:t>Diezmos</a:t>
            </a:r>
            <a:r>
              <a:rPr lang="en-US" sz="3600" b="1" dirty="0">
                <a:solidFill>
                  <a:schemeClr val="bg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en-US" sz="3600" b="1" dirty="0" err="1">
                <a:solidFill>
                  <a:schemeClr val="bg1"/>
                </a:solidFill>
                <a:latin typeface="Arial" panose="020B0604020202020204" pitchFamily="34" charset="0"/>
                <a:cs typeface="Arial" panose="020B0604020202020204" pitchFamily="34" charset="0"/>
              </a:rPr>
              <a:t>Ofrendas</a:t>
            </a:r>
            <a:r>
              <a:rPr lang="en-US" sz="3600" b="1" dirty="0">
                <a:solidFill>
                  <a:schemeClr val="bg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en-US" sz="3600" b="1" dirty="0" err="1">
                <a:solidFill>
                  <a:schemeClr val="bg1"/>
                </a:solidFill>
                <a:latin typeface="Arial" panose="020B0604020202020204" pitchFamily="34" charset="0"/>
                <a:cs typeface="Arial" panose="020B0604020202020204" pitchFamily="34" charset="0"/>
              </a:rPr>
              <a:t>Donaciones</a:t>
            </a:r>
            <a:endParaRPr lang="en-US" sz="3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3600" b="1" dirty="0" err="1">
                <a:solidFill>
                  <a:schemeClr val="bg1"/>
                </a:solidFill>
                <a:latin typeface="Arial" panose="020B0604020202020204" pitchFamily="34" charset="0"/>
                <a:cs typeface="Arial" panose="020B0604020202020204" pitchFamily="34" charset="0"/>
              </a:rPr>
              <a:t>Primicias</a:t>
            </a:r>
            <a:endParaRPr lang="es-DO"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82211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randombar(horizont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nodeType="clickEffect">
                                  <p:stCondLst>
                                    <p:cond delay="0"/>
                                  </p:stCondLst>
                                  <p:childTnLst>
                                    <p:animEffect transition="out" filter="dissolve">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31"/>
                                        </p:tgtEl>
                                        <p:attrNameLst>
                                          <p:attrName>style.visibility</p:attrName>
                                        </p:attrNameLst>
                                      </p:cBhvr>
                                      <p:to>
                                        <p:strVal val="visible"/>
                                      </p:to>
                                    </p:set>
                                    <p:anim calcmode="lin" valueType="num">
                                      <p:cBhvr>
                                        <p:cTn id="63" dur="500" fill="hold"/>
                                        <p:tgtEl>
                                          <p:spTgt spid="131"/>
                                        </p:tgtEl>
                                        <p:attrNameLst>
                                          <p:attrName>ppt_w</p:attrName>
                                        </p:attrNameLst>
                                      </p:cBhvr>
                                      <p:tavLst>
                                        <p:tav tm="0">
                                          <p:val>
                                            <p:fltVal val="0"/>
                                          </p:val>
                                        </p:tav>
                                        <p:tav tm="100000">
                                          <p:val>
                                            <p:strVal val="#ppt_w"/>
                                          </p:val>
                                        </p:tav>
                                      </p:tavLst>
                                    </p:anim>
                                    <p:anim calcmode="lin" valueType="num">
                                      <p:cBhvr>
                                        <p:cTn id="64" dur="500" fill="hold"/>
                                        <p:tgtEl>
                                          <p:spTgt spid="131"/>
                                        </p:tgtEl>
                                        <p:attrNameLst>
                                          <p:attrName>ppt_h</p:attrName>
                                        </p:attrNameLst>
                                      </p:cBhvr>
                                      <p:tavLst>
                                        <p:tav tm="0">
                                          <p:val>
                                            <p:fltVal val="0"/>
                                          </p:val>
                                        </p:tav>
                                        <p:tav tm="100000">
                                          <p:val>
                                            <p:strVal val="#ppt_h"/>
                                          </p:val>
                                        </p:tav>
                                      </p:tavLst>
                                    </p:anim>
                                    <p:animEffect transition="in" filter="fade">
                                      <p:cBhvr>
                                        <p:cTn id="65" dur="500"/>
                                        <p:tgtEl>
                                          <p:spTgt spid="13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32"/>
                                        </p:tgtEl>
                                        <p:attrNameLst>
                                          <p:attrName>style.visibility</p:attrName>
                                        </p:attrNameLst>
                                      </p:cBhvr>
                                      <p:to>
                                        <p:strVal val="visible"/>
                                      </p:to>
                                    </p:set>
                                    <p:anim calcmode="lin" valueType="num">
                                      <p:cBhvr additive="base">
                                        <p:cTn id="70" dur="500" fill="hold"/>
                                        <p:tgtEl>
                                          <p:spTgt spid="132"/>
                                        </p:tgtEl>
                                        <p:attrNameLst>
                                          <p:attrName>ppt_x</p:attrName>
                                        </p:attrNameLst>
                                      </p:cBhvr>
                                      <p:tavLst>
                                        <p:tav tm="0">
                                          <p:val>
                                            <p:strVal val="#ppt_x"/>
                                          </p:val>
                                        </p:tav>
                                        <p:tav tm="100000">
                                          <p:val>
                                            <p:strVal val="#ppt_x"/>
                                          </p:val>
                                        </p:tav>
                                      </p:tavLst>
                                    </p:anim>
                                    <p:anim calcmode="lin" valueType="num">
                                      <p:cBhvr additive="base">
                                        <p:cTn id="71"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9" grpId="0" animBg="1"/>
      <p:bldP spid="10" grpId="0"/>
      <p:bldP spid="11" grpId="0"/>
      <p:bldP spid="12" grpId="0"/>
      <p:bldP spid="131" grpId="0" animBg="1"/>
      <p:bldP spid="13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24D39B9-2798-4851-8765-93A1B9857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3288890" cy="2492478"/>
          </a:xfrm>
          <a:prstGeom prst="ellipse">
            <a:avLst/>
          </a:prstGeom>
          <a:ln>
            <a:noFill/>
          </a:ln>
          <a:effectLst>
            <a:softEdge rad="112500"/>
          </a:effectLst>
        </p:spPr>
      </p:pic>
      <p:pic>
        <p:nvPicPr>
          <p:cNvPr id="3" name="Imagen 2">
            <a:extLst>
              <a:ext uri="{FF2B5EF4-FFF2-40B4-BE49-F238E27FC236}">
                <a16:creationId xmlns:a16="http://schemas.microsoft.com/office/drawing/2014/main" id="{4E787D84-5E74-4A72-BDB4-A73C53817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999" y="4365522"/>
            <a:ext cx="3008671" cy="2197510"/>
          </a:xfrm>
          <a:prstGeom prst="ellipse">
            <a:avLst/>
          </a:prstGeom>
          <a:ln>
            <a:noFill/>
          </a:ln>
          <a:effectLst>
            <a:softEdge rad="112500"/>
          </a:effectLst>
        </p:spPr>
      </p:pic>
      <p:pic>
        <p:nvPicPr>
          <p:cNvPr id="4" name="Imagen 3">
            <a:extLst>
              <a:ext uri="{FF2B5EF4-FFF2-40B4-BE49-F238E27FC236}">
                <a16:creationId xmlns:a16="http://schemas.microsoft.com/office/drawing/2014/main" id="{6C0FAA8A-A2EC-4721-8A18-0F1387ED9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580671" y="87850"/>
            <a:ext cx="4169736" cy="1737491"/>
          </a:xfrm>
          <a:prstGeom prst="ellipse">
            <a:avLst/>
          </a:prstGeom>
          <a:ln>
            <a:noFill/>
          </a:ln>
          <a:effectLst>
            <a:softEdge rad="112500"/>
          </a:effectLst>
        </p:spPr>
      </p:pic>
      <p:sp>
        <p:nvSpPr>
          <p:cNvPr id="2" name="Flecha: hacia abajo 1">
            <a:extLst>
              <a:ext uri="{FF2B5EF4-FFF2-40B4-BE49-F238E27FC236}">
                <a16:creationId xmlns:a16="http://schemas.microsoft.com/office/drawing/2014/main" id="{33C5D833-4FC9-44E4-8172-A763B1B22D6C}"/>
              </a:ext>
            </a:extLst>
          </p:cNvPr>
          <p:cNvSpPr/>
          <p:nvPr/>
        </p:nvSpPr>
        <p:spPr>
          <a:xfrm rot="16200000">
            <a:off x="6924370" y="589937"/>
            <a:ext cx="383458" cy="1312603"/>
          </a:xfrm>
          <a:prstGeom prst="downArrow">
            <a:avLst>
              <a:gd name="adj1" fmla="val 42309"/>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6" name="Imagen 5">
            <a:extLst>
              <a:ext uri="{FF2B5EF4-FFF2-40B4-BE49-F238E27FC236}">
                <a16:creationId xmlns:a16="http://schemas.microsoft.com/office/drawing/2014/main" id="{472A5607-E74B-459D-ACA0-46A0DA2B0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2546" y="226244"/>
            <a:ext cx="3096547" cy="2178385"/>
          </a:xfrm>
          <a:prstGeom prst="ellipse">
            <a:avLst/>
          </a:prstGeom>
          <a:ln>
            <a:noFill/>
          </a:ln>
          <a:effectLst>
            <a:softEdge rad="112500"/>
          </a:effectLst>
        </p:spPr>
      </p:pic>
      <p:sp>
        <p:nvSpPr>
          <p:cNvPr id="8" name="Flecha: hacia abajo 7">
            <a:extLst>
              <a:ext uri="{FF2B5EF4-FFF2-40B4-BE49-F238E27FC236}">
                <a16:creationId xmlns:a16="http://schemas.microsoft.com/office/drawing/2014/main" id="{45FC44F2-7199-4C0E-AD86-509AADF7CFC4}"/>
              </a:ext>
            </a:extLst>
          </p:cNvPr>
          <p:cNvSpPr/>
          <p:nvPr/>
        </p:nvSpPr>
        <p:spPr>
          <a:xfrm rot="10800000">
            <a:off x="4800599" y="2187136"/>
            <a:ext cx="287594" cy="231677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0" name="Flecha: hacia abajo 9">
            <a:extLst>
              <a:ext uri="{FF2B5EF4-FFF2-40B4-BE49-F238E27FC236}">
                <a16:creationId xmlns:a16="http://schemas.microsoft.com/office/drawing/2014/main" id="{6BA9B21D-85BF-46FE-844E-0E44DD6432D5}"/>
              </a:ext>
            </a:extLst>
          </p:cNvPr>
          <p:cNvSpPr/>
          <p:nvPr/>
        </p:nvSpPr>
        <p:spPr>
          <a:xfrm>
            <a:off x="1129726" y="2300748"/>
            <a:ext cx="463100" cy="163707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1" name="Flecha: a la derecha 10">
            <a:extLst>
              <a:ext uri="{FF2B5EF4-FFF2-40B4-BE49-F238E27FC236}">
                <a16:creationId xmlns:a16="http://schemas.microsoft.com/office/drawing/2014/main" id="{1BF219D1-F67A-4E0A-87F5-3297C4C97A28}"/>
              </a:ext>
            </a:extLst>
          </p:cNvPr>
          <p:cNvSpPr/>
          <p:nvPr/>
        </p:nvSpPr>
        <p:spPr>
          <a:xfrm>
            <a:off x="2831690" y="5235677"/>
            <a:ext cx="700856" cy="2802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2" name="Imagen 11">
            <a:extLst>
              <a:ext uri="{FF2B5EF4-FFF2-40B4-BE49-F238E27FC236}">
                <a16:creationId xmlns:a16="http://schemas.microsoft.com/office/drawing/2014/main" id="{27C900A0-75F3-4B70-BD32-238BA7771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213" y="3937819"/>
            <a:ext cx="2492477" cy="2418736"/>
          </a:xfrm>
          <a:prstGeom prst="rect">
            <a:avLst/>
          </a:prstGeom>
        </p:spPr>
      </p:pic>
      <p:pic>
        <p:nvPicPr>
          <p:cNvPr id="16" name="Imagen 15">
            <a:extLst>
              <a:ext uri="{FF2B5EF4-FFF2-40B4-BE49-F238E27FC236}">
                <a16:creationId xmlns:a16="http://schemas.microsoft.com/office/drawing/2014/main" id="{1B5D6A99-DBE1-42C2-A4C8-F220719751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0800" y="2087538"/>
            <a:ext cx="3395202" cy="1356852"/>
          </a:xfrm>
          <a:prstGeom prst="ellipse">
            <a:avLst/>
          </a:prstGeom>
          <a:ln>
            <a:noFill/>
          </a:ln>
          <a:effectLst>
            <a:softEdge rad="112500"/>
          </a:effectLst>
        </p:spPr>
      </p:pic>
      <p:sp>
        <p:nvSpPr>
          <p:cNvPr id="17" name="Flecha: hacia abajo 16">
            <a:extLst>
              <a:ext uri="{FF2B5EF4-FFF2-40B4-BE49-F238E27FC236}">
                <a16:creationId xmlns:a16="http://schemas.microsoft.com/office/drawing/2014/main" id="{F76DCAF0-02C6-4725-BB3B-68273BB7C3E1}"/>
              </a:ext>
            </a:extLst>
          </p:cNvPr>
          <p:cNvSpPr/>
          <p:nvPr/>
        </p:nvSpPr>
        <p:spPr>
          <a:xfrm>
            <a:off x="9711507" y="1651819"/>
            <a:ext cx="355496" cy="53531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9" name="Imagen 18">
            <a:extLst>
              <a:ext uri="{FF2B5EF4-FFF2-40B4-BE49-F238E27FC236}">
                <a16:creationId xmlns:a16="http://schemas.microsoft.com/office/drawing/2014/main" id="{B271491A-A1DB-46B2-9064-7282694234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7331" y="3706587"/>
            <a:ext cx="3008671" cy="13568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Flecha: hacia abajo 19">
            <a:extLst>
              <a:ext uri="{FF2B5EF4-FFF2-40B4-BE49-F238E27FC236}">
                <a16:creationId xmlns:a16="http://schemas.microsoft.com/office/drawing/2014/main" id="{F6412112-94BB-4597-94A9-EE71B3F2AD14}"/>
              </a:ext>
            </a:extLst>
          </p:cNvPr>
          <p:cNvSpPr/>
          <p:nvPr/>
        </p:nvSpPr>
        <p:spPr>
          <a:xfrm>
            <a:off x="9838401" y="3119283"/>
            <a:ext cx="355496" cy="53531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22" name="Imagen 21">
            <a:extLst>
              <a:ext uri="{FF2B5EF4-FFF2-40B4-BE49-F238E27FC236}">
                <a16:creationId xmlns:a16="http://schemas.microsoft.com/office/drawing/2014/main" id="{D78BDD39-BF3D-4C4F-8154-0770EA1AEA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2528" y="5325637"/>
            <a:ext cx="3028950" cy="12373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3" name="Flecha: hacia abajo 22">
            <a:extLst>
              <a:ext uri="{FF2B5EF4-FFF2-40B4-BE49-F238E27FC236}">
                <a16:creationId xmlns:a16="http://schemas.microsoft.com/office/drawing/2014/main" id="{EDFA65B8-EC73-4EA3-A6A5-526C5E40B14F}"/>
              </a:ext>
            </a:extLst>
          </p:cNvPr>
          <p:cNvSpPr/>
          <p:nvPr/>
        </p:nvSpPr>
        <p:spPr>
          <a:xfrm>
            <a:off x="9711507" y="5063439"/>
            <a:ext cx="355496" cy="26219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Tree>
    <p:extLst>
      <p:ext uri="{BB962C8B-B14F-4D97-AF65-F5344CB8AC3E}">
        <p14:creationId xmlns:p14="http://schemas.microsoft.com/office/powerpoint/2010/main" val="37586821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10 Diagrama"/>
          <p:cNvGraphicFramePr/>
          <p:nvPr/>
        </p:nvGraphicFramePr>
        <p:xfrm>
          <a:off x="1" y="1"/>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D99CA470-1C29-43AD-A4BE-620B011EE2DB}"/>
              </a:ext>
            </a:extLst>
          </p:cNvPr>
          <p:cNvSpPr txBox="1"/>
          <p:nvPr/>
        </p:nvSpPr>
        <p:spPr>
          <a:xfrm rot="17240182" flipH="1">
            <a:off x="-1619824" y="3028889"/>
            <a:ext cx="6481009" cy="800219"/>
          </a:xfrm>
          <a:prstGeom prst="rect">
            <a:avLst/>
          </a:prstGeom>
          <a:solidFill>
            <a:srgbClr val="FFFF00"/>
          </a:solidFill>
        </p:spPr>
        <p:txBody>
          <a:bodyPr wrap="square" rtlCol="0">
            <a:spAutoFit/>
          </a:bodyPr>
          <a:lstStyle/>
          <a:p>
            <a:r>
              <a:rPr lang="es-DO" sz="2800" b="1" dirty="0">
                <a:solidFill>
                  <a:schemeClr val="bg1"/>
                </a:solidFill>
                <a:latin typeface="Times New Roman" panose="02020603050405020304" pitchFamily="18" charset="0"/>
                <a:cs typeface="Times New Roman" panose="02020603050405020304" pitchFamily="18" charset="0"/>
              </a:rPr>
              <a:t>¿</a:t>
            </a:r>
            <a:r>
              <a:rPr lang="en-US" sz="2800" b="1" dirty="0">
                <a:solidFill>
                  <a:schemeClr val="bg1"/>
                </a:solidFill>
                <a:latin typeface="Arial" panose="020B0604020202020204" pitchFamily="34" charset="0"/>
                <a:cs typeface="Arial" panose="020B0604020202020204" pitchFamily="34" charset="0"/>
              </a:rPr>
              <a:t>QUIÉNES TIENEN QUE DIEZMAR?</a:t>
            </a:r>
          </a:p>
          <a:p>
            <a:endParaRPr lang="es-DO" dirty="0"/>
          </a:p>
        </p:txBody>
      </p:sp>
    </p:spTree>
    <p:extLst>
      <p:ext uri="{BB962C8B-B14F-4D97-AF65-F5344CB8AC3E}">
        <p14:creationId xmlns:p14="http://schemas.microsoft.com/office/powerpoint/2010/main" val="185849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a:extLst>
              <a:ext uri="{FF2B5EF4-FFF2-40B4-BE49-F238E27FC236}">
                <a16:creationId xmlns:a16="http://schemas.microsoft.com/office/drawing/2014/main" id="{5672629C-4DA8-4AF0-BE7F-726F9C401F19}"/>
              </a:ext>
            </a:extLst>
          </p:cNvPr>
          <p:cNvGraphicFramePr>
            <a:graphicFrameLocks noChangeAspect="1"/>
          </p:cNvGraphicFramePr>
          <p:nvPr>
            <p:extLst>
              <p:ext uri="{D42A27DB-BD31-4B8C-83A1-F6EECF244321}">
                <p14:modId xmlns:p14="http://schemas.microsoft.com/office/powerpoint/2010/main" val="3562172154"/>
              </p:ext>
            </p:extLst>
          </p:nvPr>
        </p:nvGraphicFramePr>
        <p:xfrm>
          <a:off x="1563757" y="0"/>
          <a:ext cx="7924800" cy="6858000"/>
        </p:xfrm>
        <a:graphic>
          <a:graphicData uri="http://schemas.openxmlformats.org/presentationml/2006/ole">
            <mc:AlternateContent xmlns:mc="http://schemas.openxmlformats.org/markup-compatibility/2006">
              <mc:Choice xmlns:v="urn:schemas-microsoft-com:vml" Requires="v">
                <p:oleObj spid="_x0000_s1642" name="Acrobat Document" r:id="rId3" imgW="7543768" imgH="5829216" progId="AcroExch.Document.DC">
                  <p:embed/>
                </p:oleObj>
              </mc:Choice>
              <mc:Fallback>
                <p:oleObj name="Acrobat Document" r:id="rId3" imgW="7543768" imgH="5829216" progId="AcroExch.Document.DC">
                  <p:embed/>
                  <p:pic>
                    <p:nvPicPr>
                      <p:cNvPr id="0" name=""/>
                      <p:cNvPicPr/>
                      <p:nvPr/>
                    </p:nvPicPr>
                    <p:blipFill>
                      <a:blip r:embed="rId4"/>
                      <a:stretch>
                        <a:fillRect/>
                      </a:stretch>
                    </p:blipFill>
                    <p:spPr>
                      <a:xfrm>
                        <a:off x="1563757" y="0"/>
                        <a:ext cx="7924800" cy="6858000"/>
                      </a:xfrm>
                      <a:prstGeom prst="rect">
                        <a:avLst/>
                      </a:prstGeom>
                    </p:spPr>
                  </p:pic>
                </p:oleObj>
              </mc:Fallback>
            </mc:AlternateContent>
          </a:graphicData>
        </a:graphic>
      </p:graphicFrame>
    </p:spTree>
    <p:extLst>
      <p:ext uri="{BB962C8B-B14F-4D97-AF65-F5344CB8AC3E}">
        <p14:creationId xmlns:p14="http://schemas.microsoft.com/office/powerpoint/2010/main" val="17725447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a:extLst>
              <a:ext uri="{FF2B5EF4-FFF2-40B4-BE49-F238E27FC236}">
                <a16:creationId xmlns:a16="http://schemas.microsoft.com/office/drawing/2014/main" id="{E319D2B2-F594-4517-AE42-7ABE62416EC3}"/>
              </a:ext>
            </a:extLst>
          </p:cNvPr>
          <p:cNvGraphicFramePr>
            <a:graphicFrameLocks noChangeAspect="1"/>
          </p:cNvGraphicFramePr>
          <p:nvPr>
            <p:extLst>
              <p:ext uri="{D42A27DB-BD31-4B8C-83A1-F6EECF244321}">
                <p14:modId xmlns:p14="http://schemas.microsoft.com/office/powerpoint/2010/main" val="3081436921"/>
              </p:ext>
            </p:extLst>
          </p:nvPr>
        </p:nvGraphicFramePr>
        <p:xfrm>
          <a:off x="2212423" y="514350"/>
          <a:ext cx="7543800" cy="5829300"/>
        </p:xfrm>
        <a:graphic>
          <a:graphicData uri="http://schemas.openxmlformats.org/presentationml/2006/ole">
            <mc:AlternateContent xmlns:mc="http://schemas.openxmlformats.org/markup-compatibility/2006">
              <mc:Choice xmlns:v="urn:schemas-microsoft-com:vml" Requires="v">
                <p:oleObj spid="_x0000_s2664" name="Acrobat Document" r:id="rId3" imgW="7543768" imgH="5829216" progId="AcroExch.Document.DC">
                  <p:embed/>
                </p:oleObj>
              </mc:Choice>
              <mc:Fallback>
                <p:oleObj name="Acrobat Document" r:id="rId3" imgW="7543768" imgH="5829216" progId="AcroExch.Document.DC">
                  <p:embed/>
                  <p:pic>
                    <p:nvPicPr>
                      <p:cNvPr id="0" name=""/>
                      <p:cNvPicPr/>
                      <p:nvPr/>
                    </p:nvPicPr>
                    <p:blipFill>
                      <a:blip r:embed="rId4"/>
                      <a:stretch>
                        <a:fillRect/>
                      </a:stretch>
                    </p:blipFill>
                    <p:spPr>
                      <a:xfrm>
                        <a:off x="2212423" y="514350"/>
                        <a:ext cx="7543800" cy="5829300"/>
                      </a:xfrm>
                      <a:prstGeom prst="rect">
                        <a:avLst/>
                      </a:prstGeom>
                    </p:spPr>
                  </p:pic>
                </p:oleObj>
              </mc:Fallback>
            </mc:AlternateContent>
          </a:graphicData>
        </a:graphic>
      </p:graphicFrame>
    </p:spTree>
    <p:extLst>
      <p:ext uri="{BB962C8B-B14F-4D97-AF65-F5344CB8AC3E}">
        <p14:creationId xmlns:p14="http://schemas.microsoft.com/office/powerpoint/2010/main" val="36321222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F990454-5BED-4942-BAF1-C2566382F1EE}"/>
              </a:ext>
            </a:extLst>
          </p:cNvPr>
          <p:cNvSpPr txBox="1"/>
          <p:nvPr/>
        </p:nvSpPr>
        <p:spPr>
          <a:xfrm>
            <a:off x="1060174" y="2130149"/>
            <a:ext cx="9422296" cy="1200329"/>
          </a:xfrm>
          <a:prstGeom prst="rect">
            <a:avLst/>
          </a:prstGeom>
          <a:solidFill>
            <a:srgbClr val="FFFF00"/>
          </a:solidFill>
        </p:spPr>
        <p:txBody>
          <a:bodyPr wrap="square" rtlCol="0">
            <a:spAutoFit/>
          </a:bodyPr>
          <a:lstStyle/>
          <a:p>
            <a:pPr algn="ctr"/>
            <a:r>
              <a:rPr lang="es-DO" sz="3600" b="1" dirty="0">
                <a:solidFill>
                  <a:schemeClr val="bg1"/>
                </a:solidFill>
                <a:latin typeface="Arial" panose="020B0604020202020204" pitchFamily="34" charset="0"/>
                <a:cs typeface="Arial" panose="020B0604020202020204" pitchFamily="34" charset="0"/>
              </a:rPr>
              <a:t>RAZONES DE LA ESCASES DE DINERO EN LA IGLESIA.</a:t>
            </a:r>
          </a:p>
        </p:txBody>
      </p:sp>
    </p:spTree>
    <p:extLst>
      <p:ext uri="{BB962C8B-B14F-4D97-AF65-F5344CB8AC3E}">
        <p14:creationId xmlns:p14="http://schemas.microsoft.com/office/powerpoint/2010/main" val="23023155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3481</TotalTime>
  <Words>3374</Words>
  <Application>Microsoft Office PowerPoint</Application>
  <PresentationFormat>Panorámica</PresentationFormat>
  <Paragraphs>434</Paragraphs>
  <Slides>114</Slides>
  <Notes>1</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3</vt:i4>
      </vt:variant>
      <vt:variant>
        <vt:lpstr>Títulos de diapositiva</vt:lpstr>
      </vt:variant>
      <vt:variant>
        <vt:i4>114</vt:i4>
      </vt:variant>
    </vt:vector>
  </HeadingPairs>
  <TitlesOfParts>
    <vt:vector size="128" baseType="lpstr">
      <vt:lpstr>Arial</vt:lpstr>
      <vt:lpstr>Arial Black</vt:lpstr>
      <vt:lpstr>Arial Narrow</vt:lpstr>
      <vt:lpstr>Calibri</vt:lpstr>
      <vt:lpstr>Century Gothic</vt:lpstr>
      <vt:lpstr>Helvetica</vt:lpstr>
      <vt:lpstr>Times</vt:lpstr>
      <vt:lpstr>Times New Roman</vt:lpstr>
      <vt:lpstr>Wingdings</vt:lpstr>
      <vt:lpstr>Wingdings 3</vt:lpstr>
      <vt:lpstr>Ion</vt:lpstr>
      <vt:lpstr>Chart</vt:lpstr>
      <vt:lpstr>Presentation</vt:lpstr>
      <vt:lpstr>Acrobat 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GENEROSIDAD SE REQUIERE?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Joel Fernandez</dc:creator>
  <cp:lastModifiedBy>Familia Alvis Giraldo</cp:lastModifiedBy>
  <cp:revision>852</cp:revision>
  <cp:lastPrinted>2018-06-27T04:06:49Z</cp:lastPrinted>
  <dcterms:created xsi:type="dcterms:W3CDTF">2018-06-20T05:02:08Z</dcterms:created>
  <dcterms:modified xsi:type="dcterms:W3CDTF">2022-03-12T10:57:36Z</dcterms:modified>
</cp:coreProperties>
</file>