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sldIdLst>
    <p:sldId id="303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66" r:id="rId13"/>
    <p:sldId id="267" r:id="rId14"/>
    <p:sldId id="270" r:id="rId15"/>
    <p:sldId id="269" r:id="rId16"/>
    <p:sldId id="268" r:id="rId17"/>
    <p:sldId id="272" r:id="rId18"/>
    <p:sldId id="258" r:id="rId19"/>
    <p:sldId id="274" r:id="rId20"/>
    <p:sldId id="276" r:id="rId21"/>
    <p:sldId id="277" r:id="rId22"/>
    <p:sldId id="279" r:id="rId23"/>
    <p:sldId id="278" r:id="rId24"/>
    <p:sldId id="280" r:id="rId25"/>
    <p:sldId id="292" r:id="rId26"/>
    <p:sldId id="282" r:id="rId27"/>
    <p:sldId id="283" r:id="rId28"/>
    <p:sldId id="285" r:id="rId29"/>
    <p:sldId id="296" r:id="rId30"/>
    <p:sldId id="297" r:id="rId31"/>
    <p:sldId id="298" r:id="rId32"/>
    <p:sldId id="293" r:id="rId33"/>
    <p:sldId id="281" r:id="rId34"/>
    <p:sldId id="287" r:id="rId35"/>
    <p:sldId id="289" r:id="rId36"/>
    <p:sldId id="294" r:id="rId37"/>
    <p:sldId id="286" r:id="rId38"/>
    <p:sldId id="299" r:id="rId39"/>
    <p:sldId id="300" r:id="rId40"/>
    <p:sldId id="301" r:id="rId41"/>
    <p:sldId id="295" r:id="rId42"/>
    <p:sldId id="290" r:id="rId43"/>
    <p:sldId id="302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0000"/>
    <a:srgbClr val="EDECE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10/22/2016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10/22/2016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10/22/2016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10/22/2016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10/22/2016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10/22/2016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10/22/2016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10/22/2016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10/22/2016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  <a:t>10/22/2016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073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10/22/2016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91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10/22/2016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10/22/2016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5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t>10/22/2016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482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t>10/22/2016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22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10/22/2016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081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10/22/2016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01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  <a:t>10/22/2016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276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10/22/2016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29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  <a:t>10/22/2016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2592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  <a:t>10/22/2016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43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10/22/2016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10/22/2016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10/22/2016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10/22/2016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10/22/2016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10/22/2016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10/22/2016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10/22/2016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10/22/2016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11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21420000">
            <a:off x="762411" y="1148865"/>
            <a:ext cx="9755187" cy="2766528"/>
          </a:xfrm>
        </p:spPr>
        <p:txBody>
          <a:bodyPr>
            <a:noAutofit/>
          </a:bodyPr>
          <a:lstStyle/>
          <a:p>
            <a:pPr algn="ctr"/>
            <a:r>
              <a:rPr lang="es-CO" sz="6000" dirty="0" smtClean="0">
                <a:solidFill>
                  <a:schemeClr val="accent1">
                    <a:lumMod val="50000"/>
                  </a:schemeClr>
                </a:solidFill>
              </a:rPr>
              <a:t>FAMILIA BORJA CHARRIS</a:t>
            </a:r>
            <a:r>
              <a:rPr lang="es-CO" sz="7200" dirty="0" smtClean="0"/>
              <a:t/>
            </a:r>
            <a:br>
              <a:rPr lang="es-CO" sz="7200" dirty="0" smtClean="0"/>
            </a:br>
            <a:r>
              <a:rPr lang="es-CO" sz="7200" dirty="0" smtClean="0"/>
              <a:t>UN MODELO IMPERFECTO </a:t>
            </a:r>
            <a:r>
              <a:rPr lang="es-CO" sz="5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 LA BENDICIÓN DE DIOS</a:t>
            </a:r>
            <a:endParaRPr lang="es-CO" sz="5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rot="21420000">
            <a:off x="995940" y="3893604"/>
            <a:ext cx="9755187" cy="550333"/>
          </a:xfrm>
        </p:spPr>
        <p:txBody>
          <a:bodyPr/>
          <a:lstStyle/>
          <a:p>
            <a:pPr algn="ctr"/>
            <a:r>
              <a:rPr lang="es-CO" dirty="0" smtClean="0"/>
              <a:t>DANIEL BORJA SIERRA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4483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7" y="211281"/>
            <a:ext cx="8215746" cy="616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95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959">
            <a:off x="1417049" y="328007"/>
            <a:ext cx="5277575" cy="527757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21673" y="5521240"/>
            <a:ext cx="11499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 panose="02060403030505090203" pitchFamily="18" charset="0"/>
              </a:rPr>
              <a:t>Familia Ministerial </a:t>
            </a:r>
            <a:r>
              <a:rPr lang="es-CO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 panose="02060403030505090203" pitchFamily="18" charset="0"/>
              </a:rPr>
              <a:t>Peluffo</a:t>
            </a:r>
            <a:r>
              <a:rPr lang="es-CO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 panose="02060403030505090203" pitchFamily="18" charset="0"/>
              </a:rPr>
              <a:t> Borja</a:t>
            </a:r>
            <a:endParaRPr lang="es-CO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parral Pro Light" panose="020604030305050902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7973">
            <a:off x="6400216" y="547288"/>
            <a:ext cx="5382737" cy="493546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0837">
            <a:off x="88038" y="29471"/>
            <a:ext cx="2342860" cy="234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1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13940" r="5939" b="7677"/>
          <a:stretch/>
        </p:blipFill>
        <p:spPr>
          <a:xfrm rot="193708">
            <a:off x="7265524" y="124036"/>
            <a:ext cx="4571512" cy="591248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1972108" y="5688585"/>
            <a:ext cx="11499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 panose="02060403030505090203" pitchFamily="18" charset="0"/>
              </a:rPr>
              <a:t>Familia Ministerial </a:t>
            </a:r>
            <a:r>
              <a:rPr lang="es-CO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 panose="02060403030505090203" pitchFamily="18" charset="0"/>
              </a:rPr>
              <a:t>Ortíz</a:t>
            </a:r>
            <a:r>
              <a:rPr lang="es-CO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 panose="02060403030505090203" pitchFamily="18" charset="0"/>
              </a:rPr>
              <a:t> Borja</a:t>
            </a:r>
            <a:endParaRPr lang="es-CO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parral Pro Light" panose="020604030305050902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9850">
            <a:off x="683825" y="561659"/>
            <a:ext cx="6187407" cy="464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75347" y="5585972"/>
            <a:ext cx="11499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 panose="02060403030505090203" pitchFamily="18" charset="0"/>
              </a:rPr>
              <a:t>Familia </a:t>
            </a:r>
            <a:r>
              <a:rPr lang="es-CO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 panose="02060403030505090203" pitchFamily="18" charset="0"/>
              </a:rPr>
              <a:t>Íbica</a:t>
            </a:r>
            <a:r>
              <a:rPr lang="es-CO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 panose="02060403030505090203" pitchFamily="18" charset="0"/>
              </a:rPr>
              <a:t> Espinoza</a:t>
            </a:r>
            <a:endParaRPr lang="es-CO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parral Pro Light" panose="020604030305050902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105">
            <a:off x="568035" y="438899"/>
            <a:ext cx="3445163" cy="51677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" t="2149" r="1060" b="12124"/>
          <a:stretch/>
        </p:blipFill>
        <p:spPr>
          <a:xfrm rot="159760">
            <a:off x="3860953" y="630320"/>
            <a:ext cx="7814362" cy="487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5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-198726" y="5647021"/>
            <a:ext cx="11499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 panose="02060403030505090203" pitchFamily="18" charset="0"/>
              </a:rPr>
              <a:t>Familia Ministerial Borja González</a:t>
            </a:r>
            <a:endParaRPr lang="es-CO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parral Pro Light" panose="020604030305050902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2" t="14463" r="26274"/>
          <a:stretch/>
        </p:blipFill>
        <p:spPr>
          <a:xfrm rot="21407220">
            <a:off x="332509" y="471055"/>
            <a:ext cx="3244440" cy="48490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6873">
            <a:off x="5965878" y="1136447"/>
            <a:ext cx="6813189" cy="454212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7438" r="8505" b="4959"/>
          <a:stretch/>
        </p:blipFill>
        <p:spPr>
          <a:xfrm rot="207520">
            <a:off x="3338946" y="287299"/>
            <a:ext cx="4842164" cy="322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58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-1972109" y="5688585"/>
            <a:ext cx="15106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 panose="02060403030505090203" pitchFamily="18" charset="0"/>
              </a:rPr>
              <a:t>Esposos Borja </a:t>
            </a:r>
            <a:r>
              <a:rPr lang="es-CO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 panose="02060403030505090203" pitchFamily="18" charset="0"/>
              </a:rPr>
              <a:t>Charris</a:t>
            </a:r>
            <a:r>
              <a:rPr lang="es-CO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 panose="02060403030505090203" pitchFamily="18" charset="0"/>
              </a:rPr>
              <a:t> - 2016</a:t>
            </a:r>
            <a:endParaRPr lang="es-CO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parral Pro Light" panose="02060403030505090203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495">
            <a:off x="4735998" y="594966"/>
            <a:ext cx="6003636" cy="450272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486">
            <a:off x="746578" y="327001"/>
            <a:ext cx="3927345" cy="538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71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21420000">
            <a:off x="762411" y="1148865"/>
            <a:ext cx="9755187" cy="2766528"/>
          </a:xfrm>
        </p:spPr>
        <p:txBody>
          <a:bodyPr>
            <a:noAutofit/>
          </a:bodyPr>
          <a:lstStyle/>
          <a:p>
            <a:pPr algn="ctr"/>
            <a:r>
              <a:rPr lang="es-CO" sz="8800" dirty="0" smtClean="0"/>
              <a:t>LA FAMILIA</a:t>
            </a:r>
            <a:r>
              <a:rPr lang="es-CO" sz="6600" dirty="0" smtClean="0"/>
              <a:t> </a:t>
            </a:r>
            <a:br>
              <a:rPr lang="es-CO" sz="6600" dirty="0" smtClean="0"/>
            </a:br>
            <a:r>
              <a:rPr lang="es-CO" sz="6600" dirty="0" smtClean="0"/>
              <a:t>QUE REPOBLARÁ</a:t>
            </a:r>
            <a:br>
              <a:rPr lang="es-CO" sz="6600" dirty="0" smtClean="0"/>
            </a:br>
            <a:r>
              <a:rPr lang="es-CO" sz="8800" dirty="0" smtClean="0"/>
              <a:t>EL CIELO</a:t>
            </a:r>
            <a:endParaRPr lang="es-CO" sz="8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rot="21420000">
            <a:off x="968231" y="3768913"/>
            <a:ext cx="9755187" cy="550333"/>
          </a:xfrm>
        </p:spPr>
        <p:txBody>
          <a:bodyPr/>
          <a:lstStyle/>
          <a:p>
            <a:pPr algn="ctr"/>
            <a:r>
              <a:rPr lang="es-CO" sz="3600" dirty="0" smtClean="0"/>
              <a:t>TEMA SEMINARIO</a:t>
            </a:r>
            <a:endParaRPr lang="es-CO" sz="3600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 rot="21420000">
            <a:off x="3766849" y="4829040"/>
            <a:ext cx="9755187" cy="5503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8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400" dirty="0" smtClean="0">
                <a:solidFill>
                  <a:schemeClr val="bg1">
                    <a:lumMod val="85000"/>
                  </a:schemeClr>
                </a:solidFill>
              </a:rPr>
              <a:t>Por </a:t>
            </a:r>
            <a:r>
              <a:rPr lang="es-CO" sz="3600" dirty="0" smtClean="0">
                <a:solidFill>
                  <a:schemeClr val="bg1">
                    <a:lumMod val="85000"/>
                  </a:schemeClr>
                </a:solidFill>
              </a:rPr>
              <a:t>DANIEL BORJA SIERRA</a:t>
            </a:r>
            <a:endParaRPr lang="es-CO" sz="3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166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/>
              <a:t>Propósito de la familia cristiana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687976" y="1837765"/>
            <a:ext cx="10394707" cy="33111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4000" dirty="0" smtClean="0"/>
              <a:t>Génesis 12: 5 </a:t>
            </a:r>
            <a:r>
              <a:rPr lang="es-CO" sz="2800" dirty="0" smtClean="0"/>
              <a:t>up</a:t>
            </a:r>
            <a:endParaRPr lang="es-CO" sz="4000" dirty="0" smtClean="0"/>
          </a:p>
          <a:p>
            <a:pPr marL="0" indent="0" algn="ctr">
              <a:buNone/>
            </a:pPr>
            <a:r>
              <a:rPr lang="es-CO" sz="4000" dirty="0" smtClean="0"/>
              <a:t>“…</a:t>
            </a:r>
            <a:r>
              <a:rPr lang="es-CO" sz="4000" dirty="0"/>
              <a:t>Y salieron para ir a tierra de Canaán;  </a:t>
            </a:r>
            <a:endParaRPr lang="es-CO" sz="4000" dirty="0" smtClean="0"/>
          </a:p>
          <a:p>
            <a:pPr marL="0" indent="0" algn="ctr">
              <a:buNone/>
            </a:pPr>
            <a:r>
              <a:rPr lang="es-CO" sz="4000" dirty="0" smtClean="0"/>
              <a:t>y </a:t>
            </a:r>
            <a:r>
              <a:rPr lang="es-CO" sz="4000" dirty="0"/>
              <a:t>a tierra de Canaán </a:t>
            </a:r>
            <a:r>
              <a:rPr lang="es-CO" sz="4000" dirty="0" smtClean="0"/>
              <a:t>llegaron”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3463962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" y="0"/>
            <a:ext cx="11979952" cy="6644081"/>
          </a:xfrm>
          <a:prstGeom prst="rect">
            <a:avLst/>
          </a:prstGeom>
          <a:solidFill>
            <a:srgbClr val="EDECEB"/>
          </a:solidFill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eeform 11"/>
          <p:cNvSpPr/>
          <p:nvPr/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7" name="Rectangle 12"/>
          <p:cNvSpPr/>
          <p:nvPr/>
        </p:nvSpPr>
        <p:spPr>
          <a:xfrm>
            <a:off x="1" y="5600215"/>
            <a:ext cx="11706512" cy="7805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08377" y="1006493"/>
            <a:ext cx="10363200" cy="33111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“Dios creó al hombre </a:t>
            </a:r>
            <a:r>
              <a:rPr lang="es-CO" sz="44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para la gloria divina</a:t>
            </a: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, para que después de pasar por la prueba y la aflicción </a:t>
            </a:r>
            <a:r>
              <a:rPr lang="es-CO" sz="44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la familia humana pudiera llegar a ser una con la familia celestial</a:t>
            </a: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.  El propósito de Dios era </a:t>
            </a:r>
            <a:r>
              <a:rPr lang="es-CO" sz="44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repoblar el cielo con la familia humana</a:t>
            </a: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, si hubiera demostrado obediencia a cada palabra divina.”</a:t>
            </a:r>
          </a:p>
          <a:p>
            <a:pPr marL="0" indent="0" algn="ctr">
              <a:buNone/>
            </a:pPr>
            <a:endParaRPr lang="es-CO" sz="1600" dirty="0" smtClean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marL="0" indent="0" algn="ctr">
              <a:buNone/>
            </a:pP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La Verdad acerca de los Ángeles p. 291.3</a:t>
            </a:r>
            <a:endParaRPr lang="es-CO" sz="40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4398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" y="0"/>
            <a:ext cx="11979952" cy="6644081"/>
          </a:xfrm>
          <a:prstGeom prst="rect">
            <a:avLst/>
          </a:prstGeom>
          <a:solidFill>
            <a:srgbClr val="EDECEB"/>
          </a:solidFill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eeform 11"/>
          <p:cNvSpPr/>
          <p:nvPr/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7" name="Rectangle 12"/>
          <p:cNvSpPr/>
          <p:nvPr/>
        </p:nvSpPr>
        <p:spPr>
          <a:xfrm>
            <a:off x="1" y="5600215"/>
            <a:ext cx="11706512" cy="780581"/>
          </a:xfrm>
          <a:prstGeom prst="rect">
            <a:avLst/>
          </a:prstGeom>
          <a:solidFill>
            <a:srgbClr val="64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1163782" y="632421"/>
            <a:ext cx="10363200" cy="3311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Objetivos</a:t>
            </a:r>
            <a:r>
              <a:rPr lang="es-MX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MX" sz="3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MX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Mostrar  las  dos etapas de oportunidad que tenemos los padres (niñez y juventud)</a:t>
            </a:r>
            <a:endParaRPr lang="es-CO" sz="3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CO" sz="3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MX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Aun para los que han empezado mal, queda esperanza</a:t>
            </a:r>
            <a:endParaRPr lang="es-CO" sz="3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95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314" y="222964"/>
            <a:ext cx="9209584" cy="555965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219201" y="5734027"/>
            <a:ext cx="9380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bg1"/>
                </a:solidFill>
                <a:latin typeface="Chaparral Pro Light" panose="02060403030505090203" pitchFamily="18" charset="0"/>
              </a:rPr>
              <a:t>Daniel Borja y </a:t>
            </a:r>
            <a:r>
              <a:rPr lang="es-CO" sz="2800" b="1" dirty="0" err="1" smtClean="0">
                <a:solidFill>
                  <a:schemeClr val="bg1"/>
                </a:solidFill>
                <a:latin typeface="Chaparral Pro Light" panose="02060403030505090203" pitchFamily="18" charset="0"/>
              </a:rPr>
              <a:t>Rosiris</a:t>
            </a:r>
            <a:r>
              <a:rPr lang="es-CO" sz="2800" b="1" dirty="0" smtClean="0">
                <a:solidFill>
                  <a:schemeClr val="bg1"/>
                </a:solidFill>
                <a:latin typeface="Chaparral Pro Light" panose="02060403030505090203" pitchFamily="18" charset="0"/>
              </a:rPr>
              <a:t> </a:t>
            </a:r>
            <a:r>
              <a:rPr lang="es-CO" sz="2800" b="1" dirty="0" err="1" smtClean="0">
                <a:solidFill>
                  <a:schemeClr val="bg1"/>
                </a:solidFill>
                <a:latin typeface="Chaparral Pro Light" panose="02060403030505090203" pitchFamily="18" charset="0"/>
              </a:rPr>
              <a:t>Charris</a:t>
            </a:r>
            <a:r>
              <a:rPr lang="es-CO" sz="2800" b="1" dirty="0" smtClean="0">
                <a:solidFill>
                  <a:schemeClr val="bg1"/>
                </a:solidFill>
                <a:latin typeface="Chaparral Pro Light" panose="02060403030505090203" pitchFamily="18" charset="0"/>
              </a:rPr>
              <a:t> - Cartagena, 16 Julio 1987</a:t>
            </a:r>
            <a:endParaRPr lang="es-CO" sz="2800" b="1" dirty="0">
              <a:solidFill>
                <a:schemeClr val="bg1"/>
              </a:solidFill>
              <a:latin typeface="Chaparral Pro Light" panose="0206040303050509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165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" y="0"/>
            <a:ext cx="11979952" cy="6644081"/>
          </a:xfrm>
          <a:prstGeom prst="rect">
            <a:avLst/>
          </a:prstGeom>
          <a:solidFill>
            <a:srgbClr val="EDECEB"/>
          </a:solidFill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eeform 11"/>
          <p:cNvSpPr/>
          <p:nvPr/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7" name="Rectangle 12"/>
          <p:cNvSpPr/>
          <p:nvPr/>
        </p:nvSpPr>
        <p:spPr>
          <a:xfrm>
            <a:off x="1" y="5600215"/>
            <a:ext cx="11706512" cy="7805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1052946" y="632421"/>
            <a:ext cx="10363200" cy="33111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Principios</a:t>
            </a:r>
            <a:r>
              <a:rPr lang="es-MX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s-MX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</a:p>
          <a:p>
            <a:pPr marL="742950" indent="-742950">
              <a:buAutoNum type="arabicPeriod"/>
            </a:pPr>
            <a:r>
              <a:rPr lang="es-MX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</a:t>
            </a:r>
            <a:r>
              <a:rPr lang="es-MX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hijos pertenecen a Dios. Sal  127: 3   </a:t>
            </a:r>
            <a:r>
              <a:rPr lang="es-MX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</a:t>
            </a:r>
            <a:r>
              <a:rPr lang="es-MX" sz="3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“Herencia </a:t>
            </a:r>
            <a:r>
              <a:rPr lang="es-MX" sz="3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Jehová son los </a:t>
            </a:r>
            <a:r>
              <a:rPr lang="es-MX" sz="3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Hijos”</a:t>
            </a:r>
            <a:endParaRPr lang="es-CO" sz="36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s-MX" sz="3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s-MX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Los </a:t>
            </a:r>
            <a:r>
              <a:rPr lang="es-MX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educamos para que ellos sean felices, No para que nos hagan felices. </a:t>
            </a:r>
            <a:endParaRPr lang="es-CO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520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21420000">
            <a:off x="762411" y="1148865"/>
            <a:ext cx="9755187" cy="2766528"/>
          </a:xfrm>
        </p:spPr>
        <p:txBody>
          <a:bodyPr>
            <a:noAutofit/>
          </a:bodyPr>
          <a:lstStyle/>
          <a:p>
            <a:pPr algn="ctr"/>
            <a:r>
              <a:rPr lang="es-CO" sz="8800" dirty="0" smtClean="0"/>
              <a:t>“NUESTROS HIJOS”</a:t>
            </a:r>
            <a:r>
              <a:rPr lang="es-CO" sz="6600" dirty="0" smtClean="0"/>
              <a:t/>
            </a:r>
            <a:br>
              <a:rPr lang="es-CO" sz="6600" dirty="0" smtClean="0"/>
            </a:br>
            <a:r>
              <a:rPr lang="es-CO" sz="6600" dirty="0" smtClean="0"/>
              <a:t>NO SON</a:t>
            </a:r>
            <a:r>
              <a:rPr lang="es-CO" sz="6600" dirty="0" smtClean="0"/>
              <a:t/>
            </a:r>
            <a:br>
              <a:rPr lang="es-CO" sz="6600" dirty="0" smtClean="0"/>
            </a:br>
            <a:r>
              <a:rPr lang="es-CO" sz="6600" dirty="0" smtClean="0"/>
              <a:t>“</a:t>
            </a:r>
            <a:r>
              <a:rPr lang="es-CO" sz="8800" dirty="0" smtClean="0"/>
              <a:t>NUESTROS”</a:t>
            </a:r>
            <a:endParaRPr lang="es-CO" sz="8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rot="21420000">
            <a:off x="968231" y="3768913"/>
            <a:ext cx="9755187" cy="550333"/>
          </a:xfrm>
        </p:spPr>
        <p:txBody>
          <a:bodyPr/>
          <a:lstStyle/>
          <a:p>
            <a:pPr algn="ctr"/>
            <a:r>
              <a:rPr lang="es-CO" sz="3600" dirty="0" smtClean="0"/>
              <a:t>SON PROPIEDAD DE DIOS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336107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" y="0"/>
            <a:ext cx="11979952" cy="6644081"/>
          </a:xfrm>
          <a:prstGeom prst="rect">
            <a:avLst/>
          </a:prstGeom>
          <a:solidFill>
            <a:srgbClr val="EDECEB"/>
          </a:solidFill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eeform 11"/>
          <p:cNvSpPr/>
          <p:nvPr/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7" name="Rectangle 12"/>
          <p:cNvSpPr/>
          <p:nvPr/>
        </p:nvSpPr>
        <p:spPr>
          <a:xfrm>
            <a:off x="1" y="5600215"/>
            <a:ext cx="11706512" cy="780581"/>
          </a:xfrm>
          <a:prstGeom prst="rect">
            <a:avLst/>
          </a:prstGeom>
          <a:solidFill>
            <a:srgbClr val="64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808377" y="1903782"/>
            <a:ext cx="10363200" cy="17926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4800" i="1" dirty="0"/>
              <a:t>“A la cual dijo la hija de Faraón: Toma a esta niño y Críamelo, yo te lo pagare</a:t>
            </a:r>
            <a:r>
              <a:rPr lang="es-MX" sz="4800" i="1" dirty="0" smtClean="0"/>
              <a:t>…”  </a:t>
            </a:r>
          </a:p>
          <a:p>
            <a:pPr marL="0" indent="0" algn="ctr">
              <a:buNone/>
            </a:pPr>
            <a:endParaRPr lang="es-MX" sz="3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s-MX" sz="4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Éxodo 2: 9</a:t>
            </a:r>
          </a:p>
          <a:p>
            <a:pPr marL="0" indent="0" algn="ctr">
              <a:buNone/>
            </a:pPr>
            <a:endParaRPr lang="es-CO" sz="48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38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" y="0"/>
            <a:ext cx="11979952" cy="6644081"/>
          </a:xfrm>
          <a:prstGeom prst="rect">
            <a:avLst/>
          </a:prstGeom>
          <a:solidFill>
            <a:srgbClr val="EDECEB"/>
          </a:solidFill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eeform 11"/>
          <p:cNvSpPr/>
          <p:nvPr/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7" name="Rectangle 12"/>
          <p:cNvSpPr/>
          <p:nvPr/>
        </p:nvSpPr>
        <p:spPr>
          <a:xfrm>
            <a:off x="1" y="5600215"/>
            <a:ext cx="11706512" cy="7805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808377" y="868911"/>
            <a:ext cx="10363200" cy="1792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i="1" dirty="0" smtClean="0"/>
              <a:t>“Sabiendo</a:t>
            </a:r>
            <a:r>
              <a:rPr lang="es-CO" sz="3600" i="1" dirty="0" smtClean="0"/>
              <a:t> </a:t>
            </a:r>
            <a:r>
              <a:rPr lang="es-CO" sz="3200" i="1" dirty="0"/>
              <a:t>que su hijo había de pasar pronto de su cuidado al de los que no conocían a Dios, </a:t>
            </a:r>
            <a:r>
              <a:rPr lang="es-CO" sz="3600" b="1" i="1" dirty="0"/>
              <a:t>se esforzó con más fervor </a:t>
            </a:r>
            <a:r>
              <a:rPr lang="es-CO" sz="3200" i="1" dirty="0"/>
              <a:t>aún para unir su alma con el cielo. Trató de </a:t>
            </a:r>
            <a:r>
              <a:rPr lang="es-CO" sz="3600" b="1" i="1" dirty="0"/>
              <a:t>implantar en su corazón </a:t>
            </a:r>
            <a:r>
              <a:rPr lang="es-CO" sz="3200" i="1" dirty="0"/>
              <a:t>el amor y la lealtad a Dios. Y llevó a cabo fielmente esa obra. </a:t>
            </a:r>
            <a:r>
              <a:rPr lang="es-CO" sz="3600" b="1" i="1" dirty="0"/>
              <a:t>Ninguna influencia posterior, pudo inducir a Moisés a renunciar a los principios </a:t>
            </a:r>
            <a:r>
              <a:rPr lang="es-CO" sz="3200" i="1" dirty="0"/>
              <a:t>de verdad que eran el centro de la enseñanza de su </a:t>
            </a:r>
            <a:r>
              <a:rPr lang="es-CO" sz="3200" i="1" dirty="0" smtClean="0"/>
              <a:t>Madre” </a:t>
            </a:r>
          </a:p>
          <a:p>
            <a:pPr marL="0" indent="0" algn="ctr">
              <a:buNone/>
            </a:pPr>
            <a:r>
              <a:rPr lang="es-CO" sz="3200" b="1" i="1" dirty="0" smtClean="0"/>
              <a:t>La Educación  p.61</a:t>
            </a:r>
            <a:endParaRPr lang="es-CO" sz="3200" i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s-CO" sz="32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28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21420000">
            <a:off x="762411" y="663955"/>
            <a:ext cx="9755187" cy="2766528"/>
          </a:xfrm>
        </p:spPr>
        <p:txBody>
          <a:bodyPr>
            <a:noAutofit/>
          </a:bodyPr>
          <a:lstStyle/>
          <a:p>
            <a:pPr algn="ctr"/>
            <a:r>
              <a:rPr lang="es-CO" sz="8800" dirty="0" smtClean="0"/>
              <a:t>PRIMERA LEY</a:t>
            </a:r>
            <a:br>
              <a:rPr lang="es-CO" sz="8800" dirty="0" smtClean="0"/>
            </a:br>
            <a:r>
              <a:rPr lang="es-CO" sz="5400" dirty="0" smtClean="0"/>
              <a:t>QUE DEBEN APRENDER LOS NIÑOS</a:t>
            </a:r>
            <a:endParaRPr lang="es-CO" sz="5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rot="21420000">
            <a:off x="995940" y="3574949"/>
            <a:ext cx="9755187" cy="550333"/>
          </a:xfrm>
        </p:spPr>
        <p:txBody>
          <a:bodyPr/>
          <a:lstStyle/>
          <a:p>
            <a:pPr algn="ctr"/>
            <a:r>
              <a:rPr lang="es-CO" sz="3600" dirty="0" smtClean="0"/>
              <a:t>LA OBEDIENCIA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992437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" y="0"/>
            <a:ext cx="11979952" cy="6644081"/>
          </a:xfrm>
          <a:prstGeom prst="rect">
            <a:avLst/>
          </a:prstGeom>
          <a:solidFill>
            <a:srgbClr val="EDECEB"/>
          </a:solidFill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eeform 11"/>
          <p:cNvSpPr/>
          <p:nvPr/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7" name="Rectangle 12"/>
          <p:cNvSpPr/>
          <p:nvPr/>
        </p:nvSpPr>
        <p:spPr>
          <a:xfrm>
            <a:off x="1" y="5600215"/>
            <a:ext cx="11706512" cy="7805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08377" y="1020347"/>
            <a:ext cx="10363200" cy="33111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O" sz="44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“La </a:t>
            </a:r>
            <a:r>
              <a:rPr lang="es-CO" sz="4400" b="1" i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primera preocupación </a:t>
            </a:r>
            <a:r>
              <a:rPr lang="es-CO" sz="44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de los padres debería ser establecer un buen gobierno en la familia. </a:t>
            </a:r>
            <a:r>
              <a:rPr lang="es-CO" sz="4400" b="1" i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La palabra de los padres debería ser ley</a:t>
            </a:r>
            <a:r>
              <a:rPr lang="es-CO" sz="44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, y </a:t>
            </a:r>
            <a:r>
              <a:rPr lang="es-CO" sz="5400" b="1" i="1" dirty="0" smtClean="0">
                <a:solidFill>
                  <a:srgbClr val="C0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excluir toda disculpa o evasiva.</a:t>
            </a:r>
            <a:r>
              <a:rPr lang="es-CO" sz="44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 Los niños, desde su misma infancia, deberían </a:t>
            </a:r>
            <a:r>
              <a:rPr lang="es-CO" sz="4800" b="1" i="1" dirty="0" smtClean="0">
                <a:solidFill>
                  <a:srgbClr val="C0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ser enseñados a obedecer implícitamente </a:t>
            </a:r>
            <a:r>
              <a:rPr lang="es-CO" sz="4800" b="1" i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a sus padres</a:t>
            </a:r>
            <a:r>
              <a:rPr lang="es-CO" sz="44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”</a:t>
            </a:r>
          </a:p>
          <a:p>
            <a:pPr marL="0" indent="0" algn="ctr">
              <a:buNone/>
            </a:pPr>
            <a:r>
              <a:rPr lang="es-CO" sz="4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</a:t>
            </a:r>
            <a:r>
              <a:rPr lang="es-CO" sz="4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Pacific</a:t>
            </a:r>
            <a:r>
              <a:rPr lang="es-CO" sz="4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s-CO" sz="4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Health</a:t>
            </a:r>
            <a:r>
              <a:rPr lang="es-CO" sz="4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s-CO" sz="4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Journal</a:t>
            </a:r>
            <a:r>
              <a:rPr lang="es-CO" sz="4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, enero de 1890). </a:t>
            </a:r>
            <a:endParaRPr lang="es-CO" sz="4400" b="1" i="1" dirty="0">
              <a:solidFill>
                <a:schemeClr val="tx1">
                  <a:lumMod val="65000"/>
                  <a:lumOff val="3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3236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" y="0"/>
            <a:ext cx="11979952" cy="6644081"/>
          </a:xfrm>
          <a:prstGeom prst="rect">
            <a:avLst/>
          </a:prstGeom>
          <a:solidFill>
            <a:srgbClr val="EDECEB"/>
          </a:solidFill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eeform 11"/>
          <p:cNvSpPr/>
          <p:nvPr/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7" name="Rectangle 12"/>
          <p:cNvSpPr/>
          <p:nvPr/>
        </p:nvSpPr>
        <p:spPr>
          <a:xfrm>
            <a:off x="1" y="5600215"/>
            <a:ext cx="11706512" cy="780581"/>
          </a:xfrm>
          <a:prstGeom prst="rect">
            <a:avLst/>
          </a:prstGeom>
          <a:solidFill>
            <a:srgbClr val="64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82450" y="424603"/>
            <a:ext cx="9928896" cy="33111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“Se les ha de </a:t>
            </a:r>
            <a:r>
              <a:rPr lang="es-CO" sz="4000" b="1" dirty="0" smtClean="0">
                <a:solidFill>
                  <a:srgbClr val="C0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enseñar a los niños </a:t>
            </a: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que </a:t>
            </a:r>
            <a:r>
              <a:rPr lang="es-CO" sz="4000" b="1" i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sus capacidades les fueron dadas para honra y gloria de Dios</a:t>
            </a: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. A este fin deben aprender </a:t>
            </a:r>
            <a:r>
              <a:rPr lang="es-CO" sz="4000" dirty="0" smtClean="0">
                <a:solidFill>
                  <a:srgbClr val="C0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la lección de </a:t>
            </a:r>
            <a:r>
              <a:rPr lang="es-CO" sz="4000" b="1" i="1" dirty="0" smtClean="0">
                <a:solidFill>
                  <a:srgbClr val="C0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la obediencia</a:t>
            </a: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. . . . Debe inculcársele el hábito mediante esfuerzos amables y persistentes. Así </a:t>
            </a:r>
            <a:r>
              <a:rPr lang="es-CO" sz="4000" dirty="0" smtClean="0">
                <a:solidFill>
                  <a:srgbClr val="C0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se podrán </a:t>
            </a:r>
            <a:r>
              <a:rPr lang="es-CO" sz="4000" b="1" i="1" dirty="0" smtClean="0">
                <a:solidFill>
                  <a:srgbClr val="C0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evitar</a:t>
            </a:r>
            <a:r>
              <a:rPr lang="es-CO" sz="4000" dirty="0" smtClean="0">
                <a:solidFill>
                  <a:srgbClr val="C0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en un extenso grado, aquellos </a:t>
            </a:r>
            <a:r>
              <a:rPr lang="es-CO" sz="4000" b="1" i="1" dirty="0" smtClean="0">
                <a:solidFill>
                  <a:srgbClr val="C0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conflictos ulteriores entre su voluntad y la autoridad</a:t>
            </a:r>
            <a:r>
              <a:rPr lang="es-CO" sz="4000" dirty="0" smtClean="0">
                <a:solidFill>
                  <a:srgbClr val="C0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, </a:t>
            </a: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que tanto contribuyen a despertar en las mentes de los jóvenes la enemistad la amargura hacia sus padres y maestros y demasiado a menudo, resistencia a toda autoridad humana y divina”</a:t>
            </a:r>
          </a:p>
          <a:p>
            <a:pPr marL="0" indent="0" algn="ctr">
              <a:buNone/>
            </a:pPr>
            <a:endParaRPr lang="es-CO" sz="400" dirty="0" smtClean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marL="0" indent="0" algn="ctr">
              <a:buNone/>
            </a:pPr>
            <a:r>
              <a:rPr lang="es-CO" sz="4000" b="1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Consejos para los Maestros, p. 85, 86</a:t>
            </a:r>
          </a:p>
        </p:txBody>
      </p:sp>
    </p:spTree>
    <p:extLst>
      <p:ext uri="{BB962C8B-B14F-4D97-AF65-F5344CB8AC3E}">
        <p14:creationId xmlns:p14="http://schemas.microsoft.com/office/powerpoint/2010/main" val="52462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" y="0"/>
            <a:ext cx="11979952" cy="6644081"/>
          </a:xfrm>
          <a:prstGeom prst="rect">
            <a:avLst/>
          </a:prstGeom>
          <a:solidFill>
            <a:srgbClr val="EDECEB"/>
          </a:solidFill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eeform 11"/>
          <p:cNvSpPr/>
          <p:nvPr/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7" name="Rectangle 12"/>
          <p:cNvSpPr/>
          <p:nvPr/>
        </p:nvSpPr>
        <p:spPr>
          <a:xfrm>
            <a:off x="1" y="5600215"/>
            <a:ext cx="11706512" cy="7805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08377" y="743256"/>
            <a:ext cx="10363200" cy="33111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O" sz="44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“La disciplina estricta a veces puede causar desazón, y los niños querrán actuar según su propia voluntad. Sin embargo, </a:t>
            </a:r>
            <a:r>
              <a:rPr lang="es-CO" sz="4800" b="1" i="1" dirty="0" smtClean="0">
                <a:solidFill>
                  <a:srgbClr val="C0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cuando han aprendido </a:t>
            </a:r>
            <a:r>
              <a:rPr lang="es-CO" sz="4800" b="1" i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la lección de obediencia a sus padres, </a:t>
            </a:r>
            <a:r>
              <a:rPr lang="es-CO" sz="4800" b="1" i="1" dirty="0" smtClean="0">
                <a:solidFill>
                  <a:srgbClr val="C0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están mejor preparados </a:t>
            </a:r>
            <a:r>
              <a:rPr lang="es-CO" sz="4800" b="1" i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para someterse a los requerimientos de Dios.</a:t>
            </a:r>
            <a:r>
              <a:rPr lang="es-CO" sz="44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 De este modo, </a:t>
            </a:r>
            <a:r>
              <a:rPr lang="es-CO" sz="4400" b="1" i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la enseñanza recibida </a:t>
            </a:r>
            <a:r>
              <a:rPr lang="es-CO" sz="4400" b="1" i="1" dirty="0" smtClean="0">
                <a:solidFill>
                  <a:srgbClr val="C0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en la infancia</a:t>
            </a:r>
            <a:r>
              <a:rPr lang="es-CO" sz="4400" b="1" i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, influye sobre la experiencia religiosa y moldea el carácter del hombre</a:t>
            </a:r>
            <a:r>
              <a:rPr lang="es-CO" sz="44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”</a:t>
            </a:r>
          </a:p>
          <a:p>
            <a:pPr marL="0" indent="0" algn="ctr">
              <a:buNone/>
            </a:pPr>
            <a:endParaRPr lang="es-CO" sz="900" dirty="0" smtClean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marL="0" indent="0" algn="ctr">
              <a:buNone/>
            </a:pPr>
            <a:r>
              <a:rPr lang="es-CO" sz="4800" b="1" dirty="0" err="1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Signs</a:t>
            </a:r>
            <a:r>
              <a:rPr lang="es-CO" sz="4800" b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of </a:t>
            </a:r>
            <a:r>
              <a:rPr lang="es-CO" sz="4800" b="1" dirty="0" err="1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the</a:t>
            </a:r>
            <a:r>
              <a:rPr lang="es-CO" sz="4800" b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Times, 26-2-1880</a:t>
            </a:r>
            <a:endParaRPr lang="es-CO" sz="4800" b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85215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21420000">
            <a:off x="762411" y="663955"/>
            <a:ext cx="9755187" cy="2766528"/>
          </a:xfrm>
        </p:spPr>
        <p:txBody>
          <a:bodyPr>
            <a:noAutofit/>
          </a:bodyPr>
          <a:lstStyle/>
          <a:p>
            <a:pPr algn="ctr"/>
            <a:r>
              <a:rPr lang="es-CO" sz="8800" dirty="0" smtClean="0"/>
              <a:t>PRIMERA LECCIÓN</a:t>
            </a:r>
            <a:br>
              <a:rPr lang="es-CO" sz="8800" dirty="0" smtClean="0"/>
            </a:br>
            <a:r>
              <a:rPr lang="es-CO" sz="5400" dirty="0" smtClean="0"/>
              <a:t>QUE DEBEN APRENDER LOS NIÑOS</a:t>
            </a:r>
            <a:endParaRPr lang="es-CO" sz="5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rot="21420000">
            <a:off x="995940" y="3574949"/>
            <a:ext cx="9755187" cy="550333"/>
          </a:xfrm>
        </p:spPr>
        <p:txBody>
          <a:bodyPr/>
          <a:lstStyle/>
          <a:p>
            <a:pPr algn="ctr"/>
            <a:r>
              <a:rPr lang="es-CO" sz="3600" dirty="0" smtClean="0"/>
              <a:t>EL DOMINIO PROPIO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35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" y="0"/>
            <a:ext cx="11979952" cy="6644081"/>
          </a:xfrm>
          <a:prstGeom prst="rect">
            <a:avLst/>
          </a:prstGeom>
          <a:solidFill>
            <a:srgbClr val="EDECEB"/>
          </a:solidFill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eeform 11"/>
          <p:cNvSpPr/>
          <p:nvPr/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7" name="Rectangle 12"/>
          <p:cNvSpPr/>
          <p:nvPr/>
        </p:nvSpPr>
        <p:spPr>
          <a:xfrm>
            <a:off x="1" y="5600215"/>
            <a:ext cx="11706512" cy="7805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08377" y="1020347"/>
            <a:ext cx="10363200" cy="33111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O" sz="44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“La madre, al contemplar al hijo que ha sido entregado a su cuidado, bien podría preguntarse con profunda ansiedad: ¿Cuál es el gran blanco y objetivo de su educación? ¿Consiste en capacitarlo para la vida y sus deberes, en calificarlo para ocupar una posición honrosa en el mundo, para hacer el bien, para beneficiar a sus semejantes, y para ganar alguna vez la recompensa de los justos? </a:t>
            </a:r>
            <a:endParaRPr lang="es-CO" sz="4400" b="1" i="1" dirty="0">
              <a:solidFill>
                <a:schemeClr val="tx1">
                  <a:lumMod val="65000"/>
                  <a:lumOff val="35000"/>
                </a:schemeClr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38370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5" t="18925" r="13393" b="11438"/>
          <a:stretch/>
        </p:blipFill>
        <p:spPr>
          <a:xfrm rot="403585">
            <a:off x="4633578" y="1156145"/>
            <a:ext cx="7010583" cy="413999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28255" y="5741384"/>
            <a:ext cx="10127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bg1"/>
                </a:solidFill>
                <a:latin typeface="Chaparral Pro Light" panose="02060403030505090203" pitchFamily="18" charset="0"/>
              </a:rPr>
              <a:t>Daniel Borja y </a:t>
            </a:r>
            <a:r>
              <a:rPr lang="es-CO" sz="2800" b="1" dirty="0" err="1" smtClean="0">
                <a:solidFill>
                  <a:schemeClr val="bg1"/>
                </a:solidFill>
                <a:latin typeface="Chaparral Pro Light" panose="02060403030505090203" pitchFamily="18" charset="0"/>
              </a:rPr>
              <a:t>Rosiris</a:t>
            </a:r>
            <a:r>
              <a:rPr lang="es-CO" sz="2800" b="1" dirty="0" smtClean="0">
                <a:solidFill>
                  <a:schemeClr val="bg1"/>
                </a:solidFill>
                <a:latin typeface="Chaparral Pro Light" panose="02060403030505090203" pitchFamily="18" charset="0"/>
              </a:rPr>
              <a:t> </a:t>
            </a:r>
            <a:r>
              <a:rPr lang="es-CO" sz="2800" b="1" dirty="0" err="1" smtClean="0">
                <a:solidFill>
                  <a:schemeClr val="bg1"/>
                </a:solidFill>
                <a:latin typeface="Chaparral Pro Light" panose="02060403030505090203" pitchFamily="18" charset="0"/>
              </a:rPr>
              <a:t>Charris</a:t>
            </a:r>
            <a:r>
              <a:rPr lang="es-CO" sz="2800" b="1" dirty="0" smtClean="0">
                <a:solidFill>
                  <a:schemeClr val="bg1"/>
                </a:solidFill>
                <a:latin typeface="Chaparral Pro Light" panose="02060403030505090203" pitchFamily="18" charset="0"/>
              </a:rPr>
              <a:t>, La Paz, 18 de Octubre de 1987  </a:t>
            </a:r>
            <a:endParaRPr lang="es-CO" sz="2800" b="1" dirty="0">
              <a:solidFill>
                <a:schemeClr val="bg1"/>
              </a:solidFill>
              <a:latin typeface="Chaparral Pro Light" panose="02060403030505090203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0620">
            <a:off x="382508" y="640087"/>
            <a:ext cx="5391083" cy="47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05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" y="0"/>
            <a:ext cx="11979952" cy="6644081"/>
          </a:xfrm>
          <a:prstGeom prst="rect">
            <a:avLst/>
          </a:prstGeom>
          <a:solidFill>
            <a:srgbClr val="EDECEB"/>
          </a:solidFill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eeform 11"/>
          <p:cNvSpPr/>
          <p:nvPr/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7" name="Rectangle 12"/>
          <p:cNvSpPr/>
          <p:nvPr/>
        </p:nvSpPr>
        <p:spPr>
          <a:xfrm>
            <a:off x="1" y="5600215"/>
            <a:ext cx="11706512" cy="7805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08377" y="1020347"/>
            <a:ext cx="10363200" cy="33111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…si es así, entonces </a:t>
            </a:r>
            <a:r>
              <a:rPr lang="es-CO" sz="4800" b="1" i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la primera lección que debe enseñársele es la del dominio propio</a:t>
            </a: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; porque </a:t>
            </a:r>
            <a:r>
              <a:rPr lang="es-CO" sz="5400" b="1" i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ninguna persona indisciplinada y testaruda puede esperar tener éxito en este mundo o recompensa en el venidero </a:t>
            </a:r>
          </a:p>
          <a:p>
            <a:pPr marL="0" indent="0" algn="ctr">
              <a:buNone/>
            </a:pPr>
            <a:endParaRPr lang="es-CO" sz="5400" b="1" i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marL="0" indent="0" algn="ctr">
              <a:buNone/>
            </a:pPr>
            <a:r>
              <a:rPr lang="es-CO" sz="4000" b="1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Conducción del Niño Cap. 13 - </a:t>
            </a:r>
            <a:r>
              <a:rPr lang="es-CO" sz="3200" b="1" i="1" dirty="0" err="1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Pacific</a:t>
            </a:r>
            <a:r>
              <a:rPr lang="es-CO" sz="3200" b="1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s-CO" sz="3200" b="1" i="1" dirty="0" err="1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Heralth</a:t>
            </a:r>
            <a:r>
              <a:rPr lang="es-CO" sz="3200" b="1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s-CO" sz="3200" b="1" i="1" dirty="0" err="1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Journal</a:t>
            </a:r>
            <a:r>
              <a:rPr lang="es-CO" sz="3200" b="1" i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. mayo de 1890</a:t>
            </a:r>
            <a:endParaRPr lang="es-CO" sz="3200" b="1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2557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21420000">
            <a:off x="748558" y="253378"/>
            <a:ext cx="9755187" cy="2766528"/>
          </a:xfrm>
        </p:spPr>
        <p:txBody>
          <a:bodyPr>
            <a:noAutofit/>
          </a:bodyPr>
          <a:lstStyle/>
          <a:p>
            <a:pPr algn="ctr"/>
            <a:r>
              <a:rPr lang="es-CO" sz="8800" dirty="0" smtClean="0"/>
              <a:t>CUANDO EMPEZAR</a:t>
            </a:r>
            <a:endParaRPr lang="es-CO" sz="5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rot="21420000">
            <a:off x="1023649" y="2998117"/>
            <a:ext cx="9755187" cy="550333"/>
          </a:xfrm>
        </p:spPr>
        <p:txBody>
          <a:bodyPr/>
          <a:lstStyle/>
          <a:p>
            <a:pPr algn="ctr"/>
            <a:r>
              <a:rPr lang="es-CO" sz="3600" dirty="0" smtClean="0"/>
              <a:t>¿Cuál ES EL MEJOR MOMENTO PARA CONSTRUIR EL CARÁCTER?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262036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" y="0"/>
            <a:ext cx="11979952" cy="6644081"/>
          </a:xfrm>
          <a:prstGeom prst="rect">
            <a:avLst/>
          </a:prstGeom>
          <a:solidFill>
            <a:srgbClr val="EDECEB"/>
          </a:solidFill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eeform 11"/>
          <p:cNvSpPr/>
          <p:nvPr/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7" name="Rectangle 12"/>
          <p:cNvSpPr/>
          <p:nvPr/>
        </p:nvSpPr>
        <p:spPr>
          <a:xfrm>
            <a:off x="1" y="5600215"/>
            <a:ext cx="11706512" cy="780581"/>
          </a:xfrm>
          <a:prstGeom prst="rect">
            <a:avLst/>
          </a:prstGeom>
          <a:solidFill>
            <a:srgbClr val="64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1004747" y="636230"/>
            <a:ext cx="9970459" cy="4925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t">
              <a:buNone/>
            </a:pPr>
            <a:r>
              <a:rPr lang="es-MX" dirty="0" smtClean="0"/>
              <a:t>“</a:t>
            </a:r>
            <a:r>
              <a:rPr lang="es-MX" b="1" i="1" dirty="0" smtClean="0">
                <a:solidFill>
                  <a:srgbClr val="C00000"/>
                </a:solidFill>
              </a:rPr>
              <a:t>Instruye</a:t>
            </a:r>
            <a:r>
              <a:rPr lang="es-MX" b="1" i="1" dirty="0" smtClean="0"/>
              <a:t> </a:t>
            </a:r>
            <a:r>
              <a:rPr lang="es-MX" b="1" i="1" dirty="0"/>
              <a:t>al niño </a:t>
            </a:r>
            <a:r>
              <a:rPr lang="es-MX" dirty="0"/>
              <a:t>en su camino, </a:t>
            </a:r>
            <a:r>
              <a:rPr lang="es-MX" b="1" i="1" dirty="0"/>
              <a:t>Y aun cuando </a:t>
            </a:r>
            <a:r>
              <a:rPr lang="es-MX" dirty="0"/>
              <a:t>fuere viejo no se apartará de </a:t>
            </a:r>
            <a:r>
              <a:rPr lang="es-MX" dirty="0" smtClean="0"/>
              <a:t>él”</a:t>
            </a:r>
            <a:endParaRPr lang="es-CO" dirty="0"/>
          </a:p>
          <a:p>
            <a:pPr marL="0" indent="0" fontAlgn="t">
              <a:buNone/>
            </a:pPr>
            <a:r>
              <a:rPr lang="es-MX" sz="2000" b="1" i="1" dirty="0" smtClean="0"/>
              <a:t>Reina-Valera 1960</a:t>
            </a:r>
            <a:r>
              <a:rPr lang="es-MX" sz="2000" b="1" i="1" dirty="0"/>
              <a:t> (RVR1960)</a:t>
            </a:r>
            <a:endParaRPr lang="es-CO" sz="2000" i="1" dirty="0"/>
          </a:p>
          <a:p>
            <a:pPr fontAlgn="t"/>
            <a:endParaRPr lang="es-CO" dirty="0"/>
          </a:p>
          <a:p>
            <a:pPr marL="0" indent="0" fontAlgn="t">
              <a:buNone/>
            </a:pPr>
            <a:r>
              <a:rPr lang="es-MX" dirty="0" smtClean="0"/>
              <a:t>“</a:t>
            </a:r>
            <a:r>
              <a:rPr lang="es-MX" b="1" i="1" dirty="0" smtClean="0">
                <a:solidFill>
                  <a:srgbClr val="C00000"/>
                </a:solidFill>
              </a:rPr>
              <a:t>Enseña</a:t>
            </a:r>
            <a:r>
              <a:rPr lang="es-MX" b="1" i="1" dirty="0" smtClean="0"/>
              <a:t> </a:t>
            </a:r>
            <a:r>
              <a:rPr lang="es-MX" b="1" i="1" dirty="0"/>
              <a:t>al muchacho </a:t>
            </a:r>
            <a:r>
              <a:rPr lang="es-MX" dirty="0"/>
              <a:t>al comienzo de su camino y </a:t>
            </a:r>
            <a:r>
              <a:rPr lang="es-MX" b="1" i="1" dirty="0"/>
              <a:t>ni de viejo</a:t>
            </a:r>
            <a:r>
              <a:rPr lang="es-MX" dirty="0"/>
              <a:t>, se apartará de </a:t>
            </a:r>
            <a:r>
              <a:rPr lang="es-MX" dirty="0" smtClean="0"/>
              <a:t>él”</a:t>
            </a:r>
            <a:endParaRPr lang="es-CO" dirty="0"/>
          </a:p>
          <a:p>
            <a:pPr marL="0" indent="0">
              <a:buNone/>
            </a:pPr>
            <a:r>
              <a:rPr lang="es-MX" sz="2000" b="1" i="1" dirty="0"/>
              <a:t>(BLP) La Palabra, (versión española)</a:t>
            </a:r>
            <a:endParaRPr lang="es-CO" sz="2000" b="1" i="1" dirty="0"/>
          </a:p>
          <a:p>
            <a:pPr marL="0" indent="0" fontAlgn="t">
              <a:buNone/>
            </a:pPr>
            <a:endParaRPr lang="es-MX" dirty="0" smtClean="0"/>
          </a:p>
          <a:p>
            <a:pPr marL="0" indent="0" fontAlgn="t">
              <a:buNone/>
            </a:pPr>
            <a:r>
              <a:rPr lang="es-MX" dirty="0" smtClean="0"/>
              <a:t>“</a:t>
            </a:r>
            <a:r>
              <a:rPr lang="es-MX" b="1" i="1" dirty="0" smtClean="0">
                <a:solidFill>
                  <a:srgbClr val="C00000"/>
                </a:solidFill>
              </a:rPr>
              <a:t>Educa</a:t>
            </a:r>
            <a:r>
              <a:rPr lang="es-MX" b="1" i="1" dirty="0" smtClean="0"/>
              <a:t> </a:t>
            </a:r>
            <a:r>
              <a:rPr lang="es-MX" b="1" i="1" dirty="0"/>
              <a:t>a tu hijo desde niño</a:t>
            </a:r>
            <a:r>
              <a:rPr lang="es-MX" dirty="0"/>
              <a:t>, y </a:t>
            </a:r>
            <a:r>
              <a:rPr lang="es-MX" b="1" i="1" dirty="0"/>
              <a:t>aun cuando llegue a viejo </a:t>
            </a:r>
            <a:r>
              <a:rPr lang="es-MX" dirty="0"/>
              <a:t>seguirá tus </a:t>
            </a:r>
            <a:r>
              <a:rPr lang="es-MX" dirty="0" smtClean="0"/>
              <a:t>enseñanzas”</a:t>
            </a:r>
            <a:endParaRPr lang="es-CO" dirty="0"/>
          </a:p>
          <a:p>
            <a:pPr marL="0" indent="0">
              <a:buNone/>
            </a:pPr>
            <a:r>
              <a:rPr lang="es-MX" sz="2000" b="1" dirty="0"/>
              <a:t>Traducción en lenguaje actual (TLA)</a:t>
            </a:r>
            <a:endParaRPr lang="es-CO" sz="2000" dirty="0"/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6483927" y="5754977"/>
            <a:ext cx="4350327" cy="471055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s-CO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Proverbios 22: 6</a:t>
            </a:r>
            <a:endParaRPr lang="es-CO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23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" y="0"/>
            <a:ext cx="11979952" cy="6644081"/>
          </a:xfrm>
          <a:prstGeom prst="rect">
            <a:avLst/>
          </a:prstGeom>
          <a:solidFill>
            <a:srgbClr val="EDECEB"/>
          </a:solidFill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eeform 11"/>
          <p:cNvSpPr/>
          <p:nvPr/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7" name="Rectangle 12"/>
          <p:cNvSpPr/>
          <p:nvPr/>
        </p:nvSpPr>
        <p:spPr>
          <a:xfrm>
            <a:off x="1" y="5600215"/>
            <a:ext cx="11706512" cy="780581"/>
          </a:xfrm>
          <a:prstGeom prst="rect">
            <a:avLst/>
          </a:prstGeom>
          <a:solidFill>
            <a:srgbClr val="64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9158" y="658242"/>
            <a:ext cx="10321637" cy="30101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“Los pequeños, </a:t>
            </a:r>
            <a:r>
              <a:rPr lang="es-CO" sz="4000" b="1" i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antes de un año de edad, escuchan y entienden lo que se habla con referencia a ellos mismos</a:t>
            </a: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, y </a:t>
            </a:r>
            <a:r>
              <a:rPr lang="es-CO" sz="4000" b="1" i="1" dirty="0" smtClean="0">
                <a:solidFill>
                  <a:srgbClr val="C0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saben hasta qué punto se les permite hacer su voluntad</a:t>
            </a: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. Madres, deberíais enseñar a vuestros hijos para que cedan a vuestros deseos. Podéis lograr esto si ejercéis dominio sobre ellos y mantenéis vuestra dignidad como madre. Vuestros hijos </a:t>
            </a:r>
            <a:r>
              <a:rPr lang="es-CO" sz="4000" b="1" i="1" dirty="0" smtClean="0">
                <a:solidFill>
                  <a:srgbClr val="C0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aprenden rápidamente lo que esperáis de ellos, saben cuándo su voluntad vence la vuestra, y obtendrán el mayor provecho posible de su victoria”</a:t>
            </a:r>
            <a:endParaRPr lang="es-CO" sz="6000" b="1" i="1" dirty="0" smtClean="0">
              <a:solidFill>
                <a:srgbClr val="C00000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marL="0" indent="0" algn="ctr">
              <a:buNone/>
            </a:pPr>
            <a:r>
              <a:rPr lang="es-CO" sz="8800" b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s-CO" sz="4400" b="1" dirty="0" err="1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Signs</a:t>
            </a:r>
            <a:r>
              <a:rPr lang="es-CO" sz="4400" b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of </a:t>
            </a:r>
            <a:r>
              <a:rPr lang="es-CO" sz="4400" b="1" dirty="0" err="1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the</a:t>
            </a:r>
            <a:r>
              <a:rPr lang="es-CO" sz="4400" b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Times, 16-3-1891</a:t>
            </a:r>
            <a:endParaRPr lang="es-CO" sz="4400" b="1" i="1" dirty="0" smtClean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80718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" y="0"/>
            <a:ext cx="11979952" cy="6644081"/>
          </a:xfrm>
          <a:prstGeom prst="rect">
            <a:avLst/>
          </a:prstGeom>
          <a:solidFill>
            <a:srgbClr val="EDECEB"/>
          </a:solidFill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eeform 11"/>
          <p:cNvSpPr/>
          <p:nvPr/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7" name="Rectangle 12"/>
          <p:cNvSpPr/>
          <p:nvPr/>
        </p:nvSpPr>
        <p:spPr>
          <a:xfrm>
            <a:off x="1" y="5600215"/>
            <a:ext cx="11706512" cy="780581"/>
          </a:xfrm>
          <a:prstGeom prst="rect">
            <a:avLst/>
          </a:prstGeom>
          <a:solidFill>
            <a:srgbClr val="64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9158" y="935332"/>
            <a:ext cx="10321637" cy="30101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5400" b="1" dirty="0" smtClean="0">
                <a:latin typeface="Adobe Arabic" panose="02040503050201020203" pitchFamily="18" charset="-78"/>
                <a:ea typeface="Verdana" panose="020B0604030504040204" pitchFamily="34" charset="0"/>
                <a:cs typeface="Adobe Arabic" panose="02040503050201020203" pitchFamily="18" charset="-78"/>
              </a:rPr>
              <a:t>“Cuando </a:t>
            </a:r>
            <a:r>
              <a:rPr lang="es-MX" sz="5400" b="1" dirty="0">
                <a:latin typeface="Adobe Arabic" panose="02040503050201020203" pitchFamily="18" charset="-78"/>
                <a:ea typeface="Verdana" panose="020B0604030504040204" pitchFamily="34" charset="0"/>
                <a:cs typeface="Adobe Arabic" panose="02040503050201020203" pitchFamily="18" charset="-78"/>
              </a:rPr>
              <a:t>los padres dejan de requerir una obediencia rápida y perfecta de sus hijos, </a:t>
            </a:r>
            <a:r>
              <a:rPr lang="es-MX" sz="5400" b="1" i="1" dirty="0">
                <a:solidFill>
                  <a:srgbClr val="C00000"/>
                </a:solidFill>
                <a:latin typeface="Adobe Arabic" panose="02040503050201020203" pitchFamily="18" charset="-78"/>
                <a:ea typeface="Verdana" panose="020B0604030504040204" pitchFamily="34" charset="0"/>
                <a:cs typeface="Adobe Arabic" panose="02040503050201020203" pitchFamily="18" charset="-78"/>
              </a:rPr>
              <a:t>fracasan en colocar el debido fundamento del carácter en sus </a:t>
            </a:r>
            <a:r>
              <a:rPr lang="es-MX" sz="5400" b="1" i="1" dirty="0" smtClean="0">
                <a:solidFill>
                  <a:srgbClr val="C00000"/>
                </a:solidFill>
                <a:latin typeface="Adobe Arabic" panose="02040503050201020203" pitchFamily="18" charset="-78"/>
                <a:ea typeface="Verdana" panose="020B0604030504040204" pitchFamily="34" charset="0"/>
                <a:cs typeface="Adobe Arabic" panose="02040503050201020203" pitchFamily="18" charset="-78"/>
              </a:rPr>
              <a:t>pequeños</a:t>
            </a:r>
            <a:r>
              <a:rPr lang="es-MX" sz="5400" b="1" dirty="0" smtClean="0">
                <a:latin typeface="Adobe Arabic" panose="02040503050201020203" pitchFamily="18" charset="-78"/>
                <a:ea typeface="Verdana" panose="020B0604030504040204" pitchFamily="34" charset="0"/>
                <a:cs typeface="Adobe Arabic" panose="02040503050201020203" pitchFamily="18" charset="-78"/>
              </a:rPr>
              <a:t>”</a:t>
            </a:r>
          </a:p>
          <a:p>
            <a:pPr marL="0" indent="0" algn="ctr">
              <a:buNone/>
            </a:pPr>
            <a:endParaRPr lang="es-MX" b="1" dirty="0">
              <a:latin typeface="Adobe Arabic" panose="02040503050201020203" pitchFamily="18" charset="-78"/>
              <a:ea typeface="Verdana" panose="020B0604030504040204" pitchFamily="34" charset="0"/>
              <a:cs typeface="Adobe Arabic" panose="02040503050201020203" pitchFamily="18" charset="-78"/>
            </a:endParaRPr>
          </a:p>
          <a:p>
            <a:pPr marL="0" indent="0" algn="ctr">
              <a:buNone/>
            </a:pPr>
            <a:r>
              <a:rPr lang="es-MX" sz="5400" b="1" dirty="0" smtClean="0">
                <a:latin typeface="Adobe Arabic" panose="02040503050201020203" pitchFamily="18" charset="-78"/>
                <a:ea typeface="Verdana" panose="020B0604030504040204" pitchFamily="34" charset="0"/>
                <a:cs typeface="Adobe Arabic" panose="02040503050201020203" pitchFamily="18" charset="-78"/>
              </a:rPr>
              <a:t>Manuscrito </a:t>
            </a:r>
            <a:r>
              <a:rPr lang="es-MX" sz="5400" b="1" dirty="0">
                <a:latin typeface="Adobe Arabic" panose="02040503050201020203" pitchFamily="18" charset="-78"/>
                <a:ea typeface="Verdana" panose="020B0604030504040204" pitchFamily="34" charset="0"/>
                <a:cs typeface="Adobe Arabic" panose="02040503050201020203" pitchFamily="18" charset="-78"/>
              </a:rPr>
              <a:t>18, </a:t>
            </a:r>
            <a:r>
              <a:rPr lang="es-MX" sz="5400" b="1" dirty="0" smtClean="0">
                <a:latin typeface="Adobe Arabic" panose="02040503050201020203" pitchFamily="18" charset="-78"/>
                <a:ea typeface="Verdana" panose="020B0604030504040204" pitchFamily="34" charset="0"/>
                <a:cs typeface="Adobe Arabic" panose="02040503050201020203" pitchFamily="18" charset="-78"/>
              </a:rPr>
              <a:t>1891</a:t>
            </a:r>
            <a:endParaRPr lang="es-CO" sz="5400" b="1" dirty="0">
              <a:latin typeface="Adobe Arabic" panose="02040503050201020203" pitchFamily="18" charset="-78"/>
              <a:ea typeface="Verdana" panose="020B0604030504040204" pitchFamily="34" charset="0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6619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21420000">
            <a:off x="748558" y="253378"/>
            <a:ext cx="9755187" cy="2766528"/>
          </a:xfrm>
        </p:spPr>
        <p:txBody>
          <a:bodyPr>
            <a:noAutofit/>
          </a:bodyPr>
          <a:lstStyle/>
          <a:p>
            <a:pPr algn="ctr"/>
            <a:r>
              <a:rPr lang="es-CO" sz="8800" dirty="0" smtClean="0"/>
              <a:t>CÓMO LOGRARLO</a:t>
            </a:r>
            <a:endParaRPr lang="es-CO" sz="5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rot="21420000">
            <a:off x="1023649" y="2998117"/>
            <a:ext cx="9755187" cy="550333"/>
          </a:xfrm>
        </p:spPr>
        <p:txBody>
          <a:bodyPr/>
          <a:lstStyle/>
          <a:p>
            <a:pPr algn="ctr"/>
            <a:r>
              <a:rPr lang="es-CO" sz="3600" dirty="0" smtClean="0"/>
              <a:t>LA REPETICIÓN Y EL APRENDIZAJE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4167480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" y="0"/>
            <a:ext cx="11979952" cy="6644081"/>
          </a:xfrm>
          <a:prstGeom prst="rect">
            <a:avLst/>
          </a:prstGeom>
          <a:solidFill>
            <a:srgbClr val="EDECEB"/>
          </a:solidFill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eeform 11"/>
          <p:cNvSpPr/>
          <p:nvPr/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7" name="Rectangle 12"/>
          <p:cNvSpPr/>
          <p:nvPr/>
        </p:nvSpPr>
        <p:spPr>
          <a:xfrm>
            <a:off x="1" y="5600215"/>
            <a:ext cx="11706512" cy="780581"/>
          </a:xfrm>
          <a:prstGeom prst="rect">
            <a:avLst/>
          </a:prstGeom>
          <a:solidFill>
            <a:srgbClr val="64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9648" y="809901"/>
            <a:ext cx="10363200" cy="33111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O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6 </a:t>
            </a:r>
            <a:r>
              <a:rPr lang="es-CO" sz="44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Y estas palabras que yo te mando hoy, estarán sobre tu corazón;  </a:t>
            </a:r>
            <a:r>
              <a:rPr lang="es-CO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7</a:t>
            </a:r>
            <a:r>
              <a:rPr lang="es-CO" sz="4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s-CO" sz="44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y las repetirás a tus hijos, y hablarás de ellas estando en tu casa, y andando por el camino, y al acostarte, y cuando te levantes.  </a:t>
            </a:r>
            <a:r>
              <a:rPr lang="es-CO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8</a:t>
            </a:r>
            <a:r>
              <a:rPr lang="es-CO" sz="36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s-CO" sz="44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Y las atarás como una señal en tu mano, y estarán como frontales entre tus ojos;  </a:t>
            </a:r>
            <a:r>
              <a:rPr lang="es-CO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9</a:t>
            </a:r>
            <a:r>
              <a:rPr lang="es-CO" sz="44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 y las escribirás en los postes de tu casa, y en tus puertas.</a:t>
            </a:r>
          </a:p>
          <a:p>
            <a:pPr marL="0" indent="0" algn="ctr">
              <a:buNone/>
            </a:pPr>
            <a:endParaRPr lang="es-CO" sz="1800" dirty="0" smtClean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989977" y="5489957"/>
            <a:ext cx="51523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6000" b="1" dirty="0" smtClean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Deuteronomio </a:t>
            </a:r>
            <a:r>
              <a:rPr lang="es-CO" sz="6000" b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6: 6-9</a:t>
            </a:r>
          </a:p>
        </p:txBody>
      </p:sp>
    </p:spTree>
    <p:extLst>
      <p:ext uri="{BB962C8B-B14F-4D97-AF65-F5344CB8AC3E}">
        <p14:creationId xmlns:p14="http://schemas.microsoft.com/office/powerpoint/2010/main" val="75972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21420000">
            <a:off x="748559" y="544323"/>
            <a:ext cx="9755187" cy="2766528"/>
          </a:xfrm>
        </p:spPr>
        <p:txBody>
          <a:bodyPr>
            <a:noAutofit/>
          </a:bodyPr>
          <a:lstStyle/>
          <a:p>
            <a:pPr algn="ctr"/>
            <a:r>
              <a:rPr lang="es-CO" sz="8800" dirty="0" smtClean="0"/>
              <a:t>¿QUE HACER CUANDO YA ESTÁN GRANDES?</a:t>
            </a:r>
            <a:endParaRPr lang="es-CO" sz="5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rot="21420000">
            <a:off x="1009794" y="3289063"/>
            <a:ext cx="9755187" cy="550333"/>
          </a:xfrm>
        </p:spPr>
        <p:txBody>
          <a:bodyPr/>
          <a:lstStyle/>
          <a:p>
            <a:pPr algn="ctr"/>
            <a:r>
              <a:rPr lang="es-CO" sz="3600" dirty="0" smtClean="0"/>
              <a:t>PRINCIPIOS FUNDAMENTALES A TENER EN CUENTA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338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640169" y="5692462"/>
            <a:ext cx="673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bg1"/>
                </a:solidFill>
                <a:latin typeface="Chaparral Pro Light" panose="02060403030505090203" pitchFamily="18" charset="0"/>
              </a:rPr>
              <a:t>Daniel, </a:t>
            </a:r>
            <a:r>
              <a:rPr lang="es-CO" sz="3600" b="1" dirty="0" err="1" smtClean="0">
                <a:solidFill>
                  <a:schemeClr val="bg1"/>
                </a:solidFill>
                <a:latin typeface="Chaparral Pro Light" panose="02060403030505090203" pitchFamily="18" charset="0"/>
              </a:rPr>
              <a:t>Dammy</a:t>
            </a:r>
            <a:r>
              <a:rPr lang="es-CO" sz="3600" b="1" dirty="0" smtClean="0">
                <a:solidFill>
                  <a:schemeClr val="bg1"/>
                </a:solidFill>
                <a:latin typeface="Chaparral Pro Light" panose="02060403030505090203" pitchFamily="18" charset="0"/>
              </a:rPr>
              <a:t> Luz, </a:t>
            </a:r>
            <a:r>
              <a:rPr lang="es-CO" sz="3600" b="1" dirty="0" err="1" smtClean="0">
                <a:solidFill>
                  <a:schemeClr val="bg1"/>
                </a:solidFill>
                <a:latin typeface="Chaparral Pro Light" panose="02060403030505090203" pitchFamily="18" charset="0"/>
              </a:rPr>
              <a:t>Diliney</a:t>
            </a:r>
            <a:r>
              <a:rPr lang="es-CO" sz="3600" b="1" dirty="0" smtClean="0">
                <a:solidFill>
                  <a:schemeClr val="bg1"/>
                </a:solidFill>
                <a:latin typeface="Chaparral Pro Light" panose="02060403030505090203" pitchFamily="18" charset="0"/>
              </a:rPr>
              <a:t> y Yale</a:t>
            </a:r>
            <a:endParaRPr lang="es-CO" sz="3600" b="1" dirty="0">
              <a:solidFill>
                <a:schemeClr val="bg1"/>
              </a:solidFill>
              <a:latin typeface="Chaparral Pro Light" panose="02060403030505090203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71" y="151857"/>
            <a:ext cx="8065182" cy="554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44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75347" y="5585972"/>
            <a:ext cx="11499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 panose="02060403030505090203" pitchFamily="18" charset="0"/>
              </a:rPr>
              <a:t>Familia </a:t>
            </a:r>
            <a:r>
              <a:rPr lang="es-CO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 panose="02060403030505090203" pitchFamily="18" charset="0"/>
              </a:rPr>
              <a:t>Íbica</a:t>
            </a:r>
            <a:r>
              <a:rPr lang="es-CO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parral Pro Light" panose="02060403030505090203" pitchFamily="18" charset="0"/>
              </a:rPr>
              <a:t> Espinoza</a:t>
            </a:r>
            <a:endParaRPr lang="es-CO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parral Pro Light" panose="020604030305050902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105">
            <a:off x="568035" y="438899"/>
            <a:ext cx="3445163" cy="51677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" t="2149" r="1060" b="12124"/>
          <a:stretch/>
        </p:blipFill>
        <p:spPr>
          <a:xfrm rot="159760">
            <a:off x="3860953" y="630320"/>
            <a:ext cx="7814362" cy="487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13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640169" y="5692462"/>
            <a:ext cx="673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bg1"/>
                </a:solidFill>
                <a:latin typeface="Chaparral Pro Light" panose="02060403030505090203" pitchFamily="18" charset="0"/>
              </a:rPr>
              <a:t>Daniel, </a:t>
            </a:r>
            <a:r>
              <a:rPr lang="es-CO" sz="3600" b="1" dirty="0" err="1" smtClean="0">
                <a:solidFill>
                  <a:schemeClr val="bg1"/>
                </a:solidFill>
                <a:latin typeface="Chaparral Pro Light" panose="02060403030505090203" pitchFamily="18" charset="0"/>
              </a:rPr>
              <a:t>Dammy</a:t>
            </a:r>
            <a:r>
              <a:rPr lang="es-CO" sz="3600" b="1" dirty="0" smtClean="0">
                <a:solidFill>
                  <a:schemeClr val="bg1"/>
                </a:solidFill>
                <a:latin typeface="Chaparral Pro Light" panose="02060403030505090203" pitchFamily="18" charset="0"/>
              </a:rPr>
              <a:t> Luz y </a:t>
            </a:r>
            <a:r>
              <a:rPr lang="es-CO" sz="3600" b="1" dirty="0" err="1" smtClean="0">
                <a:solidFill>
                  <a:schemeClr val="bg1"/>
                </a:solidFill>
                <a:latin typeface="Chaparral Pro Light" panose="02060403030505090203" pitchFamily="18" charset="0"/>
              </a:rPr>
              <a:t>Diliney</a:t>
            </a:r>
            <a:endParaRPr lang="es-CO" sz="3600" b="1" dirty="0">
              <a:solidFill>
                <a:schemeClr val="bg1"/>
              </a:solidFill>
              <a:latin typeface="Chaparral Pro Light" panose="02060403030505090203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1" t="15024" r="3083" b="13803"/>
          <a:stretch/>
        </p:blipFill>
        <p:spPr>
          <a:xfrm>
            <a:off x="3796635" y="276914"/>
            <a:ext cx="4430333" cy="488109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52648"/>
          <a:stretch/>
        </p:blipFill>
        <p:spPr>
          <a:xfrm rot="3882138">
            <a:off x="-241252" y="1392096"/>
            <a:ext cx="5444089" cy="348302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" t="48583"/>
          <a:stretch/>
        </p:blipFill>
        <p:spPr>
          <a:xfrm rot="12025619">
            <a:off x="7227470" y="1178108"/>
            <a:ext cx="4686780" cy="326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63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" y="0"/>
            <a:ext cx="11979952" cy="6644081"/>
          </a:xfrm>
          <a:prstGeom prst="rect">
            <a:avLst/>
          </a:prstGeom>
          <a:solidFill>
            <a:srgbClr val="EDECEB"/>
          </a:solidFill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eeform 11"/>
          <p:cNvSpPr/>
          <p:nvPr/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7" name="Rectangle 12"/>
          <p:cNvSpPr/>
          <p:nvPr/>
        </p:nvSpPr>
        <p:spPr>
          <a:xfrm>
            <a:off x="1" y="5600215"/>
            <a:ext cx="11706512" cy="7805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82450" y="687838"/>
            <a:ext cx="10363200" cy="33111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1. Es necesario evaluar la situación del pasado</a:t>
            </a:r>
          </a:p>
          <a:p>
            <a:pPr marL="0" indent="0">
              <a:buNone/>
            </a:pP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2. No puedo llevar a alguien más allá de donde yo he llegado</a:t>
            </a:r>
          </a:p>
          <a:p>
            <a:pPr marL="0" indent="0">
              <a:buNone/>
            </a:pP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3. Tener un punto de quiebre donde necesito reconocer mi debilidad y responsabilidad para poner un nuevo punto de inicio en reflexión con el Hijo</a:t>
            </a:r>
          </a:p>
          <a:p>
            <a:pPr marL="0" indent="0">
              <a:buNone/>
            </a:pP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      - Hijo, ¿tu crees que tu madre se va a salvar? </a:t>
            </a:r>
          </a:p>
          <a:p>
            <a:pPr marL="0" indent="0">
              <a:buNone/>
            </a:pP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4. Saber que Dios puede permitirnos iniciar de nuevo</a:t>
            </a:r>
          </a:p>
        </p:txBody>
      </p:sp>
    </p:spTree>
    <p:extLst>
      <p:ext uri="{BB962C8B-B14F-4D97-AF65-F5344CB8AC3E}">
        <p14:creationId xmlns:p14="http://schemas.microsoft.com/office/powerpoint/2010/main" val="979760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715685" y="1061911"/>
            <a:ext cx="10394707" cy="33111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O" sz="5400" dirty="0" smtClean="0"/>
              <a:t>Génesis 12: 5 </a:t>
            </a:r>
            <a:r>
              <a:rPr lang="es-CO" sz="4000" dirty="0" smtClean="0"/>
              <a:t>up</a:t>
            </a:r>
            <a:endParaRPr lang="es-CO" sz="5400" dirty="0" smtClean="0"/>
          </a:p>
          <a:p>
            <a:pPr marL="0" indent="0" algn="ctr">
              <a:buNone/>
            </a:pPr>
            <a:r>
              <a:rPr lang="es-CO" sz="4400" dirty="0" smtClean="0"/>
              <a:t>“…</a:t>
            </a:r>
            <a:r>
              <a:rPr lang="es-CO" sz="4400" dirty="0"/>
              <a:t>Y salieron para ir a tierra de Canaán;  </a:t>
            </a:r>
            <a:endParaRPr lang="es-CO" sz="4400" dirty="0" smtClean="0"/>
          </a:p>
          <a:p>
            <a:pPr marL="0" indent="0" algn="ctr">
              <a:buNone/>
            </a:pPr>
            <a:r>
              <a:rPr lang="es-CO" sz="4400" dirty="0" smtClean="0"/>
              <a:t>y </a:t>
            </a:r>
            <a:r>
              <a:rPr lang="es-CO" sz="4400" dirty="0"/>
              <a:t>a tierra de Canaán </a:t>
            </a:r>
            <a:r>
              <a:rPr lang="es-CO" sz="4400" dirty="0" smtClean="0"/>
              <a:t>llegaron”</a:t>
            </a:r>
            <a:endParaRPr lang="es-CO" sz="4400" dirty="0"/>
          </a:p>
        </p:txBody>
      </p:sp>
    </p:spTree>
    <p:extLst>
      <p:ext uri="{BB962C8B-B14F-4D97-AF65-F5344CB8AC3E}">
        <p14:creationId xmlns:p14="http://schemas.microsoft.com/office/powerpoint/2010/main" val="76830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1" y="0"/>
            <a:ext cx="11979952" cy="6644081"/>
          </a:xfrm>
          <a:prstGeom prst="rect">
            <a:avLst/>
          </a:prstGeom>
          <a:solidFill>
            <a:srgbClr val="EDECEB"/>
          </a:solidFill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eeform 11"/>
          <p:cNvSpPr/>
          <p:nvPr/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7" name="Rectangle 12"/>
          <p:cNvSpPr/>
          <p:nvPr/>
        </p:nvSpPr>
        <p:spPr>
          <a:xfrm>
            <a:off x="1" y="5600215"/>
            <a:ext cx="11706512" cy="7805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08377" y="1006493"/>
            <a:ext cx="10363200" cy="33111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“Dios creó al hombre </a:t>
            </a:r>
            <a:r>
              <a:rPr lang="es-CO" sz="44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para la gloria divina</a:t>
            </a: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, para que después de pasar por la prueba y la aflicción </a:t>
            </a:r>
            <a:r>
              <a:rPr lang="es-CO" sz="44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la familia humana pudiera llegar a ser una con la familia celestial</a:t>
            </a: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.  El propósito de Dios era </a:t>
            </a:r>
            <a:r>
              <a:rPr lang="es-CO" sz="44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repoblar el cielo con la familia humana</a:t>
            </a: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, si hubiera demostrado obediencia a cada palabra divina.”</a:t>
            </a:r>
          </a:p>
          <a:p>
            <a:pPr marL="0" indent="0" algn="ctr">
              <a:buNone/>
            </a:pPr>
            <a:endParaRPr lang="es-CO" sz="1600" dirty="0" smtClean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marL="0" indent="0" algn="ctr">
              <a:buNone/>
            </a:pPr>
            <a:r>
              <a:rPr lang="es-CO" sz="4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La Verdad acerca de los Ángeles p. 291.3</a:t>
            </a:r>
            <a:endParaRPr lang="es-CO" sz="40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8719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640169" y="5692462"/>
            <a:ext cx="673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bg1"/>
                </a:solidFill>
                <a:latin typeface="Chaparral Pro Light" panose="02060403030505090203" pitchFamily="18" charset="0"/>
              </a:rPr>
              <a:t>Daniel, </a:t>
            </a:r>
            <a:r>
              <a:rPr lang="es-CO" sz="3600" b="1" dirty="0" err="1" smtClean="0">
                <a:solidFill>
                  <a:schemeClr val="bg1"/>
                </a:solidFill>
                <a:latin typeface="Chaparral Pro Light" panose="02060403030505090203" pitchFamily="18" charset="0"/>
              </a:rPr>
              <a:t>Dammy</a:t>
            </a:r>
            <a:r>
              <a:rPr lang="es-CO" sz="3600" b="1" dirty="0" smtClean="0">
                <a:solidFill>
                  <a:schemeClr val="bg1"/>
                </a:solidFill>
                <a:latin typeface="Chaparral Pro Light" panose="02060403030505090203" pitchFamily="18" charset="0"/>
              </a:rPr>
              <a:t> Luz y </a:t>
            </a:r>
            <a:r>
              <a:rPr lang="es-CO" sz="3600" b="1" dirty="0" err="1" smtClean="0">
                <a:solidFill>
                  <a:schemeClr val="bg1"/>
                </a:solidFill>
                <a:latin typeface="Chaparral Pro Light" panose="02060403030505090203" pitchFamily="18" charset="0"/>
              </a:rPr>
              <a:t>Diliney</a:t>
            </a:r>
            <a:endParaRPr lang="es-CO" sz="3600" b="1" dirty="0">
              <a:solidFill>
                <a:schemeClr val="bg1"/>
              </a:solidFill>
              <a:latin typeface="Chaparral Pro Light" panose="020604030305050902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2913">
            <a:off x="408799" y="727449"/>
            <a:ext cx="6275335" cy="452069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2781">
            <a:off x="6760508" y="355066"/>
            <a:ext cx="4947287" cy="526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718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640169" y="5692462"/>
            <a:ext cx="673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bg1"/>
                </a:solidFill>
                <a:latin typeface="Chaparral Pro Light" panose="02060403030505090203" pitchFamily="18" charset="0"/>
              </a:rPr>
              <a:t>Daniel, </a:t>
            </a:r>
            <a:r>
              <a:rPr lang="es-CO" sz="3600" b="1" dirty="0" err="1" smtClean="0">
                <a:solidFill>
                  <a:schemeClr val="bg1"/>
                </a:solidFill>
                <a:latin typeface="Chaparral Pro Light" panose="02060403030505090203" pitchFamily="18" charset="0"/>
              </a:rPr>
              <a:t>Dammy</a:t>
            </a:r>
            <a:r>
              <a:rPr lang="es-CO" sz="3600" b="1" dirty="0" smtClean="0">
                <a:solidFill>
                  <a:schemeClr val="bg1"/>
                </a:solidFill>
                <a:latin typeface="Chaparral Pro Light" panose="02060403030505090203" pitchFamily="18" charset="0"/>
              </a:rPr>
              <a:t> Luz, </a:t>
            </a:r>
            <a:r>
              <a:rPr lang="es-CO" sz="3600" b="1" dirty="0" err="1" smtClean="0">
                <a:solidFill>
                  <a:schemeClr val="bg1"/>
                </a:solidFill>
                <a:latin typeface="Chaparral Pro Light" panose="02060403030505090203" pitchFamily="18" charset="0"/>
              </a:rPr>
              <a:t>Diliney</a:t>
            </a:r>
            <a:r>
              <a:rPr lang="es-CO" sz="3600" b="1" dirty="0" smtClean="0">
                <a:solidFill>
                  <a:schemeClr val="bg1"/>
                </a:solidFill>
                <a:latin typeface="Chaparral Pro Light" panose="02060403030505090203" pitchFamily="18" charset="0"/>
              </a:rPr>
              <a:t> y Yale</a:t>
            </a:r>
            <a:endParaRPr lang="es-CO" sz="3600" b="1" dirty="0">
              <a:solidFill>
                <a:schemeClr val="bg1"/>
              </a:solidFill>
              <a:latin typeface="Chaparral Pro Light" panose="02060403030505090203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71" y="151857"/>
            <a:ext cx="8065182" cy="554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607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080655" y="5734025"/>
            <a:ext cx="9822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bg1"/>
                </a:solidFill>
                <a:latin typeface="Chaparral Pro Light" panose="02060403030505090203" pitchFamily="18" charset="0"/>
              </a:rPr>
              <a:t>Bautismo, Iglesia Adventista La Paz, Hermanos Borja </a:t>
            </a:r>
            <a:r>
              <a:rPr lang="es-CO" sz="2800" b="1" dirty="0" err="1" smtClean="0">
                <a:solidFill>
                  <a:schemeClr val="bg1"/>
                </a:solidFill>
                <a:latin typeface="Chaparral Pro Light" panose="02060403030505090203" pitchFamily="18" charset="0"/>
              </a:rPr>
              <a:t>Charris</a:t>
            </a:r>
            <a:endParaRPr lang="es-CO" sz="2800" b="1" dirty="0">
              <a:solidFill>
                <a:schemeClr val="bg1"/>
              </a:solidFill>
              <a:latin typeface="Chaparral Pro Light" panose="020604030305050902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107">
            <a:off x="-166254" y="1454283"/>
            <a:ext cx="6250253" cy="416683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63" y="280345"/>
            <a:ext cx="6081885" cy="42581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5" t="-165"/>
          <a:stretch/>
        </p:blipFill>
        <p:spPr>
          <a:xfrm rot="365160">
            <a:off x="7302139" y="1057854"/>
            <a:ext cx="5032041" cy="442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26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839914" y="5754298"/>
            <a:ext cx="982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chemeClr val="bg1"/>
                </a:solidFill>
                <a:latin typeface="Chaparral Pro Light" panose="02060403030505090203" pitchFamily="18" charset="0"/>
              </a:rPr>
              <a:t>Estudio Colegio Adventista EL EDÉN – </a:t>
            </a:r>
            <a:r>
              <a:rPr lang="es-CO" sz="2400" b="1" dirty="0" err="1" smtClean="0">
                <a:solidFill>
                  <a:schemeClr val="bg1"/>
                </a:solidFill>
                <a:latin typeface="Chaparral Pro Light" panose="02060403030505090203" pitchFamily="18" charset="0"/>
              </a:rPr>
              <a:t>Ebenezer</a:t>
            </a:r>
            <a:r>
              <a:rPr lang="es-CO" sz="2400" b="1" dirty="0" smtClean="0">
                <a:solidFill>
                  <a:schemeClr val="bg1"/>
                </a:solidFill>
                <a:latin typeface="Chaparral Pro Light" panose="02060403030505090203" pitchFamily="18" charset="0"/>
              </a:rPr>
              <a:t> – San Francisco de Asís</a:t>
            </a:r>
            <a:endParaRPr lang="es-CO" sz="2400" b="1" dirty="0">
              <a:solidFill>
                <a:schemeClr val="bg1"/>
              </a:solidFill>
              <a:latin typeface="Chaparral Pro Light" panose="02060403030505090203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7" b="923"/>
          <a:stretch/>
        </p:blipFill>
        <p:spPr>
          <a:xfrm rot="508384">
            <a:off x="5611485" y="425646"/>
            <a:ext cx="6361196" cy="520239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t="14446" r="5246" b="13118"/>
          <a:stretch/>
        </p:blipFill>
        <p:spPr>
          <a:xfrm rot="21166081">
            <a:off x="540329" y="265460"/>
            <a:ext cx="4779818" cy="522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120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89" y="3238517"/>
            <a:ext cx="3327344" cy="249550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r="7243"/>
          <a:stretch/>
        </p:blipFill>
        <p:spPr>
          <a:xfrm rot="315258">
            <a:off x="6972251" y="1046945"/>
            <a:ext cx="5417128" cy="471054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21673" y="5734025"/>
            <a:ext cx="11499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bg1"/>
                </a:solidFill>
                <a:latin typeface="Chaparral Pro Light" panose="02060403030505090203" pitchFamily="18" charset="0"/>
              </a:rPr>
              <a:t>Graduados de la Corporación Universitaria Adventista</a:t>
            </a:r>
            <a:endParaRPr lang="es-CO" sz="2800" b="1" dirty="0">
              <a:solidFill>
                <a:schemeClr val="bg1"/>
              </a:solidFill>
              <a:latin typeface="Chaparral Pro Light" panose="02060403030505090203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r="5015"/>
          <a:stretch/>
        </p:blipFill>
        <p:spPr>
          <a:xfrm>
            <a:off x="3202510" y="39303"/>
            <a:ext cx="4500618" cy="355369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1" r="3499"/>
          <a:stretch/>
        </p:blipFill>
        <p:spPr>
          <a:xfrm rot="355793">
            <a:off x="108900" y="2297546"/>
            <a:ext cx="4421431" cy="321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180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247</TotalTime>
  <Words>1215</Words>
  <Application>Microsoft Office PowerPoint</Application>
  <PresentationFormat>Panorámica</PresentationFormat>
  <Paragraphs>93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42</vt:i4>
      </vt:variant>
    </vt:vector>
  </HeadingPairs>
  <TitlesOfParts>
    <vt:vector size="51" baseType="lpstr">
      <vt:lpstr>Adobe Arabic</vt:lpstr>
      <vt:lpstr>Arial</vt:lpstr>
      <vt:lpstr>Calibri</vt:lpstr>
      <vt:lpstr>Calibri Light</vt:lpstr>
      <vt:lpstr>Chaparral Pro Light</vt:lpstr>
      <vt:lpstr>Impact</vt:lpstr>
      <vt:lpstr>Verdana</vt:lpstr>
      <vt:lpstr>Evento principal</vt:lpstr>
      <vt:lpstr>Tema de Office</vt:lpstr>
      <vt:lpstr>FAMILIA BORJA CHARRIS UN MODELO IMPERFECTO CON LA BENDICIÓN DE DIOS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FAMILIA  QUE REPOBLARÁ EL CIELO</vt:lpstr>
      <vt:lpstr>Propósito de la familia cristiana</vt:lpstr>
      <vt:lpstr>Presentación de PowerPoint</vt:lpstr>
      <vt:lpstr>Presentación de PowerPoint</vt:lpstr>
      <vt:lpstr>Presentación de PowerPoint</vt:lpstr>
      <vt:lpstr>“NUESTROS HIJOS” NO SON “NUESTROS”</vt:lpstr>
      <vt:lpstr>Presentación de PowerPoint</vt:lpstr>
      <vt:lpstr>Presentación de PowerPoint</vt:lpstr>
      <vt:lpstr>PRIMERA LEY QUE DEBEN APRENDER LOS NIÑOS</vt:lpstr>
      <vt:lpstr>Presentación de PowerPoint</vt:lpstr>
      <vt:lpstr>Presentación de PowerPoint</vt:lpstr>
      <vt:lpstr>Presentación de PowerPoint</vt:lpstr>
      <vt:lpstr>PRIMERA LECCIÓN QUE DEBEN APRENDER LOS NIÑOS</vt:lpstr>
      <vt:lpstr>Presentación de PowerPoint</vt:lpstr>
      <vt:lpstr>Presentación de PowerPoint</vt:lpstr>
      <vt:lpstr>CUANDO EMPEZAR</vt:lpstr>
      <vt:lpstr>Presentación de PowerPoint</vt:lpstr>
      <vt:lpstr>Presentación de PowerPoint</vt:lpstr>
      <vt:lpstr>Presentación de PowerPoint</vt:lpstr>
      <vt:lpstr>CÓMO LOGRARLO</vt:lpstr>
      <vt:lpstr>Presentación de PowerPoint</vt:lpstr>
      <vt:lpstr>¿QUE HACER CUANDO YA ESTÁN GRANDES?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FAMILIA  QUE REPOBLARÁ EL CIELO</dc:title>
  <dc:creator>Daniel</dc:creator>
  <cp:lastModifiedBy>Daniel</cp:lastModifiedBy>
  <cp:revision>30</cp:revision>
  <dcterms:created xsi:type="dcterms:W3CDTF">2016-10-22T04:12:40Z</dcterms:created>
  <dcterms:modified xsi:type="dcterms:W3CDTF">2016-10-22T23:42:37Z</dcterms:modified>
</cp:coreProperties>
</file>