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29D"/>
    <a:srgbClr val="0054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7"/>
    <p:restoredTop sz="96405"/>
  </p:normalViewPr>
  <p:slideViewPr>
    <p:cSldViewPr snapToGrid="0" snapToObjects="1">
      <p:cViewPr varScale="1">
        <p:scale>
          <a:sx n="59" d="100"/>
          <a:sy n="59" d="100"/>
        </p:scale>
        <p:origin x="224" y="1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50361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2387600" y="2298700"/>
            <a:ext cx="196215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2387600" y="7073900"/>
            <a:ext cx="19621500" cy="1587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5" name="– Juan Pérez"/>
          <p:cNvSpPr txBox="1">
            <a:spLocks noGrp="1"/>
          </p:cNvSpPr>
          <p:nvPr>
            <p:ph type="body" sz="quarter" idx="21"/>
          </p:nvPr>
        </p:nvSpPr>
        <p:spPr>
          <a:xfrm>
            <a:off x="2387600" y="8953500"/>
            <a:ext cx="19621500" cy="685800"/>
          </a:xfrm>
          <a:prstGeom prst="rect">
            <a:avLst/>
          </a:prstGeom>
        </p:spPr>
        <p:txBody>
          <a:bodyPr>
            <a:spAutoFit/>
          </a:bodyPr>
          <a:lstStyle>
            <a:lvl1pPr marL="0" indent="0" algn="ctr">
              <a:spcBef>
                <a:spcPts val="0"/>
              </a:spcBef>
              <a:buSzTx/>
              <a:buNone/>
              <a:defRPr sz="3800" b="1">
                <a:latin typeface="Helvetica"/>
                <a:ea typeface="Helvetica"/>
                <a:cs typeface="Helvetica"/>
                <a:sym typeface="Helvetica"/>
              </a:defRPr>
            </a:lvl1pPr>
          </a:lstStyle>
          <a:p>
            <a:r>
              <a:t>– Juan Pérez</a:t>
            </a:r>
          </a:p>
        </p:txBody>
      </p:sp>
      <p:sp>
        <p:nvSpPr>
          <p:cNvPr id="96" name="“Escribe una cita aquí”"/>
          <p:cNvSpPr txBox="1">
            <a:spLocks noGrp="1"/>
          </p:cNvSpPr>
          <p:nvPr>
            <p:ph type="body" sz="quarter" idx="22"/>
          </p:nvPr>
        </p:nvSpPr>
        <p:spPr>
          <a:xfrm>
            <a:off x="2387600" y="6007100"/>
            <a:ext cx="19621500" cy="952500"/>
          </a:xfrm>
          <a:prstGeom prst="rect">
            <a:avLst/>
          </a:prstGeom>
        </p:spPr>
        <p:txBody>
          <a:bodyPr>
            <a:spAutoFit/>
          </a:bodyPr>
          <a:lstStyle>
            <a:lvl1pPr marL="0" indent="0" algn="ctr">
              <a:spcBef>
                <a:spcPts val="3400"/>
              </a:spcBef>
              <a:buSzTx/>
              <a:buNone/>
              <a:defRPr sz="5600"/>
            </a:lvl1pPr>
          </a:lstStyle>
          <a:p>
            <a:r>
              <a:t>“Escribe una cita aquí”</a:t>
            </a:r>
          </a:p>
        </p:txBody>
      </p:sp>
      <p:sp>
        <p:nvSpPr>
          <p:cNvPr id="97"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4" name="Imagen"/>
          <p:cNvSpPr>
            <a:spLocks noGrp="1"/>
          </p:cNvSpPr>
          <p:nvPr>
            <p:ph type="pic" idx="21"/>
          </p:nvPr>
        </p:nvSpPr>
        <p:spPr>
          <a:xfrm>
            <a:off x="-47625" y="-2540000"/>
            <a:ext cx="24479250" cy="16319500"/>
          </a:xfrm>
          <a:prstGeom prst="rect">
            <a:avLst/>
          </a:prstGeom>
        </p:spPr>
        <p:txBody>
          <a:bodyPr lIns="91439" tIns="45719" rIns="91439" bIns="45719" anchor="t">
            <a:noAutofit/>
          </a:bodyPr>
          <a:lstStyle/>
          <a:p>
            <a:endParaRPr/>
          </a:p>
        </p:txBody>
      </p:sp>
      <p:sp>
        <p:nvSpPr>
          <p:cNvPr id="105"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2"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21"/>
          </p:nvPr>
        </p:nvSpPr>
        <p:spPr>
          <a:xfrm>
            <a:off x="2752725" y="-2489200"/>
            <a:ext cx="18840450" cy="125603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2387600" y="9448800"/>
            <a:ext cx="196215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2387600" y="11518900"/>
            <a:ext cx="19621500" cy="17145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2387600" y="4533900"/>
            <a:ext cx="196215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idx="21"/>
          </p:nvPr>
        </p:nvSpPr>
        <p:spPr>
          <a:xfrm>
            <a:off x="12407900" y="-2159000"/>
            <a:ext cx="10337800" cy="15506702"/>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790700" y="1066800"/>
            <a:ext cx="10007600" cy="5626100"/>
          </a:xfrm>
          <a:prstGeom prst="rect">
            <a:avLst/>
          </a:prstGeom>
        </p:spPr>
        <p:txBody>
          <a:bodyPr anchor="b"/>
          <a:lstStyle>
            <a:lvl1pPr>
              <a:defRPr sz="8400">
                <a:latin typeface="+mn-lt"/>
                <a:ea typeface="+mn-ea"/>
                <a:cs typeface="+mn-cs"/>
                <a:sym typeface="Helvetica Light"/>
              </a:defRPr>
            </a:lvl1pPr>
          </a:lstStyle>
          <a:p>
            <a:r>
              <a:t>Texto del título</a:t>
            </a:r>
          </a:p>
        </p:txBody>
      </p:sp>
      <p:sp>
        <p:nvSpPr>
          <p:cNvPr id="40" name="Nivel de texto 1…"/>
          <p:cNvSpPr txBox="1">
            <a:spLocks noGrp="1"/>
          </p:cNvSpPr>
          <p:nvPr>
            <p:ph type="body" sz="quarter" idx="1"/>
          </p:nvPr>
        </p:nvSpPr>
        <p:spPr>
          <a:xfrm>
            <a:off x="1790700" y="7035800"/>
            <a:ext cx="10007600" cy="5626100"/>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Marcador de posición de objeto"/>
          <p:cNvSpPr txBox="1">
            <a:spLocks noGrp="1"/>
          </p:cNvSpPr>
          <p:nvPr>
            <p:ph sz="quarter" idx="3"/>
          </p:nvPr>
        </p:nvSpPr>
        <p:spPr>
          <a:xfrm>
            <a:off x="13716000" y="3898900"/>
            <a:ext cx="8293100" cy="8039100"/>
          </a:xfrm>
          <a:prstGeom prst="rect">
            <a:avLst/>
          </a:prstGeom>
        </p:spPr>
        <p:txBody>
          <a:bodyPr/>
          <a:lstStyle/>
          <a:p>
            <a:pPr marL="0" indent="0" algn="ctr">
              <a:spcBef>
                <a:spcPts val="0"/>
              </a:spcBef>
              <a:buSzTx/>
              <a:buNone/>
            </a:pPr>
            <a:endParaRPr/>
          </a:p>
        </p:txBody>
      </p:sp>
      <p:pic>
        <p:nvPicPr>
          <p:cNvPr id="59" name="LOGO MINMUJER.png" descr="LOGO MINMUJER.png"/>
          <p:cNvPicPr>
            <a:picLocks noChangeAspect="1"/>
          </p:cNvPicPr>
          <p:nvPr/>
        </p:nvPicPr>
        <p:blipFill>
          <a:blip r:embed="rId3"/>
          <a:srcRect l="632" r="632"/>
          <a:stretch>
            <a:fillRect/>
          </a:stretch>
        </p:blipFill>
        <p:spPr>
          <a:xfrm>
            <a:off x="200717" y="485191"/>
            <a:ext cx="1068676" cy="643714"/>
          </a:xfrm>
          <a:prstGeom prst="rect">
            <a:avLst/>
          </a:prstGeom>
          <a:ln w="25400">
            <a:miter lim="400000"/>
          </a:ln>
          <a:effectLst>
            <a:reflection stA="50000" endPos="40000" dir="5400000" sy="-100000" algn="bl" rotWithShape="0"/>
          </a:effectLst>
        </p:spPr>
      </p:pic>
      <p:sp>
        <p:nvSpPr>
          <p:cNvPr id="60"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7" name="Imagen"/>
          <p:cNvSpPr>
            <a:spLocks noGrp="1"/>
          </p:cNvSpPr>
          <p:nvPr>
            <p:ph type="pic" idx="21"/>
          </p:nvPr>
        </p:nvSpPr>
        <p:spPr>
          <a:xfrm>
            <a:off x="12496800" y="-1485900"/>
            <a:ext cx="10193867" cy="15290800"/>
          </a:xfrm>
          <a:prstGeom prst="rect">
            <a:avLst/>
          </a:prstGeom>
        </p:spPr>
        <p:txBody>
          <a:bodyPr lIns="91439" tIns="45719" rIns="91439" bIns="45719" anchor="t">
            <a:noAutofit/>
          </a:bodyPr>
          <a:lstStyle/>
          <a:p>
            <a:endParaRPr/>
          </a:p>
        </p:txBody>
      </p:sp>
      <p:sp>
        <p:nvSpPr>
          <p:cNvPr id="68" name="Texto del título"/>
          <p:cNvSpPr txBox="1">
            <a:spLocks noGrp="1"/>
          </p:cNvSpPr>
          <p:nvPr>
            <p:ph type="title"/>
          </p:nvPr>
        </p:nvSpPr>
        <p:spPr>
          <a:prstGeom prst="rect">
            <a:avLst/>
          </a:prstGeom>
        </p:spPr>
        <p:txBody>
          <a:bodyPr/>
          <a:lstStyle/>
          <a:p>
            <a:r>
              <a:t>Texto del título</a:t>
            </a:r>
          </a:p>
        </p:txBody>
      </p:sp>
      <p:sp>
        <p:nvSpPr>
          <p:cNvPr id="69" name="Nivel de texto 1…"/>
          <p:cNvSpPr txBox="1">
            <a:spLocks noGrp="1"/>
          </p:cNvSpPr>
          <p:nvPr>
            <p:ph type="body" sz="half" idx="1"/>
          </p:nvPr>
        </p:nvSpPr>
        <p:spPr>
          <a:xfrm>
            <a:off x="1790700" y="3644900"/>
            <a:ext cx="10007600" cy="8839200"/>
          </a:xfrm>
          <a:prstGeom prst="rect">
            <a:avLst/>
          </a:prstGeom>
        </p:spPr>
        <p:txBody>
          <a:bodyPr/>
          <a:lstStyle>
            <a:lvl1pPr marL="431800" indent="-431800">
              <a:spcBef>
                <a:spcPts val="5300"/>
              </a:spcBef>
              <a:defRPr sz="3800"/>
            </a:lvl1pPr>
            <a:lvl2pPr marL="863600" indent="-431800">
              <a:spcBef>
                <a:spcPts val="5300"/>
              </a:spcBef>
              <a:defRPr sz="3800"/>
            </a:lvl2pPr>
            <a:lvl3pPr marL="1295400" indent="-431800">
              <a:spcBef>
                <a:spcPts val="5300"/>
              </a:spcBef>
              <a:defRPr sz="3800"/>
            </a:lvl3pPr>
            <a:lvl4pPr marL="1727200" indent="-431800">
              <a:spcBef>
                <a:spcPts val="5300"/>
              </a:spcBef>
              <a:defRPr sz="3800"/>
            </a:lvl4pPr>
            <a:lvl5pPr marL="2159000" indent="-431800">
              <a:spcBef>
                <a:spcPts val="53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70"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7" name="Nivel de texto 1…"/>
          <p:cNvSpPr txBox="1">
            <a:spLocks noGrp="1"/>
          </p:cNvSpPr>
          <p:nvPr>
            <p:ph type="body" idx="1"/>
          </p:nvPr>
        </p:nvSpPr>
        <p:spPr>
          <a:xfrm>
            <a:off x="1790700" y="1790700"/>
            <a:ext cx="20815300" cy="101473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5" name="Imagen"/>
          <p:cNvSpPr>
            <a:spLocks noGrp="1"/>
          </p:cNvSpPr>
          <p:nvPr>
            <p:ph type="pic" sz="half" idx="21"/>
          </p:nvPr>
        </p:nvSpPr>
        <p:spPr>
          <a:xfrm>
            <a:off x="12344400" y="7112000"/>
            <a:ext cx="10439400" cy="6959601"/>
          </a:xfrm>
          <a:prstGeom prst="rect">
            <a:avLst/>
          </a:prstGeom>
        </p:spPr>
        <p:txBody>
          <a:bodyPr lIns="91439" tIns="45719" rIns="91439" bIns="45719" anchor="t">
            <a:noAutofit/>
          </a:bodyPr>
          <a:lstStyle/>
          <a:p>
            <a:endParaRPr/>
          </a:p>
        </p:txBody>
      </p:sp>
      <p:sp>
        <p:nvSpPr>
          <p:cNvPr id="86" name="Imagen"/>
          <p:cNvSpPr>
            <a:spLocks noGrp="1"/>
          </p:cNvSpPr>
          <p:nvPr>
            <p:ph type="pic" sz="half" idx="22"/>
          </p:nvPr>
        </p:nvSpPr>
        <p:spPr>
          <a:xfrm>
            <a:off x="12407900" y="190500"/>
            <a:ext cx="10363200" cy="6908800"/>
          </a:xfrm>
          <a:prstGeom prst="rect">
            <a:avLst/>
          </a:prstGeom>
        </p:spPr>
        <p:txBody>
          <a:bodyPr lIns="91439" tIns="45719" rIns="91439" bIns="45719" anchor="t">
            <a:noAutofit/>
          </a:bodyPr>
          <a:lstStyle/>
          <a:p>
            <a:endParaRPr/>
          </a:p>
        </p:txBody>
      </p:sp>
      <p:sp>
        <p:nvSpPr>
          <p:cNvPr id="87" name="Imagen"/>
          <p:cNvSpPr>
            <a:spLocks noGrp="1"/>
          </p:cNvSpPr>
          <p:nvPr>
            <p:ph type="pic" idx="23"/>
          </p:nvPr>
        </p:nvSpPr>
        <p:spPr>
          <a:xfrm>
            <a:off x="1583266" y="-1879600"/>
            <a:ext cx="10414001" cy="15621000"/>
          </a:xfrm>
          <a:prstGeom prst="rect">
            <a:avLst/>
          </a:prstGeom>
        </p:spPr>
        <p:txBody>
          <a:bodyPr lIns="91439" tIns="45719" rIns="91439" bIns="45719" anchor="t">
            <a:noAutofit/>
          </a:bodyPr>
          <a:lstStyle/>
          <a:p>
            <a:endParaRPr/>
          </a:p>
        </p:txBody>
      </p:sp>
      <p:sp>
        <p:nvSpPr>
          <p:cNvPr id="88" name="Número de diapositiva"/>
          <p:cNvSpPr txBox="1">
            <a:spLocks noGrp="1"/>
          </p:cNvSpPr>
          <p:nvPr>
            <p:ph type="sldNum" sz="quarter" idx="2"/>
          </p:nvPr>
        </p:nvSpPr>
        <p:spPr>
          <a:prstGeom prst="rect">
            <a:avLst/>
          </a:prstGeom>
        </p:spPr>
        <p:txBody>
          <a:bodyPr anchor="t"/>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790700" y="571500"/>
            <a:ext cx="20815300" cy="298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790700" y="3644900"/>
            <a:ext cx="20815300"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5253" y="13004800"/>
            <a:ext cx="453238" cy="4699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j-lt"/>
          <a:ea typeface="+mj-ea"/>
          <a:cs typeface="+mj-cs"/>
          <a:sym typeface="Arial Black"/>
        </a:defRPr>
      </a:lvl9pPr>
    </p:titleStyle>
    <p:bodyStyle>
      <a:lvl1pPr marL="609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1pPr>
      <a:lvl2pPr marL="1219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2pPr>
      <a:lvl3pPr marL="1828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3pPr>
      <a:lvl4pPr marL="2438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4pPr>
      <a:lvl5pPr marL="30480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5pPr>
      <a:lvl6pPr marL="36576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6pPr>
      <a:lvl7pPr marL="42672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7pPr>
      <a:lvl8pPr marL="48768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8pPr>
      <a:lvl9pPr marL="5486400" marR="0" indent="-609600" algn="l" defTabSz="825500" rtl="0" latinLnBrk="0">
        <a:lnSpc>
          <a:spcPct val="100000"/>
        </a:lnSpc>
        <a:spcBef>
          <a:spcPts val="5900"/>
        </a:spcBef>
        <a:spcAft>
          <a:spcPts val="0"/>
        </a:spcAft>
        <a:buClrTx/>
        <a:buSzPct val="75000"/>
        <a:buFontTx/>
        <a:buChar char="•"/>
        <a:tabLst/>
        <a:defRPr sz="5200" b="0" i="0" u="none" strike="noStrike" cap="none" spc="0" baseline="0">
          <a:solidFill>
            <a:srgbClr val="FFFFFF"/>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1pPr>
      <a:lvl2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2pPr>
      <a:lvl3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3pPr>
      <a:lvl4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4pPr>
      <a:lvl5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5pPr>
      <a:lvl6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6pPr>
      <a:lvl7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7pPr>
      <a:lvl8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8pPr>
      <a:lvl9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pixnio.com/people/children-kids/two-caucasian-and-two-african-american-children-playing-together" TargetMode="External"/><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www.pngall.com/kids-png"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upo"/>
          <p:cNvGrpSpPr/>
          <p:nvPr/>
        </p:nvGrpSpPr>
        <p:grpSpPr>
          <a:xfrm>
            <a:off x="-225879" y="-283029"/>
            <a:ext cx="24653421" cy="14756594"/>
            <a:chOff x="0" y="0"/>
            <a:chExt cx="24326850" cy="14255849"/>
          </a:xfrm>
        </p:grpSpPr>
        <p:pic>
          <p:nvPicPr>
            <p:cNvPr id="121" name="fondoWoman_Mesa de trabajo 1.jpg" descr="fondoWoman_Mesa de trabajo 1.jpg"/>
            <p:cNvPicPr>
              <a:picLocks noChangeAspect="1"/>
            </p:cNvPicPr>
            <p:nvPr/>
          </p:nvPicPr>
          <p:blipFill>
            <a:blip r:embed="rId2"/>
            <a:srcRect t="415" b="415"/>
            <a:stretch>
              <a:fillRect/>
            </a:stretch>
          </p:blipFill>
          <p:spPr>
            <a:xfrm>
              <a:off x="0" y="0"/>
              <a:ext cx="24326850" cy="13570050"/>
            </a:xfrm>
            <a:prstGeom prst="rect">
              <a:avLst/>
            </a:prstGeom>
            <a:ln w="12700" cap="flat">
              <a:noFill/>
              <a:miter lim="400000"/>
            </a:ln>
            <a:effectLst/>
          </p:spPr>
        </p:pic>
        <p:sp>
          <p:nvSpPr>
            <p:cNvPr id="122" name="Rectángulo"/>
            <p:cNvSpPr txBox="1"/>
            <p:nvPr/>
          </p:nvSpPr>
          <p:spPr>
            <a:xfrm>
              <a:off x="0" y="13646249"/>
              <a:ext cx="24326850" cy="609601"/>
            </a:xfrm>
            <a:prstGeom prst="rect">
              <a:avLst/>
            </a:prstGeom>
            <a:noFill/>
            <a:ln w="12700" cap="flat">
              <a:noFill/>
              <a:miter lim="400000"/>
            </a:ln>
            <a:effectLst/>
          </p:spPr>
          <p:txBody>
            <a:bodyPr wrap="square" lIns="50800" tIns="50800" rIns="50800" bIns="50800" numCol="1" anchor="ctr">
              <a:noAutofit/>
            </a:bodyPr>
            <a:lstStyle/>
            <a:p>
              <a:endParaRP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2000" b="-5000"/>
          </a:stretch>
        </a:blipFill>
        <a:effectLst/>
      </p:bgPr>
    </p:bg>
    <p:spTree>
      <p:nvGrpSpPr>
        <p:cNvPr id="1" name=""/>
        <p:cNvGrpSpPr/>
        <p:nvPr/>
      </p:nvGrpSpPr>
      <p:grpSpPr>
        <a:xfrm>
          <a:off x="0" y="0"/>
          <a:ext cx="0" cy="0"/>
          <a:chOff x="0" y="0"/>
          <a:chExt cx="0" cy="0"/>
        </a:xfrm>
      </p:grpSpPr>
      <p:pic>
        <p:nvPicPr>
          <p:cNvPr id="175" name="Imagen" descr="Imagen"/>
          <p:cNvPicPr>
            <a:picLocks noChangeAspect="1"/>
          </p:cNvPicPr>
          <p:nvPr/>
        </p:nvPicPr>
        <p:blipFill>
          <a:blip r:embed="rId3"/>
          <a:stretch>
            <a:fillRect/>
          </a:stretch>
        </p:blipFill>
        <p:spPr>
          <a:xfrm>
            <a:off x="754822" y="1821432"/>
            <a:ext cx="22874356" cy="11800336"/>
          </a:xfrm>
          <a:prstGeom prst="rect">
            <a:avLst/>
          </a:prstGeom>
          <a:ln w="12700">
            <a:miter lim="400000"/>
          </a:ln>
        </p:spPr>
      </p:pic>
      <p:sp>
        <p:nvSpPr>
          <p:cNvPr id="176" name="Un cerebro sano y bien alimentado"/>
          <p:cNvSpPr txBox="1">
            <a:spLocks noGrp="1"/>
          </p:cNvSpPr>
          <p:nvPr>
            <p:ph type="title"/>
          </p:nvPr>
        </p:nvSpPr>
        <p:spPr>
          <a:xfrm>
            <a:off x="4521655" y="-94371"/>
            <a:ext cx="18620199" cy="2721407"/>
          </a:xfrm>
          <a:prstGeom prst="rect">
            <a:avLst/>
          </a:prstGeom>
        </p:spPr>
        <p:txBody>
          <a:bodyPr/>
          <a:lstStyle/>
          <a:p>
            <a:pPr>
              <a:lnSpc>
                <a:spcPts val="8600"/>
              </a:lnSpc>
              <a:defRPr sz="6900">
                <a:effectLst>
                  <a:outerShdw blurRad="12700" dist="50800" dir="18900000" rotWithShape="0">
                    <a:schemeClr val="accent3">
                      <a:satOff val="-13807"/>
                      <a:lumOff val="19329"/>
                    </a:schemeClr>
                  </a:outerShdw>
                </a:effectLst>
              </a:defRPr>
            </a:pPr>
            <a:r>
              <a:t>Un cerebro sano</a:t>
            </a:r>
            <a:r>
              <a:rPr sz="5200"/>
              <a:t> y </a:t>
            </a:r>
            <a:r>
              <a:t>bien alimentado</a:t>
            </a:r>
          </a:p>
        </p:txBody>
      </p:sp>
      <p:sp>
        <p:nvSpPr>
          <p:cNvPr id="177" name="—Medical Ministry, 291 (1900). {1MCP 72.2}"/>
          <p:cNvSpPr txBox="1"/>
          <p:nvPr/>
        </p:nvSpPr>
        <p:spPr>
          <a:xfrm>
            <a:off x="12610355" y="12807672"/>
            <a:ext cx="7644385"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—Medical Ministry, 291 (1900). {1MCP 72.2}</a:t>
            </a:r>
          </a:p>
        </p:txBody>
      </p:sp>
      <p:sp>
        <p:nvSpPr>
          <p:cNvPr id="178" name="Instrumento de la mente…"/>
          <p:cNvSpPr txBox="1"/>
          <p:nvPr/>
        </p:nvSpPr>
        <p:spPr>
          <a:xfrm>
            <a:off x="4645701" y="4337960"/>
            <a:ext cx="18372107" cy="796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1385276" indent="-1283676" algn="l">
              <a:lnSpc>
                <a:spcPts val="5300"/>
              </a:lnSpc>
              <a:spcBef>
                <a:spcPts val="5900"/>
              </a:spcBef>
              <a:buSzPct val="80000"/>
              <a:buBlip>
                <a:blip r:embed="rId4"/>
              </a:buBlip>
            </a:pPr>
            <a:r>
              <a:rPr sz="7200" b="1">
                <a:effectLst>
                  <a:outerShdw dist="25400" dir="18900000" rotWithShape="0">
                    <a:srgbClr val="000000"/>
                  </a:outerShdw>
                </a:effectLst>
                <a:latin typeface="Helvetica"/>
                <a:ea typeface="Helvetica"/>
                <a:cs typeface="Helvetica"/>
                <a:sym typeface="Helvetica"/>
              </a:rPr>
              <a:t>Instrumento</a:t>
            </a:r>
            <a:r>
              <a:rPr sz="7200"/>
              <a:t> de la mente</a:t>
            </a:r>
          </a:p>
          <a:p>
            <a:pPr marL="1385276" indent="-1283676" algn="l">
              <a:lnSpc>
                <a:spcPts val="5300"/>
              </a:lnSpc>
              <a:spcBef>
                <a:spcPts val="5900"/>
              </a:spcBef>
              <a:buSzPct val="80000"/>
              <a:buBlip>
                <a:blip r:embed="rId4"/>
              </a:buBlip>
            </a:pPr>
            <a:r>
              <a:rPr sz="7200" b="1">
                <a:effectLst>
                  <a:outerShdw dist="25400" dir="18900000" rotWithShape="0">
                    <a:srgbClr val="000000"/>
                  </a:outerShdw>
                </a:effectLst>
                <a:latin typeface="Helvetica"/>
                <a:ea typeface="Helvetica"/>
                <a:cs typeface="Helvetica"/>
                <a:sym typeface="Helvetica"/>
              </a:rPr>
              <a:t>Controla</a:t>
            </a:r>
            <a:r>
              <a:rPr sz="7200"/>
              <a:t> todo el cuerpo.</a:t>
            </a:r>
          </a:p>
          <a:p>
            <a:pPr marL="1385276" indent="-1283676" algn="l">
              <a:lnSpc>
                <a:spcPts val="6200"/>
              </a:lnSpc>
              <a:spcBef>
                <a:spcPts val="6400"/>
              </a:spcBef>
              <a:buSzPct val="80000"/>
              <a:buBlip>
                <a:blip r:embed="rId4"/>
              </a:buBlip>
            </a:pPr>
            <a:r>
              <a:rPr sz="7200" b="1">
                <a:effectLst>
                  <a:outerShdw dist="25400" dir="18900000" rotWithShape="0">
                    <a:srgbClr val="000000"/>
                  </a:outerShdw>
                </a:effectLst>
                <a:latin typeface="Helvetica"/>
                <a:ea typeface="Helvetica"/>
                <a:cs typeface="Helvetica"/>
                <a:sym typeface="Helvetica"/>
              </a:rPr>
              <a:t>Debe estar sano</a:t>
            </a:r>
            <a:r>
              <a:rPr sz="5900"/>
              <a:t>, </a:t>
            </a:r>
            <a:r>
              <a:rPr sz="5600"/>
              <a:t>para que los miembros del sistema trabajen adecuadamente</a:t>
            </a:r>
          </a:p>
          <a:p>
            <a:pPr marL="1385276" indent="-1283676" algn="l">
              <a:lnSpc>
                <a:spcPts val="6200"/>
              </a:lnSpc>
              <a:spcBef>
                <a:spcPts val="5900"/>
              </a:spcBef>
              <a:buSzPct val="80000"/>
              <a:buBlip>
                <a:blip r:embed="rId4"/>
              </a:buBlip>
            </a:pPr>
            <a:r>
              <a:rPr sz="7200"/>
              <a:t> La </a:t>
            </a:r>
            <a:r>
              <a:rPr sz="7200" b="1">
                <a:effectLst>
                  <a:outerShdw dist="25400" dir="18900000" rotWithShape="0">
                    <a:srgbClr val="000000"/>
                  </a:outerShdw>
                </a:effectLst>
                <a:latin typeface="Helvetica"/>
                <a:ea typeface="Helvetica"/>
                <a:cs typeface="Helvetica"/>
                <a:sym typeface="Helvetica"/>
              </a:rPr>
              <a:t>sangre </a:t>
            </a:r>
            <a:r>
              <a:rPr sz="7200"/>
              <a:t>que lo alimenta </a:t>
            </a:r>
            <a:r>
              <a:rPr sz="7200" b="1">
                <a:effectLst>
                  <a:outerShdw dist="25400" dir="18900000" rotWithShape="0">
                    <a:srgbClr val="000000"/>
                  </a:outerShdw>
                </a:effectLst>
                <a:latin typeface="Helvetica"/>
                <a:ea typeface="Helvetica"/>
                <a:cs typeface="Helvetica"/>
                <a:sym typeface="Helvetica"/>
              </a:rPr>
              <a:t>debe ser pura</a:t>
            </a:r>
            <a:r>
              <a:rPr sz="5900"/>
              <a:t>, por los hábitos correctos en el comer y el beber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Imaginación enfermiza"/>
          <p:cNvSpPr txBox="1">
            <a:spLocks noGrp="1"/>
          </p:cNvSpPr>
          <p:nvPr>
            <p:ph type="title"/>
          </p:nvPr>
        </p:nvSpPr>
        <p:spPr>
          <a:xfrm>
            <a:off x="6011926" y="1116362"/>
            <a:ext cx="14047784" cy="1970389"/>
          </a:xfrm>
          <a:prstGeom prst="rect">
            <a:avLst/>
          </a:prstGeom>
        </p:spPr>
        <p:txBody>
          <a:bodyPr/>
          <a:lstStyle>
            <a:lvl1pPr>
              <a:lnSpc>
                <a:spcPts val="8600"/>
              </a:lnSpc>
              <a:defRPr sz="6900">
                <a:effectLst>
                  <a:outerShdw blurRad="12700" dist="50800" dir="18900000" rotWithShape="0">
                    <a:schemeClr val="accent3">
                      <a:satOff val="-13807"/>
                      <a:lumOff val="19329"/>
                    </a:schemeClr>
                  </a:outerShdw>
                </a:effectLst>
              </a:defRPr>
            </a:lvl1pPr>
          </a:lstStyle>
          <a:p>
            <a:r>
              <a:t>Imaginación enfermiza</a:t>
            </a:r>
          </a:p>
        </p:txBody>
      </p:sp>
      <p:sp>
        <p:nvSpPr>
          <p:cNvPr id="181" name="-Consejos para los Maestros Padres y Alumnos, 21; 20 (1913)"/>
          <p:cNvSpPr txBox="1"/>
          <p:nvPr/>
        </p:nvSpPr>
        <p:spPr>
          <a:xfrm>
            <a:off x="8880414" y="12057881"/>
            <a:ext cx="10632924" cy="572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200">
                <a:latin typeface="Helvetica Neue"/>
                <a:ea typeface="Helvetica Neue"/>
                <a:cs typeface="Helvetica Neue"/>
                <a:sym typeface="Helvetica Neue"/>
              </a:defRPr>
            </a:pPr>
            <a:r>
              <a:t>-</a:t>
            </a:r>
            <a:r>
              <a:rPr sz="3000"/>
              <a:t>Consejos para los Maestros Padres y Alumnos, 21; 20 (1913)</a:t>
            </a:r>
          </a:p>
        </p:txBody>
      </p:sp>
      <p:sp>
        <p:nvSpPr>
          <p:cNvPr id="182" name="La imaginación produce la enfermedad, y es frecuente que la agrave. Hay muchos que llevan vida de inválidos cuando podrían estar bien si pensaran que lo están. Muchos se imaginan que la menor exposición del cuerpo les causará alguna enfermedad, y efectiv"/>
          <p:cNvSpPr txBox="1">
            <a:spLocks noGrp="1"/>
          </p:cNvSpPr>
          <p:nvPr>
            <p:ph type="body" sz="half" idx="1"/>
          </p:nvPr>
        </p:nvSpPr>
        <p:spPr>
          <a:xfrm>
            <a:off x="5793984" y="3786677"/>
            <a:ext cx="16805785" cy="6826542"/>
          </a:xfrm>
          <a:prstGeom prst="rect">
            <a:avLst/>
          </a:prstGeom>
          <a:solidFill>
            <a:srgbClr val="7A81FF"/>
          </a:solidFill>
        </p:spPr>
        <p:txBody>
          <a:bodyPr anchor="t"/>
          <a:lstStyle/>
          <a:p>
            <a:pPr marL="0" indent="0" algn="ctr" defTabSz="701675">
              <a:lnSpc>
                <a:spcPts val="7000"/>
              </a:lnSpc>
              <a:spcBef>
                <a:spcPts val="300"/>
              </a:spcBef>
              <a:buSzTx/>
              <a:buNone/>
              <a:defRPr sz="4845" b="1">
                <a:latin typeface="Helvetica"/>
                <a:ea typeface="Helvetica"/>
                <a:cs typeface="Helvetica"/>
                <a:sym typeface="Helvetica"/>
              </a:defRPr>
            </a:pPr>
            <a:r>
              <a:t>La</a:t>
            </a:r>
            <a:r>
              <a:rPr b="0">
                <a:latin typeface="+mn-lt"/>
                <a:ea typeface="+mn-ea"/>
                <a:cs typeface="+mn-cs"/>
                <a:sym typeface="Helvetica Light"/>
              </a:rPr>
              <a:t> </a:t>
            </a:r>
            <a:r>
              <a:t>imaginación produce</a:t>
            </a:r>
            <a:r>
              <a:rPr b="0">
                <a:latin typeface="+mn-lt"/>
                <a:ea typeface="+mn-ea"/>
                <a:cs typeface="+mn-cs"/>
                <a:sym typeface="Helvetica Light"/>
              </a:rPr>
              <a:t> la </a:t>
            </a:r>
            <a:r>
              <a:t>enfermedad</a:t>
            </a:r>
            <a:r>
              <a:rPr b="0">
                <a:latin typeface="+mn-lt"/>
                <a:ea typeface="+mn-ea"/>
                <a:cs typeface="+mn-cs"/>
                <a:sym typeface="Helvetica Light"/>
              </a:rPr>
              <a:t>, y es </a:t>
            </a:r>
            <a:r>
              <a:t>frecuente</a:t>
            </a:r>
            <a:r>
              <a:rPr b="0">
                <a:latin typeface="+mn-lt"/>
                <a:ea typeface="+mn-ea"/>
                <a:cs typeface="+mn-cs"/>
                <a:sym typeface="Helvetica Light"/>
              </a:rPr>
              <a:t> que la </a:t>
            </a:r>
            <a:r>
              <a:t>agrave. Hay muchos</a:t>
            </a:r>
            <a:r>
              <a:rPr b="0">
                <a:latin typeface="+mn-lt"/>
                <a:ea typeface="+mn-ea"/>
                <a:cs typeface="+mn-cs"/>
                <a:sym typeface="Helvetica Light"/>
              </a:rPr>
              <a:t> que </a:t>
            </a:r>
            <a:r>
              <a:t>llevan vida </a:t>
            </a:r>
            <a:r>
              <a:rPr b="0">
                <a:latin typeface="+mn-lt"/>
                <a:ea typeface="+mn-ea"/>
                <a:cs typeface="+mn-cs"/>
                <a:sym typeface="Helvetica Light"/>
              </a:rPr>
              <a:t>de </a:t>
            </a:r>
            <a:r>
              <a:t>inválidos cuando podrían estar bien si pensaran </a:t>
            </a:r>
            <a:r>
              <a:rPr b="0">
                <a:latin typeface="+mn-lt"/>
                <a:ea typeface="+mn-ea"/>
                <a:cs typeface="+mn-cs"/>
                <a:sym typeface="Helvetica Light"/>
              </a:rPr>
              <a:t>que lo están.</a:t>
            </a:r>
            <a:r>
              <a:t> Muchos se imaginan</a:t>
            </a:r>
            <a:r>
              <a:rPr b="0">
                <a:latin typeface="+mn-lt"/>
                <a:ea typeface="+mn-ea"/>
                <a:cs typeface="+mn-cs"/>
                <a:sym typeface="Helvetica Light"/>
              </a:rPr>
              <a:t> que la </a:t>
            </a:r>
            <a:r>
              <a:t>menor exposición</a:t>
            </a:r>
            <a:r>
              <a:rPr b="0">
                <a:latin typeface="+mn-lt"/>
                <a:ea typeface="+mn-ea"/>
                <a:cs typeface="+mn-cs"/>
                <a:sym typeface="Helvetica Light"/>
              </a:rPr>
              <a:t> del </a:t>
            </a:r>
            <a:r>
              <a:t>cuerpo </a:t>
            </a:r>
            <a:r>
              <a:rPr b="0">
                <a:latin typeface="+mn-lt"/>
                <a:ea typeface="+mn-ea"/>
                <a:cs typeface="+mn-cs"/>
                <a:sym typeface="Helvetica Light"/>
              </a:rPr>
              <a:t>les </a:t>
            </a:r>
            <a:r>
              <a:t>causará alguna enfermedad</a:t>
            </a:r>
            <a:r>
              <a:rPr b="0">
                <a:latin typeface="+mn-lt"/>
                <a:ea typeface="+mn-ea"/>
                <a:cs typeface="+mn-cs"/>
                <a:sym typeface="Helvetica Light"/>
              </a:rPr>
              <a:t>, y </a:t>
            </a:r>
            <a:r>
              <a:t>efectivamente </a:t>
            </a:r>
            <a:r>
              <a:rPr b="0">
                <a:latin typeface="+mn-lt"/>
                <a:ea typeface="+mn-ea"/>
                <a:cs typeface="+mn-cs"/>
                <a:sym typeface="Helvetica Light"/>
              </a:rPr>
              <a:t>el </a:t>
            </a:r>
            <a:r>
              <a:t>mal sobreviene </a:t>
            </a:r>
            <a:r>
              <a:rPr b="0">
                <a:latin typeface="+mn-lt"/>
                <a:ea typeface="+mn-ea"/>
                <a:cs typeface="+mn-cs"/>
                <a:sym typeface="Helvetica Light"/>
              </a:rPr>
              <a:t>porque se lo </a:t>
            </a:r>
            <a:r>
              <a:t>espera. Muchos mueren</a:t>
            </a:r>
            <a:r>
              <a:rPr b="0">
                <a:latin typeface="+mn-lt"/>
                <a:ea typeface="+mn-ea"/>
                <a:cs typeface="+mn-cs"/>
                <a:sym typeface="Helvetica Light"/>
              </a:rPr>
              <a:t> de </a:t>
            </a:r>
            <a:r>
              <a:t>enfermedades cuya causa</a:t>
            </a:r>
            <a:r>
              <a:rPr b="0">
                <a:latin typeface="+mn-lt"/>
                <a:ea typeface="+mn-ea"/>
                <a:cs typeface="+mn-cs"/>
                <a:sym typeface="Helvetica Light"/>
              </a:rPr>
              <a:t> es </a:t>
            </a:r>
            <a:r>
              <a:t>puramente imaginaria.</a:t>
            </a:r>
          </a:p>
        </p:txBody>
      </p:sp>
      <p:pic>
        <p:nvPicPr>
          <p:cNvPr id="183" name="foco.png" descr="foco.png"/>
          <p:cNvPicPr>
            <a:picLocks noChangeAspect="1"/>
          </p:cNvPicPr>
          <p:nvPr/>
        </p:nvPicPr>
        <p:blipFill>
          <a:blip r:embed="rId2"/>
          <a:stretch>
            <a:fillRect/>
          </a:stretch>
        </p:blipFill>
        <p:spPr>
          <a:xfrm>
            <a:off x="194656" y="5267960"/>
            <a:ext cx="5997332" cy="707633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ángulo redondeado"/>
          <p:cNvSpPr/>
          <p:nvPr/>
        </p:nvSpPr>
        <p:spPr>
          <a:xfrm>
            <a:off x="4004733" y="2734953"/>
            <a:ext cx="17205524" cy="2461486"/>
          </a:xfrm>
          <a:prstGeom prst="roundRect">
            <a:avLst>
              <a:gd name="adj" fmla="val 15000"/>
            </a:avLst>
          </a:prstGeom>
          <a:solidFill>
            <a:schemeClr val="accent4">
              <a:hueOff val="-241732"/>
              <a:satOff val="29417"/>
              <a:lumOff val="20730"/>
            </a:schemeClr>
          </a:solidFill>
          <a:ln w="12700">
            <a:miter lim="400000"/>
          </a:ln>
          <a:effectLst>
            <a:outerShdw blurRad="76200" dir="18900000" rotWithShape="0">
              <a:srgbClr val="000000">
                <a:alpha val="80000"/>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186" name="La energía eléctrica del cerebro vitaliza el sistema"/>
          <p:cNvSpPr txBox="1">
            <a:spLocks noGrp="1"/>
          </p:cNvSpPr>
          <p:nvPr>
            <p:ph type="title"/>
          </p:nvPr>
        </p:nvSpPr>
        <p:spPr>
          <a:xfrm>
            <a:off x="1699114" y="487940"/>
            <a:ext cx="22069505" cy="2081907"/>
          </a:xfrm>
          <a:prstGeom prst="rect">
            <a:avLst/>
          </a:prstGeom>
        </p:spPr>
        <p:txBody>
          <a:bodyPr/>
          <a:lstStyle/>
          <a:p>
            <a:pPr algn="l" defTabSz="775969">
              <a:lnSpc>
                <a:spcPts val="8000"/>
              </a:lnSpc>
              <a:defRPr sz="6486">
                <a:effectLst>
                  <a:outerShdw blurRad="11938" dist="47752" dir="18900000" rotWithShape="0">
                    <a:schemeClr val="accent3">
                      <a:satOff val="-13807"/>
                      <a:lumOff val="19329"/>
                    </a:schemeClr>
                  </a:outerShdw>
                </a:effectLst>
              </a:defRPr>
            </a:pPr>
            <a:r>
              <a:t>La energía eléctrica</a:t>
            </a:r>
            <a:r>
              <a:rPr sz="4512"/>
              <a:t> del </a:t>
            </a:r>
            <a:r>
              <a:t>cerebro vitaliza</a:t>
            </a:r>
            <a:r>
              <a:rPr sz="4512"/>
              <a:t> el </a:t>
            </a:r>
            <a:r>
              <a:t>sistema</a:t>
            </a:r>
          </a:p>
        </p:txBody>
      </p:sp>
      <p:sp>
        <p:nvSpPr>
          <p:cNvPr id="187" name="Se debería dar realce a la influencia que tiene la mente sobre el cuerpo y este sobre aquella."/>
          <p:cNvSpPr txBox="1">
            <a:spLocks noGrp="1"/>
          </p:cNvSpPr>
          <p:nvPr>
            <p:ph type="body" sz="quarter" idx="1"/>
          </p:nvPr>
        </p:nvSpPr>
        <p:spPr>
          <a:xfrm>
            <a:off x="3456001" y="3077143"/>
            <a:ext cx="17747661" cy="2584418"/>
          </a:xfrm>
          <a:prstGeom prst="rect">
            <a:avLst/>
          </a:prstGeom>
        </p:spPr>
        <p:txBody>
          <a:bodyPr anchor="t"/>
          <a:lstStyle/>
          <a:p>
            <a:pPr marL="0" indent="0" algn="ctr">
              <a:spcBef>
                <a:spcPts val="500"/>
              </a:spcBef>
              <a:buSzTx/>
              <a:buNone/>
              <a:defRPr sz="5700">
                <a:effectLst>
                  <a:outerShdw dist="38100" dir="18900000" rotWithShape="0">
                    <a:schemeClr val="accent4">
                      <a:hueOff val="181116"/>
                      <a:satOff val="-2364"/>
                      <a:lumOff val="-35561"/>
                    </a:schemeClr>
                  </a:outerShdw>
                </a:effectLst>
              </a:defRPr>
            </a:pPr>
            <a:r>
              <a:rPr sz="5400" b="1">
                <a:latin typeface="Helvetica"/>
                <a:ea typeface="Helvetica"/>
                <a:cs typeface="Helvetica"/>
                <a:sym typeface="Helvetica"/>
              </a:rPr>
              <a:t>Se debería dar realce</a:t>
            </a:r>
            <a:r>
              <a:rPr sz="4200">
                <a:latin typeface="Helvetica"/>
                <a:ea typeface="Helvetica"/>
                <a:cs typeface="Helvetica"/>
                <a:sym typeface="Helvetica"/>
              </a:rPr>
              <a:t> a la </a:t>
            </a:r>
            <a:r>
              <a:rPr sz="5400" b="1">
                <a:latin typeface="Helvetica"/>
                <a:ea typeface="Helvetica"/>
                <a:cs typeface="Helvetica"/>
                <a:sym typeface="Helvetica"/>
              </a:rPr>
              <a:t>influencia</a:t>
            </a:r>
            <a:r>
              <a:rPr sz="4200">
                <a:latin typeface="Helvetica"/>
                <a:ea typeface="Helvetica"/>
                <a:cs typeface="Helvetica"/>
                <a:sym typeface="Helvetica"/>
              </a:rPr>
              <a:t> que </a:t>
            </a:r>
            <a:r>
              <a:rPr sz="5400" b="1">
                <a:latin typeface="Helvetica"/>
                <a:ea typeface="Helvetica"/>
                <a:cs typeface="Helvetica"/>
                <a:sym typeface="Helvetica"/>
              </a:rPr>
              <a:t>tiene </a:t>
            </a:r>
            <a:r>
              <a:rPr sz="4200">
                <a:latin typeface="Helvetica"/>
                <a:ea typeface="Helvetica"/>
                <a:cs typeface="Helvetica"/>
                <a:sym typeface="Helvetica"/>
              </a:rPr>
              <a:t>la </a:t>
            </a:r>
            <a:r>
              <a:rPr sz="5400" b="1">
                <a:latin typeface="Helvetica"/>
                <a:ea typeface="Helvetica"/>
                <a:cs typeface="Helvetica"/>
                <a:sym typeface="Helvetica"/>
              </a:rPr>
              <a:t>mente sobre </a:t>
            </a:r>
            <a:r>
              <a:rPr sz="4200">
                <a:latin typeface="Helvetica"/>
                <a:ea typeface="Helvetica"/>
                <a:cs typeface="Helvetica"/>
                <a:sym typeface="Helvetica"/>
              </a:rPr>
              <a:t>el </a:t>
            </a:r>
            <a:r>
              <a:rPr sz="5400" b="1">
                <a:latin typeface="Helvetica"/>
                <a:ea typeface="Helvetica"/>
                <a:cs typeface="Helvetica"/>
                <a:sym typeface="Helvetica"/>
              </a:rPr>
              <a:t>cuerpo </a:t>
            </a:r>
            <a:r>
              <a:rPr sz="4200">
                <a:latin typeface="Helvetica"/>
                <a:ea typeface="Helvetica"/>
                <a:cs typeface="Helvetica"/>
                <a:sym typeface="Helvetica"/>
              </a:rPr>
              <a:t>y este</a:t>
            </a:r>
            <a:r>
              <a:rPr sz="5400" b="1">
                <a:latin typeface="Helvetica"/>
                <a:ea typeface="Helvetica"/>
                <a:cs typeface="Helvetica"/>
                <a:sym typeface="Helvetica"/>
              </a:rPr>
              <a:t> sobre aquella</a:t>
            </a:r>
            <a:r>
              <a:rPr sz="4200">
                <a:latin typeface="Helvetica"/>
                <a:ea typeface="Helvetica"/>
                <a:cs typeface="Helvetica"/>
                <a:sym typeface="Helvetica"/>
              </a:rPr>
              <a:t>.</a:t>
            </a:r>
          </a:p>
        </p:txBody>
      </p:sp>
      <p:sp>
        <p:nvSpPr>
          <p:cNvPr id="188" name="La energía eléctrica del cerebro, aumentada por la actividad mental:"/>
          <p:cNvSpPr txBox="1"/>
          <p:nvPr/>
        </p:nvSpPr>
        <p:spPr>
          <a:xfrm>
            <a:off x="1395337" y="6455859"/>
            <a:ext cx="21593326" cy="22944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a:spcBef>
                <a:spcPts val="2300"/>
              </a:spcBef>
              <a:defRPr sz="5700"/>
            </a:pPr>
            <a:r>
              <a:rPr sz="4200">
                <a:latin typeface="Helvetica"/>
                <a:ea typeface="Helvetica"/>
                <a:cs typeface="Helvetica"/>
                <a:sym typeface="Helvetica"/>
              </a:rPr>
              <a:t>La </a:t>
            </a:r>
            <a:r>
              <a:rPr sz="5400" b="1">
                <a:latin typeface="Helvetica"/>
                <a:ea typeface="Helvetica"/>
                <a:cs typeface="Helvetica"/>
                <a:sym typeface="Helvetica"/>
              </a:rPr>
              <a:t>energía eléctrica</a:t>
            </a:r>
            <a:r>
              <a:rPr sz="4200">
                <a:latin typeface="Helvetica"/>
                <a:ea typeface="Helvetica"/>
                <a:cs typeface="Helvetica"/>
                <a:sym typeface="Helvetica"/>
              </a:rPr>
              <a:t> del </a:t>
            </a:r>
            <a:r>
              <a:rPr sz="5400" b="1">
                <a:latin typeface="Helvetica"/>
                <a:ea typeface="Helvetica"/>
                <a:cs typeface="Helvetica"/>
                <a:sym typeface="Helvetica"/>
              </a:rPr>
              <a:t>cerebro</a:t>
            </a:r>
            <a:r>
              <a:rPr sz="4200">
                <a:latin typeface="Helvetica"/>
                <a:ea typeface="Helvetica"/>
                <a:cs typeface="Helvetica"/>
                <a:sym typeface="Helvetica"/>
              </a:rPr>
              <a:t>, </a:t>
            </a:r>
            <a:r>
              <a:rPr sz="5400" b="1">
                <a:latin typeface="Helvetica"/>
                <a:ea typeface="Helvetica"/>
                <a:cs typeface="Helvetica"/>
                <a:sym typeface="Helvetica"/>
              </a:rPr>
              <a:t>aumentada</a:t>
            </a:r>
            <a:r>
              <a:rPr sz="4200">
                <a:latin typeface="Helvetica"/>
                <a:ea typeface="Helvetica"/>
                <a:cs typeface="Helvetica"/>
                <a:sym typeface="Helvetica"/>
              </a:rPr>
              <a:t> por la </a:t>
            </a:r>
            <a:r>
              <a:rPr sz="5400" b="1">
                <a:latin typeface="Helvetica"/>
                <a:ea typeface="Helvetica"/>
                <a:cs typeface="Helvetica"/>
                <a:sym typeface="Helvetica"/>
              </a:rPr>
              <a:t>actividad mental</a:t>
            </a:r>
            <a:r>
              <a:rPr sz="4200">
                <a:latin typeface="Helvetica"/>
                <a:ea typeface="Helvetica"/>
                <a:cs typeface="Helvetica"/>
                <a:sym typeface="Helvetica"/>
              </a:rPr>
              <a:t>:</a:t>
            </a:r>
          </a:p>
        </p:txBody>
      </p:sp>
      <p:sp>
        <p:nvSpPr>
          <p:cNvPr id="189" name="Vitaliza todo el organismo…"/>
          <p:cNvSpPr txBox="1"/>
          <p:nvPr/>
        </p:nvSpPr>
        <p:spPr>
          <a:xfrm>
            <a:off x="7766900" y="8077011"/>
            <a:ext cx="14681948" cy="49017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1184564" indent="-1184564" algn="l">
              <a:lnSpc>
                <a:spcPts val="5800"/>
              </a:lnSpc>
              <a:spcBef>
                <a:spcPts val="2300"/>
              </a:spcBef>
              <a:buSzPct val="80000"/>
              <a:buBlip>
                <a:blip r:embed="rId2"/>
              </a:buBlip>
              <a:defRPr sz="8300"/>
            </a:pPr>
            <a:r>
              <a:rPr b="1">
                <a:latin typeface="Helvetica"/>
                <a:ea typeface="Helvetica"/>
                <a:cs typeface="Helvetica"/>
                <a:sym typeface="Helvetica"/>
              </a:rPr>
              <a:t>Vitaliza </a:t>
            </a:r>
            <a:r>
              <a:rPr sz="6800" b="1">
                <a:latin typeface="Helvetica"/>
                <a:ea typeface="Helvetica"/>
                <a:cs typeface="Helvetica"/>
                <a:sym typeface="Helvetica"/>
              </a:rPr>
              <a:t>todo</a:t>
            </a:r>
            <a:r>
              <a:rPr sz="6800">
                <a:latin typeface="Helvetica"/>
                <a:ea typeface="Helvetica"/>
                <a:cs typeface="Helvetica"/>
                <a:sym typeface="Helvetica"/>
              </a:rPr>
              <a:t> el</a:t>
            </a:r>
            <a:r>
              <a:rPr>
                <a:latin typeface="Helvetica"/>
                <a:ea typeface="Helvetica"/>
                <a:cs typeface="Helvetica"/>
                <a:sym typeface="Helvetica"/>
              </a:rPr>
              <a:t> </a:t>
            </a:r>
            <a:r>
              <a:rPr b="1">
                <a:latin typeface="Helvetica"/>
                <a:ea typeface="Helvetica"/>
                <a:cs typeface="Helvetica"/>
                <a:sym typeface="Helvetica"/>
              </a:rPr>
              <a:t>organismo</a:t>
            </a:r>
            <a:endParaRPr>
              <a:latin typeface="Helvetica"/>
              <a:ea typeface="Helvetica"/>
              <a:cs typeface="Helvetica"/>
              <a:sym typeface="Helvetica"/>
            </a:endParaRPr>
          </a:p>
          <a:p>
            <a:pPr marL="1184564" indent="-1184564" algn="l">
              <a:spcBef>
                <a:spcPts val="2300"/>
              </a:spcBef>
              <a:buSzPct val="80000"/>
              <a:buBlip>
                <a:blip r:embed="rId2"/>
              </a:buBlip>
              <a:defRPr sz="8300"/>
            </a:pPr>
            <a:r>
              <a:rPr b="1">
                <a:latin typeface="Helvetica"/>
                <a:ea typeface="Helvetica"/>
                <a:cs typeface="Helvetica"/>
                <a:sym typeface="Helvetica"/>
              </a:rPr>
              <a:t>Ayuda inapreciable </a:t>
            </a:r>
            <a:r>
              <a:rPr>
                <a:latin typeface="Helvetica"/>
                <a:ea typeface="Helvetica"/>
                <a:cs typeface="Helvetica"/>
                <a:sym typeface="Helvetica"/>
              </a:rPr>
              <a:t>para </a:t>
            </a:r>
            <a:r>
              <a:rPr b="1">
                <a:latin typeface="Helvetica"/>
                <a:ea typeface="Helvetica"/>
                <a:cs typeface="Helvetica"/>
                <a:sym typeface="Helvetica"/>
              </a:rPr>
              <a:t>resistir</a:t>
            </a:r>
            <a:r>
              <a:rPr>
                <a:latin typeface="Helvetica"/>
                <a:ea typeface="Helvetica"/>
                <a:cs typeface="Helvetica"/>
                <a:sym typeface="Helvetica"/>
              </a:rPr>
              <a:t> la </a:t>
            </a:r>
            <a:r>
              <a:rPr b="1">
                <a:latin typeface="Helvetica"/>
                <a:ea typeface="Helvetica"/>
                <a:cs typeface="Helvetica"/>
                <a:sym typeface="Helvetica"/>
              </a:rPr>
              <a:t>enfermedad</a:t>
            </a:r>
            <a:r>
              <a:rPr>
                <a:latin typeface="Helvetica"/>
                <a:ea typeface="Helvetica"/>
                <a:cs typeface="Helvetica"/>
                <a:sym typeface="Helvetica"/>
              </a:rPr>
              <a:t>. </a:t>
            </a:r>
          </a:p>
        </p:txBody>
      </p:sp>
      <p:pic>
        <p:nvPicPr>
          <p:cNvPr id="190" name="Imagen" descr="Imagen"/>
          <p:cNvPicPr>
            <a:picLocks noChangeAspect="1"/>
          </p:cNvPicPr>
          <p:nvPr/>
        </p:nvPicPr>
        <p:blipFill>
          <a:blip r:embed="rId3"/>
          <a:stretch>
            <a:fillRect/>
          </a:stretch>
        </p:blipFill>
        <p:spPr>
          <a:xfrm>
            <a:off x="1446869" y="7760747"/>
            <a:ext cx="5877729" cy="676277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El poder de la voluntad…"/>
          <p:cNvSpPr txBox="1">
            <a:spLocks noGrp="1"/>
          </p:cNvSpPr>
          <p:nvPr>
            <p:ph type="body" idx="1"/>
          </p:nvPr>
        </p:nvSpPr>
        <p:spPr>
          <a:xfrm>
            <a:off x="3076830" y="3080723"/>
            <a:ext cx="21633940" cy="6443172"/>
          </a:xfrm>
          <a:prstGeom prst="rect">
            <a:avLst/>
          </a:prstGeom>
        </p:spPr>
        <p:txBody>
          <a:bodyPr>
            <a:normAutofit lnSpcReduction="10000"/>
          </a:bodyPr>
          <a:lstStyle/>
          <a:p>
            <a:pPr marL="927260" indent="-646336" defTabSz="652145">
              <a:spcBef>
                <a:spcPts val="300"/>
              </a:spcBef>
              <a:buSzPct val="100000"/>
              <a:buAutoNum type="arabicPeriod"/>
              <a:defRPr sz="4503"/>
            </a:pPr>
            <a:r>
              <a:rPr sz="4266">
                <a:latin typeface="Helvetica"/>
                <a:ea typeface="Helvetica"/>
                <a:cs typeface="Helvetica"/>
                <a:sym typeface="Helvetica"/>
              </a:rPr>
              <a:t>El </a:t>
            </a:r>
            <a:r>
              <a:rPr sz="7584" b="1" i="1">
                <a:latin typeface="Times New Roman"/>
                <a:ea typeface="Times New Roman"/>
                <a:cs typeface="Times New Roman"/>
                <a:sym typeface="Times New Roman"/>
              </a:rPr>
              <a:t>poder</a:t>
            </a:r>
            <a:r>
              <a:rPr sz="6715">
                <a:latin typeface="Helvetica"/>
                <a:ea typeface="Helvetica"/>
                <a:cs typeface="Helvetica"/>
                <a:sym typeface="Helvetica"/>
              </a:rPr>
              <a:t> </a:t>
            </a:r>
            <a:r>
              <a:rPr sz="4977">
                <a:latin typeface="Helvetica"/>
                <a:ea typeface="Helvetica"/>
                <a:cs typeface="Helvetica"/>
                <a:sym typeface="Helvetica"/>
              </a:rPr>
              <a:t>de la </a:t>
            </a:r>
            <a:r>
              <a:rPr sz="6715">
                <a:latin typeface="Helvetica"/>
                <a:ea typeface="Helvetica"/>
                <a:cs typeface="Helvetica"/>
                <a:sym typeface="Helvetica"/>
              </a:rPr>
              <a:t>voluntad</a:t>
            </a:r>
          </a:p>
          <a:p>
            <a:pPr marL="927260" indent="-646336" defTabSz="652145">
              <a:spcBef>
                <a:spcPts val="300"/>
              </a:spcBef>
              <a:buSzPct val="100000"/>
              <a:buAutoNum type="arabicPeriod"/>
              <a:defRPr sz="4503"/>
            </a:pPr>
            <a:r>
              <a:rPr sz="4266">
                <a:latin typeface="Helvetica"/>
                <a:ea typeface="Helvetica"/>
                <a:cs typeface="Helvetica"/>
                <a:sym typeface="Helvetica"/>
              </a:rPr>
              <a:t>La </a:t>
            </a:r>
            <a:r>
              <a:rPr sz="7584" b="1" i="1">
                <a:latin typeface="Times New Roman"/>
                <a:ea typeface="Times New Roman"/>
                <a:cs typeface="Times New Roman"/>
                <a:sym typeface="Times New Roman"/>
              </a:rPr>
              <a:t>importancia</a:t>
            </a:r>
            <a:r>
              <a:rPr sz="4977">
                <a:latin typeface="Helvetica"/>
                <a:ea typeface="Helvetica"/>
                <a:cs typeface="Helvetica"/>
                <a:sym typeface="Helvetica"/>
              </a:rPr>
              <a:t> del </a:t>
            </a:r>
            <a:r>
              <a:rPr sz="6715">
                <a:latin typeface="Helvetica"/>
                <a:ea typeface="Helvetica"/>
                <a:cs typeface="Helvetica"/>
                <a:sym typeface="Helvetica"/>
              </a:rPr>
              <a:t>dominio propio</a:t>
            </a:r>
            <a:r>
              <a:rPr sz="4108">
                <a:latin typeface="Helvetica"/>
                <a:ea typeface="Helvetica"/>
                <a:cs typeface="Helvetica"/>
                <a:sym typeface="Helvetica"/>
              </a:rPr>
              <a:t>, tanto en la conservación de la salud como en su recuperación, </a:t>
            </a:r>
            <a:endParaRPr sz="6715">
              <a:latin typeface="Helvetica"/>
              <a:ea typeface="Helvetica"/>
              <a:cs typeface="Helvetica"/>
              <a:sym typeface="Helvetica"/>
            </a:endParaRPr>
          </a:p>
          <a:p>
            <a:pPr marL="1298305" indent="-1017381" defTabSz="652145">
              <a:spcBef>
                <a:spcPts val="300"/>
              </a:spcBef>
              <a:buSzPct val="100000"/>
              <a:buAutoNum type="arabicPeriod"/>
              <a:defRPr sz="4503"/>
            </a:pPr>
            <a:r>
              <a:rPr sz="6715">
                <a:latin typeface="Helvetica"/>
                <a:ea typeface="Helvetica"/>
                <a:cs typeface="Helvetica"/>
                <a:sym typeface="Helvetica"/>
              </a:rPr>
              <a:t> </a:t>
            </a:r>
            <a:r>
              <a:rPr sz="4266">
                <a:latin typeface="Helvetica"/>
                <a:ea typeface="Helvetica"/>
                <a:cs typeface="Helvetica"/>
                <a:sym typeface="Helvetica"/>
              </a:rPr>
              <a:t>El </a:t>
            </a:r>
            <a:r>
              <a:rPr sz="7584" b="1" i="1">
                <a:latin typeface="Times New Roman"/>
                <a:ea typeface="Times New Roman"/>
                <a:cs typeface="Times New Roman"/>
                <a:sym typeface="Times New Roman"/>
              </a:rPr>
              <a:t>efecto depresivo</a:t>
            </a:r>
            <a:r>
              <a:rPr sz="4977">
                <a:latin typeface="Helvetica"/>
                <a:ea typeface="Helvetica"/>
                <a:cs typeface="Helvetica"/>
                <a:sym typeface="Helvetica"/>
              </a:rPr>
              <a:t> y </a:t>
            </a:r>
            <a:r>
              <a:rPr sz="6715">
                <a:latin typeface="Helvetica"/>
                <a:ea typeface="Helvetica"/>
                <a:cs typeface="Helvetica"/>
                <a:sym typeface="Helvetica"/>
              </a:rPr>
              <a:t>hasta ruinoso</a:t>
            </a:r>
            <a:r>
              <a:rPr sz="5214">
                <a:latin typeface="Helvetica"/>
                <a:ea typeface="Helvetica"/>
                <a:cs typeface="Helvetica"/>
                <a:sym typeface="Helvetica"/>
              </a:rPr>
              <a:t> de la </a:t>
            </a:r>
            <a:r>
              <a:rPr sz="6715">
                <a:latin typeface="Helvetica"/>
                <a:ea typeface="Helvetica"/>
                <a:cs typeface="Helvetica"/>
                <a:sym typeface="Helvetica"/>
              </a:rPr>
              <a:t>ira</a:t>
            </a:r>
          </a:p>
          <a:p>
            <a:pPr marL="1298305" indent="-1017381" defTabSz="652145">
              <a:spcBef>
                <a:spcPts val="300"/>
              </a:spcBef>
              <a:buSzPct val="100000"/>
              <a:buAutoNum type="arabicPeriod"/>
              <a:defRPr sz="4503"/>
            </a:pPr>
            <a:r>
              <a:rPr sz="6715">
                <a:latin typeface="Helvetica"/>
                <a:ea typeface="Helvetica"/>
                <a:cs typeface="Helvetica"/>
                <a:sym typeface="Helvetica"/>
              </a:rPr>
              <a:t> </a:t>
            </a:r>
            <a:r>
              <a:rPr sz="4266">
                <a:latin typeface="Helvetica"/>
                <a:ea typeface="Helvetica"/>
                <a:cs typeface="Helvetica"/>
                <a:sym typeface="Helvetica"/>
              </a:rPr>
              <a:t>El </a:t>
            </a:r>
            <a:r>
              <a:rPr sz="7584" b="1" i="1">
                <a:latin typeface="Times New Roman"/>
                <a:ea typeface="Times New Roman"/>
                <a:cs typeface="Times New Roman"/>
                <a:sym typeface="Times New Roman"/>
              </a:rPr>
              <a:t>descontento</a:t>
            </a:r>
          </a:p>
          <a:p>
            <a:pPr marL="1298305" indent="-1017381" defTabSz="652145">
              <a:spcBef>
                <a:spcPts val="300"/>
              </a:spcBef>
              <a:buSzPct val="100000"/>
              <a:buAutoNum type="arabicPeriod"/>
              <a:defRPr sz="4503"/>
            </a:pPr>
            <a:r>
              <a:rPr sz="6715">
                <a:latin typeface="Helvetica"/>
                <a:ea typeface="Helvetica"/>
                <a:cs typeface="Helvetica"/>
                <a:sym typeface="Helvetica"/>
              </a:rPr>
              <a:t> </a:t>
            </a:r>
            <a:r>
              <a:rPr sz="4266">
                <a:latin typeface="Helvetica"/>
                <a:ea typeface="Helvetica"/>
                <a:cs typeface="Helvetica"/>
                <a:sym typeface="Helvetica"/>
              </a:rPr>
              <a:t>El </a:t>
            </a:r>
            <a:r>
              <a:rPr sz="7584" b="1" i="1">
                <a:latin typeface="Times New Roman"/>
                <a:ea typeface="Times New Roman"/>
                <a:cs typeface="Times New Roman"/>
                <a:sym typeface="Times New Roman"/>
              </a:rPr>
              <a:t>egoísmo</a:t>
            </a:r>
            <a:r>
              <a:rPr sz="4977">
                <a:latin typeface="Helvetica"/>
                <a:ea typeface="Helvetica"/>
                <a:cs typeface="Helvetica"/>
                <a:sym typeface="Helvetica"/>
              </a:rPr>
              <a:t> o la </a:t>
            </a:r>
            <a:r>
              <a:rPr sz="6715">
                <a:latin typeface="Helvetica"/>
                <a:ea typeface="Helvetica"/>
                <a:cs typeface="Helvetica"/>
                <a:sym typeface="Helvetica"/>
              </a:rPr>
              <a:t>impureza</a:t>
            </a:r>
          </a:p>
        </p:txBody>
      </p:sp>
      <p:sp>
        <p:nvSpPr>
          <p:cNvPr id="193" name="También se necesita presentar:"/>
          <p:cNvSpPr txBox="1"/>
          <p:nvPr/>
        </p:nvSpPr>
        <p:spPr>
          <a:xfrm>
            <a:off x="1394663" y="749691"/>
            <a:ext cx="8461069" cy="995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95300">
              <a:spcBef>
                <a:spcPts val="3500"/>
              </a:spcBef>
              <a:defRPr sz="5100" i="1">
                <a:latin typeface="Times New Roman"/>
                <a:ea typeface="Times New Roman"/>
                <a:cs typeface="Times New Roman"/>
                <a:sym typeface="Times New Roman"/>
              </a:defRPr>
            </a:lvl1pPr>
          </a:lstStyle>
          <a:p>
            <a:pPr>
              <a:defRPr sz="3420"/>
            </a:pPr>
            <a:r>
              <a:rPr sz="5100"/>
              <a:t>También se necesita presentar:</a:t>
            </a:r>
          </a:p>
        </p:txBody>
      </p:sp>
      <p:sp>
        <p:nvSpPr>
          <p:cNvPr id="194" name="—La Educación, 197 (1903). {1MCP 72.4}"/>
          <p:cNvSpPr txBox="1"/>
          <p:nvPr/>
        </p:nvSpPr>
        <p:spPr>
          <a:xfrm>
            <a:off x="13854712" y="12384232"/>
            <a:ext cx="10146857" cy="697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a:spcBef>
                <a:spcPts val="5900"/>
              </a:spcBef>
              <a:defRPr sz="3600"/>
            </a:lvl1pPr>
          </a:lstStyle>
          <a:p>
            <a:r>
              <a:t>—La Educación, 197 (1903). {1MCP 72.4}</a:t>
            </a:r>
          </a:p>
        </p:txBody>
      </p:sp>
      <p:sp>
        <p:nvSpPr>
          <p:cNvPr id="195" name="Por otra parte el maravilloso poder vivificador que se encuentra en la alegría, la abnegación y la gratitud."/>
          <p:cNvSpPr txBox="1"/>
          <p:nvPr/>
        </p:nvSpPr>
        <p:spPr>
          <a:xfrm>
            <a:off x="212299" y="10318780"/>
            <a:ext cx="23074965" cy="2065452"/>
          </a:xfrm>
          <a:prstGeom prst="rect">
            <a:avLst/>
          </a:prstGeom>
          <a:gradFill>
            <a:gsLst>
              <a:gs pos="0">
                <a:srgbClr val="001580"/>
              </a:gs>
              <a:gs pos="100000">
                <a:srgbClr val="2B2B2B"/>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indent="291591" defTabSz="676909">
              <a:spcBef>
                <a:spcPts val="400"/>
              </a:spcBef>
              <a:defRPr sz="3280"/>
            </a:pPr>
            <a:r>
              <a:rPr sz="4400" dirty="0">
                <a:latin typeface="Helvetica"/>
                <a:ea typeface="Helvetica"/>
                <a:cs typeface="Helvetica"/>
                <a:sym typeface="Helvetica"/>
              </a:rPr>
              <a:t>Por </a:t>
            </a:r>
            <a:r>
              <a:rPr sz="4400" dirty="0" err="1">
                <a:latin typeface="Helvetica"/>
                <a:ea typeface="Helvetica"/>
                <a:cs typeface="Helvetica"/>
                <a:sym typeface="Helvetica"/>
              </a:rPr>
              <a:t>otra</a:t>
            </a:r>
            <a:r>
              <a:rPr sz="4400" dirty="0">
                <a:latin typeface="Helvetica"/>
                <a:ea typeface="Helvetica"/>
                <a:cs typeface="Helvetica"/>
                <a:sym typeface="Helvetica"/>
              </a:rPr>
              <a:t> </a:t>
            </a:r>
            <a:r>
              <a:rPr sz="4400" dirty="0" err="1">
                <a:latin typeface="Helvetica"/>
                <a:ea typeface="Helvetica"/>
                <a:cs typeface="Helvetica"/>
                <a:sym typeface="Helvetica"/>
              </a:rPr>
              <a:t>parte</a:t>
            </a:r>
            <a:r>
              <a:rPr sz="4400" dirty="0">
                <a:latin typeface="Helvetica"/>
                <a:ea typeface="Helvetica"/>
                <a:cs typeface="Helvetica"/>
                <a:sym typeface="Helvetica"/>
              </a:rPr>
              <a:t> el </a:t>
            </a:r>
            <a:r>
              <a:rPr sz="5904" dirty="0" err="1">
                <a:latin typeface="Helvetica"/>
                <a:ea typeface="Helvetica"/>
                <a:cs typeface="Helvetica"/>
                <a:sym typeface="Helvetica"/>
              </a:rPr>
              <a:t>maravilloso</a:t>
            </a:r>
            <a:r>
              <a:rPr sz="5904" dirty="0">
                <a:latin typeface="Helvetica"/>
                <a:ea typeface="Helvetica"/>
                <a:cs typeface="Helvetica"/>
                <a:sym typeface="Helvetica"/>
              </a:rPr>
              <a:t> </a:t>
            </a:r>
            <a:r>
              <a:rPr sz="5904" dirty="0" err="1">
                <a:latin typeface="Helvetica"/>
                <a:ea typeface="Helvetica"/>
                <a:cs typeface="Helvetica"/>
                <a:sym typeface="Helvetica"/>
              </a:rPr>
              <a:t>poder</a:t>
            </a:r>
            <a:r>
              <a:rPr sz="5904" dirty="0">
                <a:latin typeface="Helvetica"/>
                <a:ea typeface="Helvetica"/>
                <a:cs typeface="Helvetica"/>
                <a:sym typeface="Helvetica"/>
              </a:rPr>
              <a:t> </a:t>
            </a:r>
            <a:r>
              <a:rPr sz="5904" dirty="0" err="1">
                <a:latin typeface="Helvetica"/>
                <a:ea typeface="Helvetica"/>
                <a:cs typeface="Helvetica"/>
                <a:sym typeface="Helvetica"/>
              </a:rPr>
              <a:t>vivificador</a:t>
            </a:r>
            <a:r>
              <a:rPr sz="5904" dirty="0">
                <a:latin typeface="Helvetica"/>
                <a:ea typeface="Helvetica"/>
                <a:cs typeface="Helvetica"/>
                <a:sym typeface="Helvetica"/>
              </a:rPr>
              <a:t> </a:t>
            </a:r>
            <a:r>
              <a:rPr sz="4400" dirty="0">
                <a:latin typeface="Helvetica"/>
                <a:sym typeface="Helvetica"/>
              </a:rPr>
              <a:t>que se </a:t>
            </a:r>
            <a:r>
              <a:rPr sz="5904" dirty="0" err="1">
                <a:latin typeface="Helvetica"/>
                <a:ea typeface="Helvetica"/>
                <a:cs typeface="Helvetica"/>
                <a:sym typeface="Helvetica"/>
              </a:rPr>
              <a:t>encuentra</a:t>
            </a:r>
            <a:r>
              <a:rPr sz="5904" dirty="0">
                <a:latin typeface="Helvetica"/>
                <a:ea typeface="Helvetica"/>
                <a:cs typeface="Helvetica"/>
                <a:sym typeface="Helvetica"/>
              </a:rPr>
              <a:t> </a:t>
            </a:r>
            <a:r>
              <a:rPr sz="4400" dirty="0" err="1">
                <a:latin typeface="Helvetica"/>
                <a:sym typeface="Helvetica"/>
              </a:rPr>
              <a:t>en</a:t>
            </a:r>
            <a:r>
              <a:rPr sz="4400" dirty="0">
                <a:latin typeface="Helvetica"/>
                <a:sym typeface="Helvetica"/>
              </a:rPr>
              <a:t> la </a:t>
            </a:r>
            <a:r>
              <a:rPr sz="5904" dirty="0" err="1">
                <a:latin typeface="Helvetica"/>
                <a:ea typeface="Helvetica"/>
                <a:cs typeface="Helvetica"/>
                <a:sym typeface="Helvetica"/>
              </a:rPr>
              <a:t>alegría</a:t>
            </a:r>
            <a:r>
              <a:rPr sz="4400" dirty="0">
                <a:latin typeface="Helvetica"/>
                <a:sym typeface="Helvetica"/>
              </a:rPr>
              <a:t>, la </a:t>
            </a:r>
            <a:r>
              <a:rPr sz="5904" dirty="0" err="1">
                <a:latin typeface="Helvetica"/>
                <a:ea typeface="Helvetica"/>
                <a:cs typeface="Helvetica"/>
                <a:sym typeface="Helvetica"/>
              </a:rPr>
              <a:t>abnegación</a:t>
            </a:r>
            <a:r>
              <a:rPr sz="5904" dirty="0">
                <a:latin typeface="Helvetica"/>
                <a:ea typeface="Helvetica"/>
                <a:cs typeface="Helvetica"/>
                <a:sym typeface="Helvetica"/>
              </a:rPr>
              <a:t> </a:t>
            </a:r>
            <a:r>
              <a:rPr sz="4400" dirty="0">
                <a:latin typeface="Helvetica"/>
                <a:sym typeface="Helvetica"/>
              </a:rPr>
              <a:t>y la </a:t>
            </a:r>
            <a:r>
              <a:rPr sz="5904" dirty="0" err="1">
                <a:latin typeface="Helvetica"/>
                <a:ea typeface="Helvetica"/>
                <a:cs typeface="Helvetica"/>
                <a:sym typeface="Helvetica"/>
              </a:rPr>
              <a:t>gratitud</a:t>
            </a:r>
            <a:r>
              <a:rPr dirty="0">
                <a:latin typeface="Helvetica"/>
                <a:ea typeface="Helvetica"/>
                <a:cs typeface="Helvetica"/>
                <a:sym typeface="Helvetica"/>
              </a:rPr>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n" descr="Imagen"/>
          <p:cNvPicPr>
            <a:picLocks noChangeAspect="1"/>
          </p:cNvPicPr>
          <p:nvPr/>
        </p:nvPicPr>
        <p:blipFill>
          <a:blip r:embed="rId2"/>
          <a:stretch>
            <a:fillRect/>
          </a:stretch>
        </p:blipFill>
        <p:spPr>
          <a:xfrm>
            <a:off x="713902" y="3876935"/>
            <a:ext cx="8097921" cy="9839065"/>
          </a:xfrm>
          <a:prstGeom prst="rect">
            <a:avLst/>
          </a:prstGeom>
          <a:ln w="12700">
            <a:miter lim="400000"/>
          </a:ln>
        </p:spPr>
      </p:pic>
      <p:sp>
        <p:nvSpPr>
          <p:cNvPr id="198" name="Algunos están enfermos por falta de voluntad"/>
          <p:cNvSpPr txBox="1">
            <a:spLocks noGrp="1"/>
          </p:cNvSpPr>
          <p:nvPr>
            <p:ph type="title"/>
          </p:nvPr>
        </p:nvSpPr>
        <p:spPr>
          <a:xfrm>
            <a:off x="4762863" y="619661"/>
            <a:ext cx="14858274" cy="2984501"/>
          </a:xfrm>
          <a:prstGeom prst="rect">
            <a:avLst/>
          </a:prstGeom>
        </p:spPr>
        <p:txBody>
          <a:bodyPr/>
          <a:lstStyle>
            <a:lvl1pPr>
              <a:lnSpc>
                <a:spcPts val="8600"/>
              </a:lnSpc>
              <a:defRPr sz="6900">
                <a:effectLst>
                  <a:outerShdw blurRad="12700" dist="50800" dir="18900000" rotWithShape="0">
                    <a:schemeClr val="accent3">
                      <a:satOff val="-13807"/>
                      <a:lumOff val="19329"/>
                    </a:schemeClr>
                  </a:outerShdw>
                </a:effectLst>
              </a:defRPr>
            </a:lvl1pPr>
          </a:lstStyle>
          <a:p>
            <a:r>
              <a:t>Algunos están enfermos por falta de voluntad</a:t>
            </a:r>
          </a:p>
        </p:txBody>
      </p:sp>
      <p:sp>
        <p:nvSpPr>
          <p:cNvPr id="199" name="Muchos realmente sufren por causa de su imaginación. Le falta poder para:"/>
          <p:cNvSpPr txBox="1">
            <a:spLocks noGrp="1"/>
          </p:cNvSpPr>
          <p:nvPr>
            <p:ph type="body" sz="quarter" idx="1"/>
          </p:nvPr>
        </p:nvSpPr>
        <p:spPr>
          <a:xfrm>
            <a:off x="1855777" y="3972945"/>
            <a:ext cx="20672446" cy="1512142"/>
          </a:xfrm>
          <a:prstGeom prst="rect">
            <a:avLst/>
          </a:prstGeom>
        </p:spPr>
        <p:txBody>
          <a:bodyPr anchor="t"/>
          <a:lstStyle/>
          <a:p>
            <a:pPr marL="0" indent="0">
              <a:buSzTx/>
              <a:buNone/>
              <a:defRPr sz="4400"/>
            </a:pPr>
            <a:r>
              <a:rPr b="1" i="1">
                <a:latin typeface="Helvetica"/>
                <a:ea typeface="Helvetica"/>
                <a:cs typeface="Helvetica"/>
                <a:sym typeface="Helvetica"/>
              </a:rPr>
              <a:t>Muchos</a:t>
            </a:r>
            <a:r>
              <a:rPr i="1">
                <a:latin typeface="Helvetica"/>
                <a:ea typeface="Helvetica"/>
                <a:cs typeface="Helvetica"/>
                <a:sym typeface="Helvetica"/>
              </a:rPr>
              <a:t> </a:t>
            </a:r>
            <a:r>
              <a:rPr b="1" i="1">
                <a:latin typeface="Helvetica"/>
                <a:ea typeface="Helvetica"/>
                <a:cs typeface="Helvetica"/>
                <a:sym typeface="Helvetica"/>
              </a:rPr>
              <a:t>realmente sufren</a:t>
            </a:r>
            <a:r>
              <a:rPr i="1">
                <a:latin typeface="Helvetica"/>
                <a:ea typeface="Helvetica"/>
                <a:cs typeface="Helvetica"/>
                <a:sym typeface="Helvetica"/>
              </a:rPr>
              <a:t> por </a:t>
            </a:r>
            <a:r>
              <a:rPr b="1" i="1">
                <a:latin typeface="Helvetica"/>
                <a:ea typeface="Helvetica"/>
                <a:cs typeface="Helvetica"/>
                <a:sym typeface="Helvetica"/>
              </a:rPr>
              <a:t>causa</a:t>
            </a:r>
            <a:r>
              <a:rPr i="1">
                <a:latin typeface="Helvetica"/>
                <a:ea typeface="Helvetica"/>
                <a:cs typeface="Helvetica"/>
                <a:sym typeface="Helvetica"/>
              </a:rPr>
              <a:t> de su </a:t>
            </a:r>
            <a:r>
              <a:rPr b="1" i="1">
                <a:latin typeface="Helvetica"/>
                <a:ea typeface="Helvetica"/>
                <a:cs typeface="Helvetica"/>
                <a:sym typeface="Helvetica"/>
              </a:rPr>
              <a:t>imaginación. Le falta poder para:</a:t>
            </a:r>
          </a:p>
        </p:txBody>
      </p:sp>
      <p:sp>
        <p:nvSpPr>
          <p:cNvPr id="200" name="Elevarse por sobre la enfermedad…"/>
          <p:cNvSpPr txBox="1"/>
          <p:nvPr/>
        </p:nvSpPr>
        <p:spPr>
          <a:xfrm>
            <a:off x="9347344" y="5853870"/>
            <a:ext cx="14608693" cy="6481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marL="1263453" indent="-1184563" algn="l">
              <a:lnSpc>
                <a:spcPts val="3600"/>
              </a:lnSpc>
              <a:spcBef>
                <a:spcPts val="5900"/>
              </a:spcBef>
              <a:buSzPct val="100000"/>
              <a:buAutoNum type="arabicPeriod"/>
              <a:defRPr sz="6000" b="1">
                <a:latin typeface="Helvetica Neue"/>
                <a:ea typeface="Helvetica Neue"/>
                <a:cs typeface="Helvetica Neue"/>
                <a:sym typeface="Helvetica Neue"/>
              </a:defRPr>
            </a:pPr>
            <a:r>
              <a:t>Elevarse</a:t>
            </a:r>
            <a:r>
              <a:rPr sz="4500"/>
              <a:t> por </a:t>
            </a:r>
            <a:r>
              <a:t>sobre</a:t>
            </a:r>
            <a:r>
              <a:rPr sz="4500"/>
              <a:t> la</a:t>
            </a:r>
            <a:r>
              <a:t> enfermedad</a:t>
            </a:r>
          </a:p>
          <a:p>
            <a:pPr marL="1263453" indent="-1184563" algn="l">
              <a:lnSpc>
                <a:spcPts val="3600"/>
              </a:lnSpc>
              <a:spcBef>
                <a:spcPts val="5900"/>
              </a:spcBef>
              <a:buSzPct val="100000"/>
              <a:buAutoNum type="arabicPeriod"/>
              <a:defRPr sz="6000" b="1">
                <a:latin typeface="Helvetica Neue"/>
                <a:ea typeface="Helvetica Neue"/>
                <a:cs typeface="Helvetica Neue"/>
                <a:sym typeface="Helvetica Neue"/>
              </a:defRPr>
            </a:pPr>
            <a:r>
              <a:t>Del Cuerpo </a:t>
            </a:r>
          </a:p>
          <a:p>
            <a:pPr marL="1263453" indent="-1184563" algn="l">
              <a:lnSpc>
                <a:spcPts val="3600"/>
              </a:lnSpc>
              <a:spcBef>
                <a:spcPts val="5900"/>
              </a:spcBef>
              <a:buSzPct val="100000"/>
              <a:buAutoNum type="arabicPeriod"/>
              <a:defRPr sz="6000" b="1">
                <a:latin typeface="Helvetica Neue"/>
                <a:ea typeface="Helvetica Neue"/>
                <a:cs typeface="Helvetica Neue"/>
                <a:sym typeface="Helvetica Neue"/>
              </a:defRPr>
            </a:pPr>
            <a:r>
              <a:t>La mente</a:t>
            </a:r>
            <a:r>
              <a:rPr sz="4500"/>
              <a:t> y </a:t>
            </a:r>
            <a:r>
              <a:t>combatirla</a:t>
            </a:r>
          </a:p>
          <a:p>
            <a:pPr marL="1263453" indent="-1184563" algn="l">
              <a:lnSpc>
                <a:spcPts val="6000"/>
              </a:lnSpc>
              <a:spcBef>
                <a:spcPts val="5900"/>
              </a:spcBef>
              <a:buSzPct val="100000"/>
              <a:buAutoNum type="arabicPeriod"/>
              <a:defRPr sz="6000" b="1">
                <a:latin typeface="Helvetica Neue"/>
                <a:ea typeface="Helvetica Neue"/>
                <a:cs typeface="Helvetica Neue"/>
                <a:sym typeface="Helvetica Neue"/>
              </a:defRPr>
            </a:pPr>
            <a:r>
              <a:t>Están sumidos</a:t>
            </a:r>
            <a:r>
              <a:rPr sz="4500"/>
              <a:t> en la </a:t>
            </a:r>
            <a:r>
              <a:t>esclavitud</a:t>
            </a:r>
            <a:r>
              <a:rPr sz="4500"/>
              <a:t> del </a:t>
            </a:r>
            <a:r>
              <a:t>sufrimiento </a:t>
            </a:r>
            <a:r>
              <a:rPr sz="2800"/>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Medical Ministry, 106, 107 (1871). {1MCP 73.2}"/>
          <p:cNvSpPr txBox="1"/>
          <p:nvPr/>
        </p:nvSpPr>
        <p:spPr>
          <a:xfrm>
            <a:off x="8937617" y="11299611"/>
            <a:ext cx="8760578" cy="1212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lnSpc>
                <a:spcPts val="9300"/>
              </a:lnSpc>
              <a:spcBef>
                <a:spcPts val="5900"/>
              </a:spcBef>
              <a:defRPr sz="5700"/>
            </a:pPr>
            <a:r>
              <a:t>-</a:t>
            </a:r>
            <a:r>
              <a:rPr sz="3000"/>
              <a:t>Medical Ministry, 106, 107 (1871). {1MCP 73.2}</a:t>
            </a:r>
          </a:p>
        </p:txBody>
      </p:sp>
      <p:sp>
        <p:nvSpPr>
          <p:cNvPr id="203" name="Con frecuencia me aparto del lecho de esos que se hicieron inválidos de sí mismos, diciendo:"/>
          <p:cNvSpPr txBox="1">
            <a:spLocks noGrp="1"/>
          </p:cNvSpPr>
          <p:nvPr>
            <p:ph type="body" sz="quarter" idx="1"/>
          </p:nvPr>
        </p:nvSpPr>
        <p:spPr>
          <a:xfrm>
            <a:off x="1041979" y="2234207"/>
            <a:ext cx="13951619" cy="2769197"/>
          </a:xfrm>
          <a:prstGeom prst="rect">
            <a:avLst/>
          </a:prstGeom>
        </p:spPr>
        <p:txBody>
          <a:bodyPr anchor="t"/>
          <a:lstStyle>
            <a:lvl1pPr marL="0" indent="0">
              <a:lnSpc>
                <a:spcPts val="5800"/>
              </a:lnSpc>
              <a:buSzTx/>
              <a:buNone/>
              <a:defRPr sz="5500" i="1">
                <a:latin typeface="Times New Roman"/>
                <a:ea typeface="Times New Roman"/>
                <a:cs typeface="Times New Roman"/>
                <a:sym typeface="Times New Roman"/>
              </a:defRPr>
            </a:lvl1pPr>
          </a:lstStyle>
          <a:p>
            <a:pPr>
              <a:defRPr sz="5700" i="0">
                <a:latin typeface="+mn-lt"/>
                <a:ea typeface="+mn-ea"/>
                <a:cs typeface="+mn-cs"/>
                <a:sym typeface="Helvetica Light"/>
              </a:defRPr>
            </a:pPr>
            <a:r>
              <a:rPr sz="5500" i="1">
                <a:latin typeface="Times New Roman"/>
                <a:ea typeface="Times New Roman"/>
                <a:cs typeface="Times New Roman"/>
                <a:sym typeface="Times New Roman"/>
              </a:rPr>
              <a:t>Con frecuencia me aparto del lecho de esos que se hicieron inválidos de sí mismos, diciendo:</a:t>
            </a:r>
          </a:p>
        </p:txBody>
      </p:sp>
      <p:sp>
        <p:nvSpPr>
          <p:cNvPr id="204" name="Mueren de indolencia, una enfermedad que nadie sino ellos mismos pueden sanar."/>
          <p:cNvSpPr txBox="1"/>
          <p:nvPr/>
        </p:nvSpPr>
        <p:spPr>
          <a:xfrm>
            <a:off x="2082297" y="4624478"/>
            <a:ext cx="18249624" cy="6593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nSpc>
                <a:spcPts val="12000"/>
              </a:lnSpc>
              <a:spcBef>
                <a:spcPts val="5900"/>
              </a:spcBef>
              <a:defRPr sz="10600"/>
            </a:pPr>
            <a:r>
              <a:rPr>
                <a:latin typeface="Helvetica"/>
                <a:ea typeface="Helvetica"/>
                <a:cs typeface="Helvetica"/>
                <a:sym typeface="Helvetica"/>
              </a:rPr>
              <a:t>Mueren </a:t>
            </a:r>
            <a:r>
              <a:rPr sz="7800">
                <a:latin typeface="Helvetica"/>
                <a:ea typeface="Helvetica"/>
                <a:cs typeface="Helvetica"/>
                <a:sym typeface="Helvetica"/>
              </a:rPr>
              <a:t>de </a:t>
            </a:r>
            <a:r>
              <a:rPr>
                <a:latin typeface="Helvetica"/>
                <a:ea typeface="Helvetica"/>
                <a:cs typeface="Helvetica"/>
                <a:sym typeface="Helvetica"/>
              </a:rPr>
              <a:t>indolencia</a:t>
            </a:r>
            <a:r>
              <a:rPr sz="7800">
                <a:latin typeface="Helvetica"/>
                <a:ea typeface="Helvetica"/>
                <a:cs typeface="Helvetica"/>
                <a:sym typeface="Helvetica"/>
              </a:rPr>
              <a:t>, una</a:t>
            </a:r>
            <a:r>
              <a:rPr>
                <a:latin typeface="Helvetica"/>
                <a:ea typeface="Helvetica"/>
                <a:cs typeface="Helvetica"/>
                <a:sym typeface="Helvetica"/>
              </a:rPr>
              <a:t> enfermedad</a:t>
            </a:r>
            <a:r>
              <a:rPr sz="7800">
                <a:latin typeface="Helvetica"/>
                <a:ea typeface="Helvetica"/>
                <a:cs typeface="Helvetica"/>
                <a:sym typeface="Helvetica"/>
              </a:rPr>
              <a:t> que </a:t>
            </a:r>
            <a:r>
              <a:rPr>
                <a:latin typeface="Helvetica"/>
                <a:ea typeface="Helvetica"/>
                <a:cs typeface="Helvetica"/>
                <a:sym typeface="Helvetica"/>
              </a:rPr>
              <a:t>nadie sino ellos mismos pueden sanar.</a:t>
            </a:r>
          </a:p>
        </p:txBody>
      </p:sp>
      <p:pic>
        <p:nvPicPr>
          <p:cNvPr id="205" name="Imagen" descr="Imagen"/>
          <p:cNvPicPr>
            <a:picLocks noChangeAspect="1"/>
          </p:cNvPicPr>
          <p:nvPr/>
        </p:nvPicPr>
        <p:blipFill>
          <a:blip r:embed="rId2"/>
          <a:stretch>
            <a:fillRect/>
          </a:stretch>
        </p:blipFill>
        <p:spPr>
          <a:xfrm>
            <a:off x="13695204" y="2381878"/>
            <a:ext cx="10303194" cy="1012064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El poder mental y moral dependen de la salud física.…"/>
          <p:cNvSpPr txBox="1">
            <a:spLocks noGrp="1"/>
          </p:cNvSpPr>
          <p:nvPr>
            <p:ph type="title"/>
          </p:nvPr>
        </p:nvSpPr>
        <p:spPr>
          <a:xfrm>
            <a:off x="2344994" y="3594969"/>
            <a:ext cx="16064641" cy="1698615"/>
          </a:xfrm>
          <a:prstGeom prst="rect">
            <a:avLst/>
          </a:prstGeom>
        </p:spPr>
        <p:txBody>
          <a:bodyPr anchor="t">
            <a:normAutofit fontScale="90000"/>
          </a:bodyPr>
          <a:lstStyle/>
          <a:p>
            <a:pPr algn="l" defTabSz="759459">
              <a:defRPr sz="6992" b="1">
                <a:latin typeface="Helvetica"/>
                <a:ea typeface="Helvetica"/>
                <a:cs typeface="Helvetica"/>
                <a:sym typeface="Helvetica"/>
              </a:defRPr>
            </a:pPr>
            <a:r>
              <a:rPr sz="5428" b="0"/>
              <a:t>El poder mental y moral dependen</a:t>
            </a:r>
            <a:r>
              <a:rPr sz="3496" b="0"/>
              <a:t> de la </a:t>
            </a:r>
            <a:r>
              <a:rPr sz="5428" b="0"/>
              <a:t>salud física.</a:t>
            </a:r>
          </a:p>
          <a:p>
            <a:pPr algn="l" defTabSz="759459">
              <a:defRPr sz="6992" b="1" i="1">
                <a:latin typeface="Times New Roman"/>
                <a:ea typeface="Times New Roman"/>
                <a:cs typeface="Times New Roman"/>
                <a:sym typeface="Times New Roman"/>
              </a:defRPr>
            </a:pPr>
            <a:r>
              <a:rPr sz="5428" b="0"/>
              <a:t>Se debe enseñar a los niños que deberían:</a:t>
            </a:r>
          </a:p>
        </p:txBody>
      </p:sp>
      <p:sp>
        <p:nvSpPr>
          <p:cNvPr id="208" name="Importancia de una mente sana en un cuerpo sano"/>
          <p:cNvSpPr txBox="1"/>
          <p:nvPr/>
        </p:nvSpPr>
        <p:spPr>
          <a:xfrm>
            <a:off x="5206579" y="519677"/>
            <a:ext cx="13970842" cy="2301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6200"/>
              </a:lnSpc>
              <a:defRPr sz="6900">
                <a:effectLst>
                  <a:outerShdw blurRad="12700" dist="50800" dir="18900000" rotWithShape="0">
                    <a:schemeClr val="accent3">
                      <a:satOff val="-13807"/>
                      <a:lumOff val="19329"/>
                    </a:schemeClr>
                  </a:outerShdw>
                </a:effectLst>
                <a:latin typeface="+mj-lt"/>
                <a:ea typeface="+mj-ea"/>
                <a:cs typeface="+mj-cs"/>
                <a:sym typeface="Arial Black"/>
              </a:defRPr>
            </a:pPr>
            <a:r>
              <a:t>Importancia</a:t>
            </a:r>
            <a:r>
              <a:rPr sz="5400">
                <a:latin typeface="Helvetica Neue"/>
                <a:ea typeface="Helvetica Neue"/>
                <a:cs typeface="Helvetica Neue"/>
                <a:sym typeface="Helvetica Neue"/>
              </a:rPr>
              <a:t> de una </a:t>
            </a:r>
            <a:r>
              <a:t>mente sana</a:t>
            </a:r>
            <a:r>
              <a:rPr sz="5400">
                <a:latin typeface="Helvetica Neue"/>
                <a:ea typeface="Helvetica Neue"/>
                <a:cs typeface="Helvetica Neue"/>
                <a:sym typeface="Helvetica Neue"/>
              </a:rPr>
              <a:t> en un </a:t>
            </a:r>
            <a:r>
              <a:t>cuerpo sano</a:t>
            </a:r>
          </a:p>
        </p:txBody>
      </p:sp>
      <p:sp>
        <p:nvSpPr>
          <p:cNvPr id="209" name="Sacrificar todos los placeres…"/>
          <p:cNvSpPr txBox="1"/>
          <p:nvPr/>
        </p:nvSpPr>
        <p:spPr>
          <a:xfrm>
            <a:off x="4517268" y="5763059"/>
            <a:ext cx="17623545" cy="67275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294467" indent="-294467" algn="l">
              <a:lnSpc>
                <a:spcPts val="9900"/>
              </a:lnSpc>
              <a:buSzPct val="100000"/>
              <a:buAutoNum type="arabicPeriod"/>
              <a:defRPr sz="9000" b="1">
                <a:latin typeface="Helvetica"/>
                <a:ea typeface="Helvetica"/>
                <a:cs typeface="Helvetica"/>
                <a:sym typeface="Helvetica"/>
              </a:defRPr>
            </a:pPr>
            <a:r>
              <a:t> </a:t>
            </a:r>
            <a:r>
              <a:rPr>
                <a:effectLst>
                  <a:outerShdw dist="50800" dir="18900000" rotWithShape="0">
                    <a:srgbClr val="000000"/>
                  </a:outerShdw>
                </a:effectLst>
              </a:rPr>
              <a:t>Sacrificar</a:t>
            </a:r>
            <a:r>
              <a:rPr sz="6700" b="0"/>
              <a:t> </a:t>
            </a:r>
            <a:r>
              <a:rPr sz="6600" b="0"/>
              <a:t>todos los </a:t>
            </a:r>
            <a:r>
              <a:rPr b="0"/>
              <a:t>placeres </a:t>
            </a:r>
          </a:p>
          <a:p>
            <a:pPr marL="1320800" indent="-1282700" algn="l">
              <a:lnSpc>
                <a:spcPts val="9900"/>
              </a:lnSpc>
              <a:buSzPct val="100000"/>
              <a:buAutoNum type="arabicPeriod"/>
              <a:defRPr sz="9000" b="1">
                <a:latin typeface="Helvetica"/>
                <a:ea typeface="Helvetica"/>
                <a:cs typeface="Helvetica"/>
                <a:sym typeface="Helvetica"/>
              </a:defRPr>
            </a:pPr>
            <a:r>
              <a:rPr>
                <a:effectLst>
                  <a:outerShdw dist="50800" dir="18900000" rotWithShape="0">
                    <a:srgbClr val="000000"/>
                  </a:outerShdw>
                </a:effectLst>
              </a:rPr>
              <a:t>Complacencias</a:t>
            </a:r>
            <a:r>
              <a:rPr sz="6700" b="0"/>
              <a:t> que </a:t>
            </a:r>
            <a:r>
              <a:rPr b="0"/>
              <a:t>interfieran </a:t>
            </a:r>
            <a:r>
              <a:rPr sz="6700" b="0"/>
              <a:t>con la   </a:t>
            </a:r>
            <a:r>
              <a:rPr b="0"/>
              <a:t>salud</a:t>
            </a:r>
          </a:p>
          <a:p>
            <a:pPr marL="294467" indent="-294467" algn="l">
              <a:lnSpc>
                <a:spcPts val="9900"/>
              </a:lnSpc>
              <a:buSzPct val="100000"/>
              <a:buAutoNum type="arabicPeriod"/>
              <a:defRPr sz="9000" b="1">
                <a:latin typeface="Helvetica"/>
                <a:ea typeface="Helvetica"/>
                <a:cs typeface="Helvetica"/>
                <a:sym typeface="Helvetica"/>
              </a:defRPr>
            </a:pPr>
            <a:r>
              <a:rPr b="0"/>
              <a:t>  </a:t>
            </a:r>
            <a:r>
              <a:rPr sz="7300" b="0"/>
              <a:t>La </a:t>
            </a:r>
            <a:r>
              <a:rPr>
                <a:effectLst>
                  <a:outerShdw dist="50800" dir="18900000" rotWithShape="0">
                    <a:srgbClr val="000000"/>
                  </a:outerShdw>
                </a:effectLst>
              </a:rPr>
              <a:t>negación propia</a:t>
            </a:r>
            <a:r>
              <a:rPr sz="7300" b="0"/>
              <a:t> y</a:t>
            </a:r>
          </a:p>
          <a:p>
            <a:pPr marL="294467" indent="-294467" algn="l">
              <a:lnSpc>
                <a:spcPts val="9400"/>
              </a:lnSpc>
              <a:buSzPct val="100000"/>
              <a:buAutoNum type="arabicPeriod"/>
              <a:defRPr sz="9000" b="1">
                <a:latin typeface="Helvetica"/>
                <a:ea typeface="Helvetica"/>
                <a:cs typeface="Helvetica"/>
                <a:sym typeface="Helvetica"/>
              </a:defRPr>
            </a:pPr>
            <a:r>
              <a:rPr b="0"/>
              <a:t>  </a:t>
            </a:r>
            <a:r>
              <a:rPr sz="7300" b="0"/>
              <a:t>El </a:t>
            </a:r>
            <a:r>
              <a:rPr>
                <a:effectLst>
                  <a:outerShdw dist="50800" dir="18900000" rotWithShape="0">
                    <a:srgbClr val="000000"/>
                  </a:outerShdw>
                </a:effectLst>
              </a:rPr>
              <a:t>autocontrol</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11" name="{1MCP 73.3}"/>
          <p:cNvSpPr txBox="1"/>
          <p:nvPr/>
        </p:nvSpPr>
        <p:spPr>
          <a:xfrm>
            <a:off x="21336553" y="12626909"/>
            <a:ext cx="2395018"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{1MCP 73.3}</a:t>
            </a:r>
          </a:p>
        </p:txBody>
      </p:sp>
      <p:sp>
        <p:nvSpPr>
          <p:cNvPr id="212" name="Los niños serían mucho más felices que si se les permite complacer sus deseos de placeres y ropas extravagantes [...]."/>
          <p:cNvSpPr txBox="1"/>
          <p:nvPr/>
        </p:nvSpPr>
        <p:spPr>
          <a:xfrm>
            <a:off x="371704" y="10851888"/>
            <a:ext cx="20964849" cy="2327339"/>
          </a:xfrm>
          <a:prstGeom prst="rect">
            <a:avLst/>
          </a:prstGeom>
          <a:solidFill>
            <a:schemeClr val="accent1">
              <a:alpha val="7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defRPr sz="7600" b="1" i="1">
                <a:latin typeface="Times New Roman"/>
                <a:ea typeface="Times New Roman"/>
                <a:cs typeface="Times New Roman"/>
                <a:sym typeface="Times New Roman"/>
              </a:defRPr>
            </a:pPr>
            <a:r>
              <a:rPr dirty="0"/>
              <a:t>Los </a:t>
            </a:r>
            <a:r>
              <a:rPr dirty="0" err="1"/>
              <a:t>niños</a:t>
            </a:r>
            <a:r>
              <a:rPr dirty="0"/>
              <a:t> </a:t>
            </a:r>
            <a:r>
              <a:rPr sz="5900" b="0" dirty="0" err="1"/>
              <a:t>serían</a:t>
            </a:r>
            <a:r>
              <a:rPr sz="5900" b="0" dirty="0"/>
              <a:t> </a:t>
            </a:r>
            <a:r>
              <a:rPr sz="5900" b="0" dirty="0" err="1"/>
              <a:t>mucho</a:t>
            </a:r>
            <a:r>
              <a:rPr sz="5900" b="0" dirty="0"/>
              <a:t> </a:t>
            </a:r>
            <a:r>
              <a:rPr sz="5900" b="0" dirty="0" err="1"/>
              <a:t>más</a:t>
            </a:r>
            <a:r>
              <a:rPr sz="5900" b="0" dirty="0"/>
              <a:t> </a:t>
            </a:r>
            <a:r>
              <a:rPr sz="5900" b="0" dirty="0" err="1"/>
              <a:t>felices</a:t>
            </a:r>
            <a:r>
              <a:rPr sz="5900" b="0" dirty="0"/>
              <a:t> que </a:t>
            </a:r>
            <a:r>
              <a:rPr sz="5900" b="0" dirty="0" err="1"/>
              <a:t>si</a:t>
            </a:r>
            <a:r>
              <a:rPr sz="5900" b="0" dirty="0"/>
              <a:t> se les </a:t>
            </a:r>
            <a:r>
              <a:rPr sz="5900" b="0" dirty="0" err="1"/>
              <a:t>permite</a:t>
            </a:r>
            <a:r>
              <a:rPr sz="5900" b="0" dirty="0"/>
              <a:t> </a:t>
            </a:r>
            <a:r>
              <a:rPr sz="5900" b="0" dirty="0" err="1"/>
              <a:t>complacer</a:t>
            </a:r>
            <a:r>
              <a:rPr sz="5900" b="0" dirty="0"/>
              <a:t> sus </a:t>
            </a:r>
            <a:r>
              <a:rPr sz="5900" b="0" dirty="0" err="1"/>
              <a:t>deseos</a:t>
            </a:r>
            <a:r>
              <a:rPr sz="5900" b="0" dirty="0"/>
              <a:t> de </a:t>
            </a:r>
            <a:r>
              <a:rPr sz="5900" b="0" dirty="0" err="1"/>
              <a:t>placeres</a:t>
            </a:r>
            <a:r>
              <a:rPr sz="5900" b="0" dirty="0"/>
              <a:t> y </a:t>
            </a:r>
            <a:r>
              <a:rPr sz="5900" b="0" dirty="0" err="1"/>
              <a:t>ropas</a:t>
            </a:r>
            <a:r>
              <a:rPr sz="5900" b="0" dirty="0"/>
              <a:t> </a:t>
            </a:r>
            <a:r>
              <a:rPr sz="5900" b="0" dirty="0" err="1"/>
              <a:t>extravagantes</a:t>
            </a:r>
            <a:r>
              <a:rPr sz="5900" b="0" dirty="0"/>
              <a:t> [...].</a:t>
            </a:r>
          </a:p>
        </p:txBody>
      </p:sp>
      <p:sp>
        <p:nvSpPr>
          <p:cNvPr id="213" name="Sacrificar todos los placeres…"/>
          <p:cNvSpPr txBox="1"/>
          <p:nvPr/>
        </p:nvSpPr>
        <p:spPr>
          <a:xfrm>
            <a:off x="894159" y="2137499"/>
            <a:ext cx="8126240" cy="7889212"/>
          </a:xfrm>
          <a:prstGeom prst="rect">
            <a:avLst/>
          </a:prstGeom>
          <a:gradFill>
            <a:gsLst>
              <a:gs pos="0">
                <a:srgbClr val="255D8F"/>
              </a:gs>
              <a:gs pos="100000">
                <a:srgbClr val="114D86"/>
              </a:gs>
            </a:gsLst>
          </a:gradFill>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605323" indent="-517312" algn="l" defTabSz="817244">
              <a:lnSpc>
                <a:spcPts val="7900"/>
              </a:lnSpc>
              <a:buSzPct val="100000"/>
              <a:buAutoNum type="arabicPeriod"/>
              <a:defRPr sz="7524" b="1">
                <a:latin typeface="Helvetica"/>
                <a:ea typeface="Helvetica"/>
                <a:cs typeface="Helvetica"/>
                <a:sym typeface="Helvetica"/>
              </a:defRPr>
            </a:pPr>
            <a:r>
              <a:rPr sz="5841"/>
              <a:t>Sacrificar </a:t>
            </a:r>
            <a:r>
              <a:rPr sz="4257" b="0"/>
              <a:t>todos los </a:t>
            </a:r>
            <a:r>
              <a:rPr sz="5841"/>
              <a:t>placeres </a:t>
            </a:r>
          </a:p>
          <a:p>
            <a:pPr marL="605323" indent="-517312" algn="l" defTabSz="817244">
              <a:lnSpc>
                <a:spcPts val="7900"/>
              </a:lnSpc>
              <a:buSzPct val="100000"/>
              <a:buAutoNum type="arabicPeriod"/>
              <a:defRPr sz="7524" b="1">
                <a:latin typeface="Helvetica"/>
                <a:ea typeface="Helvetica"/>
                <a:cs typeface="Helvetica"/>
                <a:sym typeface="Helvetica"/>
              </a:defRPr>
            </a:pPr>
            <a:r>
              <a:rPr sz="5841"/>
              <a:t>Complacencias</a:t>
            </a:r>
            <a:r>
              <a:rPr sz="4257"/>
              <a:t> que</a:t>
            </a:r>
            <a:r>
              <a:rPr sz="5841"/>
              <a:t> interfieran</a:t>
            </a:r>
            <a:r>
              <a:rPr sz="4257"/>
              <a:t> con la </a:t>
            </a:r>
            <a:r>
              <a:rPr sz="5841"/>
              <a:t>salud. </a:t>
            </a:r>
          </a:p>
          <a:p>
            <a:pPr marL="605323" indent="-517312" algn="l" defTabSz="817244">
              <a:lnSpc>
                <a:spcPts val="7900"/>
              </a:lnSpc>
              <a:buSzPct val="100000"/>
              <a:buAutoNum type="arabicPeriod"/>
              <a:defRPr sz="7524" b="1">
                <a:latin typeface="Helvetica"/>
                <a:ea typeface="Helvetica"/>
                <a:cs typeface="Helvetica"/>
                <a:sym typeface="Helvetica"/>
              </a:defRPr>
            </a:pPr>
            <a:r>
              <a:rPr sz="5841"/>
              <a:t>La negación propia</a:t>
            </a:r>
            <a:r>
              <a:rPr sz="4257"/>
              <a:t> y</a:t>
            </a:r>
          </a:p>
          <a:p>
            <a:pPr marL="605323" indent="-517312" algn="l" defTabSz="817244">
              <a:lnSpc>
                <a:spcPts val="7900"/>
              </a:lnSpc>
              <a:buSzPct val="100000"/>
              <a:buAutoNum type="arabicPeriod"/>
              <a:defRPr sz="7524" b="1">
                <a:latin typeface="Helvetica"/>
                <a:ea typeface="Helvetica"/>
                <a:cs typeface="Helvetica"/>
                <a:sym typeface="Helvetica"/>
              </a:defRPr>
            </a:pPr>
            <a:r>
              <a:rPr sz="5841"/>
              <a:t>El autocontrol</a:t>
            </a:r>
          </a:p>
        </p:txBody>
      </p:sp>
      <p:sp>
        <p:nvSpPr>
          <p:cNvPr id="214" name="Se debe enseñar a los niños que deberían:"/>
          <p:cNvSpPr txBox="1">
            <a:spLocks noGrp="1"/>
          </p:cNvSpPr>
          <p:nvPr>
            <p:ph type="title"/>
          </p:nvPr>
        </p:nvSpPr>
        <p:spPr>
          <a:xfrm>
            <a:off x="1684594" y="536773"/>
            <a:ext cx="12971661" cy="1076976"/>
          </a:xfrm>
          <a:prstGeom prst="rect">
            <a:avLst/>
          </a:prstGeom>
        </p:spPr>
        <p:txBody>
          <a:bodyPr anchor="t"/>
          <a:lstStyle>
            <a:lvl1pPr algn="l">
              <a:defRPr sz="5900" i="1">
                <a:latin typeface="Times New Roman"/>
                <a:ea typeface="Times New Roman"/>
                <a:cs typeface="Times New Roman"/>
                <a:sym typeface="Times New Roman"/>
              </a:defRPr>
            </a:lvl1pPr>
          </a:lstStyle>
          <a:p>
            <a:pPr>
              <a:defRPr sz="7600" b="1"/>
            </a:pPr>
            <a:r>
              <a:rPr sz="5900" b="0"/>
              <a:t>Se debe enseñar a los niños que deberían: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he Review and Herald, 31 de octubre de 1871. {1MCP 73.4}"/>
          <p:cNvSpPr txBox="1"/>
          <p:nvPr/>
        </p:nvSpPr>
        <p:spPr>
          <a:xfrm>
            <a:off x="4135002" y="12359613"/>
            <a:ext cx="12818833"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a:lvl1pPr>
          </a:lstStyle>
          <a:p>
            <a:r>
              <a:t>—The Review and Herald, 31 de octubre de 1871. {1MCP 73.4}</a:t>
            </a:r>
          </a:p>
        </p:txBody>
      </p:sp>
      <p:sp>
        <p:nvSpPr>
          <p:cNvPr id="217" name="La buena salud, mentes sanas y corazones puros no son considerados como de primera importancia en los hogares. Muchos padres no educan a sus hijos para ser útiles y para cumplir sus deberes."/>
          <p:cNvSpPr/>
          <p:nvPr/>
        </p:nvSpPr>
        <p:spPr>
          <a:xfrm>
            <a:off x="2533269" y="526850"/>
            <a:ext cx="18403062" cy="10522150"/>
          </a:xfrm>
          <a:prstGeom prst="roundRect">
            <a:avLst>
              <a:gd name="adj" fmla="val 11441"/>
            </a:avLst>
          </a:prstGeom>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nSpc>
                <a:spcPts val="10000"/>
              </a:lnSpc>
              <a:defRPr sz="7200" b="1">
                <a:latin typeface="Helvetica Neue"/>
                <a:ea typeface="Helvetica Neue"/>
                <a:cs typeface="Helvetica Neue"/>
                <a:sym typeface="Helvetica Neue"/>
              </a:defRPr>
            </a:pPr>
            <a:r>
              <a:rPr b="0" dirty="0"/>
              <a:t> </a:t>
            </a:r>
          </a:p>
          <a:p>
            <a:pPr>
              <a:lnSpc>
                <a:spcPts val="10000"/>
              </a:lnSpc>
              <a:defRPr sz="7200" b="1">
                <a:effectLst>
                  <a:outerShdw blurRad="25400" dist="63500" dir="18900000" rotWithShape="0">
                    <a:schemeClr val="accent6">
                      <a:hueOff val="10811956"/>
                      <a:satOff val="-58544"/>
                      <a:lumOff val="-9736"/>
                    </a:schemeClr>
                  </a:outerShdw>
                </a:effectLst>
                <a:latin typeface="Helvetica Neue"/>
                <a:ea typeface="Helvetica Neue"/>
                <a:cs typeface="Helvetica Neue"/>
                <a:sym typeface="Helvetica Neue"/>
              </a:defRPr>
            </a:pPr>
            <a:r>
              <a:rPr sz="5500" b="0" dirty="0"/>
              <a:t>La </a:t>
            </a:r>
            <a:r>
              <a:rPr dirty="0" err="1"/>
              <a:t>buena</a:t>
            </a:r>
            <a:r>
              <a:rPr dirty="0"/>
              <a:t> </a:t>
            </a:r>
            <a:r>
              <a:rPr dirty="0" err="1"/>
              <a:t>salud</a:t>
            </a:r>
            <a:r>
              <a:rPr sz="5800" b="0" dirty="0"/>
              <a:t>, </a:t>
            </a:r>
            <a:r>
              <a:rPr dirty="0" err="1"/>
              <a:t>mentes</a:t>
            </a:r>
            <a:r>
              <a:rPr dirty="0"/>
              <a:t> </a:t>
            </a:r>
            <a:r>
              <a:rPr dirty="0" err="1"/>
              <a:t>sanas</a:t>
            </a:r>
            <a:r>
              <a:rPr sz="5800" b="0" dirty="0"/>
              <a:t> y </a:t>
            </a:r>
            <a:r>
              <a:rPr dirty="0" err="1"/>
              <a:t>corazones</a:t>
            </a:r>
            <a:r>
              <a:rPr dirty="0"/>
              <a:t> puros no son </a:t>
            </a:r>
            <a:r>
              <a:rPr dirty="0" err="1"/>
              <a:t>considerados</a:t>
            </a:r>
            <a:r>
              <a:rPr dirty="0"/>
              <a:t> </a:t>
            </a:r>
            <a:r>
              <a:rPr dirty="0" err="1"/>
              <a:t>como</a:t>
            </a:r>
            <a:r>
              <a:rPr sz="5500" b="0" dirty="0"/>
              <a:t> de </a:t>
            </a:r>
            <a:r>
              <a:rPr dirty="0" err="1"/>
              <a:t>primera</a:t>
            </a:r>
            <a:r>
              <a:rPr dirty="0"/>
              <a:t> </a:t>
            </a:r>
            <a:r>
              <a:rPr dirty="0" err="1"/>
              <a:t>importancia</a:t>
            </a:r>
            <a:r>
              <a:rPr sz="5800" b="0" dirty="0"/>
              <a:t> </a:t>
            </a:r>
            <a:r>
              <a:rPr sz="5500" b="0" dirty="0" err="1"/>
              <a:t>en</a:t>
            </a:r>
            <a:r>
              <a:rPr sz="5500" b="0" dirty="0"/>
              <a:t> los </a:t>
            </a:r>
            <a:r>
              <a:rPr dirty="0" err="1"/>
              <a:t>hogares</a:t>
            </a:r>
            <a:r>
              <a:rPr sz="5800" b="0" dirty="0"/>
              <a:t>. </a:t>
            </a:r>
            <a:r>
              <a:rPr dirty="0" err="1"/>
              <a:t>Muchos</a:t>
            </a:r>
            <a:r>
              <a:rPr dirty="0"/>
              <a:t> padres no </a:t>
            </a:r>
            <a:r>
              <a:rPr dirty="0" err="1"/>
              <a:t>educan</a:t>
            </a:r>
            <a:r>
              <a:rPr sz="5500" b="0" dirty="0"/>
              <a:t> a sus </a:t>
            </a:r>
            <a:r>
              <a:rPr dirty="0" err="1"/>
              <a:t>hijos</a:t>
            </a:r>
            <a:r>
              <a:rPr sz="5500" b="0" dirty="0"/>
              <a:t> para </a:t>
            </a:r>
            <a:r>
              <a:rPr dirty="0"/>
              <a:t>ser </a:t>
            </a:r>
            <a:r>
              <a:rPr dirty="0" err="1"/>
              <a:t>útiles</a:t>
            </a:r>
            <a:r>
              <a:rPr sz="5500" b="0" dirty="0"/>
              <a:t> y para </a:t>
            </a:r>
            <a:r>
              <a:rPr dirty="0" err="1"/>
              <a:t>cumplir</a:t>
            </a:r>
            <a:r>
              <a:rPr dirty="0"/>
              <a:t> sus </a:t>
            </a:r>
            <a:r>
              <a:rPr dirty="0" err="1"/>
              <a:t>deberes</a:t>
            </a:r>
            <a:r>
              <a:rPr sz="5800" b="0" dirty="0"/>
              <a:t>.</a:t>
            </a:r>
          </a:p>
        </p:txBody>
      </p:sp>
      <p:pic>
        <p:nvPicPr>
          <p:cNvPr id="218" name="Imagen" descr="Imagen"/>
          <p:cNvPicPr>
            <a:picLocks noChangeAspect="1"/>
          </p:cNvPicPr>
          <p:nvPr/>
        </p:nvPicPr>
        <p:blipFill>
          <a:blip r:embed="rId2"/>
          <a:stretch>
            <a:fillRect/>
          </a:stretch>
        </p:blipFill>
        <p:spPr>
          <a:xfrm>
            <a:off x="16077184" y="7844904"/>
            <a:ext cx="8942833" cy="6408192"/>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he Review and Herald, 31 de octubre de 1871. {1MCP 73.4}"/>
          <p:cNvSpPr txBox="1"/>
          <p:nvPr/>
        </p:nvSpPr>
        <p:spPr>
          <a:xfrm>
            <a:off x="11028555" y="12605146"/>
            <a:ext cx="11648746"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—The Review and Herald, 31 de octubre de 1871. {1MCP 73.4}</a:t>
            </a:r>
          </a:p>
        </p:txBody>
      </p:sp>
      <p:sp>
        <p:nvSpPr>
          <p:cNvPr id="221" name="Se les complace y mima hasta que la abnegación llega a ser para ellos casi un imposible. No se les enseña que,  para tener éxito en la vida cristiana es de mayor importancia el desarrollo de mentes y cuerpos sanos."/>
          <p:cNvSpPr txBox="1"/>
          <p:nvPr/>
        </p:nvSpPr>
        <p:spPr>
          <a:xfrm>
            <a:off x="7816940" y="3132068"/>
            <a:ext cx="16183352" cy="8200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p>
            <a:pPr>
              <a:lnSpc>
                <a:spcPts val="10700"/>
              </a:lnSpc>
              <a:defRPr sz="6900" b="1" i="1">
                <a:latin typeface="Times New Roman"/>
                <a:ea typeface="Times New Roman"/>
                <a:cs typeface="Times New Roman"/>
                <a:sym typeface="Times New Roman"/>
              </a:defRPr>
            </a:pPr>
            <a:r>
              <a:rPr dirty="0"/>
              <a:t>Se les </a:t>
            </a:r>
            <a:r>
              <a:rPr dirty="0" err="1"/>
              <a:t>complace</a:t>
            </a:r>
            <a:r>
              <a:rPr sz="5400" dirty="0"/>
              <a:t> y </a:t>
            </a:r>
            <a:r>
              <a:rPr dirty="0" err="1"/>
              <a:t>mima</a:t>
            </a:r>
            <a:r>
              <a:rPr dirty="0"/>
              <a:t> hasta</a:t>
            </a:r>
            <a:r>
              <a:rPr sz="5400" dirty="0"/>
              <a:t> que la </a:t>
            </a:r>
            <a:r>
              <a:rPr dirty="0" err="1"/>
              <a:t>abnegación</a:t>
            </a:r>
            <a:r>
              <a:rPr dirty="0"/>
              <a:t> </a:t>
            </a:r>
            <a:r>
              <a:rPr dirty="0" err="1"/>
              <a:t>llega</a:t>
            </a:r>
            <a:r>
              <a:rPr dirty="0"/>
              <a:t> a ser para </a:t>
            </a:r>
            <a:r>
              <a:rPr dirty="0" err="1"/>
              <a:t>ellos</a:t>
            </a:r>
            <a:r>
              <a:rPr dirty="0"/>
              <a:t> </a:t>
            </a:r>
            <a:r>
              <a:rPr dirty="0" err="1"/>
              <a:t>casi</a:t>
            </a:r>
            <a:r>
              <a:rPr dirty="0"/>
              <a:t> un </a:t>
            </a:r>
            <a:r>
              <a:rPr dirty="0" err="1"/>
              <a:t>imposible</a:t>
            </a:r>
            <a:r>
              <a:rPr dirty="0"/>
              <a:t>. No se les </a:t>
            </a:r>
            <a:r>
              <a:rPr dirty="0" err="1"/>
              <a:t>enseña</a:t>
            </a:r>
            <a:r>
              <a:rPr dirty="0"/>
              <a:t> que,  para </a:t>
            </a:r>
            <a:r>
              <a:rPr dirty="0" err="1"/>
              <a:t>tener</a:t>
            </a:r>
            <a:r>
              <a:rPr dirty="0"/>
              <a:t> </a:t>
            </a:r>
            <a:r>
              <a:rPr dirty="0" err="1"/>
              <a:t>éxito</a:t>
            </a:r>
            <a:r>
              <a:rPr dirty="0"/>
              <a:t> </a:t>
            </a:r>
            <a:r>
              <a:rPr dirty="0" err="1"/>
              <a:t>en</a:t>
            </a:r>
            <a:r>
              <a:rPr dirty="0"/>
              <a:t> la </a:t>
            </a:r>
            <a:r>
              <a:rPr dirty="0" err="1"/>
              <a:t>vida</a:t>
            </a:r>
            <a:r>
              <a:rPr dirty="0"/>
              <a:t> </a:t>
            </a:r>
            <a:r>
              <a:rPr dirty="0" err="1"/>
              <a:t>cristiana</a:t>
            </a:r>
            <a:r>
              <a:rPr dirty="0"/>
              <a:t> </a:t>
            </a:r>
            <a:r>
              <a:rPr sz="5400" dirty="0"/>
              <a:t>es de </a:t>
            </a:r>
            <a:r>
              <a:rPr dirty="0"/>
              <a:t>mayor </a:t>
            </a:r>
            <a:r>
              <a:rPr dirty="0" err="1"/>
              <a:t>importancia</a:t>
            </a:r>
            <a:r>
              <a:rPr dirty="0"/>
              <a:t> el </a:t>
            </a:r>
            <a:r>
              <a:rPr dirty="0" err="1"/>
              <a:t>desarrollo</a:t>
            </a:r>
            <a:r>
              <a:rPr dirty="0"/>
              <a:t> de </a:t>
            </a:r>
            <a:r>
              <a:rPr dirty="0" err="1"/>
              <a:t>mentes</a:t>
            </a:r>
            <a:r>
              <a:rPr dirty="0"/>
              <a:t> y </a:t>
            </a:r>
            <a:r>
              <a:rPr dirty="0" err="1"/>
              <a:t>cuerpos</a:t>
            </a:r>
            <a:r>
              <a:rPr dirty="0"/>
              <a:t> </a:t>
            </a:r>
            <a:r>
              <a:rPr dirty="0" err="1"/>
              <a:t>sanos</a:t>
            </a:r>
            <a:r>
              <a:rPr dirty="0"/>
              <a:t>.</a:t>
            </a:r>
          </a:p>
        </p:txBody>
      </p:sp>
      <p:pic>
        <p:nvPicPr>
          <p:cNvPr id="222" name="Imagen" descr="Imagen"/>
          <p:cNvPicPr>
            <a:picLocks noChangeAspect="1"/>
          </p:cNvPicPr>
          <p:nvPr/>
        </p:nvPicPr>
        <p:blipFill>
          <a:blip r:embed="rId2"/>
          <a:stretch>
            <a:fillRect/>
          </a:stretch>
        </p:blipFill>
        <p:spPr>
          <a:xfrm>
            <a:off x="383708" y="4744101"/>
            <a:ext cx="7433232" cy="903145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n" descr="Imagen"/>
          <p:cNvPicPr>
            <a:picLocks noChangeAspect="1"/>
          </p:cNvPicPr>
          <p:nvPr/>
        </p:nvPicPr>
        <p:blipFill>
          <a:blip r:embed="rId2"/>
          <a:stretch>
            <a:fillRect/>
          </a:stretch>
        </p:blipFill>
        <p:spPr>
          <a:xfrm>
            <a:off x="14065924" y="3889444"/>
            <a:ext cx="8492440" cy="5159558"/>
          </a:xfrm>
          <a:prstGeom prst="rect">
            <a:avLst/>
          </a:prstGeom>
          <a:ln w="12700">
            <a:miter lim="400000"/>
          </a:ln>
        </p:spPr>
      </p:pic>
      <p:sp>
        <p:nvSpPr>
          <p:cNvPr id="126" name="Seminario  basado en el libro Mente, Carácter y Personalidad…"/>
          <p:cNvSpPr txBox="1">
            <a:spLocks noGrp="1"/>
          </p:cNvSpPr>
          <p:nvPr>
            <p:ph type="body" sz="quarter" idx="1"/>
          </p:nvPr>
        </p:nvSpPr>
        <p:spPr>
          <a:xfrm>
            <a:off x="14438924" y="5054215"/>
            <a:ext cx="7746439" cy="2830017"/>
          </a:xfrm>
          <a:prstGeom prst="rect">
            <a:avLst/>
          </a:prstGeom>
        </p:spPr>
        <p:txBody>
          <a:bodyPr/>
          <a:lstStyle/>
          <a:p>
            <a:r>
              <a:rPr sz="3800">
                <a:effectLst>
                  <a:outerShdw blurRad="12700" dist="38100" dir="18900000" rotWithShape="0">
                    <a:schemeClr val="accent4">
                      <a:hueOff val="-241732"/>
                      <a:satOff val="29417"/>
                      <a:lumOff val="20730"/>
                    </a:schemeClr>
                  </a:outerShdw>
                </a:effectLst>
              </a:rPr>
              <a:t>Seminario  basado en el libro </a:t>
            </a:r>
            <a:r>
              <a:rPr>
                <a:effectLst>
                  <a:outerShdw blurRad="12700" dist="38100" dir="18900000" rotWithShape="0">
                    <a:schemeClr val="accent4">
                      <a:hueOff val="-241732"/>
                      <a:satOff val="29417"/>
                      <a:lumOff val="20730"/>
                    </a:schemeClr>
                  </a:outerShdw>
                </a:effectLst>
              </a:rPr>
              <a:t>Mente, Carácter </a:t>
            </a:r>
            <a:r>
              <a:rPr sz="4100">
                <a:effectLst>
                  <a:outerShdw blurRad="12700" dist="38100" dir="18900000" rotWithShape="0">
                    <a:schemeClr val="accent4">
                      <a:hueOff val="-241732"/>
                      <a:satOff val="29417"/>
                      <a:lumOff val="20730"/>
                    </a:schemeClr>
                  </a:outerShdw>
                </a:effectLst>
              </a:rPr>
              <a:t>y </a:t>
            </a:r>
            <a:r>
              <a:t>Personalidad</a:t>
            </a:r>
          </a:p>
          <a:p>
            <a:pPr lvl="1">
              <a:defRPr>
                <a:effectLst>
                  <a:outerShdw blurRad="12700" dist="38100" dir="18900000" rotWithShape="0">
                    <a:schemeClr val="accent4">
                      <a:hueOff val="-241732"/>
                      <a:satOff val="29417"/>
                      <a:lumOff val="20730"/>
                    </a:schemeClr>
                  </a:outerShdw>
                </a:effectLst>
              </a:defRPr>
            </a:pPr>
            <a:r>
              <a:rPr sz="3500"/>
              <a:t>Autor: </a:t>
            </a:r>
            <a:r>
              <a:t>Elena G</a:t>
            </a:r>
            <a:r>
              <a:rPr sz="4100"/>
              <a:t>. de </a:t>
            </a:r>
            <a:r>
              <a:t>White</a:t>
            </a:r>
          </a:p>
        </p:txBody>
      </p:sp>
      <p:pic>
        <p:nvPicPr>
          <p:cNvPr id="127" name="PortadA MENTEcaracterPer.png" descr="PortadA MENTEcaracterPer.png"/>
          <p:cNvPicPr>
            <a:picLocks noChangeAspect="1"/>
          </p:cNvPicPr>
          <p:nvPr/>
        </p:nvPicPr>
        <p:blipFill>
          <a:blip r:embed="rId3"/>
          <a:srcRect t="963"/>
          <a:stretch>
            <a:fillRect/>
          </a:stretch>
        </p:blipFill>
        <p:spPr>
          <a:xfrm>
            <a:off x="2253279" y="599870"/>
            <a:ext cx="8064798" cy="12864604"/>
          </a:xfrm>
          <a:prstGeom prst="rect">
            <a:avLst/>
          </a:prstGeom>
          <a:ln w="12700">
            <a:miter lim="400000"/>
          </a:ln>
        </p:spPr>
      </p:pic>
      <p:pic>
        <p:nvPicPr>
          <p:cNvPr id="128" name="LOGO MINMUJER.png" descr="LOGO MINMUJER.png"/>
          <p:cNvPicPr>
            <a:picLocks noChangeAspect="1"/>
          </p:cNvPicPr>
          <p:nvPr/>
        </p:nvPicPr>
        <p:blipFill>
          <a:blip r:embed="rId4"/>
          <a:srcRect l="632" r="632"/>
          <a:stretch>
            <a:fillRect/>
          </a:stretch>
        </p:blipFill>
        <p:spPr>
          <a:xfrm>
            <a:off x="16557161" y="2801606"/>
            <a:ext cx="3510149" cy="2114330"/>
          </a:xfrm>
          <a:prstGeom prst="rect">
            <a:avLst/>
          </a:prstGeom>
          <a:ln w="25400">
            <a:miter lim="400000"/>
          </a:ln>
          <a:effectLst>
            <a:outerShdw blurRad="254000" dist="127000" dir="5400000" rotWithShape="0">
              <a:srgbClr val="000000">
                <a:alpha val="70000"/>
              </a:srgbClr>
            </a:outerShdw>
          </a:effectLst>
        </p:spPr>
      </p:pic>
      <p:pic>
        <p:nvPicPr>
          <p:cNvPr id="129" name="Galería de imágenes" descr="Galería de imágenes"/>
          <p:cNvPicPr>
            <a:picLocks noChangeAspect="1"/>
          </p:cNvPicPr>
          <p:nvPr/>
        </p:nvPicPr>
        <p:blipFill>
          <a:blip r:embed="rId5"/>
          <a:srcRect t="1217" b="1217"/>
          <a:stretch>
            <a:fillRect/>
          </a:stretch>
        </p:blipFill>
        <p:spPr>
          <a:xfrm>
            <a:off x="12592048" y="8316686"/>
            <a:ext cx="9335267" cy="6095619"/>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magen" descr="Imagen"/>
          <p:cNvPicPr>
            <a:picLocks/>
          </p:cNvPicPr>
          <p:nvPr/>
        </p:nvPicPr>
        <p:blipFill>
          <a:blip r:embed="rId2"/>
          <a:stretch>
            <a:fillRect/>
          </a:stretch>
        </p:blipFill>
        <p:spPr>
          <a:xfrm>
            <a:off x="16111418" y="1485353"/>
            <a:ext cx="5604817" cy="4786955"/>
          </a:xfrm>
          <a:prstGeom prst="rect">
            <a:avLst/>
          </a:prstGeom>
          <a:effectLst>
            <a:outerShdw blurRad="190500" dist="50800" dir="5400000" rotWithShape="0">
              <a:srgbClr val="000000"/>
            </a:outerShdw>
          </a:effectLst>
        </p:spPr>
      </p:pic>
      <p:sp>
        <p:nvSpPr>
          <p:cNvPr id="225" name="En el aula se ha colocado ineludiblemente el fundamento de diversas enfermedades. Pero en especial el órgano más delicado de todos, el cerebro, ha sido dañado permanentemente por habérselo sometido a una ejercitación excesiva [...]."/>
          <p:cNvSpPr txBox="1">
            <a:spLocks noGrp="1"/>
          </p:cNvSpPr>
          <p:nvPr>
            <p:ph type="title"/>
          </p:nvPr>
        </p:nvSpPr>
        <p:spPr>
          <a:xfrm>
            <a:off x="2905430" y="5671735"/>
            <a:ext cx="19521407" cy="5543012"/>
          </a:xfrm>
          <a:prstGeom prst="rect">
            <a:avLst/>
          </a:prstGeom>
          <a:gradFill>
            <a:gsLst>
              <a:gs pos="0">
                <a:schemeClr val="accent5"/>
              </a:gs>
              <a:gs pos="100000">
                <a:schemeClr val="accent5">
                  <a:hueOff val="243286"/>
                  <a:satOff val="19694"/>
                  <a:lumOff val="-10952"/>
                </a:schemeClr>
              </a:gs>
            </a:gsLst>
            <a:lin ang="5400000"/>
          </a:gradFill>
          <a:effectLst>
            <a:outerShdw blurRad="76200" dir="18900000" rotWithShape="0">
              <a:srgbClr val="000000">
                <a:alpha val="80000"/>
              </a:srgbClr>
            </a:outerShdw>
          </a:effectLst>
        </p:spPr>
        <p:txBody>
          <a:bodyPr/>
          <a:lstStyle/>
          <a:p>
            <a:pPr>
              <a:defRPr sz="3200">
                <a:effectLst>
                  <a:outerShdw blurRad="25400" dist="23998" dir="2700000" rotWithShape="0">
                    <a:srgbClr val="000000">
                      <a:alpha val="31034"/>
                    </a:srgbClr>
                  </a:outerShdw>
                </a:effectLst>
                <a:latin typeface="+mn-lt"/>
                <a:ea typeface="+mn-ea"/>
                <a:cs typeface="+mn-cs"/>
                <a:sym typeface="Helvetica Light"/>
              </a:defRPr>
            </a:pPr>
            <a:r>
              <a:rPr sz="5900"/>
              <a:t>En el aula se ha colocado ineludiblemente</a:t>
            </a:r>
            <a:r>
              <a:rPr sz="4700"/>
              <a:t> el </a:t>
            </a:r>
            <a:r>
              <a:rPr sz="5900"/>
              <a:t>fundamento de diversas enfermedades. </a:t>
            </a:r>
            <a:r>
              <a:rPr sz="4500"/>
              <a:t>Pero </a:t>
            </a:r>
            <a:r>
              <a:rPr sz="5900"/>
              <a:t>en especial</a:t>
            </a:r>
            <a:r>
              <a:rPr sz="4700"/>
              <a:t> el </a:t>
            </a:r>
            <a:r>
              <a:rPr sz="5900"/>
              <a:t>órgano más delicado de todos, </a:t>
            </a:r>
            <a:r>
              <a:rPr sz="7600" b="1">
                <a:solidFill>
                  <a:srgbClr val="DCDC02"/>
                </a:solidFill>
                <a:latin typeface="Helvetica Neue"/>
                <a:ea typeface="Helvetica Neue"/>
                <a:cs typeface="Helvetica Neue"/>
                <a:sym typeface="Helvetica Neue"/>
              </a:rPr>
              <a:t>el cerebro</a:t>
            </a:r>
            <a:r>
              <a:rPr sz="5900"/>
              <a:t>, ha sido dañado permanentemente por habérselo sometido</a:t>
            </a:r>
            <a:r>
              <a:rPr sz="4700"/>
              <a:t> a una </a:t>
            </a:r>
            <a:r>
              <a:rPr sz="5900"/>
              <a:t>ejercitación excesiva </a:t>
            </a:r>
            <a:r>
              <a:rPr sz="4700"/>
              <a:t>[...].</a:t>
            </a:r>
          </a:p>
        </p:txBody>
      </p:sp>
      <p:sp>
        <p:nvSpPr>
          <p:cNvPr id="226" name="Evitar la presión mental en los niños"/>
          <p:cNvSpPr txBox="1"/>
          <p:nvPr/>
        </p:nvSpPr>
        <p:spPr>
          <a:xfrm>
            <a:off x="1570844" y="1590744"/>
            <a:ext cx="16892979" cy="2301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7600" b="1">
                <a:effectLst>
                  <a:outerShdw blurRad="12700" dist="63500" dir="18900000" rotWithShape="0">
                    <a:srgbClr val="000000"/>
                  </a:outerShdw>
                </a:effectLst>
                <a:latin typeface="Helvetica"/>
                <a:ea typeface="Helvetica"/>
                <a:cs typeface="Helvetica"/>
                <a:sym typeface="Helvetica"/>
              </a:defRPr>
            </a:pPr>
            <a:r>
              <a:t>Evitar la presión mental </a:t>
            </a:r>
            <a:r>
              <a:rPr sz="5300" b="0"/>
              <a:t>en los </a:t>
            </a:r>
            <a:r>
              <a:t>niños</a:t>
            </a:r>
          </a:p>
        </p:txBody>
      </p:sp>
      <p:sp>
        <p:nvSpPr>
          <p:cNvPr id="227" name="—The Review and Herald, 31 de octubre de 1871. {1MCP 73.4"/>
          <p:cNvSpPr txBox="1"/>
          <p:nvPr/>
        </p:nvSpPr>
        <p:spPr>
          <a:xfrm>
            <a:off x="10891254" y="11961787"/>
            <a:ext cx="1151341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—The Review and Herald, 31 de octubre de 1871. {1MCP 73.4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De los niños que al parecer han tenido una constitución lo suficientemente fuerte como para sobrevivir a esas condiciones, muchísimos que soportan sus efectos durante toda la vida."/>
          <p:cNvSpPr txBox="1">
            <a:spLocks noGrp="1"/>
          </p:cNvSpPr>
          <p:nvPr>
            <p:ph type="title"/>
          </p:nvPr>
        </p:nvSpPr>
        <p:spPr>
          <a:xfrm>
            <a:off x="8285452" y="2289692"/>
            <a:ext cx="15207925" cy="9880459"/>
          </a:xfrm>
          <a:prstGeom prst="rect">
            <a:avLst/>
          </a:prstGeom>
          <a:blipFill>
            <a:blip r:embed="rId2"/>
            <a:stretch>
              <a:fillRect/>
            </a:stretch>
          </a:blipFill>
          <a:effectLst>
            <a:outerShdw blurRad="50800" dist="63500" dir="2700000" rotWithShape="0">
              <a:srgbClr val="000000">
                <a:alpha val="50000"/>
              </a:srgbClr>
            </a:outerShdw>
          </a:effectLst>
        </p:spPr>
        <p:txBody>
          <a:bodyPr anchor="t"/>
          <a:lstStyle/>
          <a:p>
            <a:pPr>
              <a:lnSpc>
                <a:spcPts val="10400"/>
              </a:lnSpc>
              <a:defRPr sz="8000" b="1">
                <a:latin typeface="Helvetica"/>
                <a:ea typeface="Helvetica"/>
                <a:cs typeface="Helvetica"/>
                <a:sym typeface="Helvetica"/>
              </a:defRPr>
            </a:pPr>
            <a:r>
              <a:t>De los niños </a:t>
            </a:r>
            <a:r>
              <a:rPr sz="6400" b="0"/>
              <a:t>que al parecer</a:t>
            </a:r>
            <a:r>
              <a:t> han tenido</a:t>
            </a:r>
            <a:r>
              <a:rPr sz="6400" b="0"/>
              <a:t> una </a:t>
            </a:r>
            <a:r>
              <a:t>constitución</a:t>
            </a:r>
            <a:r>
              <a:rPr sz="6400" b="0"/>
              <a:t> lo </a:t>
            </a:r>
            <a:r>
              <a:t>suficientemente fuerte </a:t>
            </a:r>
            <a:r>
              <a:rPr sz="6400" b="0"/>
              <a:t>como </a:t>
            </a:r>
            <a:r>
              <a:t>para sobrevivir </a:t>
            </a:r>
            <a:r>
              <a:rPr sz="6400" b="0"/>
              <a:t>a esas </a:t>
            </a:r>
            <a:r>
              <a:t>condiciones</a:t>
            </a:r>
            <a:r>
              <a:rPr sz="6400" b="0"/>
              <a:t>, </a:t>
            </a:r>
            <a:r>
              <a:t>muchísimos </a:t>
            </a:r>
            <a:r>
              <a:rPr sz="6400" b="0"/>
              <a:t>que </a:t>
            </a:r>
            <a:r>
              <a:t>soportan sus efectos durante</a:t>
            </a:r>
            <a:r>
              <a:rPr sz="6400" b="0"/>
              <a:t> toda la </a:t>
            </a:r>
            <a:r>
              <a:t>vida.</a:t>
            </a:r>
          </a:p>
        </p:txBody>
      </p:sp>
      <p:sp>
        <p:nvSpPr>
          <p:cNvPr id="230" name="Evitar la presión mental en los niños"/>
          <p:cNvSpPr txBox="1"/>
          <p:nvPr/>
        </p:nvSpPr>
        <p:spPr>
          <a:xfrm>
            <a:off x="1886966" y="496819"/>
            <a:ext cx="11200592" cy="805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defRPr sz="3000" b="1">
                <a:effectLst>
                  <a:outerShdw blurRad="12700" dist="63500" dir="18900000" rotWithShape="0">
                    <a:srgbClr val="000000"/>
                  </a:outerShdw>
                </a:effectLst>
                <a:latin typeface="Helvetica"/>
                <a:ea typeface="Helvetica"/>
                <a:cs typeface="Helvetica"/>
                <a:sym typeface="Helvetica"/>
              </a:defRPr>
            </a:pPr>
            <a:r>
              <a:t>Evitar la presión mental </a:t>
            </a:r>
            <a:r>
              <a:rPr b="0"/>
              <a:t>en los </a:t>
            </a:r>
            <a:r>
              <a:t>niños</a:t>
            </a:r>
          </a:p>
        </p:txBody>
      </p:sp>
      <p:sp>
        <p:nvSpPr>
          <p:cNvPr id="231" name="—The Review and Herald, 31 de octubre de 1871. {1MCP 73.4"/>
          <p:cNvSpPr txBox="1"/>
          <p:nvPr/>
        </p:nvSpPr>
        <p:spPr>
          <a:xfrm>
            <a:off x="10343099" y="12403847"/>
            <a:ext cx="11513415"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—The Review and Herald, 31 de octubre de 1871. {1MCP 73.4</a:t>
            </a:r>
          </a:p>
        </p:txBody>
      </p:sp>
      <p:sp>
        <p:nvSpPr>
          <p:cNvPr id="232" name="Y en esta forma se ha sacrificado la vida de muchos niños a causa del proceder de madres ambiciosas."/>
          <p:cNvSpPr txBox="1"/>
          <p:nvPr/>
        </p:nvSpPr>
        <p:spPr>
          <a:xfrm>
            <a:off x="495688" y="2237850"/>
            <a:ext cx="7684366" cy="9984143"/>
          </a:xfrm>
          <a:prstGeom prst="rect">
            <a:avLst/>
          </a:prstGeom>
          <a:gradFill>
            <a:gsLst>
              <a:gs pos="0">
                <a:srgbClr val="7A81FF"/>
              </a:gs>
              <a:gs pos="100000">
                <a:srgbClr val="10023F"/>
              </a:gs>
            </a:gsLst>
            <a:lin ang="5400000"/>
          </a:gradFill>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gn="r">
              <a:defRPr sz="7700" b="1">
                <a:latin typeface="Times New Roman"/>
                <a:ea typeface="Times New Roman"/>
                <a:cs typeface="Times New Roman"/>
                <a:sym typeface="Times New Roman"/>
              </a:defRPr>
            </a:pPr>
            <a:r>
              <a:rPr sz="6400"/>
              <a:t>Y en esta forma </a:t>
            </a:r>
            <a:r>
              <a:t>se ha sacrificado</a:t>
            </a:r>
            <a:r>
              <a:rPr sz="6400"/>
              <a:t> la </a:t>
            </a:r>
            <a:r>
              <a:t>vida</a:t>
            </a:r>
            <a:r>
              <a:rPr sz="6400"/>
              <a:t> de </a:t>
            </a:r>
            <a:r>
              <a:t>muchos niños</a:t>
            </a:r>
            <a:r>
              <a:rPr sz="6400"/>
              <a:t> a </a:t>
            </a:r>
            <a:r>
              <a:t>causa</a:t>
            </a:r>
            <a:r>
              <a:rPr sz="6400"/>
              <a:t> del </a:t>
            </a:r>
            <a:r>
              <a:t>proceder</a:t>
            </a:r>
            <a:r>
              <a:rPr sz="6400"/>
              <a:t> de </a:t>
            </a:r>
            <a:r>
              <a:t>madres ambiciosas.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Evitar la presión mental en los niños"/>
          <p:cNvSpPr txBox="1"/>
          <p:nvPr/>
        </p:nvSpPr>
        <p:spPr>
          <a:xfrm>
            <a:off x="938699" y="175086"/>
            <a:ext cx="11200592" cy="805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defRPr sz="3000" b="1">
                <a:effectLst>
                  <a:outerShdw blurRad="12700" dist="63500" dir="18900000" rotWithShape="0">
                    <a:srgbClr val="000000"/>
                  </a:outerShdw>
                </a:effectLst>
                <a:latin typeface="Helvetica"/>
                <a:ea typeface="Helvetica"/>
                <a:cs typeface="Helvetica"/>
                <a:sym typeface="Helvetica"/>
              </a:defRPr>
            </a:pPr>
            <a:r>
              <a:t>Evitar la presión mental </a:t>
            </a:r>
            <a:r>
              <a:rPr b="0"/>
              <a:t>en los </a:t>
            </a:r>
            <a:r>
              <a:t>niños</a:t>
            </a:r>
          </a:p>
        </p:txBody>
      </p:sp>
      <p:sp>
        <p:nvSpPr>
          <p:cNvPr id="235" name="—Mensajes Selectos 2:500, 501 (1865). {1MCP 74.1}"/>
          <p:cNvSpPr txBox="1"/>
          <p:nvPr/>
        </p:nvSpPr>
        <p:spPr>
          <a:xfrm>
            <a:off x="10573485" y="11832347"/>
            <a:ext cx="7926821"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500"/>
            </a:lvl1pPr>
          </a:lstStyle>
          <a:p>
            <a:r>
              <a:t>—Mensajes Selectos 2:500, 501 (1865). {1MCP 74.1}</a:t>
            </a:r>
          </a:p>
        </p:txBody>
      </p:sp>
      <p:sp>
        <p:nvSpPr>
          <p:cNvPr id="236" name="La energía nerviosa del cerebro se debilita tanto, que después de llegar a la madurez es imposible para ellos soportar mucho trabajo mental. Parecería que se ha agotado la fuerza de algunos de los delicados órganos del cerebro."/>
          <p:cNvSpPr txBox="1"/>
          <p:nvPr/>
        </p:nvSpPr>
        <p:spPr>
          <a:xfrm>
            <a:off x="5286433" y="2850724"/>
            <a:ext cx="17703045" cy="8014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defRPr sz="7600" b="1">
                <a:effectLst>
                  <a:outerShdw blurRad="12700" dist="50800" dir="18900000" rotWithShape="0">
                    <a:srgbClr val="D2BAB8"/>
                  </a:outerShdw>
                </a:effectLst>
                <a:latin typeface="Helvetica"/>
                <a:ea typeface="Helvetica"/>
                <a:cs typeface="Helvetica"/>
                <a:sym typeface="Helvetica"/>
              </a:defRPr>
            </a:pPr>
            <a:r>
              <a:rPr sz="5900" b="0" dirty="0"/>
              <a:t>La </a:t>
            </a:r>
            <a:r>
              <a:rPr sz="7900" dirty="0" err="1"/>
              <a:t>energía</a:t>
            </a:r>
            <a:r>
              <a:rPr sz="7900" dirty="0"/>
              <a:t> </a:t>
            </a:r>
            <a:r>
              <a:rPr sz="7900" dirty="0" err="1"/>
              <a:t>nerviosa</a:t>
            </a:r>
            <a:r>
              <a:rPr sz="5900" b="0" dirty="0"/>
              <a:t> del </a:t>
            </a:r>
            <a:r>
              <a:rPr sz="5900" b="0" dirty="0" err="1"/>
              <a:t>cerebro</a:t>
            </a:r>
            <a:r>
              <a:rPr sz="5900" b="0" dirty="0"/>
              <a:t> </a:t>
            </a:r>
            <a:r>
              <a:rPr sz="7900" dirty="0"/>
              <a:t>se </a:t>
            </a:r>
            <a:r>
              <a:rPr sz="7900" dirty="0" err="1"/>
              <a:t>debilita</a:t>
            </a:r>
            <a:r>
              <a:rPr sz="7900" dirty="0"/>
              <a:t> tanto</a:t>
            </a:r>
            <a:r>
              <a:rPr sz="5900" b="0" dirty="0"/>
              <a:t>, que </a:t>
            </a:r>
            <a:r>
              <a:rPr sz="5900" b="0" dirty="0" err="1"/>
              <a:t>después</a:t>
            </a:r>
            <a:r>
              <a:rPr sz="5900" b="0" dirty="0"/>
              <a:t> de </a:t>
            </a:r>
            <a:r>
              <a:rPr sz="5900" b="0" dirty="0" err="1"/>
              <a:t>llegar</a:t>
            </a:r>
            <a:r>
              <a:rPr sz="5900" b="0" dirty="0"/>
              <a:t> a la </a:t>
            </a:r>
            <a:r>
              <a:rPr sz="5900" b="0" dirty="0" err="1"/>
              <a:t>madurez</a:t>
            </a:r>
            <a:r>
              <a:rPr sz="5900" b="0" dirty="0"/>
              <a:t> </a:t>
            </a:r>
            <a:r>
              <a:rPr sz="7900" dirty="0"/>
              <a:t>es </a:t>
            </a:r>
            <a:r>
              <a:rPr sz="7900" dirty="0" err="1"/>
              <a:t>imposible</a:t>
            </a:r>
            <a:r>
              <a:rPr sz="5900" b="0" dirty="0"/>
              <a:t> para </a:t>
            </a:r>
            <a:r>
              <a:rPr sz="5900" b="0" dirty="0" err="1"/>
              <a:t>ellos</a:t>
            </a:r>
            <a:r>
              <a:rPr sz="5900" b="0" dirty="0"/>
              <a:t> </a:t>
            </a:r>
            <a:r>
              <a:rPr sz="7900" dirty="0" err="1"/>
              <a:t>soportar</a:t>
            </a:r>
            <a:r>
              <a:rPr sz="7900" dirty="0"/>
              <a:t> </a:t>
            </a:r>
            <a:r>
              <a:rPr sz="7900" dirty="0" err="1"/>
              <a:t>mucho</a:t>
            </a:r>
            <a:r>
              <a:rPr sz="7900" dirty="0"/>
              <a:t> </a:t>
            </a:r>
            <a:r>
              <a:rPr sz="7900" dirty="0" err="1"/>
              <a:t>trabajo</a:t>
            </a:r>
            <a:r>
              <a:rPr sz="7900" dirty="0"/>
              <a:t> mental</a:t>
            </a:r>
            <a:r>
              <a:rPr sz="5900" b="0" dirty="0"/>
              <a:t>. </a:t>
            </a:r>
            <a:r>
              <a:rPr sz="5900" b="0" dirty="0" err="1"/>
              <a:t>Parecería</a:t>
            </a:r>
            <a:r>
              <a:rPr sz="5900" b="0" dirty="0"/>
              <a:t> que se ha </a:t>
            </a:r>
            <a:r>
              <a:rPr sz="5900" b="0" dirty="0" err="1"/>
              <a:t>agotado</a:t>
            </a:r>
            <a:r>
              <a:rPr sz="5900" b="0" dirty="0"/>
              <a:t> la </a:t>
            </a:r>
            <a:r>
              <a:rPr sz="5900" b="0" dirty="0" err="1"/>
              <a:t>fuerza</a:t>
            </a:r>
            <a:r>
              <a:rPr sz="5900" b="0" dirty="0"/>
              <a:t> de </a:t>
            </a:r>
            <a:r>
              <a:rPr sz="5900" b="0" dirty="0" err="1"/>
              <a:t>algunos</a:t>
            </a:r>
            <a:r>
              <a:rPr sz="5900" b="0" dirty="0"/>
              <a:t> de los </a:t>
            </a:r>
            <a:r>
              <a:rPr sz="5900" b="0" dirty="0" err="1"/>
              <a:t>delicados</a:t>
            </a:r>
            <a:r>
              <a:rPr sz="5900" b="0" dirty="0"/>
              <a:t> </a:t>
            </a:r>
            <a:r>
              <a:rPr sz="5900" b="0" dirty="0" err="1"/>
              <a:t>órganos</a:t>
            </a:r>
            <a:r>
              <a:rPr sz="5900" b="0" dirty="0"/>
              <a:t> del </a:t>
            </a:r>
            <a:r>
              <a:rPr sz="5900" b="0" dirty="0" err="1"/>
              <a:t>cerebro</a:t>
            </a:r>
            <a:r>
              <a:rPr sz="5900" b="0" dirty="0"/>
              <a:t>. </a:t>
            </a:r>
          </a:p>
        </p:txBody>
      </p:sp>
      <p:pic>
        <p:nvPicPr>
          <p:cNvPr id="237" name="Imagen" descr="Imagen"/>
          <p:cNvPicPr>
            <a:picLocks noChangeAspect="1"/>
          </p:cNvPicPr>
          <p:nvPr/>
        </p:nvPicPr>
        <p:blipFill>
          <a:blip r:embed="rId2"/>
          <a:stretch>
            <a:fillRect/>
          </a:stretch>
        </p:blipFill>
        <p:spPr>
          <a:xfrm>
            <a:off x="356791" y="5483264"/>
            <a:ext cx="9446418" cy="823273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F77D118-479A-9142-A6FE-96C6D113C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 y="2707135"/>
            <a:ext cx="8034028" cy="7521217"/>
          </a:xfrm>
          <a:prstGeom prst="rect">
            <a:avLst/>
          </a:prstGeom>
        </p:spPr>
      </p:pic>
      <p:sp>
        <p:nvSpPr>
          <p:cNvPr id="239" name="Muchos están enfermos:"/>
          <p:cNvSpPr txBox="1">
            <a:spLocks noGrp="1"/>
          </p:cNvSpPr>
          <p:nvPr>
            <p:ph type="title"/>
          </p:nvPr>
        </p:nvSpPr>
        <p:spPr>
          <a:xfrm>
            <a:off x="9352702" y="3623592"/>
            <a:ext cx="8783671" cy="1748456"/>
          </a:xfrm>
          <a:prstGeom prst="rect">
            <a:avLst/>
          </a:prstGeom>
        </p:spPr>
        <p:txBody>
          <a:bodyPr anchor="t"/>
          <a:lstStyle>
            <a:lvl1pPr algn="l">
              <a:defRPr sz="6500" b="1" i="1">
                <a:latin typeface="Times New Roman"/>
                <a:ea typeface="Times New Roman"/>
                <a:cs typeface="Times New Roman"/>
                <a:sym typeface="Times New Roman"/>
              </a:defRPr>
            </a:lvl1pPr>
          </a:lstStyle>
          <a:p>
            <a:r>
              <a:rPr dirty="0" err="1"/>
              <a:t>Muchos</a:t>
            </a:r>
            <a:r>
              <a:rPr dirty="0"/>
              <a:t> </a:t>
            </a:r>
            <a:r>
              <a:rPr dirty="0" err="1"/>
              <a:t>están</a:t>
            </a:r>
            <a:r>
              <a:rPr dirty="0"/>
              <a:t> </a:t>
            </a:r>
            <a:r>
              <a:rPr dirty="0" err="1"/>
              <a:t>enfermos</a:t>
            </a:r>
            <a:r>
              <a:rPr dirty="0"/>
              <a:t>:</a:t>
            </a:r>
          </a:p>
        </p:txBody>
      </p:sp>
      <p:sp>
        <p:nvSpPr>
          <p:cNvPr id="240" name="El egocentrismo provoca enfermedades"/>
          <p:cNvSpPr txBox="1"/>
          <p:nvPr/>
        </p:nvSpPr>
        <p:spPr>
          <a:xfrm>
            <a:off x="4420322" y="555167"/>
            <a:ext cx="15673614" cy="323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8400"/>
              </a:lnSpc>
              <a:defRPr sz="6900">
                <a:effectLst>
                  <a:outerShdw blurRad="12700" dist="50800" dir="18900000" rotWithShape="0">
                    <a:schemeClr val="accent3">
                      <a:satOff val="-13807"/>
                      <a:lumOff val="19329"/>
                    </a:schemeClr>
                  </a:outerShdw>
                </a:effectLst>
                <a:latin typeface="+mj-lt"/>
                <a:ea typeface="+mj-ea"/>
                <a:cs typeface="+mj-cs"/>
                <a:sym typeface="Arial Black"/>
              </a:defRPr>
            </a:pPr>
            <a:r>
              <a:rPr dirty="0"/>
              <a:t>El </a:t>
            </a:r>
            <a:r>
              <a:rPr sz="9300" dirty="0" err="1"/>
              <a:t>egocentrismo</a:t>
            </a:r>
            <a:r>
              <a:rPr dirty="0"/>
              <a:t> </a:t>
            </a:r>
            <a:r>
              <a:rPr sz="8300" dirty="0" err="1"/>
              <a:t>provoca</a:t>
            </a:r>
            <a:r>
              <a:rPr dirty="0"/>
              <a:t> </a:t>
            </a:r>
            <a:r>
              <a:rPr dirty="0" err="1"/>
              <a:t>enfermedades</a:t>
            </a:r>
            <a:endParaRPr dirty="0"/>
          </a:p>
        </p:txBody>
      </p:sp>
      <p:sp>
        <p:nvSpPr>
          <p:cNvPr id="241" name="Física…"/>
          <p:cNvSpPr txBox="1"/>
          <p:nvPr/>
        </p:nvSpPr>
        <p:spPr>
          <a:xfrm>
            <a:off x="8414061" y="5582639"/>
            <a:ext cx="11314093" cy="4347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294467" indent="-294467" algn="l">
              <a:lnSpc>
                <a:spcPts val="10400"/>
              </a:lnSpc>
              <a:buSzPct val="100000"/>
              <a:buAutoNum type="arabicPeriod"/>
              <a:defRPr sz="11600" b="1">
                <a:effectLst>
                  <a:outerShdw blurRad="12700" dist="63500" dir="18900000" rotWithShape="0">
                    <a:srgbClr val="000000"/>
                  </a:outerShdw>
                </a:effectLst>
                <a:latin typeface="Helvetica"/>
                <a:ea typeface="Helvetica"/>
                <a:cs typeface="Helvetica"/>
                <a:sym typeface="Helvetica"/>
              </a:defRPr>
            </a:pPr>
            <a:r>
              <a:rPr lang="es-ES" sz="9600" dirty="0"/>
              <a:t> </a:t>
            </a:r>
            <a:r>
              <a:rPr sz="9600" dirty="0" err="1"/>
              <a:t>Física</a:t>
            </a:r>
            <a:r>
              <a:rPr sz="9600" dirty="0"/>
              <a:t> </a:t>
            </a:r>
          </a:p>
          <a:p>
            <a:pPr marL="294467" indent="-294467" algn="l">
              <a:lnSpc>
                <a:spcPts val="10400"/>
              </a:lnSpc>
              <a:buSzPct val="100000"/>
              <a:buAutoNum type="arabicPeriod"/>
              <a:defRPr sz="11600" b="1">
                <a:effectLst>
                  <a:outerShdw blurRad="12700" dist="63500" dir="18900000" rotWithShape="0">
                    <a:srgbClr val="000000"/>
                  </a:outerShdw>
                </a:effectLst>
                <a:latin typeface="Helvetica"/>
                <a:ea typeface="Helvetica"/>
                <a:cs typeface="Helvetica"/>
                <a:sym typeface="Helvetica"/>
              </a:defRPr>
            </a:pPr>
            <a:r>
              <a:rPr sz="9600" dirty="0"/>
              <a:t> Mental</a:t>
            </a:r>
          </a:p>
          <a:p>
            <a:pPr marL="294467" indent="-294467" algn="l">
              <a:lnSpc>
                <a:spcPts val="10400"/>
              </a:lnSpc>
              <a:buSzPct val="100000"/>
              <a:buAutoNum type="arabicPeriod"/>
              <a:defRPr sz="11600" b="1">
                <a:effectLst>
                  <a:outerShdw blurRad="12700" dist="63500" dir="18900000" rotWithShape="0">
                    <a:srgbClr val="000000"/>
                  </a:outerShdw>
                </a:effectLst>
                <a:latin typeface="Helvetica"/>
                <a:ea typeface="Helvetica"/>
                <a:cs typeface="Helvetica"/>
                <a:sym typeface="Helvetica"/>
              </a:defRPr>
            </a:pPr>
            <a:r>
              <a:rPr sz="9600" dirty="0"/>
              <a:t> </a:t>
            </a:r>
            <a:r>
              <a:rPr sz="9600" dirty="0" err="1"/>
              <a:t>Moralmente</a:t>
            </a:r>
            <a:endParaRPr sz="9600" dirty="0"/>
          </a:p>
        </p:txBody>
      </p:sp>
      <p:sp>
        <p:nvSpPr>
          <p:cNvPr id="242" name="Porque su atención está dirigida casi exclusivamente hacia sí mismos."/>
          <p:cNvSpPr/>
          <p:nvPr/>
        </p:nvSpPr>
        <p:spPr>
          <a:xfrm>
            <a:off x="0" y="9971860"/>
            <a:ext cx="24253742" cy="2476763"/>
          </a:xfrm>
          <a:prstGeom prst="rect">
            <a:avLst/>
          </a:prstGeom>
          <a:gradFill>
            <a:gsLst>
              <a:gs pos="0">
                <a:schemeClr val="accent1"/>
              </a:gs>
              <a:gs pos="4838">
                <a:srgbClr val="FF8AD8"/>
              </a:gs>
              <a:gs pos="97394">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6900"/>
              </a:lnSpc>
              <a:defRPr sz="6900">
                <a:effectLst>
                  <a:outerShdw blurRad="25400" dist="23998" dir="2700000" rotWithShape="0">
                    <a:srgbClr val="000000">
                      <a:alpha val="31034"/>
                    </a:srgbClr>
                  </a:outerShdw>
                </a:effectLst>
              </a:defRPr>
            </a:pPr>
            <a:r>
              <a:rPr dirty="0" err="1"/>
              <a:t>Porque</a:t>
            </a:r>
            <a:r>
              <a:rPr dirty="0"/>
              <a:t> </a:t>
            </a:r>
            <a:r>
              <a:rPr b="1" dirty="0" err="1">
                <a:latin typeface="Helvetica"/>
                <a:ea typeface="Helvetica"/>
                <a:cs typeface="Helvetica"/>
                <a:sym typeface="Helvetica"/>
              </a:rPr>
              <a:t>su</a:t>
            </a:r>
            <a:r>
              <a:rPr b="1" dirty="0">
                <a:latin typeface="Helvetica"/>
                <a:ea typeface="Helvetica"/>
                <a:cs typeface="Helvetica"/>
                <a:sym typeface="Helvetica"/>
              </a:rPr>
              <a:t> </a:t>
            </a:r>
            <a:r>
              <a:rPr b="1" dirty="0" err="1">
                <a:latin typeface="Helvetica"/>
                <a:ea typeface="Helvetica"/>
                <a:cs typeface="Helvetica"/>
                <a:sym typeface="Helvetica"/>
              </a:rPr>
              <a:t>atención</a:t>
            </a:r>
            <a:r>
              <a:rPr b="1" dirty="0">
                <a:latin typeface="Helvetica"/>
                <a:ea typeface="Helvetica"/>
                <a:cs typeface="Helvetica"/>
                <a:sym typeface="Helvetica"/>
              </a:rPr>
              <a:t> </a:t>
            </a:r>
            <a:r>
              <a:rPr b="1" dirty="0" err="1">
                <a:latin typeface="Helvetica"/>
                <a:ea typeface="Helvetica"/>
                <a:cs typeface="Helvetica"/>
                <a:sym typeface="Helvetica"/>
              </a:rPr>
              <a:t>está</a:t>
            </a:r>
            <a:r>
              <a:rPr b="1" dirty="0">
                <a:latin typeface="Helvetica"/>
                <a:ea typeface="Helvetica"/>
                <a:cs typeface="Helvetica"/>
                <a:sym typeface="Helvetica"/>
              </a:rPr>
              <a:t> </a:t>
            </a:r>
            <a:r>
              <a:rPr b="1" dirty="0" err="1">
                <a:latin typeface="Helvetica"/>
                <a:ea typeface="Helvetica"/>
                <a:cs typeface="Helvetica"/>
                <a:sym typeface="Helvetica"/>
              </a:rPr>
              <a:t>dirigida</a:t>
            </a:r>
            <a:r>
              <a:rPr dirty="0"/>
              <a:t> </a:t>
            </a:r>
            <a:r>
              <a:rPr dirty="0" err="1"/>
              <a:t>casi</a:t>
            </a:r>
            <a:r>
              <a:rPr dirty="0"/>
              <a:t> </a:t>
            </a:r>
            <a:r>
              <a:rPr dirty="0" err="1"/>
              <a:t>exclusivamente</a:t>
            </a:r>
            <a:r>
              <a:rPr dirty="0"/>
              <a:t> </a:t>
            </a:r>
            <a:endParaRPr lang="es-ES" dirty="0"/>
          </a:p>
          <a:p>
            <a:pPr>
              <a:lnSpc>
                <a:spcPts val="6900"/>
              </a:lnSpc>
              <a:defRPr sz="6900">
                <a:effectLst>
                  <a:outerShdw blurRad="25400" dist="23998" dir="2700000" rotWithShape="0">
                    <a:srgbClr val="000000">
                      <a:alpha val="31034"/>
                    </a:srgbClr>
                  </a:outerShdw>
                </a:effectLst>
              </a:defRPr>
            </a:pPr>
            <a:r>
              <a:rPr b="1" dirty="0" err="1">
                <a:latin typeface="Helvetica"/>
                <a:ea typeface="Helvetica"/>
                <a:cs typeface="Helvetica"/>
                <a:sym typeface="Helvetica"/>
              </a:rPr>
              <a:t>hacia</a:t>
            </a:r>
            <a:r>
              <a:rPr b="1" dirty="0">
                <a:latin typeface="Helvetica"/>
                <a:ea typeface="Helvetica"/>
                <a:cs typeface="Helvetica"/>
                <a:sym typeface="Helvetica"/>
              </a:rPr>
              <a:t> </a:t>
            </a:r>
            <a:r>
              <a:rPr b="1" dirty="0" err="1">
                <a:latin typeface="Helvetica"/>
                <a:ea typeface="Helvetica"/>
                <a:cs typeface="Helvetica"/>
                <a:sym typeface="Helvetica"/>
              </a:rPr>
              <a:t>sí</a:t>
            </a:r>
            <a:r>
              <a:rPr b="1" dirty="0">
                <a:latin typeface="Helvetica"/>
                <a:ea typeface="Helvetica"/>
                <a:cs typeface="Helvetica"/>
                <a:sym typeface="Helvetica"/>
              </a:rPr>
              <a:t> </a:t>
            </a:r>
            <a:r>
              <a:rPr b="1" dirty="0" err="1">
                <a:latin typeface="Helvetica"/>
                <a:ea typeface="Helvetica"/>
                <a:cs typeface="Helvetica"/>
                <a:sym typeface="Helvetica"/>
              </a:rPr>
              <a:t>mismos</a:t>
            </a:r>
            <a:r>
              <a:rPr dirty="0"/>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A8E0BF9-18A0-0444-A646-FC18C57F0D0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621" b="347"/>
          <a:stretch/>
        </p:blipFill>
        <p:spPr>
          <a:xfrm>
            <a:off x="0" y="0"/>
            <a:ext cx="24384000" cy="14478000"/>
          </a:xfrm>
          <a:prstGeom prst="rect">
            <a:avLst/>
          </a:prstGeom>
        </p:spPr>
      </p:pic>
      <p:sp>
        <p:nvSpPr>
          <p:cNvPr id="9" name="Rectángulo 8">
            <a:extLst>
              <a:ext uri="{FF2B5EF4-FFF2-40B4-BE49-F238E27FC236}">
                <a16:creationId xmlns:a16="http://schemas.microsoft.com/office/drawing/2014/main" id="{61F1C442-6787-3B40-A556-E68505522234}"/>
              </a:ext>
            </a:extLst>
          </p:cNvPr>
          <p:cNvSpPr/>
          <p:nvPr/>
        </p:nvSpPr>
        <p:spPr>
          <a:xfrm>
            <a:off x="6172200" y="6710432"/>
            <a:ext cx="17805400" cy="7894568"/>
          </a:xfrm>
          <a:prstGeom prst="rect">
            <a:avLst/>
          </a:prstGeom>
          <a:gradFill flip="none" rotWithShape="1">
            <a:gsLst>
              <a:gs pos="0">
                <a:schemeClr val="accent1">
                  <a:lumMod val="69000"/>
                  <a:lumOff val="31000"/>
                  <a:alpha val="41000"/>
                </a:schemeClr>
              </a:gs>
              <a:gs pos="100000">
                <a:schemeClr val="accent1">
                  <a:hueOff val="321133"/>
                  <a:satOff val="-12043"/>
                  <a:lumOff val="-7113"/>
                </a:schemeClr>
              </a:gs>
            </a:gsLst>
            <a:path path="circle">
              <a:fillToRect l="50000" t="50000" r="50000" b="50000"/>
            </a:path>
            <a:tileRect/>
          </a:gradFill>
          <a:ln w="12700" cap="flat">
            <a:noFill/>
            <a:miter lim="400000"/>
          </a:ln>
          <a:effectLst>
            <a:outerShdw blurRad="76200" dir="18900000" rotWithShape="0">
              <a:srgbClr val="000000">
                <a:alpha val="8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MX"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endParaRPr>
          </a:p>
        </p:txBody>
      </p:sp>
      <p:sp>
        <p:nvSpPr>
          <p:cNvPr id="244" name="Muy pocos se dan cuenta de los beneficios del cuidado, la responsabilidad y la experiencia que los niños traen consigo a la familia [...]."/>
          <p:cNvSpPr txBox="1"/>
          <p:nvPr/>
        </p:nvSpPr>
        <p:spPr>
          <a:xfrm>
            <a:off x="6299200" y="7035800"/>
            <a:ext cx="17551400" cy="8377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nSpc>
                <a:spcPts val="12200"/>
              </a:lnSpc>
              <a:defRPr sz="10900">
                <a:latin typeface="+mj-lt"/>
                <a:ea typeface="+mj-ea"/>
                <a:cs typeface="+mj-cs"/>
                <a:sym typeface="Arial Black"/>
              </a:defRPr>
            </a:pPr>
            <a:r>
              <a:rPr sz="8000" dirty="0" err="1"/>
              <a:t>Muy</a:t>
            </a:r>
            <a:r>
              <a:rPr sz="8000" dirty="0"/>
              <a:t> </a:t>
            </a:r>
            <a:r>
              <a:rPr sz="8000" dirty="0" err="1"/>
              <a:t>pocos</a:t>
            </a:r>
            <a:r>
              <a:rPr sz="8000" dirty="0"/>
              <a:t> </a:t>
            </a:r>
            <a:r>
              <a:rPr sz="9400" dirty="0"/>
              <a:t>se dan </a:t>
            </a:r>
            <a:r>
              <a:rPr sz="9400" dirty="0" err="1"/>
              <a:t>cuenta</a:t>
            </a:r>
            <a:r>
              <a:rPr sz="9400" dirty="0"/>
              <a:t> </a:t>
            </a:r>
            <a:r>
              <a:rPr sz="6400" dirty="0">
                <a:latin typeface="Helvetica"/>
                <a:ea typeface="Helvetica"/>
                <a:cs typeface="Helvetica"/>
                <a:sym typeface="Helvetica"/>
              </a:rPr>
              <a:t>de los </a:t>
            </a:r>
            <a:r>
              <a:rPr sz="8000" dirty="0" err="1">
                <a:latin typeface="+mj-lt"/>
                <a:ea typeface="+mj-ea"/>
                <a:cs typeface="+mj-cs"/>
              </a:rPr>
              <a:t>beneficios</a:t>
            </a:r>
            <a:r>
              <a:rPr sz="6400" dirty="0">
                <a:latin typeface="Helvetica"/>
                <a:ea typeface="Helvetica"/>
                <a:cs typeface="Helvetica"/>
                <a:sym typeface="Helvetica"/>
              </a:rPr>
              <a:t> del </a:t>
            </a:r>
            <a:r>
              <a:rPr sz="8000" dirty="0" err="1">
                <a:latin typeface="+mj-lt"/>
                <a:ea typeface="+mj-ea"/>
                <a:cs typeface="+mj-cs"/>
              </a:rPr>
              <a:t>cuidado</a:t>
            </a:r>
            <a:r>
              <a:rPr sz="6400" dirty="0">
                <a:latin typeface="Helvetica"/>
                <a:ea typeface="Helvetica"/>
                <a:cs typeface="Helvetica"/>
                <a:sym typeface="Helvetica"/>
              </a:rPr>
              <a:t>, la </a:t>
            </a:r>
            <a:r>
              <a:rPr sz="8000" dirty="0" err="1">
                <a:latin typeface="+mj-lt"/>
                <a:ea typeface="+mj-ea"/>
                <a:cs typeface="+mj-cs"/>
              </a:rPr>
              <a:t>responsabilidad</a:t>
            </a:r>
            <a:r>
              <a:rPr sz="9400" dirty="0">
                <a:latin typeface="+mj-lt"/>
                <a:ea typeface="+mj-ea"/>
                <a:cs typeface="+mj-cs"/>
                <a:sym typeface="Helvetica"/>
              </a:rPr>
              <a:t> </a:t>
            </a:r>
            <a:r>
              <a:rPr sz="6400" dirty="0">
                <a:latin typeface="Helvetica"/>
                <a:ea typeface="Helvetica"/>
                <a:cs typeface="Helvetica"/>
                <a:sym typeface="Helvetica"/>
              </a:rPr>
              <a:t>y la </a:t>
            </a:r>
            <a:r>
              <a:rPr sz="8000" dirty="0" err="1">
                <a:latin typeface="+mj-lt"/>
                <a:ea typeface="+mj-ea"/>
                <a:cs typeface="+mj-cs"/>
              </a:rPr>
              <a:t>experiencia</a:t>
            </a:r>
            <a:r>
              <a:rPr sz="6400" dirty="0">
                <a:latin typeface="Helvetica"/>
                <a:ea typeface="Helvetica"/>
                <a:cs typeface="Helvetica"/>
                <a:sym typeface="Helvetica"/>
              </a:rPr>
              <a:t> que los </a:t>
            </a:r>
            <a:r>
              <a:rPr sz="8000" dirty="0" err="1">
                <a:latin typeface="+mj-lt"/>
                <a:ea typeface="+mj-ea"/>
                <a:cs typeface="+mj-cs"/>
              </a:rPr>
              <a:t>niños</a:t>
            </a:r>
            <a:r>
              <a:rPr sz="8000" dirty="0">
                <a:latin typeface="+mj-lt"/>
                <a:ea typeface="+mj-ea"/>
                <a:cs typeface="+mj-cs"/>
              </a:rPr>
              <a:t> </a:t>
            </a:r>
            <a:r>
              <a:rPr sz="8000" dirty="0" err="1">
                <a:latin typeface="+mj-lt"/>
                <a:ea typeface="+mj-ea"/>
                <a:cs typeface="+mj-cs"/>
              </a:rPr>
              <a:t>traen</a:t>
            </a:r>
            <a:r>
              <a:rPr sz="8000" dirty="0">
                <a:latin typeface="+mj-lt"/>
                <a:ea typeface="+mj-ea"/>
                <a:cs typeface="+mj-cs"/>
              </a:rPr>
              <a:t> </a:t>
            </a:r>
            <a:r>
              <a:rPr sz="8000" dirty="0" err="1">
                <a:latin typeface="+mj-lt"/>
                <a:ea typeface="+mj-ea"/>
                <a:cs typeface="+mj-cs"/>
              </a:rPr>
              <a:t>consigo</a:t>
            </a:r>
            <a:r>
              <a:rPr sz="8000" dirty="0">
                <a:latin typeface="+mj-lt"/>
                <a:ea typeface="+mj-ea"/>
                <a:cs typeface="+mj-cs"/>
                <a:sym typeface="Helvetica"/>
              </a:rPr>
              <a:t> </a:t>
            </a:r>
            <a:r>
              <a:rPr sz="6400" dirty="0">
                <a:latin typeface="Helvetica"/>
                <a:ea typeface="Helvetica"/>
                <a:cs typeface="Helvetica"/>
                <a:sym typeface="Helvetica"/>
              </a:rPr>
              <a:t>a la </a:t>
            </a:r>
            <a:r>
              <a:rPr sz="8000" dirty="0" err="1">
                <a:latin typeface="+mj-lt"/>
                <a:ea typeface="+mj-ea"/>
                <a:cs typeface="+mj-cs"/>
              </a:rPr>
              <a:t>familia</a:t>
            </a:r>
            <a:r>
              <a:rPr sz="5400" b="1" dirty="0">
                <a:latin typeface="Helvetica"/>
                <a:ea typeface="Helvetica"/>
                <a:cs typeface="Helvetica"/>
                <a:sym typeface="Helvetica"/>
              </a:rPr>
              <a:t> </a:t>
            </a:r>
            <a:r>
              <a:rPr sz="6400" dirty="0">
                <a:latin typeface="Helvetica"/>
                <a:ea typeface="Helvetica"/>
                <a:cs typeface="Helvetica"/>
                <a:sym typeface="Helvetica"/>
              </a:rP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Un hogar sin niños es un lugar desolado:"/>
          <p:cNvSpPr txBox="1">
            <a:spLocks noGrp="1"/>
          </p:cNvSpPr>
          <p:nvPr>
            <p:ph type="title"/>
          </p:nvPr>
        </p:nvSpPr>
        <p:spPr>
          <a:xfrm>
            <a:off x="3740927" y="1128195"/>
            <a:ext cx="16902146" cy="1128239"/>
          </a:xfrm>
          <a:prstGeom prst="rect">
            <a:avLst/>
          </a:prstGeom>
          <a:gradFill>
            <a:gsLst>
              <a:gs pos="0">
                <a:schemeClr val="accent5"/>
              </a:gs>
              <a:gs pos="100000">
                <a:schemeClr val="accent5">
                  <a:hueOff val="243286"/>
                  <a:satOff val="19694"/>
                  <a:lumOff val="-10952"/>
                </a:schemeClr>
              </a:gs>
            </a:gsLst>
            <a:lin ang="5400000"/>
          </a:gradFill>
        </p:spPr>
        <p:txBody>
          <a:bodyPr anchor="t"/>
          <a:lstStyle>
            <a:lvl1pPr defTabSz="561340">
              <a:defRPr sz="6664" b="1">
                <a:latin typeface="Helvetica"/>
                <a:ea typeface="Helvetica"/>
                <a:cs typeface="Helvetica"/>
                <a:sym typeface="Helvetica"/>
              </a:defRPr>
            </a:lvl1pPr>
          </a:lstStyle>
          <a:p>
            <a:r>
              <a:t>Un hogar sin niños es un lugar desolado:</a:t>
            </a:r>
          </a:p>
        </p:txBody>
      </p:sp>
      <p:sp>
        <p:nvSpPr>
          <p:cNvPr id="247" name="Los corazones de sus habitantes está en peligro…"/>
          <p:cNvSpPr txBox="1"/>
          <p:nvPr/>
        </p:nvSpPr>
        <p:spPr>
          <a:xfrm>
            <a:off x="7185240" y="3477637"/>
            <a:ext cx="16518070" cy="6942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1193111" indent="-929078" algn="l" defTabSz="817244">
              <a:buSzPct val="100000"/>
              <a:buAutoNum type="arabicPeriod"/>
              <a:defRPr sz="7524" b="1">
                <a:latin typeface="Helvetica"/>
                <a:ea typeface="Helvetica"/>
                <a:cs typeface="Helvetica"/>
                <a:sym typeface="Helvetica"/>
              </a:defRPr>
            </a:pPr>
            <a:r>
              <a:rPr sz="7128"/>
              <a:t>Los corazones</a:t>
            </a:r>
            <a:r>
              <a:rPr sz="5841" b="0"/>
              <a:t> de sus habitantes</a:t>
            </a:r>
            <a:r>
              <a:rPr sz="7128"/>
              <a:t> está </a:t>
            </a:r>
            <a:r>
              <a:rPr sz="6336" b="0"/>
              <a:t>en</a:t>
            </a:r>
            <a:r>
              <a:rPr sz="7128"/>
              <a:t> peligro</a:t>
            </a:r>
          </a:p>
          <a:p>
            <a:pPr marL="1193111" indent="-929078" algn="l" defTabSz="817244">
              <a:buSzPct val="100000"/>
              <a:buAutoNum type="arabicPeriod"/>
              <a:defRPr sz="7524" b="1">
                <a:latin typeface="Helvetica"/>
                <a:ea typeface="Helvetica"/>
                <a:cs typeface="Helvetica"/>
                <a:sym typeface="Helvetica"/>
              </a:defRPr>
            </a:pPr>
            <a:r>
              <a:rPr sz="7128"/>
              <a:t>Transforman en egoístas</a:t>
            </a:r>
          </a:p>
          <a:p>
            <a:pPr marL="1193111" indent="-929078" algn="l" defTabSz="817244">
              <a:buSzPct val="100000"/>
              <a:buAutoNum type="arabicPeriod"/>
              <a:defRPr sz="7524" b="1">
                <a:latin typeface="Helvetica"/>
                <a:ea typeface="Helvetica"/>
                <a:cs typeface="Helvetica"/>
                <a:sym typeface="Helvetica"/>
              </a:defRPr>
            </a:pPr>
            <a:r>
              <a:rPr sz="7128"/>
              <a:t>Acarician el amor por su</a:t>
            </a:r>
            <a:r>
              <a:rPr sz="5742"/>
              <a:t> propia </a:t>
            </a:r>
            <a:r>
              <a:rPr sz="7128"/>
              <a:t>comodidad</a:t>
            </a:r>
          </a:p>
          <a:p>
            <a:pPr marL="1193111" indent="-929078" algn="l" defTabSz="817244">
              <a:buSzPct val="100000"/>
              <a:buAutoNum type="arabicPeriod"/>
              <a:defRPr sz="7524" b="1">
                <a:latin typeface="Helvetica"/>
                <a:ea typeface="Helvetica"/>
                <a:cs typeface="Helvetica"/>
                <a:sym typeface="Helvetica"/>
              </a:defRPr>
            </a:pPr>
            <a:r>
              <a:rPr sz="7128"/>
              <a:t>Buscan compasión para sí mismos</a:t>
            </a:r>
          </a:p>
        </p:txBody>
      </p:sp>
      <p:sp>
        <p:nvSpPr>
          <p:cNvPr id="248" name="—Testimonies for the Church 2:647 (1871). {1MCP 74.3}"/>
          <p:cNvSpPr txBox="1"/>
          <p:nvPr/>
        </p:nvSpPr>
        <p:spPr>
          <a:xfrm>
            <a:off x="12202718" y="12251266"/>
            <a:ext cx="9636253"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—Testimonies for the Church 2:647 (1871). {1MCP 74.3}</a:t>
            </a:r>
          </a:p>
        </p:txBody>
      </p:sp>
      <p:pic>
        <p:nvPicPr>
          <p:cNvPr id="249" name="Galería de imágenes" descr="Galería de imágenes"/>
          <p:cNvPicPr>
            <a:picLocks noChangeAspect="1"/>
          </p:cNvPicPr>
          <p:nvPr/>
        </p:nvPicPr>
        <p:blipFill>
          <a:blip r:embed="rId2"/>
          <a:srcRect l="19" r="19"/>
          <a:stretch>
            <a:fillRect/>
          </a:stretch>
        </p:blipFill>
        <p:spPr>
          <a:xfrm>
            <a:off x="-291867" y="3995509"/>
            <a:ext cx="7477107" cy="1050012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8A8F3FD-49BC-814D-A308-EBC58C4692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46143" y="-720992"/>
            <a:ext cx="14452600" cy="9621302"/>
          </a:xfrm>
          <a:prstGeom prst="rect">
            <a:avLst/>
          </a:prstGeom>
        </p:spPr>
      </p:pic>
      <p:sp>
        <p:nvSpPr>
          <p:cNvPr id="251" name="Tener niños bajo nuestro cuidado:"/>
          <p:cNvSpPr txBox="1"/>
          <p:nvPr/>
        </p:nvSpPr>
        <p:spPr>
          <a:xfrm>
            <a:off x="2137125" y="1010744"/>
            <a:ext cx="14594333" cy="1190395"/>
          </a:xfrm>
          <a:prstGeom prst="rect">
            <a:avLst/>
          </a:prstGeom>
          <a:gradFill>
            <a:gsLst>
              <a:gs pos="0">
                <a:schemeClr val="accent5"/>
              </a:gs>
              <a:gs pos="100000">
                <a:schemeClr val="accent5">
                  <a:hueOff val="243286"/>
                  <a:satOff val="19694"/>
                  <a:lumOff val="-10952"/>
                </a:schemeClr>
              </a:gs>
            </a:gsLst>
            <a:lin ang="54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defTabSz="586104">
              <a:defRPr sz="6957" b="1">
                <a:latin typeface="Helvetica"/>
                <a:ea typeface="Helvetica"/>
                <a:cs typeface="Helvetica"/>
                <a:sym typeface="Helvetica"/>
              </a:defRPr>
            </a:lvl1pPr>
          </a:lstStyle>
          <a:p>
            <a:r>
              <a:t>Tener niños bajo nuestro cuidado:</a:t>
            </a:r>
          </a:p>
        </p:txBody>
      </p:sp>
      <p:sp>
        <p:nvSpPr>
          <p:cNvPr id="252" name="Elimina la aspereza de nuestra naturaleza…"/>
          <p:cNvSpPr/>
          <p:nvPr/>
        </p:nvSpPr>
        <p:spPr>
          <a:xfrm>
            <a:off x="1460500" y="6574726"/>
            <a:ext cx="21462999" cy="6176074"/>
          </a:xfrm>
          <a:custGeom>
            <a:avLst/>
            <a:gdLst/>
            <a:ahLst/>
            <a:cxnLst>
              <a:cxn ang="0">
                <a:pos x="wd2" y="hd2"/>
              </a:cxn>
              <a:cxn ang="5400000">
                <a:pos x="wd2" y="hd2"/>
              </a:cxn>
              <a:cxn ang="10800000">
                <a:pos x="wd2" y="hd2"/>
              </a:cxn>
              <a:cxn ang="16200000">
                <a:pos x="wd2" y="hd2"/>
              </a:cxn>
            </a:cxnLst>
            <a:rect l="0" t="0" r="r" b="b"/>
            <a:pathLst>
              <a:path w="21600" h="21600" extrusionOk="0">
                <a:moveTo>
                  <a:pt x="3311" y="0"/>
                </a:moveTo>
                <a:lnTo>
                  <a:pt x="4426" y="2584"/>
                </a:lnTo>
                <a:lnTo>
                  <a:pt x="346" y="2584"/>
                </a:lnTo>
                <a:cubicBezTo>
                  <a:pt x="155" y="2584"/>
                  <a:pt x="0" y="2905"/>
                  <a:pt x="0" y="3300"/>
                </a:cubicBezTo>
                <a:lnTo>
                  <a:pt x="0" y="20884"/>
                </a:lnTo>
                <a:cubicBezTo>
                  <a:pt x="0" y="21279"/>
                  <a:pt x="155" y="21600"/>
                  <a:pt x="346" y="21600"/>
                </a:cubicBezTo>
                <a:lnTo>
                  <a:pt x="21254" y="21600"/>
                </a:lnTo>
                <a:cubicBezTo>
                  <a:pt x="21445" y="21600"/>
                  <a:pt x="21600" y="21279"/>
                  <a:pt x="21600" y="20884"/>
                </a:cubicBezTo>
                <a:lnTo>
                  <a:pt x="21600" y="3300"/>
                </a:lnTo>
                <a:cubicBezTo>
                  <a:pt x="21600" y="2905"/>
                  <a:pt x="21445" y="2584"/>
                  <a:pt x="21254" y="2584"/>
                </a:cubicBezTo>
                <a:lnTo>
                  <a:pt x="5691" y="2584"/>
                </a:lnTo>
                <a:lnTo>
                  <a:pt x="3311" y="0"/>
                </a:lnTo>
                <a:close/>
              </a:path>
            </a:pathLst>
          </a:custGeom>
          <a:solidFill>
            <a:schemeClr val="accent1">
              <a:lumMod val="60000"/>
              <a:lumOff val="40000"/>
            </a:schemeClr>
          </a:soli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1117600" indent="-1041400" algn="l">
              <a:buSzPct val="100000"/>
              <a:buAutoNum type="arabicPeriod"/>
              <a:defRPr sz="7200">
                <a:effectLst>
                  <a:outerShdw blurRad="25400" dist="23998" dir="2700000" rotWithShape="0">
                    <a:srgbClr val="000000">
                      <a:alpha val="31034"/>
                    </a:srgbClr>
                  </a:outerShdw>
                </a:effectLst>
              </a:defRPr>
            </a:pPr>
            <a:endParaRPr lang="es-ES" b="1" dirty="0">
              <a:latin typeface="Helvetica"/>
              <a:ea typeface="Helvetica"/>
              <a:cs typeface="Helvetica"/>
              <a:sym typeface="Helvetica"/>
            </a:endParaRPr>
          </a:p>
          <a:p>
            <a:pPr marL="1031875" indent="-1011238" algn="l">
              <a:buSzPct val="100000"/>
              <a:buAutoNum type="arabicPeriod"/>
              <a:defRPr sz="7200">
                <a:effectLst>
                  <a:outerShdw blurRad="25400" dist="23998" dir="2700000" rotWithShape="0">
                    <a:srgbClr val="000000">
                      <a:alpha val="31034"/>
                    </a:srgbClr>
                  </a:outerShdw>
                </a:effectLst>
              </a:defRPr>
            </a:pPr>
            <a:r>
              <a:rPr b="1" dirty="0" err="1">
                <a:latin typeface="Helvetica"/>
                <a:ea typeface="Helvetica"/>
                <a:cs typeface="Helvetica"/>
                <a:sym typeface="Helvetica"/>
              </a:rPr>
              <a:t>Elimina</a:t>
            </a:r>
            <a:r>
              <a:rPr sz="4800" dirty="0"/>
              <a:t> la </a:t>
            </a:r>
            <a:r>
              <a:rPr b="1" dirty="0" err="1">
                <a:latin typeface="Helvetica"/>
                <a:ea typeface="Helvetica"/>
                <a:cs typeface="Helvetica"/>
                <a:sym typeface="Helvetica"/>
              </a:rPr>
              <a:t>aspereza</a:t>
            </a:r>
            <a:r>
              <a:rPr sz="4800" dirty="0"/>
              <a:t> de </a:t>
            </a:r>
            <a:r>
              <a:rPr b="1" dirty="0" err="1">
                <a:latin typeface="Helvetica"/>
                <a:ea typeface="Helvetica"/>
                <a:cs typeface="Helvetica"/>
                <a:sym typeface="Helvetica"/>
              </a:rPr>
              <a:t>nuestra</a:t>
            </a:r>
            <a:r>
              <a:rPr b="1" dirty="0">
                <a:latin typeface="Helvetica"/>
                <a:ea typeface="Helvetica"/>
                <a:cs typeface="Helvetica"/>
                <a:sym typeface="Helvetica"/>
              </a:rPr>
              <a:t> </a:t>
            </a:r>
            <a:r>
              <a:rPr b="1" dirty="0" err="1">
                <a:latin typeface="Helvetica"/>
                <a:ea typeface="Helvetica"/>
                <a:cs typeface="Helvetica"/>
                <a:sym typeface="Helvetica"/>
              </a:rPr>
              <a:t>naturaleza</a:t>
            </a:r>
            <a:endParaRPr b="1" dirty="0">
              <a:latin typeface="Helvetica"/>
              <a:ea typeface="Helvetica"/>
              <a:cs typeface="Helvetica"/>
              <a:sym typeface="Helvetica"/>
            </a:endParaRPr>
          </a:p>
          <a:p>
            <a:pPr marL="1031875" indent="-1011238" algn="l">
              <a:buSzPct val="100000"/>
              <a:buAutoNum type="arabicPeriod"/>
              <a:defRPr sz="7200">
                <a:effectLst>
                  <a:outerShdw blurRad="25400" dist="23998" dir="2700000" rotWithShape="0">
                    <a:srgbClr val="000000">
                      <a:alpha val="31034"/>
                    </a:srgbClr>
                  </a:outerShdw>
                </a:effectLst>
              </a:defRPr>
            </a:pPr>
            <a:r>
              <a:rPr b="1" dirty="0">
                <a:latin typeface="Helvetica"/>
                <a:ea typeface="Helvetica"/>
                <a:cs typeface="Helvetica"/>
                <a:sym typeface="Helvetica"/>
              </a:rPr>
              <a:t>Nos </a:t>
            </a:r>
            <a:r>
              <a:rPr b="1" dirty="0" err="1">
                <a:latin typeface="Helvetica"/>
                <a:ea typeface="Helvetica"/>
                <a:cs typeface="Helvetica"/>
                <a:sym typeface="Helvetica"/>
              </a:rPr>
              <a:t>hace</a:t>
            </a:r>
            <a:r>
              <a:rPr b="1" dirty="0">
                <a:latin typeface="Helvetica"/>
                <a:ea typeface="Helvetica"/>
                <a:cs typeface="Helvetica"/>
                <a:sym typeface="Helvetica"/>
              </a:rPr>
              <a:t> </a:t>
            </a:r>
            <a:r>
              <a:rPr b="1" dirty="0" err="1">
                <a:latin typeface="Helvetica"/>
                <a:ea typeface="Helvetica"/>
                <a:cs typeface="Helvetica"/>
                <a:sym typeface="Helvetica"/>
              </a:rPr>
              <a:t>tiernos</a:t>
            </a:r>
            <a:endParaRPr sz="4800" b="1" dirty="0">
              <a:latin typeface="Helvetica"/>
              <a:ea typeface="Helvetica"/>
              <a:cs typeface="Helvetica"/>
              <a:sym typeface="Helvetica"/>
            </a:endParaRPr>
          </a:p>
          <a:p>
            <a:pPr marL="1031875" indent="-1011238" algn="l">
              <a:buSzPct val="100000"/>
              <a:buAutoNum type="arabicPeriod"/>
              <a:defRPr sz="7200">
                <a:effectLst>
                  <a:outerShdw blurRad="25400" dist="23998" dir="2700000" rotWithShape="0">
                    <a:srgbClr val="000000">
                      <a:alpha val="31034"/>
                    </a:srgbClr>
                  </a:outerShdw>
                </a:effectLst>
              </a:defRPr>
            </a:pPr>
            <a:r>
              <a:rPr b="1" dirty="0" err="1">
                <a:latin typeface="Helvetica"/>
                <a:ea typeface="Helvetica"/>
                <a:cs typeface="Helvetica"/>
                <a:sym typeface="Helvetica"/>
              </a:rPr>
              <a:t>Llena</a:t>
            </a:r>
            <a:r>
              <a:rPr sz="4800" dirty="0"/>
              <a:t> de </a:t>
            </a:r>
            <a:r>
              <a:rPr b="1" dirty="0" err="1">
                <a:latin typeface="Helvetica"/>
                <a:ea typeface="Helvetica"/>
                <a:cs typeface="Helvetica"/>
                <a:sym typeface="Helvetica"/>
              </a:rPr>
              <a:t>bondad</a:t>
            </a:r>
            <a:endParaRPr sz="4800" b="1" dirty="0">
              <a:latin typeface="Helvetica"/>
              <a:ea typeface="Helvetica"/>
              <a:cs typeface="Helvetica"/>
              <a:sym typeface="Helvetica"/>
            </a:endParaRPr>
          </a:p>
          <a:p>
            <a:pPr marL="1031875" indent="-1011238" algn="l">
              <a:lnSpc>
                <a:spcPts val="7540"/>
              </a:lnSpc>
              <a:buSzPct val="100000"/>
              <a:buAutoNum type="arabicPeriod"/>
              <a:defRPr sz="7200">
                <a:effectLst>
                  <a:outerShdw blurRad="25400" dist="23998" dir="2700000" rotWithShape="0">
                    <a:srgbClr val="000000">
                      <a:alpha val="31034"/>
                    </a:srgbClr>
                  </a:outerShdw>
                </a:effectLst>
              </a:defRPr>
            </a:pPr>
            <a:r>
              <a:rPr b="1" dirty="0">
                <a:latin typeface="Helvetica"/>
                <a:ea typeface="Helvetica"/>
                <a:cs typeface="Helvetica"/>
                <a:sym typeface="Helvetica"/>
              </a:rPr>
              <a:t>Tiene </a:t>
            </a:r>
            <a:r>
              <a:rPr b="1" dirty="0" err="1">
                <a:latin typeface="Helvetica"/>
                <a:ea typeface="Helvetica"/>
                <a:cs typeface="Helvetica"/>
                <a:sym typeface="Helvetica"/>
              </a:rPr>
              <a:t>influencia</a:t>
            </a:r>
            <a:r>
              <a:rPr sz="4800" dirty="0"/>
              <a:t> </a:t>
            </a:r>
            <a:r>
              <a:rPr sz="4800" dirty="0" err="1"/>
              <a:t>en</a:t>
            </a:r>
            <a:r>
              <a:rPr sz="4800" dirty="0"/>
              <a:t> el </a:t>
            </a:r>
            <a:r>
              <a:rPr b="1" dirty="0" err="1">
                <a:latin typeface="Helvetica"/>
                <a:ea typeface="Helvetica"/>
                <a:cs typeface="Helvetica"/>
                <a:sym typeface="Helvetica"/>
              </a:rPr>
              <a:t>desarrollo</a:t>
            </a:r>
            <a:r>
              <a:rPr b="1" dirty="0">
                <a:latin typeface="Helvetica"/>
                <a:ea typeface="Helvetica"/>
                <a:cs typeface="Helvetica"/>
                <a:sym typeface="Helvetica"/>
              </a:rPr>
              <a:t> </a:t>
            </a:r>
            <a:r>
              <a:rPr sz="4800" dirty="0"/>
              <a:t>de las </a:t>
            </a:r>
            <a:r>
              <a:rPr b="1" dirty="0" err="1">
                <a:latin typeface="Helvetica"/>
                <a:ea typeface="Helvetica"/>
                <a:cs typeface="Helvetica"/>
                <a:sym typeface="Helvetica"/>
              </a:rPr>
              <a:t>virtudes</a:t>
            </a:r>
            <a:r>
              <a:rPr b="1" dirty="0">
                <a:latin typeface="Helvetica"/>
                <a:ea typeface="Helvetica"/>
                <a:cs typeface="Helvetica"/>
                <a:sym typeface="Helvetica"/>
              </a:rPr>
              <a:t> </a:t>
            </a:r>
            <a:r>
              <a:rPr sz="4800" dirty="0" err="1"/>
              <a:t>más</a:t>
            </a:r>
            <a:r>
              <a:rPr sz="4800" dirty="0"/>
              <a:t> </a:t>
            </a:r>
            <a:r>
              <a:rPr lang="es-ES" sz="4800" dirty="0"/>
              <a:t>    </a:t>
            </a:r>
            <a:r>
              <a:rPr sz="4800" dirty="0"/>
              <a:t>nobles de </a:t>
            </a:r>
            <a:r>
              <a:rPr b="1" dirty="0" err="1">
                <a:latin typeface="Helvetica"/>
                <a:ea typeface="Helvetica"/>
                <a:cs typeface="Helvetica"/>
                <a:sym typeface="Helvetica"/>
              </a:rPr>
              <a:t>nuestro</a:t>
            </a:r>
            <a:r>
              <a:rPr b="1" dirty="0">
                <a:latin typeface="Helvetica"/>
                <a:ea typeface="Helvetica"/>
                <a:cs typeface="Helvetica"/>
                <a:sym typeface="Helvetica"/>
              </a:rPr>
              <a:t> </a:t>
            </a:r>
            <a:r>
              <a:rPr b="1" dirty="0" err="1">
                <a:latin typeface="Helvetica"/>
                <a:ea typeface="Helvetica"/>
                <a:cs typeface="Helvetica"/>
                <a:sym typeface="Helvetica"/>
              </a:rPr>
              <a:t>carácter</a:t>
            </a:r>
            <a:endParaRPr sz="4800" dirty="0"/>
          </a:p>
        </p:txBody>
      </p:sp>
      <p:sp>
        <p:nvSpPr>
          <p:cNvPr id="253" name="—Testimonies for the Church 2:647 (1871). {1MCP 74.3}"/>
          <p:cNvSpPr txBox="1"/>
          <p:nvPr/>
        </p:nvSpPr>
        <p:spPr>
          <a:xfrm>
            <a:off x="11220585" y="12994496"/>
            <a:ext cx="9636253"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rPr dirty="0"/>
              <a:t>—Testimonies for the Church 2:647 (1871). {1MCP 74.3}</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01055"/>
            </a:gs>
            <a:gs pos="94309">
              <a:srgbClr val="919191"/>
            </a:gs>
          </a:gsLst>
          <a:lin ang="15546385" scaled="0"/>
        </a:gradFill>
        <a:effectLst/>
      </p:bgPr>
    </p:bg>
    <p:spTree>
      <p:nvGrpSpPr>
        <p:cNvPr id="1" name=""/>
        <p:cNvGrpSpPr/>
        <p:nvPr/>
      </p:nvGrpSpPr>
      <p:grpSpPr>
        <a:xfrm>
          <a:off x="0" y="0"/>
          <a:ext cx="0" cy="0"/>
          <a:chOff x="0" y="0"/>
          <a:chExt cx="0" cy="0"/>
        </a:xfrm>
      </p:grpSpPr>
      <p:sp>
        <p:nvSpPr>
          <p:cNvPr id="256" name="Es el deber de cada uno vivir alegremente en lugar de rumiar las angustias y los problemas."/>
          <p:cNvSpPr/>
          <p:nvPr/>
        </p:nvSpPr>
        <p:spPr>
          <a:xfrm>
            <a:off x="4876800" y="1798029"/>
            <a:ext cx="18827949" cy="11950205"/>
          </a:xfrm>
          <a:prstGeom prst="leftRightArrow">
            <a:avLst>
              <a:gd name="adj1" fmla="val 86005"/>
              <a:gd name="adj2" fmla="val 50105"/>
            </a:avLst>
          </a:prstGeom>
          <a:gradFill>
            <a:gsLst>
              <a:gs pos="0">
                <a:schemeClr val="accent1"/>
              </a:gs>
              <a:gs pos="100000">
                <a:schemeClr val="accent1">
                  <a:hueOff val="321133"/>
                  <a:satOff val="-12043"/>
                  <a:lumOff val="-7113"/>
                </a:schemeClr>
              </a:gs>
            </a:gsLst>
            <a:lin ang="5400000"/>
          </a:gradFill>
          <a:ln w="12700">
            <a:miter lim="400000"/>
          </a:ln>
          <a:effectLst>
            <a:outerShdw blurRad="190500" dist="165100" dir="5400000" rotWithShape="0">
              <a:srgbClr val="95E8CF">
                <a:alpha val="8002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8800"/>
              </a:lnSpc>
              <a:defRPr sz="9000">
                <a:effectLst>
                  <a:outerShdw dist="50800" dir="13860000" rotWithShape="0">
                    <a:srgbClr val="000000"/>
                  </a:outerShdw>
                </a:effectLst>
                <a:latin typeface="+mj-lt"/>
                <a:ea typeface="+mj-ea"/>
                <a:cs typeface="+mj-cs"/>
                <a:sym typeface="Arial Black"/>
              </a:defRPr>
            </a:pPr>
            <a:r>
              <a:rPr dirty="0"/>
              <a:t>Es</a:t>
            </a:r>
            <a:r>
              <a:rPr sz="7100" dirty="0">
                <a:latin typeface="Helvetica Neue"/>
                <a:ea typeface="Helvetica Neue"/>
                <a:cs typeface="Helvetica Neue"/>
                <a:sym typeface="Helvetica Neue"/>
              </a:rPr>
              <a:t> el </a:t>
            </a:r>
            <a:r>
              <a:rPr dirty="0" err="1"/>
              <a:t>deber</a:t>
            </a:r>
            <a:r>
              <a:rPr dirty="0"/>
              <a:t> </a:t>
            </a:r>
            <a:r>
              <a:rPr sz="7100" dirty="0">
                <a:latin typeface="Helvetica Neue"/>
                <a:ea typeface="Helvetica Neue"/>
                <a:cs typeface="Helvetica Neue"/>
                <a:sym typeface="Helvetica Neue"/>
              </a:rPr>
              <a:t>de </a:t>
            </a:r>
            <a:r>
              <a:rPr sz="7100" dirty="0" err="1">
                <a:latin typeface="Helvetica Neue"/>
                <a:ea typeface="Helvetica Neue"/>
                <a:cs typeface="Helvetica Neue"/>
                <a:sym typeface="Helvetica Neue"/>
              </a:rPr>
              <a:t>cada</a:t>
            </a:r>
            <a:r>
              <a:rPr sz="7100" dirty="0">
                <a:latin typeface="Helvetica Neue"/>
                <a:ea typeface="Helvetica Neue"/>
                <a:cs typeface="Helvetica Neue"/>
                <a:sym typeface="Helvetica Neue"/>
              </a:rPr>
              <a:t> </a:t>
            </a:r>
            <a:r>
              <a:rPr dirty="0"/>
              <a:t>uno </a:t>
            </a:r>
            <a:r>
              <a:rPr dirty="0" err="1"/>
              <a:t>vivir</a:t>
            </a:r>
            <a:r>
              <a:rPr dirty="0"/>
              <a:t> </a:t>
            </a:r>
            <a:r>
              <a:rPr dirty="0" err="1"/>
              <a:t>alegremente</a:t>
            </a:r>
            <a:r>
              <a:rPr dirty="0"/>
              <a:t> </a:t>
            </a:r>
            <a:r>
              <a:rPr sz="7100" dirty="0" err="1">
                <a:latin typeface="Helvetica Neue"/>
                <a:ea typeface="Helvetica Neue"/>
                <a:cs typeface="Helvetica Neue"/>
                <a:sym typeface="Helvetica Neue"/>
              </a:rPr>
              <a:t>en</a:t>
            </a:r>
            <a:r>
              <a:rPr sz="7100" dirty="0">
                <a:latin typeface="Helvetica Neue"/>
                <a:ea typeface="Helvetica Neue"/>
                <a:cs typeface="Helvetica Neue"/>
                <a:sym typeface="Helvetica Neue"/>
              </a:rPr>
              <a:t> </a:t>
            </a:r>
            <a:r>
              <a:rPr dirty="0" err="1"/>
              <a:t>lugar</a:t>
            </a:r>
            <a:r>
              <a:rPr dirty="0"/>
              <a:t> </a:t>
            </a:r>
            <a:r>
              <a:rPr sz="7100" dirty="0">
                <a:latin typeface="Helvetica Neue"/>
                <a:ea typeface="Helvetica Neue"/>
                <a:cs typeface="Helvetica Neue"/>
                <a:sym typeface="Helvetica Neue"/>
              </a:rPr>
              <a:t>de </a:t>
            </a:r>
            <a:r>
              <a:rPr dirty="0" err="1"/>
              <a:t>rumiar</a:t>
            </a:r>
            <a:r>
              <a:rPr dirty="0"/>
              <a:t> </a:t>
            </a:r>
            <a:r>
              <a:rPr sz="7100" dirty="0">
                <a:latin typeface="Helvetica Neue"/>
                <a:ea typeface="Helvetica Neue"/>
                <a:cs typeface="Helvetica Neue"/>
                <a:sym typeface="Helvetica Neue"/>
              </a:rPr>
              <a:t>las </a:t>
            </a:r>
            <a:r>
              <a:rPr dirty="0" err="1"/>
              <a:t>angustias</a:t>
            </a:r>
            <a:r>
              <a:rPr dirty="0"/>
              <a:t> </a:t>
            </a:r>
            <a:r>
              <a:rPr sz="7100" dirty="0">
                <a:latin typeface="Helvetica Neue"/>
                <a:ea typeface="Helvetica Neue"/>
                <a:cs typeface="Helvetica Neue"/>
                <a:sym typeface="Helvetica Neue"/>
              </a:rPr>
              <a:t>y los </a:t>
            </a:r>
            <a:r>
              <a:rPr dirty="0" err="1"/>
              <a:t>problemas</a:t>
            </a:r>
            <a:r>
              <a:rPr sz="7100" dirty="0">
                <a:latin typeface="Helvetica Neue"/>
                <a:ea typeface="Helvetica Neue"/>
                <a:cs typeface="Helvetica Neue"/>
                <a:sym typeface="Helvetica Neue"/>
              </a:rPr>
              <a:t>.</a:t>
            </a:r>
          </a:p>
        </p:txBody>
      </p:sp>
      <p:pic>
        <p:nvPicPr>
          <p:cNvPr id="257" name="Imagen" descr="Imagen"/>
          <p:cNvPicPr>
            <a:picLocks noChangeAspect="1"/>
          </p:cNvPicPr>
          <p:nvPr/>
        </p:nvPicPr>
        <p:blipFill>
          <a:blip r:embed="rId2"/>
          <a:stretch>
            <a:fillRect/>
          </a:stretch>
        </p:blipFill>
        <p:spPr>
          <a:xfrm>
            <a:off x="876957" y="5551708"/>
            <a:ext cx="7965819" cy="8166717"/>
          </a:xfrm>
          <a:prstGeom prst="rect">
            <a:avLst/>
          </a:prstGeom>
          <a:ln w="25400">
            <a:miter lim="400000"/>
          </a:ln>
          <a:effectLst>
            <a:outerShdw blurRad="254000" dist="127000" dir="5400000" rotWithShape="0">
              <a:srgbClr val="000000">
                <a:alpha val="70000"/>
              </a:srgbClr>
            </a:outerShdw>
          </a:effectLst>
        </p:spPr>
      </p:pic>
      <p:sp>
        <p:nvSpPr>
          <p:cNvPr id="255" name="Las emociones depresivas perjudican la salud"/>
          <p:cNvSpPr txBox="1"/>
          <p:nvPr/>
        </p:nvSpPr>
        <p:spPr>
          <a:xfrm>
            <a:off x="1524398" y="424377"/>
            <a:ext cx="20599812" cy="274730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ts val="8600"/>
              </a:lnSpc>
              <a:defRPr sz="8400">
                <a:effectLst>
                  <a:outerShdw blurRad="38100" dist="88900" dir="18900000" rotWithShape="0">
                    <a:srgbClr val="240F3D"/>
                  </a:outerShdw>
                </a:effectLst>
                <a:latin typeface="+mj-lt"/>
                <a:ea typeface="+mj-ea"/>
                <a:cs typeface="+mj-cs"/>
                <a:sym typeface="Arial Black"/>
              </a:defRPr>
            </a:pPr>
            <a:r>
              <a:rPr sz="6000" dirty="0"/>
              <a:t>Las </a:t>
            </a:r>
            <a:r>
              <a:rPr dirty="0" err="1"/>
              <a:t>emociones</a:t>
            </a:r>
            <a:r>
              <a:rPr dirty="0"/>
              <a:t> </a:t>
            </a:r>
            <a:r>
              <a:rPr dirty="0" err="1"/>
              <a:t>depresivas</a:t>
            </a:r>
            <a:r>
              <a:rPr dirty="0"/>
              <a:t> </a:t>
            </a:r>
            <a:r>
              <a:rPr dirty="0" err="1"/>
              <a:t>perjudican</a:t>
            </a:r>
            <a:r>
              <a:rPr dirty="0">
                <a:latin typeface="Helvetica Neue"/>
                <a:ea typeface="Helvetica Neue"/>
                <a:cs typeface="Helvetica Neue"/>
                <a:sym typeface="Helvetica Neue"/>
              </a:rPr>
              <a:t> la </a:t>
            </a:r>
            <a:r>
              <a:rPr dirty="0" err="1"/>
              <a:t>salud</a:t>
            </a:r>
            <a:endParaRPr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Rectángulo redondeado"/>
          <p:cNvSpPr/>
          <p:nvPr/>
        </p:nvSpPr>
        <p:spPr>
          <a:xfrm>
            <a:off x="1016000" y="2387600"/>
            <a:ext cx="17010460" cy="10315675"/>
          </a:xfrm>
          <a:prstGeom prst="roundRect">
            <a:avLst>
              <a:gd name="adj" fmla="val 13533"/>
            </a:avLst>
          </a:prstGeom>
          <a:solidFill>
            <a:srgbClr val="D87034"/>
          </a:solidFill>
          <a:ln w="12700">
            <a:miter lim="400000"/>
          </a:ln>
          <a:effectLst>
            <a:outerShdw blurRad="76200" dir="18900000" rotWithShape="0">
              <a:srgbClr val="000000">
                <a:alpha val="80000"/>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260" name="Se vuelven miserables…"/>
          <p:cNvSpPr txBox="1"/>
          <p:nvPr/>
        </p:nvSpPr>
        <p:spPr>
          <a:xfrm>
            <a:off x="2243262" y="2848571"/>
            <a:ext cx="14555935" cy="93937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193800" indent="-939800" algn="l">
              <a:lnSpc>
                <a:spcPts val="6100"/>
              </a:lnSpc>
              <a:spcBef>
                <a:spcPts val="1500"/>
              </a:spcBef>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a:t>Se </a:t>
            </a:r>
            <a:r>
              <a:rPr dirty="0" err="1"/>
              <a:t>vuelven</a:t>
            </a:r>
            <a:r>
              <a:rPr dirty="0"/>
              <a:t> </a:t>
            </a:r>
            <a:r>
              <a:rPr dirty="0" err="1"/>
              <a:t>miserables</a:t>
            </a:r>
            <a:r>
              <a:rPr dirty="0"/>
              <a:t> </a:t>
            </a:r>
          </a:p>
          <a:p>
            <a:pPr marL="1193800" indent="-939800" algn="l">
              <a:lnSpc>
                <a:spcPts val="6100"/>
              </a:lnSpc>
              <a:spcBef>
                <a:spcPts val="1500"/>
              </a:spcBef>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err="1"/>
              <a:t>Sacrifican</a:t>
            </a:r>
            <a:r>
              <a:rPr dirty="0"/>
              <a:t> </a:t>
            </a:r>
            <a:r>
              <a:rPr dirty="0" err="1"/>
              <a:t>su</a:t>
            </a:r>
            <a:r>
              <a:rPr dirty="0"/>
              <a:t> </a:t>
            </a:r>
            <a:r>
              <a:rPr dirty="0" err="1"/>
              <a:t>salud</a:t>
            </a:r>
            <a:r>
              <a:rPr sz="4300" b="0" dirty="0"/>
              <a:t> y </a:t>
            </a:r>
            <a:r>
              <a:rPr dirty="0" err="1"/>
              <a:t>felicidad</a:t>
            </a:r>
            <a:endParaRPr dirty="0"/>
          </a:p>
          <a:p>
            <a:pPr marL="1193800" indent="-939800" algn="l">
              <a:lnSpc>
                <a:spcPts val="6100"/>
              </a:lnSpc>
              <a:spcBef>
                <a:spcPts val="1500"/>
              </a:spcBef>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a:t>Se </a:t>
            </a:r>
            <a:r>
              <a:rPr dirty="0" err="1"/>
              <a:t>torna</a:t>
            </a:r>
            <a:r>
              <a:rPr dirty="0"/>
              <a:t> una </a:t>
            </a:r>
            <a:r>
              <a:rPr dirty="0" err="1"/>
              <a:t>imaginación</a:t>
            </a:r>
            <a:r>
              <a:rPr dirty="0"/>
              <a:t> </a:t>
            </a:r>
            <a:r>
              <a:rPr dirty="0" err="1"/>
              <a:t>mórbida</a:t>
            </a:r>
            <a:r>
              <a:rPr dirty="0"/>
              <a:t>.</a:t>
            </a:r>
          </a:p>
          <a:p>
            <a:pPr marL="1193800" indent="-939800" algn="l">
              <a:lnSpc>
                <a:spcPts val="6100"/>
              </a:lnSpc>
              <a:spcBef>
                <a:spcPts val="1500"/>
              </a:spcBef>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err="1"/>
              <a:t>Su</a:t>
            </a:r>
            <a:r>
              <a:rPr dirty="0"/>
              <a:t> </a:t>
            </a:r>
            <a:r>
              <a:rPr dirty="0" err="1"/>
              <a:t>entorno</a:t>
            </a:r>
            <a:r>
              <a:rPr dirty="0"/>
              <a:t> se </a:t>
            </a:r>
            <a:r>
              <a:rPr dirty="0" err="1"/>
              <a:t>vuelve</a:t>
            </a:r>
            <a:r>
              <a:rPr dirty="0"/>
              <a:t> </a:t>
            </a:r>
            <a:r>
              <a:rPr dirty="0" err="1"/>
              <a:t>desagradable</a:t>
            </a:r>
            <a:endParaRPr dirty="0"/>
          </a:p>
          <a:p>
            <a:pPr marL="1193800" indent="-939800" algn="l">
              <a:lnSpc>
                <a:spcPts val="6100"/>
              </a:lnSpc>
              <a:spcBef>
                <a:spcPts val="1500"/>
              </a:spcBef>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err="1"/>
              <a:t>Rostros</a:t>
            </a:r>
            <a:r>
              <a:rPr dirty="0"/>
              <a:t> con </a:t>
            </a:r>
            <a:r>
              <a:rPr dirty="0" err="1"/>
              <a:t>ceño</a:t>
            </a:r>
            <a:r>
              <a:rPr dirty="0"/>
              <a:t> </a:t>
            </a:r>
            <a:r>
              <a:rPr dirty="0" err="1"/>
              <a:t>fruncido</a:t>
            </a:r>
            <a:r>
              <a:rPr dirty="0"/>
              <a:t> </a:t>
            </a:r>
            <a:r>
              <a:rPr dirty="0" err="1"/>
              <a:t>constante</a:t>
            </a:r>
            <a:endParaRPr dirty="0"/>
          </a:p>
          <a:p>
            <a:pPr marL="1193800" indent="-939800" algn="l">
              <a:lnSpc>
                <a:spcPts val="6100"/>
              </a:lnSpc>
              <a:spcBef>
                <a:spcPts val="1500"/>
              </a:spcBef>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err="1"/>
              <a:t>Estorban</a:t>
            </a:r>
            <a:r>
              <a:rPr sz="4300" b="0" dirty="0"/>
              <a:t> el </a:t>
            </a:r>
            <a:r>
              <a:rPr dirty="0" err="1"/>
              <a:t>proceso</a:t>
            </a:r>
            <a:r>
              <a:rPr sz="4300" b="0" dirty="0"/>
              <a:t> de la </a:t>
            </a:r>
            <a:r>
              <a:rPr dirty="0" err="1"/>
              <a:t>digestión</a:t>
            </a:r>
            <a:endParaRPr dirty="0"/>
          </a:p>
          <a:p>
            <a:pPr marL="1193800" indent="-939800" algn="l">
              <a:lnSpc>
                <a:spcPts val="6100"/>
              </a:lnSpc>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err="1"/>
              <a:t>Interfieren</a:t>
            </a:r>
            <a:r>
              <a:rPr dirty="0"/>
              <a:t> con la </a:t>
            </a:r>
            <a:r>
              <a:rPr dirty="0" err="1"/>
              <a:t>nutrición</a:t>
            </a:r>
            <a:endParaRPr dirty="0"/>
          </a:p>
          <a:p>
            <a:pPr marL="1193800" indent="-939800" algn="l">
              <a:lnSpc>
                <a:spcPts val="6100"/>
              </a:lnSpc>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a:t>Se </a:t>
            </a:r>
            <a:r>
              <a:rPr dirty="0" err="1"/>
              <a:t>lamentan</a:t>
            </a:r>
            <a:r>
              <a:rPr dirty="0"/>
              <a:t> </a:t>
            </a:r>
            <a:r>
              <a:rPr dirty="0" err="1"/>
              <a:t>contantemente</a:t>
            </a:r>
            <a:endParaRPr dirty="0"/>
          </a:p>
          <a:p>
            <a:pPr marL="1193800" indent="-939800" algn="l">
              <a:lnSpc>
                <a:spcPts val="6100"/>
              </a:lnSpc>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a:t>Tienen </a:t>
            </a:r>
            <a:r>
              <a:rPr dirty="0" err="1"/>
              <a:t>ansiedad</a:t>
            </a:r>
            <a:endParaRPr dirty="0"/>
          </a:p>
          <a:p>
            <a:pPr marL="1193800" indent="-939800" algn="l">
              <a:lnSpc>
                <a:spcPts val="6100"/>
              </a:lnSpc>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a:t>No </a:t>
            </a:r>
            <a:r>
              <a:rPr dirty="0" err="1"/>
              <a:t>remedian</a:t>
            </a:r>
            <a:r>
              <a:rPr dirty="0"/>
              <a:t> un solo mal</a:t>
            </a:r>
          </a:p>
          <a:p>
            <a:pPr marL="1193800" indent="-939800" algn="l">
              <a:lnSpc>
                <a:spcPts val="6100"/>
              </a:lnSpc>
              <a:buSzPct val="100000"/>
              <a:buAutoNum type="arabicPeriod"/>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pPr>
            <a:r>
              <a:rPr dirty="0" err="1"/>
              <a:t>Hacen</a:t>
            </a:r>
            <a:r>
              <a:rPr dirty="0"/>
              <a:t> </a:t>
            </a:r>
            <a:r>
              <a:rPr dirty="0" err="1"/>
              <a:t>mucho</a:t>
            </a:r>
            <a:r>
              <a:rPr dirty="0"/>
              <a:t> </a:t>
            </a:r>
            <a:r>
              <a:rPr dirty="0" err="1"/>
              <a:t>daño</a:t>
            </a:r>
            <a:endParaRPr dirty="0"/>
          </a:p>
        </p:txBody>
      </p:sp>
      <p:sp>
        <p:nvSpPr>
          <p:cNvPr id="261" name="Efectos de las Emociones depresivas:"/>
          <p:cNvSpPr txBox="1"/>
          <p:nvPr/>
        </p:nvSpPr>
        <p:spPr>
          <a:xfrm>
            <a:off x="3831841" y="1468509"/>
            <a:ext cx="16099232" cy="1387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indent="254000">
              <a:lnSpc>
                <a:spcPts val="6100"/>
              </a:lnSpc>
              <a:spcBef>
                <a:spcPts val="1500"/>
              </a:spcBef>
              <a:defRPr sz="5700" b="1">
                <a:effectLst>
                  <a:outerShdw blurRad="25400" dist="38100" dir="18900000" rotWithShape="0">
                    <a:schemeClr val="accent6">
                      <a:hueOff val="7068528"/>
                      <a:satOff val="-63217"/>
                      <a:lumOff val="21330"/>
                    </a:schemeClr>
                  </a:outerShdw>
                </a:effectLst>
                <a:latin typeface="Helvetica Neue"/>
                <a:ea typeface="Helvetica Neue"/>
                <a:cs typeface="Helvetica Neue"/>
                <a:sym typeface="Helvetica Neue"/>
              </a:defRPr>
            </a:lvl1pPr>
          </a:lstStyle>
          <a:p>
            <a:r>
              <a:t>Efectos de las Emociones depresivas:</a:t>
            </a:r>
          </a:p>
        </p:txBody>
      </p:sp>
      <p:pic>
        <p:nvPicPr>
          <p:cNvPr id="262" name="Imagen" descr="Imagen"/>
          <p:cNvPicPr>
            <a:picLocks noChangeAspect="1"/>
          </p:cNvPicPr>
          <p:nvPr/>
        </p:nvPicPr>
        <p:blipFill>
          <a:blip r:embed="rId2"/>
          <a:stretch>
            <a:fillRect/>
          </a:stretch>
        </p:blipFill>
        <p:spPr>
          <a:xfrm>
            <a:off x="18909532" y="4224604"/>
            <a:ext cx="4734402" cy="948960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Rectángulo redondeado"/>
          <p:cNvSpPr/>
          <p:nvPr/>
        </p:nvSpPr>
        <p:spPr>
          <a:xfrm>
            <a:off x="1993437" y="3143646"/>
            <a:ext cx="21328460" cy="7873604"/>
          </a:xfrm>
          <a:prstGeom prst="roundRect">
            <a:avLst>
              <a:gd name="adj" fmla="val 17582"/>
            </a:avLst>
          </a:prstGeom>
          <a:solidFill>
            <a:srgbClr val="D87034"/>
          </a:solidFill>
          <a:ln w="12700">
            <a:miter lim="400000"/>
          </a:ln>
          <a:effectLst>
            <a:outerShdw blurRad="76200" dir="18900000" rotWithShape="0">
              <a:srgbClr val="000000">
                <a:alpha val="80000"/>
              </a:srgbClr>
            </a:outerShdw>
          </a:effectLst>
        </p:spPr>
        <p:txBody>
          <a:bodyPr lIns="50800" tIns="50800" rIns="50800" bIns="50800" anchor="ctr"/>
          <a:lstStyle/>
          <a:p>
            <a:pPr>
              <a:defRPr sz="3200">
                <a:effectLst>
                  <a:outerShdw blurRad="25400" dist="23998" dir="2700000" rotWithShape="0">
                    <a:srgbClr val="000000">
                      <a:alpha val="31034"/>
                    </a:srgbClr>
                  </a:outerShdw>
                </a:effectLst>
              </a:defRPr>
            </a:pPr>
            <a:endParaRPr/>
          </a:p>
        </p:txBody>
      </p:sp>
      <p:sp>
        <p:nvSpPr>
          <p:cNvPr id="265" name="Proverbios 4:22.—The Signs of the Times, 12 de febrero de 1885. {1MCP 74.4}"/>
          <p:cNvSpPr txBox="1"/>
          <p:nvPr/>
        </p:nvSpPr>
        <p:spPr>
          <a:xfrm>
            <a:off x="5909013" y="12242800"/>
            <a:ext cx="13497307"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lvl1pPr>
          </a:lstStyle>
          <a:p>
            <a:r>
              <a:t>Proverbios 4:22.—The Signs of the Times, 12 de febrero de 1885. {1MCP 74.4}</a:t>
            </a:r>
          </a:p>
        </p:txBody>
      </p:sp>
      <p:sp>
        <p:nvSpPr>
          <p:cNvPr id="266" name="…Pero la alegría y la esperanza, iluminan el sendero de otros, son “vida a los que las hallan y medicina a todo su cuerpo”."/>
          <p:cNvSpPr txBox="1"/>
          <p:nvPr/>
        </p:nvSpPr>
        <p:spPr>
          <a:xfrm>
            <a:off x="4499587" y="3340326"/>
            <a:ext cx="15384826" cy="7035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9500" b="1" i="1">
                <a:latin typeface="Times New Roman"/>
                <a:ea typeface="Times New Roman"/>
                <a:cs typeface="Times New Roman"/>
                <a:sym typeface="Times New Roman"/>
              </a:defRPr>
            </a:pPr>
            <a:r>
              <a:rPr b="0" dirty="0"/>
              <a:t>…</a:t>
            </a:r>
            <a:r>
              <a:rPr dirty="0"/>
              <a:t>Pero</a:t>
            </a:r>
            <a:r>
              <a:rPr b="0" dirty="0"/>
              <a:t> la </a:t>
            </a:r>
            <a:r>
              <a:rPr dirty="0" err="1"/>
              <a:t>alegría</a:t>
            </a:r>
            <a:r>
              <a:rPr b="0" dirty="0"/>
              <a:t> y la </a:t>
            </a:r>
            <a:r>
              <a:rPr dirty="0" err="1"/>
              <a:t>esperanza</a:t>
            </a:r>
            <a:r>
              <a:rPr dirty="0"/>
              <a:t>, </a:t>
            </a:r>
            <a:r>
              <a:rPr dirty="0" err="1"/>
              <a:t>iluminan</a:t>
            </a:r>
            <a:r>
              <a:rPr b="0" dirty="0"/>
              <a:t> el </a:t>
            </a:r>
            <a:r>
              <a:rPr dirty="0" err="1"/>
              <a:t>sendero</a:t>
            </a:r>
            <a:r>
              <a:rPr dirty="0"/>
              <a:t> de </a:t>
            </a:r>
            <a:r>
              <a:rPr dirty="0" err="1"/>
              <a:t>otros</a:t>
            </a:r>
            <a:r>
              <a:rPr dirty="0"/>
              <a:t>, son “</a:t>
            </a:r>
            <a:r>
              <a:rPr dirty="0" err="1"/>
              <a:t>vida</a:t>
            </a:r>
            <a:r>
              <a:rPr dirty="0"/>
              <a:t> </a:t>
            </a:r>
            <a:r>
              <a:rPr b="0" dirty="0"/>
              <a:t>a los que las</a:t>
            </a:r>
            <a:r>
              <a:rPr dirty="0"/>
              <a:t> </a:t>
            </a:r>
            <a:r>
              <a:rPr dirty="0" err="1"/>
              <a:t>hallan</a:t>
            </a:r>
            <a:r>
              <a:rPr b="0" dirty="0"/>
              <a:t> y </a:t>
            </a:r>
            <a:r>
              <a:rPr dirty="0" err="1"/>
              <a:t>medicina</a:t>
            </a:r>
            <a:r>
              <a:rPr dirty="0"/>
              <a:t> a </a:t>
            </a:r>
            <a:r>
              <a:rPr dirty="0" err="1"/>
              <a:t>todo</a:t>
            </a:r>
            <a:r>
              <a:rPr b="0" dirty="0"/>
              <a:t> </a:t>
            </a:r>
            <a:r>
              <a:rPr b="0" dirty="0" err="1"/>
              <a:t>su</a:t>
            </a:r>
            <a:r>
              <a:rPr b="0" dirty="0"/>
              <a:t> </a:t>
            </a:r>
            <a:r>
              <a:rPr dirty="0" err="1"/>
              <a:t>cuerpo</a:t>
            </a:r>
            <a:r>
              <a:rPr dirty="0"/>
              <a:t>”. </a:t>
            </a:r>
          </a:p>
        </p:txBody>
      </p:sp>
      <p:pic>
        <p:nvPicPr>
          <p:cNvPr id="267" name="Imagen" descr="Imagen"/>
          <p:cNvPicPr>
            <a:picLocks noChangeAspect="1"/>
          </p:cNvPicPr>
          <p:nvPr/>
        </p:nvPicPr>
        <p:blipFill>
          <a:blip r:embed="rId2"/>
          <a:stretch>
            <a:fillRect/>
          </a:stretch>
        </p:blipFill>
        <p:spPr>
          <a:xfrm>
            <a:off x="19714858" y="432552"/>
            <a:ext cx="3716417" cy="7449163"/>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ndice.png" descr="indice.png"/>
          <p:cNvPicPr>
            <a:picLocks noChangeAspect="1"/>
          </p:cNvPicPr>
          <p:nvPr/>
        </p:nvPicPr>
        <p:blipFill>
          <a:blip r:embed="rId2"/>
          <a:srcRect t="3284" b="35925"/>
          <a:stretch>
            <a:fillRect/>
          </a:stretch>
        </p:blipFill>
        <p:spPr>
          <a:xfrm>
            <a:off x="7379737" y="4428269"/>
            <a:ext cx="15930851" cy="6434289"/>
          </a:xfrm>
          <a:prstGeom prst="rect">
            <a:avLst/>
          </a:prstGeom>
          <a:ln w="12700">
            <a:miter lim="400000"/>
          </a:ln>
        </p:spPr>
      </p:pic>
      <p:sp>
        <p:nvSpPr>
          <p:cNvPr id="132" name="Relaciones básicas"/>
          <p:cNvSpPr txBox="1">
            <a:spLocks noGrp="1"/>
          </p:cNvSpPr>
          <p:nvPr>
            <p:ph type="title"/>
          </p:nvPr>
        </p:nvSpPr>
        <p:spPr>
          <a:xfrm>
            <a:off x="4592177" y="1142912"/>
            <a:ext cx="16145019" cy="1625601"/>
          </a:xfrm>
          <a:prstGeom prst="rect">
            <a:avLst/>
          </a:prstGeom>
        </p:spPr>
        <p:txBody>
          <a:bodyPr/>
          <a:lstStyle>
            <a:lvl1pPr>
              <a:lnSpc>
                <a:spcPts val="8400"/>
              </a:lnSpc>
              <a:defRPr b="1">
                <a:ln w="25400">
                  <a:solidFill>
                    <a:schemeClr val="accent4"/>
                  </a:solidFill>
                </a:ln>
                <a:solidFill>
                  <a:srgbClr val="EBEBEB"/>
                </a:solidFill>
                <a:effectLst>
                  <a:outerShdw blurRad="12700" dist="63500" dir="18900000" rotWithShape="0">
                    <a:srgbClr val="000000"/>
                  </a:outerShdw>
                </a:effectLst>
                <a:latin typeface="Helvetica"/>
                <a:ea typeface="Helvetica"/>
                <a:cs typeface="Helvetica"/>
                <a:sym typeface="Helvetica"/>
              </a:defRPr>
            </a:lvl1pPr>
          </a:lstStyle>
          <a:p>
            <a:r>
              <a:t>Relaciones básicas</a:t>
            </a:r>
          </a:p>
        </p:txBody>
      </p:sp>
      <p:sp>
        <p:nvSpPr>
          <p:cNvPr id="133" name="Enfermedades que se originan…"/>
          <p:cNvSpPr txBox="1"/>
          <p:nvPr/>
        </p:nvSpPr>
        <p:spPr>
          <a:xfrm>
            <a:off x="9426307" y="5544064"/>
            <a:ext cx="5779915" cy="1805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ts val="44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Enfermedades </a:t>
            </a:r>
            <a:r>
              <a:rPr sz="3900"/>
              <a:t>que se </a:t>
            </a:r>
            <a:r>
              <a:t>originan</a:t>
            </a:r>
          </a:p>
          <a:p>
            <a:pPr algn="l">
              <a:lnSpc>
                <a:spcPts val="44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rPr sz="3900"/>
              <a:t>en la </a:t>
            </a:r>
            <a:r>
              <a:t>mente</a:t>
            </a:r>
            <a:r>
              <a:rPr sz="1560">
                <a:solidFill>
                  <a:srgbClr val="FF0000"/>
                </a:solidFill>
              </a:rPr>
              <a:t>*</a:t>
            </a:r>
          </a:p>
        </p:txBody>
      </p:sp>
      <p:sp>
        <p:nvSpPr>
          <p:cNvPr id="134" name="La mente, la ciudadela"/>
          <p:cNvSpPr txBox="1"/>
          <p:nvPr/>
        </p:nvSpPr>
        <p:spPr>
          <a:xfrm>
            <a:off x="9537851" y="8537915"/>
            <a:ext cx="5779915"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La mente, la ciudadela</a:t>
            </a:r>
          </a:p>
        </p:txBody>
      </p:sp>
      <p:sp>
        <p:nvSpPr>
          <p:cNvPr id="135" name="La religión y…"/>
          <p:cNvSpPr txBox="1"/>
          <p:nvPr/>
        </p:nvSpPr>
        <p:spPr>
          <a:xfrm>
            <a:off x="17256645" y="5456236"/>
            <a:ext cx="5779915" cy="198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La religión y</a:t>
            </a:r>
          </a:p>
          <a:p>
            <a: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pPr>
            <a:r>
              <a:t>la mente</a:t>
            </a:r>
            <a:r>
              <a:rPr sz="1560">
                <a:solidFill>
                  <a:srgbClr val="FF0000"/>
                </a:solidFill>
              </a:rPr>
              <a:t>*</a:t>
            </a:r>
          </a:p>
        </p:txBody>
      </p:sp>
      <p:sp>
        <p:nvSpPr>
          <p:cNvPr id="136" name="Comprensión"/>
          <p:cNvSpPr txBox="1"/>
          <p:nvPr/>
        </p:nvSpPr>
        <p:spPr>
          <a:xfrm>
            <a:off x="17405742" y="8796094"/>
            <a:ext cx="5779915"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a:lnSpc>
                <a:spcPct val="80000"/>
              </a:lnSpc>
              <a:defRPr>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Comprensión</a:t>
            </a:r>
          </a:p>
        </p:txBody>
      </p:sp>
      <p:pic>
        <p:nvPicPr>
          <p:cNvPr id="137" name="PortadA MENTEcaracterPer.png" descr="PortadA MENTEcaracterPer.png"/>
          <p:cNvPicPr>
            <a:picLocks noChangeAspect="1"/>
          </p:cNvPicPr>
          <p:nvPr/>
        </p:nvPicPr>
        <p:blipFill>
          <a:blip r:embed="rId3"/>
          <a:srcRect t="963"/>
          <a:stretch>
            <a:fillRect/>
          </a:stretch>
        </p:blipFill>
        <p:spPr>
          <a:xfrm>
            <a:off x="811138" y="5544064"/>
            <a:ext cx="4365603" cy="6963812"/>
          </a:xfrm>
          <a:prstGeom prst="rect">
            <a:avLst/>
          </a:prstGeom>
          <a:ln w="12700">
            <a:miter lim="400000"/>
          </a:ln>
        </p:spPr>
      </p:pic>
      <p:sp>
        <p:nvSpPr>
          <p:cNvPr id="138" name="7"/>
          <p:cNvSpPr txBox="1"/>
          <p:nvPr/>
        </p:nvSpPr>
        <p:spPr>
          <a:xfrm>
            <a:off x="7999812" y="5672618"/>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7</a:t>
            </a:r>
          </a:p>
        </p:txBody>
      </p:sp>
      <p:sp>
        <p:nvSpPr>
          <p:cNvPr id="139" name="9"/>
          <p:cNvSpPr txBox="1"/>
          <p:nvPr/>
        </p:nvSpPr>
        <p:spPr>
          <a:xfrm>
            <a:off x="7999812" y="8728415"/>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9</a:t>
            </a:r>
          </a:p>
        </p:txBody>
      </p:sp>
      <p:sp>
        <p:nvSpPr>
          <p:cNvPr id="140" name="8"/>
          <p:cNvSpPr txBox="1"/>
          <p:nvPr/>
        </p:nvSpPr>
        <p:spPr>
          <a:xfrm>
            <a:off x="15880415" y="5672618"/>
            <a:ext cx="879302"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8</a:t>
            </a:r>
          </a:p>
        </p:txBody>
      </p:sp>
      <p:sp>
        <p:nvSpPr>
          <p:cNvPr id="141" name="10"/>
          <p:cNvSpPr txBox="1"/>
          <p:nvPr/>
        </p:nvSpPr>
        <p:spPr>
          <a:xfrm>
            <a:off x="15358155" y="8728415"/>
            <a:ext cx="1489771"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800">
                <a:solidFill>
                  <a:schemeClr val="accent4">
                    <a:hueOff val="181116"/>
                    <a:satOff val="-2364"/>
                    <a:lumOff val="-35561"/>
                  </a:schemeClr>
                </a:solidFill>
                <a:effectLst>
                  <a:outerShdw dist="12700" dir="18900000" rotWithShape="0">
                    <a:schemeClr val="accent4"/>
                  </a:outerShdw>
                </a:effectLst>
                <a:latin typeface="Arial Rounded MT Bold"/>
                <a:ea typeface="Arial Rounded MT Bold"/>
                <a:cs typeface="Arial Rounded MT Bold"/>
                <a:sym typeface="Arial Rounded MT Bold"/>
              </a:defRPr>
            </a:lvl1pPr>
          </a:lstStyle>
          <a:p>
            <a:r>
              <a:t>10</a:t>
            </a:r>
          </a:p>
        </p:txBody>
      </p:sp>
      <p:pic>
        <p:nvPicPr>
          <p:cNvPr id="142" name="Galería de imágenes" descr="Galería de imágenes"/>
          <p:cNvPicPr>
            <a:picLocks noChangeAspect="1"/>
          </p:cNvPicPr>
          <p:nvPr/>
        </p:nvPicPr>
        <p:blipFill>
          <a:blip r:embed="rId4"/>
          <a:srcRect t="1217" b="1217"/>
          <a:stretch>
            <a:fillRect/>
          </a:stretch>
        </p:blipFill>
        <p:spPr>
          <a:xfrm>
            <a:off x="2060247" y="9852334"/>
            <a:ext cx="6790805" cy="4434169"/>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Al tratar a los enfermos,…"/>
          <p:cNvSpPr txBox="1"/>
          <p:nvPr/>
        </p:nvSpPr>
        <p:spPr>
          <a:xfrm>
            <a:off x="1889613" y="-335456"/>
            <a:ext cx="20604774" cy="4592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l">
              <a:lnSpc>
                <a:spcPts val="8600"/>
              </a:lnSpc>
              <a:defRPr sz="9700">
                <a:effectLst>
                  <a:outerShdw blurRad="12700" dist="50800" dir="18900000" rotWithShape="0">
                    <a:schemeClr val="accent3">
                      <a:satOff val="-13807"/>
                      <a:lumOff val="19329"/>
                    </a:schemeClr>
                  </a:outerShdw>
                </a:effectLst>
                <a:latin typeface="+mj-lt"/>
                <a:ea typeface="+mj-ea"/>
                <a:cs typeface="+mj-cs"/>
                <a:sym typeface="Arial Black"/>
              </a:defRPr>
            </a:pPr>
            <a:r>
              <a:t>Al tratar</a:t>
            </a:r>
            <a:r>
              <a:rPr sz="6700">
                <a:latin typeface="Helvetica Neue"/>
                <a:ea typeface="Helvetica Neue"/>
                <a:cs typeface="Helvetica Neue"/>
                <a:sym typeface="Helvetica Neue"/>
              </a:rPr>
              <a:t> a los </a:t>
            </a:r>
            <a:r>
              <a:t>enfermos</a:t>
            </a:r>
            <a:r>
              <a:rPr sz="6700">
                <a:latin typeface="Helvetica Neue"/>
                <a:ea typeface="Helvetica Neue"/>
                <a:cs typeface="Helvetica Neue"/>
                <a:sym typeface="Helvetica Neue"/>
              </a:rPr>
              <a:t>,</a:t>
            </a:r>
          </a:p>
          <a:p>
            <a:pPr algn="l">
              <a:lnSpc>
                <a:spcPts val="8600"/>
              </a:lnSpc>
              <a:defRPr sz="9700">
                <a:effectLst>
                  <a:outerShdw blurRad="12700" dist="50800" dir="18900000" rotWithShape="0">
                    <a:schemeClr val="accent3">
                      <a:satOff val="-13807"/>
                      <a:lumOff val="19329"/>
                    </a:schemeClr>
                  </a:outerShdw>
                </a:effectLst>
                <a:latin typeface="+mj-lt"/>
                <a:ea typeface="+mj-ea"/>
                <a:cs typeface="+mj-cs"/>
                <a:sym typeface="Arial Black"/>
              </a:defRPr>
            </a:pPr>
            <a:r>
              <a:t>estudie</a:t>
            </a:r>
            <a:r>
              <a:rPr>
                <a:latin typeface="Helvetica Neue"/>
                <a:ea typeface="Helvetica Neue"/>
                <a:cs typeface="Helvetica Neue"/>
                <a:sym typeface="Helvetica Neue"/>
              </a:rPr>
              <a:t> </a:t>
            </a:r>
            <a:r>
              <a:rPr sz="6700">
                <a:latin typeface="Helvetica Neue"/>
                <a:ea typeface="Helvetica Neue"/>
                <a:cs typeface="Helvetica Neue"/>
                <a:sym typeface="Helvetica Neue"/>
              </a:rPr>
              <a:t>las </a:t>
            </a:r>
            <a:r>
              <a:t>mentes</a:t>
            </a:r>
          </a:p>
        </p:txBody>
      </p:sp>
      <p:sp>
        <p:nvSpPr>
          <p:cNvPr id="270" name="—El Ministerio de Curación, 185 (1905). {1MCP 75.1}"/>
          <p:cNvSpPr txBox="1"/>
          <p:nvPr/>
        </p:nvSpPr>
        <p:spPr>
          <a:xfrm>
            <a:off x="13239783" y="12241506"/>
            <a:ext cx="9757766"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—El Ministerio de Curación, 185 (1905). {1MCP 75.1}</a:t>
            </a:r>
          </a:p>
        </p:txBody>
      </p:sp>
      <p:sp>
        <p:nvSpPr>
          <p:cNvPr id="271" name="En el tratamiento de los enfermos no se debe pasar por alto el efecto de la influencia ejercida por la mente. Aprovechada debidamente, esta influencia resulta uno de los agentes más eficaces para combatir la enfermedad."/>
          <p:cNvSpPr/>
          <p:nvPr/>
        </p:nvSpPr>
        <p:spPr>
          <a:xfrm>
            <a:off x="897665" y="4654947"/>
            <a:ext cx="22143575" cy="7188432"/>
          </a:xfrm>
          <a:prstGeom prst="roundRect">
            <a:avLst>
              <a:gd name="adj" fmla="val 9241"/>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defRPr sz="7500">
                <a:effectLst>
                  <a:outerShdw blurRad="25400" dist="23998" dir="2700000" rotWithShape="0">
                    <a:srgbClr val="000000">
                      <a:alpha val="31034"/>
                    </a:srgbClr>
                  </a:outerShdw>
                </a:effectLst>
              </a:defRPr>
            </a:pPr>
            <a:r>
              <a:rPr sz="8800" i="1" dirty="0" err="1">
                <a:latin typeface="Times New Roman"/>
                <a:ea typeface="Times New Roman"/>
                <a:cs typeface="Times New Roman"/>
                <a:sym typeface="Times New Roman"/>
              </a:rPr>
              <a:t>En</a:t>
            </a:r>
            <a:r>
              <a:rPr sz="8800" i="1" dirty="0">
                <a:latin typeface="Times New Roman"/>
                <a:ea typeface="Times New Roman"/>
                <a:cs typeface="Times New Roman"/>
                <a:sym typeface="Times New Roman"/>
              </a:rPr>
              <a:t> el </a:t>
            </a:r>
            <a:r>
              <a:rPr sz="8800" i="1" dirty="0" err="1">
                <a:latin typeface="Times New Roman"/>
                <a:ea typeface="Times New Roman"/>
                <a:cs typeface="Times New Roman"/>
                <a:sym typeface="Times New Roman"/>
              </a:rPr>
              <a:t>tratamiento</a:t>
            </a:r>
            <a:r>
              <a:rPr sz="8800" i="1" dirty="0">
                <a:latin typeface="Times New Roman"/>
                <a:ea typeface="Times New Roman"/>
                <a:cs typeface="Times New Roman"/>
                <a:sym typeface="Times New Roman"/>
              </a:rPr>
              <a:t> de los </a:t>
            </a:r>
            <a:r>
              <a:rPr sz="8800" i="1" dirty="0" err="1">
                <a:latin typeface="Times New Roman"/>
                <a:ea typeface="Times New Roman"/>
                <a:cs typeface="Times New Roman"/>
                <a:sym typeface="Times New Roman"/>
              </a:rPr>
              <a:t>enfermos</a:t>
            </a:r>
            <a:r>
              <a:rPr sz="8800" i="1" dirty="0">
                <a:latin typeface="Times New Roman"/>
                <a:ea typeface="Times New Roman"/>
                <a:cs typeface="Times New Roman"/>
                <a:sym typeface="Times New Roman"/>
              </a:rPr>
              <a:t> no se debe pasar por alto el</a:t>
            </a:r>
            <a:r>
              <a:rPr dirty="0"/>
              <a:t> </a:t>
            </a:r>
            <a:r>
              <a:rPr b="1" dirty="0" err="1">
                <a:latin typeface="Helvetica"/>
                <a:ea typeface="Helvetica"/>
                <a:cs typeface="Helvetica"/>
                <a:sym typeface="Helvetica"/>
              </a:rPr>
              <a:t>efecto</a:t>
            </a:r>
            <a:r>
              <a:rPr dirty="0"/>
              <a:t> </a:t>
            </a:r>
            <a:r>
              <a:rPr sz="6100" dirty="0">
                <a:latin typeface="Helvetica Neue"/>
                <a:ea typeface="Helvetica Neue"/>
                <a:cs typeface="Helvetica Neue"/>
                <a:sym typeface="Helvetica Neue"/>
              </a:rPr>
              <a:t>de la </a:t>
            </a:r>
            <a:r>
              <a:rPr b="1" dirty="0" err="1">
                <a:latin typeface="Helvetica"/>
                <a:ea typeface="Helvetica"/>
                <a:cs typeface="Helvetica"/>
                <a:sym typeface="Helvetica"/>
              </a:rPr>
              <a:t>influencia</a:t>
            </a:r>
            <a:r>
              <a:rPr dirty="0"/>
              <a:t> </a:t>
            </a:r>
            <a:r>
              <a:rPr sz="6100" dirty="0" err="1">
                <a:latin typeface="Helvetica Neue"/>
                <a:ea typeface="Helvetica Neue"/>
                <a:cs typeface="Helvetica Neue"/>
                <a:sym typeface="Helvetica Neue"/>
              </a:rPr>
              <a:t>ejercida</a:t>
            </a:r>
            <a:r>
              <a:rPr sz="6100" dirty="0">
                <a:latin typeface="Helvetica Neue"/>
                <a:ea typeface="Helvetica Neue"/>
                <a:cs typeface="Helvetica Neue"/>
                <a:sym typeface="Helvetica Neue"/>
              </a:rPr>
              <a:t> por la </a:t>
            </a:r>
            <a:r>
              <a:rPr b="1" dirty="0" err="1">
                <a:latin typeface="Helvetica"/>
                <a:ea typeface="Helvetica"/>
                <a:cs typeface="Helvetica"/>
                <a:sym typeface="Helvetica"/>
              </a:rPr>
              <a:t>mente</a:t>
            </a:r>
            <a:r>
              <a:rPr dirty="0"/>
              <a:t>. </a:t>
            </a:r>
            <a:r>
              <a:rPr b="1" dirty="0" err="1">
                <a:latin typeface="Helvetica"/>
                <a:ea typeface="Helvetica"/>
                <a:cs typeface="Helvetica"/>
                <a:sym typeface="Helvetica"/>
              </a:rPr>
              <a:t>Aprovechada</a:t>
            </a:r>
            <a:r>
              <a:rPr b="1" dirty="0">
                <a:latin typeface="Helvetica"/>
                <a:ea typeface="Helvetica"/>
                <a:cs typeface="Helvetica"/>
                <a:sym typeface="Helvetica"/>
              </a:rPr>
              <a:t> </a:t>
            </a:r>
            <a:r>
              <a:rPr b="1" dirty="0" err="1">
                <a:latin typeface="Helvetica"/>
                <a:ea typeface="Helvetica"/>
                <a:cs typeface="Helvetica"/>
                <a:sym typeface="Helvetica"/>
              </a:rPr>
              <a:t>debidamente</a:t>
            </a:r>
            <a:r>
              <a:rPr sz="6100" dirty="0">
                <a:latin typeface="Helvetica Neue"/>
                <a:ea typeface="Helvetica Neue"/>
                <a:cs typeface="Helvetica Neue"/>
                <a:sym typeface="Helvetica Neue"/>
              </a:rPr>
              <a:t>, </a:t>
            </a:r>
            <a:r>
              <a:rPr sz="6100" dirty="0" err="1">
                <a:latin typeface="Helvetica Neue"/>
                <a:ea typeface="Helvetica Neue"/>
                <a:cs typeface="Helvetica Neue"/>
                <a:sym typeface="Helvetica Neue"/>
              </a:rPr>
              <a:t>esta</a:t>
            </a:r>
            <a:r>
              <a:rPr sz="6100" dirty="0">
                <a:latin typeface="Helvetica Neue"/>
                <a:ea typeface="Helvetica Neue"/>
                <a:cs typeface="Helvetica Neue"/>
                <a:sym typeface="Helvetica Neue"/>
              </a:rPr>
              <a:t> </a:t>
            </a:r>
            <a:r>
              <a:rPr dirty="0" err="1"/>
              <a:t>influencia</a:t>
            </a:r>
            <a:r>
              <a:rPr dirty="0"/>
              <a:t> </a:t>
            </a:r>
            <a:r>
              <a:rPr b="1" dirty="0" err="1">
                <a:latin typeface="Helvetica"/>
                <a:ea typeface="Helvetica"/>
                <a:cs typeface="Helvetica"/>
                <a:sym typeface="Helvetica"/>
              </a:rPr>
              <a:t>resulta</a:t>
            </a:r>
            <a:r>
              <a:rPr dirty="0"/>
              <a:t> </a:t>
            </a:r>
            <a:r>
              <a:rPr sz="6100" dirty="0">
                <a:latin typeface="Helvetica Neue"/>
                <a:ea typeface="Helvetica Neue"/>
                <a:cs typeface="Helvetica Neue"/>
                <a:sym typeface="Helvetica Neue"/>
              </a:rPr>
              <a:t>uno de los </a:t>
            </a:r>
            <a:r>
              <a:rPr dirty="0" err="1"/>
              <a:t>agentes</a:t>
            </a:r>
            <a:r>
              <a:rPr dirty="0"/>
              <a:t> </a:t>
            </a:r>
            <a:r>
              <a:rPr b="1" dirty="0" err="1">
                <a:latin typeface="Helvetica"/>
                <a:ea typeface="Helvetica"/>
                <a:cs typeface="Helvetica"/>
                <a:sym typeface="Helvetica"/>
              </a:rPr>
              <a:t>más</a:t>
            </a:r>
            <a:r>
              <a:rPr b="1" dirty="0">
                <a:latin typeface="Helvetica"/>
                <a:ea typeface="Helvetica"/>
                <a:cs typeface="Helvetica"/>
                <a:sym typeface="Helvetica"/>
              </a:rPr>
              <a:t> </a:t>
            </a:r>
            <a:r>
              <a:rPr b="1" dirty="0" err="1">
                <a:latin typeface="Helvetica"/>
                <a:ea typeface="Helvetica"/>
                <a:cs typeface="Helvetica"/>
                <a:sym typeface="Helvetica"/>
              </a:rPr>
              <a:t>eficaces</a:t>
            </a:r>
            <a:r>
              <a:rPr sz="6100" dirty="0">
                <a:latin typeface="Helvetica Neue"/>
                <a:ea typeface="Helvetica Neue"/>
                <a:cs typeface="Helvetica Neue"/>
                <a:sym typeface="Helvetica Neue"/>
              </a:rPr>
              <a:t> para </a:t>
            </a:r>
            <a:r>
              <a:rPr b="1" dirty="0" err="1">
                <a:latin typeface="Helvetica"/>
                <a:ea typeface="Helvetica"/>
                <a:cs typeface="Helvetica"/>
                <a:sym typeface="Helvetica"/>
              </a:rPr>
              <a:t>combatir</a:t>
            </a:r>
            <a:r>
              <a:rPr dirty="0"/>
              <a:t> </a:t>
            </a:r>
            <a:r>
              <a:rPr sz="6100" dirty="0">
                <a:latin typeface="Helvetica Neue"/>
                <a:ea typeface="Helvetica Neue"/>
                <a:cs typeface="Helvetica Neue"/>
                <a:sym typeface="Helvetica Neue"/>
              </a:rPr>
              <a:t>la </a:t>
            </a:r>
            <a:r>
              <a:rPr dirty="0" err="1"/>
              <a:t>enfermedad</a:t>
            </a:r>
            <a:r>
              <a:rPr dirty="0"/>
              <a:t>.</a:t>
            </a:r>
          </a:p>
        </p:txBody>
      </p:sp>
      <p:pic>
        <p:nvPicPr>
          <p:cNvPr id="272" name="Imagen" descr="Imagen"/>
          <p:cNvPicPr>
            <a:picLocks noChangeAspect="1"/>
          </p:cNvPicPr>
          <p:nvPr/>
        </p:nvPicPr>
        <p:blipFill>
          <a:blip r:embed="rId2"/>
          <a:stretch>
            <a:fillRect/>
          </a:stretch>
        </p:blipFill>
        <p:spPr>
          <a:xfrm>
            <a:off x="15091996" y="619015"/>
            <a:ext cx="8958058" cy="4917704"/>
          </a:xfrm>
          <a:prstGeom prst="rect">
            <a:avLst/>
          </a:prstGeom>
          <a:ln w="25400">
            <a:miter lim="400000"/>
          </a:ln>
          <a:effectLst>
            <a:reflection stA="50000" endPos="40000" dir="5400000" sy="-100000" algn="bl" rotWithShape="0"/>
          </a:effec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hueOff val="10811956"/>
                <a:satOff val="-58544"/>
                <a:lumOff val="-9736"/>
              </a:schemeClr>
            </a:gs>
            <a:gs pos="100000">
              <a:srgbClr val="4F0477"/>
            </a:gs>
          </a:gsLst>
          <a:lin ang="5400000" scaled="0"/>
        </a:gradFill>
        <a:effectLst/>
      </p:bgPr>
    </p:bg>
    <p:spTree>
      <p:nvGrpSpPr>
        <p:cNvPr id="1" name=""/>
        <p:cNvGrpSpPr/>
        <p:nvPr/>
      </p:nvGrpSpPr>
      <p:grpSpPr>
        <a:xfrm>
          <a:off x="0" y="0"/>
          <a:ext cx="0" cy="0"/>
          <a:chOff x="0" y="0"/>
          <a:chExt cx="0" cy="0"/>
        </a:xfrm>
      </p:grpSpPr>
      <p:sp>
        <p:nvSpPr>
          <p:cNvPr id="274" name="La enfermedad se origina en la mente"/>
          <p:cNvSpPr txBox="1"/>
          <p:nvPr/>
        </p:nvSpPr>
        <p:spPr>
          <a:xfrm>
            <a:off x="5015153" y="799077"/>
            <a:ext cx="17056149" cy="2301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8600"/>
              </a:lnSpc>
              <a:defRPr sz="6900">
                <a:effectLst>
                  <a:outerShdw blurRad="12700" dist="50800" dir="18900000" rotWithShape="0">
                    <a:schemeClr val="accent3">
                      <a:satOff val="-13807"/>
                      <a:lumOff val="19329"/>
                    </a:schemeClr>
                  </a:outerShdw>
                </a:effectLst>
                <a:latin typeface="+mj-lt"/>
                <a:ea typeface="+mj-ea"/>
                <a:cs typeface="+mj-cs"/>
                <a:sym typeface="Arial Black"/>
              </a:defRPr>
            </a:pPr>
            <a:r>
              <a:t>La </a:t>
            </a:r>
            <a:r>
              <a:rPr sz="9700"/>
              <a:t>enfermedad</a:t>
            </a:r>
            <a:r>
              <a:t> </a:t>
            </a:r>
            <a:r>
              <a:rPr sz="9700"/>
              <a:t>se origina</a:t>
            </a:r>
            <a:r>
              <a:rPr sz="4500">
                <a:latin typeface="Helvetica Neue"/>
                <a:ea typeface="Helvetica Neue"/>
                <a:cs typeface="Helvetica Neue"/>
                <a:sym typeface="Helvetica Neue"/>
              </a:rPr>
              <a:t> en la </a:t>
            </a:r>
            <a:r>
              <a:rPr sz="9700"/>
              <a:t>mente</a:t>
            </a:r>
          </a:p>
        </p:txBody>
      </p:sp>
      <p:sp>
        <p:nvSpPr>
          <p:cNvPr id="275" name="—Testimonies for the Church 3:184 (1872). {1MCP 75.2}"/>
          <p:cNvSpPr txBox="1"/>
          <p:nvPr/>
        </p:nvSpPr>
        <p:spPr>
          <a:xfrm>
            <a:off x="11611542" y="11919773"/>
            <a:ext cx="10271049"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—Testimonies for the Church 3:184 (1872). {1MCP 75.2}</a:t>
            </a:r>
          </a:p>
        </p:txBody>
      </p:sp>
      <p:pic>
        <p:nvPicPr>
          <p:cNvPr id="276" name="Imagen" descr="Imagen"/>
          <p:cNvPicPr>
            <a:picLocks noChangeAspect="1"/>
          </p:cNvPicPr>
          <p:nvPr/>
        </p:nvPicPr>
        <p:blipFill>
          <a:blip r:embed="rId2"/>
          <a:stretch>
            <a:fillRect/>
          </a:stretch>
        </p:blipFill>
        <p:spPr>
          <a:xfrm flipH="1">
            <a:off x="0" y="666629"/>
            <a:ext cx="5673403" cy="4866929"/>
          </a:xfrm>
          <a:prstGeom prst="rect">
            <a:avLst/>
          </a:prstGeom>
          <a:ln w="25400">
            <a:miter lim="400000"/>
          </a:ln>
          <a:effectLst>
            <a:reflection stA="50000" endPos="40000" dir="5400000" sy="-100000" algn="bl" rotWithShape="0"/>
          </a:effectLst>
        </p:spPr>
      </p:pic>
      <p:sp>
        <p:nvSpPr>
          <p:cNvPr id="277" name="Una gran parte de las enfermedades que afligen a la…"/>
          <p:cNvSpPr txBox="1">
            <a:spLocks noGrp="1"/>
          </p:cNvSpPr>
          <p:nvPr>
            <p:ph type="title"/>
          </p:nvPr>
        </p:nvSpPr>
        <p:spPr>
          <a:xfrm>
            <a:off x="1292158" y="5339730"/>
            <a:ext cx="22307684" cy="7164244"/>
          </a:xfrm>
          <a:prstGeom prst="rect">
            <a:avLst/>
          </a:prstGeom>
        </p:spPr>
        <p:txBody>
          <a:bodyPr anchor="t"/>
          <a:lstStyle/>
          <a:p>
            <a:pPr algn="l">
              <a:defRPr sz="7600" b="1" i="1">
                <a:latin typeface="Times New Roman"/>
                <a:ea typeface="Times New Roman"/>
                <a:cs typeface="Times New Roman"/>
                <a:sym typeface="Times New Roman"/>
              </a:defRPr>
            </a:pPr>
            <a:r>
              <a:rPr sz="5900" b="0" dirty="0"/>
              <a:t>Una </a:t>
            </a:r>
            <a:r>
              <a:rPr sz="6500" dirty="0">
                <a:effectLst>
                  <a:outerShdw blurRad="12700" dist="63500" dir="18900000" rotWithShape="0">
                    <a:srgbClr val="000000"/>
                  </a:outerShdw>
                </a:effectLst>
              </a:rPr>
              <a:t>gran </a:t>
            </a:r>
            <a:r>
              <a:rPr sz="6500" dirty="0" err="1">
                <a:effectLst>
                  <a:outerShdw blurRad="12700" dist="63500" dir="18900000" rotWithShape="0">
                    <a:srgbClr val="000000"/>
                  </a:outerShdw>
                </a:effectLst>
              </a:rPr>
              <a:t>parte</a:t>
            </a:r>
            <a:r>
              <a:rPr sz="4200" b="0" dirty="0"/>
              <a:t> de las </a:t>
            </a:r>
            <a:r>
              <a:rPr sz="6500" dirty="0" err="1">
                <a:effectLst>
                  <a:outerShdw blurRad="12700" dist="63500" dir="18900000" rotWithShape="0">
                    <a:srgbClr val="000000"/>
                  </a:outerShdw>
                </a:effectLst>
              </a:rPr>
              <a:t>enfermedades</a:t>
            </a:r>
            <a:r>
              <a:rPr sz="5900" b="0" dirty="0"/>
              <a:t> </a:t>
            </a:r>
            <a:r>
              <a:rPr sz="4200" b="0" dirty="0"/>
              <a:t>que</a:t>
            </a:r>
            <a:r>
              <a:rPr sz="5900" b="0" dirty="0"/>
              <a:t> </a:t>
            </a:r>
            <a:r>
              <a:rPr sz="6500" dirty="0" err="1">
                <a:effectLst>
                  <a:outerShdw blurRad="12700" dist="63500" dir="18900000" rotWithShape="0">
                    <a:srgbClr val="000000"/>
                  </a:outerShdw>
                </a:effectLst>
              </a:rPr>
              <a:t>afligen</a:t>
            </a:r>
            <a:r>
              <a:rPr sz="4900" b="0" dirty="0"/>
              <a:t> </a:t>
            </a:r>
            <a:r>
              <a:rPr sz="4200" b="0" dirty="0"/>
              <a:t>a la </a:t>
            </a:r>
          </a:p>
          <a:p>
            <a:pPr algn="l">
              <a:defRPr sz="7600" b="1" i="1">
                <a:latin typeface="Times New Roman"/>
                <a:ea typeface="Times New Roman"/>
                <a:cs typeface="Times New Roman"/>
                <a:sym typeface="Times New Roman"/>
              </a:defRPr>
            </a:pPr>
            <a:r>
              <a:rPr sz="6500" dirty="0" err="1">
                <a:effectLst>
                  <a:outerShdw blurRad="12700" dist="63500" dir="18900000" rotWithShape="0">
                    <a:srgbClr val="000000"/>
                  </a:outerShdw>
                </a:effectLst>
              </a:rPr>
              <a:t>humanidad</a:t>
            </a:r>
            <a:r>
              <a:rPr sz="4900" b="0" dirty="0"/>
              <a:t> </a:t>
            </a:r>
            <a:r>
              <a:rPr sz="4200" b="0" dirty="0" err="1"/>
              <a:t>tienen</a:t>
            </a:r>
            <a:r>
              <a:rPr sz="4200" b="0" dirty="0"/>
              <a:t> </a:t>
            </a:r>
            <a:r>
              <a:rPr sz="4200" b="0" dirty="0" err="1"/>
              <a:t>su</a:t>
            </a:r>
            <a:r>
              <a:rPr sz="4200" b="0" dirty="0"/>
              <a:t> </a:t>
            </a:r>
            <a:r>
              <a:rPr sz="6500" dirty="0" err="1">
                <a:effectLst>
                  <a:outerShdw blurRad="12700" dist="63500" dir="18900000" rotWithShape="0">
                    <a:srgbClr val="000000"/>
                  </a:outerShdw>
                </a:effectLst>
              </a:rPr>
              <a:t>origen</a:t>
            </a:r>
            <a:r>
              <a:rPr sz="4900" b="0" dirty="0"/>
              <a:t> </a:t>
            </a:r>
            <a:r>
              <a:rPr sz="4200" b="0" dirty="0" err="1"/>
              <a:t>en</a:t>
            </a:r>
            <a:r>
              <a:rPr sz="4200" b="0" dirty="0"/>
              <a:t> la </a:t>
            </a:r>
            <a:r>
              <a:rPr sz="6500" dirty="0" err="1">
                <a:effectLst>
                  <a:outerShdw blurRad="12700" dist="63500" dir="18900000" rotWithShape="0">
                    <a:srgbClr val="000000"/>
                  </a:outerShdw>
                </a:effectLst>
              </a:rPr>
              <a:t>mente</a:t>
            </a:r>
            <a:r>
              <a:rPr sz="4900" b="0" dirty="0"/>
              <a:t> y solo </a:t>
            </a:r>
            <a:r>
              <a:rPr sz="6500" dirty="0" err="1">
                <a:effectLst>
                  <a:outerShdw blurRad="12700" dist="63500" dir="18900000" rotWithShape="0">
                    <a:srgbClr val="000000"/>
                  </a:outerShdw>
                </a:effectLst>
              </a:rPr>
              <a:t>pueden</a:t>
            </a:r>
            <a:r>
              <a:rPr sz="6500" dirty="0">
                <a:effectLst>
                  <a:outerShdw blurRad="12700" dist="63500" dir="18900000" rotWithShape="0">
                    <a:srgbClr val="000000"/>
                  </a:outerShdw>
                </a:effectLst>
              </a:rPr>
              <a:t> ser </a:t>
            </a:r>
            <a:r>
              <a:rPr sz="6500" dirty="0" err="1">
                <a:effectLst>
                  <a:outerShdw blurRad="12700" dist="63500" dir="18900000" rotWithShape="0">
                    <a:srgbClr val="000000"/>
                  </a:outerShdw>
                </a:effectLst>
              </a:rPr>
              <a:t>sanadas</a:t>
            </a:r>
            <a:r>
              <a:rPr sz="4900" b="0" dirty="0"/>
              <a:t> por la </a:t>
            </a:r>
            <a:r>
              <a:rPr sz="6500" dirty="0" err="1">
                <a:effectLst>
                  <a:outerShdw blurRad="12700" dist="63500" dir="18900000" rotWithShape="0">
                    <a:srgbClr val="000000"/>
                  </a:outerShdw>
                </a:effectLst>
              </a:rPr>
              <a:t>restauración</a:t>
            </a:r>
            <a:r>
              <a:rPr sz="6500" dirty="0">
                <a:effectLst>
                  <a:outerShdw blurRad="12700" dist="63500" dir="18900000" rotWithShape="0">
                    <a:srgbClr val="000000"/>
                  </a:outerShdw>
                </a:effectLst>
              </a:rPr>
              <a:t> </a:t>
            </a:r>
            <a:r>
              <a:rPr sz="4200" b="0" dirty="0"/>
              <a:t>de la </a:t>
            </a:r>
            <a:r>
              <a:rPr sz="6500" dirty="0" err="1">
                <a:effectLst>
                  <a:outerShdw blurRad="12700" dist="63500" dir="18900000" rotWithShape="0">
                    <a:srgbClr val="000000"/>
                  </a:outerShdw>
                </a:effectLst>
              </a:rPr>
              <a:t>salud</a:t>
            </a:r>
            <a:r>
              <a:rPr sz="6500" dirty="0">
                <a:effectLst>
                  <a:outerShdw blurRad="12700" dist="63500" dir="18900000" rotWithShape="0">
                    <a:srgbClr val="000000"/>
                  </a:outerShdw>
                </a:effectLst>
              </a:rPr>
              <a:t> mental. Hay </a:t>
            </a:r>
            <a:r>
              <a:rPr sz="6500" dirty="0" err="1">
                <a:effectLst>
                  <a:outerShdw blurRad="12700" dist="63500" dir="18900000" rotWithShape="0">
                    <a:srgbClr val="000000"/>
                  </a:outerShdw>
                </a:effectLst>
              </a:rPr>
              <a:t>mucho</a:t>
            </a:r>
            <a:r>
              <a:rPr sz="6500" dirty="0">
                <a:effectLst>
                  <a:outerShdw blurRad="12700" dist="63500" dir="18900000" rotWithShape="0">
                    <a:srgbClr val="000000"/>
                  </a:outerShdw>
                </a:effectLst>
              </a:rPr>
              <a:t> </a:t>
            </a:r>
            <a:r>
              <a:rPr sz="6500" dirty="0" err="1">
                <a:effectLst>
                  <a:outerShdw blurRad="12700" dist="63500" dir="18900000" rotWithShape="0">
                    <a:srgbClr val="000000"/>
                  </a:outerShdw>
                </a:effectLst>
              </a:rPr>
              <a:t>más</a:t>
            </a:r>
            <a:r>
              <a:rPr sz="6500" dirty="0">
                <a:effectLst>
                  <a:outerShdw blurRad="12700" dist="63500" dir="18900000" rotWithShape="0">
                    <a:srgbClr val="000000"/>
                  </a:outerShdw>
                </a:effectLst>
              </a:rPr>
              <a:t> </a:t>
            </a:r>
            <a:r>
              <a:rPr sz="6500" dirty="0" err="1">
                <a:effectLst>
                  <a:outerShdw blurRad="12700" dist="63500" dir="18900000" rotWithShape="0">
                    <a:srgbClr val="000000"/>
                  </a:outerShdw>
                </a:effectLst>
              </a:rPr>
              <a:t>enfermos</a:t>
            </a:r>
            <a:r>
              <a:rPr sz="4200" b="0" dirty="0"/>
              <a:t> de la </a:t>
            </a:r>
            <a:r>
              <a:rPr sz="6500" dirty="0" err="1">
                <a:effectLst>
                  <a:outerShdw blurRad="12700" dist="63500" dir="18900000" rotWithShape="0">
                    <a:srgbClr val="000000"/>
                  </a:outerShdw>
                </a:effectLst>
              </a:rPr>
              <a:t>mente</a:t>
            </a:r>
            <a:r>
              <a:rPr sz="6500" dirty="0">
                <a:effectLst>
                  <a:outerShdw blurRad="12700" dist="63500" dir="18900000" rotWithShape="0">
                    <a:srgbClr val="000000"/>
                  </a:outerShdw>
                </a:effectLst>
              </a:rPr>
              <a:t> </a:t>
            </a:r>
            <a:r>
              <a:rPr sz="4200" b="0" dirty="0"/>
              <a:t>de lo que </a:t>
            </a:r>
            <a:r>
              <a:rPr sz="6500" dirty="0" err="1">
                <a:effectLst>
                  <a:outerShdw blurRad="12700" dist="63500" dir="18900000" rotWithShape="0">
                    <a:srgbClr val="000000"/>
                  </a:outerShdw>
                </a:effectLst>
              </a:rPr>
              <a:t>imaginamos</a:t>
            </a:r>
            <a:r>
              <a:rPr sz="4200" b="0" dirty="0"/>
              <a:t>. </a:t>
            </a:r>
            <a:r>
              <a:rPr sz="6500" dirty="0">
                <a:effectLst>
                  <a:outerShdw blurRad="12700" dist="63500" dir="18900000" rotWithShape="0">
                    <a:srgbClr val="000000"/>
                  </a:outerShdw>
                </a:effectLst>
              </a:rPr>
              <a:t>La </a:t>
            </a:r>
            <a:r>
              <a:rPr sz="6500" dirty="0" err="1">
                <a:effectLst>
                  <a:outerShdw blurRad="12700" dist="63500" dir="18900000" rotWithShape="0">
                    <a:srgbClr val="000000"/>
                  </a:outerShdw>
                </a:effectLst>
              </a:rPr>
              <a:t>enfermedad</a:t>
            </a:r>
            <a:r>
              <a:rPr sz="4900" b="0" dirty="0"/>
              <a:t> </a:t>
            </a:r>
            <a:r>
              <a:rPr sz="4200" b="0" dirty="0"/>
              <a:t>del </a:t>
            </a:r>
            <a:r>
              <a:rPr sz="6500" dirty="0" err="1">
                <a:effectLst>
                  <a:outerShdw blurRad="12700" dist="63500" dir="18900000" rotWithShape="0">
                    <a:srgbClr val="000000"/>
                  </a:outerShdw>
                </a:effectLst>
              </a:rPr>
              <a:t>corazón</a:t>
            </a:r>
            <a:r>
              <a:rPr sz="6500" dirty="0">
                <a:effectLst>
                  <a:outerShdw blurRad="12700" dist="63500" dir="18900000" rotWithShape="0">
                    <a:srgbClr val="000000"/>
                  </a:outerShdw>
                </a:effectLst>
              </a:rPr>
              <a:t> produce </a:t>
            </a:r>
            <a:r>
              <a:rPr sz="6500" dirty="0" err="1">
                <a:effectLst>
                  <a:outerShdw blurRad="12700" dist="63500" dir="18900000" rotWithShape="0">
                    <a:srgbClr val="000000"/>
                  </a:outerShdw>
                </a:effectLst>
              </a:rPr>
              <a:t>muchas</a:t>
            </a:r>
            <a:r>
              <a:rPr sz="6500" dirty="0">
                <a:effectLst>
                  <a:outerShdw blurRad="12700" dist="63500" dir="18900000" rotWithShape="0">
                    <a:srgbClr val="000000"/>
                  </a:outerShdw>
                </a:effectLst>
              </a:rPr>
              <a:t> personas </a:t>
            </a:r>
            <a:r>
              <a:rPr sz="6500" dirty="0" err="1">
                <a:effectLst>
                  <a:outerShdw blurRad="12700" dist="63500" dir="18900000" rotWithShape="0">
                    <a:srgbClr val="000000"/>
                  </a:outerShdw>
                </a:effectLst>
              </a:rPr>
              <a:t>dispépticas</a:t>
            </a:r>
            <a:r>
              <a:rPr sz="6300" b="0" dirty="0"/>
              <a:t>, </a:t>
            </a:r>
            <a:r>
              <a:rPr sz="6300" b="0" dirty="0" err="1"/>
              <a:t>porque</a:t>
            </a:r>
            <a:r>
              <a:rPr sz="4200" b="0" dirty="0"/>
              <a:t> los </a:t>
            </a:r>
            <a:r>
              <a:rPr sz="6300" b="0" dirty="0" err="1"/>
              <a:t>problemas</a:t>
            </a:r>
            <a:r>
              <a:rPr sz="4200" b="0" dirty="0"/>
              <a:t> de la </a:t>
            </a:r>
            <a:r>
              <a:rPr sz="6300" b="0" dirty="0" err="1"/>
              <a:t>mente</a:t>
            </a:r>
            <a:r>
              <a:rPr sz="6300" b="0" dirty="0"/>
              <a:t> </a:t>
            </a:r>
            <a:r>
              <a:rPr sz="6500" dirty="0" err="1">
                <a:effectLst>
                  <a:outerShdw blurRad="12700" dist="63500" dir="18900000" rotWithShape="0">
                    <a:srgbClr val="000000"/>
                  </a:outerShdw>
                </a:effectLst>
              </a:rPr>
              <a:t>tienen</a:t>
            </a:r>
            <a:r>
              <a:rPr sz="6500" dirty="0">
                <a:effectLst>
                  <a:outerShdw blurRad="12700" dist="63500" dir="18900000" rotWithShape="0">
                    <a:srgbClr val="000000"/>
                  </a:outerShdw>
                </a:effectLst>
              </a:rPr>
              <a:t> un </a:t>
            </a:r>
            <a:r>
              <a:rPr sz="6500" dirty="0" err="1">
                <a:effectLst>
                  <a:outerShdw blurRad="12700" dist="63500" dir="18900000" rotWithShape="0">
                    <a:srgbClr val="000000"/>
                  </a:outerShdw>
                </a:effectLst>
              </a:rPr>
              <a:t>efecto</a:t>
            </a:r>
            <a:r>
              <a:rPr sz="6500" dirty="0">
                <a:effectLst>
                  <a:outerShdw blurRad="12700" dist="63500" dir="18900000" rotWithShape="0">
                    <a:srgbClr val="000000"/>
                  </a:outerShdw>
                </a:effectLst>
              </a:rPr>
              <a:t> </a:t>
            </a:r>
            <a:r>
              <a:rPr sz="6500" dirty="0" err="1">
                <a:effectLst>
                  <a:outerShdw blurRad="12700" dist="63500" dir="18900000" rotWithShape="0">
                    <a:srgbClr val="000000"/>
                  </a:outerShdw>
                </a:effectLst>
              </a:rPr>
              <a:t>paralizador</a:t>
            </a:r>
            <a:r>
              <a:rPr sz="6500" dirty="0">
                <a:effectLst>
                  <a:outerShdw blurRad="12700" dist="63500" dir="18900000" rotWithShape="0">
                    <a:srgbClr val="000000"/>
                  </a:outerShdw>
                </a:effectLst>
              </a:rPr>
              <a:t> </a:t>
            </a:r>
            <a:r>
              <a:rPr sz="6500" dirty="0" err="1">
                <a:effectLst>
                  <a:outerShdw blurRad="12700" dist="63500" dir="18900000" rotWithShape="0">
                    <a:srgbClr val="000000"/>
                  </a:outerShdw>
                </a:effectLst>
              </a:rPr>
              <a:t>sobre</a:t>
            </a:r>
            <a:r>
              <a:rPr sz="6500" dirty="0">
                <a:effectLst>
                  <a:outerShdw blurRad="12700" dist="63500" dir="18900000" rotWithShape="0">
                    <a:srgbClr val="000000"/>
                  </a:outerShdw>
                </a:effectLst>
              </a:rPr>
              <a:t> </a:t>
            </a:r>
            <a:r>
              <a:rPr sz="4200" b="0" dirty="0"/>
              <a:t>los </a:t>
            </a:r>
            <a:r>
              <a:rPr sz="6500" dirty="0" err="1">
                <a:effectLst>
                  <a:outerShdw blurRad="12700" dist="63500" dir="18900000" rotWithShape="0">
                    <a:srgbClr val="000000"/>
                  </a:outerShdw>
                </a:effectLst>
              </a:rPr>
              <a:t>órganos</a:t>
            </a:r>
            <a:r>
              <a:rPr sz="6500" dirty="0">
                <a:effectLst>
                  <a:outerShdw blurRad="12700" dist="63500" dir="18900000" rotWithShape="0">
                    <a:srgbClr val="000000"/>
                  </a:outerShdw>
                </a:effectLst>
              </a:rPr>
              <a:t> </a:t>
            </a:r>
            <a:r>
              <a:rPr sz="6500" dirty="0" err="1">
                <a:effectLst>
                  <a:outerShdw blurRad="12700" dist="63500" dir="18900000" rotWithShape="0">
                    <a:srgbClr val="000000"/>
                  </a:outerShdw>
                </a:effectLst>
              </a:rPr>
              <a:t>digestivos</a:t>
            </a:r>
            <a:r>
              <a:rPr sz="4200" b="0" dirty="0"/>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risto sana"/>
          <p:cNvSpPr txBox="1">
            <a:spLocks noGrp="1"/>
          </p:cNvSpPr>
          <p:nvPr>
            <p:ph type="title"/>
          </p:nvPr>
        </p:nvSpPr>
        <p:spPr>
          <a:xfrm>
            <a:off x="7809948" y="-54668"/>
            <a:ext cx="8764104" cy="2281401"/>
          </a:xfrm>
          <a:prstGeom prst="rect">
            <a:avLst/>
          </a:prstGeom>
        </p:spPr>
        <p:txBody>
          <a:bodyPr/>
          <a:lstStyle>
            <a:lvl1pPr indent="323595" defTabSz="808990">
              <a:defRPr sz="10976" b="1">
                <a:latin typeface="Helvetica"/>
                <a:ea typeface="Helvetica"/>
                <a:cs typeface="Helvetica"/>
                <a:sym typeface="Helvetica"/>
              </a:defRPr>
            </a:lvl1pPr>
          </a:lstStyle>
          <a:p>
            <a:r>
              <a:t>Cristo sana</a:t>
            </a:r>
          </a:p>
        </p:txBody>
      </p:sp>
      <p:sp>
        <p:nvSpPr>
          <p:cNvPr id="280" name="Hay una enfermedad del alma que ningún bálsamo puede aliviar, ninguna medicina curar."/>
          <p:cNvSpPr txBox="1"/>
          <p:nvPr/>
        </p:nvSpPr>
        <p:spPr>
          <a:xfrm>
            <a:off x="3058587" y="3357032"/>
            <a:ext cx="11713924" cy="4902201"/>
          </a:xfrm>
          <a:prstGeom prst="rect">
            <a:avLst/>
          </a:prstGeom>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200">
                <a:effectLst>
                  <a:outerShdw blurRad="25400" dist="23998" dir="2700000" rotWithShape="0">
                    <a:srgbClr val="000000">
                      <a:alpha val="31034"/>
                    </a:srgbClr>
                  </a:outerShdw>
                </a:effectLst>
              </a:defRPr>
            </a:pPr>
            <a:r>
              <a:rPr sz="6000" b="1">
                <a:latin typeface="Helvetica"/>
                <a:ea typeface="Helvetica"/>
                <a:cs typeface="Helvetica"/>
                <a:sym typeface="Helvetica"/>
              </a:rPr>
              <a:t>Hay una </a:t>
            </a:r>
            <a:r>
              <a:rPr sz="8500" b="1">
                <a:latin typeface="Helvetica"/>
                <a:ea typeface="Helvetica"/>
                <a:cs typeface="Helvetica"/>
                <a:sym typeface="Helvetica"/>
              </a:rPr>
              <a:t>enfermedad</a:t>
            </a:r>
            <a:r>
              <a:rPr sz="6000" b="1">
                <a:latin typeface="Helvetica"/>
                <a:ea typeface="Helvetica"/>
                <a:cs typeface="Helvetica"/>
                <a:sym typeface="Helvetica"/>
              </a:rPr>
              <a:t> del </a:t>
            </a:r>
            <a:r>
              <a:rPr sz="8500" b="1">
                <a:latin typeface="Helvetica"/>
                <a:ea typeface="Helvetica"/>
                <a:cs typeface="Helvetica"/>
                <a:sym typeface="Helvetica"/>
              </a:rPr>
              <a:t>alma</a:t>
            </a:r>
            <a:r>
              <a:rPr sz="6000" b="1">
                <a:latin typeface="Helvetica"/>
                <a:ea typeface="Helvetica"/>
                <a:cs typeface="Helvetica"/>
                <a:sym typeface="Helvetica"/>
              </a:rPr>
              <a:t> que </a:t>
            </a:r>
            <a:r>
              <a:rPr sz="8500" b="1">
                <a:latin typeface="Helvetica"/>
                <a:ea typeface="Helvetica"/>
                <a:cs typeface="Helvetica"/>
                <a:sym typeface="Helvetica"/>
              </a:rPr>
              <a:t>ningún bálsamo puede aliviar</a:t>
            </a:r>
            <a:r>
              <a:rPr sz="6000" b="1">
                <a:latin typeface="Helvetica"/>
                <a:ea typeface="Helvetica"/>
                <a:cs typeface="Helvetica"/>
                <a:sym typeface="Helvetica"/>
              </a:rPr>
              <a:t>, ninguna medicina curar.</a:t>
            </a:r>
          </a:p>
        </p:txBody>
      </p:sp>
      <p:pic>
        <p:nvPicPr>
          <p:cNvPr id="281" name="Imagen" descr="Imagen"/>
          <p:cNvPicPr>
            <a:picLocks noChangeAspect="1"/>
          </p:cNvPicPr>
          <p:nvPr/>
        </p:nvPicPr>
        <p:blipFill>
          <a:blip r:embed="rId2"/>
          <a:stretch>
            <a:fillRect/>
          </a:stretch>
        </p:blipFill>
        <p:spPr>
          <a:xfrm>
            <a:off x="15442781" y="1357072"/>
            <a:ext cx="7959504" cy="10155189"/>
          </a:xfrm>
          <a:prstGeom prst="rect">
            <a:avLst/>
          </a:prstGeom>
          <a:ln w="12700">
            <a:miter lim="400000"/>
          </a:ln>
        </p:spPr>
      </p:pic>
      <p:sp>
        <p:nvSpPr>
          <p:cNvPr id="282" name="Oren por estas [almas] y atráiganlas a Jesucristo."/>
          <p:cNvSpPr txBox="1"/>
          <p:nvPr/>
        </p:nvSpPr>
        <p:spPr>
          <a:xfrm>
            <a:off x="10560053" y="10203931"/>
            <a:ext cx="12708626" cy="2384405"/>
          </a:xfrm>
          <a:prstGeom prst="rect">
            <a:avLst/>
          </a:prstGeom>
          <a:gradFill>
            <a:gsLst>
              <a:gs pos="0">
                <a:schemeClr val="accent4">
                  <a:hueOff val="-241732"/>
                  <a:satOff val="29417"/>
                  <a:lumOff val="20730"/>
                </a:schemeClr>
              </a:gs>
              <a:gs pos="100000">
                <a:schemeClr val="accent4">
                  <a:hueOff val="181116"/>
                  <a:satOff val="-2364"/>
                  <a:lumOff val="-35561"/>
                </a:schemeClr>
              </a:gs>
            </a:gsLst>
            <a:lin ang="5400000"/>
          </a:gradFill>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8900"/>
              </a:lnSpc>
              <a:defRPr sz="3200">
                <a:effectLst>
                  <a:outerShdw blurRad="25400" dist="23998" dir="2700000" rotWithShape="0">
                    <a:srgbClr val="000000">
                      <a:alpha val="31034"/>
                    </a:srgbClr>
                  </a:outerShdw>
                </a:effectLst>
              </a:defRPr>
            </a:pPr>
            <a:r>
              <a:rPr sz="8500" b="1" i="1">
                <a:latin typeface="Helvetica"/>
                <a:ea typeface="Helvetica"/>
                <a:cs typeface="Helvetica"/>
                <a:sym typeface="Helvetica"/>
              </a:rPr>
              <a:t>Oren </a:t>
            </a:r>
            <a:r>
              <a:rPr sz="6000" b="1">
                <a:latin typeface="Helvetica"/>
                <a:ea typeface="Helvetica"/>
                <a:cs typeface="Helvetica"/>
                <a:sym typeface="Helvetica"/>
              </a:rPr>
              <a:t>por estas [almas] y </a:t>
            </a:r>
            <a:r>
              <a:rPr sz="8500" b="1" i="1">
                <a:latin typeface="Helvetica"/>
                <a:ea typeface="Helvetica"/>
                <a:cs typeface="Helvetica"/>
                <a:sym typeface="Helvetica"/>
              </a:rPr>
              <a:t>atráiganlas</a:t>
            </a:r>
            <a:r>
              <a:rPr sz="6000" b="1">
                <a:latin typeface="Helvetica"/>
                <a:ea typeface="Helvetica"/>
                <a:cs typeface="Helvetica"/>
                <a:sym typeface="Helvetica"/>
              </a:rPr>
              <a:t> a Jesucristo.</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6099">
              <a:schemeClr val="accent6">
                <a:hueOff val="10811956"/>
                <a:satOff val="-58544"/>
                <a:lumOff val="-9736"/>
              </a:schemeClr>
            </a:gs>
            <a:gs pos="97747">
              <a:srgbClr val="B229FF"/>
            </a:gs>
          </a:gsLst>
          <a:lin ang="5400000" scaled="0"/>
        </a:gradFill>
        <a:effectLst/>
      </p:bgPr>
    </p:bg>
    <p:spTree>
      <p:nvGrpSpPr>
        <p:cNvPr id="1" name=""/>
        <p:cNvGrpSpPr/>
        <p:nvPr/>
      </p:nvGrpSpPr>
      <p:grpSpPr>
        <a:xfrm>
          <a:off x="0" y="0"/>
          <a:ext cx="0" cy="0"/>
          <a:chOff x="0" y="0"/>
          <a:chExt cx="0" cy="0"/>
        </a:xfrm>
      </p:grpSpPr>
      <p:sp>
        <p:nvSpPr>
          <p:cNvPr id="284" name="Padres, permitan que el sol del amor, la alegría y un feliz contentamiento penetre en el corazón y dejen que su dulce influencia impregne el hogar."/>
          <p:cNvSpPr/>
          <p:nvPr/>
        </p:nvSpPr>
        <p:spPr>
          <a:xfrm>
            <a:off x="1144896" y="4041576"/>
            <a:ext cx="19562145" cy="8422978"/>
          </a:xfrm>
          <a:prstGeom prst="wedgeEllipseCallout">
            <a:avLst>
              <a:gd name="adj1" fmla="val 5408"/>
              <a:gd name="adj2" fmla="val -61411"/>
            </a:avLst>
          </a:prstGeom>
          <a:gradFill>
            <a:gsLst>
              <a:gs pos="0">
                <a:schemeClr val="accent1"/>
              </a:gs>
              <a:gs pos="100000">
                <a:schemeClr val="accent1">
                  <a:hueOff val="321133"/>
                  <a:satOff val="-12043"/>
                  <a:lumOff val="-7113"/>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indent="368300">
              <a:defRPr sz="8100">
                <a:effectLst>
                  <a:outerShdw blurRad="25400" dist="23998" dir="2700000" rotWithShape="0">
                    <a:srgbClr val="000000">
                      <a:alpha val="31034"/>
                    </a:srgbClr>
                  </a:outerShdw>
                </a:effectLst>
              </a:defRPr>
            </a:pPr>
            <a:r>
              <a:rPr dirty="0">
                <a:latin typeface="Helvetica"/>
                <a:ea typeface="Helvetica"/>
                <a:cs typeface="Helvetica"/>
                <a:sym typeface="Helvetica"/>
              </a:rPr>
              <a:t>Padres, </a:t>
            </a:r>
            <a:r>
              <a:rPr dirty="0" err="1">
                <a:latin typeface="Helvetica"/>
                <a:ea typeface="Helvetica"/>
                <a:cs typeface="Helvetica"/>
                <a:sym typeface="Helvetica"/>
              </a:rPr>
              <a:t>permitan</a:t>
            </a:r>
            <a:r>
              <a:rPr sz="4700" dirty="0"/>
              <a:t> que el </a:t>
            </a:r>
            <a:r>
              <a:rPr dirty="0">
                <a:latin typeface="Helvetica"/>
                <a:ea typeface="Helvetica"/>
                <a:cs typeface="Helvetica"/>
                <a:sym typeface="Helvetica"/>
              </a:rPr>
              <a:t>sol</a:t>
            </a:r>
            <a:r>
              <a:rPr sz="4700" dirty="0"/>
              <a:t> del </a:t>
            </a:r>
            <a:r>
              <a:rPr dirty="0">
                <a:latin typeface="Helvetica"/>
                <a:ea typeface="Helvetica"/>
                <a:cs typeface="Helvetica"/>
                <a:sym typeface="Helvetica"/>
              </a:rPr>
              <a:t>amor</a:t>
            </a:r>
            <a:r>
              <a:rPr dirty="0"/>
              <a:t>, </a:t>
            </a:r>
            <a:r>
              <a:rPr sz="4700" dirty="0"/>
              <a:t>la </a:t>
            </a:r>
            <a:r>
              <a:rPr dirty="0" err="1">
                <a:latin typeface="Helvetica"/>
                <a:ea typeface="Helvetica"/>
                <a:cs typeface="Helvetica"/>
                <a:sym typeface="Helvetica"/>
              </a:rPr>
              <a:t>alegría</a:t>
            </a:r>
            <a:r>
              <a:rPr sz="4700" dirty="0"/>
              <a:t> y un </a:t>
            </a:r>
            <a:r>
              <a:rPr dirty="0" err="1">
                <a:latin typeface="Helvetica"/>
                <a:ea typeface="Helvetica"/>
                <a:cs typeface="Helvetica"/>
                <a:sym typeface="Helvetica"/>
              </a:rPr>
              <a:t>feliz</a:t>
            </a:r>
            <a:r>
              <a:rPr dirty="0">
                <a:latin typeface="Helvetica"/>
                <a:ea typeface="Helvetica"/>
                <a:cs typeface="Helvetica"/>
                <a:sym typeface="Helvetica"/>
              </a:rPr>
              <a:t> </a:t>
            </a:r>
            <a:r>
              <a:rPr dirty="0" err="1">
                <a:latin typeface="Helvetica"/>
                <a:ea typeface="Helvetica"/>
                <a:cs typeface="Helvetica"/>
                <a:sym typeface="Helvetica"/>
              </a:rPr>
              <a:t>contentamiento</a:t>
            </a:r>
            <a:r>
              <a:rPr dirty="0">
                <a:latin typeface="Helvetica"/>
                <a:ea typeface="Helvetica"/>
                <a:cs typeface="Helvetica"/>
                <a:sym typeface="Helvetica"/>
              </a:rPr>
              <a:t> </a:t>
            </a:r>
            <a:r>
              <a:rPr dirty="0" err="1">
                <a:latin typeface="Helvetica"/>
                <a:ea typeface="Helvetica"/>
                <a:cs typeface="Helvetica"/>
                <a:sym typeface="Helvetica"/>
              </a:rPr>
              <a:t>penetre</a:t>
            </a:r>
            <a:r>
              <a:rPr sz="4700" dirty="0"/>
              <a:t> </a:t>
            </a:r>
            <a:r>
              <a:rPr sz="4700" dirty="0" err="1"/>
              <a:t>en</a:t>
            </a:r>
            <a:r>
              <a:rPr sz="4700" dirty="0"/>
              <a:t> el </a:t>
            </a:r>
            <a:r>
              <a:rPr dirty="0" err="1">
                <a:latin typeface="Helvetica"/>
                <a:ea typeface="Helvetica"/>
                <a:cs typeface="Helvetica"/>
                <a:sym typeface="Helvetica"/>
              </a:rPr>
              <a:t>corazón</a:t>
            </a:r>
            <a:r>
              <a:rPr sz="4700" dirty="0"/>
              <a:t> y </a:t>
            </a:r>
            <a:r>
              <a:rPr dirty="0" err="1">
                <a:latin typeface="Helvetica"/>
                <a:ea typeface="Helvetica"/>
                <a:cs typeface="Helvetica"/>
                <a:sym typeface="Helvetica"/>
              </a:rPr>
              <a:t>dejen</a:t>
            </a:r>
            <a:r>
              <a:rPr dirty="0">
                <a:latin typeface="Helvetica"/>
                <a:ea typeface="Helvetica"/>
                <a:cs typeface="Helvetica"/>
                <a:sym typeface="Helvetica"/>
              </a:rPr>
              <a:t> </a:t>
            </a:r>
            <a:r>
              <a:rPr sz="4700" dirty="0"/>
              <a:t>que </a:t>
            </a:r>
            <a:r>
              <a:rPr sz="4700" dirty="0" err="1"/>
              <a:t>su</a:t>
            </a:r>
            <a:r>
              <a:rPr sz="4700" dirty="0"/>
              <a:t> </a:t>
            </a:r>
            <a:r>
              <a:rPr dirty="0">
                <a:latin typeface="Helvetica"/>
                <a:ea typeface="Helvetica"/>
                <a:cs typeface="Helvetica"/>
                <a:sym typeface="Helvetica"/>
              </a:rPr>
              <a:t>dulce </a:t>
            </a:r>
            <a:r>
              <a:rPr dirty="0" err="1">
                <a:latin typeface="Helvetica"/>
                <a:ea typeface="Helvetica"/>
                <a:cs typeface="Helvetica"/>
                <a:sym typeface="Helvetica"/>
              </a:rPr>
              <a:t>influencia</a:t>
            </a:r>
            <a:r>
              <a:rPr dirty="0">
                <a:latin typeface="Helvetica"/>
                <a:ea typeface="Helvetica"/>
                <a:cs typeface="Helvetica"/>
                <a:sym typeface="Helvetica"/>
              </a:rPr>
              <a:t> </a:t>
            </a:r>
            <a:r>
              <a:rPr dirty="0" err="1">
                <a:latin typeface="Helvetica"/>
                <a:ea typeface="Helvetica"/>
                <a:cs typeface="Helvetica"/>
                <a:sym typeface="Helvetica"/>
              </a:rPr>
              <a:t>impregne</a:t>
            </a:r>
            <a:r>
              <a:rPr sz="4700" dirty="0"/>
              <a:t> el </a:t>
            </a:r>
            <a:r>
              <a:rPr dirty="0" err="1">
                <a:latin typeface="Helvetica"/>
                <a:ea typeface="Helvetica"/>
                <a:cs typeface="Helvetica"/>
                <a:sym typeface="Helvetica"/>
              </a:rPr>
              <a:t>hogar</a:t>
            </a:r>
            <a:r>
              <a:rPr dirty="0"/>
              <a:t>. </a:t>
            </a:r>
          </a:p>
        </p:txBody>
      </p:sp>
      <p:pic>
        <p:nvPicPr>
          <p:cNvPr id="285" name="Imagen" descr="Imagen"/>
          <p:cNvPicPr>
            <a:picLocks noChangeAspect="1"/>
          </p:cNvPicPr>
          <p:nvPr/>
        </p:nvPicPr>
        <p:blipFill>
          <a:blip r:embed="rId2"/>
          <a:stretch>
            <a:fillRect/>
          </a:stretch>
        </p:blipFill>
        <p:spPr>
          <a:xfrm>
            <a:off x="12053354" y="1947618"/>
            <a:ext cx="11859691" cy="11649564"/>
          </a:xfrm>
          <a:prstGeom prst="rect">
            <a:avLst/>
          </a:prstGeom>
          <a:ln w="12700">
            <a:miter lim="400000"/>
          </a:ln>
        </p:spPr>
      </p:pic>
      <p:sp>
        <p:nvSpPr>
          <p:cNvPr id="286" name="La atmósfera proporciona…"/>
          <p:cNvSpPr txBox="1">
            <a:spLocks noGrp="1"/>
          </p:cNvSpPr>
          <p:nvPr>
            <p:ph type="title"/>
          </p:nvPr>
        </p:nvSpPr>
        <p:spPr>
          <a:xfrm>
            <a:off x="1144896" y="495666"/>
            <a:ext cx="19562146" cy="2911142"/>
          </a:xfrm>
          <a:prstGeom prst="rect">
            <a:avLst/>
          </a:prstGeom>
        </p:spPr>
        <p:txBody>
          <a:bodyPr/>
          <a:lstStyle/>
          <a:p>
            <a:pPr indent="300481" defTabSz="751205">
              <a:lnSpc>
                <a:spcPts val="8700"/>
              </a:lnSpc>
              <a:defRPr sz="10192" b="1">
                <a:effectLst>
                  <a:outerShdw blurRad="11557" dist="57785" dir="18900000" rotWithShape="0">
                    <a:srgbClr val="000000"/>
                  </a:outerShdw>
                </a:effectLst>
                <a:latin typeface="Helvetica"/>
                <a:ea typeface="Helvetica"/>
                <a:cs typeface="Helvetica"/>
                <a:sym typeface="Helvetica"/>
              </a:defRPr>
            </a:pPr>
            <a:r>
              <a:t>La </a:t>
            </a:r>
            <a:r>
              <a:rPr sz="10465" b="0">
                <a:effectLst>
                  <a:outerShdw blurRad="11557" dist="46228" dir="18900000" rotWithShape="0">
                    <a:schemeClr val="accent3">
                      <a:satOff val="-13807"/>
                      <a:lumOff val="19329"/>
                    </a:schemeClr>
                  </a:outerShdw>
                </a:effectLst>
                <a:latin typeface="+mj-lt"/>
                <a:ea typeface="+mj-ea"/>
                <a:cs typeface="+mj-cs"/>
                <a:sym typeface="Arial Black"/>
              </a:rPr>
              <a:t>atmósfera proporciona</a:t>
            </a:r>
          </a:p>
          <a:p>
            <a:pPr indent="300481" defTabSz="751205">
              <a:lnSpc>
                <a:spcPts val="8700"/>
              </a:lnSpc>
              <a:defRPr sz="10192" b="1">
                <a:effectLst>
                  <a:outerShdw blurRad="11557" dist="57785" dir="18900000" rotWithShape="0">
                    <a:srgbClr val="000000"/>
                  </a:outerShdw>
                </a:effectLst>
                <a:latin typeface="Helvetica"/>
                <a:ea typeface="Helvetica"/>
                <a:cs typeface="Helvetica"/>
                <a:sym typeface="Helvetica"/>
              </a:defRPr>
            </a:pPr>
            <a:r>
              <a:rPr sz="10465" b="0">
                <a:effectLst>
                  <a:outerShdw blurRad="11557" dist="46228" dir="18900000" rotWithShape="0">
                    <a:schemeClr val="accent3">
                      <a:satOff val="-13807"/>
                      <a:lumOff val="19329"/>
                    </a:schemeClr>
                  </a:outerShdw>
                </a:effectLst>
                <a:latin typeface="+mj-lt"/>
                <a:ea typeface="+mj-ea"/>
                <a:cs typeface="+mj-cs"/>
                <a:sym typeface="Arial Black"/>
              </a:rPr>
              <a:t>salud</a:t>
            </a:r>
            <a:r>
              <a:t> </a:t>
            </a:r>
            <a:r>
              <a:rPr sz="9191" b="0"/>
              <a:t>y </a:t>
            </a:r>
            <a:r>
              <a:rPr sz="8827" b="0">
                <a:effectLst>
                  <a:outerShdw blurRad="11557" dist="46228" dir="18900000" rotWithShape="0">
                    <a:schemeClr val="accent3">
                      <a:satOff val="-13807"/>
                      <a:lumOff val="19329"/>
                    </a:schemeClr>
                  </a:outerShdw>
                </a:effectLst>
                <a:latin typeface="+mj-lt"/>
                <a:ea typeface="+mj-ea"/>
                <a:cs typeface="+mj-cs"/>
                <a:sym typeface="Arial Black"/>
              </a:rPr>
              <a:t>vigor</a:t>
            </a:r>
          </a:p>
        </p:txBody>
      </p:sp>
      <p:sp>
        <p:nvSpPr>
          <p:cNvPr id="287" name="—Consejos para los Maestros Padres y Alumnos acerca de la Educación Cristiana, 109, 110 (1913). {1MCP 75.4}"/>
          <p:cNvSpPr txBox="1"/>
          <p:nvPr/>
        </p:nvSpPr>
        <p:spPr>
          <a:xfrm>
            <a:off x="1004722" y="12774907"/>
            <a:ext cx="18158156"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pPr>
            <a:r>
              <a:t>—Consejos para los Maestros Padres y Alumnos acerca de la Educación Cristiana, 109, 110 (1913). {1MCP 75.4}</a:t>
            </a:r>
          </a:p>
          <a:p>
            <a:pPr>
              <a:defRPr sz="2800"/>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6099">
              <a:schemeClr val="accent6">
                <a:hueOff val="10811956"/>
                <a:satOff val="-58544"/>
                <a:lumOff val="-9736"/>
              </a:schemeClr>
            </a:gs>
            <a:gs pos="97747">
              <a:srgbClr val="B229FF"/>
            </a:gs>
          </a:gsLst>
          <a:lin ang="5400000" scaled="0"/>
        </a:gradFill>
        <a:effectLst/>
      </p:bgPr>
    </p:bg>
    <p:spTree>
      <p:nvGrpSpPr>
        <p:cNvPr id="1" name=""/>
        <p:cNvGrpSpPr/>
        <p:nvPr/>
      </p:nvGrpSpPr>
      <p:grpSpPr>
        <a:xfrm>
          <a:off x="0" y="0"/>
          <a:ext cx="0" cy="0"/>
          <a:chOff x="0" y="0"/>
          <a:chExt cx="0" cy="0"/>
        </a:xfrm>
      </p:grpSpPr>
      <p:pic>
        <p:nvPicPr>
          <p:cNvPr id="289" name="Imagen" descr="Imagen"/>
          <p:cNvPicPr>
            <a:picLocks noChangeAspect="1"/>
          </p:cNvPicPr>
          <p:nvPr/>
        </p:nvPicPr>
        <p:blipFill>
          <a:blip r:embed="rId2"/>
          <a:stretch>
            <a:fillRect/>
          </a:stretch>
        </p:blipFill>
        <p:spPr>
          <a:xfrm>
            <a:off x="10855872" y="833590"/>
            <a:ext cx="13238656" cy="13004098"/>
          </a:xfrm>
          <a:prstGeom prst="rect">
            <a:avLst/>
          </a:prstGeom>
          <a:ln w="12700">
            <a:miter lim="400000"/>
          </a:ln>
        </p:spPr>
      </p:pic>
      <p:sp>
        <p:nvSpPr>
          <p:cNvPr id="290" name="La atmósfera proporciona salud y vigor"/>
          <p:cNvSpPr txBox="1">
            <a:spLocks noGrp="1"/>
          </p:cNvSpPr>
          <p:nvPr>
            <p:ph type="title"/>
          </p:nvPr>
        </p:nvSpPr>
        <p:spPr>
          <a:xfrm>
            <a:off x="789296" y="546466"/>
            <a:ext cx="15591214" cy="1005186"/>
          </a:xfrm>
          <a:prstGeom prst="rect">
            <a:avLst/>
          </a:prstGeom>
        </p:spPr>
        <p:txBody>
          <a:bodyPr/>
          <a:lstStyle/>
          <a:p>
            <a:pPr indent="161797" defTabSz="404495">
              <a:lnSpc>
                <a:spcPts val="4700"/>
              </a:lnSpc>
              <a:defRPr sz="5488" b="1">
                <a:effectLst>
                  <a:outerShdw blurRad="6223" dist="31115" dir="18900000" rotWithShape="0">
                    <a:srgbClr val="000000"/>
                  </a:outerShdw>
                </a:effectLst>
                <a:latin typeface="Helvetica"/>
                <a:ea typeface="Helvetica"/>
                <a:cs typeface="Helvetica"/>
                <a:sym typeface="Helvetica"/>
              </a:defRPr>
            </a:pPr>
            <a:r>
              <a:t>La </a:t>
            </a:r>
            <a:r>
              <a:rPr sz="5635" b="0">
                <a:effectLst>
                  <a:outerShdw blurRad="6223" dist="24892" dir="18900000" rotWithShape="0">
                    <a:schemeClr val="accent3">
                      <a:satOff val="-13807"/>
                      <a:lumOff val="19329"/>
                    </a:schemeClr>
                  </a:outerShdw>
                </a:effectLst>
                <a:latin typeface="+mj-lt"/>
                <a:ea typeface="+mj-ea"/>
                <a:cs typeface="+mj-cs"/>
                <a:sym typeface="Arial Black"/>
              </a:rPr>
              <a:t>atmósfera proporciona salud</a:t>
            </a:r>
            <a:r>
              <a:t> </a:t>
            </a:r>
            <a:r>
              <a:rPr sz="4949" b="0"/>
              <a:t>y </a:t>
            </a:r>
            <a:r>
              <a:rPr sz="4753" b="0">
                <a:effectLst>
                  <a:outerShdw blurRad="6223" dist="24892" dir="18900000" rotWithShape="0">
                    <a:schemeClr val="accent3">
                      <a:satOff val="-13807"/>
                      <a:lumOff val="19329"/>
                    </a:schemeClr>
                  </a:outerShdw>
                </a:effectLst>
                <a:latin typeface="+mj-lt"/>
                <a:ea typeface="+mj-ea"/>
                <a:cs typeface="+mj-cs"/>
                <a:sym typeface="Arial Black"/>
              </a:rPr>
              <a:t>vigor</a:t>
            </a:r>
          </a:p>
        </p:txBody>
      </p:sp>
      <p:sp>
        <p:nvSpPr>
          <p:cNvPr id="291" name="Una atmósfera de alegría…"/>
          <p:cNvSpPr txBox="1"/>
          <p:nvPr/>
        </p:nvSpPr>
        <p:spPr>
          <a:xfrm>
            <a:off x="7005806" y="6499437"/>
            <a:ext cx="15452388" cy="4597401"/>
          </a:xfrm>
          <a:prstGeom prst="rect">
            <a:avLst/>
          </a:prstGeom>
          <a:ln w="12700">
            <a:miter lim="400000"/>
          </a:ln>
          <a:effectLst>
            <a:outerShdw blurRad="190500" dist="8455"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21919" indent="-121919" algn="l">
              <a:buSzPct val="100000"/>
              <a:buAutoNum type="arabicPeriod"/>
              <a:defRPr sz="7000">
                <a:effectLst>
                  <a:outerShdw blurRad="25400" dist="23998" dir="2700000" rotWithShape="0">
                    <a:srgbClr val="000000">
                      <a:alpha val="31034"/>
                    </a:srgbClr>
                  </a:outerShdw>
                </a:effectLst>
              </a:defRPr>
            </a:pPr>
            <a:r>
              <a:rPr b="1">
                <a:latin typeface="Helvetica"/>
                <a:ea typeface="Helvetica"/>
                <a:cs typeface="Helvetica"/>
                <a:sym typeface="Helvetica"/>
              </a:rPr>
              <a:t>Una </a:t>
            </a:r>
            <a:r>
              <a:rPr sz="9800" b="1">
                <a:latin typeface="Helvetica"/>
                <a:ea typeface="Helvetica"/>
                <a:cs typeface="Helvetica"/>
                <a:sym typeface="Helvetica"/>
              </a:rPr>
              <a:t>atmósfera</a:t>
            </a:r>
            <a:r>
              <a:rPr sz="4600">
                <a:latin typeface="Helvetica"/>
                <a:ea typeface="Helvetica"/>
                <a:cs typeface="Helvetica"/>
                <a:sym typeface="Helvetica"/>
              </a:rPr>
              <a:t> de </a:t>
            </a:r>
            <a:r>
              <a:rPr sz="9800" b="1">
                <a:latin typeface="Helvetica"/>
                <a:ea typeface="Helvetica"/>
                <a:cs typeface="Helvetica"/>
                <a:sym typeface="Helvetica"/>
              </a:rPr>
              <a:t>alegría</a:t>
            </a:r>
            <a:endParaRPr sz="4600">
              <a:latin typeface="Helvetica"/>
              <a:ea typeface="Helvetica"/>
              <a:cs typeface="Helvetica"/>
              <a:sym typeface="Helvetica"/>
            </a:endParaRPr>
          </a:p>
          <a:p>
            <a:pPr marL="170687" indent="-170687" algn="l">
              <a:buSzPct val="100000"/>
              <a:buAutoNum type="arabicPeriod"/>
              <a:defRPr sz="7000">
                <a:effectLst>
                  <a:outerShdw blurRad="25400" dist="23998" dir="2700000" rotWithShape="0">
                    <a:srgbClr val="000000">
                      <a:alpha val="31034"/>
                    </a:srgbClr>
                  </a:outerShdw>
                </a:effectLst>
              </a:defRPr>
            </a:pPr>
            <a:r>
              <a:rPr sz="9800" b="1">
                <a:latin typeface="Helvetica"/>
                <a:ea typeface="Helvetica"/>
                <a:cs typeface="Helvetica"/>
                <a:sym typeface="Helvetica"/>
              </a:rPr>
              <a:t>Cortesía</a:t>
            </a:r>
            <a:r>
              <a:rPr sz="4600">
                <a:latin typeface="Helvetica"/>
                <a:ea typeface="Helvetica"/>
                <a:cs typeface="Helvetica"/>
                <a:sym typeface="Helvetica"/>
              </a:rPr>
              <a:t> y </a:t>
            </a:r>
          </a:p>
          <a:p>
            <a:pPr marL="170687" indent="-170687" algn="l">
              <a:buSzPct val="100000"/>
              <a:buAutoNum type="arabicPeriod"/>
              <a:defRPr sz="7000">
                <a:effectLst>
                  <a:outerShdw blurRad="25400" dist="23998" dir="2700000" rotWithShape="0">
                    <a:srgbClr val="000000">
                      <a:alpha val="31034"/>
                    </a:srgbClr>
                  </a:outerShdw>
                </a:effectLst>
              </a:defRPr>
            </a:pPr>
            <a:r>
              <a:rPr sz="9800" b="1">
                <a:latin typeface="Helvetica"/>
                <a:ea typeface="Helvetica"/>
                <a:cs typeface="Helvetica"/>
                <a:sym typeface="Helvetica"/>
              </a:rPr>
              <a:t>Amor</a:t>
            </a:r>
            <a:r>
              <a:rPr sz="4600">
                <a:latin typeface="Helvetica"/>
                <a:ea typeface="Helvetica"/>
                <a:cs typeface="Helvetica"/>
                <a:sym typeface="Helvetica"/>
              </a:rPr>
              <a:t>.</a:t>
            </a:r>
          </a:p>
        </p:txBody>
      </p:sp>
      <p:sp>
        <p:nvSpPr>
          <p:cNvPr id="292" name="Sobre todas las cosas, los padres deben rodear a sus hijos de:"/>
          <p:cNvSpPr txBox="1"/>
          <p:nvPr/>
        </p:nvSpPr>
        <p:spPr>
          <a:xfrm>
            <a:off x="1965575" y="4160402"/>
            <a:ext cx="13238656" cy="2195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6800" i="1">
                <a:latin typeface="Times New Roman"/>
                <a:ea typeface="Times New Roman"/>
                <a:cs typeface="Times New Roman"/>
                <a:sym typeface="Times New Roman"/>
              </a:defRPr>
            </a:lvl1pPr>
          </a:lstStyle>
          <a:p>
            <a:r>
              <a:rPr dirty="0" err="1"/>
              <a:t>Sobre</a:t>
            </a:r>
            <a:r>
              <a:rPr dirty="0"/>
              <a:t> </a:t>
            </a:r>
            <a:r>
              <a:rPr dirty="0" err="1"/>
              <a:t>todas</a:t>
            </a:r>
            <a:r>
              <a:rPr dirty="0"/>
              <a:t> las </a:t>
            </a:r>
            <a:r>
              <a:rPr dirty="0" err="1"/>
              <a:t>cosas</a:t>
            </a:r>
            <a:r>
              <a:rPr dirty="0"/>
              <a:t>, los padres </a:t>
            </a:r>
            <a:r>
              <a:rPr dirty="0" err="1"/>
              <a:t>deben</a:t>
            </a:r>
            <a:r>
              <a:rPr dirty="0"/>
              <a:t> </a:t>
            </a:r>
            <a:r>
              <a:rPr dirty="0" err="1"/>
              <a:t>rodear</a:t>
            </a:r>
            <a:r>
              <a:rPr dirty="0"/>
              <a:t> a sus </a:t>
            </a:r>
            <a:r>
              <a:rPr dirty="0" err="1"/>
              <a:t>hijos</a:t>
            </a:r>
            <a:r>
              <a:rPr dirty="0"/>
              <a:t> de:</a:t>
            </a:r>
          </a:p>
        </p:txBody>
      </p:sp>
      <p:sp>
        <p:nvSpPr>
          <p:cNvPr id="293" name="—Consejos para los Maestros Padres y Alumnos acerca de la Educación Cristiana, 109, 110 (1913). {1MCP 75.4}"/>
          <p:cNvSpPr txBox="1"/>
          <p:nvPr/>
        </p:nvSpPr>
        <p:spPr>
          <a:xfrm>
            <a:off x="5652922" y="12851107"/>
            <a:ext cx="18158156"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pPr>
            <a:r>
              <a:t>—Consejos para los Maestros Padres y Alumnos acerca de la Educación Cristiana, 109, 110 (1913). {1MCP 75.4}</a:t>
            </a:r>
          </a:p>
          <a:p>
            <a:pPr>
              <a:defRPr sz="2800"/>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La atmósfera proporciona salud y vigor"/>
          <p:cNvSpPr txBox="1">
            <a:spLocks noGrp="1"/>
          </p:cNvSpPr>
          <p:nvPr>
            <p:ph type="title"/>
          </p:nvPr>
        </p:nvSpPr>
        <p:spPr>
          <a:xfrm>
            <a:off x="-108171" y="182399"/>
            <a:ext cx="12265468" cy="1298474"/>
          </a:xfrm>
          <a:prstGeom prst="rect">
            <a:avLst/>
          </a:prstGeom>
        </p:spPr>
        <p:txBody>
          <a:bodyPr/>
          <a:lstStyle>
            <a:lvl1pPr indent="231139" defTabSz="577850">
              <a:defRPr sz="4690" b="1">
                <a:effectLst>
                  <a:outerShdw blurRad="8890" dist="44450" dir="18900000" rotWithShape="0">
                    <a:srgbClr val="000000"/>
                  </a:outerShdw>
                </a:effectLst>
                <a:latin typeface="Helvetica"/>
                <a:ea typeface="Helvetica"/>
                <a:cs typeface="Helvetica"/>
                <a:sym typeface="Helvetica"/>
              </a:defRPr>
            </a:lvl1pPr>
          </a:lstStyle>
          <a:p>
            <a:r>
              <a:t>La atmósfera proporciona salud y vigor</a:t>
            </a:r>
          </a:p>
        </p:txBody>
      </p:sp>
      <p:pic>
        <p:nvPicPr>
          <p:cNvPr id="296" name="Imagen" descr="Imagen"/>
          <p:cNvPicPr>
            <a:picLocks noChangeAspect="1"/>
          </p:cNvPicPr>
          <p:nvPr/>
        </p:nvPicPr>
        <p:blipFill>
          <a:blip r:embed="rId2"/>
          <a:stretch>
            <a:fillRect/>
          </a:stretch>
        </p:blipFill>
        <p:spPr>
          <a:xfrm>
            <a:off x="2515998" y="875559"/>
            <a:ext cx="20774403" cy="11592349"/>
          </a:xfrm>
          <a:prstGeom prst="rect">
            <a:avLst/>
          </a:prstGeom>
          <a:ln w="12700">
            <a:miter lim="400000"/>
          </a:ln>
        </p:spPr>
      </p:pic>
      <p:sp>
        <p:nvSpPr>
          <p:cNvPr id="297" name="Los ángeles se deleitan en morar en un hogar donde vive el amor y este se expresa tanto en las miradas y las palabras como en los actos."/>
          <p:cNvSpPr/>
          <p:nvPr/>
        </p:nvSpPr>
        <p:spPr>
          <a:xfrm>
            <a:off x="8496299" y="3625929"/>
            <a:ext cx="8369301" cy="8841979"/>
          </a:xfrm>
          <a:prstGeom prst="rect">
            <a:avLst/>
          </a:prstGeom>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nSpc>
                <a:spcPts val="9040"/>
              </a:lnSpc>
              <a:defRPr sz="7000" b="1">
                <a:effectLst>
                  <a:outerShdw blurRad="25400" dist="23998" dir="2700000" rotWithShape="0">
                    <a:srgbClr val="000000">
                      <a:alpha val="31034"/>
                    </a:srgbClr>
                  </a:outerShdw>
                </a:effectLst>
                <a:latin typeface="Helvetica"/>
                <a:ea typeface="Helvetica"/>
                <a:cs typeface="Helvetica"/>
                <a:sym typeface="Helvetica"/>
              </a:defRPr>
            </a:pPr>
            <a:r>
              <a:rPr sz="5800" dirty="0"/>
              <a:t>Los </a:t>
            </a:r>
            <a:r>
              <a:rPr sz="9700" i="1" dirty="0" err="1">
                <a:latin typeface="Times New Roman"/>
                <a:ea typeface="Times New Roman"/>
                <a:cs typeface="Times New Roman"/>
                <a:sym typeface="Times New Roman"/>
              </a:rPr>
              <a:t>ángeles</a:t>
            </a:r>
            <a:r>
              <a:rPr dirty="0"/>
              <a:t> se </a:t>
            </a:r>
            <a:r>
              <a:rPr dirty="0" err="1"/>
              <a:t>deleitan</a:t>
            </a:r>
            <a:r>
              <a:rPr sz="4400" dirty="0"/>
              <a:t> </a:t>
            </a:r>
            <a:r>
              <a:rPr sz="4400" dirty="0" err="1"/>
              <a:t>en</a:t>
            </a:r>
            <a:r>
              <a:rPr sz="4400" dirty="0"/>
              <a:t> </a:t>
            </a:r>
            <a:r>
              <a:rPr dirty="0" err="1"/>
              <a:t>morar</a:t>
            </a:r>
            <a:r>
              <a:rPr dirty="0"/>
              <a:t> </a:t>
            </a:r>
            <a:r>
              <a:rPr sz="4200" dirty="0" err="1"/>
              <a:t>en</a:t>
            </a:r>
            <a:r>
              <a:rPr sz="4200" dirty="0"/>
              <a:t> un </a:t>
            </a:r>
            <a:r>
              <a:rPr sz="9700" i="1" dirty="0" err="1">
                <a:latin typeface="Times New Roman"/>
                <a:ea typeface="Times New Roman"/>
                <a:cs typeface="Times New Roman"/>
                <a:sym typeface="Times New Roman"/>
              </a:rPr>
              <a:t>hogar</a:t>
            </a:r>
            <a:r>
              <a:rPr dirty="0"/>
              <a:t> </a:t>
            </a:r>
            <a:r>
              <a:rPr dirty="0" err="1"/>
              <a:t>donde</a:t>
            </a:r>
            <a:r>
              <a:rPr dirty="0"/>
              <a:t> </a:t>
            </a:r>
            <a:r>
              <a:rPr dirty="0" err="1"/>
              <a:t>vive</a:t>
            </a:r>
            <a:r>
              <a:rPr sz="4200" dirty="0"/>
              <a:t> el </a:t>
            </a:r>
            <a:r>
              <a:rPr dirty="0"/>
              <a:t>amor</a:t>
            </a:r>
            <a:r>
              <a:rPr sz="4200" dirty="0"/>
              <a:t> y </a:t>
            </a:r>
            <a:r>
              <a:rPr sz="4200" dirty="0" err="1"/>
              <a:t>este</a:t>
            </a:r>
            <a:r>
              <a:rPr sz="4200" dirty="0"/>
              <a:t> </a:t>
            </a:r>
            <a:r>
              <a:rPr dirty="0"/>
              <a:t>se </a:t>
            </a:r>
            <a:r>
              <a:rPr dirty="0" err="1"/>
              <a:t>expresa</a:t>
            </a:r>
            <a:r>
              <a:rPr dirty="0"/>
              <a:t> tanto </a:t>
            </a:r>
            <a:r>
              <a:rPr sz="4200" dirty="0" err="1"/>
              <a:t>en</a:t>
            </a:r>
            <a:r>
              <a:rPr sz="4200" dirty="0"/>
              <a:t> las </a:t>
            </a:r>
            <a:r>
              <a:rPr dirty="0" err="1"/>
              <a:t>miradas</a:t>
            </a:r>
            <a:r>
              <a:rPr sz="4200" dirty="0"/>
              <a:t> y las </a:t>
            </a:r>
            <a:r>
              <a:rPr dirty="0"/>
              <a:t>palabras </a:t>
            </a:r>
            <a:r>
              <a:rPr sz="4200" dirty="0" err="1"/>
              <a:t>como</a:t>
            </a:r>
            <a:r>
              <a:rPr sz="4200" dirty="0"/>
              <a:t> </a:t>
            </a:r>
            <a:r>
              <a:rPr sz="4200" dirty="0" err="1"/>
              <a:t>en</a:t>
            </a:r>
            <a:r>
              <a:rPr sz="4200" dirty="0"/>
              <a:t> los </a:t>
            </a:r>
            <a:r>
              <a:rPr dirty="0" err="1"/>
              <a:t>actos</a:t>
            </a:r>
            <a:r>
              <a:rPr dirty="0"/>
              <a:t>. </a:t>
            </a:r>
          </a:p>
        </p:txBody>
      </p:sp>
      <p:sp>
        <p:nvSpPr>
          <p:cNvPr id="298" name="—Consejos para los Maestros Padres y Alumnos acerca de la Educación Cristiana, 109, 110 (1913). {1MCP 75.4}"/>
          <p:cNvSpPr txBox="1"/>
          <p:nvPr/>
        </p:nvSpPr>
        <p:spPr>
          <a:xfrm>
            <a:off x="5112968" y="13081823"/>
            <a:ext cx="15580463"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400"/>
            </a:pPr>
            <a:r>
              <a:t>—Consejos para los Maestros Padres y Alumnos acerca de la Educación Cristiana, 109, 110 (1913). {1MCP 75.4}</a:t>
            </a:r>
          </a:p>
          <a:p>
            <a:pPr>
              <a:defRPr sz="2400"/>
            </a:pP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Imagen" descr="Imagen"/>
          <p:cNvPicPr>
            <a:picLocks noChangeAspect="1"/>
          </p:cNvPicPr>
          <p:nvPr/>
        </p:nvPicPr>
        <p:blipFill>
          <a:blip r:embed="rId2"/>
          <a:stretch>
            <a:fillRect/>
          </a:stretch>
        </p:blipFill>
        <p:spPr>
          <a:xfrm>
            <a:off x="16020406" y="212959"/>
            <a:ext cx="4498978" cy="5794669"/>
          </a:xfrm>
          <a:prstGeom prst="rect">
            <a:avLst/>
          </a:prstGeom>
          <a:ln w="12700">
            <a:miter lim="400000"/>
          </a:ln>
        </p:spPr>
      </p:pic>
      <p:sp>
        <p:nvSpPr>
          <p:cNvPr id="301" name="—Consejos para los Maestros Padres y Alumnos acerca de la Educación Cristiana, 109, 110 (1913). {1MCP 75.4}"/>
          <p:cNvSpPr txBox="1"/>
          <p:nvPr/>
        </p:nvSpPr>
        <p:spPr>
          <a:xfrm>
            <a:off x="3971924" y="12106040"/>
            <a:ext cx="18158156"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pPr>
            <a:r>
              <a:t>—Consejos para los Maestros Padres y Alumnos acerca de la Educación Cristiana, 109, 110 (1913). {1MCP 75.4}</a:t>
            </a:r>
          </a:p>
          <a:p>
            <a:pPr>
              <a:defRPr sz="2800"/>
            </a:pPr>
            <a:endParaRPr/>
          </a:p>
        </p:txBody>
      </p:sp>
      <p:sp>
        <p:nvSpPr>
          <p:cNvPr id="302" name="Muestren un espíritu bondadoso y tolerante, y promuévanlo en sus hijos, cultivando todas las gracias que alegran la vida del hogar. La atmósfera así creada será para los niños lo que son el aire y el sol para el mundo vegetal, y favorecerá la salud y la "/>
          <p:cNvSpPr txBox="1">
            <a:spLocks noGrp="1"/>
          </p:cNvSpPr>
          <p:nvPr>
            <p:ph type="title"/>
          </p:nvPr>
        </p:nvSpPr>
        <p:spPr>
          <a:xfrm>
            <a:off x="2386440" y="5083205"/>
            <a:ext cx="21329123" cy="5944449"/>
          </a:xfrm>
          <a:prstGeom prst="rect">
            <a:avLst/>
          </a:prstGeom>
          <a:gradFill>
            <a:gsLst>
              <a:gs pos="0">
                <a:srgbClr val="4F0477"/>
              </a:gs>
              <a:gs pos="59061">
                <a:srgbClr val="800E8A"/>
              </a:gs>
              <a:gs pos="76398">
                <a:srgbClr val="6F3674"/>
              </a:gs>
              <a:gs pos="96495">
                <a:srgbClr val="5E5E5E"/>
              </a:gs>
            </a:gsLst>
            <a:lin ang="5400000"/>
          </a:gradFill>
          <a:effectLst>
            <a:outerShdw blurRad="190500" dist="8455" dir="5400000" rotWithShape="0">
              <a:srgbClr val="000000"/>
            </a:outerShdw>
          </a:effectLst>
        </p:spPr>
        <p:txBody>
          <a:bodyPr anchor="t"/>
          <a:lstStyle/>
          <a:p>
            <a:pPr>
              <a:defRPr sz="7600" b="1" i="1">
                <a:latin typeface="Times New Roman"/>
                <a:ea typeface="Times New Roman"/>
                <a:cs typeface="Times New Roman"/>
                <a:sym typeface="Times New Roman"/>
              </a:defRPr>
            </a:pPr>
            <a:r>
              <a:rPr sz="9000"/>
              <a:t>Muestren</a:t>
            </a:r>
            <a:r>
              <a:rPr sz="7000"/>
              <a:t> un </a:t>
            </a:r>
            <a:r>
              <a:rPr sz="9000"/>
              <a:t>espíritu bondadoso</a:t>
            </a:r>
            <a:r>
              <a:rPr sz="7000"/>
              <a:t> y </a:t>
            </a:r>
            <a:r>
              <a:rPr sz="9000"/>
              <a:t>tolerante</a:t>
            </a:r>
            <a:r>
              <a:rPr sz="5900"/>
              <a:t>, y promuévanlo en sus hijos, cultivando todas las gracias que alegran la vida del hogar. La atmósfera así creada será para los niños lo que son el aire y el sol para el mundo vegetal, y favorecerá la salud y la fortaleza mental y del cuerpo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184">
              <a:srgbClr val="9437FF"/>
            </a:gs>
            <a:gs pos="34593">
              <a:srgbClr val="5B2C90"/>
            </a:gs>
            <a:gs pos="68024">
              <a:srgbClr val="212121"/>
            </a:gs>
            <a:gs pos="91482">
              <a:srgbClr val="75147A"/>
            </a:gs>
            <a:gs pos="100000">
              <a:srgbClr val="C907D4"/>
            </a:gs>
          </a:gsLst>
          <a:lin ang="5400000" scaled="0"/>
        </a:gradFill>
        <a:effectLst/>
      </p:bgPr>
    </p:bg>
    <p:spTree>
      <p:nvGrpSpPr>
        <p:cNvPr id="1" name=""/>
        <p:cNvGrpSpPr/>
        <p:nvPr/>
      </p:nvGrpSpPr>
      <p:grpSpPr>
        <a:xfrm>
          <a:off x="0" y="0"/>
          <a:ext cx="0" cy="0"/>
          <a:chOff x="0" y="0"/>
          <a:chExt cx="0" cy="0"/>
        </a:xfrm>
      </p:grpSpPr>
      <p:pic>
        <p:nvPicPr>
          <p:cNvPr id="144" name="Imagen" descr="Imagen"/>
          <p:cNvPicPr>
            <a:picLocks noChangeAspect="1"/>
          </p:cNvPicPr>
          <p:nvPr/>
        </p:nvPicPr>
        <p:blipFill>
          <a:blip r:embed="rId2"/>
          <a:srcRect l="5820" t="6587"/>
          <a:stretch>
            <a:fillRect/>
          </a:stretch>
        </p:blipFill>
        <p:spPr>
          <a:xfrm>
            <a:off x="5875172" y="15747"/>
            <a:ext cx="16023324" cy="8724694"/>
          </a:xfrm>
          <a:prstGeom prst="rect">
            <a:avLst/>
          </a:prstGeom>
          <a:ln w="12700">
            <a:miter lim="400000"/>
          </a:ln>
          <a:effectLst>
            <a:outerShdw blurRad="190500" dist="8455" dir="5400000" rotWithShape="0">
              <a:srgbClr val="000000"/>
            </a:outerShdw>
          </a:effectLst>
        </p:spPr>
      </p:pic>
      <p:sp>
        <p:nvSpPr>
          <p:cNvPr id="145" name="Capítulo 7"/>
          <p:cNvSpPr txBox="1"/>
          <p:nvPr/>
        </p:nvSpPr>
        <p:spPr>
          <a:xfrm>
            <a:off x="915238" y="8230957"/>
            <a:ext cx="4305595" cy="12033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5700">
                <a:latin typeface="+mj-lt"/>
                <a:ea typeface="+mj-ea"/>
                <a:cs typeface="+mj-cs"/>
                <a:sym typeface="Arial Black"/>
              </a:defRPr>
            </a:lvl1pPr>
          </a:lstStyle>
          <a:p>
            <a:r>
              <a:t>Capítulo 7</a:t>
            </a:r>
          </a:p>
        </p:txBody>
      </p:sp>
      <p:sp>
        <p:nvSpPr>
          <p:cNvPr id="146" name="Enfermedades que se…"/>
          <p:cNvSpPr txBox="1">
            <a:spLocks noGrp="1"/>
          </p:cNvSpPr>
          <p:nvPr>
            <p:ph type="title"/>
          </p:nvPr>
        </p:nvSpPr>
        <p:spPr>
          <a:xfrm>
            <a:off x="5520208" y="8666816"/>
            <a:ext cx="15490901" cy="3083205"/>
          </a:xfrm>
          <a:prstGeom prst="rect">
            <a:avLst/>
          </a:prstGeom>
        </p:spPr>
        <p:txBody>
          <a:bodyPr/>
          <a:lstStyle/>
          <a:p>
            <a:pPr>
              <a:lnSpc>
                <a:spcPts val="8600"/>
              </a:lnSpc>
              <a:defRPr>
                <a:ln w="63500">
                  <a:solidFill>
                    <a:schemeClr val="accent4">
                      <a:hueOff val="-241732"/>
                      <a:satOff val="29417"/>
                      <a:lumOff val="20730"/>
                    </a:schemeClr>
                  </a:solidFill>
                </a:ln>
                <a:effectLst>
                  <a:outerShdw blurRad="88900" dist="63500" dir="18900000" rotWithShape="0">
                    <a:srgbClr val="000000"/>
                  </a:outerShdw>
                </a:effectLst>
              </a:defRPr>
            </a:pPr>
            <a:r>
              <a:t>Enfermedades</a:t>
            </a:r>
            <a:r>
              <a:rPr sz="6900"/>
              <a:t> que se</a:t>
            </a:r>
          </a:p>
          <a:p>
            <a:pPr>
              <a:lnSpc>
                <a:spcPts val="8600"/>
              </a:lnSpc>
              <a:defRPr>
                <a:ln w="63500">
                  <a:solidFill>
                    <a:schemeClr val="accent4">
                      <a:hueOff val="-241732"/>
                      <a:satOff val="29417"/>
                      <a:lumOff val="20730"/>
                    </a:schemeClr>
                  </a:solidFill>
                </a:ln>
                <a:effectLst>
                  <a:outerShdw blurRad="88900" dist="63500" dir="18900000" rotWithShape="0">
                    <a:srgbClr val="000000"/>
                  </a:outerShdw>
                </a:effectLst>
              </a:defRPr>
            </a:pPr>
            <a:r>
              <a:t>originan</a:t>
            </a:r>
            <a:r>
              <a:rPr sz="6900"/>
              <a:t> en la </a:t>
            </a:r>
            <a:r>
              <a:t>mente</a:t>
            </a:r>
            <a:r>
              <a:rPr sz="7400"/>
              <a:t>*</a:t>
            </a:r>
          </a:p>
        </p:txBody>
      </p:sp>
    </p:spTree>
  </p:cSld>
  <p:clrMapOvr>
    <a:masterClrMapping/>
  </p:clrMapOvr>
  <mc:AlternateContent xmlns:mc="http://schemas.openxmlformats.org/markup-compatibility/2006" xmlns:p14="http://schemas.microsoft.com/office/powerpoint/2010/main">
    <mc:Choice Requires="p14">
      <p:transition spd="slow" p14:dur="1500">
        <p:cover dir="d"/>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1580"/>
            </a:gs>
            <a:gs pos="100000">
              <a:srgbClr val="2B2B2B"/>
            </a:gs>
          </a:gsLst>
          <a:lin ang="5400000" scaled="0"/>
        </a:gradFill>
        <a:effectLst/>
      </p:bgPr>
    </p:bg>
    <p:spTree>
      <p:nvGrpSpPr>
        <p:cNvPr id="1" name=""/>
        <p:cNvGrpSpPr/>
        <p:nvPr/>
      </p:nvGrpSpPr>
      <p:grpSpPr>
        <a:xfrm>
          <a:off x="0" y="0"/>
          <a:ext cx="0" cy="0"/>
          <a:chOff x="0" y="0"/>
          <a:chExt cx="0" cy="0"/>
        </a:xfrm>
      </p:grpSpPr>
      <p:sp>
        <p:nvSpPr>
          <p:cNvPr id="148" name="Muy poca consideración se da a las causas que determinan la mortalidad, la enfermedad y la degeneración que existen hoy aun en los países más civilizados y ricos. La raza humana decae."/>
          <p:cNvSpPr txBox="1">
            <a:spLocks noGrp="1"/>
          </p:cNvSpPr>
          <p:nvPr>
            <p:ph type="body" sz="half" idx="1"/>
          </p:nvPr>
        </p:nvSpPr>
        <p:spPr>
          <a:xfrm>
            <a:off x="4153720" y="5277541"/>
            <a:ext cx="18293213" cy="5262167"/>
          </a:xfrm>
          <a:prstGeom prst="rect">
            <a:avLst/>
          </a:prstGeom>
        </p:spPr>
        <p:txBody>
          <a:bodyPr/>
          <a:lstStyle/>
          <a:p>
            <a:pPr marL="0" indent="0" algn="ctr">
              <a:buSzTx/>
              <a:buNone/>
              <a:defRPr sz="6600" b="1">
                <a:latin typeface="Helvetica"/>
                <a:ea typeface="Helvetica"/>
                <a:cs typeface="Helvetica"/>
                <a:sym typeface="Helvetica"/>
              </a:defRPr>
            </a:pPr>
            <a:r>
              <a:t>Muy poca consideración se da </a:t>
            </a:r>
            <a:r>
              <a:rPr sz="5000" b="0"/>
              <a:t>a las </a:t>
            </a:r>
            <a:r>
              <a:t>causas </a:t>
            </a:r>
            <a:r>
              <a:rPr sz="5000" b="0"/>
              <a:t>que </a:t>
            </a:r>
            <a:r>
              <a:t>determinan</a:t>
            </a:r>
            <a:r>
              <a:rPr sz="5000" b="0"/>
              <a:t> la </a:t>
            </a:r>
            <a:r>
              <a:t>mortalidad</a:t>
            </a:r>
            <a:r>
              <a:rPr sz="5000" b="0"/>
              <a:t>, la </a:t>
            </a:r>
            <a:r>
              <a:t>enfermedad </a:t>
            </a:r>
            <a:r>
              <a:rPr sz="5000" b="0"/>
              <a:t>y la </a:t>
            </a:r>
            <a:r>
              <a:t>degeneración</a:t>
            </a:r>
            <a:r>
              <a:rPr sz="5000" b="0"/>
              <a:t> que </a:t>
            </a:r>
            <a:r>
              <a:t>existen hoy aun</a:t>
            </a:r>
            <a:r>
              <a:rPr sz="5000" b="0"/>
              <a:t> en los </a:t>
            </a:r>
            <a:r>
              <a:t>países más civilizados</a:t>
            </a:r>
            <a:r>
              <a:rPr sz="5000" b="0"/>
              <a:t> y </a:t>
            </a:r>
            <a:r>
              <a:t>ricos. La raza humana decae.</a:t>
            </a:r>
          </a:p>
        </p:txBody>
      </p:sp>
      <p:sp>
        <p:nvSpPr>
          <p:cNvPr id="149" name="Se piensa muy poco en…"/>
          <p:cNvSpPr txBox="1"/>
          <p:nvPr/>
        </p:nvSpPr>
        <p:spPr>
          <a:xfrm>
            <a:off x="5843120" y="1457869"/>
            <a:ext cx="12697760" cy="2427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nSpc>
                <a:spcPts val="6900"/>
              </a:lnSpc>
              <a:defRPr sz="7200">
                <a:effectLst>
                  <a:outerShdw blurRad="12700" dist="50800" dir="18900000" rotWithShape="0">
                    <a:schemeClr val="accent3">
                      <a:satOff val="-13807"/>
                      <a:lumOff val="19329"/>
                    </a:schemeClr>
                  </a:outerShdw>
                </a:effectLst>
                <a:latin typeface="+mj-lt"/>
                <a:ea typeface="+mj-ea"/>
                <a:cs typeface="+mj-cs"/>
                <a:sym typeface="Arial Black"/>
              </a:defRPr>
            </a:pPr>
            <a:r>
              <a:t>Se piensa muy poco</a:t>
            </a:r>
            <a:r>
              <a:rPr sz="5500">
                <a:latin typeface="Helvetica Neue"/>
                <a:ea typeface="Helvetica Neue"/>
                <a:cs typeface="Helvetica Neue"/>
                <a:sym typeface="Helvetica Neue"/>
              </a:rPr>
              <a:t> en</a:t>
            </a:r>
          </a:p>
          <a:p>
            <a:pPr>
              <a:lnSpc>
                <a:spcPts val="6900"/>
              </a:lnSpc>
              <a:defRPr sz="7200">
                <a:effectLst>
                  <a:outerShdw blurRad="12700" dist="50800" dir="18900000" rotWithShape="0">
                    <a:schemeClr val="accent3">
                      <a:satOff val="-13807"/>
                      <a:lumOff val="19329"/>
                    </a:schemeClr>
                  </a:outerShdw>
                </a:effectLst>
                <a:latin typeface="+mj-lt"/>
                <a:ea typeface="+mj-ea"/>
                <a:cs typeface="+mj-cs"/>
                <a:sym typeface="Arial Black"/>
              </a:defRPr>
            </a:pPr>
            <a:r>
              <a:rPr sz="5500">
                <a:latin typeface="Helvetica Neue"/>
                <a:ea typeface="Helvetica Neue"/>
                <a:cs typeface="Helvetica Neue"/>
                <a:sym typeface="Helvetica Neue"/>
              </a:rPr>
              <a:t>los </a:t>
            </a:r>
            <a:r>
              <a:t>factores causales</a:t>
            </a:r>
          </a:p>
        </p:txBody>
      </p:sp>
      <p:sp>
        <p:nvSpPr>
          <p:cNvPr id="150" name="—El Ministerio de Curación, 294 (1905). {1MCP 71.1}"/>
          <p:cNvSpPr txBox="1"/>
          <p:nvPr/>
        </p:nvSpPr>
        <p:spPr>
          <a:xfrm>
            <a:off x="9618768" y="12623324"/>
            <a:ext cx="14792461" cy="1739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3600"/>
            </a:pPr>
            <a:r>
              <a:t>—El Ministerio de Curación, 294 (1905). {1MCP 71.1}</a:t>
            </a:r>
          </a:p>
          <a:p>
            <a:pPr>
              <a:defRPr sz="3600"/>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agen" descr="Imagen"/>
          <p:cNvPicPr>
            <a:picLocks noChangeAspect="1"/>
          </p:cNvPicPr>
          <p:nvPr/>
        </p:nvPicPr>
        <p:blipFill>
          <a:blip r:embed="rId2"/>
          <a:stretch>
            <a:fillRect/>
          </a:stretch>
        </p:blipFill>
        <p:spPr>
          <a:xfrm>
            <a:off x="-67802" y="-1"/>
            <a:ext cx="12192137" cy="13716001"/>
          </a:xfrm>
          <a:prstGeom prst="rect">
            <a:avLst/>
          </a:prstGeom>
          <a:ln w="12700">
            <a:miter lim="400000"/>
          </a:ln>
        </p:spPr>
      </p:pic>
      <p:sp>
        <p:nvSpPr>
          <p:cNvPr id="153" name="de cada diez enfermedades…"/>
          <p:cNvSpPr txBox="1"/>
          <p:nvPr/>
        </p:nvSpPr>
        <p:spPr>
          <a:xfrm>
            <a:off x="1442276" y="5144100"/>
            <a:ext cx="8192394" cy="40241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nSpc>
                <a:spcPts val="6900"/>
              </a:lnSpc>
              <a:defRPr sz="7200">
                <a:solidFill>
                  <a:srgbClr val="000000"/>
                </a:solidFill>
                <a:effectLst>
                  <a:outerShdw blurRad="12700" dist="50800" dir="18900000" rotWithShape="0">
                    <a:schemeClr val="accent3">
                      <a:satOff val="-13807"/>
                      <a:lumOff val="19329"/>
                    </a:schemeClr>
                  </a:outerShdw>
                </a:effectLst>
                <a:latin typeface="+mj-lt"/>
                <a:ea typeface="+mj-ea"/>
                <a:cs typeface="+mj-cs"/>
                <a:sym typeface="Arial Black"/>
              </a:defRPr>
            </a:pPr>
            <a:r>
              <a:t>  </a:t>
            </a:r>
            <a:r>
              <a:rPr sz="5300">
                <a:latin typeface="Helvetica Neue"/>
                <a:ea typeface="Helvetica Neue"/>
                <a:cs typeface="Helvetica Neue"/>
                <a:sym typeface="Helvetica Neue"/>
              </a:rPr>
              <a:t> de </a:t>
            </a:r>
            <a:r>
              <a:t>cada diez enfermedades</a:t>
            </a:r>
          </a:p>
          <a:p>
            <a:pPr>
              <a:lnSpc>
                <a:spcPts val="6900"/>
              </a:lnSpc>
              <a:defRPr sz="7200">
                <a:solidFill>
                  <a:srgbClr val="000000"/>
                </a:solidFill>
                <a:effectLst>
                  <a:outerShdw blurRad="12700" dist="50800" dir="18900000" rotWithShape="0">
                    <a:schemeClr val="accent3">
                      <a:satOff val="-13807"/>
                      <a:lumOff val="19329"/>
                    </a:schemeClr>
                  </a:outerShdw>
                </a:effectLst>
                <a:latin typeface="+mj-lt"/>
                <a:ea typeface="+mj-ea"/>
                <a:cs typeface="+mj-cs"/>
                <a:sym typeface="Arial Black"/>
              </a:defRPr>
            </a:pPr>
            <a:r>
              <a:t>      se originan</a:t>
            </a:r>
            <a:r>
              <a:rPr sz="5300">
                <a:latin typeface="Helvetica Neue"/>
                <a:ea typeface="Helvetica Neue"/>
                <a:cs typeface="Helvetica Neue"/>
                <a:sym typeface="Helvetica Neue"/>
              </a:rPr>
              <a:t> en la </a:t>
            </a:r>
            <a:r>
              <a:t>mente</a:t>
            </a:r>
          </a:p>
        </p:txBody>
      </p:sp>
      <p:sp>
        <p:nvSpPr>
          <p:cNvPr id="154" name="Por todas partes prevalece la enfermedad mental. Puede ser que alguna aguda dificultad del hogar esté royendo como un cáncer el alma y debilitando las fuerzas vitales."/>
          <p:cNvSpPr txBox="1"/>
          <p:nvPr/>
        </p:nvSpPr>
        <p:spPr>
          <a:xfrm>
            <a:off x="11226314" y="664948"/>
            <a:ext cx="12401071" cy="150798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nSpc>
                <a:spcPts val="10400"/>
              </a:lnSpc>
              <a:spcBef>
                <a:spcPts val="5900"/>
              </a:spcBef>
              <a:defRPr sz="8000" b="1">
                <a:latin typeface="Helvetica"/>
                <a:ea typeface="Helvetica"/>
                <a:cs typeface="Helvetica"/>
                <a:sym typeface="Helvetica"/>
              </a:defRPr>
            </a:pPr>
            <a:r>
              <a:t>Por todas partes prevalece</a:t>
            </a:r>
            <a:r>
              <a:rPr b="0"/>
              <a:t> la </a:t>
            </a:r>
            <a:r>
              <a:t>enfermedad mental. Puede ser </a:t>
            </a:r>
            <a:r>
              <a:rPr b="0"/>
              <a:t>que </a:t>
            </a:r>
            <a:r>
              <a:t>alguna aguda dificultad</a:t>
            </a:r>
            <a:r>
              <a:rPr b="0"/>
              <a:t> del </a:t>
            </a:r>
            <a:r>
              <a:t>hogar esté royendo </a:t>
            </a:r>
            <a:r>
              <a:rPr b="0"/>
              <a:t>como un </a:t>
            </a:r>
            <a:r>
              <a:t>cáncer</a:t>
            </a:r>
            <a:r>
              <a:rPr b="0"/>
              <a:t> el </a:t>
            </a:r>
            <a:r>
              <a:t>alma</a:t>
            </a:r>
            <a:r>
              <a:rPr b="0"/>
              <a:t> y </a:t>
            </a:r>
            <a:r>
              <a:t>debilitando</a:t>
            </a:r>
            <a:r>
              <a:rPr b="0"/>
              <a:t> las </a:t>
            </a:r>
            <a:r>
              <a:t>fuerzas vitales</a:t>
            </a:r>
            <a:r>
              <a:rPr b="0"/>
              <a:t>.</a:t>
            </a:r>
          </a:p>
        </p:txBody>
      </p:sp>
      <p:pic>
        <p:nvPicPr>
          <p:cNvPr id="155" name="Galería de imágenes" descr="Galería de imágenes"/>
          <p:cNvPicPr>
            <a:picLocks noChangeAspect="1"/>
          </p:cNvPicPr>
          <p:nvPr/>
        </p:nvPicPr>
        <p:blipFill>
          <a:blip r:embed="rId3"/>
          <a:srcRect t="5206" b="5206"/>
          <a:stretch>
            <a:fillRect/>
          </a:stretch>
        </p:blipFill>
        <p:spPr>
          <a:xfrm>
            <a:off x="832688" y="3934478"/>
            <a:ext cx="2794001" cy="250304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Galería de imágenes" descr="Galería de imágenes"/>
          <p:cNvPicPr>
            <a:picLocks noChangeAspect="1"/>
          </p:cNvPicPr>
          <p:nvPr/>
        </p:nvPicPr>
        <p:blipFill>
          <a:blip r:embed="rId2"/>
          <a:srcRect t="9374" b="9374"/>
          <a:stretch>
            <a:fillRect/>
          </a:stretch>
        </p:blipFill>
        <p:spPr>
          <a:xfrm>
            <a:off x="-1492978" y="5956069"/>
            <a:ext cx="19351030" cy="7769886"/>
          </a:xfrm>
          <a:prstGeom prst="rect">
            <a:avLst/>
          </a:prstGeom>
          <a:ln w="12700">
            <a:miter lim="400000"/>
          </a:ln>
        </p:spPr>
      </p:pic>
      <p:sp>
        <p:nvSpPr>
          <p:cNvPr id="158" name="Hay doctrinas erróneas, como la de un infierno que arde eternamente y el tormento sin fin de los impíos, que, al presentar ideas exageradas y distorsionadas del carácter de Dios, han producido el mismo resultado en las mentes sensibles."/>
          <p:cNvSpPr txBox="1"/>
          <p:nvPr/>
        </p:nvSpPr>
        <p:spPr>
          <a:xfrm>
            <a:off x="3990100" y="3212439"/>
            <a:ext cx="17792730" cy="6463467"/>
          </a:xfrm>
          <a:prstGeom prst="rect">
            <a:avLst/>
          </a:prstGeom>
          <a:gradFill>
            <a:gsLst>
              <a:gs pos="0">
                <a:schemeClr val="accent6">
                  <a:hueOff val="7068528"/>
                  <a:satOff val="-63217"/>
                  <a:lumOff val="21330"/>
                </a:schemeClr>
              </a:gs>
              <a:gs pos="100000">
                <a:schemeClr val="accent6">
                  <a:hueOff val="10811956"/>
                  <a:satOff val="-58544"/>
                  <a:lumOff val="-9736"/>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6900">
                <a:effectLst>
                  <a:outerShdw blurRad="25400" dist="23998" dir="2700000" rotWithShape="0">
                    <a:srgbClr val="000000">
                      <a:alpha val="31034"/>
                    </a:srgbClr>
                  </a:outerShdw>
                </a:effectLst>
              </a:defRPr>
            </a:pPr>
            <a:r>
              <a:t>Hay </a:t>
            </a:r>
            <a:r>
              <a:rPr b="1">
                <a:latin typeface="Helvetica"/>
                <a:ea typeface="Helvetica"/>
                <a:cs typeface="Helvetica"/>
                <a:sym typeface="Helvetica"/>
              </a:rPr>
              <a:t>doctrinas erróneas</a:t>
            </a:r>
            <a:r>
              <a:t>, como la de un infierno que arde eternamente y el tormento sin fin de los impíos, que, </a:t>
            </a:r>
            <a:r>
              <a:rPr b="1">
                <a:latin typeface="Helvetica"/>
                <a:ea typeface="Helvetica"/>
                <a:cs typeface="Helvetica"/>
                <a:sym typeface="Helvetica"/>
              </a:rPr>
              <a:t>al presentar ideas exageradas</a:t>
            </a:r>
            <a:r>
              <a:t> y </a:t>
            </a:r>
            <a:r>
              <a:rPr b="1">
                <a:latin typeface="Helvetica"/>
                <a:ea typeface="Helvetica"/>
                <a:cs typeface="Helvetica"/>
                <a:sym typeface="Helvetica"/>
              </a:rPr>
              <a:t>distorsionadas</a:t>
            </a:r>
            <a:r>
              <a:t> del </a:t>
            </a:r>
            <a:r>
              <a:rPr b="1">
                <a:latin typeface="Helvetica"/>
                <a:ea typeface="Helvetica"/>
                <a:cs typeface="Helvetica"/>
                <a:sym typeface="Helvetica"/>
              </a:rPr>
              <a:t>carácter</a:t>
            </a:r>
            <a:r>
              <a:t> de </a:t>
            </a:r>
            <a:r>
              <a:rPr b="1" i="1">
                <a:latin typeface="Times New Roman"/>
                <a:ea typeface="Times New Roman"/>
                <a:cs typeface="Times New Roman"/>
                <a:sym typeface="Times New Roman"/>
              </a:rPr>
              <a:t>Dios</a:t>
            </a:r>
            <a:r>
              <a:t>, han producido el mismo resultado en las mentes sensibles.</a:t>
            </a:r>
          </a:p>
        </p:txBody>
      </p:sp>
      <p:sp>
        <p:nvSpPr>
          <p:cNvPr id="159" name="A veces el remordimiento por el pecado mina la constitución y desequilibra la mente"/>
          <p:cNvSpPr txBox="1"/>
          <p:nvPr/>
        </p:nvSpPr>
        <p:spPr>
          <a:xfrm>
            <a:off x="4116124" y="631189"/>
            <a:ext cx="16151752" cy="1422401"/>
          </a:xfrm>
          <a:prstGeom prst="rect">
            <a:avLst/>
          </a:prstGeom>
          <a:gradFill>
            <a:gsLst>
              <a:gs pos="0">
                <a:schemeClr val="accent5"/>
              </a:gs>
              <a:gs pos="100000">
                <a:schemeClr val="accent5">
                  <a:hueOff val="243286"/>
                  <a:satOff val="19694"/>
                  <a:lumOff val="-10952"/>
                </a:schemeClr>
              </a:gs>
            </a:gsLst>
            <a:lin ang="5400000"/>
          </a:gradFill>
          <a:ln w="12700">
            <a:miter lim="400000"/>
          </a:ln>
          <a:effectLst>
            <a:outerShdw blurRad="76200" dir="18900000" rotWithShape="0">
              <a:srgbClr val="000000">
                <a:alpha val="8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300" b="1">
                <a:effectLst>
                  <a:outerShdw blurRad="25400" dist="23998" dir="2700000" rotWithShape="0">
                    <a:srgbClr val="000000">
                      <a:alpha val="31034"/>
                    </a:srgbClr>
                  </a:outerShdw>
                </a:effectLst>
                <a:latin typeface="Helvetica"/>
                <a:ea typeface="Helvetica"/>
                <a:cs typeface="Helvetica"/>
                <a:sym typeface="Helvetica"/>
              </a:defRPr>
            </a:lvl1pPr>
          </a:lstStyle>
          <a:p>
            <a:r>
              <a:t>A veces el remordimiento por el pecado mina la constitución y desequilibra la mente</a:t>
            </a:r>
          </a:p>
        </p:txBody>
      </p:sp>
      <p:sp>
        <p:nvSpPr>
          <p:cNvPr id="160" name="—Joyas de los Testimonios 2:143 (1885). {1MCP 71.2}"/>
          <p:cNvSpPr txBox="1"/>
          <p:nvPr/>
        </p:nvSpPr>
        <p:spPr>
          <a:xfrm>
            <a:off x="5957309" y="9792596"/>
            <a:ext cx="1063643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3200"/>
            </a:lvl1pPr>
          </a:lstStyle>
          <a:p>
            <a:r>
              <a:t>—Joyas de los Testimonios 2:143 (1885). {1MCP 71.2}</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La mente enferma y  el cuerpo también es afectado.…"/>
          <p:cNvSpPr txBox="1">
            <a:spLocks noGrp="1"/>
          </p:cNvSpPr>
          <p:nvPr>
            <p:ph type="body" sz="half" idx="1"/>
          </p:nvPr>
        </p:nvSpPr>
        <p:spPr>
          <a:xfrm>
            <a:off x="11715606" y="2971294"/>
            <a:ext cx="11567653" cy="10655881"/>
          </a:xfrm>
          <a:prstGeom prst="rect">
            <a:avLst/>
          </a:prstGeom>
          <a:gradFill>
            <a:gsLst>
              <a:gs pos="0">
                <a:srgbClr val="273349"/>
              </a:gs>
              <a:gs pos="96910">
                <a:schemeClr val="accent6">
                  <a:hueOff val="10811956"/>
                  <a:satOff val="-58544"/>
                  <a:lumOff val="-9736"/>
                </a:schemeClr>
              </a:gs>
            </a:gsLst>
            <a:path>
              <a:fillToRect l="50000" t="-127" r="50000" b="100127"/>
            </a:path>
          </a:gradFill>
          <a:effectLst>
            <a:outerShdw blurRad="76200" dir="18900000" rotWithShape="0">
              <a:srgbClr val="000000">
                <a:alpha val="80000"/>
              </a:srgbClr>
            </a:outerShdw>
          </a:effectLst>
        </p:spPr>
        <p:txBody>
          <a:bodyPr/>
          <a:lstStyle/>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La mente enferma</a:t>
            </a:r>
            <a:r>
              <a:rPr sz="3600"/>
              <a:t> y  el </a:t>
            </a:r>
            <a:r>
              <a:rPr sz="5100"/>
              <a:t>cuerpo también </a:t>
            </a:r>
            <a:r>
              <a:rPr sz="3600"/>
              <a:t>es </a:t>
            </a:r>
            <a:r>
              <a:rPr sz="5100"/>
              <a:t>afectado.</a:t>
            </a:r>
          </a:p>
          <a:p>
            <a:pPr marL="1256145" lvl="2" indent="-748145">
              <a:spcBef>
                <a:spcPts val="0"/>
              </a:spcBef>
              <a:buSzPct val="80000"/>
              <a:buBlip>
                <a:blip r:embed="rId2"/>
              </a:buBlip>
              <a:defRPr sz="3200">
                <a:effectLst>
                  <a:outerShdw blurRad="25400" dist="23998" dir="2700000" rotWithShape="0">
                    <a:srgbClr val="000000">
                      <a:alpha val="31034"/>
                    </a:srgbClr>
                  </a:outerShdw>
                </a:effectLst>
              </a:defRPr>
            </a:pPr>
            <a:r>
              <a:rPr sz="3600"/>
              <a:t>La </a:t>
            </a:r>
            <a:r>
              <a:rPr sz="5100"/>
              <a:t>condición</a:t>
            </a:r>
            <a:r>
              <a:rPr sz="3600"/>
              <a:t> de la </a:t>
            </a:r>
            <a:r>
              <a:rPr sz="5100"/>
              <a:t>mente afecta</a:t>
            </a:r>
            <a:r>
              <a:rPr sz="3600"/>
              <a:t> la </a:t>
            </a:r>
            <a:r>
              <a:rPr sz="5100"/>
              <a:t>salud</a:t>
            </a:r>
            <a:r>
              <a:rPr sz="3600"/>
              <a:t> del </a:t>
            </a:r>
            <a:r>
              <a:rPr sz="5100"/>
              <a:t>sistema físico.</a:t>
            </a:r>
          </a:p>
          <a:p>
            <a:pPr marL="1256145" lvl="2" indent="-748145">
              <a:spcBef>
                <a:spcPts val="0"/>
              </a:spcBef>
              <a:buSzPct val="80000"/>
              <a:buBlip>
                <a:blip r:embed="rId2"/>
              </a:buBlip>
              <a:defRPr sz="3200">
                <a:effectLst>
                  <a:outerShdw blurRad="25400" dist="23998" dir="2700000" rotWithShape="0">
                    <a:srgbClr val="000000">
                      <a:alpha val="31034"/>
                    </a:srgbClr>
                  </a:outerShdw>
                </a:effectLst>
              </a:defRPr>
            </a:pPr>
            <a:r>
              <a:rPr sz="3600"/>
              <a:t>La </a:t>
            </a:r>
            <a:r>
              <a:rPr sz="5100"/>
              <a:t>mente libre</a:t>
            </a:r>
            <a:r>
              <a:rPr sz="3600"/>
              <a:t> y </a:t>
            </a:r>
            <a:r>
              <a:rPr sz="5100"/>
              <a:t>feliz hace felices</a:t>
            </a:r>
            <a:r>
              <a:rPr sz="3600"/>
              <a:t> a </a:t>
            </a:r>
            <a:r>
              <a:rPr sz="5100"/>
              <a:t>otros</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Crea alegría</a:t>
            </a:r>
            <a:r>
              <a:rPr sz="3600"/>
              <a:t> que </a:t>
            </a:r>
            <a:r>
              <a:rPr sz="5100"/>
              <a:t>repercutirá sobre</a:t>
            </a:r>
            <a:r>
              <a:rPr sz="3600"/>
              <a:t> todo el </a:t>
            </a:r>
            <a:r>
              <a:rPr sz="5100"/>
              <a:t>sistema</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Produce</a:t>
            </a:r>
            <a:r>
              <a:rPr sz="3600"/>
              <a:t> una </a:t>
            </a:r>
            <a:r>
              <a:rPr sz="5100"/>
              <a:t>mejor circulación</a:t>
            </a:r>
            <a:r>
              <a:rPr sz="3600"/>
              <a:t> de la </a:t>
            </a:r>
            <a:r>
              <a:rPr sz="5100"/>
              <a:t>sangre</a:t>
            </a:r>
            <a:r>
              <a:rPr sz="3600"/>
              <a:t> y</a:t>
            </a:r>
          </a:p>
          <a:p>
            <a:pPr marL="1567872" lvl="2" indent="-1059872">
              <a:spcBef>
                <a:spcPts val="0"/>
              </a:spcBef>
              <a:buSzPct val="80000"/>
              <a:buBlip>
                <a:blip r:embed="rId2"/>
              </a:buBlip>
              <a:defRPr sz="3200">
                <a:effectLst>
                  <a:outerShdw blurRad="25400" dist="23998" dir="2700000" rotWithShape="0">
                    <a:srgbClr val="000000">
                      <a:alpha val="31034"/>
                    </a:srgbClr>
                  </a:outerShdw>
                </a:effectLst>
              </a:defRPr>
            </a:pPr>
            <a:r>
              <a:rPr sz="5100"/>
              <a:t>Tonificación</a:t>
            </a:r>
            <a:r>
              <a:rPr sz="3600"/>
              <a:t> de </a:t>
            </a:r>
            <a:r>
              <a:rPr sz="5100"/>
              <a:t>todo</a:t>
            </a:r>
            <a:r>
              <a:rPr sz="3600"/>
              <a:t> el </a:t>
            </a:r>
            <a:r>
              <a:rPr sz="5100"/>
              <a:t>cuerpo.</a:t>
            </a:r>
          </a:p>
        </p:txBody>
      </p:sp>
      <p:pic>
        <p:nvPicPr>
          <p:cNvPr id="163" name="Imagen" descr="Imagen"/>
          <p:cNvPicPr>
            <a:picLocks noChangeAspect="1"/>
          </p:cNvPicPr>
          <p:nvPr/>
        </p:nvPicPr>
        <p:blipFill>
          <a:blip r:embed="rId3"/>
          <a:stretch>
            <a:fillRect/>
          </a:stretch>
        </p:blipFill>
        <p:spPr>
          <a:xfrm>
            <a:off x="2241199" y="5208463"/>
            <a:ext cx="2211164" cy="2623063"/>
          </a:xfrm>
          <a:prstGeom prst="rect">
            <a:avLst/>
          </a:prstGeom>
          <a:ln w="12700">
            <a:miter lim="400000"/>
          </a:ln>
        </p:spPr>
      </p:pic>
      <p:grpSp>
        <p:nvGrpSpPr>
          <p:cNvPr id="166" name="Galería de imágenes"/>
          <p:cNvGrpSpPr/>
          <p:nvPr/>
        </p:nvGrpSpPr>
        <p:grpSpPr>
          <a:xfrm>
            <a:off x="-1981200" y="1871794"/>
            <a:ext cx="13858280" cy="13131801"/>
            <a:chOff x="0" y="0"/>
            <a:chExt cx="13858279" cy="13131800"/>
          </a:xfrm>
        </p:grpSpPr>
        <p:pic>
          <p:nvPicPr>
            <p:cNvPr id="164" name="woman_think.png" descr="woman_think.png"/>
            <p:cNvPicPr>
              <a:picLocks noChangeAspect="1"/>
            </p:cNvPicPr>
            <p:nvPr/>
          </p:nvPicPr>
          <p:blipFill>
            <a:blip r:embed="rId4"/>
            <a:srcRect l="6144" r="6144"/>
            <a:stretch>
              <a:fillRect/>
            </a:stretch>
          </p:blipFill>
          <p:spPr>
            <a:xfrm>
              <a:off x="0" y="0"/>
              <a:ext cx="13858280" cy="12446000"/>
            </a:xfrm>
            <a:prstGeom prst="rect">
              <a:avLst/>
            </a:prstGeom>
            <a:ln w="12700" cap="flat">
              <a:noFill/>
              <a:miter lim="400000"/>
            </a:ln>
            <a:effectLst/>
          </p:spPr>
        </p:pic>
        <p:sp>
          <p:nvSpPr>
            <p:cNvPr id="165" name="Leyenda"/>
            <p:cNvSpPr/>
            <p:nvPr/>
          </p:nvSpPr>
          <p:spPr>
            <a:xfrm>
              <a:off x="0" y="12522200"/>
              <a:ext cx="13858280" cy="609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defRPr sz="3000"/>
              </a:lvl1pPr>
            </a:lstStyle>
            <a:p>
              <a:r>
                <a:t>Leyenda</a:t>
              </a:r>
            </a:p>
          </p:txBody>
        </p:sp>
      </p:grpSp>
      <p:sp>
        <p:nvSpPr>
          <p:cNvPr id="167" name="La relación que existe entre la mente y el cuerpo es muy íntima."/>
          <p:cNvSpPr txBox="1"/>
          <p:nvPr/>
        </p:nvSpPr>
        <p:spPr>
          <a:xfrm>
            <a:off x="4751836" y="4616622"/>
            <a:ext cx="6664297" cy="4912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lvl="2" algn="l">
              <a:lnSpc>
                <a:spcPts val="5100"/>
              </a:lnSpc>
              <a:spcBef>
                <a:spcPts val="3200"/>
              </a:spcBef>
            </a:pPr>
            <a:r>
              <a:rPr sz="6600" i="1">
                <a:latin typeface="Times New Roman"/>
                <a:ea typeface="Times New Roman"/>
                <a:cs typeface="Times New Roman"/>
                <a:sym typeface="Times New Roman"/>
              </a:rPr>
              <a:t>La relación que existe entre la mente y el cuerpo es muy íntima.</a:t>
            </a:r>
          </a:p>
        </p:txBody>
      </p:sp>
      <p:sp>
        <p:nvSpPr>
          <p:cNvPr id="168" name="La mente afecta al cuerpo"/>
          <p:cNvSpPr txBox="1">
            <a:spLocks noGrp="1"/>
          </p:cNvSpPr>
          <p:nvPr>
            <p:ph type="title"/>
          </p:nvPr>
        </p:nvSpPr>
        <p:spPr>
          <a:xfrm>
            <a:off x="4498353" y="397285"/>
            <a:ext cx="15387294" cy="1960650"/>
          </a:xfrm>
          <a:prstGeom prst="rect">
            <a:avLst/>
          </a:prstGeom>
        </p:spPr>
        <p:txBody>
          <a:bodyPr/>
          <a:lstStyle>
            <a:lvl1pPr>
              <a:lnSpc>
                <a:spcPts val="8600"/>
              </a:lnSpc>
              <a:defRPr sz="6900">
                <a:effectLst>
                  <a:outerShdw blurRad="12700" dist="50800" dir="18900000" rotWithShape="0">
                    <a:schemeClr val="accent3">
                      <a:satOff val="-13807"/>
                      <a:lumOff val="19329"/>
                    </a:schemeClr>
                  </a:outerShdw>
                </a:effectLst>
              </a:defRPr>
            </a:lvl1pPr>
          </a:lstStyle>
          <a:p>
            <a:r>
              <a:t>La mente afecta al cuerpo</a:t>
            </a:r>
          </a:p>
        </p:txBody>
      </p:sp>
    </p:spTree>
  </p:cSld>
  <p:clrMapOvr>
    <a:masterClrMapping/>
  </p:clrMapOvr>
  <p:transition spd="med" advClick="0" advTm="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 mente afecta al cuerpo"/>
          <p:cNvSpPr txBox="1">
            <a:spLocks noGrp="1"/>
          </p:cNvSpPr>
          <p:nvPr>
            <p:ph type="title"/>
          </p:nvPr>
        </p:nvSpPr>
        <p:spPr>
          <a:xfrm>
            <a:off x="2105691" y="432515"/>
            <a:ext cx="5878843" cy="749083"/>
          </a:xfrm>
          <a:prstGeom prst="rect">
            <a:avLst/>
          </a:prstGeom>
        </p:spPr>
        <p:txBody>
          <a:bodyPr/>
          <a:lstStyle>
            <a:lvl1pPr defTabSz="371475">
              <a:lnSpc>
                <a:spcPts val="3800"/>
              </a:lnSpc>
              <a:defRPr sz="3105"/>
            </a:lvl1pPr>
          </a:lstStyle>
          <a:p>
            <a:r>
              <a:t>La mente afecta al cuerpo</a:t>
            </a:r>
          </a:p>
        </p:txBody>
      </p:sp>
      <p:sp>
        <p:nvSpPr>
          <p:cNvPr id="171" name="—Counsels on Health, 28 (1890); véase tambiénJoyas de los Testimonios 1:179 (1876). {1MCP 72.1}"/>
          <p:cNvSpPr txBox="1"/>
          <p:nvPr/>
        </p:nvSpPr>
        <p:spPr>
          <a:xfrm>
            <a:off x="6456164" y="10749544"/>
            <a:ext cx="1750058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800"/>
            </a:pPr>
            <a:r>
              <a:t>—Counsels on Health, 28 (1890); véase tambiénJoyas</a:t>
            </a:r>
            <a:r>
              <a:rPr sz="2300"/>
              <a:t> de los </a:t>
            </a:r>
            <a:r>
              <a:t>Testimonios 1:179 (1876). {1MCP 72.1}</a:t>
            </a:r>
          </a:p>
        </p:txBody>
      </p:sp>
      <p:sp>
        <p:nvSpPr>
          <p:cNvPr id="172" name="La bendición de Dios es un poder sanador, y los que benefician a otros con muestras de generosidad sentirán esa maravillosa bendición tanto en el corazón como en la vida."/>
          <p:cNvSpPr txBox="1"/>
          <p:nvPr/>
        </p:nvSpPr>
        <p:spPr>
          <a:xfrm>
            <a:off x="5567944" y="3285126"/>
            <a:ext cx="16477364" cy="5943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lvl="2" defTabSz="718184">
              <a:lnSpc>
                <a:spcPts val="8000"/>
              </a:lnSpc>
              <a:spcBef>
                <a:spcPts val="5100"/>
              </a:spcBef>
              <a:defRPr sz="8439" b="1" i="1">
                <a:effectLst>
                  <a:outerShdw blurRad="55245" dist="55245" dir="18900000" rotWithShape="0">
                    <a:srgbClr val="000000"/>
                  </a:outerShdw>
                </a:effectLst>
                <a:latin typeface="Times New Roman"/>
                <a:ea typeface="Times New Roman"/>
                <a:cs typeface="Times New Roman"/>
                <a:sym typeface="Times New Roman"/>
              </a:defRPr>
            </a:pPr>
            <a:r>
              <a:t>La bendición de Dios es un poder sanador, y los que benefician a otros con muestras de generosidad sentirán esa maravillosa bendición tanto en el corazón como en la vida.</a:t>
            </a:r>
          </a:p>
        </p:txBody>
      </p:sp>
      <p:pic>
        <p:nvPicPr>
          <p:cNvPr id="173" name="Imagen" descr="Imagen"/>
          <p:cNvPicPr>
            <a:picLocks noChangeAspect="1"/>
          </p:cNvPicPr>
          <p:nvPr/>
        </p:nvPicPr>
        <p:blipFill>
          <a:blip r:embed="rId2"/>
          <a:stretch>
            <a:fillRect/>
          </a:stretch>
        </p:blipFill>
        <p:spPr>
          <a:xfrm>
            <a:off x="833444" y="4279981"/>
            <a:ext cx="4747416" cy="9428483"/>
          </a:xfrm>
          <a:prstGeom prst="rect">
            <a:avLst/>
          </a:prstGeom>
          <a:ln w="12700">
            <a:miter lim="400000"/>
          </a:ln>
        </p:spPr>
      </p:pic>
    </p:spTree>
  </p:cSld>
  <p:clrMapOvr>
    <a:masterClrMapping/>
  </p:clrMapOvr>
  <p:transition spd="med" advClick="0" advTm="0"/>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Arial Black"/>
        <a:ea typeface="Arial Black"/>
        <a:cs typeface="Arial Black"/>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96</TotalTime>
  <Words>1801</Words>
  <Application>Microsoft Macintosh PowerPoint</Application>
  <PresentationFormat>Personalizado</PresentationFormat>
  <Paragraphs>161</Paragraphs>
  <Slides>36</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36</vt:i4>
      </vt:variant>
    </vt:vector>
  </HeadingPairs>
  <TitlesOfParts>
    <vt:vector size="44" baseType="lpstr">
      <vt:lpstr>Arial Black</vt:lpstr>
      <vt:lpstr>Arial Rounded MT Bold</vt:lpstr>
      <vt:lpstr>Helvetica</vt:lpstr>
      <vt:lpstr>Helvetica Light</vt:lpstr>
      <vt:lpstr>Helvetica Neue</vt:lpstr>
      <vt:lpstr>Lucida Grande</vt:lpstr>
      <vt:lpstr>Times New Roman</vt:lpstr>
      <vt:lpstr>Gradient</vt:lpstr>
      <vt:lpstr>Presentación de PowerPoint</vt:lpstr>
      <vt:lpstr>Presentación de PowerPoint</vt:lpstr>
      <vt:lpstr>Relaciones básicas</vt:lpstr>
      <vt:lpstr>Enfermedades que se originan en la mente*</vt:lpstr>
      <vt:lpstr>Presentación de PowerPoint</vt:lpstr>
      <vt:lpstr>Presentación de PowerPoint</vt:lpstr>
      <vt:lpstr>Presentación de PowerPoint</vt:lpstr>
      <vt:lpstr>La mente afecta al cuerpo</vt:lpstr>
      <vt:lpstr>La mente afecta al cuerpo</vt:lpstr>
      <vt:lpstr>Un cerebro sano y bien alimentado</vt:lpstr>
      <vt:lpstr>Imaginación enfermiza</vt:lpstr>
      <vt:lpstr>La energía eléctrica del cerebro vitaliza el sistema</vt:lpstr>
      <vt:lpstr>Presentación de PowerPoint</vt:lpstr>
      <vt:lpstr>Algunos están enfermos por falta de voluntad</vt:lpstr>
      <vt:lpstr>Presentación de PowerPoint</vt:lpstr>
      <vt:lpstr>El poder mental y moral dependen de la salud física. Se debe enseñar a los niños que deberían:</vt:lpstr>
      <vt:lpstr>Se debe enseñar a los niños que deberían:</vt:lpstr>
      <vt:lpstr>Presentación de PowerPoint</vt:lpstr>
      <vt:lpstr>Presentación de PowerPoint</vt:lpstr>
      <vt:lpstr>En el aula se ha colocado ineludiblemente el fundamento de diversas enfermedades. Pero en especial el órgano más delicado de todos, el cerebro, ha sido dañado permanentemente por habérselo sometido a una ejercitación excesiva [...].</vt:lpstr>
      <vt:lpstr>De los niños que al parecer han tenido una constitución lo suficientemente fuerte como para sobrevivir a esas condiciones, muchísimos que soportan sus efectos durante toda la vida.</vt:lpstr>
      <vt:lpstr>Presentación de PowerPoint</vt:lpstr>
      <vt:lpstr>Muchos están enfermos:</vt:lpstr>
      <vt:lpstr>Presentación de PowerPoint</vt:lpstr>
      <vt:lpstr>Un hogar sin niños es un lugar desolado:</vt:lpstr>
      <vt:lpstr>Presentación de PowerPoint</vt:lpstr>
      <vt:lpstr>Presentación de PowerPoint</vt:lpstr>
      <vt:lpstr>Presentación de PowerPoint</vt:lpstr>
      <vt:lpstr>Presentación de PowerPoint</vt:lpstr>
      <vt:lpstr>Presentación de PowerPoint</vt:lpstr>
      <vt:lpstr>Una gran parte de las enfermedades que afligen a la  humanidad tienen su origen en la mente y solo pueden ser sanadas por la restauración de la salud mental. Hay mucho más enfermos de la mente de lo que imaginamos. La enfermedad del corazón produce muchas personas dispépticas, porque los problemas de la mente tienen un efecto paralizador sobre los órganos digestivos.</vt:lpstr>
      <vt:lpstr>Cristo sana</vt:lpstr>
      <vt:lpstr>La atmósfera proporciona salud y vigor</vt:lpstr>
      <vt:lpstr>La atmósfera proporciona salud y vigor</vt:lpstr>
      <vt:lpstr>La atmósfera proporciona salud y vigor</vt:lpstr>
      <vt:lpstr>Muestren un espíritu bondadoso y tolerante, y promuévanlo en sus hijos, cultivando todas las gracias que alegran la vida del hogar. La atmósfera así creada será para los niños lo que son el aire y el sol para el mundo vegetal, y favorecerá la salud y la fortaleza mental y del cuerpo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11</cp:revision>
  <dcterms:modified xsi:type="dcterms:W3CDTF">2020-10-22T15:28:44Z</dcterms:modified>
</cp:coreProperties>
</file>