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321" r:id="rId2"/>
    <p:sldId id="322" r:id="rId3"/>
    <p:sldId id="323"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29D"/>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32"/>
    <p:restoredTop sz="96405"/>
  </p:normalViewPr>
  <p:slideViewPr>
    <p:cSldViewPr snapToGrid="0" snapToObjects="1">
      <p:cViewPr varScale="1">
        <p:scale>
          <a:sx n="75" d="100"/>
          <a:sy n="75" d="100"/>
        </p:scale>
        <p:origin x="232" y="8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2387600" y="2298700"/>
            <a:ext cx="196215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5" name="– Juan Pérez"/>
          <p:cNvSpPr txBox="1">
            <a:spLocks noGrp="1"/>
          </p:cNvSpPr>
          <p:nvPr>
            <p:ph type="body" sz="quarter" idx="21"/>
          </p:nvPr>
        </p:nvSpPr>
        <p:spPr>
          <a:xfrm>
            <a:off x="2387600" y="8953500"/>
            <a:ext cx="19621500" cy="685800"/>
          </a:xfrm>
          <a:prstGeom prst="rect">
            <a:avLst/>
          </a:prstGeom>
        </p:spPr>
        <p:txBody>
          <a:bodyPr>
            <a:spAutoFit/>
          </a:bodyPr>
          <a:lstStyle>
            <a:lvl1pPr marL="0" indent="0" algn="ctr">
              <a:spcBef>
                <a:spcPts val="0"/>
              </a:spcBef>
              <a:buSzTx/>
              <a:buNone/>
              <a:defRPr sz="3800" b="1">
                <a:latin typeface="Helvetica"/>
                <a:ea typeface="Helvetica"/>
                <a:cs typeface="Helvetica"/>
                <a:sym typeface="Helvetica"/>
              </a:defRPr>
            </a:lvl1pPr>
          </a:lstStyle>
          <a:p>
            <a:r>
              <a:t>– Juan Pérez</a:t>
            </a:r>
          </a:p>
        </p:txBody>
      </p:sp>
      <p:sp>
        <p:nvSpPr>
          <p:cNvPr id="96" name="“Escribe una cita aquí”"/>
          <p:cNvSpPr txBox="1">
            <a:spLocks noGrp="1"/>
          </p:cNvSpPr>
          <p:nvPr>
            <p:ph type="body" sz="quarter" idx="22"/>
          </p:nvPr>
        </p:nvSpPr>
        <p:spPr>
          <a:xfrm>
            <a:off x="2387600" y="6007100"/>
            <a:ext cx="19621500" cy="952500"/>
          </a:xfrm>
          <a:prstGeom prst="rect">
            <a:avLst/>
          </a:prstGeom>
        </p:spPr>
        <p:txBody>
          <a:bodyPr>
            <a:spAutoFit/>
          </a:bodyPr>
          <a:lstStyle>
            <a:lvl1pPr marL="0" indent="0" algn="ctr">
              <a:spcBef>
                <a:spcPts val="3400"/>
              </a:spcBef>
              <a:buSzTx/>
              <a:buNone/>
              <a:defRPr sz="5600"/>
            </a:lvl1pPr>
          </a:lstStyle>
          <a:p>
            <a:r>
              <a:t>“Escribe una cita aquí”</a:t>
            </a:r>
          </a:p>
        </p:txBody>
      </p:sp>
      <p:sp>
        <p:nvSpPr>
          <p:cNvPr id="97"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4" name="Imagen"/>
          <p:cNvSpPr>
            <a:spLocks noGrp="1"/>
          </p:cNvSpPr>
          <p:nvPr>
            <p:ph type="pic" idx="21"/>
          </p:nvPr>
        </p:nvSpPr>
        <p:spPr>
          <a:xfrm>
            <a:off x="-47625" y="-2540000"/>
            <a:ext cx="24479250" cy="16319500"/>
          </a:xfrm>
          <a:prstGeom prst="rect">
            <a:avLst/>
          </a:prstGeom>
        </p:spPr>
        <p:txBody>
          <a:bodyPr lIns="91439" tIns="45719" rIns="91439" bIns="45719" anchor="t">
            <a:noAutofit/>
          </a:bodyPr>
          <a:lstStyle/>
          <a:p>
            <a:endParaRPr/>
          </a:p>
        </p:txBody>
      </p:sp>
      <p:sp>
        <p:nvSpPr>
          <p:cNvPr id="105"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2"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21"/>
          </p:nvPr>
        </p:nvSpPr>
        <p:spPr>
          <a:xfrm>
            <a:off x="2752725" y="-2489200"/>
            <a:ext cx="18840450" cy="125603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2387600" y="9448800"/>
            <a:ext cx="196215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2387600" y="4533900"/>
            <a:ext cx="196215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idx="21"/>
          </p:nvPr>
        </p:nvSpPr>
        <p:spPr>
          <a:xfrm>
            <a:off x="12407900" y="-2159000"/>
            <a:ext cx="10337800" cy="15506702"/>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790700" y="1066800"/>
            <a:ext cx="10007600" cy="5626100"/>
          </a:xfrm>
          <a:prstGeom prst="rect">
            <a:avLst/>
          </a:prstGeom>
        </p:spPr>
        <p:txBody>
          <a:bodyPr anchor="b"/>
          <a:lstStyle>
            <a:lvl1pPr>
              <a:defRPr sz="8400">
                <a:latin typeface="+mn-lt"/>
                <a:ea typeface="+mn-ea"/>
                <a:cs typeface="+mn-cs"/>
                <a:sym typeface="Helvetica Light"/>
              </a:defRPr>
            </a:lvl1pPr>
          </a:lstStyle>
          <a:p>
            <a:r>
              <a:t>Texto del título</a:t>
            </a:r>
          </a:p>
        </p:txBody>
      </p:sp>
      <p:sp>
        <p:nvSpPr>
          <p:cNvPr id="40" name="Nivel de texto 1…"/>
          <p:cNvSpPr txBox="1">
            <a:spLocks noGrp="1"/>
          </p:cNvSpPr>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Marcador de posición de objeto"/>
          <p:cNvSpPr txBox="1">
            <a:spLocks noGrp="1"/>
          </p:cNvSpPr>
          <p:nvPr>
            <p:ph sz="quarter" idx="3"/>
          </p:nvPr>
        </p:nvSpPr>
        <p:spPr>
          <a:xfrm>
            <a:off x="13716000" y="3898900"/>
            <a:ext cx="8293100" cy="8039100"/>
          </a:xfrm>
          <a:prstGeom prst="rect">
            <a:avLst/>
          </a:prstGeom>
        </p:spPr>
        <p:txBody>
          <a:bodyPr/>
          <a:lstStyle/>
          <a:p>
            <a:pPr marL="0" indent="0" algn="ctr">
              <a:spcBef>
                <a:spcPts val="0"/>
              </a:spcBef>
              <a:buSzTx/>
              <a:buNone/>
            </a:pPr>
            <a:endParaRPr/>
          </a:p>
        </p:txBody>
      </p:sp>
      <p:pic>
        <p:nvPicPr>
          <p:cNvPr id="59" name="LOGO MINMUJER.png" descr="LOGO MINMUJER.png"/>
          <p:cNvPicPr>
            <a:picLocks noChangeAspect="1"/>
          </p:cNvPicPr>
          <p:nvPr/>
        </p:nvPicPr>
        <p:blipFill>
          <a:blip r:embed="rId3"/>
          <a:srcRect l="632" r="632"/>
          <a:stretch>
            <a:fillRect/>
          </a:stretch>
        </p:blipFill>
        <p:spPr>
          <a:xfrm>
            <a:off x="200717" y="485191"/>
            <a:ext cx="1068676" cy="643714"/>
          </a:xfrm>
          <a:prstGeom prst="rect">
            <a:avLst/>
          </a:prstGeom>
          <a:ln w="25400">
            <a:miter lim="400000"/>
          </a:ln>
          <a:effectLst>
            <a:reflection stA="50000" endPos="40000" dir="5400000" sy="-100000" algn="bl" rotWithShape="0"/>
          </a:effectLst>
        </p:spPr>
      </p:pic>
      <p:sp>
        <p:nvSpPr>
          <p:cNvPr id="60"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7" name="Imagen"/>
          <p:cNvSpPr>
            <a:spLocks noGrp="1"/>
          </p:cNvSpPr>
          <p:nvPr>
            <p:ph type="pic" idx="21"/>
          </p:nvPr>
        </p:nvSpPr>
        <p:spPr>
          <a:xfrm>
            <a:off x="12496800" y="-1485900"/>
            <a:ext cx="10193867" cy="15290800"/>
          </a:xfrm>
          <a:prstGeom prst="rect">
            <a:avLst/>
          </a:prstGeom>
        </p:spPr>
        <p:txBody>
          <a:bodyPr lIns="91439" tIns="45719" rIns="91439" bIns="45719" anchor="t">
            <a:noAutofit/>
          </a:bodyPr>
          <a:lstStyle/>
          <a:p>
            <a:endParaRPr/>
          </a:p>
        </p:txBody>
      </p:sp>
      <p:sp>
        <p:nvSpPr>
          <p:cNvPr id="68" name="Texto del título"/>
          <p:cNvSpPr txBox="1">
            <a:spLocks noGrp="1"/>
          </p:cNvSpPr>
          <p:nvPr>
            <p:ph type="title"/>
          </p:nvPr>
        </p:nvSpPr>
        <p:spPr>
          <a:prstGeom prst="rect">
            <a:avLst/>
          </a:prstGeom>
        </p:spPr>
        <p:txBody>
          <a:bodyPr/>
          <a:lstStyle/>
          <a:p>
            <a:r>
              <a:t>Texto del título</a:t>
            </a:r>
          </a:p>
        </p:txBody>
      </p:sp>
      <p:sp>
        <p:nvSpPr>
          <p:cNvPr id="69" name="Nivel de texto 1…"/>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70"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7" name="Nivel de texto 1…"/>
          <p:cNvSpPr txBox="1">
            <a:spLocks noGrp="1"/>
          </p:cNvSpPr>
          <p:nvPr>
            <p:ph type="body" idx="1"/>
          </p:nvPr>
        </p:nvSpPr>
        <p:spPr>
          <a:xfrm>
            <a:off x="1790700" y="1790700"/>
            <a:ext cx="20815300" cy="101473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8"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5" name="Imagen"/>
          <p:cNvSpPr>
            <a:spLocks noGrp="1"/>
          </p:cNvSpPr>
          <p:nvPr>
            <p:ph type="pic" sz="half" idx="21"/>
          </p:nvPr>
        </p:nvSpPr>
        <p:spPr>
          <a:xfrm>
            <a:off x="12344400" y="7112000"/>
            <a:ext cx="10439400" cy="6959601"/>
          </a:xfrm>
          <a:prstGeom prst="rect">
            <a:avLst/>
          </a:prstGeom>
        </p:spPr>
        <p:txBody>
          <a:bodyPr lIns="91439" tIns="45719" rIns="91439" bIns="45719" anchor="t">
            <a:noAutofit/>
          </a:bodyPr>
          <a:lstStyle/>
          <a:p>
            <a:endParaRPr/>
          </a:p>
        </p:txBody>
      </p:sp>
      <p:sp>
        <p:nvSpPr>
          <p:cNvPr id="86" name="Imagen"/>
          <p:cNvSpPr>
            <a:spLocks noGrp="1"/>
          </p:cNvSpPr>
          <p:nvPr>
            <p:ph type="pic" sz="half" idx="22"/>
          </p:nvPr>
        </p:nvSpPr>
        <p:spPr>
          <a:xfrm>
            <a:off x="12407900" y="190500"/>
            <a:ext cx="10363200" cy="6908800"/>
          </a:xfrm>
          <a:prstGeom prst="rect">
            <a:avLst/>
          </a:prstGeom>
        </p:spPr>
        <p:txBody>
          <a:bodyPr lIns="91439" tIns="45719" rIns="91439" bIns="45719" anchor="t">
            <a:noAutofit/>
          </a:bodyPr>
          <a:lstStyle/>
          <a:p>
            <a:endParaRPr/>
          </a:p>
        </p:txBody>
      </p:sp>
      <p:sp>
        <p:nvSpPr>
          <p:cNvPr id="87" name="Imagen"/>
          <p:cNvSpPr>
            <a:spLocks noGrp="1"/>
          </p:cNvSpPr>
          <p:nvPr>
            <p:ph type="pic" idx="23"/>
          </p:nvPr>
        </p:nvSpPr>
        <p:spPr>
          <a:xfrm>
            <a:off x="1583266" y="-1879600"/>
            <a:ext cx="10414001" cy="15621000"/>
          </a:xfrm>
          <a:prstGeom prst="rect">
            <a:avLst/>
          </a:prstGeom>
        </p:spPr>
        <p:txBody>
          <a:bodyPr lIns="91439" tIns="45719" rIns="91439" bIns="45719" anchor="t">
            <a:noAutofit/>
          </a:bodyPr>
          <a:lstStyle/>
          <a:p>
            <a:endParaRPr/>
          </a:p>
        </p:txBody>
      </p:sp>
      <p:sp>
        <p:nvSpPr>
          <p:cNvPr id="88"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790700" y="571500"/>
            <a:ext cx="20815300" cy="298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790700" y="3644900"/>
            <a:ext cx="20815300"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9pPr>
    </p:titleStyle>
    <p:body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upo"/>
          <p:cNvGrpSpPr/>
          <p:nvPr/>
        </p:nvGrpSpPr>
        <p:grpSpPr>
          <a:xfrm>
            <a:off x="28575" y="132853"/>
            <a:ext cx="24326850" cy="14255851"/>
            <a:chOff x="0" y="0"/>
            <a:chExt cx="24326850" cy="14255849"/>
          </a:xfrm>
        </p:grpSpPr>
        <p:pic>
          <p:nvPicPr>
            <p:cNvPr id="121" name="fondoWoman_Mesa de trabajo 1.jpg" descr="fondoWoman_Mesa de trabajo 1.jpg"/>
            <p:cNvPicPr>
              <a:picLocks noChangeAspect="1"/>
            </p:cNvPicPr>
            <p:nvPr/>
          </p:nvPicPr>
          <p:blipFill>
            <a:blip r:embed="rId2"/>
            <a:srcRect t="415" b="415"/>
            <a:stretch>
              <a:fillRect/>
            </a:stretch>
          </p:blipFill>
          <p:spPr>
            <a:xfrm>
              <a:off x="0" y="0"/>
              <a:ext cx="24326850" cy="13570050"/>
            </a:xfrm>
            <a:prstGeom prst="rect">
              <a:avLst/>
            </a:prstGeom>
            <a:ln w="12700" cap="flat">
              <a:noFill/>
              <a:miter lim="400000"/>
            </a:ln>
            <a:effectLst/>
          </p:spPr>
        </p:pic>
        <p:sp>
          <p:nvSpPr>
            <p:cNvPr id="122" name="Rectángulo"/>
            <p:cNvSpPr txBox="1"/>
            <p:nvPr/>
          </p:nvSpPr>
          <p:spPr>
            <a:xfrm>
              <a:off x="0" y="13646249"/>
              <a:ext cx="24326850" cy="609601"/>
            </a:xfrm>
            <a:prstGeom prst="rect">
              <a:avLst/>
            </a:prstGeom>
            <a:noFill/>
            <a:ln w="12700" cap="flat">
              <a:noFill/>
              <a:miter lim="400000"/>
            </a:ln>
            <a:effectLst/>
          </p:spPr>
          <p:txBody>
            <a:bodyPr wrap="square" lIns="50800" tIns="50800" rIns="50800" bIns="50800" numCol="1" anchor="ctr">
              <a:noAutofit/>
            </a:bodyPr>
            <a:lstStyle/>
            <a:p>
              <a:endParaRPr/>
            </a:p>
          </p:txBody>
        </p:sp>
      </p:grpSp>
    </p:spTree>
    <p:extLst>
      <p:ext uri="{BB962C8B-B14F-4D97-AF65-F5344CB8AC3E}">
        <p14:creationId xmlns:p14="http://schemas.microsoft.com/office/powerpoint/2010/main" val="199388490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Óvalo"/>
          <p:cNvSpPr/>
          <p:nvPr/>
        </p:nvSpPr>
        <p:spPr>
          <a:xfrm>
            <a:off x="4368323" y="194733"/>
            <a:ext cx="15073578" cy="2906978"/>
          </a:xfrm>
          <a:prstGeom prst="ellipse">
            <a:avLst/>
          </a:prstGeom>
          <a:blipFill>
            <a:blip r:embed="rId2"/>
          </a:blipFill>
          <a:ln w="12700">
            <a:miter lim="400000"/>
          </a:ln>
          <a:effectLst>
            <a:outerShdw blurRad="190500" dist="8455" dir="5400000" rotWithShape="0">
              <a:srgbClr val="000000"/>
            </a:outerShdw>
          </a:effectLst>
        </p:spPr>
        <p:txBody>
          <a:bodyPr lIns="50800" tIns="50800" rIns="50800" bIns="50800" anchor="ctr"/>
          <a:lstStyle/>
          <a:p>
            <a:pPr>
              <a:defRPr sz="3200">
                <a:solidFill>
                  <a:srgbClr val="D0A5CD"/>
                </a:solidFill>
                <a:effectLst>
                  <a:outerShdw blurRad="25400" dist="23998" dir="2700000" rotWithShape="0">
                    <a:srgbClr val="000000">
                      <a:alpha val="31034"/>
                    </a:srgbClr>
                  </a:outerShdw>
                </a:effectLst>
              </a:defRPr>
            </a:pPr>
            <a:endParaRPr/>
          </a:p>
        </p:txBody>
      </p:sp>
      <p:pic>
        <p:nvPicPr>
          <p:cNvPr id="336" name="Imagen" descr="Imagen"/>
          <p:cNvPicPr>
            <a:picLocks noChangeAspect="1"/>
          </p:cNvPicPr>
          <p:nvPr/>
        </p:nvPicPr>
        <p:blipFill>
          <a:blip r:embed="rId3"/>
          <a:stretch>
            <a:fillRect/>
          </a:stretch>
        </p:blipFill>
        <p:spPr>
          <a:xfrm>
            <a:off x="8432344" y="259559"/>
            <a:ext cx="4867901" cy="3727305"/>
          </a:xfrm>
          <a:prstGeom prst="rect">
            <a:avLst/>
          </a:prstGeom>
          <a:ln w="12700">
            <a:miter lim="400000"/>
          </a:ln>
        </p:spPr>
      </p:pic>
      <p:pic>
        <p:nvPicPr>
          <p:cNvPr id="337" name="Imagen" descr="Imagen"/>
          <p:cNvPicPr>
            <a:picLocks noChangeAspect="1"/>
          </p:cNvPicPr>
          <p:nvPr/>
        </p:nvPicPr>
        <p:blipFill>
          <a:blip r:embed="rId4"/>
          <a:stretch>
            <a:fillRect/>
          </a:stretch>
        </p:blipFill>
        <p:spPr>
          <a:xfrm>
            <a:off x="7840631" y="1135019"/>
            <a:ext cx="750659" cy="1273151"/>
          </a:xfrm>
          <a:prstGeom prst="rect">
            <a:avLst/>
          </a:prstGeom>
          <a:ln w="12700">
            <a:miter lim="400000"/>
          </a:ln>
        </p:spPr>
      </p:pic>
      <p:pic>
        <p:nvPicPr>
          <p:cNvPr id="338" name="Imagen" descr="Imagen"/>
          <p:cNvPicPr>
            <a:picLocks noChangeAspect="1"/>
          </p:cNvPicPr>
          <p:nvPr/>
        </p:nvPicPr>
        <p:blipFill>
          <a:blip r:embed="rId5"/>
          <a:stretch>
            <a:fillRect/>
          </a:stretch>
        </p:blipFill>
        <p:spPr>
          <a:xfrm>
            <a:off x="12829771" y="564954"/>
            <a:ext cx="6253427" cy="3116660"/>
          </a:xfrm>
          <a:prstGeom prst="rect">
            <a:avLst/>
          </a:prstGeom>
          <a:ln w="12700">
            <a:miter lim="400000"/>
          </a:ln>
        </p:spPr>
      </p:pic>
      <p:pic>
        <p:nvPicPr>
          <p:cNvPr id="339" name="Imagen" descr="Imagen"/>
          <p:cNvPicPr>
            <a:picLocks noChangeAspect="1"/>
          </p:cNvPicPr>
          <p:nvPr/>
        </p:nvPicPr>
        <p:blipFill>
          <a:blip r:embed="rId6">
            <a:alphaModFix amt="59078"/>
          </a:blip>
          <a:stretch>
            <a:fillRect/>
          </a:stretch>
        </p:blipFill>
        <p:spPr>
          <a:xfrm>
            <a:off x="133961" y="6798867"/>
            <a:ext cx="4659678" cy="6993199"/>
          </a:xfrm>
          <a:prstGeom prst="rect">
            <a:avLst/>
          </a:prstGeom>
          <a:ln w="12700">
            <a:miter lim="400000"/>
          </a:ln>
        </p:spPr>
      </p:pic>
      <p:sp>
        <p:nvSpPr>
          <p:cNvPr id="340" name="Cura las enfermedades físicas…"/>
          <p:cNvSpPr txBox="1"/>
          <p:nvPr/>
        </p:nvSpPr>
        <p:spPr>
          <a:xfrm>
            <a:off x="5312344" y="3973431"/>
            <a:ext cx="17234828" cy="7360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1267690" indent="-1267690" algn="l">
              <a:lnSpc>
                <a:spcPts val="7200"/>
              </a:lnSpc>
              <a:buSzPct val="100000"/>
              <a:buChar char="✓"/>
              <a:defRPr sz="6100" b="1">
                <a:latin typeface="Helvetica"/>
                <a:ea typeface="Helvetica"/>
                <a:cs typeface="Helvetica"/>
                <a:sym typeface="Helvetica"/>
              </a:defRPr>
            </a:pPr>
            <a:r>
              <a:rPr b="0"/>
              <a:t>Cura </a:t>
            </a:r>
            <a:r>
              <a:rPr sz="4300" b="0"/>
              <a:t>las </a:t>
            </a:r>
            <a:r>
              <a:rPr b="0"/>
              <a:t>enfermedades físicas</a:t>
            </a:r>
          </a:p>
          <a:p>
            <a:pPr marL="1267690" indent="-1267690" algn="l">
              <a:lnSpc>
                <a:spcPts val="7200"/>
              </a:lnSpc>
              <a:buSzPct val="100000"/>
              <a:buChar char="✓"/>
              <a:defRPr sz="6100" b="1">
                <a:latin typeface="Helvetica"/>
                <a:ea typeface="Helvetica"/>
                <a:cs typeface="Helvetica"/>
                <a:sym typeface="Helvetica"/>
              </a:defRPr>
            </a:pPr>
            <a:r>
              <a:rPr b="0"/>
              <a:t> Mentales</a:t>
            </a:r>
            <a:r>
              <a:rPr sz="4300" b="0"/>
              <a:t> y </a:t>
            </a:r>
            <a:r>
              <a:rPr b="0"/>
              <a:t>espirituales</a:t>
            </a:r>
          </a:p>
          <a:p>
            <a:pPr marL="1267690" indent="-1267690" algn="l">
              <a:lnSpc>
                <a:spcPts val="7200"/>
              </a:lnSpc>
              <a:buSzPct val="100000"/>
              <a:buChar char="✓"/>
              <a:defRPr sz="6100" b="1">
                <a:latin typeface="Helvetica"/>
                <a:ea typeface="Helvetica"/>
                <a:cs typeface="Helvetica"/>
                <a:sym typeface="Helvetica"/>
              </a:defRPr>
            </a:pPr>
            <a:r>
              <a:rPr b="0"/>
              <a:t>Se compadece</a:t>
            </a:r>
            <a:r>
              <a:rPr sz="4300" b="0"/>
              <a:t> del </a:t>
            </a:r>
            <a:r>
              <a:rPr b="0"/>
              <a:t>dolor hombre </a:t>
            </a:r>
            <a:r>
              <a:rPr sz="4300" b="0"/>
              <a:t>por su </a:t>
            </a:r>
            <a:r>
              <a:rPr b="0"/>
              <a:t>mal proceder </a:t>
            </a:r>
          </a:p>
          <a:p>
            <a:pPr marL="1267690" indent="-1267690" algn="l">
              <a:lnSpc>
                <a:spcPts val="7200"/>
              </a:lnSpc>
              <a:buSzPct val="100000"/>
              <a:buChar char="✓"/>
              <a:defRPr sz="6100" b="1">
                <a:latin typeface="Helvetica"/>
                <a:ea typeface="Helvetica"/>
                <a:cs typeface="Helvetica"/>
                <a:sym typeface="Helvetica"/>
              </a:defRPr>
            </a:pPr>
            <a:r>
              <a:rPr b="0"/>
              <a:t>En él pueden encontrar ayuda</a:t>
            </a:r>
          </a:p>
          <a:p>
            <a:pPr marL="1267690" indent="-1267690" algn="l">
              <a:lnSpc>
                <a:spcPts val="7200"/>
              </a:lnSpc>
              <a:buSzPct val="100000"/>
              <a:buChar char="✓"/>
              <a:defRPr sz="6100" b="1">
                <a:latin typeface="Helvetica"/>
                <a:ea typeface="Helvetica"/>
                <a:cs typeface="Helvetica"/>
                <a:sym typeface="Helvetica"/>
              </a:defRPr>
            </a:pPr>
            <a:r>
              <a:rPr b="0"/>
              <a:t>Hará grandes cosas</a:t>
            </a:r>
            <a:r>
              <a:rPr sz="4300" b="0"/>
              <a:t> en </a:t>
            </a:r>
            <a:r>
              <a:rPr b="0"/>
              <a:t>beneficio</a:t>
            </a:r>
            <a:r>
              <a:rPr sz="4300" b="0"/>
              <a:t> de </a:t>
            </a:r>
            <a:r>
              <a:rPr b="0"/>
              <a:t>quienes</a:t>
            </a:r>
            <a:r>
              <a:rPr sz="4300" b="0"/>
              <a:t> en </a:t>
            </a:r>
            <a:r>
              <a:rPr b="0"/>
              <a:t>Él confíen</a:t>
            </a:r>
          </a:p>
        </p:txBody>
      </p:sp>
      <p:sp>
        <p:nvSpPr>
          <p:cNvPr id="341" name="—El Ministerio de Curación, 78, 79 (1905). {1MCP 78.1}"/>
          <p:cNvSpPr txBox="1"/>
          <p:nvPr/>
        </p:nvSpPr>
        <p:spPr>
          <a:xfrm>
            <a:off x="6613937" y="11935089"/>
            <a:ext cx="11156125"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—El Ministerio de Curación, 78, 79 (1905). {1MCP 78.1}</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5617D"/>
            </a:gs>
            <a:gs pos="100000">
              <a:srgbClr val="F9B233"/>
            </a:gs>
          </a:gsLst>
          <a:lin ang="5400000" scaled="0"/>
        </a:gradFill>
        <a:effectLst/>
      </p:bgPr>
    </p:bg>
    <p:spTree>
      <p:nvGrpSpPr>
        <p:cNvPr id="1" name=""/>
        <p:cNvGrpSpPr/>
        <p:nvPr/>
      </p:nvGrpSpPr>
      <p:grpSpPr>
        <a:xfrm>
          <a:off x="0" y="0"/>
          <a:ext cx="0" cy="0"/>
          <a:chOff x="0" y="0"/>
          <a:chExt cx="0" cy="0"/>
        </a:xfrm>
      </p:grpSpPr>
      <p:sp>
        <p:nvSpPr>
          <p:cNvPr id="343" name="El evangelio frente a la ciencia y la literatura"/>
          <p:cNvSpPr txBox="1">
            <a:spLocks noGrp="1"/>
          </p:cNvSpPr>
          <p:nvPr>
            <p:ph type="title"/>
          </p:nvPr>
        </p:nvSpPr>
        <p:spPr>
          <a:xfrm>
            <a:off x="1635169" y="867735"/>
            <a:ext cx="21113662" cy="2281401"/>
          </a:xfrm>
          <a:prstGeom prst="rect">
            <a:avLst/>
          </a:prstGeom>
        </p:spPr>
        <p:txBody>
          <a:bodyPr/>
          <a:lstStyle/>
          <a:p>
            <a:pPr algn="l" defTabSz="619125">
              <a:defRPr sz="8400" b="1">
                <a:latin typeface="Helvetica"/>
                <a:ea typeface="Helvetica"/>
                <a:cs typeface="Helvetica"/>
                <a:sym typeface="Helvetica"/>
              </a:defRPr>
            </a:pPr>
            <a:r>
              <a:t>El evangelio frente</a:t>
            </a:r>
            <a:r>
              <a:rPr sz="6000" b="0"/>
              <a:t> a la </a:t>
            </a:r>
            <a:r>
              <a:t>ciencia</a:t>
            </a:r>
            <a:r>
              <a:rPr sz="6000" b="0"/>
              <a:t> y la </a:t>
            </a:r>
            <a:r>
              <a:t>literatura</a:t>
            </a:r>
          </a:p>
        </p:txBody>
      </p:sp>
      <p:sp>
        <p:nvSpPr>
          <p:cNvPr id="344" name="La ciencia y la literatura no puede llevar a la mente oscurecida de los hombres la luz que puede dar el glorioso evangelio del Hijo de Dios. Únicamente él puede hacer la gran obra de iluminar el alma."/>
          <p:cNvSpPr txBox="1"/>
          <p:nvPr/>
        </p:nvSpPr>
        <p:spPr>
          <a:xfrm>
            <a:off x="2660224" y="3386666"/>
            <a:ext cx="19639286" cy="4673601"/>
          </a:xfrm>
          <a:prstGeom prst="rect">
            <a:avLst/>
          </a:prstGeom>
          <a:gradFill>
            <a:gsLst>
              <a:gs pos="0">
                <a:srgbClr val="75617D"/>
              </a:gs>
              <a:gs pos="100000">
                <a:srgbClr val="46334E"/>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200">
                <a:effectLst>
                  <a:outerShdw blurRad="25400" dist="23998" dir="2700000" rotWithShape="0">
                    <a:srgbClr val="000000">
                      <a:alpha val="31034"/>
                    </a:srgbClr>
                  </a:outerShdw>
                </a:effectLst>
              </a:defRPr>
            </a:pPr>
            <a:r>
              <a:rPr sz="6000">
                <a:latin typeface="Helvetica"/>
                <a:ea typeface="Helvetica"/>
                <a:cs typeface="Helvetica"/>
                <a:sym typeface="Helvetica"/>
              </a:rPr>
              <a:t>La ciencia </a:t>
            </a:r>
            <a:r>
              <a:rPr sz="4000">
                <a:latin typeface="Helvetica"/>
                <a:ea typeface="Helvetica"/>
                <a:cs typeface="Helvetica"/>
                <a:sym typeface="Helvetica"/>
              </a:rPr>
              <a:t>y la </a:t>
            </a:r>
            <a:r>
              <a:rPr sz="6000">
                <a:latin typeface="Helvetica"/>
                <a:ea typeface="Helvetica"/>
                <a:cs typeface="Helvetica"/>
                <a:sym typeface="Helvetica"/>
              </a:rPr>
              <a:t>literatura no puede llevar</a:t>
            </a:r>
            <a:r>
              <a:rPr sz="4000">
                <a:latin typeface="Helvetica"/>
                <a:ea typeface="Helvetica"/>
                <a:cs typeface="Helvetica"/>
                <a:sym typeface="Helvetica"/>
              </a:rPr>
              <a:t> a la </a:t>
            </a:r>
            <a:r>
              <a:rPr sz="6000">
                <a:latin typeface="Helvetica"/>
                <a:ea typeface="Helvetica"/>
                <a:cs typeface="Helvetica"/>
                <a:sym typeface="Helvetica"/>
              </a:rPr>
              <a:t>mente oscurecida</a:t>
            </a:r>
            <a:r>
              <a:rPr sz="4000">
                <a:latin typeface="Helvetica"/>
                <a:ea typeface="Helvetica"/>
                <a:cs typeface="Helvetica"/>
                <a:sym typeface="Helvetica"/>
              </a:rPr>
              <a:t> de los </a:t>
            </a:r>
            <a:r>
              <a:rPr sz="6000">
                <a:latin typeface="Helvetica"/>
                <a:ea typeface="Helvetica"/>
                <a:cs typeface="Helvetica"/>
                <a:sym typeface="Helvetica"/>
              </a:rPr>
              <a:t>hombres</a:t>
            </a:r>
            <a:r>
              <a:rPr sz="4000">
                <a:latin typeface="Helvetica"/>
                <a:ea typeface="Helvetica"/>
                <a:cs typeface="Helvetica"/>
                <a:sym typeface="Helvetica"/>
              </a:rPr>
              <a:t> la </a:t>
            </a:r>
            <a:r>
              <a:rPr sz="6000">
                <a:latin typeface="Helvetica"/>
                <a:ea typeface="Helvetica"/>
                <a:cs typeface="Helvetica"/>
                <a:sym typeface="Helvetica"/>
              </a:rPr>
              <a:t>luz que puede dar</a:t>
            </a:r>
            <a:r>
              <a:rPr sz="4000">
                <a:latin typeface="Helvetica"/>
                <a:ea typeface="Helvetica"/>
                <a:cs typeface="Helvetica"/>
                <a:sym typeface="Helvetica"/>
              </a:rPr>
              <a:t> el </a:t>
            </a:r>
            <a:r>
              <a:rPr sz="6000">
                <a:latin typeface="Helvetica"/>
                <a:ea typeface="Helvetica"/>
                <a:cs typeface="Helvetica"/>
                <a:sym typeface="Helvetica"/>
              </a:rPr>
              <a:t>glorioso evangelio</a:t>
            </a:r>
            <a:r>
              <a:rPr sz="4000">
                <a:latin typeface="Helvetica"/>
                <a:ea typeface="Helvetica"/>
                <a:cs typeface="Helvetica"/>
                <a:sym typeface="Helvetica"/>
              </a:rPr>
              <a:t> del </a:t>
            </a:r>
            <a:r>
              <a:rPr sz="6000">
                <a:latin typeface="Helvetica"/>
                <a:ea typeface="Helvetica"/>
                <a:cs typeface="Helvetica"/>
                <a:sym typeface="Helvetica"/>
              </a:rPr>
              <a:t>Hijo</a:t>
            </a:r>
            <a:r>
              <a:rPr sz="4000">
                <a:latin typeface="Helvetica"/>
                <a:ea typeface="Helvetica"/>
                <a:cs typeface="Helvetica"/>
                <a:sym typeface="Helvetica"/>
              </a:rPr>
              <a:t> de </a:t>
            </a:r>
            <a:r>
              <a:rPr sz="6000">
                <a:latin typeface="Helvetica"/>
                <a:ea typeface="Helvetica"/>
                <a:cs typeface="Helvetica"/>
                <a:sym typeface="Helvetica"/>
              </a:rPr>
              <a:t>Dios. Únicamente él puede hacer </a:t>
            </a:r>
            <a:r>
              <a:rPr sz="4000">
                <a:latin typeface="Helvetica"/>
                <a:ea typeface="Helvetica"/>
                <a:cs typeface="Helvetica"/>
                <a:sym typeface="Helvetica"/>
              </a:rPr>
              <a:t>la </a:t>
            </a:r>
            <a:r>
              <a:rPr sz="6000">
                <a:latin typeface="Helvetica"/>
                <a:ea typeface="Helvetica"/>
                <a:cs typeface="Helvetica"/>
                <a:sym typeface="Helvetica"/>
              </a:rPr>
              <a:t>gran obra</a:t>
            </a:r>
            <a:r>
              <a:rPr sz="4000">
                <a:latin typeface="Helvetica"/>
                <a:ea typeface="Helvetica"/>
                <a:cs typeface="Helvetica"/>
                <a:sym typeface="Helvetica"/>
              </a:rPr>
              <a:t> de </a:t>
            </a:r>
            <a:r>
              <a:rPr sz="6000">
                <a:latin typeface="Helvetica"/>
                <a:ea typeface="Helvetica"/>
                <a:cs typeface="Helvetica"/>
                <a:sym typeface="Helvetica"/>
              </a:rPr>
              <a:t>iluminar</a:t>
            </a:r>
            <a:r>
              <a:rPr sz="4000">
                <a:latin typeface="Helvetica"/>
                <a:ea typeface="Helvetica"/>
                <a:cs typeface="Helvetica"/>
                <a:sym typeface="Helvetica"/>
              </a:rPr>
              <a:t> el </a:t>
            </a:r>
            <a:r>
              <a:rPr sz="6000">
                <a:latin typeface="Helvetica"/>
                <a:ea typeface="Helvetica"/>
                <a:cs typeface="Helvetica"/>
                <a:sym typeface="Helvetica"/>
              </a:rPr>
              <a:t>alma. </a:t>
            </a:r>
          </a:p>
        </p:txBody>
      </p:sp>
      <p:pic>
        <p:nvPicPr>
          <p:cNvPr id="345" name="Galería de imágenes" descr="Galería de imágenes"/>
          <p:cNvPicPr>
            <a:picLocks noChangeAspect="1"/>
          </p:cNvPicPr>
          <p:nvPr/>
        </p:nvPicPr>
        <p:blipFill>
          <a:blip r:embed="rId2"/>
          <a:srcRect l="1276" r="1276"/>
          <a:stretch>
            <a:fillRect/>
          </a:stretch>
        </p:blipFill>
        <p:spPr>
          <a:xfrm>
            <a:off x="4102669" y="7291185"/>
            <a:ext cx="16178662" cy="606359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5617D"/>
            </a:gs>
            <a:gs pos="100000">
              <a:srgbClr val="F9B233"/>
            </a:gs>
          </a:gsLst>
          <a:lin ang="5400000" scaled="0"/>
        </a:gradFill>
        <a:effectLst/>
      </p:bgPr>
    </p:bg>
    <p:spTree>
      <p:nvGrpSpPr>
        <p:cNvPr id="1" name=""/>
        <p:cNvGrpSpPr/>
        <p:nvPr/>
      </p:nvGrpSpPr>
      <p:grpSpPr>
        <a:xfrm>
          <a:off x="0" y="0"/>
          <a:ext cx="0" cy="0"/>
          <a:chOff x="0" y="0"/>
          <a:chExt cx="0" cy="0"/>
        </a:xfrm>
      </p:grpSpPr>
      <p:sp>
        <p:nvSpPr>
          <p:cNvPr id="347" name="El evangelio frente a la ciencia y la literatura"/>
          <p:cNvSpPr txBox="1">
            <a:spLocks noGrp="1"/>
          </p:cNvSpPr>
          <p:nvPr>
            <p:ph type="title"/>
          </p:nvPr>
        </p:nvSpPr>
        <p:spPr>
          <a:xfrm>
            <a:off x="1228769" y="292002"/>
            <a:ext cx="7882510" cy="899869"/>
          </a:xfrm>
          <a:prstGeom prst="rect">
            <a:avLst/>
          </a:prstGeom>
        </p:spPr>
        <p:txBody>
          <a:bodyPr/>
          <a:lstStyle/>
          <a:p>
            <a:pPr algn="l">
              <a:defRPr sz="2800" b="1">
                <a:latin typeface="Helvetica"/>
                <a:ea typeface="Helvetica"/>
                <a:cs typeface="Helvetica"/>
                <a:sym typeface="Helvetica"/>
              </a:defRPr>
            </a:pPr>
            <a:r>
              <a:t>El evangelio frente</a:t>
            </a:r>
            <a:r>
              <a:rPr b="0"/>
              <a:t> a la </a:t>
            </a:r>
            <a:r>
              <a:t>ciencia</a:t>
            </a:r>
            <a:r>
              <a:rPr b="0"/>
              <a:t> y la </a:t>
            </a:r>
            <a:r>
              <a:t>literatura</a:t>
            </a:r>
          </a:p>
        </p:txBody>
      </p:sp>
      <p:sp>
        <p:nvSpPr>
          <p:cNvPr id="348" name="Los hace cartas vivientes…"/>
          <p:cNvSpPr/>
          <p:nvPr/>
        </p:nvSpPr>
        <p:spPr>
          <a:xfrm>
            <a:off x="838200" y="3293179"/>
            <a:ext cx="16979040" cy="8754733"/>
          </a:xfrm>
          <a:prstGeom prst="roundRect">
            <a:avLst>
              <a:gd name="adj" fmla="val 18205"/>
            </a:avLst>
          </a:prstGeom>
          <a:gradFill>
            <a:gsLst>
              <a:gs pos="0">
                <a:srgbClr val="90869F"/>
              </a:gs>
              <a:gs pos="100000">
                <a:srgbClr val="322637"/>
              </a:gs>
            </a:gsLst>
            <a:lin ang="5400000"/>
          </a:gra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1443038" indent="-1120775" algn="l">
              <a:lnSpc>
                <a:spcPts val="5400"/>
              </a:lnSpc>
              <a:spcBef>
                <a:spcPts val="2100"/>
              </a:spcBef>
              <a:buSzPct val="100000"/>
              <a:buChar char="➡"/>
              <a:defRPr sz="4900">
                <a:effectLst>
                  <a:outerShdw blurRad="25400" dist="23998" dir="2700000" rotWithShape="0">
                    <a:srgbClr val="000000">
                      <a:alpha val="31034"/>
                    </a:srgbClr>
                  </a:outerShdw>
                </a:effectLst>
              </a:defRPr>
            </a:pPr>
            <a:r>
              <a:rPr dirty="0"/>
              <a:t>Los </a:t>
            </a:r>
            <a:r>
              <a:rPr sz="6200" dirty="0" err="1">
                <a:effectLst>
                  <a:outerShdw blurRad="38100" dist="76200" dir="2700000" rotWithShape="0">
                    <a:srgbClr val="000000">
                      <a:alpha val="31034"/>
                    </a:srgbClr>
                  </a:outerShdw>
                </a:effectLst>
                <a:latin typeface="Helvetica"/>
                <a:ea typeface="Helvetica"/>
                <a:cs typeface="Helvetica"/>
                <a:sym typeface="Helvetica"/>
              </a:rPr>
              <a:t>hace</a:t>
            </a:r>
            <a:r>
              <a:rPr sz="6200" dirty="0">
                <a:effectLst>
                  <a:outerShdw blurRad="38100" dist="76200" dir="2700000" rotWithShape="0">
                    <a:srgbClr val="000000">
                      <a:alpha val="31034"/>
                    </a:srgbClr>
                  </a:outerShdw>
                </a:effectLst>
                <a:latin typeface="Helvetica"/>
                <a:ea typeface="Helvetica"/>
                <a:cs typeface="Helvetica"/>
                <a:sym typeface="Helvetica"/>
              </a:rPr>
              <a:t> cartas </a:t>
            </a:r>
            <a:r>
              <a:rPr sz="6200" dirty="0" err="1">
                <a:effectLst>
                  <a:outerShdw blurRad="38100" dist="76200" dir="2700000" rotWithShape="0">
                    <a:srgbClr val="000000">
                      <a:alpha val="31034"/>
                    </a:srgbClr>
                  </a:outerShdw>
                </a:effectLst>
                <a:latin typeface="Helvetica"/>
                <a:ea typeface="Helvetica"/>
                <a:cs typeface="Helvetica"/>
                <a:sym typeface="Helvetica"/>
              </a:rPr>
              <a:t>vivientes</a:t>
            </a:r>
            <a:endParaRPr sz="6200" dirty="0">
              <a:effectLst>
                <a:outerShdw blurRad="38100" dist="76200" dir="2700000" rotWithShape="0">
                  <a:srgbClr val="000000">
                    <a:alpha val="31034"/>
                  </a:srgbClr>
                </a:outerShdw>
              </a:effectLst>
              <a:latin typeface="Helvetica"/>
              <a:ea typeface="Helvetica"/>
              <a:cs typeface="Helvetica"/>
              <a:sym typeface="Helvetica"/>
            </a:endParaRPr>
          </a:p>
          <a:p>
            <a:pPr marL="1443038" indent="-1120775" algn="l">
              <a:lnSpc>
                <a:spcPts val="5400"/>
              </a:lnSpc>
              <a:spcBef>
                <a:spcPts val="2100"/>
              </a:spcBef>
              <a:buSzPct val="100000"/>
              <a:buChar char="➡"/>
              <a:defRPr sz="4900">
                <a:effectLst>
                  <a:outerShdw blurRad="25400" dist="23998" dir="2700000" rotWithShape="0">
                    <a:srgbClr val="000000">
                      <a:alpha val="31034"/>
                    </a:srgbClr>
                  </a:outerShdw>
                </a:effectLst>
              </a:defRPr>
            </a:pPr>
            <a:r>
              <a:rPr sz="6200" dirty="0" err="1">
                <a:effectLst>
                  <a:outerShdw blurRad="38100" dist="76200" dir="2700000" rotWithShape="0">
                    <a:srgbClr val="000000">
                      <a:alpha val="31034"/>
                    </a:srgbClr>
                  </a:outerShdw>
                </a:effectLst>
                <a:latin typeface="Helvetica"/>
                <a:ea typeface="Helvetica"/>
                <a:cs typeface="Helvetica"/>
                <a:sym typeface="Helvetica"/>
              </a:rPr>
              <a:t>Conocidas</a:t>
            </a:r>
            <a:r>
              <a:rPr dirty="0"/>
              <a:t> y </a:t>
            </a:r>
            <a:r>
              <a:rPr sz="6200" dirty="0" err="1">
                <a:effectLst>
                  <a:outerShdw blurRad="38100" dist="76200" dir="2700000" rotWithShape="0">
                    <a:srgbClr val="000000">
                      <a:alpha val="31034"/>
                    </a:srgbClr>
                  </a:outerShdw>
                </a:effectLst>
                <a:latin typeface="Helvetica"/>
                <a:ea typeface="Helvetica"/>
                <a:cs typeface="Helvetica"/>
                <a:sym typeface="Helvetica"/>
              </a:rPr>
              <a:t>leídas</a:t>
            </a:r>
            <a:r>
              <a:rPr dirty="0"/>
              <a:t> por </a:t>
            </a:r>
            <a:r>
              <a:rPr dirty="0" err="1"/>
              <a:t>todos</a:t>
            </a:r>
            <a:r>
              <a:rPr dirty="0"/>
              <a:t> los hombres</a:t>
            </a:r>
          </a:p>
          <a:p>
            <a:pPr marL="1443038" indent="-1120775" algn="l">
              <a:lnSpc>
                <a:spcPts val="5400"/>
              </a:lnSpc>
              <a:spcBef>
                <a:spcPts val="2100"/>
              </a:spcBef>
              <a:buSzPct val="100000"/>
              <a:buChar char="➡"/>
              <a:defRPr sz="4900">
                <a:effectLst>
                  <a:outerShdw blurRad="25400" dist="23998" dir="2700000" rotWithShape="0">
                    <a:srgbClr val="000000">
                      <a:alpha val="31034"/>
                    </a:srgbClr>
                  </a:outerShdw>
                </a:effectLst>
              </a:defRPr>
            </a:pPr>
            <a:r>
              <a:rPr dirty="0"/>
              <a:t>La </a:t>
            </a:r>
            <a:r>
              <a:rPr sz="6200" dirty="0" err="1">
                <a:effectLst>
                  <a:outerShdw blurRad="38100" dist="76200" dir="2700000" rotWithShape="0">
                    <a:srgbClr val="000000">
                      <a:alpha val="31034"/>
                    </a:srgbClr>
                  </a:outerShdw>
                </a:effectLst>
                <a:latin typeface="Helvetica"/>
                <a:ea typeface="Helvetica"/>
                <a:cs typeface="Helvetica"/>
                <a:sym typeface="Helvetica"/>
              </a:rPr>
              <a:t>levadura</a:t>
            </a:r>
            <a:r>
              <a:rPr dirty="0"/>
              <a:t> de la </a:t>
            </a:r>
            <a:r>
              <a:rPr sz="6200" dirty="0" err="1">
                <a:effectLst>
                  <a:outerShdw blurRad="38100" dist="76200" dir="2700000" rotWithShape="0">
                    <a:srgbClr val="000000">
                      <a:alpha val="31034"/>
                    </a:srgbClr>
                  </a:outerShdw>
                </a:effectLst>
                <a:latin typeface="Helvetica"/>
                <a:ea typeface="Helvetica"/>
                <a:cs typeface="Helvetica"/>
                <a:sym typeface="Helvetica"/>
              </a:rPr>
              <a:t>piedad</a:t>
            </a:r>
            <a:r>
              <a:rPr sz="6200" dirty="0">
                <a:effectLst>
                  <a:outerShdw blurRad="38100" dist="76200" dir="2700000" rotWithShape="0">
                    <a:srgbClr val="000000">
                      <a:alpha val="31034"/>
                    </a:srgbClr>
                  </a:outerShdw>
                </a:effectLst>
                <a:latin typeface="Helvetica"/>
                <a:ea typeface="Helvetica"/>
                <a:cs typeface="Helvetica"/>
                <a:sym typeface="Helvetica"/>
              </a:rPr>
              <a:t> </a:t>
            </a:r>
            <a:r>
              <a:rPr sz="6200" dirty="0" err="1">
                <a:effectLst>
                  <a:outerShdw blurRad="38100" dist="76200" dir="2700000" rotWithShape="0">
                    <a:srgbClr val="000000">
                      <a:alpha val="31034"/>
                    </a:srgbClr>
                  </a:outerShdw>
                </a:effectLst>
                <a:latin typeface="Helvetica"/>
                <a:ea typeface="Helvetica"/>
                <a:cs typeface="Helvetica"/>
                <a:sym typeface="Helvetica"/>
              </a:rPr>
              <a:t>pasa</a:t>
            </a:r>
            <a:r>
              <a:rPr dirty="0"/>
              <a:t> a la </a:t>
            </a:r>
            <a:r>
              <a:rPr dirty="0" err="1"/>
              <a:t>multitud</a:t>
            </a:r>
            <a:r>
              <a:rPr dirty="0"/>
              <a:t>.</a:t>
            </a:r>
          </a:p>
          <a:p>
            <a:pPr marL="1443038" indent="-1120775" algn="l">
              <a:lnSpc>
                <a:spcPts val="5400"/>
              </a:lnSpc>
              <a:spcBef>
                <a:spcPts val="2100"/>
              </a:spcBef>
              <a:buSzPct val="100000"/>
              <a:buChar char="➡"/>
              <a:defRPr sz="4900">
                <a:effectLst>
                  <a:outerShdw blurRad="25400" dist="23998" dir="2700000" rotWithShape="0">
                    <a:srgbClr val="000000">
                      <a:alpha val="31034"/>
                    </a:srgbClr>
                  </a:outerShdw>
                </a:effectLst>
              </a:defRPr>
            </a:pPr>
            <a:r>
              <a:rPr dirty="0"/>
              <a:t>Las </a:t>
            </a:r>
            <a:r>
              <a:rPr sz="6200" dirty="0" err="1">
                <a:effectLst>
                  <a:outerShdw blurRad="38100" dist="76200" dir="2700000" rotWithShape="0">
                    <a:srgbClr val="000000">
                      <a:alpha val="31034"/>
                    </a:srgbClr>
                  </a:outerShdw>
                </a:effectLst>
                <a:latin typeface="Helvetica"/>
                <a:ea typeface="Helvetica"/>
                <a:cs typeface="Helvetica"/>
                <a:sym typeface="Helvetica"/>
              </a:rPr>
              <a:t>inteligencias</a:t>
            </a:r>
            <a:r>
              <a:rPr sz="6200" dirty="0">
                <a:effectLst>
                  <a:outerShdw blurRad="38100" dist="76200" dir="2700000" rotWithShape="0">
                    <a:srgbClr val="000000">
                      <a:alpha val="31034"/>
                    </a:srgbClr>
                  </a:outerShdw>
                </a:effectLst>
                <a:latin typeface="Helvetica"/>
                <a:ea typeface="Helvetica"/>
                <a:cs typeface="Helvetica"/>
                <a:sym typeface="Helvetica"/>
              </a:rPr>
              <a:t> </a:t>
            </a:r>
            <a:r>
              <a:rPr sz="6200" dirty="0" err="1">
                <a:effectLst>
                  <a:outerShdw blurRad="38100" dist="76200" dir="2700000" rotWithShape="0">
                    <a:srgbClr val="000000">
                      <a:alpha val="31034"/>
                    </a:srgbClr>
                  </a:outerShdw>
                </a:effectLst>
                <a:latin typeface="Helvetica"/>
                <a:ea typeface="Helvetica"/>
                <a:cs typeface="Helvetica"/>
                <a:sym typeface="Helvetica"/>
              </a:rPr>
              <a:t>celestiales</a:t>
            </a:r>
            <a:r>
              <a:rPr dirty="0"/>
              <a:t> </a:t>
            </a:r>
            <a:r>
              <a:rPr sz="6200" dirty="0" err="1">
                <a:effectLst>
                  <a:outerShdw blurRad="38100" dist="76200" dir="2700000" rotWithShape="0">
                    <a:srgbClr val="000000">
                      <a:alpha val="31034"/>
                    </a:srgbClr>
                  </a:outerShdw>
                </a:effectLst>
                <a:latin typeface="Helvetica"/>
                <a:ea typeface="Helvetica"/>
                <a:cs typeface="Helvetica"/>
                <a:sym typeface="Helvetica"/>
              </a:rPr>
              <a:t>disciernen</a:t>
            </a:r>
            <a:r>
              <a:rPr dirty="0"/>
              <a:t> los </a:t>
            </a:r>
            <a:r>
              <a:rPr dirty="0" err="1"/>
              <a:t>verdaderos</a:t>
            </a:r>
            <a:r>
              <a:rPr dirty="0"/>
              <a:t> </a:t>
            </a:r>
            <a:r>
              <a:rPr sz="6200" dirty="0" err="1">
                <a:effectLst>
                  <a:outerShdw blurRad="38100" dist="76200" dir="2700000" rotWithShape="0">
                    <a:srgbClr val="000000">
                      <a:alpha val="31034"/>
                    </a:srgbClr>
                  </a:outerShdw>
                </a:effectLst>
                <a:latin typeface="Helvetica"/>
                <a:ea typeface="Helvetica"/>
                <a:cs typeface="Helvetica"/>
                <a:sym typeface="Helvetica"/>
              </a:rPr>
              <a:t>elementos</a:t>
            </a:r>
            <a:r>
              <a:rPr sz="6200" dirty="0">
                <a:effectLst>
                  <a:outerShdw blurRad="38100" dist="76200" dir="2700000" rotWithShape="0">
                    <a:srgbClr val="000000">
                      <a:alpha val="31034"/>
                    </a:srgbClr>
                  </a:outerShdw>
                </a:effectLst>
                <a:latin typeface="Helvetica"/>
                <a:ea typeface="Helvetica"/>
                <a:cs typeface="Helvetica"/>
                <a:sym typeface="Helvetica"/>
              </a:rPr>
              <a:t> </a:t>
            </a:r>
            <a:r>
              <a:rPr dirty="0"/>
              <a:t>de </a:t>
            </a:r>
            <a:r>
              <a:rPr sz="6200" dirty="0" err="1">
                <a:effectLst>
                  <a:outerShdw blurRad="38100" dist="76200" dir="2700000" rotWithShape="0">
                    <a:srgbClr val="000000">
                      <a:alpha val="31034"/>
                    </a:srgbClr>
                  </a:outerShdw>
                </a:effectLst>
                <a:latin typeface="Helvetica"/>
                <a:ea typeface="Helvetica"/>
                <a:cs typeface="Helvetica"/>
                <a:sym typeface="Helvetica"/>
              </a:rPr>
              <a:t>grandeza</a:t>
            </a:r>
            <a:r>
              <a:rPr dirty="0"/>
              <a:t> del </a:t>
            </a:r>
            <a:r>
              <a:rPr dirty="0" err="1"/>
              <a:t>carácter</a:t>
            </a:r>
            <a:endParaRPr dirty="0"/>
          </a:p>
          <a:p>
            <a:pPr marL="1443038" indent="-1120775" algn="l">
              <a:lnSpc>
                <a:spcPts val="5400"/>
              </a:lnSpc>
              <a:spcBef>
                <a:spcPts val="2100"/>
              </a:spcBef>
              <a:buSzPct val="100000"/>
              <a:buChar char="➡"/>
              <a:defRPr sz="4900">
                <a:effectLst>
                  <a:outerShdw blurRad="25400" dist="23998" dir="2700000" rotWithShape="0">
                    <a:srgbClr val="000000">
                      <a:alpha val="31034"/>
                    </a:srgbClr>
                  </a:outerShdw>
                </a:effectLst>
              </a:defRPr>
            </a:pPr>
            <a:r>
              <a:rPr dirty="0"/>
              <a:t>La </a:t>
            </a:r>
            <a:r>
              <a:rPr sz="6200" dirty="0" err="1">
                <a:effectLst>
                  <a:outerShdw blurRad="38100" dist="76200" dir="2700000" rotWithShape="0">
                    <a:srgbClr val="000000">
                      <a:alpha val="31034"/>
                    </a:srgbClr>
                  </a:outerShdw>
                </a:effectLst>
                <a:latin typeface="Helvetica"/>
                <a:ea typeface="Helvetica"/>
                <a:cs typeface="Helvetica"/>
                <a:sym typeface="Helvetica"/>
              </a:rPr>
              <a:t>bondad</a:t>
            </a:r>
            <a:r>
              <a:rPr dirty="0"/>
              <a:t> es </a:t>
            </a:r>
            <a:r>
              <a:rPr sz="6200" dirty="0" err="1">
                <a:effectLst>
                  <a:outerShdw blurRad="38100" dist="76200" dir="2700000" rotWithShape="0">
                    <a:srgbClr val="000000">
                      <a:alpha val="31034"/>
                    </a:srgbClr>
                  </a:outerShdw>
                </a:effectLst>
                <a:latin typeface="Helvetica"/>
                <a:ea typeface="Helvetica"/>
                <a:cs typeface="Helvetica"/>
                <a:sym typeface="Helvetica"/>
              </a:rPr>
              <a:t>estimada</a:t>
            </a:r>
            <a:r>
              <a:rPr dirty="0"/>
              <a:t> </a:t>
            </a:r>
            <a:r>
              <a:rPr dirty="0" err="1"/>
              <a:t>como</a:t>
            </a:r>
            <a:r>
              <a:rPr dirty="0"/>
              <a:t> </a:t>
            </a:r>
            <a:r>
              <a:rPr sz="6200" dirty="0" err="1">
                <a:effectLst>
                  <a:outerShdw blurRad="38100" dist="76200" dir="2700000" rotWithShape="0">
                    <a:srgbClr val="000000">
                      <a:alpha val="31034"/>
                    </a:srgbClr>
                  </a:outerShdw>
                </a:effectLst>
                <a:latin typeface="Helvetica"/>
                <a:ea typeface="Helvetica"/>
                <a:cs typeface="Helvetica"/>
                <a:sym typeface="Helvetica"/>
              </a:rPr>
              <a:t>eficiencia</a:t>
            </a:r>
            <a:r>
              <a:rPr sz="6200" dirty="0">
                <a:effectLst>
                  <a:outerShdw blurRad="38100" dist="76200" dir="2700000" rotWithShape="0">
                    <a:srgbClr val="000000">
                      <a:alpha val="31034"/>
                    </a:srgbClr>
                  </a:outerShdw>
                </a:effectLst>
                <a:latin typeface="Helvetica"/>
                <a:ea typeface="Helvetica"/>
                <a:cs typeface="Helvetica"/>
                <a:sym typeface="Helvetica"/>
              </a:rPr>
              <a:t> </a:t>
            </a:r>
            <a:r>
              <a:rPr dirty="0"/>
              <a:t>por </a:t>
            </a:r>
            <a:r>
              <a:rPr sz="6200" dirty="0">
                <a:effectLst>
                  <a:outerShdw blurRad="38100" dist="76200" dir="2700000" rotWithShape="0">
                    <a:srgbClr val="000000">
                      <a:alpha val="31034"/>
                    </a:srgbClr>
                  </a:outerShdw>
                </a:effectLst>
                <a:latin typeface="Helvetica"/>
                <a:ea typeface="Helvetica"/>
                <a:cs typeface="Helvetica"/>
                <a:sym typeface="Helvetica"/>
              </a:rPr>
              <a:t>Dios</a:t>
            </a:r>
            <a:r>
              <a:rPr dirty="0"/>
              <a:t>.</a:t>
            </a:r>
          </a:p>
        </p:txBody>
      </p:sp>
      <p:sp>
        <p:nvSpPr>
          <p:cNvPr id="349" name="El evangelio de Cristo llega a ser personalidad en los que creen:"/>
          <p:cNvSpPr txBox="1"/>
          <p:nvPr/>
        </p:nvSpPr>
        <p:spPr>
          <a:xfrm>
            <a:off x="320920" y="1307135"/>
            <a:ext cx="19407227"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El evangelio de Cristo llega a ser personalidad en los que creen: </a:t>
            </a:r>
          </a:p>
        </p:txBody>
      </p:sp>
      <p:pic>
        <p:nvPicPr>
          <p:cNvPr id="350" name="Galería de imágenes" descr="Galería de imágenes"/>
          <p:cNvPicPr>
            <a:picLocks noChangeAspect="1"/>
          </p:cNvPicPr>
          <p:nvPr/>
        </p:nvPicPr>
        <p:blipFill>
          <a:blip r:embed="rId2"/>
          <a:srcRect t="108" b="108"/>
          <a:stretch>
            <a:fillRect/>
          </a:stretch>
        </p:blipFill>
        <p:spPr>
          <a:xfrm>
            <a:off x="16631302" y="4124037"/>
            <a:ext cx="6436008" cy="781493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olo el evangelio puede curar los males que maldicen a la sociedad"/>
          <p:cNvSpPr txBox="1">
            <a:spLocks noGrp="1"/>
          </p:cNvSpPr>
          <p:nvPr>
            <p:ph type="title"/>
          </p:nvPr>
        </p:nvSpPr>
        <p:spPr>
          <a:xfrm>
            <a:off x="4475934" y="1426535"/>
            <a:ext cx="15432132" cy="1544272"/>
          </a:xfrm>
          <a:prstGeom prst="rect">
            <a:avLst/>
          </a:prstGeom>
        </p:spPr>
        <p:txBody>
          <a:bodyPr/>
          <a:lstStyle/>
          <a:p>
            <a:pPr>
              <a:lnSpc>
                <a:spcPts val="5400"/>
              </a:lnSpc>
              <a:spcBef>
                <a:spcPts val="1200"/>
              </a:spcBef>
              <a:defRPr sz="4900">
                <a:effectLst>
                  <a:outerShdw blurRad="25400" dist="23998" dir="2700000" rotWithShape="0">
                    <a:srgbClr val="000000">
                      <a:alpha val="31034"/>
                    </a:srgbClr>
                  </a:outerShdw>
                </a:effectLst>
                <a:latin typeface="+mn-lt"/>
                <a:ea typeface="+mn-ea"/>
                <a:cs typeface="+mn-cs"/>
                <a:sym typeface="Helvetica Light"/>
              </a:defRPr>
            </a:pPr>
            <a:r>
              <a:rPr sz="6200">
                <a:effectLst>
                  <a:outerShdw blurRad="38100" dist="76200" dir="2700000" rotWithShape="0">
                    <a:srgbClr val="000000">
                      <a:alpha val="31034"/>
                    </a:srgbClr>
                  </a:outerShdw>
                </a:effectLst>
                <a:latin typeface="Helvetica"/>
                <a:ea typeface="Helvetica"/>
                <a:cs typeface="Helvetica"/>
                <a:sym typeface="Helvetica"/>
              </a:rPr>
              <a:t>Solo</a:t>
            </a:r>
            <a:r>
              <a:rPr sz="3700">
                <a:effectLst>
                  <a:outerShdw blurRad="38100" dist="76200" dir="2700000" rotWithShape="0">
                    <a:srgbClr val="000000">
                      <a:alpha val="31034"/>
                    </a:srgbClr>
                  </a:outerShdw>
                </a:effectLst>
                <a:latin typeface="Helvetica"/>
                <a:ea typeface="Helvetica"/>
                <a:cs typeface="Helvetica"/>
                <a:sym typeface="Helvetica"/>
              </a:rPr>
              <a:t> el</a:t>
            </a:r>
            <a:r>
              <a:rPr sz="3700"/>
              <a:t> </a:t>
            </a:r>
            <a:r>
              <a:rPr sz="6200">
                <a:effectLst>
                  <a:outerShdw blurRad="38100" dist="76200" dir="2700000" rotWithShape="0">
                    <a:srgbClr val="000000">
                      <a:alpha val="31034"/>
                    </a:srgbClr>
                  </a:outerShdw>
                </a:effectLst>
                <a:latin typeface="Helvetica"/>
                <a:ea typeface="Helvetica"/>
                <a:cs typeface="Helvetica"/>
                <a:sym typeface="Helvetica"/>
              </a:rPr>
              <a:t>evangelio puede curar</a:t>
            </a:r>
            <a:r>
              <a:rPr sz="3700">
                <a:effectLst>
                  <a:outerShdw blurRad="38100" dist="76200" dir="2700000" rotWithShape="0">
                    <a:srgbClr val="000000">
                      <a:alpha val="31034"/>
                    </a:srgbClr>
                  </a:outerShdw>
                </a:effectLst>
                <a:latin typeface="Helvetica"/>
                <a:ea typeface="Helvetica"/>
                <a:cs typeface="Helvetica"/>
                <a:sym typeface="Helvetica"/>
              </a:rPr>
              <a:t> los </a:t>
            </a:r>
            <a:r>
              <a:rPr sz="6200">
                <a:effectLst>
                  <a:outerShdw blurRad="38100" dist="76200" dir="2700000" rotWithShape="0">
                    <a:srgbClr val="000000">
                      <a:alpha val="31034"/>
                    </a:srgbClr>
                  </a:outerShdw>
                </a:effectLst>
                <a:latin typeface="Helvetica"/>
                <a:ea typeface="Helvetica"/>
                <a:cs typeface="Helvetica"/>
                <a:sym typeface="Helvetica"/>
              </a:rPr>
              <a:t>males </a:t>
            </a:r>
            <a:r>
              <a:rPr sz="3700">
                <a:effectLst>
                  <a:outerShdw blurRad="38100" dist="76200" dir="2700000" rotWithShape="0">
                    <a:srgbClr val="000000">
                      <a:alpha val="31034"/>
                    </a:srgbClr>
                  </a:outerShdw>
                </a:effectLst>
                <a:latin typeface="Helvetica"/>
                <a:ea typeface="Helvetica"/>
                <a:cs typeface="Helvetica"/>
                <a:sym typeface="Helvetica"/>
              </a:rPr>
              <a:t>que </a:t>
            </a:r>
            <a:r>
              <a:rPr sz="6200">
                <a:effectLst>
                  <a:outerShdw blurRad="38100" dist="76200" dir="2700000" rotWithShape="0">
                    <a:srgbClr val="000000">
                      <a:alpha val="31034"/>
                    </a:srgbClr>
                  </a:outerShdw>
                </a:effectLst>
                <a:latin typeface="Helvetica"/>
                <a:ea typeface="Helvetica"/>
                <a:cs typeface="Helvetica"/>
                <a:sym typeface="Helvetica"/>
              </a:rPr>
              <a:t>maldicen</a:t>
            </a:r>
            <a:r>
              <a:rPr sz="3700">
                <a:effectLst>
                  <a:outerShdw blurRad="38100" dist="76200" dir="2700000" rotWithShape="0">
                    <a:srgbClr val="000000">
                      <a:alpha val="31034"/>
                    </a:srgbClr>
                  </a:outerShdw>
                </a:effectLst>
                <a:latin typeface="Helvetica"/>
                <a:ea typeface="Helvetica"/>
                <a:cs typeface="Helvetica"/>
                <a:sym typeface="Helvetica"/>
              </a:rPr>
              <a:t> a la </a:t>
            </a:r>
            <a:r>
              <a:rPr sz="6200">
                <a:effectLst>
                  <a:outerShdw blurRad="38100" dist="76200" dir="2700000" rotWithShape="0">
                    <a:srgbClr val="000000">
                      <a:alpha val="31034"/>
                    </a:srgbClr>
                  </a:outerShdw>
                </a:effectLst>
                <a:latin typeface="Helvetica"/>
                <a:ea typeface="Helvetica"/>
                <a:cs typeface="Helvetica"/>
                <a:sym typeface="Helvetica"/>
              </a:rPr>
              <a:t>sociedad</a:t>
            </a:r>
          </a:p>
        </p:txBody>
      </p:sp>
      <p:sp>
        <p:nvSpPr>
          <p:cNvPr id="353" name="El único remedio para los pecados y dolores de los hombres es Cristo. Solamente el evangelio de su gracia puede curar los males que azotan a la sociedad. La injusticia del rico hacia el pobre, el odio del pobre hacia el rico, tienen igualmente su raíz en"/>
          <p:cNvSpPr txBox="1"/>
          <p:nvPr/>
        </p:nvSpPr>
        <p:spPr>
          <a:xfrm>
            <a:off x="1392010" y="4017432"/>
            <a:ext cx="16242631" cy="8331201"/>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200">
                <a:effectLst>
                  <a:outerShdw blurRad="25400" dist="23998" dir="2700000" rotWithShape="0">
                    <a:srgbClr val="000000">
                      <a:alpha val="31034"/>
                    </a:srgbClr>
                  </a:outerShdw>
                </a:effectLst>
              </a:defRPr>
            </a:pPr>
            <a:r>
              <a:rPr sz="3900">
                <a:latin typeface="Helvetica"/>
                <a:ea typeface="Helvetica"/>
                <a:cs typeface="Helvetica"/>
                <a:sym typeface="Helvetica"/>
              </a:rPr>
              <a:t>El </a:t>
            </a:r>
            <a:r>
              <a:rPr sz="6000">
                <a:latin typeface="Helvetica"/>
                <a:ea typeface="Helvetica"/>
                <a:cs typeface="Helvetica"/>
                <a:sym typeface="Helvetica"/>
              </a:rPr>
              <a:t>único remedio </a:t>
            </a:r>
            <a:r>
              <a:rPr sz="3900">
                <a:latin typeface="Helvetica"/>
                <a:ea typeface="Helvetica"/>
                <a:cs typeface="Helvetica"/>
                <a:sym typeface="Helvetica"/>
              </a:rPr>
              <a:t>para los </a:t>
            </a:r>
            <a:r>
              <a:rPr sz="6000">
                <a:latin typeface="Helvetica"/>
                <a:ea typeface="Helvetica"/>
                <a:cs typeface="Helvetica"/>
                <a:sym typeface="Helvetica"/>
              </a:rPr>
              <a:t>pecados </a:t>
            </a:r>
            <a:r>
              <a:rPr sz="3900">
                <a:latin typeface="Helvetica"/>
                <a:ea typeface="Helvetica"/>
                <a:cs typeface="Helvetica"/>
                <a:sym typeface="Helvetica"/>
              </a:rPr>
              <a:t>y </a:t>
            </a:r>
            <a:r>
              <a:rPr sz="6000">
                <a:latin typeface="Helvetica"/>
                <a:ea typeface="Helvetica"/>
                <a:cs typeface="Helvetica"/>
                <a:sym typeface="Helvetica"/>
              </a:rPr>
              <a:t>dolores </a:t>
            </a:r>
            <a:r>
              <a:rPr sz="3900">
                <a:latin typeface="Helvetica"/>
                <a:ea typeface="Helvetica"/>
                <a:cs typeface="Helvetica"/>
                <a:sym typeface="Helvetica"/>
              </a:rPr>
              <a:t>de los </a:t>
            </a:r>
            <a:r>
              <a:rPr sz="6000">
                <a:latin typeface="Helvetica"/>
                <a:ea typeface="Helvetica"/>
                <a:cs typeface="Helvetica"/>
                <a:sym typeface="Helvetica"/>
              </a:rPr>
              <a:t>hombres</a:t>
            </a:r>
            <a:r>
              <a:rPr sz="3900">
                <a:latin typeface="Helvetica"/>
                <a:ea typeface="Helvetica"/>
                <a:cs typeface="Helvetica"/>
                <a:sym typeface="Helvetica"/>
              </a:rPr>
              <a:t> es </a:t>
            </a:r>
            <a:r>
              <a:rPr sz="6000">
                <a:latin typeface="Helvetica"/>
                <a:ea typeface="Helvetica"/>
                <a:cs typeface="Helvetica"/>
                <a:sym typeface="Helvetica"/>
              </a:rPr>
              <a:t>Cristo. Solamente</a:t>
            </a:r>
            <a:r>
              <a:rPr sz="3900">
                <a:latin typeface="Helvetica"/>
                <a:ea typeface="Helvetica"/>
                <a:cs typeface="Helvetica"/>
                <a:sym typeface="Helvetica"/>
              </a:rPr>
              <a:t> el </a:t>
            </a:r>
            <a:r>
              <a:rPr sz="6000">
                <a:latin typeface="Helvetica"/>
                <a:ea typeface="Helvetica"/>
                <a:cs typeface="Helvetica"/>
                <a:sym typeface="Helvetica"/>
              </a:rPr>
              <a:t>evangelio </a:t>
            </a:r>
            <a:r>
              <a:rPr sz="3900">
                <a:latin typeface="Helvetica"/>
                <a:ea typeface="Helvetica"/>
                <a:cs typeface="Helvetica"/>
                <a:sym typeface="Helvetica"/>
              </a:rPr>
              <a:t>de su </a:t>
            </a:r>
            <a:r>
              <a:rPr sz="6000">
                <a:latin typeface="Helvetica"/>
                <a:ea typeface="Helvetica"/>
                <a:cs typeface="Helvetica"/>
                <a:sym typeface="Helvetica"/>
              </a:rPr>
              <a:t>gracia puede curar </a:t>
            </a:r>
            <a:r>
              <a:rPr sz="3900">
                <a:latin typeface="Helvetica"/>
                <a:ea typeface="Helvetica"/>
                <a:cs typeface="Helvetica"/>
                <a:sym typeface="Helvetica"/>
              </a:rPr>
              <a:t>los </a:t>
            </a:r>
            <a:r>
              <a:rPr sz="6000">
                <a:latin typeface="Helvetica"/>
                <a:ea typeface="Helvetica"/>
                <a:cs typeface="Helvetica"/>
                <a:sym typeface="Helvetica"/>
              </a:rPr>
              <a:t>males </a:t>
            </a:r>
            <a:r>
              <a:rPr sz="3900">
                <a:latin typeface="Helvetica"/>
                <a:ea typeface="Helvetica"/>
                <a:cs typeface="Helvetica"/>
                <a:sym typeface="Helvetica"/>
              </a:rPr>
              <a:t>que </a:t>
            </a:r>
            <a:r>
              <a:rPr sz="6000">
                <a:latin typeface="Helvetica"/>
                <a:ea typeface="Helvetica"/>
                <a:cs typeface="Helvetica"/>
                <a:sym typeface="Helvetica"/>
              </a:rPr>
              <a:t>azotan </a:t>
            </a:r>
            <a:r>
              <a:rPr sz="3900">
                <a:latin typeface="Helvetica"/>
                <a:ea typeface="Helvetica"/>
                <a:cs typeface="Helvetica"/>
                <a:sym typeface="Helvetica"/>
              </a:rPr>
              <a:t>a la </a:t>
            </a:r>
            <a:r>
              <a:rPr sz="6000">
                <a:latin typeface="Helvetica"/>
                <a:ea typeface="Helvetica"/>
                <a:cs typeface="Helvetica"/>
                <a:sym typeface="Helvetica"/>
              </a:rPr>
              <a:t>sociedad</a:t>
            </a:r>
            <a:r>
              <a:rPr sz="3900">
                <a:latin typeface="Helvetica"/>
                <a:ea typeface="Helvetica"/>
                <a:cs typeface="Helvetica"/>
                <a:sym typeface="Helvetica"/>
              </a:rPr>
              <a:t>. La</a:t>
            </a:r>
            <a:r>
              <a:rPr sz="6000">
                <a:latin typeface="Helvetica"/>
                <a:ea typeface="Helvetica"/>
                <a:cs typeface="Helvetica"/>
                <a:sym typeface="Helvetica"/>
              </a:rPr>
              <a:t> injusticia</a:t>
            </a:r>
            <a:r>
              <a:rPr sz="3900">
                <a:latin typeface="Helvetica"/>
                <a:ea typeface="Helvetica"/>
                <a:cs typeface="Helvetica"/>
                <a:sym typeface="Helvetica"/>
              </a:rPr>
              <a:t> del </a:t>
            </a:r>
            <a:r>
              <a:rPr sz="6000">
                <a:latin typeface="Helvetica"/>
                <a:ea typeface="Helvetica"/>
                <a:cs typeface="Helvetica"/>
                <a:sym typeface="Helvetica"/>
              </a:rPr>
              <a:t>rico hacia</a:t>
            </a:r>
            <a:r>
              <a:rPr sz="3900">
                <a:latin typeface="Helvetica"/>
                <a:ea typeface="Helvetica"/>
                <a:cs typeface="Helvetica"/>
                <a:sym typeface="Helvetica"/>
              </a:rPr>
              <a:t> el </a:t>
            </a:r>
            <a:r>
              <a:rPr sz="6000">
                <a:latin typeface="Helvetica"/>
                <a:ea typeface="Helvetica"/>
                <a:cs typeface="Helvetica"/>
                <a:sym typeface="Helvetica"/>
              </a:rPr>
              <a:t>pobre</a:t>
            </a:r>
            <a:r>
              <a:rPr sz="3900">
                <a:latin typeface="Helvetica"/>
                <a:ea typeface="Helvetica"/>
                <a:cs typeface="Helvetica"/>
                <a:sym typeface="Helvetica"/>
              </a:rPr>
              <a:t>, el </a:t>
            </a:r>
            <a:r>
              <a:rPr sz="6000">
                <a:latin typeface="Helvetica"/>
                <a:ea typeface="Helvetica"/>
                <a:cs typeface="Helvetica"/>
                <a:sym typeface="Helvetica"/>
              </a:rPr>
              <a:t>odio </a:t>
            </a:r>
            <a:r>
              <a:rPr sz="3900">
                <a:latin typeface="Helvetica"/>
                <a:ea typeface="Helvetica"/>
                <a:cs typeface="Helvetica"/>
                <a:sym typeface="Helvetica"/>
              </a:rPr>
              <a:t>del </a:t>
            </a:r>
            <a:r>
              <a:rPr sz="6000">
                <a:latin typeface="Helvetica"/>
                <a:ea typeface="Helvetica"/>
                <a:cs typeface="Helvetica"/>
                <a:sym typeface="Helvetica"/>
              </a:rPr>
              <a:t>pobre hacia</a:t>
            </a:r>
            <a:r>
              <a:rPr sz="3900">
                <a:latin typeface="Helvetica"/>
                <a:ea typeface="Helvetica"/>
                <a:cs typeface="Helvetica"/>
                <a:sym typeface="Helvetica"/>
              </a:rPr>
              <a:t> el </a:t>
            </a:r>
            <a:r>
              <a:rPr sz="6000">
                <a:latin typeface="Helvetica"/>
                <a:ea typeface="Helvetica"/>
                <a:cs typeface="Helvetica"/>
                <a:sym typeface="Helvetica"/>
              </a:rPr>
              <a:t>rico</a:t>
            </a:r>
            <a:r>
              <a:rPr sz="3900">
                <a:latin typeface="Helvetica"/>
                <a:ea typeface="Helvetica"/>
                <a:cs typeface="Helvetica"/>
                <a:sym typeface="Helvetica"/>
              </a:rPr>
              <a:t>, </a:t>
            </a:r>
            <a:r>
              <a:rPr sz="6000">
                <a:latin typeface="Helvetica"/>
                <a:ea typeface="Helvetica"/>
                <a:cs typeface="Helvetica"/>
                <a:sym typeface="Helvetica"/>
              </a:rPr>
              <a:t>tienen igualmente su raíz </a:t>
            </a:r>
            <a:r>
              <a:rPr sz="3900">
                <a:latin typeface="Helvetica"/>
                <a:ea typeface="Helvetica"/>
                <a:cs typeface="Helvetica"/>
                <a:sym typeface="Helvetica"/>
              </a:rPr>
              <a:t>en el </a:t>
            </a:r>
            <a:r>
              <a:rPr sz="6000">
                <a:latin typeface="Helvetica"/>
                <a:ea typeface="Helvetica"/>
                <a:cs typeface="Helvetica"/>
                <a:sym typeface="Helvetica"/>
              </a:rPr>
              <a:t>egoísmo</a:t>
            </a:r>
            <a:r>
              <a:rPr sz="3900">
                <a:latin typeface="Helvetica"/>
                <a:ea typeface="Helvetica"/>
                <a:cs typeface="Helvetica"/>
                <a:sym typeface="Helvetica"/>
              </a:rPr>
              <a:t>, el </a:t>
            </a:r>
            <a:r>
              <a:rPr sz="6000">
                <a:latin typeface="Helvetica"/>
                <a:ea typeface="Helvetica"/>
                <a:cs typeface="Helvetica"/>
                <a:sym typeface="Helvetica"/>
              </a:rPr>
              <a:t>cual puede extirparse únicamente </a:t>
            </a:r>
            <a:r>
              <a:rPr sz="3900">
                <a:latin typeface="Helvetica"/>
                <a:ea typeface="Helvetica"/>
                <a:cs typeface="Helvetica"/>
                <a:sym typeface="Helvetica"/>
              </a:rPr>
              <a:t>por la </a:t>
            </a:r>
            <a:r>
              <a:rPr sz="6000">
                <a:latin typeface="Helvetica"/>
                <a:ea typeface="Helvetica"/>
                <a:cs typeface="Helvetica"/>
                <a:sym typeface="Helvetica"/>
              </a:rPr>
              <a:t>sumisión</a:t>
            </a:r>
            <a:r>
              <a:rPr sz="3900">
                <a:latin typeface="Helvetica"/>
                <a:ea typeface="Helvetica"/>
                <a:cs typeface="Helvetica"/>
                <a:sym typeface="Helvetica"/>
              </a:rPr>
              <a:t> a </a:t>
            </a:r>
            <a:r>
              <a:rPr sz="6000">
                <a:latin typeface="Helvetica"/>
                <a:ea typeface="Helvetica"/>
                <a:cs typeface="Helvetica"/>
                <a:sym typeface="Helvetica"/>
              </a:rPr>
              <a:t>Cristo</a:t>
            </a:r>
            <a:r>
              <a:rPr sz="3900">
                <a:latin typeface="Helvetica"/>
                <a:ea typeface="Helvetica"/>
                <a:cs typeface="Helvetica"/>
                <a:sym typeface="Helvetica"/>
              </a:rPr>
              <a:t>. </a:t>
            </a:r>
            <a:r>
              <a:rPr sz="6000">
                <a:latin typeface="Helvetica"/>
                <a:ea typeface="Helvetica"/>
                <a:cs typeface="Helvetica"/>
                <a:sym typeface="Helvetica"/>
              </a:rPr>
              <a:t>Solamente él da </a:t>
            </a:r>
            <a:r>
              <a:rPr sz="3900">
                <a:latin typeface="Helvetica"/>
                <a:ea typeface="Helvetica"/>
                <a:cs typeface="Helvetica"/>
                <a:sym typeface="Helvetica"/>
              </a:rPr>
              <a:t>un </a:t>
            </a:r>
            <a:r>
              <a:rPr sz="6000">
                <a:latin typeface="Helvetica"/>
                <a:ea typeface="Helvetica"/>
                <a:cs typeface="Helvetica"/>
                <a:sym typeface="Helvetica"/>
              </a:rPr>
              <a:t>nuevo corazón</a:t>
            </a:r>
            <a:r>
              <a:rPr sz="3900">
                <a:latin typeface="Helvetica"/>
                <a:ea typeface="Helvetica"/>
                <a:cs typeface="Helvetica"/>
                <a:sym typeface="Helvetica"/>
              </a:rPr>
              <a:t> de </a:t>
            </a:r>
            <a:r>
              <a:rPr sz="6000">
                <a:latin typeface="Helvetica"/>
                <a:ea typeface="Helvetica"/>
                <a:cs typeface="Helvetica"/>
                <a:sym typeface="Helvetica"/>
              </a:rPr>
              <a:t>amor</a:t>
            </a:r>
            <a:r>
              <a:rPr sz="3900">
                <a:latin typeface="Helvetica"/>
                <a:ea typeface="Helvetica"/>
                <a:cs typeface="Helvetica"/>
                <a:sym typeface="Helvetica"/>
              </a:rPr>
              <a:t> en </a:t>
            </a:r>
            <a:r>
              <a:rPr sz="6000">
                <a:latin typeface="Helvetica"/>
                <a:ea typeface="Helvetica"/>
                <a:cs typeface="Helvetica"/>
                <a:sym typeface="Helvetica"/>
              </a:rPr>
              <a:t>lugar</a:t>
            </a:r>
            <a:r>
              <a:rPr sz="3900">
                <a:latin typeface="Helvetica"/>
                <a:ea typeface="Helvetica"/>
                <a:cs typeface="Helvetica"/>
                <a:sym typeface="Helvetica"/>
              </a:rPr>
              <a:t> del </a:t>
            </a:r>
            <a:r>
              <a:rPr sz="6000">
                <a:latin typeface="Helvetica"/>
                <a:ea typeface="Helvetica"/>
                <a:cs typeface="Helvetica"/>
                <a:sym typeface="Helvetica"/>
              </a:rPr>
              <a:t>corazón egoísta </a:t>
            </a:r>
            <a:r>
              <a:rPr sz="3900">
                <a:latin typeface="Helvetica"/>
                <a:ea typeface="Helvetica"/>
                <a:cs typeface="Helvetica"/>
                <a:sym typeface="Helvetica"/>
              </a:rPr>
              <a:t>de </a:t>
            </a:r>
            <a:r>
              <a:rPr sz="6000">
                <a:latin typeface="Helvetica"/>
                <a:ea typeface="Helvetica"/>
                <a:cs typeface="Helvetica"/>
                <a:sym typeface="Helvetica"/>
              </a:rPr>
              <a:t>pecado</a:t>
            </a:r>
            <a:r>
              <a:rPr sz="3900">
                <a:latin typeface="Helvetica"/>
                <a:ea typeface="Helvetica"/>
                <a:cs typeface="Helvetica"/>
                <a:sym typeface="Helvetica"/>
              </a:rPr>
              <a:t>.</a:t>
            </a:r>
          </a:p>
        </p:txBody>
      </p:sp>
      <p:pic>
        <p:nvPicPr>
          <p:cNvPr id="354" name="Galería de imágenes" descr="Galería de imágenes"/>
          <p:cNvPicPr>
            <a:picLocks noChangeAspect="1"/>
          </p:cNvPicPr>
          <p:nvPr/>
        </p:nvPicPr>
        <p:blipFill>
          <a:blip r:embed="rId2"/>
          <a:srcRect t="108" b="108"/>
          <a:stretch>
            <a:fillRect/>
          </a:stretch>
        </p:blipFill>
        <p:spPr>
          <a:xfrm>
            <a:off x="16495836" y="5123103"/>
            <a:ext cx="6436008" cy="781493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Imagen" descr="Imagen"/>
          <p:cNvPicPr>
            <a:picLocks noChangeAspect="1"/>
          </p:cNvPicPr>
          <p:nvPr/>
        </p:nvPicPr>
        <p:blipFill>
          <a:blip r:embed="rId2"/>
          <a:stretch>
            <a:fillRect/>
          </a:stretch>
        </p:blipFill>
        <p:spPr>
          <a:xfrm>
            <a:off x="6780172" y="-1"/>
            <a:ext cx="15446456" cy="13716001"/>
          </a:xfrm>
          <a:prstGeom prst="rect">
            <a:avLst/>
          </a:prstGeom>
          <a:ln w="12700">
            <a:miter lim="400000"/>
          </a:ln>
        </p:spPr>
      </p:pic>
      <p:sp>
        <p:nvSpPr>
          <p:cNvPr id="357" name="Solo el evangelio puede curar los males que maldicen a la sociedad"/>
          <p:cNvSpPr txBox="1">
            <a:spLocks noGrp="1"/>
          </p:cNvSpPr>
          <p:nvPr>
            <p:ph type="title"/>
          </p:nvPr>
        </p:nvSpPr>
        <p:spPr>
          <a:xfrm>
            <a:off x="1275534" y="647602"/>
            <a:ext cx="13622514" cy="643732"/>
          </a:xfrm>
          <a:prstGeom prst="rect">
            <a:avLst/>
          </a:prstGeom>
        </p:spPr>
        <p:txBody>
          <a:bodyPr/>
          <a:lstStyle/>
          <a:p>
            <a:pPr defTabSz="503555">
              <a:lnSpc>
                <a:spcPts val="3200"/>
              </a:lnSpc>
              <a:spcBef>
                <a:spcPts val="700"/>
              </a:spcBef>
              <a:defRPr sz="2989">
                <a:effectLst>
                  <a:outerShdw blurRad="15494" dist="14639" dir="2700000" rotWithShape="0">
                    <a:srgbClr val="000000">
                      <a:alpha val="31034"/>
                    </a:srgbClr>
                  </a:outerShdw>
                </a:effectLst>
                <a:latin typeface="+mn-lt"/>
                <a:ea typeface="+mn-ea"/>
                <a:cs typeface="+mn-cs"/>
                <a:sym typeface="Helvetica Light"/>
              </a:defRPr>
            </a:pPr>
            <a:r>
              <a:rPr sz="3782">
                <a:effectLst>
                  <a:outerShdw blurRad="23241" dist="46482" dir="2700000" rotWithShape="0">
                    <a:srgbClr val="000000">
                      <a:alpha val="31034"/>
                    </a:srgbClr>
                  </a:outerShdw>
                </a:effectLst>
                <a:latin typeface="Helvetica"/>
                <a:ea typeface="Helvetica"/>
                <a:cs typeface="Helvetica"/>
                <a:sym typeface="Helvetica"/>
              </a:rPr>
              <a:t>Solo</a:t>
            </a:r>
            <a:r>
              <a:rPr sz="2257">
                <a:effectLst>
                  <a:outerShdw blurRad="23241" dist="46482" dir="2700000" rotWithShape="0">
                    <a:srgbClr val="000000">
                      <a:alpha val="31034"/>
                    </a:srgbClr>
                  </a:outerShdw>
                </a:effectLst>
                <a:latin typeface="Helvetica"/>
                <a:ea typeface="Helvetica"/>
                <a:cs typeface="Helvetica"/>
                <a:sym typeface="Helvetica"/>
              </a:rPr>
              <a:t> el</a:t>
            </a:r>
            <a:r>
              <a:rPr sz="2257"/>
              <a:t> </a:t>
            </a:r>
            <a:r>
              <a:rPr sz="3782">
                <a:effectLst>
                  <a:outerShdw blurRad="23241" dist="46482" dir="2700000" rotWithShape="0">
                    <a:srgbClr val="000000">
                      <a:alpha val="31034"/>
                    </a:srgbClr>
                  </a:outerShdw>
                </a:effectLst>
                <a:latin typeface="Helvetica"/>
                <a:ea typeface="Helvetica"/>
                <a:cs typeface="Helvetica"/>
                <a:sym typeface="Helvetica"/>
              </a:rPr>
              <a:t>evangelio puede curar</a:t>
            </a:r>
            <a:r>
              <a:rPr sz="2257">
                <a:effectLst>
                  <a:outerShdw blurRad="23241" dist="46482" dir="2700000" rotWithShape="0">
                    <a:srgbClr val="000000">
                      <a:alpha val="31034"/>
                    </a:srgbClr>
                  </a:outerShdw>
                </a:effectLst>
                <a:latin typeface="Helvetica"/>
                <a:ea typeface="Helvetica"/>
                <a:cs typeface="Helvetica"/>
                <a:sym typeface="Helvetica"/>
              </a:rPr>
              <a:t> los </a:t>
            </a:r>
            <a:r>
              <a:rPr sz="3782">
                <a:effectLst>
                  <a:outerShdw blurRad="23241" dist="46482" dir="2700000" rotWithShape="0">
                    <a:srgbClr val="000000">
                      <a:alpha val="31034"/>
                    </a:srgbClr>
                  </a:outerShdw>
                </a:effectLst>
                <a:latin typeface="Helvetica"/>
                <a:ea typeface="Helvetica"/>
                <a:cs typeface="Helvetica"/>
                <a:sym typeface="Helvetica"/>
              </a:rPr>
              <a:t>males </a:t>
            </a:r>
            <a:r>
              <a:rPr sz="2257">
                <a:effectLst>
                  <a:outerShdw blurRad="23241" dist="46482" dir="2700000" rotWithShape="0">
                    <a:srgbClr val="000000">
                      <a:alpha val="31034"/>
                    </a:srgbClr>
                  </a:outerShdw>
                </a:effectLst>
                <a:latin typeface="Helvetica"/>
                <a:ea typeface="Helvetica"/>
                <a:cs typeface="Helvetica"/>
                <a:sym typeface="Helvetica"/>
              </a:rPr>
              <a:t>que </a:t>
            </a:r>
            <a:r>
              <a:rPr sz="3782">
                <a:effectLst>
                  <a:outerShdw blurRad="23241" dist="46482" dir="2700000" rotWithShape="0">
                    <a:srgbClr val="000000">
                      <a:alpha val="31034"/>
                    </a:srgbClr>
                  </a:outerShdw>
                </a:effectLst>
                <a:latin typeface="Helvetica"/>
                <a:ea typeface="Helvetica"/>
                <a:cs typeface="Helvetica"/>
                <a:sym typeface="Helvetica"/>
              </a:rPr>
              <a:t>maldicen</a:t>
            </a:r>
            <a:r>
              <a:rPr sz="2257">
                <a:effectLst>
                  <a:outerShdw blurRad="23241" dist="46482" dir="2700000" rotWithShape="0">
                    <a:srgbClr val="000000">
                      <a:alpha val="31034"/>
                    </a:srgbClr>
                  </a:outerShdw>
                </a:effectLst>
                <a:latin typeface="Helvetica"/>
                <a:ea typeface="Helvetica"/>
                <a:cs typeface="Helvetica"/>
                <a:sym typeface="Helvetica"/>
              </a:rPr>
              <a:t> a la </a:t>
            </a:r>
            <a:r>
              <a:rPr sz="3782">
                <a:effectLst>
                  <a:outerShdw blurRad="23241" dist="46482" dir="2700000" rotWithShape="0">
                    <a:srgbClr val="000000">
                      <a:alpha val="31034"/>
                    </a:srgbClr>
                  </a:outerShdw>
                </a:effectLst>
                <a:latin typeface="Helvetica"/>
                <a:ea typeface="Helvetica"/>
                <a:cs typeface="Helvetica"/>
                <a:sym typeface="Helvetica"/>
              </a:rPr>
              <a:t>sociedad</a:t>
            </a:r>
          </a:p>
        </p:txBody>
      </p:sp>
      <p:sp>
        <p:nvSpPr>
          <p:cNvPr id="358" name="Prediquen los siervos de Cristo el evangelio con el Espíritu enviado desde el cielo, y trabajen como él lo hizo por el beneficio de los hombres. Entonces se manifestarán, en la bendición y en el ennoblecimiento de la humanidad, resultados que sería total"/>
          <p:cNvSpPr txBox="1"/>
          <p:nvPr/>
        </p:nvSpPr>
        <p:spPr>
          <a:xfrm>
            <a:off x="2221743" y="3778082"/>
            <a:ext cx="20685580" cy="6159836"/>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7000" i="1">
                <a:effectLst>
                  <a:outerShdw blurRad="25400" dist="23998" dir="2700000" rotWithShape="0">
                    <a:srgbClr val="000000">
                      <a:alpha val="31034"/>
                    </a:srgbClr>
                  </a:outerShdw>
                </a:effectLst>
                <a:latin typeface="Times New Roman"/>
                <a:ea typeface="Times New Roman"/>
                <a:cs typeface="Times New Roman"/>
                <a:sym typeface="Times New Roman"/>
              </a:defRPr>
            </a:pPr>
            <a:r>
              <a:t>Prediquen</a:t>
            </a:r>
            <a:r>
              <a:rPr sz="4700"/>
              <a:t> los </a:t>
            </a:r>
            <a:r>
              <a:t>siervos</a:t>
            </a:r>
            <a:r>
              <a:rPr sz="4700"/>
              <a:t> de </a:t>
            </a:r>
            <a:r>
              <a:t>Cristo</a:t>
            </a:r>
            <a:r>
              <a:rPr sz="4700"/>
              <a:t> el </a:t>
            </a:r>
            <a:r>
              <a:t>evangelio </a:t>
            </a:r>
            <a:r>
              <a:rPr sz="4700"/>
              <a:t>con el </a:t>
            </a:r>
            <a:r>
              <a:t>Espíritu enviado</a:t>
            </a:r>
            <a:r>
              <a:rPr sz="4700"/>
              <a:t> desde el </a:t>
            </a:r>
            <a:r>
              <a:t>cielo</a:t>
            </a:r>
            <a:r>
              <a:rPr sz="4700"/>
              <a:t>, y </a:t>
            </a:r>
            <a:r>
              <a:t>trabajen como él</a:t>
            </a:r>
            <a:r>
              <a:rPr sz="4700"/>
              <a:t> lo </a:t>
            </a:r>
            <a:r>
              <a:t>hizo </a:t>
            </a:r>
            <a:r>
              <a:rPr sz="4700"/>
              <a:t>por el </a:t>
            </a:r>
            <a:r>
              <a:t>beneficio</a:t>
            </a:r>
            <a:r>
              <a:rPr sz="4700"/>
              <a:t> de los </a:t>
            </a:r>
            <a:r>
              <a:t>hombres. Entonces se manifestarán</a:t>
            </a:r>
            <a:r>
              <a:rPr sz="4700"/>
              <a:t>, en la </a:t>
            </a:r>
            <a:r>
              <a:t>bendición</a:t>
            </a:r>
            <a:r>
              <a:rPr sz="4700"/>
              <a:t> y en el </a:t>
            </a:r>
            <a:r>
              <a:t>ennoblecimiento</a:t>
            </a:r>
            <a:r>
              <a:rPr sz="4700"/>
              <a:t> de la </a:t>
            </a:r>
            <a:r>
              <a:t>humanidad</a:t>
            </a:r>
            <a:r>
              <a:rPr sz="4700"/>
              <a:t>, </a:t>
            </a:r>
            <a:r>
              <a:t>resultados</a:t>
            </a:r>
            <a:r>
              <a:rPr sz="4700"/>
              <a:t> que </a:t>
            </a:r>
            <a:r>
              <a:t>sería totalmente imposible alcanzar </a:t>
            </a:r>
            <a:r>
              <a:rPr sz="4700"/>
              <a:t>por el </a:t>
            </a:r>
            <a:r>
              <a:t>poder humano</a:t>
            </a:r>
          </a:p>
        </p:txBody>
      </p:sp>
      <p:sp>
        <p:nvSpPr>
          <p:cNvPr id="359" name="—Palabras de Vida del Gran Maestro, 200 (1900). {1MCP 78.3}"/>
          <p:cNvSpPr txBox="1"/>
          <p:nvPr/>
        </p:nvSpPr>
        <p:spPr>
          <a:xfrm>
            <a:off x="6573837" y="11584516"/>
            <a:ext cx="11236326"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—Palabras de Vida del Gran Maestro, 200 (1900). {1MCP 78.3}</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Mejorar nuestro espíritu es un deber que tenemos con nosotros mismos, con la sociedad y con Dios. Pero nunca debemos idear medios de cultivar el intelecto a expensas de lo moral y lo espiritual.…"/>
          <p:cNvSpPr txBox="1"/>
          <p:nvPr/>
        </p:nvSpPr>
        <p:spPr>
          <a:xfrm>
            <a:off x="4703998" y="3858248"/>
            <a:ext cx="17801258" cy="7200886"/>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2">
              <a:lnSpc>
                <a:spcPts val="7900"/>
              </a:lnSpc>
              <a:spcBef>
                <a:spcPts val="800"/>
              </a:spcBef>
              <a:defRPr sz="3200">
                <a:effectLst>
                  <a:outerShdw blurRad="25400" dist="23998" dir="2700000" rotWithShape="0">
                    <a:srgbClr val="000000">
                      <a:alpha val="31034"/>
                    </a:srgbClr>
                  </a:outerShdw>
                </a:effectLst>
              </a:defRPr>
            </a:pPr>
            <a:r>
              <a:rPr sz="6000">
                <a:latin typeface="Helvetica"/>
                <a:ea typeface="Helvetica"/>
                <a:cs typeface="Helvetica"/>
                <a:sym typeface="Helvetica"/>
              </a:rPr>
              <a:t>Mejorar nuestro espíritu </a:t>
            </a:r>
            <a:r>
              <a:rPr sz="4500">
                <a:latin typeface="Helvetica"/>
                <a:ea typeface="Helvetica"/>
                <a:cs typeface="Helvetica"/>
                <a:sym typeface="Helvetica"/>
              </a:rPr>
              <a:t>es un </a:t>
            </a:r>
            <a:r>
              <a:rPr sz="6000">
                <a:latin typeface="Helvetica"/>
                <a:ea typeface="Helvetica"/>
                <a:cs typeface="Helvetica"/>
                <a:sym typeface="Helvetica"/>
              </a:rPr>
              <a:t>deber </a:t>
            </a:r>
            <a:r>
              <a:rPr sz="4500">
                <a:latin typeface="Helvetica"/>
                <a:ea typeface="Helvetica"/>
                <a:cs typeface="Helvetica"/>
                <a:sym typeface="Helvetica"/>
              </a:rPr>
              <a:t>que </a:t>
            </a:r>
            <a:r>
              <a:rPr sz="6000">
                <a:latin typeface="Helvetica"/>
                <a:ea typeface="Helvetica"/>
                <a:cs typeface="Helvetica"/>
                <a:sym typeface="Helvetica"/>
              </a:rPr>
              <a:t>tenemos </a:t>
            </a:r>
            <a:r>
              <a:rPr sz="4500">
                <a:latin typeface="Helvetica"/>
                <a:ea typeface="Helvetica"/>
                <a:cs typeface="Helvetica"/>
                <a:sym typeface="Helvetica"/>
              </a:rPr>
              <a:t>con </a:t>
            </a:r>
            <a:r>
              <a:rPr sz="6000">
                <a:latin typeface="Helvetica"/>
                <a:ea typeface="Helvetica"/>
                <a:cs typeface="Helvetica"/>
                <a:sym typeface="Helvetica"/>
              </a:rPr>
              <a:t>nosotros mismos</a:t>
            </a:r>
            <a:r>
              <a:rPr sz="4500">
                <a:latin typeface="Helvetica"/>
                <a:ea typeface="Helvetica"/>
                <a:cs typeface="Helvetica"/>
                <a:sym typeface="Helvetica"/>
              </a:rPr>
              <a:t>, con la </a:t>
            </a:r>
            <a:r>
              <a:rPr sz="6000">
                <a:latin typeface="Helvetica"/>
                <a:ea typeface="Helvetica"/>
                <a:cs typeface="Helvetica"/>
                <a:sym typeface="Helvetica"/>
              </a:rPr>
              <a:t>sociedad</a:t>
            </a:r>
            <a:r>
              <a:rPr sz="4500">
                <a:latin typeface="Helvetica"/>
                <a:ea typeface="Helvetica"/>
                <a:cs typeface="Helvetica"/>
                <a:sym typeface="Helvetica"/>
              </a:rPr>
              <a:t> y con </a:t>
            </a:r>
            <a:r>
              <a:rPr sz="6000">
                <a:latin typeface="Helvetica"/>
                <a:ea typeface="Helvetica"/>
                <a:cs typeface="Helvetica"/>
                <a:sym typeface="Helvetica"/>
              </a:rPr>
              <a:t>Dios. Pero nunca debemos idear medios</a:t>
            </a:r>
            <a:r>
              <a:rPr sz="4500">
                <a:latin typeface="Helvetica"/>
                <a:ea typeface="Helvetica"/>
                <a:cs typeface="Helvetica"/>
                <a:sym typeface="Helvetica"/>
              </a:rPr>
              <a:t> de </a:t>
            </a:r>
            <a:r>
              <a:rPr sz="6000">
                <a:latin typeface="Helvetica"/>
                <a:ea typeface="Helvetica"/>
                <a:cs typeface="Helvetica"/>
                <a:sym typeface="Helvetica"/>
              </a:rPr>
              <a:t>cultivar</a:t>
            </a:r>
            <a:r>
              <a:rPr sz="4500">
                <a:latin typeface="Helvetica"/>
                <a:ea typeface="Helvetica"/>
                <a:cs typeface="Helvetica"/>
                <a:sym typeface="Helvetica"/>
              </a:rPr>
              <a:t> el </a:t>
            </a:r>
            <a:r>
              <a:rPr sz="6000">
                <a:latin typeface="Helvetica"/>
                <a:ea typeface="Helvetica"/>
                <a:cs typeface="Helvetica"/>
                <a:sym typeface="Helvetica"/>
              </a:rPr>
              <a:t>intelecto a expensas </a:t>
            </a:r>
            <a:r>
              <a:rPr sz="4500">
                <a:latin typeface="Helvetica"/>
                <a:ea typeface="Helvetica"/>
                <a:cs typeface="Helvetica"/>
                <a:sym typeface="Helvetica"/>
              </a:rPr>
              <a:t>de lo </a:t>
            </a:r>
            <a:r>
              <a:rPr sz="6000">
                <a:latin typeface="Helvetica"/>
                <a:ea typeface="Helvetica"/>
                <a:cs typeface="Helvetica"/>
                <a:sym typeface="Helvetica"/>
              </a:rPr>
              <a:t>moral y lo espiritual.</a:t>
            </a:r>
          </a:p>
          <a:p>
            <a:pPr lvl="2">
              <a:lnSpc>
                <a:spcPts val="7900"/>
              </a:lnSpc>
              <a:spcBef>
                <a:spcPts val="800"/>
              </a:spcBef>
              <a:defRPr sz="3200">
                <a:effectLst>
                  <a:outerShdw blurRad="25400" dist="23998" dir="2700000" rotWithShape="0">
                    <a:srgbClr val="000000">
                      <a:alpha val="31034"/>
                    </a:srgbClr>
                  </a:outerShdw>
                </a:effectLst>
              </a:defRPr>
            </a:pPr>
            <a:r>
              <a:rPr sz="6000">
                <a:latin typeface="Helvetica"/>
                <a:ea typeface="Helvetica"/>
                <a:cs typeface="Helvetica"/>
                <a:sym typeface="Helvetica"/>
              </a:rPr>
              <a:t>Y es únicamente</a:t>
            </a:r>
            <a:r>
              <a:rPr sz="4500">
                <a:latin typeface="Helvetica"/>
                <a:ea typeface="Helvetica"/>
                <a:cs typeface="Helvetica"/>
                <a:sym typeface="Helvetica"/>
              </a:rPr>
              <a:t> por el </a:t>
            </a:r>
            <a:r>
              <a:rPr sz="6000">
                <a:latin typeface="Helvetica"/>
                <a:ea typeface="Helvetica"/>
                <a:cs typeface="Helvetica"/>
                <a:sym typeface="Helvetica"/>
              </a:rPr>
              <a:t>desarrollo armonioso </a:t>
            </a:r>
            <a:r>
              <a:rPr sz="4500">
                <a:latin typeface="Helvetica"/>
                <a:ea typeface="Helvetica"/>
                <a:cs typeface="Helvetica"/>
                <a:sym typeface="Helvetica"/>
              </a:rPr>
              <a:t>de las </a:t>
            </a:r>
            <a:r>
              <a:rPr sz="6000">
                <a:latin typeface="Helvetica"/>
                <a:ea typeface="Helvetica"/>
                <a:cs typeface="Helvetica"/>
                <a:sym typeface="Helvetica"/>
              </a:rPr>
              <a:t>facultades mentales</a:t>
            </a:r>
            <a:r>
              <a:rPr sz="4500">
                <a:latin typeface="Helvetica"/>
                <a:ea typeface="Helvetica"/>
                <a:cs typeface="Helvetica"/>
                <a:sym typeface="Helvetica"/>
              </a:rPr>
              <a:t> y </a:t>
            </a:r>
            <a:r>
              <a:rPr sz="6000">
                <a:latin typeface="Helvetica"/>
                <a:ea typeface="Helvetica"/>
                <a:cs typeface="Helvetica"/>
                <a:sym typeface="Helvetica"/>
              </a:rPr>
              <a:t>morales</a:t>
            </a:r>
            <a:r>
              <a:rPr sz="4500">
                <a:latin typeface="Helvetica"/>
                <a:ea typeface="Helvetica"/>
                <a:cs typeface="Helvetica"/>
                <a:sym typeface="Helvetica"/>
              </a:rPr>
              <a:t> como </a:t>
            </a:r>
            <a:r>
              <a:rPr sz="6000">
                <a:latin typeface="Helvetica"/>
                <a:ea typeface="Helvetica"/>
                <a:cs typeface="Helvetica"/>
                <a:sym typeface="Helvetica"/>
              </a:rPr>
              <a:t>puede alcanzarse</a:t>
            </a:r>
            <a:r>
              <a:rPr sz="4500">
                <a:latin typeface="Helvetica"/>
                <a:ea typeface="Helvetica"/>
                <a:cs typeface="Helvetica"/>
                <a:sym typeface="Helvetica"/>
              </a:rPr>
              <a:t> la </a:t>
            </a:r>
            <a:r>
              <a:rPr sz="6000">
                <a:latin typeface="Helvetica"/>
                <a:ea typeface="Helvetica"/>
                <a:cs typeface="Helvetica"/>
                <a:sym typeface="Helvetica"/>
              </a:rPr>
              <a:t>más alta perfección</a:t>
            </a:r>
            <a:r>
              <a:rPr sz="4500">
                <a:latin typeface="Helvetica"/>
                <a:ea typeface="Helvetica"/>
                <a:cs typeface="Helvetica"/>
                <a:sym typeface="Helvetica"/>
              </a:rPr>
              <a:t> de </a:t>
            </a:r>
            <a:r>
              <a:rPr sz="6000">
                <a:latin typeface="Helvetica"/>
                <a:ea typeface="Helvetica"/>
                <a:cs typeface="Helvetica"/>
                <a:sym typeface="Helvetica"/>
              </a:rPr>
              <a:t>ambas</a:t>
            </a:r>
            <a:r>
              <a:rPr sz="4500">
                <a:latin typeface="Helvetica"/>
                <a:ea typeface="Helvetica"/>
                <a:cs typeface="Helvetica"/>
                <a:sym typeface="Helvetica"/>
              </a:rPr>
              <a:t>.</a:t>
            </a:r>
          </a:p>
        </p:txBody>
      </p:sp>
      <p:pic>
        <p:nvPicPr>
          <p:cNvPr id="362" name="Imagen" descr="Imagen"/>
          <p:cNvPicPr>
            <a:picLocks noChangeAspect="1"/>
          </p:cNvPicPr>
          <p:nvPr/>
        </p:nvPicPr>
        <p:blipFill>
          <a:blip r:embed="rId2"/>
          <a:stretch>
            <a:fillRect/>
          </a:stretch>
        </p:blipFill>
        <p:spPr>
          <a:xfrm>
            <a:off x="-1239364" y="3858248"/>
            <a:ext cx="6576595" cy="6617571"/>
          </a:xfrm>
          <a:prstGeom prst="rect">
            <a:avLst/>
          </a:prstGeom>
          <a:ln w="12700">
            <a:miter lim="400000"/>
          </a:ln>
        </p:spPr>
      </p:pic>
      <p:sp>
        <p:nvSpPr>
          <p:cNvPr id="363" name="Solo mediante el desarrollo armonioso puede alcanzarse la perfección"/>
          <p:cNvSpPr txBox="1">
            <a:spLocks noGrp="1"/>
          </p:cNvSpPr>
          <p:nvPr>
            <p:ph type="title"/>
          </p:nvPr>
        </p:nvSpPr>
        <p:spPr>
          <a:xfrm>
            <a:off x="406400" y="825402"/>
            <a:ext cx="23977600" cy="2087726"/>
          </a:xfrm>
          <a:prstGeom prst="rect">
            <a:avLst/>
          </a:prstGeom>
          <a:gradFill>
            <a:gsLst>
              <a:gs pos="0">
                <a:srgbClr val="FA8585"/>
              </a:gs>
              <a:gs pos="100000">
                <a:srgbClr val="DF6161"/>
              </a:gs>
            </a:gsLst>
            <a:lin ang="5400000"/>
          </a:gradFill>
          <a:effectLst>
            <a:outerShdw blurRad="190500" dist="8455" dir="5400000" rotWithShape="0">
              <a:srgbClr val="000000"/>
            </a:outerShdw>
          </a:effectLst>
        </p:spPr>
        <p:txBody>
          <a:bodyPr>
            <a:normAutofit/>
          </a:bodyPr>
          <a:lstStyle/>
          <a:p>
            <a:pPr defTabSz="478790">
              <a:defRPr sz="6496" b="1">
                <a:latin typeface="Helvetica"/>
                <a:ea typeface="Helvetica"/>
                <a:cs typeface="Helvetica"/>
                <a:sym typeface="Helvetica"/>
              </a:defRPr>
            </a:pPr>
            <a:r>
              <a:rPr dirty="0"/>
              <a:t>Solo </a:t>
            </a:r>
            <a:r>
              <a:rPr dirty="0" err="1"/>
              <a:t>mediante</a:t>
            </a:r>
            <a:r>
              <a:rPr sz="4698" b="0" dirty="0"/>
              <a:t> el </a:t>
            </a:r>
            <a:r>
              <a:rPr dirty="0" err="1"/>
              <a:t>desarrollo</a:t>
            </a:r>
            <a:r>
              <a:rPr dirty="0"/>
              <a:t> </a:t>
            </a:r>
            <a:r>
              <a:rPr dirty="0" err="1"/>
              <a:t>armonioso</a:t>
            </a:r>
            <a:br>
              <a:rPr lang="es-ES" dirty="0"/>
            </a:br>
            <a:r>
              <a:rPr dirty="0" err="1"/>
              <a:t>puede</a:t>
            </a:r>
            <a:r>
              <a:rPr lang="es-ES" dirty="0"/>
              <a:t> </a:t>
            </a:r>
            <a:r>
              <a:rPr dirty="0" err="1"/>
              <a:t>alcanzarse</a:t>
            </a:r>
            <a:r>
              <a:rPr sz="4698" b="0" dirty="0"/>
              <a:t> la </a:t>
            </a:r>
            <a:r>
              <a:rPr dirty="0" err="1"/>
              <a:t>perfección</a:t>
            </a:r>
            <a:endParaRPr dirty="0"/>
          </a:p>
        </p:txBody>
      </p:sp>
      <p:sp>
        <p:nvSpPr>
          <p:cNvPr id="364" name="—Consejos para los Maestros Padres y Alumnos acerca de la Educación Cristiana, 527 (1913). {1MCP 79.1}"/>
          <p:cNvSpPr txBox="1"/>
          <p:nvPr/>
        </p:nvSpPr>
        <p:spPr>
          <a:xfrm>
            <a:off x="2584081" y="12388256"/>
            <a:ext cx="19215838"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effectLst>
                  <a:outerShdw blurRad="25400" dist="23998" dir="2700000" rotWithShape="0">
                    <a:srgbClr val="000000">
                      <a:alpha val="31034"/>
                    </a:srgbClr>
                  </a:outerShdw>
                </a:effectLst>
              </a:defRPr>
            </a:lvl1pPr>
          </a:lstStyle>
          <a:p>
            <a:r>
              <a:t>—Consejos para los Maestros Padres y Alumnos acerca de la Educación Cristiana, 527 (1913). {1MCP 79.1}</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En la parábola la mujer puso la levadura en la harina. Era necesaria para suplir una necesidad […]…"/>
          <p:cNvSpPr txBox="1"/>
          <p:nvPr/>
        </p:nvSpPr>
        <p:spPr>
          <a:xfrm>
            <a:off x="1635168" y="2336800"/>
            <a:ext cx="21113663" cy="1219200"/>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3200">
                <a:effectLst>
                  <a:outerShdw blurRad="25400" dist="23998" dir="2700000" rotWithShape="0">
                    <a:srgbClr val="000000">
                      <a:alpha val="31034"/>
                    </a:srgbClr>
                  </a:outerShdw>
                </a:effectLst>
              </a:defRPr>
            </a:pPr>
            <a:r>
              <a:rPr sz="3700"/>
              <a:t>En la parábola la mujer puso la levadura en la harina. Era necesaria para suplir una necesidad […]</a:t>
            </a:r>
          </a:p>
          <a:p>
            <a:pPr>
              <a:defRPr sz="3200">
                <a:effectLst>
                  <a:outerShdw blurRad="25400" dist="23998" dir="2700000" rotWithShape="0">
                    <a:srgbClr val="000000">
                      <a:alpha val="31034"/>
                    </a:srgbClr>
                  </a:outerShdw>
                </a:effectLst>
              </a:defRPr>
            </a:pPr>
            <a:r>
              <a:rPr sz="3700"/>
              <a:t>Así obra la levadura divina:</a:t>
            </a:r>
          </a:p>
        </p:txBody>
      </p:sp>
      <p:sp>
        <p:nvSpPr>
          <p:cNvPr id="367" name="La levadura divina transforma la mente"/>
          <p:cNvSpPr txBox="1">
            <a:spLocks noGrp="1"/>
          </p:cNvSpPr>
          <p:nvPr>
            <p:ph type="title"/>
          </p:nvPr>
        </p:nvSpPr>
        <p:spPr>
          <a:xfrm>
            <a:off x="1824346" y="148068"/>
            <a:ext cx="21113662" cy="2281401"/>
          </a:xfrm>
          <a:prstGeom prst="rect">
            <a:avLst/>
          </a:prstGeom>
        </p:spPr>
        <p:txBody>
          <a:bodyPr/>
          <a:lstStyle/>
          <a:p>
            <a:pPr algn="l" defTabSz="676909">
              <a:defRPr sz="9184" b="1">
                <a:latin typeface="Helvetica"/>
                <a:ea typeface="Helvetica"/>
                <a:cs typeface="Helvetica"/>
                <a:sym typeface="Helvetica"/>
              </a:defRPr>
            </a:pPr>
            <a:r>
              <a:t>La levadura divina transforma</a:t>
            </a:r>
            <a:r>
              <a:rPr sz="5494"/>
              <a:t> la </a:t>
            </a:r>
            <a:r>
              <a:t>mente</a:t>
            </a:r>
          </a:p>
        </p:txBody>
      </p:sp>
      <p:sp>
        <p:nvSpPr>
          <p:cNvPr id="368" name="Solamente puede hacerlo el Espíritu Santo [...]. Cuando nuestras mentes sean guiadas por el Espíritu de Dios, entenderemos la lección que enseña la parábola de la levadura. Los que abren sus corazones para recibir la verdad percibirán que la Palabra de D"/>
          <p:cNvSpPr/>
          <p:nvPr/>
        </p:nvSpPr>
        <p:spPr>
          <a:xfrm>
            <a:off x="642308" y="9855200"/>
            <a:ext cx="23477737" cy="2779911"/>
          </a:xfrm>
          <a:prstGeom prst="roundRect">
            <a:avLst>
              <a:gd name="adj" fmla="val 15000"/>
            </a:avLst>
          </a:prstGeom>
          <a:gradFill>
            <a:gsLst>
              <a:gs pos="0">
                <a:srgbClr val="8909A3"/>
              </a:gs>
              <a:gs pos="100000">
                <a:srgbClr val="A0A3A2"/>
              </a:gs>
            </a:gsLst>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200">
                <a:effectLst>
                  <a:outerShdw blurRad="25400" dist="23998" dir="2700000" rotWithShape="0">
                    <a:srgbClr val="000000">
                      <a:alpha val="31034"/>
                    </a:srgbClr>
                  </a:outerShdw>
                </a:effectLst>
              </a:defRPr>
            </a:pPr>
            <a:r>
              <a:rPr sz="4600" i="1">
                <a:latin typeface="Times New Roman"/>
                <a:ea typeface="Times New Roman"/>
                <a:cs typeface="Times New Roman"/>
                <a:sym typeface="Times New Roman"/>
              </a:rPr>
              <a:t>Solamente puede hacerlo el Espíritu Santo </a:t>
            </a:r>
            <a:r>
              <a:t>[...]. </a:t>
            </a:r>
            <a:r>
              <a:rPr sz="3800" b="1" i="1">
                <a:latin typeface="Helvetica"/>
                <a:ea typeface="Helvetica"/>
                <a:cs typeface="Helvetica"/>
                <a:sym typeface="Helvetica"/>
              </a:rPr>
              <a:t>Cuando nuestras mentes sean guiadas por el Espíritu de Dios</a:t>
            </a:r>
            <a:r>
              <a:t>, entenderemos la lección que enseña la parábola de la levadura. </a:t>
            </a:r>
            <a:r>
              <a:rPr sz="3800" b="1" i="1">
                <a:latin typeface="Helvetica"/>
                <a:ea typeface="Helvetica"/>
                <a:cs typeface="Helvetica"/>
                <a:sym typeface="Helvetica"/>
              </a:rPr>
              <a:t>Los que abren sus corazones para recibir la verdad percibirán que la Palabra de Dios</a:t>
            </a:r>
            <a:r>
              <a:t> es el gran instrumento en la transformación del carácter.</a:t>
            </a:r>
          </a:p>
        </p:txBody>
      </p:sp>
      <p:sp>
        <p:nvSpPr>
          <p:cNvPr id="369" name="—The Review and Herald, 25 de julio de 1899"/>
          <p:cNvSpPr txBox="1"/>
          <p:nvPr/>
        </p:nvSpPr>
        <p:spPr>
          <a:xfrm>
            <a:off x="12898501" y="12670366"/>
            <a:ext cx="9254999"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—The Review and Herald, 25 de julio de 1899</a:t>
            </a:r>
          </a:p>
        </p:txBody>
      </p:sp>
      <p:pic>
        <p:nvPicPr>
          <p:cNvPr id="370" name="Galería de imágenes" descr="Galería de imágenes"/>
          <p:cNvPicPr>
            <a:picLocks noChangeAspect="1"/>
          </p:cNvPicPr>
          <p:nvPr/>
        </p:nvPicPr>
        <p:blipFill>
          <a:blip r:embed="rId2"/>
          <a:srcRect l="3785" r="3785"/>
          <a:stretch>
            <a:fillRect/>
          </a:stretch>
        </p:blipFill>
        <p:spPr>
          <a:xfrm>
            <a:off x="-779926" y="5322677"/>
            <a:ext cx="9863271" cy="5335588"/>
          </a:xfrm>
          <a:prstGeom prst="rect">
            <a:avLst/>
          </a:prstGeom>
          <a:ln w="12700">
            <a:miter lim="400000"/>
          </a:ln>
        </p:spPr>
      </p:pic>
      <p:sp>
        <p:nvSpPr>
          <p:cNvPr id="371" name="La mente es transformada…"/>
          <p:cNvSpPr txBox="1"/>
          <p:nvPr/>
        </p:nvSpPr>
        <p:spPr>
          <a:xfrm>
            <a:off x="7169546" y="4228787"/>
            <a:ext cx="15124908" cy="4953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267690" indent="-1267690" algn="l">
              <a:lnSpc>
                <a:spcPts val="6300"/>
              </a:lnSpc>
              <a:buSzPct val="100000"/>
              <a:buChar char="✓"/>
              <a:defRPr sz="6100" b="1">
                <a:latin typeface="Helvetica"/>
                <a:ea typeface="Helvetica"/>
                <a:cs typeface="Helvetica"/>
                <a:sym typeface="Helvetica"/>
              </a:defRPr>
            </a:pPr>
            <a:r>
              <a:rPr b="0"/>
              <a:t>La mente</a:t>
            </a:r>
            <a:r>
              <a:rPr sz="4600" b="0"/>
              <a:t> es </a:t>
            </a:r>
            <a:r>
              <a:rPr b="0"/>
              <a:t>transformada</a:t>
            </a:r>
          </a:p>
          <a:p>
            <a:pPr marL="1267690" indent="-1267690" algn="l">
              <a:lnSpc>
                <a:spcPts val="6300"/>
              </a:lnSpc>
              <a:buSzPct val="100000"/>
              <a:buChar char="✓"/>
              <a:defRPr sz="6100" b="1">
                <a:latin typeface="Helvetica"/>
                <a:ea typeface="Helvetica"/>
                <a:cs typeface="Helvetica"/>
                <a:sym typeface="Helvetica"/>
              </a:defRPr>
            </a:pPr>
            <a:r>
              <a:rPr b="0"/>
              <a:t>Las facultades</a:t>
            </a:r>
            <a:r>
              <a:rPr sz="4600" b="0"/>
              <a:t> son </a:t>
            </a:r>
            <a:r>
              <a:rPr b="0"/>
              <a:t>puestas</a:t>
            </a:r>
            <a:r>
              <a:rPr sz="4600" b="0"/>
              <a:t> al </a:t>
            </a:r>
            <a:r>
              <a:rPr b="0"/>
              <a:t>trabajo</a:t>
            </a:r>
          </a:p>
          <a:p>
            <a:pPr marL="1267690" indent="-1267690" algn="l">
              <a:lnSpc>
                <a:spcPts val="6300"/>
              </a:lnSpc>
              <a:buSzPct val="100000"/>
              <a:buChar char="✓"/>
              <a:defRPr sz="6100" b="1">
                <a:latin typeface="Helvetica"/>
                <a:ea typeface="Helvetica"/>
                <a:cs typeface="Helvetica"/>
                <a:sym typeface="Helvetica"/>
              </a:defRPr>
            </a:pPr>
            <a:r>
              <a:rPr b="0"/>
              <a:t>El hombre no recibe nuevas facultades</a:t>
            </a:r>
          </a:p>
          <a:p>
            <a:pPr marL="1267690" indent="-1267690" algn="l">
              <a:lnSpc>
                <a:spcPts val="6300"/>
              </a:lnSpc>
              <a:buSzPct val="100000"/>
              <a:buChar char="✓"/>
              <a:defRPr sz="6100" b="1">
                <a:latin typeface="Helvetica"/>
                <a:ea typeface="Helvetica"/>
                <a:cs typeface="Helvetica"/>
                <a:sym typeface="Helvetica"/>
              </a:defRPr>
            </a:pPr>
            <a:r>
              <a:rPr b="0"/>
              <a:t>Las</a:t>
            </a:r>
            <a:r>
              <a:rPr sz="4600" b="0"/>
              <a:t> que </a:t>
            </a:r>
            <a:r>
              <a:rPr b="0"/>
              <a:t>tiene son santificadas</a:t>
            </a:r>
          </a:p>
          <a:p>
            <a:pPr marL="1267690" indent="-1267690" algn="l">
              <a:lnSpc>
                <a:spcPts val="6300"/>
              </a:lnSpc>
              <a:buSzPct val="100000"/>
              <a:buChar char="✓"/>
              <a:defRPr sz="6100" b="1">
                <a:latin typeface="Helvetica"/>
                <a:ea typeface="Helvetica"/>
                <a:cs typeface="Helvetica"/>
                <a:sym typeface="Helvetica"/>
              </a:defRPr>
            </a:pPr>
            <a:r>
              <a:rPr b="0"/>
              <a:t>La conciencia</a:t>
            </a:r>
            <a:r>
              <a:rPr sz="4600" b="0"/>
              <a:t>, </a:t>
            </a:r>
            <a:r>
              <a:rPr b="0"/>
              <a:t>muerta</a:t>
            </a:r>
            <a:r>
              <a:rPr sz="4600" b="0"/>
              <a:t> se </a:t>
            </a:r>
            <a:r>
              <a:rPr b="0"/>
              <a:t>despierta</a:t>
            </a:r>
            <a:r>
              <a:rPr sz="4600" b="0"/>
              <a: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ada uno de nosotros necesita tener una profunda percepción de las enseñanzas de la Palabra de Dios. Nuestras mentes deben estar preparadas para soportar toda prueba, y para resistir cada tentación, venga esta de afuera o de adentro. Hemos de saber por q"/>
          <p:cNvSpPr txBox="1"/>
          <p:nvPr/>
        </p:nvSpPr>
        <p:spPr>
          <a:xfrm>
            <a:off x="1922151" y="4663650"/>
            <a:ext cx="21217030" cy="6378366"/>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400">
                <a:effectLst>
                  <a:outerShdw blurRad="25400" dist="23998" dir="2700000" rotWithShape="0">
                    <a:srgbClr val="000000">
                      <a:alpha val="31034"/>
                    </a:srgbClr>
                  </a:outerShdw>
                </a:effectLst>
              </a:defRPr>
            </a:pPr>
            <a:r>
              <a:rPr b="1">
                <a:latin typeface="Arial"/>
                <a:ea typeface="Arial"/>
                <a:cs typeface="Arial"/>
                <a:sym typeface="Arial"/>
              </a:rPr>
              <a:t>Cada</a:t>
            </a:r>
            <a:r>
              <a:rPr sz="4200">
                <a:latin typeface="Arial"/>
                <a:ea typeface="Arial"/>
                <a:cs typeface="Arial"/>
                <a:sym typeface="Arial"/>
              </a:rPr>
              <a:t> uno de </a:t>
            </a:r>
            <a:r>
              <a:rPr b="1">
                <a:latin typeface="Arial"/>
                <a:ea typeface="Arial"/>
                <a:cs typeface="Arial"/>
                <a:sym typeface="Arial"/>
              </a:rPr>
              <a:t>nosotros necesita tener</a:t>
            </a:r>
            <a:r>
              <a:rPr sz="4200">
                <a:latin typeface="Arial"/>
                <a:ea typeface="Arial"/>
                <a:cs typeface="Arial"/>
                <a:sym typeface="Arial"/>
              </a:rPr>
              <a:t> una </a:t>
            </a:r>
            <a:r>
              <a:rPr b="1">
                <a:latin typeface="Arial"/>
                <a:ea typeface="Arial"/>
                <a:cs typeface="Arial"/>
                <a:sym typeface="Arial"/>
              </a:rPr>
              <a:t>profunda percepción </a:t>
            </a:r>
            <a:r>
              <a:rPr sz="4200">
                <a:latin typeface="Arial"/>
                <a:ea typeface="Arial"/>
                <a:cs typeface="Arial"/>
                <a:sym typeface="Arial"/>
              </a:rPr>
              <a:t>de las </a:t>
            </a:r>
            <a:r>
              <a:rPr b="1">
                <a:latin typeface="Arial"/>
                <a:ea typeface="Arial"/>
                <a:cs typeface="Arial"/>
                <a:sym typeface="Arial"/>
              </a:rPr>
              <a:t>enseñanzas</a:t>
            </a:r>
            <a:r>
              <a:rPr sz="4200">
                <a:latin typeface="Arial"/>
                <a:ea typeface="Arial"/>
                <a:cs typeface="Arial"/>
                <a:sym typeface="Arial"/>
              </a:rPr>
              <a:t> de la </a:t>
            </a:r>
            <a:r>
              <a:rPr b="1">
                <a:latin typeface="Arial"/>
                <a:ea typeface="Arial"/>
                <a:cs typeface="Arial"/>
                <a:sym typeface="Arial"/>
              </a:rPr>
              <a:t>Palabra</a:t>
            </a:r>
            <a:r>
              <a:rPr sz="4200">
                <a:latin typeface="Arial"/>
                <a:ea typeface="Arial"/>
                <a:cs typeface="Arial"/>
                <a:sym typeface="Arial"/>
              </a:rPr>
              <a:t> de </a:t>
            </a:r>
            <a:r>
              <a:rPr b="1">
                <a:latin typeface="Arial"/>
                <a:ea typeface="Arial"/>
                <a:cs typeface="Arial"/>
                <a:sym typeface="Arial"/>
              </a:rPr>
              <a:t>Dios. Nuestras mentes deben estar preparadas</a:t>
            </a:r>
            <a:r>
              <a:rPr sz="4200">
                <a:latin typeface="Arial"/>
                <a:ea typeface="Arial"/>
                <a:cs typeface="Arial"/>
                <a:sym typeface="Arial"/>
              </a:rPr>
              <a:t> para </a:t>
            </a:r>
            <a:r>
              <a:rPr b="1">
                <a:latin typeface="Arial"/>
                <a:ea typeface="Arial"/>
                <a:cs typeface="Arial"/>
                <a:sym typeface="Arial"/>
              </a:rPr>
              <a:t>soportar toda prueba</a:t>
            </a:r>
            <a:r>
              <a:rPr sz="4200">
                <a:latin typeface="Arial"/>
                <a:ea typeface="Arial"/>
                <a:cs typeface="Arial"/>
                <a:sym typeface="Arial"/>
              </a:rPr>
              <a:t>, y para </a:t>
            </a:r>
            <a:r>
              <a:rPr b="1">
                <a:latin typeface="Arial"/>
                <a:ea typeface="Arial"/>
                <a:cs typeface="Arial"/>
                <a:sym typeface="Arial"/>
              </a:rPr>
              <a:t>resistir cada tentación</a:t>
            </a:r>
            <a:r>
              <a:rPr sz="4200">
                <a:latin typeface="Arial"/>
                <a:ea typeface="Arial"/>
                <a:cs typeface="Arial"/>
                <a:sym typeface="Arial"/>
              </a:rPr>
              <a:t>, </a:t>
            </a:r>
            <a:r>
              <a:rPr b="1">
                <a:latin typeface="Arial"/>
                <a:ea typeface="Arial"/>
                <a:cs typeface="Arial"/>
                <a:sym typeface="Arial"/>
              </a:rPr>
              <a:t>venga</a:t>
            </a:r>
            <a:r>
              <a:rPr sz="4200">
                <a:latin typeface="Arial"/>
                <a:ea typeface="Arial"/>
                <a:cs typeface="Arial"/>
                <a:sym typeface="Arial"/>
              </a:rPr>
              <a:t> esta de </a:t>
            </a:r>
            <a:r>
              <a:rPr b="1">
                <a:latin typeface="Arial"/>
                <a:ea typeface="Arial"/>
                <a:cs typeface="Arial"/>
                <a:sym typeface="Arial"/>
              </a:rPr>
              <a:t>afuera</a:t>
            </a:r>
            <a:r>
              <a:rPr sz="4200">
                <a:latin typeface="Arial"/>
                <a:ea typeface="Arial"/>
                <a:cs typeface="Arial"/>
                <a:sym typeface="Arial"/>
              </a:rPr>
              <a:t> o de </a:t>
            </a:r>
            <a:r>
              <a:rPr b="1">
                <a:latin typeface="Arial"/>
                <a:ea typeface="Arial"/>
                <a:cs typeface="Arial"/>
                <a:sym typeface="Arial"/>
              </a:rPr>
              <a:t>adentro. Hemos</a:t>
            </a:r>
            <a:r>
              <a:rPr sz="4200">
                <a:latin typeface="Arial"/>
                <a:ea typeface="Arial"/>
                <a:cs typeface="Arial"/>
                <a:sym typeface="Arial"/>
              </a:rPr>
              <a:t> de </a:t>
            </a:r>
            <a:r>
              <a:rPr b="1">
                <a:latin typeface="Arial"/>
                <a:ea typeface="Arial"/>
                <a:cs typeface="Arial"/>
                <a:sym typeface="Arial"/>
              </a:rPr>
              <a:t>saber </a:t>
            </a:r>
            <a:r>
              <a:rPr sz="4200">
                <a:latin typeface="Arial"/>
                <a:ea typeface="Arial"/>
                <a:cs typeface="Arial"/>
                <a:sym typeface="Arial"/>
              </a:rPr>
              <a:t>por qué </a:t>
            </a:r>
            <a:r>
              <a:rPr b="1">
                <a:latin typeface="Arial"/>
                <a:ea typeface="Arial"/>
                <a:cs typeface="Arial"/>
                <a:sym typeface="Arial"/>
              </a:rPr>
              <a:t>creemos como lo hacemos</a:t>
            </a:r>
            <a:r>
              <a:rPr sz="4200">
                <a:latin typeface="Arial"/>
                <a:ea typeface="Arial"/>
                <a:cs typeface="Arial"/>
                <a:sym typeface="Arial"/>
              </a:rPr>
              <a:t>, y por qué estamos del </a:t>
            </a:r>
            <a:r>
              <a:rPr b="1">
                <a:latin typeface="Arial"/>
                <a:ea typeface="Arial"/>
                <a:cs typeface="Arial"/>
                <a:sym typeface="Arial"/>
              </a:rPr>
              <a:t>lado</a:t>
            </a:r>
            <a:r>
              <a:rPr sz="4200">
                <a:latin typeface="Arial"/>
                <a:ea typeface="Arial"/>
                <a:cs typeface="Arial"/>
                <a:sym typeface="Arial"/>
              </a:rPr>
              <a:t> del </a:t>
            </a:r>
            <a:r>
              <a:rPr b="1">
                <a:latin typeface="Arial"/>
                <a:ea typeface="Arial"/>
                <a:cs typeface="Arial"/>
                <a:sym typeface="Arial"/>
              </a:rPr>
              <a:t>Señor</a:t>
            </a:r>
            <a:r>
              <a:rPr sz="4200">
                <a:latin typeface="Arial"/>
                <a:ea typeface="Arial"/>
                <a:cs typeface="Arial"/>
                <a:sym typeface="Arial"/>
              </a:rPr>
              <a:t>. La </a:t>
            </a:r>
            <a:r>
              <a:rPr b="1">
                <a:latin typeface="Arial"/>
                <a:ea typeface="Arial"/>
                <a:cs typeface="Arial"/>
                <a:sym typeface="Arial"/>
              </a:rPr>
              <a:t>verdad debe mantenerse despierta</a:t>
            </a:r>
            <a:r>
              <a:rPr sz="4200">
                <a:latin typeface="Arial"/>
                <a:ea typeface="Arial"/>
                <a:cs typeface="Arial"/>
                <a:sym typeface="Arial"/>
              </a:rPr>
              <a:t> en </a:t>
            </a:r>
            <a:r>
              <a:rPr b="1">
                <a:latin typeface="Arial"/>
                <a:ea typeface="Arial"/>
                <a:cs typeface="Arial"/>
                <a:sym typeface="Arial"/>
              </a:rPr>
              <a:t>nuestros corazones</a:t>
            </a:r>
            <a:r>
              <a:rPr sz="4200">
                <a:latin typeface="Arial"/>
                <a:ea typeface="Arial"/>
                <a:cs typeface="Arial"/>
                <a:sym typeface="Arial"/>
              </a:rPr>
              <a:t>, </a:t>
            </a:r>
            <a:r>
              <a:rPr b="1">
                <a:latin typeface="Arial"/>
                <a:ea typeface="Arial"/>
                <a:cs typeface="Arial"/>
                <a:sym typeface="Arial"/>
              </a:rPr>
              <a:t>lista </a:t>
            </a:r>
            <a:r>
              <a:rPr sz="4200">
                <a:latin typeface="Arial"/>
                <a:ea typeface="Arial"/>
                <a:cs typeface="Arial"/>
                <a:sym typeface="Arial"/>
              </a:rPr>
              <a:t>para </a:t>
            </a:r>
            <a:r>
              <a:rPr b="1">
                <a:latin typeface="Arial"/>
                <a:ea typeface="Arial"/>
                <a:cs typeface="Arial"/>
                <a:sym typeface="Arial"/>
              </a:rPr>
              <a:t>hacer sonar</a:t>
            </a:r>
            <a:r>
              <a:rPr sz="4200">
                <a:latin typeface="Arial"/>
                <a:ea typeface="Arial"/>
                <a:cs typeface="Arial"/>
                <a:sym typeface="Arial"/>
              </a:rPr>
              <a:t> la </a:t>
            </a:r>
            <a:r>
              <a:rPr b="1">
                <a:latin typeface="Arial"/>
                <a:ea typeface="Arial"/>
                <a:cs typeface="Arial"/>
                <a:sym typeface="Arial"/>
              </a:rPr>
              <a:t>alarma</a:t>
            </a:r>
            <a:r>
              <a:rPr sz="4200">
                <a:latin typeface="Arial"/>
                <a:ea typeface="Arial"/>
                <a:cs typeface="Arial"/>
                <a:sym typeface="Arial"/>
              </a:rPr>
              <a:t>, y </a:t>
            </a:r>
            <a:r>
              <a:rPr b="1">
                <a:latin typeface="Arial"/>
                <a:ea typeface="Arial"/>
                <a:cs typeface="Arial"/>
                <a:sym typeface="Arial"/>
              </a:rPr>
              <a:t>llamarnos</a:t>
            </a:r>
            <a:r>
              <a:rPr sz="4200">
                <a:latin typeface="Arial"/>
                <a:ea typeface="Arial"/>
                <a:cs typeface="Arial"/>
                <a:sym typeface="Arial"/>
              </a:rPr>
              <a:t> a la </a:t>
            </a:r>
            <a:r>
              <a:rPr b="1">
                <a:latin typeface="Arial"/>
                <a:ea typeface="Arial"/>
                <a:cs typeface="Arial"/>
                <a:sym typeface="Arial"/>
              </a:rPr>
              <a:t>acción contra todo enemigo.</a:t>
            </a:r>
          </a:p>
        </p:txBody>
      </p:sp>
      <p:sp>
        <p:nvSpPr>
          <p:cNvPr id="374" name="La verdad del evangelio proporciona…"/>
          <p:cNvSpPr txBox="1">
            <a:spLocks noGrp="1"/>
          </p:cNvSpPr>
          <p:nvPr>
            <p:ph type="title"/>
          </p:nvPr>
        </p:nvSpPr>
        <p:spPr>
          <a:xfrm>
            <a:off x="3987116" y="622202"/>
            <a:ext cx="16409768" cy="2281401"/>
          </a:xfrm>
          <a:prstGeom prst="rect">
            <a:avLst/>
          </a:prstGeom>
          <a:gradFill>
            <a:gsLst>
              <a:gs pos="0">
                <a:srgbClr val="FA8585"/>
              </a:gs>
              <a:gs pos="100000">
                <a:srgbClr val="DF6161"/>
              </a:gs>
            </a:gsLst>
            <a:lin ang="5400000"/>
          </a:gradFill>
          <a:effectLst>
            <a:outerShdw blurRad="190500" dist="8455" dir="5400000" rotWithShape="0">
              <a:srgbClr val="000000"/>
            </a:outerShdw>
          </a:effectLst>
        </p:spPr>
        <p:txBody>
          <a:bodyPr>
            <a:normAutofit fontScale="90000"/>
          </a:bodyPr>
          <a:lstStyle/>
          <a:p>
            <a:pPr defTabSz="528319">
              <a:defRPr sz="7168" b="1">
                <a:effectLst>
                  <a:outerShdw blurRad="48768" dist="16256" dir="18900000" rotWithShape="0">
                    <a:srgbClr val="000000"/>
                  </a:outerShdw>
                </a:effectLst>
                <a:latin typeface="Helvetica"/>
                <a:ea typeface="Helvetica"/>
                <a:cs typeface="Helvetica"/>
                <a:sym typeface="Helvetica"/>
              </a:defRPr>
            </a:pPr>
            <a:r>
              <a:t>La verdad</a:t>
            </a:r>
            <a:r>
              <a:rPr sz="5056" b="0"/>
              <a:t> del </a:t>
            </a:r>
            <a:r>
              <a:t>evangelio proporciona</a:t>
            </a:r>
          </a:p>
          <a:p>
            <a:pPr defTabSz="528319">
              <a:defRPr sz="7168" b="1">
                <a:effectLst>
                  <a:outerShdw blurRad="48768" dist="16256" dir="18900000" rotWithShape="0">
                    <a:srgbClr val="000000"/>
                  </a:outerShdw>
                </a:effectLst>
                <a:latin typeface="Helvetica"/>
                <a:ea typeface="Helvetica"/>
                <a:cs typeface="Helvetica"/>
                <a:sym typeface="Helvetica"/>
              </a:defRPr>
            </a:pPr>
            <a:r>
              <a:rPr sz="5056" b="0"/>
              <a:t>un </a:t>
            </a:r>
            <a:r>
              <a:t>propósito firme</a:t>
            </a:r>
          </a:p>
        </p:txBody>
      </p:sp>
      <p:sp>
        <p:nvSpPr>
          <p:cNvPr id="375" name="—The Review and Herald, 29 de abril de 1884; Nuestra Elavada Vocacion, 334. {1MCP 79.3}"/>
          <p:cNvSpPr txBox="1"/>
          <p:nvPr/>
        </p:nvSpPr>
        <p:spPr>
          <a:xfrm>
            <a:off x="3786985" y="11980797"/>
            <a:ext cx="16437496"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—The Review and Herald, 29 de abril de 1884; Nuestra Elavada Vocacion, 334. {1MCP 79.3}</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Los poderes de las tinieblas dirigirán sus ataques contra nosotros; y todo el que sea indiferente y descuidado, que haya puesto sus afectos en su tesoro terrenal, y que no se haya preocupado por comprender el trato de Dios con su pueblo, pronto llegará a"/>
          <p:cNvSpPr txBox="1"/>
          <p:nvPr/>
        </p:nvSpPr>
        <p:spPr>
          <a:xfrm>
            <a:off x="2362418" y="3402117"/>
            <a:ext cx="21217030" cy="6327565"/>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5400">
                <a:effectLst>
                  <a:outerShdw blurRad="25400" dist="23998" dir="2700000" rotWithShape="0">
                    <a:srgbClr val="000000">
                      <a:alpha val="31034"/>
                    </a:srgbClr>
                  </a:outerShdw>
                </a:effectLst>
              </a:defRPr>
            </a:pPr>
            <a:r>
              <a:rPr b="1">
                <a:latin typeface="Arial"/>
                <a:ea typeface="Arial"/>
                <a:cs typeface="Arial"/>
                <a:sym typeface="Arial"/>
              </a:rPr>
              <a:t>Los poderes</a:t>
            </a:r>
            <a:r>
              <a:rPr sz="4200">
                <a:latin typeface="Arial"/>
                <a:ea typeface="Arial"/>
                <a:cs typeface="Arial"/>
                <a:sym typeface="Arial"/>
              </a:rPr>
              <a:t> de las </a:t>
            </a:r>
            <a:r>
              <a:rPr b="1">
                <a:latin typeface="Arial"/>
                <a:ea typeface="Arial"/>
                <a:cs typeface="Arial"/>
                <a:sym typeface="Arial"/>
              </a:rPr>
              <a:t>tinieblas dirigirán sus ataques contra nosotros</a:t>
            </a:r>
            <a:r>
              <a:rPr sz="4200">
                <a:latin typeface="Arial"/>
                <a:ea typeface="Arial"/>
                <a:cs typeface="Arial"/>
                <a:sym typeface="Arial"/>
              </a:rPr>
              <a:t>; y todo el que </a:t>
            </a:r>
            <a:r>
              <a:rPr b="1">
                <a:latin typeface="Arial"/>
                <a:ea typeface="Arial"/>
                <a:cs typeface="Arial"/>
                <a:sym typeface="Arial"/>
              </a:rPr>
              <a:t>sea indiferente</a:t>
            </a:r>
            <a:r>
              <a:rPr sz="4200">
                <a:latin typeface="Arial"/>
                <a:ea typeface="Arial"/>
                <a:cs typeface="Arial"/>
                <a:sym typeface="Arial"/>
              </a:rPr>
              <a:t> y </a:t>
            </a:r>
            <a:r>
              <a:rPr b="1">
                <a:latin typeface="Arial"/>
                <a:ea typeface="Arial"/>
                <a:cs typeface="Arial"/>
                <a:sym typeface="Arial"/>
              </a:rPr>
              <a:t>descuidado</a:t>
            </a:r>
            <a:r>
              <a:rPr sz="4200">
                <a:latin typeface="Arial"/>
                <a:ea typeface="Arial"/>
                <a:cs typeface="Arial"/>
                <a:sym typeface="Arial"/>
              </a:rPr>
              <a:t>, que haya</a:t>
            </a:r>
            <a:r>
              <a:rPr b="1">
                <a:latin typeface="Arial"/>
                <a:ea typeface="Arial"/>
                <a:cs typeface="Arial"/>
                <a:sym typeface="Arial"/>
              </a:rPr>
              <a:t> puesto sus afectos </a:t>
            </a:r>
            <a:r>
              <a:rPr sz="4200">
                <a:latin typeface="Arial"/>
                <a:ea typeface="Arial"/>
                <a:cs typeface="Arial"/>
                <a:sym typeface="Arial"/>
              </a:rPr>
              <a:t>en su </a:t>
            </a:r>
            <a:r>
              <a:rPr b="1">
                <a:latin typeface="Arial"/>
                <a:ea typeface="Arial"/>
                <a:cs typeface="Arial"/>
                <a:sym typeface="Arial"/>
              </a:rPr>
              <a:t>tesoro terrenal</a:t>
            </a:r>
            <a:r>
              <a:rPr sz="4200">
                <a:latin typeface="Arial"/>
                <a:ea typeface="Arial"/>
                <a:cs typeface="Arial"/>
                <a:sym typeface="Arial"/>
              </a:rPr>
              <a:t>, y que </a:t>
            </a:r>
            <a:r>
              <a:rPr b="1">
                <a:latin typeface="Arial"/>
                <a:ea typeface="Arial"/>
                <a:cs typeface="Arial"/>
                <a:sym typeface="Arial"/>
              </a:rPr>
              <a:t>no se haya preocupado por comprender</a:t>
            </a:r>
            <a:r>
              <a:rPr sz="4200">
                <a:latin typeface="Arial"/>
                <a:ea typeface="Arial"/>
                <a:cs typeface="Arial"/>
                <a:sym typeface="Arial"/>
              </a:rPr>
              <a:t> el </a:t>
            </a:r>
            <a:r>
              <a:rPr b="1">
                <a:latin typeface="Arial"/>
                <a:ea typeface="Arial"/>
                <a:cs typeface="Arial"/>
                <a:sym typeface="Arial"/>
              </a:rPr>
              <a:t>trato</a:t>
            </a:r>
            <a:r>
              <a:rPr sz="4200">
                <a:latin typeface="Arial"/>
                <a:ea typeface="Arial"/>
                <a:cs typeface="Arial"/>
                <a:sym typeface="Arial"/>
              </a:rPr>
              <a:t> de </a:t>
            </a:r>
            <a:r>
              <a:rPr b="1">
                <a:latin typeface="Arial"/>
                <a:ea typeface="Arial"/>
                <a:cs typeface="Arial"/>
                <a:sym typeface="Arial"/>
              </a:rPr>
              <a:t>Dios </a:t>
            </a:r>
            <a:r>
              <a:rPr sz="4200">
                <a:latin typeface="Arial"/>
                <a:ea typeface="Arial"/>
                <a:cs typeface="Arial"/>
                <a:sym typeface="Arial"/>
              </a:rPr>
              <a:t>con su </a:t>
            </a:r>
            <a:r>
              <a:rPr b="1">
                <a:latin typeface="Arial"/>
                <a:ea typeface="Arial"/>
                <a:cs typeface="Arial"/>
                <a:sym typeface="Arial"/>
              </a:rPr>
              <a:t>pueblo</a:t>
            </a:r>
            <a:r>
              <a:rPr sz="4200">
                <a:latin typeface="Arial"/>
                <a:ea typeface="Arial"/>
                <a:cs typeface="Arial"/>
                <a:sym typeface="Arial"/>
              </a:rPr>
              <a:t>,</a:t>
            </a:r>
            <a:r>
              <a:rPr b="1">
                <a:latin typeface="Arial"/>
                <a:ea typeface="Arial"/>
                <a:cs typeface="Arial"/>
                <a:sym typeface="Arial"/>
              </a:rPr>
              <a:t> pronto llegará a ser una víctima. </a:t>
            </a:r>
            <a:r>
              <a:rPr sz="8000" b="1" i="1">
                <a:latin typeface="Times New Roman"/>
                <a:ea typeface="Times New Roman"/>
                <a:cs typeface="Times New Roman"/>
                <a:sym typeface="Times New Roman"/>
              </a:rPr>
              <a:t>Ningún poder fuera</a:t>
            </a:r>
            <a:r>
              <a:rPr sz="4200">
                <a:latin typeface="Arial"/>
                <a:ea typeface="Arial"/>
                <a:cs typeface="Arial"/>
                <a:sym typeface="Arial"/>
              </a:rPr>
              <a:t> del </a:t>
            </a:r>
            <a:r>
              <a:rPr b="1">
                <a:latin typeface="Arial"/>
                <a:ea typeface="Arial"/>
                <a:cs typeface="Arial"/>
                <a:sym typeface="Arial"/>
              </a:rPr>
              <a:t>conocimiento</a:t>
            </a:r>
            <a:r>
              <a:rPr sz="4200">
                <a:latin typeface="Arial"/>
                <a:ea typeface="Arial"/>
                <a:cs typeface="Arial"/>
                <a:sym typeface="Arial"/>
              </a:rPr>
              <a:t> de la </a:t>
            </a:r>
            <a:r>
              <a:rPr b="1">
                <a:latin typeface="Arial"/>
                <a:ea typeface="Arial"/>
                <a:cs typeface="Arial"/>
                <a:sym typeface="Arial"/>
              </a:rPr>
              <a:t>verdad tal </a:t>
            </a:r>
            <a:r>
              <a:rPr sz="4200">
                <a:latin typeface="Arial"/>
                <a:ea typeface="Arial"/>
                <a:cs typeface="Arial"/>
                <a:sym typeface="Arial"/>
              </a:rPr>
              <a:t>y como es en </a:t>
            </a:r>
            <a:r>
              <a:rPr sz="8000" b="1" i="1">
                <a:latin typeface="Times New Roman"/>
                <a:ea typeface="Times New Roman"/>
                <a:cs typeface="Times New Roman"/>
                <a:sym typeface="Times New Roman"/>
              </a:rPr>
              <a:t>Jesús</a:t>
            </a:r>
            <a:r>
              <a:rPr b="1">
                <a:latin typeface="Arial"/>
                <a:ea typeface="Arial"/>
                <a:cs typeface="Arial"/>
                <a:sym typeface="Arial"/>
              </a:rPr>
              <a:t>, </a:t>
            </a:r>
            <a:r>
              <a:rPr sz="8000" b="1" i="1">
                <a:latin typeface="Times New Roman"/>
                <a:ea typeface="Times New Roman"/>
                <a:cs typeface="Times New Roman"/>
                <a:sym typeface="Times New Roman"/>
              </a:rPr>
              <a:t>podrá mantenernos firmes</a:t>
            </a:r>
            <a:r>
              <a:rPr sz="4200">
                <a:latin typeface="Arial"/>
                <a:ea typeface="Arial"/>
                <a:cs typeface="Arial"/>
                <a:sym typeface="Arial"/>
              </a:rPr>
              <a:t>; pero teniendo esto, </a:t>
            </a:r>
            <a:r>
              <a:rPr b="1">
                <a:latin typeface="Arial"/>
                <a:ea typeface="Arial"/>
                <a:cs typeface="Arial"/>
                <a:sym typeface="Arial"/>
              </a:rPr>
              <a:t>uno hará huir a mil, y dos pondrán en fuga a diez mil.</a:t>
            </a:r>
          </a:p>
        </p:txBody>
      </p:sp>
      <p:sp>
        <p:nvSpPr>
          <p:cNvPr id="378" name="La verdad del evangelio proporciona un propósito firme"/>
          <p:cNvSpPr txBox="1">
            <a:spLocks noGrp="1"/>
          </p:cNvSpPr>
          <p:nvPr>
            <p:ph type="title"/>
          </p:nvPr>
        </p:nvSpPr>
        <p:spPr>
          <a:xfrm>
            <a:off x="1257013" y="358356"/>
            <a:ext cx="14815255" cy="897402"/>
          </a:xfrm>
          <a:prstGeom prst="rect">
            <a:avLst/>
          </a:prstGeom>
        </p:spPr>
        <p:txBody>
          <a:bodyPr/>
          <a:lstStyle/>
          <a:p>
            <a:pPr defTabSz="330200">
              <a:defRPr sz="4480" b="1">
                <a:latin typeface="Helvetica"/>
                <a:ea typeface="Helvetica"/>
                <a:cs typeface="Helvetica"/>
                <a:sym typeface="Helvetica"/>
              </a:defRPr>
            </a:pPr>
            <a:r>
              <a:t>La verdad</a:t>
            </a:r>
            <a:r>
              <a:rPr sz="3200" b="0">
                <a:effectLst>
                  <a:outerShdw blurRad="10160" dist="9599" dir="2700000" rotWithShape="0">
                    <a:srgbClr val="000000">
                      <a:alpha val="31034"/>
                    </a:srgbClr>
                  </a:outerShdw>
                </a:effectLst>
              </a:rPr>
              <a:t> del </a:t>
            </a:r>
            <a:r>
              <a:t>evangelio proporciona </a:t>
            </a:r>
            <a:r>
              <a:rPr sz="3200" b="0">
                <a:effectLst>
                  <a:outerShdw blurRad="10160" dist="9599" dir="2700000" rotWithShape="0">
                    <a:srgbClr val="000000">
                      <a:alpha val="31034"/>
                    </a:srgbClr>
                  </a:outerShdw>
                </a:effectLst>
              </a:rPr>
              <a:t>un </a:t>
            </a:r>
            <a:r>
              <a:t>propósito firme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odo nuestro futuro depende de nuestra acción individual en abrir nuestro corazón para recibir al Príncipe de paz. Nuestras mentes pueden encontrar reposo y quietud al dedicarnos a Cristo, en quien está la eficiencia del poder."/>
          <p:cNvSpPr txBox="1"/>
          <p:nvPr/>
        </p:nvSpPr>
        <p:spPr>
          <a:xfrm>
            <a:off x="3675099" y="2876855"/>
            <a:ext cx="17033802" cy="8935956"/>
          </a:xfrm>
          <a:prstGeom prst="rect">
            <a:avLst/>
          </a:prstGeom>
          <a:gradFill>
            <a:gsLst>
              <a:gs pos="0">
                <a:srgbClr val="4597AA"/>
              </a:gs>
              <a:gs pos="100000">
                <a:schemeClr val="accent6">
                  <a:hueOff val="10811956"/>
                  <a:satOff val="-58544"/>
                  <a:lumOff val="-9736"/>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ts val="11700"/>
              </a:lnSpc>
              <a:defRPr sz="7400">
                <a:effectLst>
                  <a:outerShdw blurRad="38100" dist="50800" dir="18900000" rotWithShape="0">
                    <a:srgbClr val="000000"/>
                  </a:outerShdw>
                </a:effectLst>
                <a:latin typeface="Helvetica"/>
                <a:ea typeface="Helvetica"/>
                <a:cs typeface="Helvetica"/>
                <a:sym typeface="Helvetica"/>
              </a:defRPr>
            </a:lvl1pPr>
          </a:lstStyle>
          <a:p>
            <a:r>
              <a:t>Todo nuestro futuro depende de nuestra acción individual en abrir nuestro corazón para recibir al Príncipe de paz. Nuestras mentes pueden encontrar reposo y quietud al dedicarnos a Cristo, en quien está la eficiencia del poder. </a:t>
            </a:r>
          </a:p>
        </p:txBody>
      </p:sp>
      <p:sp>
        <p:nvSpPr>
          <p:cNvPr id="381" name="Consagrarnos a Cristo produce paz"/>
          <p:cNvSpPr txBox="1">
            <a:spLocks noGrp="1"/>
          </p:cNvSpPr>
          <p:nvPr>
            <p:ph type="title"/>
          </p:nvPr>
        </p:nvSpPr>
        <p:spPr>
          <a:xfrm>
            <a:off x="5731679" y="63402"/>
            <a:ext cx="15698105" cy="2281401"/>
          </a:xfrm>
          <a:prstGeom prst="rect">
            <a:avLst/>
          </a:prstGeom>
        </p:spPr>
        <p:txBody>
          <a:bodyPr/>
          <a:lstStyle>
            <a:lvl1pPr algn="l" defTabSz="528319">
              <a:defRPr sz="7168" b="1">
                <a:effectLst>
                  <a:outerShdw blurRad="24384" dist="56896" dir="18900000" rotWithShape="0">
                    <a:srgbClr val="000000"/>
                  </a:outerShdw>
                </a:effectLst>
                <a:latin typeface="Helvetica"/>
                <a:ea typeface="Helvetica"/>
                <a:cs typeface="Helvetica"/>
                <a:sym typeface="Helvetica"/>
              </a:defRPr>
            </a:lvl1pPr>
          </a:lstStyle>
          <a:p>
            <a:r>
              <a:t>Consagrarnos a Cristo produce paz</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n" descr="Imagen"/>
          <p:cNvPicPr>
            <a:picLocks noChangeAspect="1"/>
          </p:cNvPicPr>
          <p:nvPr/>
        </p:nvPicPr>
        <p:blipFill>
          <a:blip r:embed="rId2"/>
          <a:stretch>
            <a:fillRect/>
          </a:stretch>
        </p:blipFill>
        <p:spPr>
          <a:xfrm>
            <a:off x="14065924" y="3889444"/>
            <a:ext cx="8492440" cy="5159558"/>
          </a:xfrm>
          <a:prstGeom prst="rect">
            <a:avLst/>
          </a:prstGeom>
          <a:ln w="12700">
            <a:miter lim="400000"/>
          </a:ln>
        </p:spPr>
      </p:pic>
      <p:sp>
        <p:nvSpPr>
          <p:cNvPr id="126" name="Seminario  basado en el libro Mente, Carácter y Personalidad…"/>
          <p:cNvSpPr txBox="1">
            <a:spLocks noGrp="1"/>
          </p:cNvSpPr>
          <p:nvPr>
            <p:ph type="body" sz="quarter" idx="1"/>
          </p:nvPr>
        </p:nvSpPr>
        <p:spPr>
          <a:xfrm>
            <a:off x="14438924" y="5054215"/>
            <a:ext cx="7746439" cy="2830017"/>
          </a:xfrm>
          <a:prstGeom prst="rect">
            <a:avLst/>
          </a:prstGeom>
        </p:spPr>
        <p:txBody>
          <a:bodyPr/>
          <a:lstStyle/>
          <a:p>
            <a:r>
              <a:rPr sz="3800">
                <a:effectLst>
                  <a:outerShdw blurRad="12700" dist="38100" dir="18900000" rotWithShape="0">
                    <a:schemeClr val="accent4">
                      <a:hueOff val="-241732"/>
                      <a:satOff val="29417"/>
                      <a:lumOff val="20730"/>
                    </a:schemeClr>
                  </a:outerShdw>
                </a:effectLst>
              </a:rPr>
              <a:t>Seminario  basado en el libro </a:t>
            </a:r>
            <a:r>
              <a:rPr>
                <a:effectLst>
                  <a:outerShdw blurRad="12700" dist="38100" dir="18900000" rotWithShape="0">
                    <a:schemeClr val="accent4">
                      <a:hueOff val="-241732"/>
                      <a:satOff val="29417"/>
                      <a:lumOff val="20730"/>
                    </a:schemeClr>
                  </a:outerShdw>
                </a:effectLst>
              </a:rPr>
              <a:t>Mente, Carácter </a:t>
            </a:r>
            <a:r>
              <a:rPr sz="4100">
                <a:effectLst>
                  <a:outerShdw blurRad="12700" dist="38100" dir="18900000" rotWithShape="0">
                    <a:schemeClr val="accent4">
                      <a:hueOff val="-241732"/>
                      <a:satOff val="29417"/>
                      <a:lumOff val="20730"/>
                    </a:schemeClr>
                  </a:outerShdw>
                </a:effectLst>
              </a:rPr>
              <a:t>y </a:t>
            </a:r>
            <a:r>
              <a:t>Personalidad</a:t>
            </a:r>
          </a:p>
          <a:p>
            <a:pPr lvl="1">
              <a:defRPr>
                <a:effectLst>
                  <a:outerShdw blurRad="12700" dist="38100" dir="18900000" rotWithShape="0">
                    <a:schemeClr val="accent4">
                      <a:hueOff val="-241732"/>
                      <a:satOff val="29417"/>
                      <a:lumOff val="20730"/>
                    </a:schemeClr>
                  </a:outerShdw>
                </a:effectLst>
              </a:defRPr>
            </a:pPr>
            <a:r>
              <a:rPr sz="3500"/>
              <a:t>Autor: </a:t>
            </a:r>
            <a:r>
              <a:t>Elena G</a:t>
            </a:r>
            <a:r>
              <a:rPr sz="4100"/>
              <a:t>. de </a:t>
            </a:r>
            <a:r>
              <a:t>White</a:t>
            </a:r>
          </a:p>
        </p:txBody>
      </p:sp>
      <p:pic>
        <p:nvPicPr>
          <p:cNvPr id="127" name="PortadA MENTEcaracterPer.png" descr="PortadA MENTEcaracterPer.png"/>
          <p:cNvPicPr>
            <a:picLocks noChangeAspect="1"/>
          </p:cNvPicPr>
          <p:nvPr/>
        </p:nvPicPr>
        <p:blipFill>
          <a:blip r:embed="rId3"/>
          <a:srcRect t="963"/>
          <a:stretch>
            <a:fillRect/>
          </a:stretch>
        </p:blipFill>
        <p:spPr>
          <a:xfrm>
            <a:off x="4229100" y="425698"/>
            <a:ext cx="8064798" cy="12864604"/>
          </a:xfrm>
          <a:prstGeom prst="rect">
            <a:avLst/>
          </a:prstGeom>
          <a:ln w="12700">
            <a:miter lim="400000"/>
          </a:ln>
        </p:spPr>
      </p:pic>
      <p:pic>
        <p:nvPicPr>
          <p:cNvPr id="128" name="LOGO MINMUJER.png" descr="LOGO MINMUJER.png"/>
          <p:cNvPicPr>
            <a:picLocks noChangeAspect="1"/>
          </p:cNvPicPr>
          <p:nvPr/>
        </p:nvPicPr>
        <p:blipFill>
          <a:blip r:embed="rId4"/>
          <a:srcRect l="632" r="632"/>
          <a:stretch>
            <a:fillRect/>
          </a:stretch>
        </p:blipFill>
        <p:spPr>
          <a:xfrm>
            <a:off x="16557161" y="2801606"/>
            <a:ext cx="3510149" cy="2114330"/>
          </a:xfrm>
          <a:prstGeom prst="rect">
            <a:avLst/>
          </a:prstGeom>
          <a:ln w="25400">
            <a:miter lim="400000"/>
          </a:ln>
          <a:effectLst>
            <a:outerShdw blurRad="254000" dist="127000" dir="5400000" rotWithShape="0">
              <a:srgbClr val="000000">
                <a:alpha val="70000"/>
              </a:srgbClr>
            </a:outerShdw>
          </a:effectLst>
        </p:spPr>
      </p:pic>
      <p:pic>
        <p:nvPicPr>
          <p:cNvPr id="129" name="Galería de imágenes" descr="Galería de imágenes"/>
          <p:cNvPicPr>
            <a:picLocks noChangeAspect="1"/>
          </p:cNvPicPr>
          <p:nvPr/>
        </p:nvPicPr>
        <p:blipFill>
          <a:blip r:embed="rId5"/>
          <a:srcRect t="1217" b="1217"/>
          <a:stretch>
            <a:fillRect/>
          </a:stretch>
        </p:blipFill>
        <p:spPr>
          <a:xfrm>
            <a:off x="13862417" y="9146195"/>
            <a:ext cx="8064898" cy="5266110"/>
          </a:xfrm>
          <a:prstGeom prst="rect">
            <a:avLst/>
          </a:prstGeom>
          <a:ln w="12700">
            <a:miter lim="400000"/>
          </a:ln>
        </p:spPr>
      </p:pic>
    </p:spTree>
    <p:extLst>
      <p:ext uri="{BB962C8B-B14F-4D97-AF65-F5344CB8AC3E}">
        <p14:creationId xmlns:p14="http://schemas.microsoft.com/office/powerpoint/2010/main" val="11576111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Imagen" descr="Imagen"/>
          <p:cNvPicPr>
            <a:picLocks noChangeAspect="1"/>
          </p:cNvPicPr>
          <p:nvPr/>
        </p:nvPicPr>
        <p:blipFill>
          <a:blip r:embed="rId2"/>
          <a:stretch>
            <a:fillRect/>
          </a:stretch>
        </p:blipFill>
        <p:spPr>
          <a:xfrm>
            <a:off x="457996" y="4796233"/>
            <a:ext cx="7279741" cy="4756293"/>
          </a:xfrm>
          <a:prstGeom prst="rect">
            <a:avLst/>
          </a:prstGeom>
          <a:ln w="25400">
            <a:miter lim="400000"/>
          </a:ln>
          <a:effectLst>
            <a:outerShdw blurRad="254000" dist="127000" dir="5400000" rotWithShape="0">
              <a:srgbClr val="000000">
                <a:alpha val="70000"/>
              </a:srgbClr>
            </a:outerShdw>
          </a:effectLst>
        </p:spPr>
      </p:pic>
      <p:sp>
        <p:nvSpPr>
          <p:cNvPr id="384" name="Consagrarnos a Cristo produce:"/>
          <p:cNvSpPr txBox="1">
            <a:spLocks noGrp="1"/>
          </p:cNvSpPr>
          <p:nvPr>
            <p:ph type="title"/>
          </p:nvPr>
        </p:nvSpPr>
        <p:spPr>
          <a:xfrm>
            <a:off x="3631945" y="707351"/>
            <a:ext cx="10040454" cy="1381752"/>
          </a:xfrm>
          <a:prstGeom prst="rect">
            <a:avLst/>
          </a:prstGeom>
        </p:spPr>
        <p:txBody>
          <a:bodyPr/>
          <a:lstStyle>
            <a:lvl1pPr algn="l" defTabSz="371475">
              <a:defRPr sz="5040" b="1">
                <a:effectLst>
                  <a:outerShdw blurRad="17144" dist="40005" dir="18900000" rotWithShape="0">
                    <a:srgbClr val="000000"/>
                  </a:outerShdw>
                </a:effectLst>
                <a:latin typeface="Helvetica"/>
                <a:ea typeface="Helvetica"/>
                <a:cs typeface="Helvetica"/>
                <a:sym typeface="Helvetica"/>
              </a:defRPr>
            </a:lvl1pPr>
          </a:lstStyle>
          <a:p>
            <a:r>
              <a:t>Consagrarnos a Cristo produce:</a:t>
            </a:r>
          </a:p>
        </p:txBody>
      </p:sp>
      <p:sp>
        <p:nvSpPr>
          <p:cNvPr id="385" name="En Dios nuestro Salvador por la grande y maravillosa esperanza que te ofrece como persona que reconoce el gran Don. Entonces estarás tan agradecido que alabarás a Dios por el gran amor y gracia que te otorgó."/>
          <p:cNvSpPr txBox="1"/>
          <p:nvPr/>
        </p:nvSpPr>
        <p:spPr>
          <a:xfrm>
            <a:off x="802347" y="9172999"/>
            <a:ext cx="22779306" cy="3122820"/>
          </a:xfrm>
          <a:prstGeom prst="rect">
            <a:avLst/>
          </a:prstGeom>
          <a:gradFill>
            <a:gsLst>
              <a:gs pos="0">
                <a:srgbClr val="014386"/>
              </a:gs>
              <a:gs pos="100000">
                <a:srgbClr val="FA9900"/>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ts val="7200"/>
              </a:lnSpc>
              <a:defRPr sz="6100">
                <a:effectLst>
                  <a:outerShdw blurRad="38100" dist="63500" dir="21000000" rotWithShape="0">
                    <a:srgbClr val="000000"/>
                  </a:outerShdw>
                </a:effectLst>
                <a:latin typeface="Times New Roman"/>
                <a:ea typeface="Times New Roman"/>
                <a:cs typeface="Times New Roman"/>
                <a:sym typeface="Times New Roman"/>
              </a:defRPr>
            </a:lvl1pPr>
          </a:lstStyle>
          <a:p>
            <a:r>
              <a:t>En Dios nuestro Salvador por la grande y maravillosa esperanza que te ofrece como persona que reconoce el gran Don. Entonces estarás tan agradecido que alabarás a Dios por el gran amor y gracia que te otorgó. </a:t>
            </a:r>
          </a:p>
        </p:txBody>
      </p:sp>
      <p:sp>
        <p:nvSpPr>
          <p:cNvPr id="386" name="Paz…"/>
          <p:cNvSpPr txBox="1"/>
          <p:nvPr/>
        </p:nvSpPr>
        <p:spPr>
          <a:xfrm>
            <a:off x="6402651" y="2435543"/>
            <a:ext cx="17234828" cy="40392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267690" indent="-1267690" algn="l">
              <a:lnSpc>
                <a:spcPts val="7200"/>
              </a:lnSpc>
              <a:buSzPct val="100000"/>
              <a:buChar char="✓"/>
              <a:defRPr sz="6100" b="1">
                <a:effectLst>
                  <a:outerShdw blurRad="38100" dist="63500" dir="21000000" rotWithShape="0">
                    <a:srgbClr val="000000"/>
                  </a:outerShdw>
                </a:effectLst>
                <a:latin typeface="Helvetica"/>
                <a:ea typeface="Helvetica"/>
                <a:cs typeface="Helvetica"/>
                <a:sym typeface="Helvetica"/>
              </a:defRPr>
            </a:pPr>
            <a:r>
              <a:rPr b="0"/>
              <a:t>Paz</a:t>
            </a:r>
          </a:p>
          <a:p>
            <a:pPr marL="1267690" indent="-1267690" algn="l">
              <a:lnSpc>
                <a:spcPts val="7200"/>
              </a:lnSpc>
              <a:buSzPct val="100000"/>
              <a:buChar char="✓"/>
              <a:defRPr sz="6100" b="1">
                <a:effectLst>
                  <a:outerShdw blurRad="38100" dist="63500" dir="21000000" rotWithShape="0">
                    <a:srgbClr val="000000"/>
                  </a:outerShdw>
                </a:effectLst>
                <a:latin typeface="Helvetica"/>
                <a:ea typeface="Helvetica"/>
                <a:cs typeface="Helvetica"/>
                <a:sym typeface="Helvetica"/>
              </a:defRPr>
            </a:pPr>
            <a:r>
              <a:rPr b="0"/>
              <a:t>Consuelo</a:t>
            </a:r>
          </a:p>
          <a:p>
            <a:pPr marL="1267690" indent="-1267690" algn="l">
              <a:lnSpc>
                <a:spcPts val="7200"/>
              </a:lnSpc>
              <a:buSzPct val="100000"/>
              <a:buChar char="✓"/>
              <a:defRPr sz="6100" b="1">
                <a:effectLst>
                  <a:outerShdw blurRad="38100" dist="63500" dir="21000000" rotWithShape="0">
                    <a:srgbClr val="000000"/>
                  </a:outerShdw>
                </a:effectLst>
                <a:latin typeface="Helvetica"/>
                <a:ea typeface="Helvetica"/>
                <a:cs typeface="Helvetica"/>
                <a:sym typeface="Helvetica"/>
              </a:defRPr>
            </a:pPr>
            <a:r>
              <a:rPr b="0"/>
              <a:t>Esperanza que él ofrece a tu alma</a:t>
            </a:r>
          </a:p>
          <a:p>
            <a:pPr marL="1267690" indent="-1267690" algn="l">
              <a:lnSpc>
                <a:spcPts val="7200"/>
              </a:lnSpc>
              <a:buSzPct val="100000"/>
              <a:buChar char="✓"/>
              <a:defRPr sz="6100" b="1">
                <a:effectLst>
                  <a:outerShdw blurRad="38100" dist="63500" dir="21000000" rotWithShape="0">
                    <a:srgbClr val="000000"/>
                  </a:outerShdw>
                </a:effectLst>
                <a:latin typeface="Helvetica"/>
                <a:ea typeface="Helvetica"/>
                <a:cs typeface="Helvetica"/>
                <a:sym typeface="Helvetica"/>
              </a:defRPr>
            </a:pPr>
            <a:r>
              <a:rPr b="0"/>
              <a:t>Tu corazón se regocijará</a:t>
            </a:r>
          </a:p>
        </p:txBody>
      </p:sp>
      <p:sp>
        <p:nvSpPr>
          <p:cNvPr id="387" name="{1MCP 80.1}"/>
          <p:cNvSpPr txBox="1"/>
          <p:nvPr/>
        </p:nvSpPr>
        <p:spPr>
          <a:xfrm>
            <a:off x="17596721" y="12666133"/>
            <a:ext cx="2466290"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lvl1pPr>
          </a:lstStyle>
          <a:p>
            <a:r>
              <a:t>{1MCP 80.1}</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No levantes barreras con cosas objetables para mantener a Jesús lejos de tu alma. Cambia tu voz; no te quejes; expresa tu gratitud por el gran amor de Cristo que se te ha mostrado y se te sigue ofreciendo."/>
          <p:cNvSpPr txBox="1"/>
          <p:nvPr/>
        </p:nvSpPr>
        <p:spPr>
          <a:xfrm>
            <a:off x="1543648" y="8729572"/>
            <a:ext cx="21296703" cy="3733026"/>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blurRad="190500" dist="1778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300">
                <a:effectLst>
                  <a:outerShdw blurRad="25400" dist="23998" dir="2700000" rotWithShape="0">
                    <a:srgbClr val="000000">
                      <a:alpha val="31034"/>
                    </a:srgbClr>
                  </a:outerShdw>
                </a:effectLst>
              </a:defRPr>
            </a:pPr>
            <a:r>
              <a:rPr b="1">
                <a:latin typeface="Arial"/>
                <a:ea typeface="Arial"/>
                <a:cs typeface="Arial"/>
                <a:sym typeface="Arial"/>
              </a:rPr>
              <a:t>No levantes barreras </a:t>
            </a:r>
            <a:r>
              <a:rPr sz="4600">
                <a:latin typeface="Helvetica"/>
                <a:ea typeface="Helvetica"/>
                <a:cs typeface="Helvetica"/>
                <a:sym typeface="Helvetica"/>
              </a:rPr>
              <a:t>con </a:t>
            </a:r>
            <a:r>
              <a:rPr b="1">
                <a:latin typeface="Arial"/>
                <a:ea typeface="Arial"/>
                <a:cs typeface="Arial"/>
                <a:sym typeface="Arial"/>
              </a:rPr>
              <a:t>cosas objetables</a:t>
            </a:r>
            <a:r>
              <a:rPr sz="4600">
                <a:latin typeface="Helvetica"/>
                <a:ea typeface="Helvetica"/>
                <a:cs typeface="Helvetica"/>
                <a:sym typeface="Helvetica"/>
              </a:rPr>
              <a:t> para </a:t>
            </a:r>
            <a:r>
              <a:rPr b="1">
                <a:latin typeface="Arial"/>
                <a:ea typeface="Arial"/>
                <a:cs typeface="Arial"/>
                <a:sym typeface="Arial"/>
              </a:rPr>
              <a:t>mantener</a:t>
            </a:r>
            <a:r>
              <a:rPr sz="4600">
                <a:latin typeface="Helvetica"/>
                <a:ea typeface="Helvetica"/>
                <a:cs typeface="Helvetica"/>
                <a:sym typeface="Helvetica"/>
              </a:rPr>
              <a:t> a </a:t>
            </a:r>
            <a:r>
              <a:rPr b="1">
                <a:latin typeface="Arial"/>
                <a:ea typeface="Arial"/>
                <a:cs typeface="Arial"/>
                <a:sym typeface="Arial"/>
              </a:rPr>
              <a:t>Jesús lejos</a:t>
            </a:r>
            <a:r>
              <a:rPr sz="4600">
                <a:latin typeface="Helvetica"/>
                <a:ea typeface="Helvetica"/>
                <a:cs typeface="Helvetica"/>
                <a:sym typeface="Helvetica"/>
              </a:rPr>
              <a:t> de tu </a:t>
            </a:r>
            <a:r>
              <a:rPr b="1">
                <a:latin typeface="Arial"/>
                <a:ea typeface="Arial"/>
                <a:cs typeface="Arial"/>
                <a:sym typeface="Arial"/>
              </a:rPr>
              <a:t>alma. Cambia tu voz</a:t>
            </a:r>
            <a:r>
              <a:rPr sz="4600">
                <a:latin typeface="Helvetica"/>
                <a:ea typeface="Helvetica"/>
                <a:cs typeface="Helvetica"/>
                <a:sym typeface="Helvetica"/>
              </a:rPr>
              <a:t>; </a:t>
            </a:r>
            <a:r>
              <a:rPr b="1">
                <a:latin typeface="Arial"/>
                <a:ea typeface="Arial"/>
                <a:cs typeface="Arial"/>
                <a:sym typeface="Arial"/>
              </a:rPr>
              <a:t>no te quejes</a:t>
            </a:r>
            <a:r>
              <a:rPr sz="4600">
                <a:latin typeface="Helvetica"/>
                <a:ea typeface="Helvetica"/>
                <a:cs typeface="Helvetica"/>
                <a:sym typeface="Helvetica"/>
              </a:rPr>
              <a:t>; </a:t>
            </a:r>
            <a:r>
              <a:rPr b="1">
                <a:latin typeface="Arial"/>
                <a:ea typeface="Arial"/>
                <a:cs typeface="Arial"/>
                <a:sym typeface="Arial"/>
              </a:rPr>
              <a:t>expresa tu gratitud por </a:t>
            </a:r>
            <a:r>
              <a:rPr sz="4600">
                <a:latin typeface="Helvetica"/>
                <a:ea typeface="Helvetica"/>
                <a:cs typeface="Helvetica"/>
                <a:sym typeface="Helvetica"/>
              </a:rPr>
              <a:t>el </a:t>
            </a:r>
            <a:r>
              <a:rPr b="1">
                <a:latin typeface="Arial"/>
                <a:ea typeface="Arial"/>
                <a:cs typeface="Arial"/>
                <a:sym typeface="Arial"/>
              </a:rPr>
              <a:t>gran amor </a:t>
            </a:r>
            <a:r>
              <a:rPr sz="4600">
                <a:latin typeface="Helvetica"/>
                <a:ea typeface="Helvetica"/>
                <a:cs typeface="Helvetica"/>
                <a:sym typeface="Helvetica"/>
              </a:rPr>
              <a:t>de </a:t>
            </a:r>
            <a:r>
              <a:rPr b="1">
                <a:latin typeface="Arial"/>
                <a:ea typeface="Arial"/>
                <a:cs typeface="Arial"/>
                <a:sym typeface="Arial"/>
              </a:rPr>
              <a:t>Cristo </a:t>
            </a:r>
            <a:r>
              <a:rPr sz="4600">
                <a:latin typeface="Helvetica"/>
                <a:ea typeface="Helvetica"/>
                <a:cs typeface="Helvetica"/>
                <a:sym typeface="Helvetica"/>
              </a:rPr>
              <a:t>que se te </a:t>
            </a:r>
            <a:r>
              <a:rPr b="1">
                <a:latin typeface="Arial"/>
                <a:ea typeface="Arial"/>
                <a:cs typeface="Arial"/>
                <a:sym typeface="Arial"/>
              </a:rPr>
              <a:t>ha mostrado</a:t>
            </a:r>
            <a:r>
              <a:rPr sz="4600">
                <a:latin typeface="Helvetica"/>
                <a:ea typeface="Helvetica"/>
                <a:cs typeface="Helvetica"/>
                <a:sym typeface="Helvetica"/>
              </a:rPr>
              <a:t> y se te</a:t>
            </a:r>
            <a:r>
              <a:rPr b="1">
                <a:latin typeface="Arial"/>
                <a:ea typeface="Arial"/>
                <a:cs typeface="Arial"/>
                <a:sym typeface="Arial"/>
              </a:rPr>
              <a:t> sigue ofreciendo.</a:t>
            </a:r>
          </a:p>
        </p:txBody>
      </p:sp>
      <p:sp>
        <p:nvSpPr>
          <p:cNvPr id="390" name="Contempla a tu Ayudador, Jesucristo. Dale la bienvenida e invita a su amorosa presencia. Tu mente puede ser renovada día tras día, y es tu privilegio, aceptar la paz y el descanso, elevarte por sobre las preocupaciones, y alabar a Dios por tus bendicione"/>
          <p:cNvSpPr txBox="1"/>
          <p:nvPr/>
        </p:nvSpPr>
        <p:spPr>
          <a:xfrm>
            <a:off x="1337968" y="670434"/>
            <a:ext cx="21708064" cy="4848368"/>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blurRad="190500" dist="1778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300">
                <a:effectLst>
                  <a:outerShdw blurRad="25400" dist="23998" dir="2700000" rotWithShape="0">
                    <a:srgbClr val="000000">
                      <a:alpha val="31034"/>
                    </a:srgbClr>
                  </a:outerShdw>
                </a:effectLst>
              </a:defRPr>
            </a:pPr>
            <a:r>
              <a:rPr sz="6500" b="1" i="1">
                <a:latin typeface="Times New Roman"/>
                <a:ea typeface="Times New Roman"/>
                <a:cs typeface="Times New Roman"/>
                <a:sym typeface="Times New Roman"/>
              </a:rPr>
              <a:t>Contempla a tu Ayudador, Jesucristo. Dale la bienvenida e invita a su amorosa presencia.</a:t>
            </a:r>
            <a:r>
              <a:rPr b="1">
                <a:latin typeface="Arial"/>
                <a:ea typeface="Arial"/>
                <a:cs typeface="Arial"/>
                <a:sym typeface="Arial"/>
              </a:rPr>
              <a:t> </a:t>
            </a:r>
            <a:r>
              <a:rPr b="1">
                <a:solidFill>
                  <a:srgbClr val="E31A0C"/>
                </a:solidFill>
                <a:effectLst>
                  <a:outerShdw blurRad="50800" dist="63500" dir="18900000" rotWithShape="0">
                    <a:srgbClr val="000000"/>
                  </a:outerShdw>
                </a:effectLst>
                <a:latin typeface="Arial"/>
                <a:ea typeface="Arial"/>
                <a:cs typeface="Arial"/>
                <a:sym typeface="Arial"/>
              </a:rPr>
              <a:t>Tu </a:t>
            </a:r>
            <a:r>
              <a:rPr b="1">
                <a:solidFill>
                  <a:srgbClr val="E31A0C"/>
                </a:solidFill>
                <a:effectLst>
                  <a:outerShdw blurRad="50800" dist="63500" dir="18900000" rotWithShape="0">
                    <a:srgbClr val="000000"/>
                  </a:outerShdw>
                </a:effectLst>
                <a:latin typeface="Helvetica"/>
                <a:ea typeface="Helvetica"/>
                <a:cs typeface="Helvetica"/>
                <a:sym typeface="Helvetica"/>
              </a:rPr>
              <a:t>mente puede ser renovada día tras día</a:t>
            </a:r>
            <a:r>
              <a:rPr sz="4600">
                <a:latin typeface="Helvetica"/>
                <a:ea typeface="Helvetica"/>
                <a:cs typeface="Helvetica"/>
                <a:sym typeface="Helvetica"/>
              </a:rPr>
              <a:t>, y es tu </a:t>
            </a:r>
            <a:r>
              <a:rPr b="1">
                <a:latin typeface="Arial"/>
                <a:ea typeface="Arial"/>
                <a:cs typeface="Arial"/>
                <a:sym typeface="Arial"/>
              </a:rPr>
              <a:t>privilegio</a:t>
            </a:r>
            <a:r>
              <a:rPr sz="4600">
                <a:latin typeface="Helvetica"/>
                <a:ea typeface="Helvetica"/>
                <a:cs typeface="Helvetica"/>
                <a:sym typeface="Helvetica"/>
              </a:rPr>
              <a:t>, </a:t>
            </a:r>
            <a:r>
              <a:rPr b="1">
                <a:latin typeface="Arial"/>
                <a:ea typeface="Arial"/>
                <a:cs typeface="Arial"/>
                <a:sym typeface="Arial"/>
              </a:rPr>
              <a:t>aceptar</a:t>
            </a:r>
            <a:r>
              <a:rPr sz="4600">
                <a:latin typeface="Helvetica"/>
                <a:ea typeface="Helvetica"/>
                <a:cs typeface="Helvetica"/>
                <a:sym typeface="Helvetica"/>
              </a:rPr>
              <a:t> la </a:t>
            </a:r>
            <a:r>
              <a:rPr b="1">
                <a:latin typeface="Arial"/>
                <a:ea typeface="Arial"/>
                <a:cs typeface="Arial"/>
                <a:sym typeface="Arial"/>
              </a:rPr>
              <a:t>paz </a:t>
            </a:r>
            <a:r>
              <a:rPr sz="4600">
                <a:latin typeface="Helvetica"/>
                <a:ea typeface="Helvetica"/>
                <a:cs typeface="Helvetica"/>
                <a:sym typeface="Helvetica"/>
              </a:rPr>
              <a:t>y el </a:t>
            </a:r>
            <a:r>
              <a:rPr b="1">
                <a:latin typeface="Arial"/>
                <a:ea typeface="Arial"/>
                <a:cs typeface="Arial"/>
                <a:sym typeface="Arial"/>
              </a:rPr>
              <a:t>descanso</a:t>
            </a:r>
            <a:r>
              <a:rPr sz="4600">
                <a:latin typeface="Helvetica"/>
                <a:ea typeface="Helvetica"/>
                <a:cs typeface="Helvetica"/>
                <a:sym typeface="Helvetica"/>
              </a:rPr>
              <a:t>, </a:t>
            </a:r>
            <a:r>
              <a:rPr b="1">
                <a:latin typeface="Arial"/>
                <a:ea typeface="Arial"/>
                <a:cs typeface="Arial"/>
                <a:sym typeface="Arial"/>
              </a:rPr>
              <a:t>elevarte</a:t>
            </a:r>
            <a:r>
              <a:rPr sz="4600">
                <a:latin typeface="Helvetica"/>
                <a:ea typeface="Helvetica"/>
                <a:cs typeface="Helvetica"/>
                <a:sym typeface="Helvetica"/>
              </a:rPr>
              <a:t> por </a:t>
            </a:r>
            <a:r>
              <a:rPr b="1">
                <a:latin typeface="Arial"/>
                <a:ea typeface="Arial"/>
                <a:cs typeface="Arial"/>
                <a:sym typeface="Arial"/>
              </a:rPr>
              <a:t>sobre</a:t>
            </a:r>
            <a:r>
              <a:rPr sz="4600">
                <a:latin typeface="Helvetica"/>
                <a:ea typeface="Helvetica"/>
                <a:cs typeface="Helvetica"/>
                <a:sym typeface="Helvetica"/>
              </a:rPr>
              <a:t> las </a:t>
            </a:r>
            <a:r>
              <a:rPr b="1">
                <a:latin typeface="Arial"/>
                <a:ea typeface="Arial"/>
                <a:cs typeface="Arial"/>
                <a:sym typeface="Arial"/>
              </a:rPr>
              <a:t>preocupaciones</a:t>
            </a:r>
            <a:r>
              <a:rPr sz="4600">
                <a:latin typeface="Helvetica"/>
                <a:ea typeface="Helvetica"/>
                <a:cs typeface="Helvetica"/>
                <a:sym typeface="Helvetica"/>
              </a:rPr>
              <a:t>, y </a:t>
            </a:r>
            <a:r>
              <a:rPr b="1">
                <a:latin typeface="Arial"/>
                <a:ea typeface="Arial"/>
                <a:cs typeface="Arial"/>
                <a:sym typeface="Arial"/>
              </a:rPr>
              <a:t>alabar</a:t>
            </a:r>
            <a:r>
              <a:rPr sz="4600">
                <a:latin typeface="Helvetica"/>
                <a:ea typeface="Helvetica"/>
                <a:cs typeface="Helvetica"/>
                <a:sym typeface="Helvetica"/>
              </a:rPr>
              <a:t> a </a:t>
            </a:r>
            <a:r>
              <a:rPr b="1">
                <a:latin typeface="Arial"/>
                <a:ea typeface="Arial"/>
                <a:cs typeface="Arial"/>
                <a:sym typeface="Arial"/>
              </a:rPr>
              <a:t>Dios</a:t>
            </a:r>
            <a:r>
              <a:rPr sz="4600">
                <a:latin typeface="Helvetica"/>
                <a:ea typeface="Helvetica"/>
                <a:cs typeface="Helvetica"/>
                <a:sym typeface="Helvetica"/>
              </a:rPr>
              <a:t> por tus </a:t>
            </a:r>
            <a:r>
              <a:rPr b="1">
                <a:latin typeface="Arial"/>
                <a:ea typeface="Arial"/>
                <a:cs typeface="Arial"/>
                <a:sym typeface="Arial"/>
              </a:rPr>
              <a:t>bendiciones</a:t>
            </a:r>
            <a:r>
              <a:rPr sz="4600">
                <a:latin typeface="Helvetica"/>
                <a:ea typeface="Helvetica"/>
                <a:cs typeface="Helvetica"/>
                <a:sym typeface="Helvetica"/>
              </a:rPr>
              <a:t>.</a:t>
            </a:r>
          </a:p>
        </p:txBody>
      </p:sp>
      <p:sp>
        <p:nvSpPr>
          <p:cNvPr id="391" name="—Carta 294, 1906. {1MCP 80.2}"/>
          <p:cNvSpPr txBox="1"/>
          <p:nvPr/>
        </p:nvSpPr>
        <p:spPr>
          <a:xfrm>
            <a:off x="15037439" y="12611099"/>
            <a:ext cx="7042989"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effectLst>
                  <a:outerShdw blurRad="25400" dist="23998" dir="2700000" rotWithShape="0">
                    <a:srgbClr val="000000">
                      <a:alpha val="31034"/>
                    </a:srgbClr>
                  </a:outerShdw>
                </a:effectLst>
              </a:defRPr>
            </a:lvl1pPr>
          </a:lstStyle>
          <a:p>
            <a:r>
              <a:t>—Carta 294, 1906. {1MCP 80.2}</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Imagen" descr="Imagen"/>
          <p:cNvPicPr>
            <a:picLocks noChangeAspect="1"/>
          </p:cNvPicPr>
          <p:nvPr/>
        </p:nvPicPr>
        <p:blipFill>
          <a:blip r:embed="rId2"/>
          <a:stretch>
            <a:fillRect/>
          </a:stretch>
        </p:blipFill>
        <p:spPr>
          <a:xfrm>
            <a:off x="12876615" y="1327724"/>
            <a:ext cx="8766561" cy="9875219"/>
          </a:xfrm>
          <a:prstGeom prst="rect">
            <a:avLst/>
          </a:prstGeom>
          <a:ln w="12700">
            <a:miter lim="400000"/>
          </a:ln>
        </p:spPr>
      </p:pic>
      <p:sp>
        <p:nvSpPr>
          <p:cNvPr id="394" name="El orgullo y el amor al mundo perderán su poder cuando contemplamos las glorias de esa tierra mejor que tan pronto será nuestro hogar. Comparadas con la hermosura de Cristo todas las atracciones terrenales parecerán de poco valor."/>
          <p:cNvSpPr/>
          <p:nvPr/>
        </p:nvSpPr>
        <p:spPr>
          <a:xfrm>
            <a:off x="10685462" y="6189133"/>
            <a:ext cx="13148867" cy="6035676"/>
          </a:xfrm>
          <a:prstGeom prst="roundRect">
            <a:avLst>
              <a:gd name="adj" fmla="val 15000"/>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lnSpc>
                <a:spcPts val="5000"/>
              </a:lnSpc>
              <a:defRPr sz="4200">
                <a:effectLst>
                  <a:outerShdw blurRad="25400" dist="23998" dir="2700000" rotWithShape="0">
                    <a:srgbClr val="000000">
                      <a:alpha val="31034"/>
                    </a:srgbClr>
                  </a:outerShdw>
                </a:effectLst>
                <a:latin typeface="+mj-lt"/>
                <a:ea typeface="+mj-ea"/>
                <a:cs typeface="+mj-cs"/>
                <a:sym typeface="Arial Black"/>
              </a:defRPr>
            </a:lvl1pPr>
          </a:lstStyle>
          <a:p>
            <a:r>
              <a:t>El orgullo y el amor al mundo perderán su poder cuando contemplamos las glorias de esa tierra mejor que tan pronto será nuestro hogar. Comparadas con la hermosura de Cristo todas las atracciones terrenales parecerán de poco valor.</a:t>
            </a:r>
          </a:p>
        </p:txBody>
      </p:sp>
      <p:sp>
        <p:nvSpPr>
          <p:cNvPr id="395" name="Si permitimos que nuestras mentes mediten más en Cristo y el mundo celestial, encontraremos un poderoso estímulo y apoyo al pelear las batallas del Señor."/>
          <p:cNvSpPr/>
          <p:nvPr/>
        </p:nvSpPr>
        <p:spPr>
          <a:xfrm>
            <a:off x="-105321" y="783315"/>
            <a:ext cx="11810703" cy="118107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A60F83"/>
              </a:gs>
              <a:gs pos="100000">
                <a:srgbClr val="FF7E79"/>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nSpc>
                <a:spcPts val="6300"/>
              </a:lnSpc>
              <a:defRPr sz="4200">
                <a:effectLst>
                  <a:outerShdw blurRad="25400" dist="23998" dir="2700000" rotWithShape="0">
                    <a:srgbClr val="000000">
                      <a:alpha val="31034"/>
                    </a:srgbClr>
                  </a:outerShdw>
                </a:effectLst>
                <a:latin typeface="+mj-lt"/>
                <a:ea typeface="+mj-ea"/>
                <a:cs typeface="+mj-cs"/>
                <a:sym typeface="Arial Black"/>
              </a:defRPr>
            </a:pPr>
            <a:r>
              <a:rPr sz="7700" b="1" i="1">
                <a:effectLst>
                  <a:outerShdw blurRad="38100" dist="38100" dir="2700000" rotWithShape="0">
                    <a:srgbClr val="000000">
                      <a:alpha val="31034"/>
                    </a:srgbClr>
                  </a:outerShdw>
                </a:effectLst>
                <a:latin typeface="Times New Roman"/>
                <a:ea typeface="Times New Roman"/>
                <a:cs typeface="Times New Roman"/>
                <a:sym typeface="Times New Roman"/>
              </a:rPr>
              <a:t>Si permitimos </a:t>
            </a:r>
            <a:r>
              <a:rPr sz="5700" i="1">
                <a:effectLst>
                  <a:outerShdw blurRad="38100" dist="38100" dir="2700000" rotWithShape="0">
                    <a:srgbClr val="000000">
                      <a:alpha val="31034"/>
                    </a:srgbClr>
                  </a:outerShdw>
                </a:effectLst>
                <a:latin typeface="Times New Roman"/>
                <a:ea typeface="Times New Roman"/>
                <a:cs typeface="Times New Roman"/>
                <a:sym typeface="Times New Roman"/>
              </a:rPr>
              <a:t>que nuestras </a:t>
            </a:r>
            <a:r>
              <a:rPr sz="7700" b="1" i="1">
                <a:effectLst>
                  <a:outerShdw blurRad="38100" dist="38100" dir="2700000" rotWithShape="0">
                    <a:srgbClr val="000000">
                      <a:alpha val="31034"/>
                    </a:srgbClr>
                  </a:outerShdw>
                </a:effectLst>
                <a:latin typeface="Times New Roman"/>
                <a:ea typeface="Times New Roman"/>
                <a:cs typeface="Times New Roman"/>
                <a:sym typeface="Times New Roman"/>
              </a:rPr>
              <a:t>mentes mediten más</a:t>
            </a:r>
            <a:r>
              <a:rPr sz="5700" i="1">
                <a:effectLst>
                  <a:outerShdw blurRad="38100" dist="38100" dir="2700000" rotWithShape="0">
                    <a:srgbClr val="000000">
                      <a:alpha val="31034"/>
                    </a:srgbClr>
                  </a:outerShdw>
                </a:effectLst>
                <a:latin typeface="Times New Roman"/>
                <a:ea typeface="Times New Roman"/>
                <a:cs typeface="Times New Roman"/>
                <a:sym typeface="Times New Roman"/>
              </a:rPr>
              <a:t> en </a:t>
            </a:r>
            <a:r>
              <a:rPr sz="7700" b="1" i="1">
                <a:effectLst>
                  <a:outerShdw blurRad="38100" dist="38100" dir="2700000" rotWithShape="0">
                    <a:srgbClr val="000000">
                      <a:alpha val="31034"/>
                    </a:srgbClr>
                  </a:outerShdw>
                </a:effectLst>
                <a:latin typeface="Times New Roman"/>
                <a:ea typeface="Times New Roman"/>
                <a:cs typeface="Times New Roman"/>
                <a:sym typeface="Times New Roman"/>
              </a:rPr>
              <a:t>Cristo </a:t>
            </a:r>
            <a:r>
              <a:rPr sz="5700" i="1">
                <a:effectLst>
                  <a:outerShdw blurRad="38100" dist="38100" dir="2700000" rotWithShape="0">
                    <a:srgbClr val="000000">
                      <a:alpha val="31034"/>
                    </a:srgbClr>
                  </a:outerShdw>
                </a:effectLst>
                <a:latin typeface="Times New Roman"/>
                <a:ea typeface="Times New Roman"/>
                <a:cs typeface="Times New Roman"/>
                <a:sym typeface="Times New Roman"/>
              </a:rPr>
              <a:t>y el </a:t>
            </a:r>
            <a:r>
              <a:rPr sz="7700" b="1" i="1">
                <a:effectLst>
                  <a:outerShdw blurRad="38100" dist="38100" dir="2700000" rotWithShape="0">
                    <a:srgbClr val="000000">
                      <a:alpha val="31034"/>
                    </a:srgbClr>
                  </a:outerShdw>
                </a:effectLst>
                <a:latin typeface="Times New Roman"/>
                <a:ea typeface="Times New Roman"/>
                <a:cs typeface="Times New Roman"/>
                <a:sym typeface="Times New Roman"/>
              </a:rPr>
              <a:t>mundo celestial</a:t>
            </a:r>
            <a:r>
              <a:t>, encontraremos un poderoso estímulo y apoyo al pelear las batallas del Señor.</a:t>
            </a:r>
          </a:p>
        </p:txBody>
      </p:sp>
      <p:sp>
        <p:nvSpPr>
          <p:cNvPr id="396" name="—The Review and Herald, 15 de noviembre de 1887. {1MCP 80.3}"/>
          <p:cNvSpPr txBox="1"/>
          <p:nvPr/>
        </p:nvSpPr>
        <p:spPr>
          <a:xfrm>
            <a:off x="7973222" y="12397316"/>
            <a:ext cx="13936523" cy="622301"/>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a:effectLst>
                  <a:outerShdw blurRad="25400" dist="23998" dir="2700000" rotWithShape="0">
                    <a:srgbClr val="000000">
                      <a:alpha val="31034"/>
                    </a:srgbClr>
                  </a:outerShdw>
                </a:effectLst>
              </a:defRPr>
            </a:lvl1pPr>
          </a:lstStyle>
          <a:p>
            <a:r>
              <a:t>—The Review and Herald, 15 de noviembre de 1887. {1MCP 80.3}</a:t>
            </a:r>
          </a:p>
        </p:txBody>
      </p:sp>
      <p:sp>
        <p:nvSpPr>
          <p:cNvPr id="397" name="Espaciarse en Cristo provee estímulo"/>
          <p:cNvSpPr txBox="1">
            <a:spLocks noGrp="1"/>
          </p:cNvSpPr>
          <p:nvPr>
            <p:ph type="title"/>
          </p:nvPr>
        </p:nvSpPr>
        <p:spPr>
          <a:xfrm>
            <a:off x="2263984" y="133533"/>
            <a:ext cx="19856032" cy="2015561"/>
          </a:xfrm>
          <a:prstGeom prst="rect">
            <a:avLst/>
          </a:prstGeom>
        </p:spPr>
        <p:txBody>
          <a:bodyPr/>
          <a:lstStyle/>
          <a:p>
            <a:pPr algn="l" defTabSz="652145">
              <a:defRPr sz="8848" b="1">
                <a:effectLst>
                  <a:outerShdw blurRad="30099" dist="70231" dir="18900000" rotWithShape="0">
                    <a:srgbClr val="000000"/>
                  </a:outerShdw>
                </a:effectLst>
                <a:latin typeface="Helvetica"/>
                <a:ea typeface="Helvetica"/>
                <a:cs typeface="Helvetica"/>
                <a:sym typeface="Helvetica"/>
              </a:defRPr>
            </a:pPr>
            <a:r>
              <a:t>Espaciarse</a:t>
            </a:r>
            <a:r>
              <a:rPr sz="6636" b="0"/>
              <a:t> en </a:t>
            </a:r>
            <a:r>
              <a:t>Cristo provee estímulo</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El Ministerio de Curación, 356 (1905). {1MCP 80.4}"/>
          <p:cNvSpPr txBox="1"/>
          <p:nvPr/>
        </p:nvSpPr>
        <p:spPr>
          <a:xfrm>
            <a:off x="10072956" y="12124266"/>
            <a:ext cx="11638683" cy="660401"/>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700">
                <a:effectLst>
                  <a:outerShdw blurRad="25400" dist="23998" dir="2700000" rotWithShape="0">
                    <a:srgbClr val="000000">
                      <a:alpha val="31034"/>
                    </a:srgbClr>
                  </a:outerShdw>
                </a:effectLst>
              </a:defRPr>
            </a:lvl1pPr>
          </a:lstStyle>
          <a:p>
            <a:pPr>
              <a:defRPr sz="3200"/>
            </a:pPr>
            <a:r>
              <a:rPr sz="3700"/>
              <a:t>—El Ministerio de Curación, 356 (1905). {1MCP 80.4}</a:t>
            </a:r>
          </a:p>
        </p:txBody>
      </p:sp>
      <p:sp>
        <p:nvSpPr>
          <p:cNvPr id="400" name="El conocimiento fortalece…"/>
          <p:cNvSpPr txBox="1">
            <a:spLocks noGrp="1"/>
          </p:cNvSpPr>
          <p:nvPr>
            <p:ph type="title"/>
          </p:nvPr>
        </p:nvSpPr>
        <p:spPr>
          <a:xfrm>
            <a:off x="5068997" y="1742657"/>
            <a:ext cx="17544368" cy="2281402"/>
          </a:xfrm>
          <a:prstGeom prst="rect">
            <a:avLst/>
          </a:prstGeom>
          <a:gradFill>
            <a:gsLst>
              <a:gs pos="0">
                <a:srgbClr val="F87E7E"/>
              </a:gs>
              <a:gs pos="100000">
                <a:schemeClr val="accent6">
                  <a:hueOff val="10811956"/>
                  <a:satOff val="-58544"/>
                  <a:lumOff val="-9736"/>
                </a:schemeClr>
              </a:gs>
            </a:gsLst>
            <a:lin ang="5400000"/>
          </a:gradFill>
        </p:spPr>
        <p:txBody>
          <a:bodyPr>
            <a:normAutofit fontScale="90000"/>
          </a:bodyPr>
          <a:lstStyle/>
          <a:p>
            <a:pPr defTabSz="528319">
              <a:defRPr sz="7168" b="1">
                <a:effectLst>
                  <a:outerShdw blurRad="32512" dist="24384" dir="18900000" rotWithShape="0">
                    <a:srgbClr val="000000"/>
                  </a:outerShdw>
                </a:effectLst>
                <a:latin typeface="Helvetica"/>
                <a:ea typeface="Helvetica"/>
                <a:cs typeface="Helvetica"/>
                <a:sym typeface="Helvetica"/>
              </a:defRPr>
            </a:pPr>
            <a:r>
              <a:t>El conocimiento fortalece</a:t>
            </a:r>
          </a:p>
          <a:p>
            <a:pPr defTabSz="528319">
              <a:defRPr sz="7168" b="1">
                <a:effectLst>
                  <a:outerShdw blurRad="32512" dist="24384" dir="18900000" rotWithShape="0">
                    <a:srgbClr val="000000"/>
                  </a:outerShdw>
                </a:effectLst>
                <a:latin typeface="Helvetica"/>
                <a:ea typeface="Helvetica"/>
                <a:cs typeface="Helvetica"/>
                <a:sym typeface="Helvetica"/>
              </a:defRPr>
            </a:pPr>
            <a:r>
              <a:rPr sz="5248" b="0"/>
              <a:t>la </a:t>
            </a:r>
            <a:r>
              <a:t>mente </a:t>
            </a:r>
            <a:r>
              <a:rPr sz="5248" b="0"/>
              <a:t>y el </a:t>
            </a:r>
            <a:r>
              <a:t>alma</a:t>
            </a:r>
          </a:p>
        </p:txBody>
      </p:sp>
      <p:sp>
        <p:nvSpPr>
          <p:cNvPr id="401" name="Necesitamos conocimientos que robustezcan la mente y el alma, y nos hagan mejores hombres y mujeres. La educación del corazón es mucho más importante que lo aprendido de los libros. Es bueno, hasta esencial, poseer cierto conocimiento del mundo en que vi"/>
          <p:cNvSpPr txBox="1"/>
          <p:nvPr/>
        </p:nvSpPr>
        <p:spPr>
          <a:xfrm>
            <a:off x="1635169" y="5306357"/>
            <a:ext cx="21113662" cy="5857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indent="330200">
              <a:defRPr b="1">
                <a:latin typeface="Helvetica"/>
                <a:ea typeface="Helvetica"/>
                <a:cs typeface="Helvetica"/>
                <a:sym typeface="Helvetica"/>
              </a:defRPr>
            </a:pPr>
            <a:r>
              <a:t>Necesitamos conocimientos</a:t>
            </a:r>
            <a:r>
              <a:rPr sz="3900" b="0"/>
              <a:t> que </a:t>
            </a:r>
            <a:r>
              <a:t>robustezcan</a:t>
            </a:r>
            <a:r>
              <a:rPr sz="3900" b="0"/>
              <a:t> la </a:t>
            </a:r>
            <a:r>
              <a:t>mente</a:t>
            </a:r>
            <a:r>
              <a:rPr sz="3900" b="0"/>
              <a:t> y el </a:t>
            </a:r>
            <a:r>
              <a:t>alma</a:t>
            </a:r>
            <a:r>
              <a:rPr sz="3900" b="0"/>
              <a:t>, y </a:t>
            </a:r>
            <a:r>
              <a:t>nos hagan mejores hombres</a:t>
            </a:r>
            <a:r>
              <a:rPr sz="3900" b="0"/>
              <a:t> y </a:t>
            </a:r>
            <a:r>
              <a:t>mujeres</a:t>
            </a:r>
            <a:r>
              <a:rPr sz="3900" b="0"/>
              <a:t>. La </a:t>
            </a:r>
            <a:r>
              <a:t>educación </a:t>
            </a:r>
            <a:r>
              <a:rPr sz="3900" b="0"/>
              <a:t>del </a:t>
            </a:r>
            <a:r>
              <a:t>corazón </a:t>
            </a:r>
            <a:r>
              <a:rPr sz="3900" b="0"/>
              <a:t>es </a:t>
            </a:r>
            <a:r>
              <a:t>mucho más importante </a:t>
            </a:r>
            <a:r>
              <a:rPr sz="3900" b="0"/>
              <a:t>que lo </a:t>
            </a:r>
            <a:r>
              <a:t>aprendido </a:t>
            </a:r>
            <a:r>
              <a:rPr sz="3900" b="0"/>
              <a:t>de los </a:t>
            </a:r>
            <a:r>
              <a:t>libros. </a:t>
            </a:r>
            <a:r>
              <a:rPr sz="4400" b="0"/>
              <a:t>Es bueno, hasta esencial,</a:t>
            </a:r>
            <a:r>
              <a:t> poseer cierto conocimiento </a:t>
            </a:r>
            <a:r>
              <a:rPr sz="4400" b="0"/>
              <a:t>del </a:t>
            </a:r>
            <a:r>
              <a:t>mundo </a:t>
            </a:r>
            <a:r>
              <a:rPr sz="4400" b="0"/>
              <a:t>en que </a:t>
            </a:r>
            <a:r>
              <a:t>vivimos</a:t>
            </a:r>
            <a:r>
              <a:rPr sz="4400" b="0"/>
              <a:t>, pero </a:t>
            </a:r>
            <a:r>
              <a:t>si no tenemos </a:t>
            </a:r>
            <a:r>
              <a:rPr sz="4400" b="0"/>
              <a:t>en </a:t>
            </a:r>
            <a:r>
              <a:t>cuenta </a:t>
            </a:r>
            <a:r>
              <a:rPr sz="4400" b="0"/>
              <a:t>la </a:t>
            </a:r>
            <a:r>
              <a:t>eternidad</a:t>
            </a:r>
            <a:r>
              <a:rPr sz="4400" b="0"/>
              <a:t>, </a:t>
            </a:r>
            <a:r>
              <a:t>experimentaremos</a:t>
            </a:r>
            <a:r>
              <a:rPr sz="4400" b="0"/>
              <a:t> un </a:t>
            </a:r>
            <a:r>
              <a:t>fracaso </a:t>
            </a:r>
            <a:r>
              <a:rPr sz="4400" b="0"/>
              <a:t>del cual </a:t>
            </a:r>
            <a:r>
              <a:t>jamás nos repondremos</a:t>
            </a:r>
            <a:r>
              <a:rPr sz="4400" b="0"/>
              <a:t>.</a:t>
            </a:r>
          </a:p>
        </p:txBody>
      </p:sp>
      <p:pic>
        <p:nvPicPr>
          <p:cNvPr id="402" name="Imagen" descr="Imagen"/>
          <p:cNvPicPr>
            <a:picLocks noChangeAspect="1"/>
          </p:cNvPicPr>
          <p:nvPr/>
        </p:nvPicPr>
        <p:blipFill>
          <a:blip r:embed="rId2"/>
          <a:stretch>
            <a:fillRect/>
          </a:stretch>
        </p:blipFill>
        <p:spPr>
          <a:xfrm>
            <a:off x="-900697" y="-425427"/>
            <a:ext cx="6576594" cy="661757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4" name="La mente y la lucha espiritual"/>
          <p:cNvSpPr txBox="1">
            <a:spLocks noGrp="1"/>
          </p:cNvSpPr>
          <p:nvPr>
            <p:ph type="title"/>
          </p:nvPr>
        </p:nvSpPr>
        <p:spPr>
          <a:xfrm>
            <a:off x="1784350" y="-266700"/>
            <a:ext cx="20815300" cy="2984500"/>
          </a:xfrm>
          <a:prstGeom prst="rect">
            <a:avLst/>
          </a:prstGeom>
        </p:spPr>
        <p:txBody>
          <a:bodyPr>
            <a:normAutofit fontScale="90000"/>
          </a:bodyPr>
          <a:lstStyle/>
          <a:p>
            <a:pPr defTabSz="808990">
              <a:defRPr sz="10976">
                <a:solidFill>
                  <a:srgbClr val="FF2F92"/>
                </a:solidFill>
                <a:effectLst>
                  <a:outerShdw blurRad="49784" dist="62230" dir="18900000" rotWithShape="0">
                    <a:srgbClr val="000000"/>
                  </a:outerShdw>
                </a:effectLst>
              </a:defRPr>
            </a:pPr>
            <a:r>
              <a:rPr sz="8036"/>
              <a:t>La </a:t>
            </a:r>
            <a:r>
              <a:t>mente</a:t>
            </a:r>
            <a:r>
              <a:rPr sz="7154"/>
              <a:t> y la </a:t>
            </a:r>
            <a:r>
              <a:t>lucha espiritual</a:t>
            </a:r>
          </a:p>
        </p:txBody>
      </p:sp>
      <p:sp>
        <p:nvSpPr>
          <p:cNvPr id="405" name="Nuestro progreso en pureza moral depende de la correcta manera de pensar y de actuar."/>
          <p:cNvSpPr txBox="1">
            <a:spLocks noGrp="1"/>
          </p:cNvSpPr>
          <p:nvPr>
            <p:ph type="body" sz="quarter" idx="1"/>
          </p:nvPr>
        </p:nvSpPr>
        <p:spPr>
          <a:xfrm>
            <a:off x="322990" y="2518833"/>
            <a:ext cx="23177169" cy="986930"/>
          </a:xfrm>
          <a:prstGeom prst="rect">
            <a:avLst/>
          </a:prstGeom>
          <a:solidFill>
            <a:schemeClr val="accent6">
              <a:hueOff val="105381"/>
              <a:satOff val="14341"/>
              <a:lumOff val="10801"/>
            </a:schemeClr>
          </a:solidFill>
        </p:spPr>
        <p:txBody>
          <a:bodyPr anchor="t"/>
          <a:lstStyle>
            <a:lvl1pPr marL="0" indent="0" algn="ctr">
              <a:buSzTx/>
              <a:buNone/>
              <a:defRPr sz="4300">
                <a:effectLst>
                  <a:outerShdw blurRad="38100" dist="63500" dir="18900000" rotWithShape="0">
                    <a:srgbClr val="000000"/>
                  </a:outerShdw>
                </a:effectLst>
                <a:latin typeface="Helvetica"/>
                <a:ea typeface="Helvetica"/>
                <a:cs typeface="Helvetica"/>
                <a:sym typeface="Helvetica"/>
              </a:defRPr>
            </a:lvl1pPr>
          </a:lstStyle>
          <a:p>
            <a:r>
              <a:t>Nuestro progreso en pureza moral depende de la correcta manera de pensar y de actuar.</a:t>
            </a:r>
          </a:p>
        </p:txBody>
      </p:sp>
      <p:sp>
        <p:nvSpPr>
          <p:cNvPr id="406" name="Rectángulo"/>
          <p:cNvSpPr txBox="1"/>
          <p:nvPr/>
        </p:nvSpPr>
        <p:spPr>
          <a:xfrm>
            <a:off x="-377065" y="3793628"/>
            <a:ext cx="24577278" cy="3813143"/>
          </a:xfrm>
          <a:prstGeom prst="rect">
            <a:avLst/>
          </a:prstGeom>
          <a:gradFill>
            <a:gsLst>
              <a:gs pos="0">
                <a:schemeClr val="accent6">
                  <a:hueOff val="7068528"/>
                  <a:satOff val="-63217"/>
                  <a:lumOff val="21330"/>
                  <a:alpha val="68335"/>
                </a:schemeClr>
              </a:gs>
              <a:gs pos="100000">
                <a:srgbClr val="BA7A45">
                  <a:alpha val="68335"/>
                </a:srgbClr>
              </a:gs>
            </a:gsLst>
            <a:lin ang="5400000"/>
          </a:gradFill>
          <a:ln w="12700">
            <a:miter lim="400000"/>
          </a:ln>
        </p:spPr>
        <p:txBody>
          <a:bodyPr lIns="50800" tIns="50800" rIns="50800" bIns="50800">
            <a:normAutofit/>
          </a:bodyPr>
          <a:lstStyle/>
          <a:p>
            <a:pPr>
              <a:lnSpc>
                <a:spcPts val="11400"/>
              </a:lnSpc>
              <a:spcBef>
                <a:spcPts val="5900"/>
              </a:spcBef>
              <a:defRPr sz="8800" b="1" i="1">
                <a:solidFill>
                  <a:srgbClr val="000000"/>
                </a:solidFill>
                <a:latin typeface="Times New Roman"/>
                <a:ea typeface="Times New Roman"/>
                <a:cs typeface="Times New Roman"/>
                <a:sym typeface="Times New Roman"/>
              </a:defRPr>
            </a:pPr>
            <a:endParaRPr/>
          </a:p>
        </p:txBody>
      </p:sp>
      <p:sp>
        <p:nvSpPr>
          <p:cNvPr id="407" name="“No lo que entra en la boca contamina al hombre; pero lo que sale de la boca, esto contamina al hombre”. “Porque del corazón salen los malos pensamientos, los homicidios, los adulterios, las fornicaciones, los hurtos, los falsos testimonios las blasfemia"/>
          <p:cNvSpPr txBox="1"/>
          <p:nvPr/>
        </p:nvSpPr>
        <p:spPr>
          <a:xfrm>
            <a:off x="158165" y="3993981"/>
            <a:ext cx="24067670" cy="3052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5800"/>
              </a:lnSpc>
              <a:defRPr>
                <a:effectLst>
                  <a:outerShdw blurRad="38100" dist="25400" dir="18900000" rotWithShape="0">
                    <a:srgbClr val="000000"/>
                  </a:outerShdw>
                </a:effectLst>
              </a:defRPr>
            </a:lvl1pPr>
          </a:lstStyle>
          <a:p>
            <a:r>
              <a:t>“No lo que entra en la boca contamina al hombre; pero lo que sale de la boca, esto contamina al hombre”. “Porque del corazón salen los malos pensamientos, los homicidios, los adulterios, las fornicaciones, los hurtos, los falsos testimonios las blasfemias. Estas cosas son las que contaminan al hombre”. </a:t>
            </a:r>
          </a:p>
        </p:txBody>
      </p:sp>
      <p:sp>
        <p:nvSpPr>
          <p:cNvPr id="408" name="Mateo 15:11, 19, 20. {1MCP 81.1}"/>
          <p:cNvSpPr txBox="1"/>
          <p:nvPr/>
        </p:nvSpPr>
        <p:spPr>
          <a:xfrm>
            <a:off x="15566574" y="12532783"/>
            <a:ext cx="6154052"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4B3B38"/>
                </a:solidFill>
              </a:defRPr>
            </a:lvl1pPr>
          </a:lstStyle>
          <a:p>
            <a:r>
              <a:t> Mateo 15:11, 19, 20. {1MCP 81.1}</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A352C"/>
            </a:gs>
            <a:gs pos="100000">
              <a:srgbClr val="BCAFA4"/>
            </a:gs>
          </a:gsLst>
          <a:lin ang="5400000" scaled="0"/>
        </a:gradFill>
        <a:effectLst/>
      </p:bgPr>
    </p:bg>
    <p:spTree>
      <p:nvGrpSpPr>
        <p:cNvPr id="1" name=""/>
        <p:cNvGrpSpPr/>
        <p:nvPr/>
      </p:nvGrpSpPr>
      <p:grpSpPr>
        <a:xfrm>
          <a:off x="0" y="0"/>
          <a:ext cx="0" cy="0"/>
          <a:chOff x="0" y="0"/>
          <a:chExt cx="0" cy="0"/>
        </a:xfrm>
      </p:grpSpPr>
      <p:sp>
        <p:nvSpPr>
          <p:cNvPr id="410" name="Rectángulo redondeado"/>
          <p:cNvSpPr/>
          <p:nvPr/>
        </p:nvSpPr>
        <p:spPr>
          <a:xfrm>
            <a:off x="1122362" y="3764762"/>
            <a:ext cx="9547622" cy="4732470"/>
          </a:xfrm>
          <a:prstGeom prst="roundRect">
            <a:avLst>
              <a:gd name="adj" fmla="val 6211"/>
            </a:avLst>
          </a:prstGeom>
          <a:gradFill>
            <a:gsLst>
              <a:gs pos="0">
                <a:srgbClr val="B42181"/>
              </a:gs>
              <a:gs pos="100000">
                <a:srgbClr val="E19015"/>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
        <p:nvSpPr>
          <p:cNvPr id="411" name="Rectángulo redondeado"/>
          <p:cNvSpPr/>
          <p:nvPr/>
        </p:nvSpPr>
        <p:spPr>
          <a:xfrm>
            <a:off x="1051917" y="1686393"/>
            <a:ext cx="10048809" cy="1959439"/>
          </a:xfrm>
          <a:prstGeom prst="roundRect">
            <a:avLst>
              <a:gd name="adj" fmla="val 15000"/>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
        <p:nvSpPr>
          <p:cNvPr id="412" name="Los malos pensamientos destruyen el alma.…"/>
          <p:cNvSpPr txBox="1">
            <a:spLocks noGrp="1"/>
          </p:cNvSpPr>
          <p:nvPr>
            <p:ph type="body" sz="quarter" idx="1"/>
          </p:nvPr>
        </p:nvSpPr>
        <p:spPr>
          <a:xfrm>
            <a:off x="307925" y="1911984"/>
            <a:ext cx="11176497" cy="1779191"/>
          </a:xfrm>
          <a:prstGeom prst="rect">
            <a:avLst/>
          </a:prstGeom>
        </p:spPr>
        <p:txBody>
          <a:bodyPr/>
          <a:lstStyle/>
          <a:p>
            <a:pPr marL="0" indent="0" algn="ctr">
              <a:lnSpc>
                <a:spcPts val="200"/>
              </a:lnSpc>
              <a:buSzTx/>
              <a:buNone/>
              <a:defRPr sz="4500">
                <a:latin typeface="Times New Roman"/>
                <a:ea typeface="Times New Roman"/>
                <a:cs typeface="Times New Roman"/>
                <a:sym typeface="Times New Roman"/>
              </a:defRPr>
            </a:pPr>
            <a:r>
              <a:t>Los malos pensamientos destruyen </a:t>
            </a:r>
            <a:r>
              <a:rPr sz="3900"/>
              <a:t>el </a:t>
            </a:r>
            <a:r>
              <a:t>alma.</a:t>
            </a:r>
          </a:p>
          <a:p>
            <a:pPr marL="0" indent="0" algn="ctr">
              <a:lnSpc>
                <a:spcPts val="200"/>
              </a:lnSpc>
              <a:buSzTx/>
              <a:buNone/>
              <a:defRPr sz="4500">
                <a:latin typeface="Times New Roman"/>
                <a:ea typeface="Times New Roman"/>
                <a:cs typeface="Times New Roman"/>
                <a:sym typeface="Times New Roman"/>
              </a:defRPr>
            </a:pPr>
            <a:r>
              <a:t>El poder transformador de Dios: </a:t>
            </a:r>
          </a:p>
        </p:txBody>
      </p:sp>
      <p:sp>
        <p:nvSpPr>
          <p:cNvPr id="413" name="—Carta 123, 1904. {1MCP 81.2}"/>
          <p:cNvSpPr txBox="1"/>
          <p:nvPr/>
        </p:nvSpPr>
        <p:spPr>
          <a:xfrm>
            <a:off x="516598" y="11133071"/>
            <a:ext cx="18911790" cy="1779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spcBef>
                <a:spcPts val="5900"/>
              </a:spcBef>
            </a:pPr>
            <a:r>
              <a:rPr sz="4300"/>
              <a:t>—Carta 123, 1904. {1MCP 81.2}</a:t>
            </a:r>
          </a:p>
          <a:p>
            <a:pPr algn="l">
              <a:spcBef>
                <a:spcPts val="5900"/>
              </a:spcBef>
            </a:pPr>
            <a:endParaRPr sz="4300"/>
          </a:p>
        </p:txBody>
      </p:sp>
      <p:sp>
        <p:nvSpPr>
          <p:cNvPr id="414" name="La mente y la lucha espiritual"/>
          <p:cNvSpPr txBox="1">
            <a:spLocks noGrp="1"/>
          </p:cNvSpPr>
          <p:nvPr>
            <p:ph type="title"/>
          </p:nvPr>
        </p:nvSpPr>
        <p:spPr>
          <a:xfrm>
            <a:off x="14699126" y="83421"/>
            <a:ext cx="9364993" cy="1131558"/>
          </a:xfrm>
          <a:prstGeom prst="rect">
            <a:avLst/>
          </a:prstGeom>
        </p:spPr>
        <p:txBody>
          <a:bodyPr/>
          <a:lstStyle/>
          <a:p>
            <a:pPr>
              <a:defRPr sz="3600"/>
            </a:pPr>
            <a:r>
              <a:t>La mente y la lucha espiritual</a:t>
            </a:r>
          </a:p>
        </p:txBody>
      </p:sp>
      <p:sp>
        <p:nvSpPr>
          <p:cNvPr id="415" name="Cambia el corazón…"/>
          <p:cNvSpPr txBox="1"/>
          <p:nvPr/>
        </p:nvSpPr>
        <p:spPr>
          <a:xfrm>
            <a:off x="1342710" y="3685651"/>
            <a:ext cx="10949377" cy="431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876300" indent="-787400" algn="l">
              <a:buSzPct val="100000"/>
              <a:buChar char="✓"/>
              <a:defRPr sz="6900" b="1">
                <a:effectLst>
                  <a:outerShdw blurRad="38100" dist="63500" dir="18900000" rotWithShape="0">
                    <a:srgbClr val="000000"/>
                  </a:outerShdw>
                </a:effectLst>
                <a:latin typeface="Helvetica"/>
                <a:ea typeface="Helvetica"/>
                <a:cs typeface="Helvetica"/>
                <a:sym typeface="Helvetica"/>
              </a:defRPr>
            </a:pPr>
            <a:r>
              <a:t>Cambia el corazón</a:t>
            </a:r>
          </a:p>
          <a:p>
            <a:pPr marL="876300" indent="-787400" algn="l">
              <a:buSzPct val="100000"/>
              <a:buChar char="✓"/>
              <a:defRPr sz="6900" b="1">
                <a:effectLst>
                  <a:outerShdw blurRad="38100" dist="63500" dir="18900000" rotWithShape="0">
                    <a:srgbClr val="000000"/>
                  </a:outerShdw>
                </a:effectLst>
                <a:latin typeface="Helvetica"/>
                <a:ea typeface="Helvetica"/>
                <a:cs typeface="Helvetica"/>
                <a:sym typeface="Helvetica"/>
              </a:defRPr>
            </a:pPr>
            <a:r>
              <a:t>Refina</a:t>
            </a:r>
          </a:p>
          <a:p>
            <a:pPr marL="876300" indent="-787400" algn="l">
              <a:buSzPct val="100000"/>
              <a:buChar char="✓"/>
              <a:defRPr sz="6900" b="1">
                <a:effectLst>
                  <a:outerShdw blurRad="38100" dist="63500" dir="18900000" rotWithShape="0">
                    <a:srgbClr val="000000"/>
                  </a:outerShdw>
                </a:effectLst>
                <a:latin typeface="Helvetica"/>
                <a:ea typeface="Helvetica"/>
                <a:cs typeface="Helvetica"/>
                <a:sym typeface="Helvetica"/>
              </a:defRPr>
            </a:pPr>
            <a:r>
              <a:t>Purifica los pensamientos</a:t>
            </a:r>
          </a:p>
        </p:txBody>
      </p:sp>
      <p:sp>
        <p:nvSpPr>
          <p:cNvPr id="416" name="A menos que se haga un esfuerzo decidido para mantener los pensamientos centrados en Cristo, la gracia no se puede revelar en la vida. La mente tiene que entrar en la lucha espiritual. Todo pensamiento debe ser llevado en cautiverio a la obediencia de Cr"/>
          <p:cNvSpPr/>
          <p:nvPr/>
        </p:nvSpPr>
        <p:spPr>
          <a:xfrm>
            <a:off x="10739966" y="3584442"/>
            <a:ext cx="13762501" cy="9311019"/>
          </a:xfrm>
          <a:prstGeom prst="wedgeEllipseCallout">
            <a:avLst>
              <a:gd name="adj1" fmla="val -50071"/>
              <a:gd name="adj2" fmla="val -32669"/>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ts val="5700"/>
              </a:lnSpc>
              <a:defRPr sz="4500">
                <a:effectLst>
                  <a:outerShdw blurRad="25400" dist="23998" dir="2700000" rotWithShape="0">
                    <a:srgbClr val="000000">
                      <a:alpha val="31034"/>
                    </a:srgbClr>
                  </a:outerShdw>
                </a:effectLst>
                <a:latin typeface="+mj-lt"/>
                <a:ea typeface="+mj-ea"/>
                <a:cs typeface="+mj-cs"/>
                <a:sym typeface="Arial Black"/>
              </a:defRPr>
            </a:lvl1pPr>
          </a:lstStyle>
          <a:p>
            <a:r>
              <a:t>A menos que se haga un esfuerzo decidido para mantener los pensamientos centrados en Cristo, la gracia no se puede revelar en la vida. La mente tiene que entrar en la lucha espiritual. Todo pensamiento debe ser llevado en cautiverio a la obediencia de Cristo. Todos los hábitos tienen que ser puestos bajo el control de Dios.</a:t>
            </a:r>
          </a:p>
        </p:txBody>
      </p:sp>
      <p:pic>
        <p:nvPicPr>
          <p:cNvPr id="417" name="Imagen" descr="Imagen"/>
          <p:cNvPicPr>
            <a:picLocks noChangeAspect="1"/>
          </p:cNvPicPr>
          <p:nvPr/>
        </p:nvPicPr>
        <p:blipFill>
          <a:blip r:embed="rId2"/>
          <a:stretch>
            <a:fillRect/>
          </a:stretch>
        </p:blipFill>
        <p:spPr>
          <a:xfrm>
            <a:off x="6668734" y="48051"/>
            <a:ext cx="7811495" cy="767309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Imagen" descr="Imagen"/>
          <p:cNvPicPr>
            <a:picLocks noChangeAspect="1"/>
          </p:cNvPicPr>
          <p:nvPr/>
        </p:nvPicPr>
        <p:blipFill>
          <a:blip r:embed="rId2"/>
          <a:stretch>
            <a:fillRect/>
          </a:stretch>
        </p:blipFill>
        <p:spPr>
          <a:xfrm>
            <a:off x="996718" y="2697859"/>
            <a:ext cx="18685076" cy="14923752"/>
          </a:xfrm>
          <a:prstGeom prst="rect">
            <a:avLst/>
          </a:prstGeom>
          <a:ln w="12700">
            <a:miter lim="400000"/>
          </a:ln>
        </p:spPr>
      </p:pic>
      <p:sp>
        <p:nvSpPr>
          <p:cNvPr id="420" name="Mantener la mente ocupada es una salvaguardia contra el mal"/>
          <p:cNvSpPr txBox="1">
            <a:spLocks noGrp="1"/>
          </p:cNvSpPr>
          <p:nvPr>
            <p:ph type="title"/>
          </p:nvPr>
        </p:nvSpPr>
        <p:spPr>
          <a:xfrm>
            <a:off x="2546350" y="577850"/>
            <a:ext cx="20815300" cy="2984500"/>
          </a:xfrm>
          <a:prstGeom prst="rect">
            <a:avLst/>
          </a:prstGeom>
        </p:spPr>
        <p:txBody>
          <a:bodyPr/>
          <a:lstStyle/>
          <a:p>
            <a:pPr>
              <a:defRPr sz="8400">
                <a:latin typeface="Arial Rounded MT Bold"/>
                <a:ea typeface="Arial Rounded MT Bold"/>
                <a:cs typeface="Arial Rounded MT Bold"/>
                <a:sym typeface="Arial Rounded MT Bold"/>
              </a:defRPr>
            </a:pPr>
            <a:r>
              <a:t>Mantener</a:t>
            </a:r>
            <a:r>
              <a:rPr sz="5700"/>
              <a:t> la </a:t>
            </a:r>
            <a:r>
              <a:t>mente ocupada </a:t>
            </a:r>
            <a:r>
              <a:rPr sz="5700"/>
              <a:t>es una </a:t>
            </a:r>
            <a:r>
              <a:t>salvaguardia contra</a:t>
            </a:r>
            <a:r>
              <a:rPr sz="5700"/>
              <a:t> el </a:t>
            </a:r>
            <a:r>
              <a:t>mal</a:t>
            </a:r>
          </a:p>
        </p:txBody>
      </p:sp>
      <p:sp>
        <p:nvSpPr>
          <p:cNvPr id="421" name="Como salvaguardia contra el mal, la mente ocupada en cosas buenas es de mucho más valor que un sinnúmero de barreras, de leyes y disciplina."/>
          <p:cNvSpPr txBox="1">
            <a:spLocks noGrp="1"/>
          </p:cNvSpPr>
          <p:nvPr>
            <p:ph type="body" sz="half" idx="1"/>
          </p:nvPr>
        </p:nvSpPr>
        <p:spPr>
          <a:xfrm>
            <a:off x="1778132" y="4761970"/>
            <a:ext cx="13687691" cy="7347414"/>
          </a:xfrm>
          <a:prstGeom prst="rect">
            <a:avLst/>
          </a:prstGeom>
        </p:spPr>
        <p:txBody>
          <a:bodyPr/>
          <a:lstStyle/>
          <a:p>
            <a:pPr marL="0" indent="0" algn="ctr" defTabSz="817244">
              <a:spcBef>
                <a:spcPts val="5800"/>
              </a:spcBef>
              <a:buSzTx/>
              <a:buNone/>
              <a:defRPr sz="6732">
                <a:latin typeface="+mj-lt"/>
                <a:ea typeface="+mj-ea"/>
                <a:cs typeface="+mj-cs"/>
                <a:sym typeface="Arial Black"/>
              </a:defRPr>
            </a:pPr>
            <a:r>
              <a:t>Como salvaguardia contra</a:t>
            </a:r>
            <a:r>
              <a:rPr sz="4257"/>
              <a:t> el </a:t>
            </a:r>
            <a:r>
              <a:t>mal</a:t>
            </a:r>
            <a:r>
              <a:rPr sz="4257"/>
              <a:t>, la </a:t>
            </a:r>
            <a:r>
              <a:t>mente ocupada</a:t>
            </a:r>
            <a:r>
              <a:rPr sz="4257"/>
              <a:t> en </a:t>
            </a:r>
            <a:r>
              <a:t>cosas buenas es</a:t>
            </a:r>
            <a:r>
              <a:rPr sz="4257"/>
              <a:t> de </a:t>
            </a:r>
            <a:r>
              <a:t>mucho más valor</a:t>
            </a:r>
            <a:r>
              <a:rPr sz="4257"/>
              <a:t> que un </a:t>
            </a:r>
            <a:r>
              <a:t>sinnúmero</a:t>
            </a:r>
            <a:r>
              <a:rPr sz="4257"/>
              <a:t> de </a:t>
            </a:r>
            <a:r>
              <a:t>barreras</a:t>
            </a:r>
            <a:r>
              <a:rPr sz="4257"/>
              <a:t>, de </a:t>
            </a:r>
            <a:r>
              <a:t>leyes </a:t>
            </a:r>
            <a:r>
              <a:rPr sz="4257"/>
              <a:t>y </a:t>
            </a:r>
            <a:r>
              <a:t>disciplina</a:t>
            </a:r>
            <a:r>
              <a:rPr sz="4257"/>
              <a:t>.</a:t>
            </a:r>
          </a:p>
        </p:txBody>
      </p:sp>
      <p:sp>
        <p:nvSpPr>
          <p:cNvPr id="422" name="—La Educación, 213 (1903). {1MCP 81.3}"/>
          <p:cNvSpPr txBox="1"/>
          <p:nvPr/>
        </p:nvSpPr>
        <p:spPr>
          <a:xfrm>
            <a:off x="13995333" y="12293004"/>
            <a:ext cx="8878723" cy="1018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spcBef>
                <a:spcPts val="5900"/>
              </a:spcBef>
              <a:defRPr sz="3000"/>
            </a:pPr>
            <a:r>
              <a:t>—La Educación, 213 (1903). {1MCP 81.3}</a:t>
            </a:r>
          </a:p>
          <a:p>
            <a:pPr algn="l">
              <a:spcBef>
                <a:spcPts val="5900"/>
              </a:spcBef>
              <a:defRPr sz="3000"/>
            </a:pPr>
            <a:endParaRPr/>
          </a:p>
        </p:txBody>
      </p:sp>
      <p:pic>
        <p:nvPicPr>
          <p:cNvPr id="423" name="Galería de imágenes" descr="Galería de imágenes"/>
          <p:cNvPicPr>
            <a:picLocks noChangeAspect="1"/>
          </p:cNvPicPr>
          <p:nvPr/>
        </p:nvPicPr>
        <p:blipFill>
          <a:blip r:embed="rId3"/>
          <a:srcRect l="7030" r="7030"/>
          <a:stretch>
            <a:fillRect/>
          </a:stretch>
        </p:blipFill>
        <p:spPr>
          <a:xfrm>
            <a:off x="16290925" y="3619367"/>
            <a:ext cx="8021109" cy="688631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Una imaginación pervertida provoca oscuridad"/>
          <p:cNvSpPr txBox="1">
            <a:spLocks noGrp="1"/>
          </p:cNvSpPr>
          <p:nvPr>
            <p:ph type="title"/>
          </p:nvPr>
        </p:nvSpPr>
        <p:spPr>
          <a:xfrm>
            <a:off x="941982" y="80433"/>
            <a:ext cx="22385604" cy="2387601"/>
          </a:xfrm>
          <a:prstGeom prst="rect">
            <a:avLst/>
          </a:prstGeom>
          <a:gradFill>
            <a:gsLst>
              <a:gs pos="0">
                <a:srgbClr val="FA8585"/>
              </a:gs>
              <a:gs pos="100000">
                <a:srgbClr val="DF6161"/>
              </a:gs>
            </a:gsLst>
            <a:lin ang="5400000"/>
          </a:gradFill>
          <a:effectLst>
            <a:outerShdw blurRad="190500" dist="8455" dir="5400000" rotWithShape="0">
              <a:srgbClr val="000000"/>
            </a:outerShdw>
          </a:effectLst>
        </p:spPr>
        <p:txBody>
          <a:bodyPr/>
          <a:lstStyle>
            <a:lvl1pPr defTabSz="577850">
              <a:defRPr sz="7840" b="1">
                <a:latin typeface="Helvetica"/>
                <a:ea typeface="Helvetica"/>
                <a:cs typeface="Helvetica"/>
                <a:sym typeface="Helvetica"/>
              </a:defRPr>
            </a:lvl1pPr>
          </a:lstStyle>
          <a:p>
            <a:r>
              <a:t>Una imaginación pervertida provoca oscuridad</a:t>
            </a:r>
          </a:p>
        </p:txBody>
      </p:sp>
      <p:sp>
        <p:nvSpPr>
          <p:cNvPr id="426" name="Si el ojo de la mente contempla la excelencia del misterio de la piedad, la ventaja de las riquezas espirituales sobre las mundanales, el cuerpo entero estará lleno de luz. Si la imaginación está pervertida por la fascinación de la pompa y el esplendor t"/>
          <p:cNvSpPr txBox="1">
            <a:spLocks noGrp="1"/>
          </p:cNvSpPr>
          <p:nvPr>
            <p:ph type="body" idx="1"/>
          </p:nvPr>
        </p:nvSpPr>
        <p:spPr>
          <a:xfrm>
            <a:off x="1621366" y="3001433"/>
            <a:ext cx="20815301" cy="9009328"/>
          </a:xfrm>
          <a:prstGeom prst="rect">
            <a:avLst/>
          </a:prstGeom>
        </p:spPr>
        <p:txBody>
          <a:bodyPr/>
          <a:lstStyle/>
          <a:p>
            <a:pPr marL="0" indent="0" algn="just" defTabSz="685165">
              <a:spcBef>
                <a:spcPts val="4800"/>
              </a:spcBef>
              <a:buSzTx/>
              <a:buNone/>
              <a:defRPr sz="4316">
                <a:latin typeface="+mj-lt"/>
                <a:ea typeface="+mj-ea"/>
                <a:cs typeface="+mj-cs"/>
                <a:sym typeface="Arial Black"/>
              </a:defRPr>
            </a:pPr>
            <a:r>
              <a:rPr sz="8217" b="1" i="1">
                <a:latin typeface="Times New Roman"/>
                <a:ea typeface="Times New Roman"/>
                <a:cs typeface="Times New Roman"/>
                <a:sym typeface="Times New Roman"/>
              </a:rPr>
              <a:t>Si</a:t>
            </a:r>
            <a:r>
              <a:rPr sz="6142" i="1">
                <a:latin typeface="Times New Roman"/>
                <a:ea typeface="Times New Roman"/>
                <a:cs typeface="Times New Roman"/>
                <a:sym typeface="Times New Roman"/>
              </a:rPr>
              <a:t> el </a:t>
            </a:r>
            <a:r>
              <a:rPr sz="8217" b="1" i="1">
                <a:latin typeface="Times New Roman"/>
                <a:ea typeface="Times New Roman"/>
                <a:cs typeface="Times New Roman"/>
                <a:sym typeface="Times New Roman"/>
              </a:rPr>
              <a:t>ojo</a:t>
            </a:r>
            <a:r>
              <a:rPr sz="6142" i="1">
                <a:latin typeface="Times New Roman"/>
                <a:ea typeface="Times New Roman"/>
                <a:cs typeface="Times New Roman"/>
                <a:sym typeface="Times New Roman"/>
              </a:rPr>
              <a:t> de la </a:t>
            </a:r>
            <a:r>
              <a:rPr sz="8217" b="1" i="1">
                <a:latin typeface="Times New Roman"/>
                <a:ea typeface="Times New Roman"/>
                <a:cs typeface="Times New Roman"/>
                <a:sym typeface="Times New Roman"/>
              </a:rPr>
              <a:t>mente contempla</a:t>
            </a:r>
            <a:r>
              <a:rPr sz="6142" i="1">
                <a:latin typeface="Times New Roman"/>
                <a:ea typeface="Times New Roman"/>
                <a:cs typeface="Times New Roman"/>
                <a:sym typeface="Times New Roman"/>
              </a:rPr>
              <a:t> la </a:t>
            </a:r>
            <a:r>
              <a:rPr sz="8217" b="1" i="1">
                <a:latin typeface="Times New Roman"/>
                <a:ea typeface="Times New Roman"/>
                <a:cs typeface="Times New Roman"/>
                <a:sym typeface="Times New Roman"/>
              </a:rPr>
              <a:t>excelencia</a:t>
            </a:r>
            <a:r>
              <a:rPr sz="6142" i="1">
                <a:latin typeface="Times New Roman"/>
                <a:ea typeface="Times New Roman"/>
                <a:cs typeface="Times New Roman"/>
                <a:sym typeface="Times New Roman"/>
              </a:rPr>
              <a:t> del </a:t>
            </a:r>
            <a:r>
              <a:rPr sz="8217" b="1" i="1">
                <a:latin typeface="Times New Roman"/>
                <a:ea typeface="Times New Roman"/>
                <a:cs typeface="Times New Roman"/>
                <a:sym typeface="Times New Roman"/>
              </a:rPr>
              <a:t>misterio</a:t>
            </a:r>
            <a:r>
              <a:rPr sz="6142" i="1">
                <a:latin typeface="Times New Roman"/>
                <a:ea typeface="Times New Roman"/>
                <a:cs typeface="Times New Roman"/>
                <a:sym typeface="Times New Roman"/>
              </a:rPr>
              <a:t> de la </a:t>
            </a:r>
            <a:r>
              <a:rPr sz="8217" b="1" i="1">
                <a:latin typeface="Times New Roman"/>
                <a:ea typeface="Times New Roman"/>
                <a:cs typeface="Times New Roman"/>
                <a:sym typeface="Times New Roman"/>
              </a:rPr>
              <a:t>piedad</a:t>
            </a:r>
            <a:r>
              <a:rPr sz="6142" i="1">
                <a:latin typeface="Times New Roman"/>
                <a:ea typeface="Times New Roman"/>
                <a:cs typeface="Times New Roman"/>
                <a:sym typeface="Times New Roman"/>
              </a:rPr>
              <a:t>, la </a:t>
            </a:r>
            <a:r>
              <a:rPr sz="8217" b="1" i="1">
                <a:latin typeface="Times New Roman"/>
                <a:ea typeface="Times New Roman"/>
                <a:cs typeface="Times New Roman"/>
                <a:sym typeface="Times New Roman"/>
              </a:rPr>
              <a:t>ventaja </a:t>
            </a:r>
            <a:r>
              <a:rPr sz="6142" i="1">
                <a:latin typeface="Times New Roman"/>
                <a:ea typeface="Times New Roman"/>
                <a:cs typeface="Times New Roman"/>
                <a:sym typeface="Times New Roman"/>
              </a:rPr>
              <a:t>de las </a:t>
            </a:r>
            <a:r>
              <a:rPr sz="8217" b="1" i="1">
                <a:latin typeface="Times New Roman"/>
                <a:ea typeface="Times New Roman"/>
                <a:cs typeface="Times New Roman"/>
                <a:sym typeface="Times New Roman"/>
              </a:rPr>
              <a:t>riquezas espirituales</a:t>
            </a:r>
            <a:r>
              <a:rPr sz="6142" i="1">
                <a:latin typeface="Times New Roman"/>
                <a:ea typeface="Times New Roman"/>
                <a:cs typeface="Times New Roman"/>
                <a:sym typeface="Times New Roman"/>
              </a:rPr>
              <a:t> sobre las </a:t>
            </a:r>
            <a:r>
              <a:rPr sz="8217" b="1" i="1">
                <a:latin typeface="Times New Roman"/>
                <a:ea typeface="Times New Roman"/>
                <a:cs typeface="Times New Roman"/>
                <a:sym typeface="Times New Roman"/>
              </a:rPr>
              <a:t>mundanales</a:t>
            </a:r>
            <a:r>
              <a:rPr sz="6142" i="1">
                <a:latin typeface="Times New Roman"/>
                <a:ea typeface="Times New Roman"/>
                <a:cs typeface="Times New Roman"/>
                <a:sym typeface="Times New Roman"/>
              </a:rPr>
              <a:t>, el </a:t>
            </a:r>
            <a:r>
              <a:rPr sz="8217" b="1" i="1">
                <a:latin typeface="Times New Roman"/>
                <a:ea typeface="Times New Roman"/>
                <a:cs typeface="Times New Roman"/>
                <a:sym typeface="Times New Roman"/>
              </a:rPr>
              <a:t>cuerpo entero estará lleno</a:t>
            </a:r>
            <a:r>
              <a:rPr sz="6142" i="1">
                <a:latin typeface="Times New Roman"/>
                <a:ea typeface="Times New Roman"/>
                <a:cs typeface="Times New Roman"/>
                <a:sym typeface="Times New Roman"/>
              </a:rPr>
              <a:t> de </a:t>
            </a:r>
            <a:r>
              <a:rPr sz="8217" b="1" i="1">
                <a:latin typeface="Times New Roman"/>
                <a:ea typeface="Times New Roman"/>
                <a:cs typeface="Times New Roman"/>
                <a:sym typeface="Times New Roman"/>
              </a:rPr>
              <a:t>luz</a:t>
            </a:r>
            <a:r>
              <a:rPr sz="6142" i="1">
                <a:latin typeface="Times New Roman"/>
                <a:ea typeface="Times New Roman"/>
                <a:cs typeface="Times New Roman"/>
                <a:sym typeface="Times New Roman"/>
              </a:rPr>
              <a:t>.</a:t>
            </a:r>
            <a:r>
              <a:t> </a:t>
            </a:r>
            <a:r>
              <a:rPr sz="4648"/>
              <a:t>Si la imaginación está pervertida por la fascinación de la pompa y el esplendor terrenales hasta que la ganancia parezca piedad, el cuerpo entero estará lleno de oscuridad. Cuando los poderes de la mente están concentrados sobre los tesoros de la tierra, se rebajan y degradan.</a:t>
            </a:r>
          </a:p>
        </p:txBody>
      </p:sp>
      <p:sp>
        <p:nvSpPr>
          <p:cNvPr id="427" name="—The Review and Herald, 18 de septiembre de 1888. {1MCP 81.4}"/>
          <p:cNvSpPr txBox="1"/>
          <p:nvPr/>
        </p:nvSpPr>
        <p:spPr>
          <a:xfrm>
            <a:off x="8563338" y="12205493"/>
            <a:ext cx="10779457"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vl1pPr>
          </a:lstStyle>
          <a:p>
            <a:r>
              <a:t>—The Review and Herald, 18 de septiembre de 1888. {1MCP 81.4}</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Dirija la mente al creador, y no a la exaltación propia"/>
          <p:cNvSpPr txBox="1">
            <a:spLocks noGrp="1"/>
          </p:cNvSpPr>
          <p:nvPr>
            <p:ph type="title"/>
          </p:nvPr>
        </p:nvSpPr>
        <p:spPr>
          <a:xfrm>
            <a:off x="1915748" y="114300"/>
            <a:ext cx="20552504" cy="2559844"/>
          </a:xfrm>
          <a:prstGeom prst="rect">
            <a:avLst/>
          </a:prstGeom>
        </p:spPr>
        <p:txBody>
          <a:bodyPr/>
          <a:lstStyle/>
          <a:p>
            <a:pPr>
              <a:lnSpc>
                <a:spcPts val="7400"/>
              </a:lnSpc>
              <a:defRPr sz="8800"/>
            </a:pPr>
            <a:r>
              <a:t>Dirija</a:t>
            </a:r>
            <a:r>
              <a:rPr sz="6600">
                <a:latin typeface="Helvetica"/>
                <a:ea typeface="Helvetica"/>
                <a:cs typeface="Helvetica"/>
                <a:sym typeface="Helvetica"/>
              </a:rPr>
              <a:t> </a:t>
            </a:r>
            <a:r>
              <a:rPr sz="5100">
                <a:latin typeface="Helvetica"/>
                <a:ea typeface="Helvetica"/>
                <a:cs typeface="Helvetica"/>
                <a:sym typeface="Helvetica"/>
              </a:rPr>
              <a:t>la </a:t>
            </a:r>
            <a:r>
              <a:t>mente</a:t>
            </a:r>
            <a:r>
              <a:rPr sz="5100">
                <a:latin typeface="Helvetica"/>
                <a:ea typeface="Helvetica"/>
                <a:cs typeface="Helvetica"/>
                <a:sym typeface="Helvetica"/>
              </a:rPr>
              <a:t> al </a:t>
            </a:r>
            <a:r>
              <a:t>creador</a:t>
            </a:r>
            <a:r>
              <a:rPr sz="5100">
                <a:latin typeface="Helvetica"/>
                <a:ea typeface="Helvetica"/>
                <a:cs typeface="Helvetica"/>
                <a:sym typeface="Helvetica"/>
              </a:rPr>
              <a:t>, y no a la </a:t>
            </a:r>
            <a:r>
              <a:t>exaltación propia</a:t>
            </a:r>
          </a:p>
        </p:txBody>
      </p:sp>
      <p:sp>
        <p:nvSpPr>
          <p:cNvPr id="430" name="El principio trabajar para gloria de Dios:"/>
          <p:cNvSpPr txBox="1">
            <a:spLocks noGrp="1"/>
          </p:cNvSpPr>
          <p:nvPr>
            <p:ph type="body" sz="quarter" idx="1"/>
          </p:nvPr>
        </p:nvSpPr>
        <p:spPr>
          <a:xfrm>
            <a:off x="876300" y="3572792"/>
            <a:ext cx="12171760" cy="1035894"/>
          </a:xfrm>
          <a:prstGeom prst="rect">
            <a:avLst/>
          </a:prstGeom>
        </p:spPr>
        <p:txBody>
          <a:bodyPr anchor="t"/>
          <a:lstStyle>
            <a:lvl1pPr marL="0" indent="0" defTabSz="817244">
              <a:lnSpc>
                <a:spcPts val="5400"/>
              </a:lnSpc>
              <a:spcBef>
                <a:spcPts val="3300"/>
              </a:spcBef>
              <a:buSzTx/>
              <a:buNone/>
              <a:defRPr sz="5544" i="1">
                <a:latin typeface="Times New Roman"/>
                <a:ea typeface="Times New Roman"/>
                <a:cs typeface="Times New Roman"/>
                <a:sym typeface="Times New Roman"/>
              </a:defRPr>
            </a:lvl1pPr>
          </a:lstStyle>
          <a:p>
            <a:r>
              <a:t>El principio trabajar para gloria de Dios:</a:t>
            </a:r>
          </a:p>
        </p:txBody>
      </p:sp>
      <p:sp>
        <p:nvSpPr>
          <p:cNvPr id="431" name="Se efectuaría un cambio radical en algunos de los métodos corrientes de enseñanza. En vez de despertar el orgullo, la ambición egoísta y un espíritu de rivalidad, los maestros procurarían evocar un sentimiento de amor a la bondad, a la verdad y a la bell"/>
          <p:cNvSpPr txBox="1"/>
          <p:nvPr/>
        </p:nvSpPr>
        <p:spPr>
          <a:xfrm>
            <a:off x="691719" y="4570544"/>
            <a:ext cx="23000562" cy="4574911"/>
          </a:xfrm>
          <a:prstGeom prst="rect">
            <a:avLst/>
          </a:prstGeom>
          <a:solidFill>
            <a:srgbClr val="427CCD"/>
          </a:solidFill>
          <a:ln w="12700">
            <a:miter lim="400000"/>
          </a:ln>
          <a:effectLst>
            <a:outerShdw blurRad="190500" dist="177800" dir="5400000" rotWithShape="0">
              <a:srgbClr val="D1A756"/>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indent="127000">
              <a:lnSpc>
                <a:spcPts val="6200"/>
              </a:lnSpc>
              <a:spcBef>
                <a:spcPts val="3400"/>
              </a:spcBef>
              <a:defRPr sz="4700">
                <a:effectLst>
                  <a:outerShdw blurRad="38100" dist="63500" dir="18900000" rotWithShape="0">
                    <a:srgbClr val="000000"/>
                  </a:outerShdw>
                </a:effectLst>
              </a:defRPr>
            </a:pPr>
            <a:r>
              <a:rPr b="1">
                <a:effectLst>
                  <a:outerShdw blurRad="38100" dist="50800" dir="18900000" rotWithShape="0">
                    <a:srgbClr val="000000"/>
                  </a:outerShdw>
                </a:effectLst>
                <a:latin typeface="Helvetica"/>
                <a:ea typeface="Helvetica"/>
                <a:cs typeface="Helvetica"/>
                <a:sym typeface="Helvetica"/>
              </a:rPr>
              <a:t>Se efectuaría un cambio radical</a:t>
            </a:r>
            <a:r>
              <a:t> </a:t>
            </a:r>
            <a:r>
              <a:rPr sz="3300"/>
              <a:t>en algunos de los </a:t>
            </a:r>
            <a:r>
              <a:rPr b="1">
                <a:effectLst>
                  <a:outerShdw blurRad="38100" dist="50800" dir="18900000" rotWithShape="0">
                    <a:srgbClr val="000000"/>
                  </a:outerShdw>
                </a:effectLst>
                <a:latin typeface="Helvetica"/>
                <a:ea typeface="Helvetica"/>
                <a:cs typeface="Helvetica"/>
                <a:sym typeface="Helvetica"/>
              </a:rPr>
              <a:t>métodos corrientes</a:t>
            </a:r>
            <a:r>
              <a:rPr sz="3300"/>
              <a:t> de </a:t>
            </a:r>
            <a:r>
              <a:rPr b="1">
                <a:effectLst>
                  <a:outerShdw blurRad="38100" dist="50800" dir="18900000" rotWithShape="0">
                    <a:srgbClr val="000000"/>
                  </a:outerShdw>
                </a:effectLst>
                <a:latin typeface="Helvetica"/>
                <a:ea typeface="Helvetica"/>
                <a:cs typeface="Helvetica"/>
                <a:sym typeface="Helvetica"/>
              </a:rPr>
              <a:t>enseñanza</a:t>
            </a:r>
            <a:r>
              <a:t>. En vez</a:t>
            </a:r>
            <a:r>
              <a:rPr sz="3300"/>
              <a:t> de </a:t>
            </a:r>
            <a:r>
              <a:rPr b="1">
                <a:effectLst>
                  <a:outerShdw blurRad="38100" dist="50800" dir="18900000" rotWithShape="0">
                    <a:srgbClr val="000000"/>
                  </a:outerShdw>
                </a:effectLst>
                <a:latin typeface="Helvetica"/>
                <a:ea typeface="Helvetica"/>
                <a:cs typeface="Helvetica"/>
                <a:sym typeface="Helvetica"/>
              </a:rPr>
              <a:t>despertar</a:t>
            </a:r>
            <a:r>
              <a:t> </a:t>
            </a:r>
            <a:r>
              <a:rPr sz="3300"/>
              <a:t>el </a:t>
            </a:r>
            <a:r>
              <a:rPr b="1">
                <a:effectLst>
                  <a:outerShdw blurRad="38100" dist="50800" dir="18900000" rotWithShape="0">
                    <a:srgbClr val="000000"/>
                  </a:outerShdw>
                </a:effectLst>
                <a:latin typeface="Helvetica"/>
                <a:ea typeface="Helvetica"/>
                <a:cs typeface="Helvetica"/>
                <a:sym typeface="Helvetica"/>
              </a:rPr>
              <a:t>orgullo</a:t>
            </a:r>
            <a:r>
              <a:rPr sz="3300"/>
              <a:t>, la </a:t>
            </a:r>
            <a:r>
              <a:rPr b="1">
                <a:effectLst>
                  <a:outerShdw blurRad="38100" dist="50800" dir="18900000" rotWithShape="0">
                    <a:srgbClr val="000000"/>
                  </a:outerShdw>
                </a:effectLst>
                <a:latin typeface="Helvetica"/>
                <a:ea typeface="Helvetica"/>
                <a:cs typeface="Helvetica"/>
                <a:sym typeface="Helvetica"/>
              </a:rPr>
              <a:t>ambición egoísta</a:t>
            </a:r>
            <a:r>
              <a:rPr sz="3300"/>
              <a:t> y un </a:t>
            </a:r>
            <a:r>
              <a:rPr b="1">
                <a:effectLst>
                  <a:outerShdw blurRad="38100" dist="50800" dir="18900000" rotWithShape="0">
                    <a:srgbClr val="000000"/>
                  </a:outerShdw>
                </a:effectLst>
                <a:latin typeface="Helvetica"/>
                <a:ea typeface="Helvetica"/>
                <a:cs typeface="Helvetica"/>
                <a:sym typeface="Helvetica"/>
              </a:rPr>
              <a:t>espíritu</a:t>
            </a:r>
            <a:r>
              <a:t> de </a:t>
            </a:r>
            <a:r>
              <a:rPr b="1">
                <a:effectLst>
                  <a:outerShdw blurRad="38100" dist="50800" dir="18900000" rotWithShape="0">
                    <a:srgbClr val="000000"/>
                  </a:outerShdw>
                </a:effectLst>
                <a:latin typeface="Helvetica"/>
                <a:ea typeface="Helvetica"/>
                <a:cs typeface="Helvetica"/>
                <a:sym typeface="Helvetica"/>
              </a:rPr>
              <a:t>rivalidad</a:t>
            </a:r>
            <a:r>
              <a:rPr sz="3300"/>
              <a:t>, los </a:t>
            </a:r>
            <a:r>
              <a:rPr b="1">
                <a:effectLst>
                  <a:outerShdw blurRad="38100" dist="50800" dir="18900000" rotWithShape="0">
                    <a:srgbClr val="000000"/>
                  </a:outerShdw>
                </a:effectLst>
                <a:latin typeface="Helvetica"/>
                <a:ea typeface="Helvetica"/>
                <a:cs typeface="Helvetica"/>
                <a:sym typeface="Helvetica"/>
              </a:rPr>
              <a:t>maestros procurarían evocar</a:t>
            </a:r>
            <a:r>
              <a:t> un </a:t>
            </a:r>
            <a:r>
              <a:rPr b="1">
                <a:effectLst>
                  <a:outerShdw blurRad="38100" dist="50800" dir="18900000" rotWithShape="0">
                    <a:srgbClr val="000000"/>
                  </a:outerShdw>
                </a:effectLst>
                <a:latin typeface="Helvetica"/>
                <a:ea typeface="Helvetica"/>
                <a:cs typeface="Helvetica"/>
                <a:sym typeface="Helvetica"/>
              </a:rPr>
              <a:t>sentimiento</a:t>
            </a:r>
            <a:r>
              <a:t> de </a:t>
            </a:r>
            <a:r>
              <a:rPr b="1">
                <a:effectLst>
                  <a:outerShdw blurRad="38100" dist="50800" dir="18900000" rotWithShape="0">
                    <a:srgbClr val="000000"/>
                  </a:outerShdw>
                </a:effectLst>
                <a:latin typeface="Helvetica"/>
                <a:ea typeface="Helvetica"/>
                <a:cs typeface="Helvetica"/>
                <a:sym typeface="Helvetica"/>
              </a:rPr>
              <a:t>amor </a:t>
            </a:r>
            <a:r>
              <a:t>a la </a:t>
            </a:r>
            <a:r>
              <a:rPr b="1">
                <a:effectLst>
                  <a:outerShdw blurRad="38100" dist="50800" dir="18900000" rotWithShape="0">
                    <a:srgbClr val="000000"/>
                  </a:outerShdw>
                </a:effectLst>
                <a:latin typeface="Helvetica"/>
                <a:ea typeface="Helvetica"/>
                <a:cs typeface="Helvetica"/>
                <a:sym typeface="Helvetica"/>
              </a:rPr>
              <a:t>bondad</a:t>
            </a:r>
            <a:r>
              <a:rPr sz="3300"/>
              <a:t>, a la </a:t>
            </a:r>
            <a:r>
              <a:t>verdad</a:t>
            </a:r>
            <a:r>
              <a:rPr sz="3300"/>
              <a:t> y a la</a:t>
            </a:r>
            <a:r>
              <a:t> belleza; harían desear </a:t>
            </a:r>
            <a:r>
              <a:rPr sz="3300"/>
              <a:t>lo </a:t>
            </a:r>
            <a:r>
              <a:t>excelente</a:t>
            </a:r>
            <a:r>
              <a:rPr sz="2600"/>
              <a:t> [...]. </a:t>
            </a:r>
          </a:p>
        </p:txBody>
      </p:sp>
      <p:sp>
        <p:nvSpPr>
          <p:cNvPr id="432" name="En vez de ser encauzado hacia las meras normas terrestres o movido por el deseo de exaltación propia que de por sí empequeñece y rebaja, el espíritu sería dirigido hacia el Creador, para conocerlo y ser semejante a él."/>
          <p:cNvSpPr txBox="1"/>
          <p:nvPr/>
        </p:nvSpPr>
        <p:spPr>
          <a:xfrm>
            <a:off x="761636" y="10092125"/>
            <a:ext cx="22860728" cy="2087233"/>
          </a:xfrm>
          <a:prstGeom prst="rect">
            <a:avLst/>
          </a:prstGeom>
          <a:solidFill>
            <a:schemeClr val="accent6">
              <a:hueOff val="10811956"/>
              <a:satOff val="-58544"/>
              <a:lumOff val="-9736"/>
            </a:schemeClr>
          </a:solidFill>
          <a:ln w="12700">
            <a:miter lim="400000"/>
          </a:ln>
          <a:effectLst>
            <a:outerShdw blurRad="190500" dist="1778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defTabSz="775969">
              <a:spcBef>
                <a:spcPts val="3100"/>
              </a:spcBef>
              <a:defRPr sz="4512" i="1">
                <a:latin typeface="Times New Roman"/>
                <a:ea typeface="Times New Roman"/>
                <a:cs typeface="Times New Roman"/>
                <a:sym typeface="Times New Roman"/>
              </a:defRPr>
            </a:lvl1pPr>
          </a:lstStyle>
          <a:p>
            <a:r>
              <a:t>En vez de ser encauzado hacia las meras normas terrestres o movido por el deseo de exaltación propia que de por sí empequeñece y rebaja, el espíritu sería dirigido hacia el Creador, para conocerlo y ser semejante a él.</a:t>
            </a:r>
          </a:p>
        </p:txBody>
      </p:sp>
      <p:sp>
        <p:nvSpPr>
          <p:cNvPr id="433" name="—Historia de los Patriarcas y Profetas, 646 (1890). {1MCP 81.5}"/>
          <p:cNvSpPr txBox="1"/>
          <p:nvPr/>
        </p:nvSpPr>
        <p:spPr>
          <a:xfrm>
            <a:off x="12638914" y="12753710"/>
            <a:ext cx="8076110"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200">
                <a:latin typeface="Helvetica"/>
                <a:ea typeface="Helvetica"/>
                <a:cs typeface="Helvetica"/>
                <a:sym typeface="Helvetica"/>
              </a:defRPr>
            </a:pPr>
            <a:r>
              <a:t>—Historia de los Patriarcas y Profetas, 646 (1890). {1MCP 81.5}</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Aguas vivas en lugar de cisternas rotas"/>
          <p:cNvSpPr txBox="1">
            <a:spLocks noGrp="1"/>
          </p:cNvSpPr>
          <p:nvPr>
            <p:ph type="title"/>
          </p:nvPr>
        </p:nvSpPr>
        <p:spPr>
          <a:xfrm>
            <a:off x="4974464" y="520700"/>
            <a:ext cx="14435072" cy="2336933"/>
          </a:xfrm>
          <a:prstGeom prst="rect">
            <a:avLst/>
          </a:prstGeom>
        </p:spPr>
        <p:txBody>
          <a:bodyPr/>
          <a:lstStyle/>
          <a:p>
            <a:pPr>
              <a:lnSpc>
                <a:spcPts val="6800"/>
              </a:lnSpc>
              <a:defRPr sz="8800"/>
            </a:pPr>
            <a:r>
              <a:t>Aguas vivas</a:t>
            </a:r>
            <a:r>
              <a:rPr sz="5500"/>
              <a:t> en </a:t>
            </a:r>
            <a:r>
              <a:t>lugar</a:t>
            </a:r>
            <a:r>
              <a:rPr sz="6100"/>
              <a:t> </a:t>
            </a:r>
            <a:r>
              <a:rPr sz="5500"/>
              <a:t>de</a:t>
            </a:r>
            <a:r>
              <a:rPr sz="6100"/>
              <a:t> </a:t>
            </a:r>
            <a:r>
              <a:t>cisternas rotas</a:t>
            </a:r>
          </a:p>
        </p:txBody>
      </p:sp>
      <p:sp>
        <p:nvSpPr>
          <p:cNvPr id="436" name="Jesús conocía las necesidades del alma. La pompa, las riquezas y los honores no pueden satisfacer el corazón. “Si alguien tiene sed, venga a mí y beba”."/>
          <p:cNvSpPr/>
          <p:nvPr/>
        </p:nvSpPr>
        <p:spPr>
          <a:xfrm>
            <a:off x="1835150" y="3546028"/>
            <a:ext cx="20713700" cy="2818012"/>
          </a:xfrm>
          <a:custGeom>
            <a:avLst/>
            <a:gdLst/>
            <a:ahLst/>
            <a:cxnLst>
              <a:cxn ang="0">
                <a:pos x="wd2" y="hd2"/>
              </a:cxn>
              <a:cxn ang="5400000">
                <a:pos x="wd2" y="hd2"/>
              </a:cxn>
              <a:cxn ang="10800000">
                <a:pos x="wd2" y="hd2"/>
              </a:cxn>
              <a:cxn ang="16200000">
                <a:pos x="wd2" y="hd2"/>
              </a:cxn>
            </a:cxnLst>
            <a:rect l="0" t="0" r="r" b="b"/>
            <a:pathLst>
              <a:path w="21600" h="21600" extrusionOk="0">
                <a:moveTo>
                  <a:pt x="0" y="18551"/>
                </a:moveTo>
                <a:lnTo>
                  <a:pt x="0" y="3049"/>
                </a:lnTo>
                <a:cubicBezTo>
                  <a:pt x="0" y="1365"/>
                  <a:pt x="186" y="0"/>
                  <a:pt x="415" y="0"/>
                </a:cubicBezTo>
                <a:lnTo>
                  <a:pt x="21185" y="0"/>
                </a:lnTo>
                <a:cubicBezTo>
                  <a:pt x="21414" y="0"/>
                  <a:pt x="21600" y="1365"/>
                  <a:pt x="21600" y="3049"/>
                </a:cubicBezTo>
                <a:lnTo>
                  <a:pt x="21600" y="18551"/>
                </a:lnTo>
                <a:cubicBezTo>
                  <a:pt x="21600" y="20235"/>
                  <a:pt x="21414" y="21600"/>
                  <a:pt x="21185" y="21600"/>
                </a:cubicBezTo>
                <a:lnTo>
                  <a:pt x="415" y="21600"/>
                </a:lnTo>
                <a:cubicBezTo>
                  <a:pt x="186" y="21600"/>
                  <a:pt x="0" y="20235"/>
                  <a:pt x="0" y="18551"/>
                </a:cubicBezTo>
                <a:close/>
              </a:path>
            </a:pathLst>
          </a:cu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nSpc>
                <a:spcPts val="6300"/>
              </a:lnSpc>
              <a:defRPr sz="4500">
                <a:effectLst>
                  <a:outerShdw blurRad="25400" dist="23998" dir="2700000" rotWithShape="0">
                    <a:srgbClr val="000000">
                      <a:alpha val="31034"/>
                    </a:srgbClr>
                  </a:outerShdw>
                </a:effectLst>
              </a:defRPr>
            </a:pPr>
            <a:r>
              <a:rPr dirty="0">
                <a:latin typeface="+mj-lt"/>
                <a:ea typeface="+mj-ea"/>
                <a:cs typeface="+mj-cs"/>
                <a:sym typeface="Arial Black"/>
              </a:rPr>
              <a:t>Jesús </a:t>
            </a:r>
            <a:r>
              <a:rPr dirty="0" err="1">
                <a:latin typeface="+mj-lt"/>
                <a:ea typeface="+mj-ea"/>
                <a:cs typeface="+mj-cs"/>
                <a:sym typeface="Arial Black"/>
              </a:rPr>
              <a:t>conocía</a:t>
            </a:r>
            <a:r>
              <a:rPr dirty="0">
                <a:latin typeface="+mj-lt"/>
                <a:ea typeface="+mj-ea"/>
                <a:cs typeface="+mj-cs"/>
                <a:sym typeface="Arial Black"/>
              </a:rPr>
              <a:t> las </a:t>
            </a:r>
            <a:r>
              <a:rPr dirty="0" err="1">
                <a:latin typeface="+mj-lt"/>
                <a:ea typeface="+mj-ea"/>
                <a:cs typeface="+mj-cs"/>
                <a:sym typeface="Arial Black"/>
              </a:rPr>
              <a:t>necesidades</a:t>
            </a:r>
            <a:r>
              <a:rPr dirty="0">
                <a:latin typeface="+mj-lt"/>
                <a:ea typeface="+mj-ea"/>
                <a:cs typeface="+mj-cs"/>
                <a:sym typeface="Arial Black"/>
              </a:rPr>
              <a:t> del alma. La </a:t>
            </a:r>
            <a:r>
              <a:rPr dirty="0" err="1">
                <a:latin typeface="+mj-lt"/>
                <a:ea typeface="+mj-ea"/>
                <a:cs typeface="+mj-cs"/>
                <a:sym typeface="Arial Black"/>
              </a:rPr>
              <a:t>pompa</a:t>
            </a:r>
            <a:r>
              <a:rPr dirty="0">
                <a:latin typeface="+mj-lt"/>
                <a:ea typeface="+mj-ea"/>
                <a:cs typeface="+mj-cs"/>
                <a:sym typeface="Arial Black"/>
              </a:rPr>
              <a:t>, las </a:t>
            </a:r>
            <a:r>
              <a:rPr dirty="0" err="1">
                <a:latin typeface="+mj-lt"/>
                <a:ea typeface="+mj-ea"/>
                <a:cs typeface="+mj-cs"/>
                <a:sym typeface="Arial Black"/>
              </a:rPr>
              <a:t>riquezas</a:t>
            </a:r>
            <a:r>
              <a:rPr dirty="0">
                <a:latin typeface="+mj-lt"/>
                <a:ea typeface="+mj-ea"/>
                <a:cs typeface="+mj-cs"/>
                <a:sym typeface="Arial Black"/>
              </a:rPr>
              <a:t> y los </a:t>
            </a:r>
            <a:r>
              <a:rPr dirty="0" err="1">
                <a:latin typeface="+mj-lt"/>
                <a:ea typeface="+mj-ea"/>
                <a:cs typeface="+mj-cs"/>
                <a:sym typeface="Arial Black"/>
              </a:rPr>
              <a:t>honores</a:t>
            </a:r>
            <a:r>
              <a:rPr dirty="0">
                <a:latin typeface="+mj-lt"/>
                <a:ea typeface="+mj-ea"/>
                <a:cs typeface="+mj-cs"/>
                <a:sym typeface="Arial Black"/>
              </a:rPr>
              <a:t> no </a:t>
            </a:r>
            <a:r>
              <a:rPr dirty="0" err="1">
                <a:latin typeface="+mj-lt"/>
                <a:ea typeface="+mj-ea"/>
                <a:cs typeface="+mj-cs"/>
                <a:sym typeface="Arial Black"/>
              </a:rPr>
              <a:t>pueden</a:t>
            </a:r>
            <a:r>
              <a:rPr dirty="0">
                <a:latin typeface="+mj-lt"/>
                <a:ea typeface="+mj-ea"/>
                <a:cs typeface="+mj-cs"/>
                <a:sym typeface="Arial Black"/>
              </a:rPr>
              <a:t> </a:t>
            </a:r>
            <a:r>
              <a:rPr dirty="0" err="1">
                <a:latin typeface="+mj-lt"/>
                <a:ea typeface="+mj-ea"/>
                <a:cs typeface="+mj-cs"/>
                <a:sym typeface="Arial Black"/>
              </a:rPr>
              <a:t>satisfacer</a:t>
            </a:r>
            <a:r>
              <a:rPr dirty="0">
                <a:latin typeface="+mj-lt"/>
                <a:ea typeface="+mj-ea"/>
                <a:cs typeface="+mj-cs"/>
                <a:sym typeface="Arial Black"/>
              </a:rPr>
              <a:t> el </a:t>
            </a:r>
            <a:r>
              <a:rPr dirty="0" err="1">
                <a:latin typeface="+mj-lt"/>
                <a:ea typeface="+mj-ea"/>
                <a:cs typeface="+mj-cs"/>
                <a:sym typeface="Arial Black"/>
              </a:rPr>
              <a:t>corazón</a:t>
            </a:r>
            <a:r>
              <a:rPr dirty="0">
                <a:latin typeface="+mj-lt"/>
                <a:ea typeface="+mj-ea"/>
                <a:cs typeface="+mj-cs"/>
                <a:sym typeface="Arial Black"/>
              </a:rPr>
              <a:t>. </a:t>
            </a:r>
            <a:r>
              <a:rPr dirty="0">
                <a:latin typeface="Helvetica"/>
                <a:ea typeface="Helvetica"/>
                <a:cs typeface="Helvetica"/>
                <a:sym typeface="Helvetica"/>
              </a:rPr>
              <a:t>“Si </a:t>
            </a:r>
            <a:r>
              <a:rPr dirty="0" err="1">
                <a:latin typeface="Helvetica"/>
                <a:ea typeface="Helvetica"/>
                <a:cs typeface="Helvetica"/>
                <a:sym typeface="Helvetica"/>
              </a:rPr>
              <a:t>alguien</a:t>
            </a:r>
            <a:r>
              <a:rPr dirty="0">
                <a:latin typeface="Helvetica"/>
                <a:ea typeface="Helvetica"/>
                <a:cs typeface="Helvetica"/>
                <a:sym typeface="Helvetica"/>
              </a:rPr>
              <a:t> </a:t>
            </a:r>
            <a:r>
              <a:rPr dirty="0" err="1">
                <a:latin typeface="Helvetica"/>
                <a:ea typeface="Helvetica"/>
                <a:cs typeface="Helvetica"/>
                <a:sym typeface="Helvetica"/>
              </a:rPr>
              <a:t>tiene</a:t>
            </a:r>
            <a:r>
              <a:rPr dirty="0">
                <a:latin typeface="Helvetica"/>
                <a:ea typeface="Helvetica"/>
                <a:cs typeface="Helvetica"/>
                <a:sym typeface="Helvetica"/>
              </a:rPr>
              <a:t> sed, </a:t>
            </a:r>
            <a:r>
              <a:rPr dirty="0" err="1">
                <a:latin typeface="Helvetica"/>
                <a:ea typeface="Helvetica"/>
                <a:cs typeface="Helvetica"/>
                <a:sym typeface="Helvetica"/>
              </a:rPr>
              <a:t>venga</a:t>
            </a:r>
            <a:r>
              <a:rPr dirty="0">
                <a:latin typeface="Helvetica"/>
                <a:ea typeface="Helvetica"/>
                <a:cs typeface="Helvetica"/>
                <a:sym typeface="Helvetica"/>
              </a:rPr>
              <a:t> a </a:t>
            </a:r>
            <a:r>
              <a:rPr dirty="0" err="1">
                <a:latin typeface="Helvetica"/>
                <a:ea typeface="Helvetica"/>
                <a:cs typeface="Helvetica"/>
                <a:sym typeface="Helvetica"/>
              </a:rPr>
              <a:t>mí</a:t>
            </a:r>
            <a:r>
              <a:rPr dirty="0">
                <a:latin typeface="Helvetica"/>
                <a:ea typeface="Helvetica"/>
                <a:cs typeface="Helvetica"/>
                <a:sym typeface="Helvetica"/>
              </a:rPr>
              <a:t> y </a:t>
            </a:r>
            <a:r>
              <a:rPr dirty="0" err="1">
                <a:latin typeface="Helvetica"/>
                <a:ea typeface="Helvetica"/>
                <a:cs typeface="Helvetica"/>
                <a:sym typeface="Helvetica"/>
              </a:rPr>
              <a:t>beba</a:t>
            </a:r>
            <a:r>
              <a:rPr dirty="0">
                <a:latin typeface="Helvetica"/>
                <a:ea typeface="Helvetica"/>
                <a:cs typeface="Helvetica"/>
                <a:sym typeface="Helvetica"/>
              </a:rPr>
              <a:t>”.</a:t>
            </a:r>
          </a:p>
        </p:txBody>
      </p:sp>
      <p:sp>
        <p:nvSpPr>
          <p:cNvPr id="437" name="Los ricos…"/>
          <p:cNvSpPr txBox="1"/>
          <p:nvPr/>
        </p:nvSpPr>
        <p:spPr>
          <a:xfrm>
            <a:off x="7065979" y="6571043"/>
            <a:ext cx="13211010" cy="525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82600" indent="-330200" algn="l">
              <a:buSzPct val="80000"/>
              <a:buBlip>
                <a:blip r:embed="rId2"/>
              </a:buBlip>
              <a:defRPr sz="4800"/>
            </a:pPr>
            <a:r>
              <a:rPr b="1">
                <a:latin typeface="Helvetica"/>
                <a:ea typeface="Helvetica"/>
                <a:cs typeface="Helvetica"/>
                <a:sym typeface="Helvetica"/>
              </a:rPr>
              <a:t>Los ricos</a:t>
            </a:r>
          </a:p>
          <a:p>
            <a:pPr marL="482600" indent="-330200" algn="l">
              <a:buSzPct val="80000"/>
              <a:buBlip>
                <a:blip r:embed="rId2"/>
              </a:buBlip>
              <a:defRPr sz="4800"/>
            </a:pPr>
            <a:r>
              <a:rPr b="1">
                <a:latin typeface="Helvetica"/>
                <a:ea typeface="Helvetica"/>
                <a:cs typeface="Helvetica"/>
                <a:sym typeface="Helvetica"/>
              </a:rPr>
              <a:t>Los pobres</a:t>
            </a:r>
          </a:p>
          <a:p>
            <a:pPr marL="482600" indent="-330200" algn="l">
              <a:buSzPct val="80000"/>
              <a:buBlip>
                <a:blip r:embed="rId2"/>
              </a:buBlip>
              <a:defRPr sz="4800"/>
            </a:pPr>
            <a:r>
              <a:rPr b="1">
                <a:latin typeface="Helvetica"/>
                <a:ea typeface="Helvetica"/>
                <a:cs typeface="Helvetica"/>
                <a:sym typeface="Helvetica"/>
              </a:rPr>
              <a:t>Los encumbrados</a:t>
            </a:r>
          </a:p>
          <a:p>
            <a:pPr marL="482600" indent="-330200" algn="l">
              <a:buSzPct val="80000"/>
              <a:buBlip>
                <a:blip r:embed="rId2"/>
              </a:buBlip>
              <a:defRPr sz="4800"/>
            </a:pPr>
            <a:r>
              <a:rPr b="1">
                <a:latin typeface="Helvetica"/>
                <a:ea typeface="Helvetica"/>
                <a:cs typeface="Helvetica"/>
                <a:sym typeface="Helvetica"/>
              </a:rPr>
              <a:t>Los humildes son igualmente bienvenidos</a:t>
            </a:r>
          </a:p>
          <a:p>
            <a:pPr marL="482600" indent="-330200" algn="l">
              <a:buSzPct val="80000"/>
              <a:buBlip>
                <a:blip r:embed="rId2"/>
              </a:buBlip>
              <a:defRPr sz="4800"/>
            </a:pPr>
            <a:r>
              <a:rPr b="1">
                <a:latin typeface="Helvetica"/>
                <a:ea typeface="Helvetica"/>
                <a:cs typeface="Helvetica"/>
                <a:sym typeface="Helvetica"/>
              </a:rPr>
              <a:t>Él promete aliviar el ánimo cargado</a:t>
            </a:r>
          </a:p>
          <a:p>
            <a:pPr marL="482600" indent="-330200" algn="l">
              <a:buSzPct val="80000"/>
              <a:buBlip>
                <a:blip r:embed="rId2"/>
              </a:buBlip>
              <a:defRPr sz="4800"/>
            </a:pPr>
            <a:r>
              <a:rPr b="1">
                <a:latin typeface="Helvetica"/>
                <a:ea typeface="Helvetica"/>
                <a:cs typeface="Helvetica"/>
                <a:sym typeface="Helvetica"/>
              </a:rPr>
              <a:t>Consolar a los tristes</a:t>
            </a:r>
          </a:p>
          <a:p>
            <a:pPr marL="482600" indent="-330200" algn="l">
              <a:buSzPct val="80000"/>
              <a:buBlip>
                <a:blip r:embed="rId2"/>
              </a:buBlip>
              <a:defRPr sz="4800"/>
            </a:pPr>
            <a:r>
              <a:rPr b="1">
                <a:latin typeface="Helvetica"/>
                <a:ea typeface="Helvetica"/>
                <a:cs typeface="Helvetica"/>
                <a:sym typeface="Helvetica"/>
              </a:rPr>
              <a:t>Dar esperanza a los abatidos</a:t>
            </a:r>
          </a:p>
        </p:txBody>
      </p:sp>
      <p:pic>
        <p:nvPicPr>
          <p:cNvPr id="438" name="Imagen" descr="Imagen"/>
          <p:cNvPicPr>
            <a:picLocks noChangeAspect="1"/>
          </p:cNvPicPr>
          <p:nvPr/>
        </p:nvPicPr>
        <p:blipFill>
          <a:blip r:embed="rId3"/>
          <a:stretch>
            <a:fillRect/>
          </a:stretch>
        </p:blipFill>
        <p:spPr>
          <a:xfrm>
            <a:off x="113477" y="-167696"/>
            <a:ext cx="4480513" cy="3713724"/>
          </a:xfrm>
          <a:prstGeom prst="rect">
            <a:avLst/>
          </a:prstGeom>
          <a:ln w="25400">
            <a:miter lim="400000"/>
          </a:ln>
          <a:effectLst>
            <a:reflection stA="50000" endPos="40000" dir="5400000" sy="-100000" algn="bl" rotWithShape="0"/>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ndice.png" descr="indice.png"/>
          <p:cNvPicPr>
            <a:picLocks noChangeAspect="1"/>
          </p:cNvPicPr>
          <p:nvPr/>
        </p:nvPicPr>
        <p:blipFill>
          <a:blip r:embed="rId2"/>
          <a:srcRect t="3284" b="35925"/>
          <a:stretch>
            <a:fillRect/>
          </a:stretch>
        </p:blipFill>
        <p:spPr>
          <a:xfrm>
            <a:off x="7379737" y="4428269"/>
            <a:ext cx="15930851" cy="6434289"/>
          </a:xfrm>
          <a:prstGeom prst="rect">
            <a:avLst/>
          </a:prstGeom>
          <a:ln w="12700">
            <a:miter lim="400000"/>
          </a:ln>
        </p:spPr>
      </p:pic>
      <p:sp>
        <p:nvSpPr>
          <p:cNvPr id="132" name="Relaciones básicas"/>
          <p:cNvSpPr txBox="1">
            <a:spLocks noGrp="1"/>
          </p:cNvSpPr>
          <p:nvPr>
            <p:ph type="title"/>
          </p:nvPr>
        </p:nvSpPr>
        <p:spPr>
          <a:xfrm>
            <a:off x="4592177" y="1142912"/>
            <a:ext cx="16145019" cy="1625601"/>
          </a:xfrm>
          <a:prstGeom prst="rect">
            <a:avLst/>
          </a:prstGeom>
        </p:spPr>
        <p:txBody>
          <a:bodyPr/>
          <a:lstStyle>
            <a:lvl1pPr>
              <a:lnSpc>
                <a:spcPts val="8400"/>
              </a:lnSpc>
              <a:defRPr b="1">
                <a:ln w="25400">
                  <a:solidFill>
                    <a:schemeClr val="accent4"/>
                  </a:solidFill>
                </a:ln>
                <a:solidFill>
                  <a:srgbClr val="EBEBEB"/>
                </a:solidFill>
                <a:effectLst>
                  <a:outerShdw blurRad="12700" dist="63500" dir="18900000" rotWithShape="0">
                    <a:srgbClr val="000000"/>
                  </a:outerShdw>
                </a:effectLst>
                <a:latin typeface="Helvetica"/>
                <a:ea typeface="Helvetica"/>
                <a:cs typeface="Helvetica"/>
                <a:sym typeface="Helvetica"/>
              </a:defRPr>
            </a:lvl1pPr>
          </a:lstStyle>
          <a:p>
            <a:r>
              <a:t>Relaciones básicas</a:t>
            </a:r>
          </a:p>
        </p:txBody>
      </p:sp>
      <p:sp>
        <p:nvSpPr>
          <p:cNvPr id="133" name="Enfermedades que se originan…"/>
          <p:cNvSpPr txBox="1"/>
          <p:nvPr/>
        </p:nvSpPr>
        <p:spPr>
          <a:xfrm>
            <a:off x="9426307" y="5544064"/>
            <a:ext cx="5779915" cy="1805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ts val="44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rPr dirty="0" err="1">
                <a:solidFill>
                  <a:schemeClr val="tx1">
                    <a:lumMod val="65000"/>
                  </a:schemeClr>
                </a:solidFill>
              </a:rPr>
              <a:t>Enfermedades</a:t>
            </a:r>
            <a:r>
              <a:rPr dirty="0">
                <a:solidFill>
                  <a:schemeClr val="tx1">
                    <a:lumMod val="65000"/>
                  </a:schemeClr>
                </a:solidFill>
              </a:rPr>
              <a:t> </a:t>
            </a:r>
            <a:r>
              <a:rPr sz="3900" dirty="0">
                <a:solidFill>
                  <a:schemeClr val="tx1">
                    <a:lumMod val="65000"/>
                  </a:schemeClr>
                </a:solidFill>
              </a:rPr>
              <a:t>que se </a:t>
            </a:r>
            <a:r>
              <a:rPr dirty="0" err="1">
                <a:solidFill>
                  <a:schemeClr val="tx1">
                    <a:lumMod val="65000"/>
                  </a:schemeClr>
                </a:solidFill>
              </a:rPr>
              <a:t>originan</a:t>
            </a:r>
            <a:endParaRPr dirty="0">
              <a:solidFill>
                <a:schemeClr val="tx1">
                  <a:lumMod val="65000"/>
                </a:schemeClr>
              </a:solidFill>
            </a:endParaRPr>
          </a:p>
          <a:p>
            <a:pPr algn="l">
              <a:lnSpc>
                <a:spcPts val="44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rPr sz="3900" dirty="0" err="1">
                <a:solidFill>
                  <a:schemeClr val="tx1">
                    <a:lumMod val="65000"/>
                  </a:schemeClr>
                </a:solidFill>
              </a:rPr>
              <a:t>en</a:t>
            </a:r>
            <a:r>
              <a:rPr sz="3900" dirty="0">
                <a:solidFill>
                  <a:schemeClr val="tx1">
                    <a:lumMod val="65000"/>
                  </a:schemeClr>
                </a:solidFill>
              </a:rPr>
              <a:t> la </a:t>
            </a:r>
            <a:r>
              <a:rPr dirty="0" err="1">
                <a:solidFill>
                  <a:schemeClr val="tx1">
                    <a:lumMod val="65000"/>
                  </a:schemeClr>
                </a:solidFill>
              </a:rPr>
              <a:t>mente</a:t>
            </a:r>
            <a:r>
              <a:rPr sz="1560" dirty="0">
                <a:solidFill>
                  <a:schemeClr val="tx1">
                    <a:lumMod val="65000"/>
                  </a:schemeClr>
                </a:solidFill>
              </a:rPr>
              <a:t>*</a:t>
            </a:r>
          </a:p>
        </p:txBody>
      </p:sp>
      <p:sp>
        <p:nvSpPr>
          <p:cNvPr id="134" name="La mente, la ciudadela"/>
          <p:cNvSpPr txBox="1"/>
          <p:nvPr/>
        </p:nvSpPr>
        <p:spPr>
          <a:xfrm>
            <a:off x="9537851" y="8499201"/>
            <a:ext cx="5779915" cy="1703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rPr dirty="0">
                <a:solidFill>
                  <a:schemeClr val="tx1">
                    <a:lumMod val="65000"/>
                  </a:schemeClr>
                </a:solidFill>
              </a:rPr>
              <a:t>La </a:t>
            </a:r>
            <a:r>
              <a:rPr dirty="0" err="1">
                <a:solidFill>
                  <a:schemeClr val="tx1">
                    <a:lumMod val="65000"/>
                  </a:schemeClr>
                </a:solidFill>
              </a:rPr>
              <a:t>mente</a:t>
            </a:r>
            <a:r>
              <a:rPr dirty="0">
                <a:solidFill>
                  <a:schemeClr val="tx1">
                    <a:lumMod val="65000"/>
                  </a:schemeClr>
                </a:solidFill>
              </a:rPr>
              <a:t>, la </a:t>
            </a:r>
            <a:r>
              <a:rPr dirty="0" err="1">
                <a:solidFill>
                  <a:schemeClr val="tx1">
                    <a:lumMod val="65000"/>
                  </a:schemeClr>
                </a:solidFill>
              </a:rPr>
              <a:t>ciudadela</a:t>
            </a:r>
            <a:endParaRPr dirty="0">
              <a:solidFill>
                <a:schemeClr val="tx1">
                  <a:lumMod val="65000"/>
                </a:schemeClr>
              </a:solidFill>
            </a:endParaRPr>
          </a:p>
        </p:txBody>
      </p:sp>
      <p:sp>
        <p:nvSpPr>
          <p:cNvPr id="135" name="La religión y…"/>
          <p:cNvSpPr txBox="1"/>
          <p:nvPr/>
        </p:nvSpPr>
        <p:spPr>
          <a:xfrm>
            <a:off x="17256645" y="5456236"/>
            <a:ext cx="5779915" cy="198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La religión y</a:t>
            </a:r>
          </a:p>
          <a:p>
            <a: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la mente</a:t>
            </a:r>
            <a:r>
              <a:rPr sz="1560">
                <a:solidFill>
                  <a:srgbClr val="FF0000"/>
                </a:solidFill>
              </a:rPr>
              <a:t>*</a:t>
            </a:r>
          </a:p>
        </p:txBody>
      </p:sp>
      <p:sp>
        <p:nvSpPr>
          <p:cNvPr id="136" name="Comprensión"/>
          <p:cNvSpPr txBox="1"/>
          <p:nvPr/>
        </p:nvSpPr>
        <p:spPr>
          <a:xfrm>
            <a:off x="17405742" y="8857007"/>
            <a:ext cx="5779915" cy="640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rPr dirty="0" err="1">
                <a:solidFill>
                  <a:schemeClr val="tx1">
                    <a:lumMod val="65000"/>
                  </a:schemeClr>
                </a:solidFill>
              </a:rPr>
              <a:t>Comprensión</a:t>
            </a:r>
            <a:endParaRPr dirty="0">
              <a:solidFill>
                <a:schemeClr val="tx1">
                  <a:lumMod val="65000"/>
                </a:schemeClr>
              </a:solidFill>
            </a:endParaRPr>
          </a:p>
        </p:txBody>
      </p:sp>
      <p:pic>
        <p:nvPicPr>
          <p:cNvPr id="137" name="PortadA MENTEcaracterPer.png" descr="PortadA MENTEcaracterPer.png"/>
          <p:cNvPicPr>
            <a:picLocks noChangeAspect="1"/>
          </p:cNvPicPr>
          <p:nvPr/>
        </p:nvPicPr>
        <p:blipFill>
          <a:blip r:embed="rId3"/>
          <a:srcRect t="963"/>
          <a:stretch>
            <a:fillRect/>
          </a:stretch>
        </p:blipFill>
        <p:spPr>
          <a:xfrm>
            <a:off x="826854" y="3990746"/>
            <a:ext cx="4365603" cy="6963812"/>
          </a:xfrm>
          <a:prstGeom prst="rect">
            <a:avLst/>
          </a:prstGeom>
          <a:ln w="12700">
            <a:miter lim="400000"/>
          </a:ln>
        </p:spPr>
      </p:pic>
      <p:sp>
        <p:nvSpPr>
          <p:cNvPr id="138" name="7"/>
          <p:cNvSpPr txBox="1"/>
          <p:nvPr/>
        </p:nvSpPr>
        <p:spPr>
          <a:xfrm>
            <a:off x="7999812" y="5672618"/>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7</a:t>
            </a:r>
          </a:p>
        </p:txBody>
      </p:sp>
      <p:sp>
        <p:nvSpPr>
          <p:cNvPr id="139" name="9"/>
          <p:cNvSpPr txBox="1"/>
          <p:nvPr/>
        </p:nvSpPr>
        <p:spPr>
          <a:xfrm>
            <a:off x="7999812" y="8728415"/>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9</a:t>
            </a:r>
          </a:p>
        </p:txBody>
      </p:sp>
      <p:sp>
        <p:nvSpPr>
          <p:cNvPr id="140" name="8"/>
          <p:cNvSpPr txBox="1"/>
          <p:nvPr/>
        </p:nvSpPr>
        <p:spPr>
          <a:xfrm>
            <a:off x="15880415" y="5672618"/>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8</a:t>
            </a:r>
          </a:p>
        </p:txBody>
      </p:sp>
      <p:sp>
        <p:nvSpPr>
          <p:cNvPr id="141" name="10"/>
          <p:cNvSpPr txBox="1"/>
          <p:nvPr/>
        </p:nvSpPr>
        <p:spPr>
          <a:xfrm>
            <a:off x="15358155" y="8728415"/>
            <a:ext cx="1489771"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10</a:t>
            </a:r>
          </a:p>
        </p:txBody>
      </p:sp>
      <p:pic>
        <p:nvPicPr>
          <p:cNvPr id="142" name="Galería de imágenes" descr="Galería de imágenes"/>
          <p:cNvPicPr>
            <a:picLocks noChangeAspect="1"/>
          </p:cNvPicPr>
          <p:nvPr/>
        </p:nvPicPr>
        <p:blipFill>
          <a:blip r:embed="rId4"/>
          <a:srcRect t="1217" b="1217"/>
          <a:stretch>
            <a:fillRect/>
          </a:stretch>
        </p:blipFill>
        <p:spPr>
          <a:xfrm>
            <a:off x="918930" y="9850032"/>
            <a:ext cx="6790805" cy="4434169"/>
          </a:xfrm>
          <a:prstGeom prst="rect">
            <a:avLst/>
          </a:prstGeom>
          <a:ln w="12700">
            <a:miter lim="400000"/>
          </a:ln>
        </p:spPr>
      </p:pic>
    </p:spTree>
    <p:extLst>
      <p:ext uri="{BB962C8B-B14F-4D97-AF65-F5344CB8AC3E}">
        <p14:creationId xmlns:p14="http://schemas.microsoft.com/office/powerpoint/2010/main" val="331479195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Aguas vivas en lugar de cisternas rotas"/>
          <p:cNvSpPr txBox="1">
            <a:spLocks noGrp="1"/>
          </p:cNvSpPr>
          <p:nvPr>
            <p:ph type="title"/>
          </p:nvPr>
        </p:nvSpPr>
        <p:spPr>
          <a:xfrm>
            <a:off x="4974464" y="520700"/>
            <a:ext cx="14435072" cy="2336933"/>
          </a:xfrm>
          <a:prstGeom prst="rect">
            <a:avLst/>
          </a:prstGeom>
        </p:spPr>
        <p:txBody>
          <a:bodyPr/>
          <a:lstStyle/>
          <a:p>
            <a:pPr>
              <a:lnSpc>
                <a:spcPts val="6800"/>
              </a:lnSpc>
              <a:defRPr sz="8800"/>
            </a:pPr>
            <a:r>
              <a:t>Aguas vivas</a:t>
            </a:r>
            <a:r>
              <a:rPr sz="5500"/>
              <a:t> en </a:t>
            </a:r>
            <a:r>
              <a:t>lugar</a:t>
            </a:r>
            <a:r>
              <a:rPr sz="6100"/>
              <a:t> </a:t>
            </a:r>
            <a:r>
              <a:rPr sz="5500"/>
              <a:t>de</a:t>
            </a:r>
            <a:r>
              <a:rPr sz="6100"/>
              <a:t> </a:t>
            </a:r>
            <a:r>
              <a:t>cisternas rotas</a:t>
            </a:r>
          </a:p>
        </p:txBody>
      </p:sp>
      <p:sp>
        <p:nvSpPr>
          <p:cNvPr id="441" name="Muchos de los que oyeron a Jesús"/>
          <p:cNvSpPr/>
          <p:nvPr/>
        </p:nvSpPr>
        <p:spPr>
          <a:xfrm>
            <a:off x="1835150" y="3305332"/>
            <a:ext cx="15626755" cy="923728"/>
          </a:xfrm>
          <a:custGeom>
            <a:avLst/>
            <a:gdLst/>
            <a:ahLst/>
            <a:cxnLst>
              <a:cxn ang="0">
                <a:pos x="wd2" y="hd2"/>
              </a:cxn>
              <a:cxn ang="5400000">
                <a:pos x="wd2" y="hd2"/>
              </a:cxn>
              <a:cxn ang="10800000">
                <a:pos x="wd2" y="hd2"/>
              </a:cxn>
              <a:cxn ang="16200000">
                <a:pos x="wd2" y="hd2"/>
              </a:cxn>
            </a:cxnLst>
            <a:rect l="0" t="0" r="r" b="b"/>
            <a:pathLst>
              <a:path w="21600" h="21600" extrusionOk="0">
                <a:moveTo>
                  <a:pt x="0" y="14582"/>
                </a:moveTo>
                <a:lnTo>
                  <a:pt x="0" y="7018"/>
                </a:lnTo>
                <a:cubicBezTo>
                  <a:pt x="0" y="3142"/>
                  <a:pt x="186" y="0"/>
                  <a:pt x="415" y="0"/>
                </a:cubicBezTo>
                <a:lnTo>
                  <a:pt x="21185" y="0"/>
                </a:lnTo>
                <a:cubicBezTo>
                  <a:pt x="21414" y="0"/>
                  <a:pt x="21600" y="3142"/>
                  <a:pt x="21600" y="7018"/>
                </a:cubicBezTo>
                <a:lnTo>
                  <a:pt x="21600" y="14582"/>
                </a:lnTo>
                <a:cubicBezTo>
                  <a:pt x="21600" y="18458"/>
                  <a:pt x="21414" y="21600"/>
                  <a:pt x="21185" y="21600"/>
                </a:cubicBezTo>
                <a:lnTo>
                  <a:pt x="415" y="21600"/>
                </a:lnTo>
                <a:cubicBezTo>
                  <a:pt x="186" y="21600"/>
                  <a:pt x="0" y="18458"/>
                  <a:pt x="0" y="14582"/>
                </a:cubicBezTo>
                <a:close/>
              </a:path>
            </a:pathLst>
          </a:cu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nSpc>
                <a:spcPts val="6300"/>
              </a:lnSpc>
              <a:defRPr sz="4500">
                <a:effectLst>
                  <a:outerShdw blurRad="25400" dist="23998" dir="2700000" rotWithShape="0">
                    <a:srgbClr val="000000">
                      <a:alpha val="31034"/>
                    </a:srgbClr>
                  </a:outerShdw>
                </a:effectLst>
                <a:latin typeface="Helvetica"/>
                <a:ea typeface="Helvetica"/>
                <a:cs typeface="Helvetica"/>
                <a:sym typeface="Helvetica"/>
              </a:defRPr>
            </a:lvl1pPr>
          </a:lstStyle>
          <a:p>
            <a:pPr>
              <a:defRPr>
                <a:latin typeface="+mn-lt"/>
                <a:ea typeface="+mn-ea"/>
                <a:cs typeface="+mn-cs"/>
                <a:sym typeface="Helvetica Light"/>
              </a:defRPr>
            </a:pPr>
            <a:r>
              <a:rPr>
                <a:latin typeface="Helvetica"/>
                <a:ea typeface="Helvetica"/>
                <a:cs typeface="Helvetica"/>
                <a:sym typeface="Helvetica"/>
              </a:rPr>
              <a:t>Muchos de los que oyeron a Jesús</a:t>
            </a:r>
          </a:p>
        </p:txBody>
      </p:sp>
      <p:sp>
        <p:nvSpPr>
          <p:cNvPr id="442" name="Lloraban esperanzas frustradas…"/>
          <p:cNvSpPr txBox="1"/>
          <p:nvPr/>
        </p:nvSpPr>
        <p:spPr>
          <a:xfrm>
            <a:off x="3103579" y="5333999"/>
            <a:ext cx="20891467" cy="304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82600" indent="-330200" algn="l">
              <a:buSzPct val="80000"/>
              <a:buBlip>
                <a:blip r:embed="rId2"/>
              </a:buBlip>
              <a:defRPr sz="4800"/>
            </a:pPr>
            <a:r>
              <a:rPr b="1">
                <a:latin typeface="Helvetica"/>
                <a:ea typeface="Helvetica"/>
                <a:cs typeface="Helvetica"/>
                <a:sym typeface="Helvetica"/>
              </a:rPr>
              <a:t>Lloraban esperanzas frustradas</a:t>
            </a:r>
          </a:p>
          <a:p>
            <a:pPr marL="482600" indent="-330200" algn="l">
              <a:buSzPct val="80000"/>
              <a:buBlip>
                <a:blip r:embed="rId2"/>
              </a:buBlip>
              <a:defRPr sz="4800"/>
            </a:pPr>
            <a:r>
              <a:rPr b="1">
                <a:latin typeface="Helvetica"/>
                <a:ea typeface="Helvetica"/>
                <a:cs typeface="Helvetica"/>
                <a:sym typeface="Helvetica"/>
              </a:rPr>
              <a:t>Alimentaban un agravio secreto</a:t>
            </a:r>
          </a:p>
          <a:p>
            <a:pPr marL="482600" indent="-330200" algn="l">
              <a:buSzPct val="80000"/>
              <a:buBlip>
                <a:blip r:embed="rId2"/>
              </a:buBlip>
              <a:defRPr sz="4800"/>
            </a:pPr>
            <a:r>
              <a:rPr b="1">
                <a:latin typeface="Helvetica"/>
                <a:ea typeface="Helvetica"/>
                <a:cs typeface="Helvetica"/>
                <a:sym typeface="Helvetica"/>
              </a:rPr>
              <a:t>Trataban de satisfacer su inquieto anhelo </a:t>
            </a:r>
            <a:r>
              <a:rPr sz="3800">
                <a:latin typeface="Helvetica"/>
                <a:ea typeface="Helvetica"/>
                <a:cs typeface="Helvetica"/>
                <a:sym typeface="Helvetica"/>
              </a:rPr>
              <a:t>con las </a:t>
            </a:r>
            <a:r>
              <a:rPr b="1">
                <a:latin typeface="Helvetica"/>
                <a:ea typeface="Helvetica"/>
                <a:cs typeface="Helvetica"/>
                <a:sym typeface="Helvetica"/>
              </a:rPr>
              <a:t>cosas del mundo </a:t>
            </a:r>
            <a:r>
              <a:rPr sz="3800">
                <a:latin typeface="Helvetica"/>
                <a:ea typeface="Helvetica"/>
                <a:cs typeface="Helvetica"/>
                <a:sym typeface="Helvetica"/>
              </a:rPr>
              <a:t>y</a:t>
            </a:r>
          </a:p>
          <a:p>
            <a:pPr marL="482600" indent="-330200" algn="l">
              <a:buSzPct val="80000"/>
              <a:buBlip>
                <a:blip r:embed="rId2"/>
              </a:buBlip>
              <a:defRPr sz="4800"/>
            </a:pPr>
            <a:r>
              <a:rPr b="1">
                <a:latin typeface="Helvetica"/>
                <a:ea typeface="Helvetica"/>
                <a:cs typeface="Helvetica"/>
                <a:sym typeface="Helvetica"/>
              </a:rPr>
              <a:t> La alabanza de los hombres</a:t>
            </a:r>
          </a:p>
        </p:txBody>
      </p:sp>
      <p:pic>
        <p:nvPicPr>
          <p:cNvPr id="443" name="Imagen" descr="Imagen"/>
          <p:cNvPicPr>
            <a:picLocks noChangeAspect="1"/>
          </p:cNvPicPr>
          <p:nvPr/>
        </p:nvPicPr>
        <p:blipFill>
          <a:blip r:embed="rId3"/>
          <a:stretch>
            <a:fillRect/>
          </a:stretch>
        </p:blipFill>
        <p:spPr>
          <a:xfrm>
            <a:off x="113477" y="-167696"/>
            <a:ext cx="4480513" cy="3713724"/>
          </a:xfrm>
          <a:prstGeom prst="rect">
            <a:avLst/>
          </a:prstGeom>
          <a:ln w="25400">
            <a:miter lim="400000"/>
          </a:ln>
          <a:effectLst>
            <a:reflection stA="50000" endPos="40000" dir="5400000" sy="-100000" algn="bl" rotWithShape="0"/>
          </a:effectLst>
        </p:spPr>
      </p:pic>
      <p:sp>
        <p:nvSpPr>
          <p:cNvPr id="444" name="Pero cuando habían ganado todo encontraban que habían trabajado tan solo para llegar a una cisterna rota en la cual no podían aplacar su sed."/>
          <p:cNvSpPr txBox="1"/>
          <p:nvPr/>
        </p:nvSpPr>
        <p:spPr>
          <a:xfrm>
            <a:off x="332532" y="9486941"/>
            <a:ext cx="23718935" cy="157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152400">
              <a:defRPr sz="4800"/>
            </a:lvl1pPr>
          </a:lstStyle>
          <a:p>
            <a:r>
              <a:t>Pero cuando habían ganado todo encontraban que habían trabajado tan solo para llegar a una cisterna rota en la cual no podían aplacar su sed.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Pero cuando habían ganado todo encontraban que habían trabajado tan solo para llegar a una cisterna rota en la cual no podían aplacar su sed."/>
          <p:cNvSpPr txBox="1"/>
          <p:nvPr/>
        </p:nvSpPr>
        <p:spPr>
          <a:xfrm>
            <a:off x="2315743" y="2096632"/>
            <a:ext cx="14527274" cy="9000221"/>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ts val="6800"/>
              </a:lnSpc>
              <a:defRPr sz="5500">
                <a:effectLst>
                  <a:outerShdw blurRad="38100" dist="50800" dir="18900000" rotWithShape="0">
                    <a:srgbClr val="000000"/>
                  </a:outerShdw>
                </a:effectLst>
                <a:latin typeface="+mj-lt"/>
                <a:ea typeface="+mj-ea"/>
                <a:cs typeface="+mj-cs"/>
                <a:sym typeface="Arial Black"/>
              </a:defRPr>
            </a:lvl1pPr>
          </a:lstStyle>
          <a:p>
            <a:pPr algn="l">
              <a:lnSpc>
                <a:spcPts val="11700"/>
              </a:lnSpc>
            </a:pPr>
            <a:r>
              <a:rPr sz="6000" dirty="0">
                <a:latin typeface="Helvetica Neue" panose="02000503000000020004" pitchFamily="2" charset="0"/>
                <a:ea typeface="Helvetica Neue" panose="02000503000000020004" pitchFamily="2" charset="0"/>
                <a:cs typeface="Helvetica Neue" panose="02000503000000020004" pitchFamily="2" charset="0"/>
              </a:rPr>
              <a:t>Pero</a:t>
            </a:r>
            <a:r>
              <a:rPr sz="6000" dirty="0"/>
              <a:t> </a:t>
            </a:r>
            <a:r>
              <a:rPr sz="8000" dirty="0" err="1"/>
              <a:t>cuando</a:t>
            </a:r>
            <a:r>
              <a:rPr sz="8000" dirty="0"/>
              <a:t> </a:t>
            </a:r>
            <a:r>
              <a:rPr sz="8000" dirty="0" err="1"/>
              <a:t>habían</a:t>
            </a:r>
            <a:r>
              <a:rPr sz="8000" dirty="0"/>
              <a:t> </a:t>
            </a:r>
            <a:r>
              <a:rPr sz="8000" dirty="0" err="1"/>
              <a:t>ganado</a:t>
            </a:r>
            <a:r>
              <a:rPr sz="8000" dirty="0"/>
              <a:t> </a:t>
            </a:r>
            <a:r>
              <a:rPr sz="6000" dirty="0" err="1">
                <a:latin typeface="Helvetica Neue" panose="02000503000000020004" pitchFamily="2" charset="0"/>
                <a:ea typeface="Helvetica Neue" panose="02000503000000020004" pitchFamily="2" charset="0"/>
                <a:cs typeface="Helvetica Neue" panose="02000503000000020004" pitchFamily="2" charset="0"/>
              </a:rPr>
              <a:t>todo</a:t>
            </a:r>
            <a:r>
              <a:rPr sz="6000" dirty="0">
                <a:latin typeface="Helvetica Neue" panose="02000503000000020004" pitchFamily="2" charset="0"/>
                <a:ea typeface="Helvetica Neue" panose="02000503000000020004" pitchFamily="2" charset="0"/>
                <a:cs typeface="Helvetica Neue" panose="02000503000000020004" pitchFamily="2" charset="0"/>
              </a:rPr>
              <a:t> </a:t>
            </a:r>
            <a:r>
              <a:rPr sz="8000" dirty="0" err="1"/>
              <a:t>encontraban</a:t>
            </a:r>
            <a:r>
              <a:rPr sz="8000" dirty="0"/>
              <a:t> </a:t>
            </a:r>
            <a:r>
              <a:rPr sz="6000" dirty="0">
                <a:latin typeface="Helvetica Neue" panose="02000503000000020004" pitchFamily="2" charset="0"/>
                <a:ea typeface="Helvetica Neue" panose="02000503000000020004" pitchFamily="2" charset="0"/>
                <a:cs typeface="Helvetica Neue" panose="02000503000000020004" pitchFamily="2" charset="0"/>
              </a:rPr>
              <a:t>que </a:t>
            </a:r>
            <a:r>
              <a:rPr sz="8000" dirty="0" err="1"/>
              <a:t>habían</a:t>
            </a:r>
            <a:r>
              <a:rPr sz="8000" dirty="0"/>
              <a:t> </a:t>
            </a:r>
            <a:r>
              <a:rPr sz="8000" dirty="0" err="1"/>
              <a:t>trabajado</a:t>
            </a:r>
            <a:r>
              <a:rPr sz="8000" dirty="0"/>
              <a:t> tan solo </a:t>
            </a:r>
            <a:r>
              <a:rPr sz="6000" dirty="0">
                <a:latin typeface="Helvetica Neue" panose="02000503000000020004" pitchFamily="2" charset="0"/>
                <a:ea typeface="Helvetica Neue" panose="02000503000000020004" pitchFamily="2" charset="0"/>
                <a:cs typeface="Helvetica Neue" panose="02000503000000020004" pitchFamily="2" charset="0"/>
              </a:rPr>
              <a:t>para </a:t>
            </a:r>
            <a:r>
              <a:rPr sz="8000" dirty="0" err="1"/>
              <a:t>llegar</a:t>
            </a:r>
            <a:r>
              <a:rPr sz="8000" dirty="0"/>
              <a:t> </a:t>
            </a:r>
            <a:r>
              <a:rPr sz="6000" dirty="0">
                <a:latin typeface="Helvetica Neue" panose="02000503000000020004" pitchFamily="2" charset="0"/>
                <a:ea typeface="Helvetica Neue" panose="02000503000000020004" pitchFamily="2" charset="0"/>
                <a:cs typeface="Helvetica Neue" panose="02000503000000020004" pitchFamily="2" charset="0"/>
              </a:rPr>
              <a:t>a un</a:t>
            </a:r>
            <a:r>
              <a:rPr lang="es-ES" sz="6000" dirty="0">
                <a:latin typeface="Helvetica Neue" panose="02000503000000020004" pitchFamily="2" charset="0"/>
                <a:ea typeface="Helvetica Neue" panose="02000503000000020004" pitchFamily="2" charset="0"/>
                <a:cs typeface="Helvetica Neue" panose="02000503000000020004" pitchFamily="2" charset="0"/>
              </a:rPr>
              <a:t>a</a:t>
            </a:r>
            <a:r>
              <a:rPr sz="6000" dirty="0">
                <a:latin typeface="Helvetica Neue" panose="02000503000000020004" pitchFamily="2" charset="0"/>
                <a:ea typeface="Helvetica Neue" panose="02000503000000020004" pitchFamily="2" charset="0"/>
                <a:cs typeface="Helvetica Neue" panose="02000503000000020004" pitchFamily="2" charset="0"/>
              </a:rPr>
              <a:t> </a:t>
            </a:r>
            <a:r>
              <a:rPr sz="8000" dirty="0"/>
              <a:t>cisterna </a:t>
            </a:r>
            <a:r>
              <a:rPr sz="8000" dirty="0" err="1"/>
              <a:t>rota</a:t>
            </a:r>
            <a:r>
              <a:rPr sz="8000" dirty="0"/>
              <a:t> </a:t>
            </a:r>
            <a:r>
              <a:rPr sz="6000" dirty="0" err="1">
                <a:latin typeface="Helvetica Neue" panose="02000503000000020004" pitchFamily="2" charset="0"/>
                <a:ea typeface="Helvetica Neue" panose="02000503000000020004" pitchFamily="2" charset="0"/>
                <a:cs typeface="Helvetica Neue" panose="02000503000000020004" pitchFamily="2" charset="0"/>
              </a:rPr>
              <a:t>en</a:t>
            </a:r>
            <a:r>
              <a:rPr sz="6000" dirty="0">
                <a:latin typeface="Helvetica Neue" panose="02000503000000020004" pitchFamily="2" charset="0"/>
                <a:ea typeface="Helvetica Neue" panose="02000503000000020004" pitchFamily="2" charset="0"/>
                <a:cs typeface="Helvetica Neue" panose="02000503000000020004" pitchFamily="2" charset="0"/>
              </a:rPr>
              <a:t> la </a:t>
            </a:r>
            <a:r>
              <a:rPr sz="8000" dirty="0" err="1"/>
              <a:t>cual</a:t>
            </a:r>
            <a:r>
              <a:rPr sz="8000" dirty="0"/>
              <a:t> </a:t>
            </a:r>
            <a:r>
              <a:rPr sz="6000" dirty="0">
                <a:latin typeface="Helvetica Neue" panose="02000503000000020004" pitchFamily="2" charset="0"/>
                <a:ea typeface="Helvetica Neue" panose="02000503000000020004" pitchFamily="2" charset="0"/>
                <a:cs typeface="Helvetica Neue" panose="02000503000000020004" pitchFamily="2" charset="0"/>
              </a:rPr>
              <a:t>no </a:t>
            </a:r>
            <a:r>
              <a:rPr sz="8000" dirty="0" err="1"/>
              <a:t>podían</a:t>
            </a:r>
            <a:r>
              <a:rPr sz="8000" dirty="0"/>
              <a:t> </a:t>
            </a:r>
            <a:r>
              <a:rPr sz="8000" dirty="0" err="1"/>
              <a:t>aplacar</a:t>
            </a:r>
            <a:r>
              <a:rPr sz="8000" dirty="0"/>
              <a:t> </a:t>
            </a:r>
            <a:r>
              <a:rPr sz="6000" dirty="0" err="1">
                <a:latin typeface="Helvetica Neue" panose="02000503000000020004" pitchFamily="2" charset="0"/>
                <a:ea typeface="Helvetica Neue" panose="02000503000000020004" pitchFamily="2" charset="0"/>
                <a:cs typeface="Helvetica Neue" panose="02000503000000020004" pitchFamily="2" charset="0"/>
              </a:rPr>
              <a:t>su</a:t>
            </a:r>
            <a:r>
              <a:rPr sz="6000" dirty="0">
                <a:latin typeface="Helvetica Neue" panose="02000503000000020004" pitchFamily="2" charset="0"/>
                <a:ea typeface="Helvetica Neue" panose="02000503000000020004" pitchFamily="2" charset="0"/>
                <a:cs typeface="Helvetica Neue" panose="02000503000000020004" pitchFamily="2" charset="0"/>
              </a:rPr>
              <a:t> </a:t>
            </a:r>
            <a:r>
              <a:rPr sz="8000" dirty="0"/>
              <a:t>sed</a:t>
            </a:r>
            <a:r>
              <a:rPr sz="6000"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448" name="—El Deseado de Todas las Gentes, 417, 418 (1898). {1MCP 82.1}"/>
          <p:cNvSpPr txBox="1"/>
          <p:nvPr/>
        </p:nvSpPr>
        <p:spPr>
          <a:xfrm>
            <a:off x="8104342" y="12207728"/>
            <a:ext cx="8175315" cy="625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rPr dirty="0"/>
              <a:t>—El </a:t>
            </a:r>
            <a:r>
              <a:rPr lang="es-MX" dirty="0"/>
              <a:t>D</a:t>
            </a:r>
            <a:r>
              <a:rPr dirty="0"/>
              <a:t>TG, 417, 418 (1898). {1MCP 82.1}</a:t>
            </a:r>
          </a:p>
        </p:txBody>
      </p:sp>
      <p:pic>
        <p:nvPicPr>
          <p:cNvPr id="3" name="Imagen 2">
            <a:extLst>
              <a:ext uri="{FF2B5EF4-FFF2-40B4-BE49-F238E27FC236}">
                <a16:creationId xmlns:a16="http://schemas.microsoft.com/office/drawing/2014/main" id="{E3C5DCEB-D685-DD4D-888B-B7B99294D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9989" y="3900531"/>
            <a:ext cx="7620000" cy="9652000"/>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Imagen" descr="Imagen"/>
          <p:cNvPicPr>
            <a:picLocks noChangeAspect="1"/>
          </p:cNvPicPr>
          <p:nvPr/>
        </p:nvPicPr>
        <p:blipFill>
          <a:blip r:embed="rId2"/>
          <a:stretch>
            <a:fillRect/>
          </a:stretch>
        </p:blipFill>
        <p:spPr>
          <a:xfrm>
            <a:off x="-411144" y="-1255818"/>
            <a:ext cx="12806855" cy="14601937"/>
          </a:xfrm>
          <a:prstGeom prst="rect">
            <a:avLst/>
          </a:prstGeom>
          <a:ln w="12700">
            <a:miter lim="400000"/>
          </a:ln>
        </p:spPr>
      </p:pic>
      <p:sp>
        <p:nvSpPr>
          <p:cNvPr id="451" name="Rectángulo redondeado"/>
          <p:cNvSpPr/>
          <p:nvPr/>
        </p:nvSpPr>
        <p:spPr>
          <a:xfrm>
            <a:off x="3259666" y="3615266"/>
            <a:ext cx="17864668" cy="8246402"/>
          </a:xfrm>
          <a:prstGeom prst="roundRect">
            <a:avLst>
              <a:gd name="adj" fmla="val 15000"/>
            </a:avLst>
          </a:prstGeom>
          <a:gradFill>
            <a:gsLst>
              <a:gs pos="0">
                <a:srgbClr val="E46867">
                  <a:alpha val="70517"/>
                </a:srgbClr>
              </a:gs>
              <a:gs pos="100000">
                <a:srgbClr val="F8F3C0">
                  <a:alpha val="70517"/>
                </a:srgbClr>
              </a:gs>
            </a:gsLst>
            <a:lin ang="5400000"/>
          </a:gradFill>
          <a:ln w="12700">
            <a:miter lim="400000"/>
          </a:ln>
          <a:effectLst>
            <a:outerShdw blurRad="508000" dist="139812" dir="18900000" rotWithShape="0">
              <a:srgbClr val="000000">
                <a:alpha val="50086"/>
              </a:srgbClr>
            </a:outerShdw>
          </a:effectLst>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
        <p:nvSpPr>
          <p:cNvPr id="452" name="Se necesita la unión de lo divino con la iniciativa humana"/>
          <p:cNvSpPr txBox="1">
            <a:spLocks noGrp="1"/>
          </p:cNvSpPr>
          <p:nvPr>
            <p:ph type="title"/>
          </p:nvPr>
        </p:nvSpPr>
        <p:spPr>
          <a:xfrm>
            <a:off x="1921966" y="774700"/>
            <a:ext cx="20540068" cy="1620441"/>
          </a:xfrm>
          <a:prstGeom prst="rect">
            <a:avLst/>
          </a:prstGeom>
          <a:gradFill>
            <a:gsLst>
              <a:gs pos="0">
                <a:srgbClr val="FA8585"/>
              </a:gs>
              <a:gs pos="100000">
                <a:srgbClr val="DF6161"/>
              </a:gs>
            </a:gsLst>
            <a:lin ang="5400000"/>
          </a:gradFill>
          <a:effectLst>
            <a:outerShdw blurRad="190500" dist="8455" dir="5400000" rotWithShape="0">
              <a:srgbClr val="000000"/>
            </a:outerShdw>
          </a:effectLst>
        </p:spPr>
        <p:txBody>
          <a:bodyPr/>
          <a:lstStyle/>
          <a:p>
            <a:pPr defTabSz="387984">
              <a:lnSpc>
                <a:spcPts val="5100"/>
              </a:lnSpc>
              <a:defRPr sz="6251" b="1">
                <a:latin typeface="Helvetica"/>
                <a:ea typeface="Helvetica"/>
                <a:cs typeface="Helvetica"/>
                <a:sym typeface="Helvetica"/>
              </a:defRPr>
            </a:pPr>
            <a:r>
              <a:t>Se </a:t>
            </a:r>
            <a:r>
              <a:rPr>
                <a:effectLst>
                  <a:outerShdw blurRad="17907" dist="17907" dir="18900000" rotWithShape="0">
                    <a:srgbClr val="000000"/>
                  </a:outerShdw>
                </a:effectLst>
              </a:rPr>
              <a:t>necesita</a:t>
            </a:r>
            <a:r>
              <a:rPr sz="4747"/>
              <a:t> la </a:t>
            </a:r>
            <a:r>
              <a:rPr>
                <a:effectLst>
                  <a:outerShdw blurRad="17907" dist="17907" dir="18900000" rotWithShape="0">
                    <a:srgbClr val="000000"/>
                  </a:outerShdw>
                </a:effectLst>
              </a:rPr>
              <a:t>unión</a:t>
            </a:r>
            <a:r>
              <a:rPr sz="4747"/>
              <a:t> de lo </a:t>
            </a:r>
            <a:r>
              <a:rPr>
                <a:effectLst>
                  <a:outerShdw blurRad="17907" dist="17907" dir="18900000" rotWithShape="0">
                    <a:srgbClr val="000000"/>
                  </a:outerShdw>
                </a:effectLst>
              </a:rPr>
              <a:t>divino</a:t>
            </a:r>
            <a:r>
              <a:rPr sz="4747"/>
              <a:t> con la </a:t>
            </a:r>
            <a:r>
              <a:rPr>
                <a:effectLst>
                  <a:outerShdw blurRad="17907" dist="17907" dir="18900000" rotWithShape="0">
                    <a:srgbClr val="000000"/>
                  </a:outerShdw>
                </a:effectLst>
              </a:rPr>
              <a:t>iniciativa humana</a:t>
            </a:r>
          </a:p>
        </p:txBody>
      </p:sp>
      <p:sp>
        <p:nvSpPr>
          <p:cNvPr id="453" name="El Espíritu proporciona la fortaleza que sustenta al alma que lucha y se esfuerza en toda emergencia, en medio de la hostilidad de los parientes, del odio del mundo, de la comprensión de sus propias imperfecciones y errores. La unión del esfuerzo divino "/>
          <p:cNvSpPr txBox="1"/>
          <p:nvPr/>
        </p:nvSpPr>
        <p:spPr>
          <a:xfrm>
            <a:off x="3629771" y="4105249"/>
            <a:ext cx="17124458" cy="6988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ts val="6800"/>
              </a:lnSpc>
              <a:defRPr sz="5500">
                <a:effectLst>
                  <a:outerShdw blurRad="38100" dist="50800" dir="18900000" rotWithShape="0">
                    <a:srgbClr val="000000"/>
                  </a:outerShdw>
                </a:effectLst>
                <a:latin typeface="Times New Roman"/>
                <a:ea typeface="Times New Roman"/>
                <a:cs typeface="Times New Roman"/>
                <a:sym typeface="Times New Roman"/>
              </a:defRPr>
            </a:pPr>
            <a:r>
              <a:t>El </a:t>
            </a:r>
            <a:r>
              <a:rPr sz="7800"/>
              <a:t>Espíritu proporciona </a:t>
            </a:r>
            <a:r>
              <a:t>la </a:t>
            </a:r>
            <a:r>
              <a:rPr sz="7800" i="1"/>
              <a:t>fortaleza</a:t>
            </a:r>
            <a:r>
              <a:t> que </a:t>
            </a:r>
            <a:r>
              <a:rPr sz="7800" i="1"/>
              <a:t>sustenta</a:t>
            </a:r>
            <a:r>
              <a:t> al alma que </a:t>
            </a:r>
            <a:r>
              <a:rPr sz="7800" i="1"/>
              <a:t>lucha</a:t>
            </a:r>
            <a:r>
              <a:t> y se </a:t>
            </a:r>
            <a:r>
              <a:rPr sz="7800" i="1"/>
              <a:t>esfuerza</a:t>
            </a:r>
            <a:r>
              <a:t> </a:t>
            </a:r>
            <a:r>
              <a:rPr sz="4800"/>
              <a:t>en toda </a:t>
            </a:r>
            <a:r>
              <a:t>emergencia</a:t>
            </a:r>
            <a:r>
              <a:rPr sz="4800"/>
              <a:t>, en </a:t>
            </a:r>
            <a:r>
              <a:t>medio </a:t>
            </a:r>
            <a:r>
              <a:rPr sz="4800"/>
              <a:t>de la </a:t>
            </a:r>
            <a:r>
              <a:t>hostilidad</a:t>
            </a:r>
            <a:r>
              <a:rPr sz="4800"/>
              <a:t> de los </a:t>
            </a:r>
            <a:r>
              <a:t>parientes</a:t>
            </a:r>
            <a:r>
              <a:rPr sz="4800"/>
              <a:t>, del </a:t>
            </a:r>
            <a:r>
              <a:t>odio</a:t>
            </a:r>
            <a:r>
              <a:rPr sz="4800"/>
              <a:t> del </a:t>
            </a:r>
            <a:r>
              <a:t>mundo</a:t>
            </a:r>
            <a:r>
              <a:rPr sz="4800"/>
              <a:t>, de la </a:t>
            </a:r>
            <a:r>
              <a:rPr sz="7800" i="1"/>
              <a:t>comprensión</a:t>
            </a:r>
            <a:r>
              <a:t> de sus propias imperfecciones y errores. La </a:t>
            </a:r>
            <a:r>
              <a:rPr sz="7800" i="1"/>
              <a:t>unión</a:t>
            </a:r>
            <a:r>
              <a:t> del esfuerzo divino y humano, la </a:t>
            </a:r>
            <a:r>
              <a:rPr sz="7800" i="1"/>
              <a:t>estrecha conexión</a:t>
            </a:r>
            <a:r>
              <a:t>, primero, último y siempre con Dios, la </a:t>
            </a:r>
            <a:r>
              <a:rPr sz="7800" i="1"/>
              <a:t>fuente</a:t>
            </a:r>
            <a:r>
              <a:t> de </a:t>
            </a:r>
            <a:r>
              <a:rPr sz="7800" i="1"/>
              <a:t>toda fortaleza</a:t>
            </a:r>
            <a:r>
              <a:t>, esto es absolutamente necesario.</a:t>
            </a:r>
          </a:p>
        </p:txBody>
      </p:sp>
      <p:sp>
        <p:nvSpPr>
          <p:cNvPr id="454" name="—The Review and Herald, 19 de mayo de 1904; Nuestra Elavada Vocacion, 153. {1MCP 82.2}"/>
          <p:cNvSpPr txBox="1"/>
          <p:nvPr/>
        </p:nvSpPr>
        <p:spPr>
          <a:xfrm>
            <a:off x="5228332" y="12126796"/>
            <a:ext cx="1450307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lvl1pPr>
          </a:lstStyle>
          <a:p>
            <a:r>
              <a:t>—The Review and Herald, 19 de mayo de 1904; Nuestra Elavada Vocacion, 153. {1MCP 82.2}</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05" name="Imagen" descr="Imagen"/>
          <p:cNvPicPr>
            <a:picLocks noChangeAspect="1"/>
          </p:cNvPicPr>
          <p:nvPr/>
        </p:nvPicPr>
        <p:blipFill>
          <a:blip r:embed="rId3"/>
          <a:stretch>
            <a:fillRect/>
          </a:stretch>
        </p:blipFill>
        <p:spPr>
          <a:xfrm>
            <a:off x="7507685" y="4683971"/>
            <a:ext cx="9873390" cy="6467878"/>
          </a:xfrm>
          <a:prstGeom prst="rect">
            <a:avLst/>
          </a:prstGeom>
          <a:ln w="25400">
            <a:miter lim="400000"/>
          </a:ln>
          <a:effectLst>
            <a:outerShdw blurRad="254000" dist="127000" dir="5400000" rotWithShape="0">
              <a:srgbClr val="000000">
                <a:alpha val="70000"/>
              </a:srgbClr>
            </a:outerShdw>
          </a:effectLst>
        </p:spPr>
      </p:pic>
      <p:sp>
        <p:nvSpPr>
          <p:cNvPr id="306" name="Capítulo 8"/>
          <p:cNvSpPr txBox="1"/>
          <p:nvPr/>
        </p:nvSpPr>
        <p:spPr>
          <a:xfrm>
            <a:off x="1276350" y="1003300"/>
            <a:ext cx="6231335" cy="1712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7400">
                <a:latin typeface="+mj-lt"/>
                <a:ea typeface="+mj-ea"/>
                <a:cs typeface="+mj-cs"/>
                <a:sym typeface="Arial Black"/>
              </a:defRPr>
            </a:lvl1pPr>
          </a:lstStyle>
          <a:p>
            <a:r>
              <a:rPr dirty="0" err="1">
                <a:solidFill>
                  <a:srgbClr val="05529D"/>
                </a:solidFill>
              </a:rPr>
              <a:t>Capítulo</a:t>
            </a:r>
            <a:r>
              <a:rPr dirty="0">
                <a:solidFill>
                  <a:srgbClr val="05529D"/>
                </a:solidFill>
              </a:rPr>
              <a:t> 8</a:t>
            </a:r>
          </a:p>
        </p:txBody>
      </p:sp>
      <p:sp>
        <p:nvSpPr>
          <p:cNvPr id="304" name="La religión y la mente"/>
          <p:cNvSpPr txBox="1">
            <a:spLocks noGrp="1"/>
          </p:cNvSpPr>
          <p:nvPr>
            <p:ph type="title"/>
          </p:nvPr>
        </p:nvSpPr>
        <p:spPr>
          <a:xfrm>
            <a:off x="1784350" y="10383156"/>
            <a:ext cx="20815300" cy="2984501"/>
          </a:xfrm>
          <a:prstGeom prst="rect">
            <a:avLst/>
          </a:prstGeom>
          <a:noFill/>
          <a:ln>
            <a:noFill/>
          </a:ln>
          <a:effectLst>
            <a:glow rad="584200">
              <a:schemeClr val="tx1">
                <a:lumMod val="85000"/>
                <a:alpha val="51000"/>
              </a:schemeClr>
            </a:glow>
          </a:effectLst>
        </p:spPr>
        <p:txBody>
          <a:bodyPr/>
          <a:lstStyle/>
          <a:p>
            <a:pPr>
              <a:defRPr>
                <a:effectLst>
                  <a:outerShdw blurRad="25400" dist="50800" dir="18900000" rotWithShape="0">
                    <a:srgbClr val="33435A"/>
                  </a:outerShdw>
                </a:effectLst>
              </a:defRPr>
            </a:pPr>
            <a:r>
              <a:rPr dirty="0">
                <a:solidFill>
                  <a:srgbClr val="05529D"/>
                </a:solidFill>
              </a:rPr>
              <a:t>La </a:t>
            </a:r>
            <a:r>
              <a:rPr dirty="0" err="1">
                <a:solidFill>
                  <a:srgbClr val="05529D"/>
                </a:solidFill>
              </a:rPr>
              <a:t>religión</a:t>
            </a:r>
            <a:r>
              <a:rPr sz="7000" dirty="0">
                <a:solidFill>
                  <a:srgbClr val="05529D"/>
                </a:solidFill>
                <a:latin typeface="Helvetica Neue"/>
                <a:ea typeface="Helvetica Neue"/>
                <a:cs typeface="Helvetica Neue"/>
                <a:sym typeface="Helvetica Neue"/>
              </a:rPr>
              <a:t> y la </a:t>
            </a:r>
            <a:r>
              <a:rPr dirty="0" err="1">
                <a:solidFill>
                  <a:srgbClr val="05529D"/>
                </a:solidFill>
              </a:rPr>
              <a:t>mente</a:t>
            </a:r>
            <a:endParaRPr dirty="0">
              <a:solidFill>
                <a:srgbClr val="05529D"/>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0" name="Un poder vivificante…"/>
          <p:cNvSpPr txBox="1"/>
          <p:nvPr/>
        </p:nvSpPr>
        <p:spPr>
          <a:xfrm>
            <a:off x="11567481" y="4434651"/>
            <a:ext cx="12141605" cy="763074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1244600" indent="-1181100" algn="l">
              <a:lnSpc>
                <a:spcPts val="6900"/>
              </a:lnSpc>
              <a:spcBef>
                <a:spcPts val="1500"/>
              </a:spcBef>
              <a:buSzPct val="80000"/>
              <a:buBlip>
                <a:blip r:embed="rId3"/>
              </a:buBlip>
              <a:defRPr sz="7700" b="1">
                <a:effectLst>
                  <a:outerShdw blurRad="12700" dist="50800" dir="18900000" rotWithShape="0">
                    <a:schemeClr val="accent3">
                      <a:satOff val="-13807"/>
                      <a:lumOff val="19329"/>
                    </a:schemeClr>
                  </a:outerShdw>
                </a:effectLst>
                <a:latin typeface="Helvetica Neue"/>
                <a:ea typeface="Helvetica Neue"/>
                <a:cs typeface="Helvetica Neue"/>
                <a:sym typeface="Helvetica Neue"/>
              </a:defRPr>
            </a:pPr>
            <a:r>
              <a:rPr sz="6600" dirty="0">
                <a:solidFill>
                  <a:schemeClr val="tx2">
                    <a:lumMod val="10000"/>
                  </a:schemeClr>
                </a:solidFill>
              </a:rPr>
              <a:t>Un </a:t>
            </a:r>
            <a:r>
              <a:rPr sz="6600" dirty="0" err="1">
                <a:solidFill>
                  <a:schemeClr val="tx2">
                    <a:lumMod val="10000"/>
                  </a:schemeClr>
                </a:solidFill>
              </a:rPr>
              <a:t>poder</a:t>
            </a:r>
            <a:r>
              <a:rPr sz="6600" dirty="0">
                <a:solidFill>
                  <a:schemeClr val="tx2">
                    <a:lumMod val="10000"/>
                  </a:schemeClr>
                </a:solidFill>
              </a:rPr>
              <a:t> </a:t>
            </a:r>
            <a:r>
              <a:rPr sz="6600" dirty="0" err="1">
                <a:solidFill>
                  <a:schemeClr val="tx2">
                    <a:lumMod val="10000"/>
                  </a:schemeClr>
                </a:solidFill>
              </a:rPr>
              <a:t>vivificante</a:t>
            </a:r>
            <a:endParaRPr sz="6600" dirty="0">
              <a:solidFill>
                <a:schemeClr val="tx2">
                  <a:lumMod val="10000"/>
                </a:schemeClr>
              </a:solidFill>
            </a:endParaRPr>
          </a:p>
          <a:p>
            <a:pPr marL="1244600" indent="-1181100" algn="l">
              <a:lnSpc>
                <a:spcPts val="6900"/>
              </a:lnSpc>
              <a:spcBef>
                <a:spcPts val="1500"/>
              </a:spcBef>
              <a:buSzPct val="80000"/>
              <a:buBlip>
                <a:blip r:embed="rId3"/>
              </a:buBlip>
              <a:defRPr sz="7700" b="1">
                <a:effectLst>
                  <a:outerShdw blurRad="12700" dist="50800" dir="18900000" rotWithShape="0">
                    <a:schemeClr val="accent3">
                      <a:satOff val="-13807"/>
                      <a:lumOff val="19329"/>
                    </a:schemeClr>
                  </a:outerShdw>
                </a:effectLst>
                <a:latin typeface="Helvetica Neue"/>
                <a:ea typeface="Helvetica Neue"/>
                <a:cs typeface="Helvetica Neue"/>
                <a:sym typeface="Helvetica Neue"/>
              </a:defRPr>
            </a:pPr>
            <a:r>
              <a:rPr sz="6600" b="1"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Da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salud</a:t>
            </a:r>
            <a:r>
              <a:rPr sz="6600" b="1"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 </a:t>
            </a:r>
            <a:r>
              <a:rPr sz="4400"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a</a:t>
            </a:r>
            <a:r>
              <a:rPr sz="6600" b="1"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cada</a:t>
            </a:r>
            <a:r>
              <a:rPr b="0" dirty="0">
                <a:solidFill>
                  <a:schemeClr val="tx2">
                    <a:lumMod val="10000"/>
                  </a:schemeClr>
                </a:solidFill>
              </a:rPr>
              <a:t> </a:t>
            </a:r>
            <a:r>
              <a:rPr sz="4400" b="0" dirty="0">
                <a:solidFill>
                  <a:schemeClr val="tx2">
                    <a:lumMod val="10000"/>
                  </a:schemeClr>
                </a:solidFill>
              </a:rPr>
              <a:t>uno de los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órganos</a:t>
            </a:r>
            <a:r>
              <a:rPr sz="6600" b="1"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vitales</a:t>
            </a:r>
            <a:r>
              <a:rPr sz="4400"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 el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cerebro</a:t>
            </a:r>
            <a:r>
              <a:rPr sz="4400"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 el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corazón</a:t>
            </a:r>
            <a:r>
              <a:rPr dirty="0">
                <a:solidFill>
                  <a:schemeClr val="tx2">
                    <a:lumMod val="10000"/>
                  </a:schemeClr>
                </a:solidFill>
              </a:rPr>
              <a:t> </a:t>
            </a:r>
            <a:r>
              <a:rPr sz="4400"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y los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nervios</a:t>
            </a:r>
            <a:r>
              <a:rPr sz="6600" b="1"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a:t>
            </a:r>
          </a:p>
          <a:p>
            <a:pPr marL="1244600" indent="-1181100" algn="l">
              <a:lnSpc>
                <a:spcPts val="6900"/>
              </a:lnSpc>
              <a:spcBef>
                <a:spcPts val="1500"/>
              </a:spcBef>
              <a:buSzPct val="80000"/>
              <a:buBlip>
                <a:blip r:embed="rId3"/>
              </a:buBlip>
              <a:defRPr sz="7700" b="1">
                <a:effectLst>
                  <a:outerShdw blurRad="12700" dist="50800" dir="18900000" rotWithShape="0">
                    <a:schemeClr val="accent3">
                      <a:satOff val="-13807"/>
                      <a:lumOff val="19329"/>
                    </a:schemeClr>
                  </a:outerShdw>
                </a:effectLst>
                <a:latin typeface="Helvetica Neue"/>
                <a:ea typeface="Helvetica Neue"/>
                <a:cs typeface="Helvetica Neue"/>
                <a:sym typeface="Helvetica Neue"/>
              </a:defRPr>
            </a:pPr>
            <a:r>
              <a:rPr sz="6600" b="1"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Se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despiertan</a:t>
            </a:r>
            <a:r>
              <a:rPr sz="4400"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 las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energías</a:t>
            </a:r>
            <a:r>
              <a:rPr dirty="0">
                <a:solidFill>
                  <a:schemeClr val="tx2">
                    <a:lumMod val="10000"/>
                  </a:schemeClr>
                </a:solidFill>
              </a:rPr>
              <a:t> </a:t>
            </a:r>
            <a:r>
              <a:rPr sz="5400"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más</a:t>
            </a:r>
            <a:r>
              <a:rPr dirty="0">
                <a:solidFill>
                  <a:schemeClr val="tx2">
                    <a:lumMod val="10000"/>
                  </a:schemeClr>
                </a:solidFill>
              </a:rPr>
              <a:t>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potentes</a:t>
            </a:r>
            <a:r>
              <a:rPr b="0" dirty="0">
                <a:solidFill>
                  <a:schemeClr val="tx2">
                    <a:lumMod val="10000"/>
                  </a:schemeClr>
                </a:solidFill>
              </a:rPr>
              <a:t> </a:t>
            </a:r>
            <a:r>
              <a:rPr sz="4400"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 y</a:t>
            </a:r>
          </a:p>
          <a:p>
            <a:pPr marL="1244600" indent="-1181100" algn="l">
              <a:lnSpc>
                <a:spcPts val="7900"/>
              </a:lnSpc>
              <a:spcBef>
                <a:spcPts val="1500"/>
              </a:spcBef>
              <a:spcAft>
                <a:spcPts val="3000"/>
              </a:spcAft>
              <a:buSzPct val="80000"/>
              <a:buBlip>
                <a:blip r:embed="rId3"/>
              </a:buBlip>
              <a:defRPr sz="7700" b="1">
                <a:effectLst>
                  <a:outerShdw blurRad="12700" dist="50800" dir="18900000" rotWithShape="0">
                    <a:schemeClr val="accent3">
                      <a:satOff val="-13807"/>
                      <a:lumOff val="19329"/>
                    </a:schemeClr>
                  </a:outerShdw>
                </a:effectLst>
                <a:latin typeface="Helvetica Neue"/>
                <a:ea typeface="Helvetica Neue"/>
                <a:cs typeface="Helvetica Neue"/>
                <a:sym typeface="Helvetica Neue"/>
              </a:defRPr>
            </a:pP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Entran</a:t>
            </a:r>
            <a:r>
              <a:rPr b="0" dirty="0">
                <a:solidFill>
                  <a:schemeClr val="tx2">
                    <a:lumMod val="10000"/>
                  </a:schemeClr>
                </a:solidFill>
              </a:rPr>
              <a:t> </a:t>
            </a:r>
            <a:r>
              <a:rPr sz="4400"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en</a:t>
            </a:r>
            <a:r>
              <a:rPr sz="4400"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 </a:t>
            </a:r>
            <a:r>
              <a:rPr sz="6600" b="1" dirty="0" err="1">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actividad</a:t>
            </a:r>
            <a:r>
              <a:rPr sz="5400" dirty="0">
                <a:solidFill>
                  <a:schemeClr val="tx2">
                    <a:lumMod val="10000"/>
                  </a:schemeClr>
                </a:solidFill>
                <a:effectLst>
                  <a:outerShdw blurRad="12700" dist="50800" dir="18900000" rotWithShape="0">
                    <a:schemeClr val="accent3">
                      <a:satOff val="-13807"/>
                      <a:lumOff val="19329"/>
                    </a:schemeClr>
                  </a:outerShdw>
                </a:effectLst>
                <a:latin typeface="Helvetica Neue"/>
                <a:ea typeface="Helvetica Neue"/>
                <a:cs typeface="Helvetica Neue"/>
              </a:rPr>
              <a:t>.</a:t>
            </a:r>
          </a:p>
        </p:txBody>
      </p:sp>
      <p:sp>
        <p:nvSpPr>
          <p:cNvPr id="2" name="Rectángulo 1">
            <a:extLst>
              <a:ext uri="{FF2B5EF4-FFF2-40B4-BE49-F238E27FC236}">
                <a16:creationId xmlns:a16="http://schemas.microsoft.com/office/drawing/2014/main" id="{F2A73E79-3885-2C48-AA08-2CCC2A63BB8A}"/>
              </a:ext>
            </a:extLst>
          </p:cNvPr>
          <p:cNvSpPr/>
          <p:nvPr/>
        </p:nvSpPr>
        <p:spPr>
          <a:xfrm>
            <a:off x="12780546" y="3366173"/>
            <a:ext cx="2751074" cy="1015663"/>
          </a:xfrm>
          <a:prstGeom prst="rect">
            <a:avLst/>
          </a:prstGeom>
        </p:spPr>
        <p:txBody>
          <a:bodyPr wrap="none">
            <a:spAutoFit/>
          </a:bodyPr>
          <a:lstStyle/>
          <a:p>
            <a:r>
              <a:rPr lang="es-MX" sz="6000" b="1" i="1" dirty="0">
                <a:latin typeface="Times New Roman" panose="02020603050405020304" pitchFamily="18" charset="0"/>
                <a:cs typeface="Times New Roman" panose="02020603050405020304" pitchFamily="18" charset="0"/>
              </a:rPr>
              <a:t>Infunde</a:t>
            </a:r>
          </a:p>
        </p:txBody>
      </p:sp>
      <p:sp>
        <p:nvSpPr>
          <p:cNvPr id="3" name="Rectángulo 2">
            <a:extLst>
              <a:ext uri="{FF2B5EF4-FFF2-40B4-BE49-F238E27FC236}">
                <a16:creationId xmlns:a16="http://schemas.microsoft.com/office/drawing/2014/main" id="{51705FBA-5D5A-B342-8022-99B95B980D84}"/>
              </a:ext>
            </a:extLst>
          </p:cNvPr>
          <p:cNvSpPr/>
          <p:nvPr/>
        </p:nvSpPr>
        <p:spPr>
          <a:xfrm>
            <a:off x="5188272" y="927405"/>
            <a:ext cx="14791229" cy="1107996"/>
          </a:xfrm>
          <a:prstGeom prst="rect">
            <a:avLst/>
          </a:prstGeom>
          <a:noFill/>
          <a:effectLst>
            <a:glow rad="139700">
              <a:schemeClr val="accent1">
                <a:satMod val="175000"/>
                <a:alpha val="40000"/>
              </a:schemeClr>
            </a:glow>
          </a:effectLst>
        </p:spPr>
        <p:txBody>
          <a:bodyPr wrap="none" lIns="91440" tIns="45720" rIns="91440" bIns="45720">
            <a:spAutoFit/>
          </a:bodyPr>
          <a:lstStyle/>
          <a:p>
            <a:r>
              <a:rPr lang="es-MX" sz="6600" b="1" dirty="0">
                <a:solidFill>
                  <a:schemeClr val="tx2">
                    <a:lumMod val="10000"/>
                  </a:schemeClr>
                </a:solidFill>
                <a:latin typeface="Helvetica Neue" panose="02000503000000020004" pitchFamily="2" charset="0"/>
                <a:ea typeface="Helvetica Neue" panose="02000503000000020004" pitchFamily="2" charset="0"/>
                <a:cs typeface="Helvetica Neue" panose="02000503000000020004" pitchFamily="2" charset="0"/>
              </a:rPr>
              <a:t>El amor de Cristo infunde vida al ser</a:t>
            </a:r>
            <a:endParaRPr lang="es-ES" sz="6600" b="1" spc="50" dirty="0">
              <a:ln w="0"/>
              <a:solidFill>
                <a:schemeClr val="bg2"/>
              </a:solidFill>
              <a:effectLst>
                <a:innerShdw blurRad="63500" dist="50800" dir="13500000">
                  <a:srgbClr val="000000">
                    <a:alpha val="50000"/>
                  </a:srgbClr>
                </a:innerShdw>
              </a:effectLst>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Imagen" descr="Imagen"/>
          <p:cNvPicPr>
            <a:picLocks noChangeAspect="1"/>
          </p:cNvPicPr>
          <p:nvPr/>
        </p:nvPicPr>
        <p:blipFill>
          <a:blip r:embed="rId2"/>
          <a:stretch>
            <a:fillRect/>
          </a:stretch>
        </p:blipFill>
        <p:spPr>
          <a:xfrm>
            <a:off x="16877115" y="459129"/>
            <a:ext cx="7811495" cy="7673093"/>
          </a:xfrm>
          <a:prstGeom prst="rect">
            <a:avLst/>
          </a:prstGeom>
          <a:ln w="12700">
            <a:miter lim="400000"/>
          </a:ln>
        </p:spPr>
      </p:pic>
      <p:sp>
        <p:nvSpPr>
          <p:cNvPr id="313" name="Libra al alma de culpa y tristeza, de la ansiedad y angustia que agotan las fuerzas de la vida.…"/>
          <p:cNvSpPr txBox="1"/>
          <p:nvPr/>
        </p:nvSpPr>
        <p:spPr>
          <a:xfrm>
            <a:off x="2328260" y="2433240"/>
            <a:ext cx="19727480" cy="10128678"/>
          </a:xfrm>
          <a:prstGeom prst="rect">
            <a:avLst/>
          </a:prstGeom>
          <a:gradFill>
            <a:gsLst>
              <a:gs pos="0">
                <a:srgbClr val="B94C69"/>
              </a:gs>
              <a:gs pos="100000">
                <a:srgbClr val="9A516A"/>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1244599" indent="-1181099" algn="l">
              <a:lnSpc>
                <a:spcPts val="8300"/>
              </a:lnSpc>
              <a:spcBef>
                <a:spcPts val="3500"/>
              </a:spcBef>
              <a:buSzPct val="80000"/>
              <a:buBlip>
                <a:blip r:embed="rId3"/>
              </a:buBlip>
              <a:defRPr sz="8300" b="1">
                <a:effectLst>
                  <a:outerShdw blurRad="12700" dist="50800" dir="18900000" rotWithShape="0">
                    <a:schemeClr val="accent3">
                      <a:satOff val="-13807"/>
                      <a:lumOff val="19329"/>
                    </a:schemeClr>
                  </a:outerShdw>
                </a:effectLst>
                <a:latin typeface="Helvetica Neue"/>
                <a:ea typeface="Helvetica Neue"/>
                <a:cs typeface="Helvetica Neue"/>
                <a:sym typeface="Helvetica Neue"/>
              </a:defRPr>
            </a:pPr>
            <a:r>
              <a:rPr dirty="0"/>
              <a:t>Libra</a:t>
            </a:r>
            <a:r>
              <a:rPr sz="5600" b="0" dirty="0"/>
              <a:t> al </a:t>
            </a:r>
            <a:r>
              <a:rPr dirty="0"/>
              <a:t>alma</a:t>
            </a:r>
            <a:r>
              <a:rPr sz="5600" b="0" dirty="0"/>
              <a:t> de </a:t>
            </a:r>
            <a:r>
              <a:rPr dirty="0"/>
              <a:t>culpa</a:t>
            </a:r>
            <a:r>
              <a:rPr sz="5600" b="0" dirty="0"/>
              <a:t> y</a:t>
            </a:r>
            <a:r>
              <a:rPr b="0" dirty="0"/>
              <a:t> </a:t>
            </a:r>
            <a:r>
              <a:rPr dirty="0"/>
              <a:t>tristeza</a:t>
            </a:r>
            <a:r>
              <a:rPr sz="5600" b="0" dirty="0"/>
              <a:t>, de la </a:t>
            </a:r>
            <a:r>
              <a:rPr sz="7200" b="1" dirty="0" err="1">
                <a:effectLst>
                  <a:outerShdw blurRad="12700" dist="50800" dir="18900000" rotWithShape="0">
                    <a:schemeClr val="accent3">
                      <a:satOff val="-13807"/>
                      <a:lumOff val="19329"/>
                    </a:schemeClr>
                  </a:outerShdw>
                </a:effectLst>
                <a:latin typeface="Helvetica Neue"/>
                <a:ea typeface="Helvetica Neue"/>
                <a:cs typeface="Helvetica Neue"/>
              </a:rPr>
              <a:t>ansiedad</a:t>
            </a:r>
            <a:r>
              <a:rPr sz="5600" b="0" dirty="0"/>
              <a:t> y </a:t>
            </a:r>
            <a:r>
              <a:rPr sz="7200" b="1" dirty="0" err="1">
                <a:effectLst>
                  <a:outerShdw blurRad="12700" dist="50800" dir="18900000" rotWithShape="0">
                    <a:schemeClr val="accent3">
                      <a:satOff val="-13807"/>
                      <a:lumOff val="19329"/>
                    </a:schemeClr>
                  </a:outerShdw>
                </a:effectLst>
                <a:latin typeface="Helvetica Neue"/>
                <a:ea typeface="Helvetica Neue"/>
                <a:cs typeface="Helvetica Neue"/>
              </a:rPr>
              <a:t>angustia</a:t>
            </a:r>
            <a:r>
              <a:rPr sz="5600" b="0" dirty="0"/>
              <a:t> que </a:t>
            </a:r>
            <a:r>
              <a:rPr dirty="0" err="1"/>
              <a:t>agotan</a:t>
            </a:r>
            <a:r>
              <a:rPr dirty="0"/>
              <a:t> </a:t>
            </a:r>
            <a:r>
              <a:rPr sz="5600" b="0" dirty="0"/>
              <a:t>las </a:t>
            </a:r>
            <a:r>
              <a:rPr sz="7200" b="1" dirty="0" err="1">
                <a:effectLst>
                  <a:outerShdw blurRad="12700" dist="50800" dir="18900000" rotWithShape="0">
                    <a:schemeClr val="accent3">
                      <a:satOff val="-13807"/>
                      <a:lumOff val="19329"/>
                    </a:schemeClr>
                  </a:outerShdw>
                </a:effectLst>
                <a:latin typeface="Helvetica Neue"/>
                <a:ea typeface="Helvetica Neue"/>
                <a:cs typeface="Helvetica Neue"/>
              </a:rPr>
              <a:t>fuerzas</a:t>
            </a:r>
            <a:r>
              <a:rPr dirty="0"/>
              <a:t> </a:t>
            </a:r>
            <a:r>
              <a:rPr sz="5600" b="0" dirty="0"/>
              <a:t>de la </a:t>
            </a:r>
            <a:r>
              <a:rPr sz="7200" b="1" dirty="0" err="1">
                <a:effectLst>
                  <a:outerShdw blurRad="12700" dist="50800" dir="18900000" rotWithShape="0">
                    <a:schemeClr val="accent3">
                      <a:satOff val="-13807"/>
                      <a:lumOff val="19329"/>
                    </a:schemeClr>
                  </a:outerShdw>
                </a:effectLst>
                <a:latin typeface="Helvetica Neue"/>
                <a:ea typeface="Helvetica Neue"/>
                <a:cs typeface="Helvetica Neue"/>
              </a:rPr>
              <a:t>vida</a:t>
            </a:r>
            <a:r>
              <a:rPr sz="5600" b="0" dirty="0"/>
              <a:t>.</a:t>
            </a:r>
          </a:p>
          <a:p>
            <a:pPr marL="1244599" indent="-1181099" algn="l">
              <a:lnSpc>
                <a:spcPts val="8300"/>
              </a:lnSpc>
              <a:spcBef>
                <a:spcPts val="3500"/>
              </a:spcBef>
              <a:buSzPct val="80000"/>
              <a:buBlip>
                <a:blip r:embed="rId3"/>
              </a:buBlip>
              <a:defRPr sz="8300" b="1">
                <a:effectLst>
                  <a:outerShdw blurRad="12700" dist="50800" dir="18900000" rotWithShape="0">
                    <a:schemeClr val="accent3">
                      <a:satOff val="-13807"/>
                      <a:lumOff val="19329"/>
                    </a:schemeClr>
                  </a:outerShdw>
                </a:effectLst>
                <a:latin typeface="Helvetica Neue"/>
                <a:ea typeface="Helvetica Neue"/>
                <a:cs typeface="Helvetica Neue"/>
                <a:sym typeface="Helvetica Neue"/>
              </a:defRPr>
            </a:pPr>
            <a:r>
              <a:rPr sz="7200" b="1" dirty="0">
                <a:effectLst>
                  <a:outerShdw blurRad="12700" dist="50800" dir="18900000" rotWithShape="0">
                    <a:schemeClr val="accent3">
                      <a:satOff val="-13807"/>
                      <a:lumOff val="19329"/>
                    </a:schemeClr>
                  </a:outerShdw>
                </a:effectLst>
                <a:latin typeface="Helvetica Neue"/>
                <a:ea typeface="Helvetica Neue"/>
                <a:cs typeface="Helvetica Neue"/>
              </a:rPr>
              <a:t>Con </a:t>
            </a:r>
            <a:r>
              <a:rPr sz="7200" b="1" dirty="0" err="1">
                <a:effectLst>
                  <a:outerShdw blurRad="12700" dist="50800" dir="18900000" rotWithShape="0">
                    <a:schemeClr val="accent3">
                      <a:satOff val="-13807"/>
                      <a:lumOff val="19329"/>
                    </a:schemeClr>
                  </a:outerShdw>
                </a:effectLst>
                <a:latin typeface="Helvetica Neue"/>
                <a:ea typeface="Helvetica Neue"/>
                <a:cs typeface="Helvetica Neue"/>
              </a:rPr>
              <a:t>él</a:t>
            </a:r>
            <a:r>
              <a:rPr sz="7200" b="1" dirty="0">
                <a:effectLst>
                  <a:outerShdw blurRad="12700" dist="50800" dir="18900000" rotWithShape="0">
                    <a:schemeClr val="accent3">
                      <a:satOff val="-13807"/>
                      <a:lumOff val="19329"/>
                    </a:schemeClr>
                  </a:outerShdw>
                </a:effectLst>
                <a:latin typeface="Helvetica Neue"/>
                <a:ea typeface="Helvetica Neue"/>
                <a:cs typeface="Helvetica Neue"/>
              </a:rPr>
              <a:t> </a:t>
            </a:r>
            <a:r>
              <a:rPr dirty="0" err="1"/>
              <a:t>vienen</a:t>
            </a:r>
            <a:r>
              <a:rPr b="0" dirty="0"/>
              <a:t> </a:t>
            </a:r>
            <a:r>
              <a:rPr sz="5600" b="0" dirty="0"/>
              <a:t>la </a:t>
            </a:r>
            <a:r>
              <a:rPr dirty="0" err="1"/>
              <a:t>serenidad</a:t>
            </a:r>
            <a:r>
              <a:rPr sz="5600" b="0" dirty="0"/>
              <a:t> y la </a:t>
            </a:r>
            <a:r>
              <a:rPr dirty="0" err="1"/>
              <a:t>calma</a:t>
            </a:r>
            <a:r>
              <a:rPr sz="5600" b="0" dirty="0"/>
              <a:t>.</a:t>
            </a:r>
          </a:p>
          <a:p>
            <a:pPr marL="1244599" indent="-1181099" algn="l">
              <a:lnSpc>
                <a:spcPts val="8300"/>
              </a:lnSpc>
              <a:spcBef>
                <a:spcPts val="3500"/>
              </a:spcBef>
              <a:buSzPct val="80000"/>
              <a:buBlip>
                <a:blip r:embed="rId3"/>
              </a:buBlip>
              <a:defRPr sz="8300" b="1">
                <a:effectLst>
                  <a:outerShdw blurRad="12700" dist="50800" dir="18900000" rotWithShape="0">
                    <a:schemeClr val="accent3">
                      <a:satOff val="-13807"/>
                      <a:lumOff val="19329"/>
                    </a:schemeClr>
                  </a:outerShdw>
                </a:effectLst>
                <a:latin typeface="Helvetica Neue"/>
                <a:ea typeface="Helvetica Neue"/>
                <a:cs typeface="Helvetica Neue"/>
                <a:sym typeface="Helvetica Neue"/>
              </a:defRPr>
            </a:pPr>
            <a:r>
              <a:rPr dirty="0" err="1"/>
              <a:t>Implanta</a:t>
            </a:r>
            <a:r>
              <a:rPr sz="5600" b="0" dirty="0"/>
              <a:t> </a:t>
            </a:r>
            <a:r>
              <a:rPr sz="5600" b="0" dirty="0" err="1"/>
              <a:t>en</a:t>
            </a:r>
            <a:r>
              <a:rPr sz="5600" b="0" dirty="0"/>
              <a:t> el </a:t>
            </a:r>
            <a:r>
              <a:rPr dirty="0"/>
              <a:t>alma</a:t>
            </a:r>
            <a:r>
              <a:rPr b="0" dirty="0"/>
              <a:t> </a:t>
            </a:r>
            <a:r>
              <a:rPr sz="5600" b="0" dirty="0"/>
              <a:t>un </a:t>
            </a:r>
            <a:r>
              <a:rPr dirty="0" err="1"/>
              <a:t>gozo</a:t>
            </a:r>
            <a:r>
              <a:rPr b="0" dirty="0"/>
              <a:t> </a:t>
            </a:r>
            <a:r>
              <a:rPr sz="5600" b="0" dirty="0"/>
              <a:t>que </a:t>
            </a:r>
            <a:r>
              <a:rPr dirty="0"/>
              <a:t>nada</a:t>
            </a:r>
            <a:r>
              <a:rPr sz="5600" b="0" dirty="0"/>
              <a:t> </a:t>
            </a:r>
            <a:r>
              <a:rPr sz="5600" b="0" dirty="0" err="1"/>
              <a:t>en</a:t>
            </a:r>
            <a:r>
              <a:rPr sz="5600" b="0" dirty="0"/>
              <a:t> la </a:t>
            </a:r>
            <a:r>
              <a:rPr sz="7200" b="1" dirty="0">
                <a:effectLst>
                  <a:outerShdw blurRad="12700" dist="50800" dir="18900000" rotWithShape="0">
                    <a:schemeClr val="accent3">
                      <a:satOff val="-13807"/>
                      <a:lumOff val="19329"/>
                    </a:schemeClr>
                  </a:outerShdw>
                </a:effectLst>
                <a:latin typeface="Helvetica Neue"/>
                <a:ea typeface="Helvetica Neue"/>
                <a:cs typeface="Helvetica Neue"/>
              </a:rPr>
              <a:t>tierra </a:t>
            </a:r>
            <a:r>
              <a:rPr sz="7200" b="1" dirty="0" err="1">
                <a:effectLst>
                  <a:outerShdw blurRad="12700" dist="50800" dir="18900000" rotWithShape="0">
                    <a:schemeClr val="accent3">
                      <a:satOff val="-13807"/>
                      <a:lumOff val="19329"/>
                    </a:schemeClr>
                  </a:outerShdw>
                </a:effectLst>
                <a:latin typeface="Helvetica Neue"/>
                <a:ea typeface="Helvetica Neue"/>
                <a:cs typeface="Helvetica Neue"/>
              </a:rPr>
              <a:t>puede</a:t>
            </a:r>
            <a:r>
              <a:rPr sz="7200" b="1" dirty="0">
                <a:effectLst>
                  <a:outerShdw blurRad="12700" dist="50800" dir="18900000" rotWithShape="0">
                    <a:schemeClr val="accent3">
                      <a:satOff val="-13807"/>
                      <a:lumOff val="19329"/>
                    </a:schemeClr>
                  </a:outerShdw>
                </a:effectLst>
                <a:latin typeface="Helvetica Neue"/>
                <a:ea typeface="Helvetica Neue"/>
                <a:cs typeface="Helvetica Neue"/>
              </a:rPr>
              <a:t> </a:t>
            </a:r>
            <a:r>
              <a:rPr dirty="0" err="1"/>
              <a:t>destruir</a:t>
            </a:r>
            <a:r>
              <a:rPr sz="5600" b="0" dirty="0"/>
              <a:t>: el </a:t>
            </a:r>
            <a:r>
              <a:rPr dirty="0" err="1"/>
              <a:t>gozo</a:t>
            </a:r>
            <a:r>
              <a:rPr dirty="0"/>
              <a:t> </a:t>
            </a:r>
            <a:r>
              <a:rPr sz="5600" b="0" dirty="0"/>
              <a:t>que </a:t>
            </a:r>
            <a:r>
              <a:rPr sz="7200" b="1" dirty="0">
                <a:effectLst>
                  <a:outerShdw blurRad="12700" dist="50800" dir="18900000" rotWithShape="0">
                    <a:schemeClr val="accent3">
                      <a:satOff val="-13807"/>
                      <a:lumOff val="19329"/>
                    </a:schemeClr>
                  </a:outerShdw>
                </a:effectLst>
                <a:latin typeface="Helvetica Neue"/>
                <a:ea typeface="Helvetica Neue"/>
                <a:cs typeface="Helvetica Neue"/>
              </a:rPr>
              <a:t>hay</a:t>
            </a:r>
            <a:r>
              <a:rPr dirty="0"/>
              <a:t> </a:t>
            </a:r>
            <a:r>
              <a:rPr sz="5600" b="0" dirty="0" err="1"/>
              <a:t>en</a:t>
            </a:r>
            <a:r>
              <a:rPr sz="5600" b="0" dirty="0"/>
              <a:t> el </a:t>
            </a:r>
            <a:r>
              <a:rPr sz="7200" dirty="0" err="1"/>
              <a:t>Espíritu</a:t>
            </a:r>
            <a:r>
              <a:rPr sz="7200" dirty="0"/>
              <a:t> Santo</a:t>
            </a:r>
            <a:r>
              <a:rPr sz="5600" b="0" dirty="0"/>
              <a:t>, un </a:t>
            </a:r>
            <a:r>
              <a:rPr sz="7200" b="1" dirty="0" err="1">
                <a:effectLst>
                  <a:outerShdw blurRad="12700" dist="50800" dir="18900000" rotWithShape="0">
                    <a:schemeClr val="accent3">
                      <a:satOff val="-13807"/>
                      <a:lumOff val="19329"/>
                    </a:schemeClr>
                  </a:outerShdw>
                </a:effectLst>
                <a:latin typeface="Helvetica Neue"/>
                <a:ea typeface="Helvetica Neue"/>
                <a:cs typeface="Helvetica Neue"/>
              </a:rPr>
              <a:t>gozo</a:t>
            </a:r>
            <a:r>
              <a:rPr dirty="0"/>
              <a:t> </a:t>
            </a:r>
            <a:r>
              <a:rPr sz="5600" b="0" dirty="0"/>
              <a:t>que da </a:t>
            </a:r>
            <a:r>
              <a:rPr dirty="0" err="1"/>
              <a:t>salud</a:t>
            </a:r>
            <a:r>
              <a:rPr dirty="0"/>
              <a:t> </a:t>
            </a:r>
            <a:r>
              <a:rPr sz="5600" b="0" dirty="0"/>
              <a:t>y </a:t>
            </a:r>
            <a:r>
              <a:rPr dirty="0" err="1"/>
              <a:t>vida</a:t>
            </a:r>
            <a:r>
              <a:rPr dirty="0"/>
              <a:t>.</a:t>
            </a:r>
          </a:p>
        </p:txBody>
      </p:sp>
      <p:pic>
        <p:nvPicPr>
          <p:cNvPr id="315" name="Imagen" descr="Imagen"/>
          <p:cNvPicPr>
            <a:picLocks noChangeAspect="1"/>
          </p:cNvPicPr>
          <p:nvPr/>
        </p:nvPicPr>
        <p:blipFill>
          <a:blip r:embed="rId4"/>
          <a:stretch>
            <a:fillRect/>
          </a:stretch>
        </p:blipFill>
        <p:spPr>
          <a:xfrm>
            <a:off x="613335" y="806605"/>
            <a:ext cx="5992902" cy="697814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La obra de Cristo es sanar a los…"/>
          <p:cNvSpPr txBox="1">
            <a:spLocks noGrp="1"/>
          </p:cNvSpPr>
          <p:nvPr>
            <p:ph type="title"/>
          </p:nvPr>
        </p:nvSpPr>
        <p:spPr>
          <a:xfrm>
            <a:off x="2905069" y="664535"/>
            <a:ext cx="19894662" cy="2281401"/>
          </a:xfrm>
          <a:prstGeom prst="rect">
            <a:avLst/>
          </a:prstGeom>
        </p:spPr>
        <p:txBody>
          <a:bodyPr>
            <a:normAutofit fontScale="90000"/>
          </a:bodyPr>
          <a:lstStyle/>
          <a:p>
            <a:pPr defTabSz="528319">
              <a:defRPr sz="7168" b="1">
                <a:latin typeface="Helvetica"/>
                <a:ea typeface="Helvetica"/>
                <a:cs typeface="Helvetica"/>
                <a:sym typeface="Helvetica"/>
              </a:defRPr>
            </a:pPr>
            <a:r>
              <a:t>La obra</a:t>
            </a:r>
            <a:r>
              <a:rPr sz="6335" b="0"/>
              <a:t> de </a:t>
            </a:r>
            <a:r>
              <a:t>Cristo</a:t>
            </a:r>
            <a:r>
              <a:rPr sz="6335" b="0"/>
              <a:t> es </a:t>
            </a:r>
            <a:r>
              <a:t>sanar </a:t>
            </a:r>
            <a:r>
              <a:rPr sz="6335" b="0"/>
              <a:t>a los</a:t>
            </a:r>
          </a:p>
          <a:p>
            <a:pPr defTabSz="528319">
              <a:defRPr sz="7168" b="1">
                <a:latin typeface="Helvetica"/>
                <a:ea typeface="Helvetica"/>
                <a:cs typeface="Helvetica"/>
                <a:sym typeface="Helvetica"/>
              </a:defRPr>
            </a:pPr>
            <a:r>
              <a:t>quebrantados </a:t>
            </a:r>
            <a:r>
              <a:rPr sz="6335" b="0"/>
              <a:t>de </a:t>
            </a:r>
            <a:r>
              <a:t>corazón</a:t>
            </a:r>
          </a:p>
        </p:txBody>
      </p:sp>
      <p:sp>
        <p:nvSpPr>
          <p:cNvPr id="318" name="El poder sanador de Dios se hace sentir en toda la naturaleza, si:"/>
          <p:cNvSpPr txBox="1"/>
          <p:nvPr/>
        </p:nvSpPr>
        <p:spPr>
          <a:xfrm>
            <a:off x="2357840" y="3507066"/>
            <a:ext cx="18736953" cy="859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400" i="1">
                <a:latin typeface="Times New Roman"/>
                <a:ea typeface="Times New Roman"/>
                <a:cs typeface="Times New Roman"/>
                <a:sym typeface="Times New Roman"/>
              </a:defRPr>
            </a:lvl1pPr>
          </a:lstStyle>
          <a:p>
            <a:r>
              <a:t>El poder sanador de Dios se hace sentir en toda la naturaleza, si:</a:t>
            </a:r>
          </a:p>
        </p:txBody>
      </p:sp>
      <p:sp>
        <p:nvSpPr>
          <p:cNvPr id="319" name="Se corta un árbol…"/>
          <p:cNvSpPr/>
          <p:nvPr/>
        </p:nvSpPr>
        <p:spPr>
          <a:xfrm>
            <a:off x="2229792" y="4928064"/>
            <a:ext cx="21245216" cy="8194676"/>
          </a:xfrm>
          <a:prstGeom prst="roundRect">
            <a:avLst>
              <a:gd name="adj" fmla="val 10897"/>
            </a:avLst>
          </a:prstGeom>
          <a:gradFill>
            <a:gsLst>
              <a:gs pos="0">
                <a:srgbClr val="F9D5C1"/>
              </a:gs>
              <a:gs pos="100000">
                <a:srgbClr val="8F6047"/>
              </a:gs>
            </a:gsLst>
            <a:lin ang="5400000"/>
          </a:gradFill>
          <a:ln w="12700">
            <a:miter lim="400000"/>
          </a:ln>
          <a:effectLst>
            <a:outerShdw blurRad="190500" dist="165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1295400" indent="-635000" algn="l">
              <a:lnSpc>
                <a:spcPts val="7300"/>
              </a:lnSpc>
              <a:spcBef>
                <a:spcPts val="500"/>
              </a:spcBef>
              <a:buSzPct val="80000"/>
              <a:buBlip>
                <a:blip r:embed="rId2"/>
              </a:buBlip>
              <a:defRPr sz="6200" b="1">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Se corta un árbol</a:t>
            </a:r>
          </a:p>
          <a:p>
            <a:pPr marL="1295400" indent="-635000" algn="l">
              <a:lnSpc>
                <a:spcPts val="7300"/>
              </a:lnSpc>
              <a:spcBef>
                <a:spcPts val="500"/>
              </a:spcBef>
              <a:buSzPct val="80000"/>
              <a:buBlip>
                <a:blip r:embed="rId2"/>
              </a:buBlip>
              <a:defRPr sz="6200" b="1">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Ser humano se lastima</a:t>
            </a:r>
          </a:p>
          <a:p>
            <a:pPr marL="1295400" indent="-635000" algn="l">
              <a:lnSpc>
                <a:spcPts val="7300"/>
              </a:lnSpc>
              <a:spcBef>
                <a:spcPts val="500"/>
              </a:spcBef>
              <a:buSzPct val="80000"/>
              <a:buBlip>
                <a:blip r:embed="rId2"/>
              </a:buBlip>
              <a:defRPr sz="6200" b="1">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Se rompe un hueso</a:t>
            </a:r>
          </a:p>
          <a:p>
            <a:pPr marL="1295400" indent="-635000" algn="l">
              <a:lnSpc>
                <a:spcPts val="7300"/>
              </a:lnSpc>
              <a:spcBef>
                <a:spcPts val="500"/>
              </a:spcBef>
              <a:buSzPct val="80000"/>
              <a:buBlip>
                <a:blip r:embed="rId2"/>
              </a:buBlip>
              <a:defRPr sz="6200" b="1">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La naturaleza empieza a reparar el daño.</a:t>
            </a:r>
          </a:p>
          <a:p>
            <a:pPr marL="1295400" indent="-635000" algn="l">
              <a:lnSpc>
                <a:spcPts val="7300"/>
              </a:lnSpc>
              <a:spcBef>
                <a:spcPts val="500"/>
              </a:spcBef>
              <a:buSzPct val="80000"/>
              <a:buBlip>
                <a:blip r:embed="rId2"/>
              </a:buBlip>
              <a:defRPr sz="6200" b="1">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Aun antes de que exista la necesidad, están listos los elementos sanadores</a:t>
            </a:r>
          </a:p>
          <a:p>
            <a:pPr marL="1295400" indent="-635000" algn="l">
              <a:lnSpc>
                <a:spcPts val="7300"/>
              </a:lnSpc>
              <a:spcBef>
                <a:spcPts val="500"/>
              </a:spcBef>
              <a:buSzPct val="80000"/>
              <a:buBlip>
                <a:blip r:embed="rId2"/>
              </a:buBlip>
              <a:defRPr sz="6200" b="1">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t>Todas las energías se dedican a la obra de restauración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Lo mismo ocurre en el reino espiritual. Antes de que el pecado creara la necesidad, Dios había provisto el remedio. Toda alma que cede a la tentación, es herida por el adversario, pero dondequiera que haya pecado, está el Salvador. Es obra de Cristo “san"/>
          <p:cNvSpPr/>
          <p:nvPr/>
        </p:nvSpPr>
        <p:spPr>
          <a:xfrm>
            <a:off x="1549400" y="1082079"/>
            <a:ext cx="21285200" cy="10116246"/>
          </a:xfrm>
          <a:prstGeom prst="roundRect">
            <a:avLst>
              <a:gd name="adj" fmla="val 9323"/>
            </a:avLst>
          </a:prstGeom>
          <a:gradFill>
            <a:gsLst>
              <a:gs pos="0">
                <a:srgbClr val="F9D5C1"/>
              </a:gs>
              <a:gs pos="100000">
                <a:srgbClr val="8F6047"/>
              </a:gs>
            </a:gsLst>
            <a:lin ang="5400000"/>
          </a:gradFill>
          <a:ln w="12700">
            <a:miter lim="400000"/>
          </a:ln>
          <a:effectLst>
            <a:outerShdw blurRad="190500" dist="165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indent="660400">
              <a:lnSpc>
                <a:spcPts val="7300"/>
              </a:lnSpc>
              <a:spcBef>
                <a:spcPts val="500"/>
              </a:spcBef>
              <a:defRPr sz="6200" b="1">
                <a:solidFill>
                  <a:srgbClr val="000000"/>
                </a:solidFill>
                <a:effectLst>
                  <a:outerShdw blurRad="25400" dist="23998" dir="2700000" rotWithShape="0">
                    <a:srgbClr val="000000">
                      <a:alpha val="31034"/>
                    </a:srgbClr>
                  </a:outerShdw>
                </a:effectLst>
                <a:latin typeface="Helvetica"/>
                <a:ea typeface="Helvetica"/>
                <a:cs typeface="Helvetica"/>
                <a:sym typeface="Helvetica"/>
              </a:defRPr>
            </a:pPr>
            <a:r>
              <a:rPr sz="9100" i="1">
                <a:latin typeface="Times New Roman"/>
                <a:ea typeface="Times New Roman"/>
                <a:cs typeface="Times New Roman"/>
                <a:sym typeface="Times New Roman"/>
              </a:rPr>
              <a:t>Lo mismo ocurre en el reino espiritual</a:t>
            </a:r>
            <a:r>
              <a:t>. Antes </a:t>
            </a:r>
            <a:r>
              <a:rPr sz="4100" b="0">
                <a:latin typeface="+mn-lt"/>
                <a:ea typeface="+mn-ea"/>
                <a:cs typeface="+mn-cs"/>
                <a:sym typeface="Helvetica Light"/>
              </a:rPr>
              <a:t>de que el </a:t>
            </a:r>
            <a:r>
              <a:t>pecado creara</a:t>
            </a:r>
            <a:r>
              <a:rPr sz="4100" b="0">
                <a:latin typeface="+mn-lt"/>
                <a:ea typeface="+mn-ea"/>
                <a:cs typeface="+mn-cs"/>
                <a:sym typeface="Helvetica Light"/>
              </a:rPr>
              <a:t> la </a:t>
            </a:r>
            <a:r>
              <a:t>necesidad, Dios había provisto </a:t>
            </a:r>
            <a:r>
              <a:rPr sz="4100" b="0">
                <a:latin typeface="+mn-lt"/>
                <a:ea typeface="+mn-ea"/>
                <a:cs typeface="+mn-cs"/>
                <a:sym typeface="Helvetica Light"/>
              </a:rPr>
              <a:t>el </a:t>
            </a:r>
            <a:r>
              <a:t>remedio. Toda alma</a:t>
            </a:r>
            <a:r>
              <a:rPr sz="4100" b="0">
                <a:latin typeface="+mn-lt"/>
                <a:ea typeface="+mn-ea"/>
                <a:cs typeface="+mn-cs"/>
                <a:sym typeface="Helvetica Light"/>
              </a:rPr>
              <a:t> que </a:t>
            </a:r>
            <a:r>
              <a:t>cede</a:t>
            </a:r>
            <a:r>
              <a:rPr sz="4100" b="0">
                <a:latin typeface="+mn-lt"/>
                <a:ea typeface="+mn-ea"/>
                <a:cs typeface="+mn-cs"/>
                <a:sym typeface="Helvetica Light"/>
              </a:rPr>
              <a:t> a la </a:t>
            </a:r>
            <a:r>
              <a:t>tentación</a:t>
            </a:r>
            <a:r>
              <a:rPr sz="4100" b="0">
                <a:latin typeface="+mn-lt"/>
                <a:ea typeface="+mn-ea"/>
                <a:cs typeface="+mn-cs"/>
                <a:sym typeface="Helvetica Light"/>
              </a:rPr>
              <a:t>, es </a:t>
            </a:r>
            <a:r>
              <a:t>herida por </a:t>
            </a:r>
            <a:r>
              <a:rPr sz="4100" b="0">
                <a:latin typeface="+mn-lt"/>
                <a:ea typeface="+mn-ea"/>
                <a:cs typeface="+mn-cs"/>
                <a:sym typeface="Helvetica Light"/>
              </a:rPr>
              <a:t>el </a:t>
            </a:r>
            <a:r>
              <a:t>adversario</a:t>
            </a:r>
            <a:r>
              <a:rPr sz="4100" b="0">
                <a:latin typeface="+mn-lt"/>
                <a:ea typeface="+mn-ea"/>
                <a:cs typeface="+mn-cs"/>
                <a:sym typeface="Helvetica Light"/>
              </a:rPr>
              <a:t>, pero </a:t>
            </a:r>
            <a:r>
              <a:t>dondequiera que haya pecado</a:t>
            </a:r>
            <a:r>
              <a:rPr sz="4100" b="0">
                <a:latin typeface="+mn-lt"/>
                <a:ea typeface="+mn-ea"/>
                <a:cs typeface="+mn-cs"/>
                <a:sym typeface="Helvetica Light"/>
              </a:rPr>
              <a:t>, está</a:t>
            </a:r>
            <a:r>
              <a:t> el Salvador. Es obra de Cristo “sanar</a:t>
            </a:r>
            <a:r>
              <a:rPr sz="4100" b="0">
                <a:latin typeface="+mn-lt"/>
                <a:ea typeface="+mn-ea"/>
                <a:cs typeface="+mn-cs"/>
                <a:sym typeface="Helvetica Light"/>
              </a:rPr>
              <a:t> a los </a:t>
            </a:r>
            <a:r>
              <a:t>quebrantados </a:t>
            </a:r>
            <a:r>
              <a:rPr sz="4100" b="0">
                <a:latin typeface="+mn-lt"/>
                <a:ea typeface="+mn-ea"/>
                <a:cs typeface="+mn-cs"/>
                <a:sym typeface="Helvetica Light"/>
              </a:rPr>
              <a:t>de </a:t>
            </a:r>
            <a:r>
              <a:t>corazón</a:t>
            </a:r>
            <a:r>
              <a:rPr sz="4100" b="0">
                <a:latin typeface="+mn-lt"/>
                <a:ea typeface="+mn-ea"/>
                <a:cs typeface="+mn-cs"/>
                <a:sym typeface="Helvetica Light"/>
              </a:rPr>
              <a:t>, a </a:t>
            </a:r>
            <a:r>
              <a:t>pregonar libertad </a:t>
            </a:r>
            <a:r>
              <a:rPr sz="4100" b="0">
                <a:latin typeface="+mn-lt"/>
                <a:ea typeface="+mn-ea"/>
                <a:cs typeface="+mn-cs"/>
                <a:sym typeface="Helvetica Light"/>
              </a:rPr>
              <a:t>a los </a:t>
            </a:r>
            <a:r>
              <a:t>cautivos </a:t>
            </a:r>
            <a:r>
              <a:rPr sz="4100" b="0">
                <a:latin typeface="+mn-lt"/>
                <a:ea typeface="+mn-ea"/>
                <a:cs typeface="+mn-cs"/>
                <a:sym typeface="Helvetica Light"/>
              </a:rPr>
              <a:t>[...] </a:t>
            </a:r>
            <a:r>
              <a:t>poner </a:t>
            </a:r>
            <a:r>
              <a:rPr sz="4100" b="0">
                <a:latin typeface="+mn-lt"/>
                <a:ea typeface="+mn-ea"/>
                <a:cs typeface="+mn-cs"/>
                <a:sym typeface="Helvetica Light"/>
              </a:rPr>
              <a:t>en </a:t>
            </a:r>
            <a:r>
              <a:t>libertad</a:t>
            </a:r>
            <a:r>
              <a:rPr sz="4100" b="0">
                <a:latin typeface="+mn-lt"/>
                <a:ea typeface="+mn-ea"/>
                <a:cs typeface="+mn-cs"/>
                <a:sym typeface="Helvetica Light"/>
              </a:rPr>
              <a:t> a los </a:t>
            </a:r>
            <a:r>
              <a:t>oprimidos”</a:t>
            </a:r>
          </a:p>
        </p:txBody>
      </p:sp>
      <p:sp>
        <p:nvSpPr>
          <p:cNvPr id="322" name="Lucas 4:18.—La Educación, 113 (1903). {1MCP 77.2}"/>
          <p:cNvSpPr txBox="1"/>
          <p:nvPr/>
        </p:nvSpPr>
        <p:spPr>
          <a:xfrm>
            <a:off x="5289422" y="12128499"/>
            <a:ext cx="13805155"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Lucas 4:18.—La Educación, 113 (1903). {1MCP 77.2}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Óvalo"/>
          <p:cNvSpPr/>
          <p:nvPr/>
        </p:nvSpPr>
        <p:spPr>
          <a:xfrm>
            <a:off x="4368323" y="194733"/>
            <a:ext cx="15073578" cy="3443090"/>
          </a:xfrm>
          <a:prstGeom prst="ellipse">
            <a:avLst/>
          </a:prstGeom>
          <a:blipFill>
            <a:blip r:embed="rId2"/>
          </a:blipFill>
          <a:ln w="12700">
            <a:miter lim="400000"/>
          </a:ln>
          <a:effectLst>
            <a:outerShdw blurRad="190500" dist="8455" dir="5400000" rotWithShape="0">
              <a:srgbClr val="000000"/>
            </a:outerShdw>
          </a:effectLst>
        </p:spPr>
        <p:txBody>
          <a:bodyPr lIns="50800" tIns="50800" rIns="50800" bIns="50800" anchor="ctr"/>
          <a:lstStyle/>
          <a:p>
            <a:pPr>
              <a:defRPr sz="3200">
                <a:solidFill>
                  <a:srgbClr val="D0A5CD"/>
                </a:solidFill>
                <a:effectLst>
                  <a:outerShdw blurRad="25400" dist="23998" dir="2700000" rotWithShape="0">
                    <a:srgbClr val="000000">
                      <a:alpha val="31034"/>
                    </a:srgbClr>
                  </a:outerShdw>
                </a:effectLst>
              </a:defRPr>
            </a:pPr>
            <a:endParaRPr/>
          </a:p>
        </p:txBody>
      </p:sp>
      <p:sp>
        <p:nvSpPr>
          <p:cNvPr id="325" name="para los males mentales y espirituales"/>
          <p:cNvSpPr txBox="1">
            <a:spLocks noGrp="1"/>
          </p:cNvSpPr>
          <p:nvPr>
            <p:ph type="title"/>
          </p:nvPr>
        </p:nvSpPr>
        <p:spPr>
          <a:xfrm>
            <a:off x="7129274" y="2241214"/>
            <a:ext cx="10125452" cy="1426268"/>
          </a:xfrm>
          <a:prstGeom prst="rect">
            <a:avLst/>
          </a:prstGeom>
        </p:spPr>
        <p:txBody>
          <a:bodyPr/>
          <a:lstStyle/>
          <a:p>
            <a:pPr algn="l" defTabSz="330200">
              <a:defRPr sz="4480" b="1">
                <a:solidFill>
                  <a:srgbClr val="000000"/>
                </a:solidFill>
                <a:latin typeface="Helvetica"/>
                <a:ea typeface="Helvetica"/>
                <a:cs typeface="Helvetica"/>
                <a:sym typeface="Helvetica"/>
              </a:defRPr>
            </a:pPr>
            <a:r>
              <a:rPr sz="3840" b="0"/>
              <a:t>para los </a:t>
            </a:r>
            <a:r>
              <a:t>males mentales</a:t>
            </a:r>
            <a:r>
              <a:rPr sz="3840" b="0"/>
              <a:t> y </a:t>
            </a:r>
            <a:r>
              <a:t>espirituales</a:t>
            </a:r>
          </a:p>
        </p:txBody>
      </p:sp>
      <p:pic>
        <p:nvPicPr>
          <p:cNvPr id="326" name="Imagen" descr="Imagen"/>
          <p:cNvPicPr>
            <a:picLocks noChangeAspect="1"/>
          </p:cNvPicPr>
          <p:nvPr/>
        </p:nvPicPr>
        <p:blipFill>
          <a:blip r:embed="rId3"/>
          <a:stretch>
            <a:fillRect/>
          </a:stretch>
        </p:blipFill>
        <p:spPr>
          <a:xfrm>
            <a:off x="8432344" y="259559"/>
            <a:ext cx="4867901" cy="3727305"/>
          </a:xfrm>
          <a:prstGeom prst="rect">
            <a:avLst/>
          </a:prstGeom>
          <a:ln w="12700">
            <a:miter lim="400000"/>
          </a:ln>
        </p:spPr>
      </p:pic>
      <p:pic>
        <p:nvPicPr>
          <p:cNvPr id="327" name="Imagen" descr="Imagen"/>
          <p:cNvPicPr>
            <a:picLocks noChangeAspect="1"/>
          </p:cNvPicPr>
          <p:nvPr/>
        </p:nvPicPr>
        <p:blipFill>
          <a:blip r:embed="rId4"/>
          <a:stretch>
            <a:fillRect/>
          </a:stretch>
        </p:blipFill>
        <p:spPr>
          <a:xfrm>
            <a:off x="4866678" y="655507"/>
            <a:ext cx="1798244" cy="1893508"/>
          </a:xfrm>
          <a:prstGeom prst="rect">
            <a:avLst/>
          </a:prstGeom>
          <a:ln w="12700">
            <a:miter lim="400000"/>
          </a:ln>
        </p:spPr>
      </p:pic>
      <p:pic>
        <p:nvPicPr>
          <p:cNvPr id="328" name="Imagen" descr="Imagen"/>
          <p:cNvPicPr>
            <a:picLocks noChangeAspect="1"/>
          </p:cNvPicPr>
          <p:nvPr/>
        </p:nvPicPr>
        <p:blipFill>
          <a:blip r:embed="rId5"/>
          <a:stretch>
            <a:fillRect/>
          </a:stretch>
        </p:blipFill>
        <p:spPr>
          <a:xfrm>
            <a:off x="7840631" y="1135019"/>
            <a:ext cx="750659" cy="1273151"/>
          </a:xfrm>
          <a:prstGeom prst="rect">
            <a:avLst/>
          </a:prstGeom>
          <a:ln w="12700">
            <a:miter lim="400000"/>
          </a:ln>
        </p:spPr>
      </p:pic>
      <p:pic>
        <p:nvPicPr>
          <p:cNvPr id="329" name="Imagen" descr="Imagen"/>
          <p:cNvPicPr>
            <a:picLocks noChangeAspect="1"/>
          </p:cNvPicPr>
          <p:nvPr/>
        </p:nvPicPr>
        <p:blipFill>
          <a:blip r:embed="rId6"/>
          <a:stretch>
            <a:fillRect/>
          </a:stretch>
        </p:blipFill>
        <p:spPr>
          <a:xfrm>
            <a:off x="12829771" y="564954"/>
            <a:ext cx="6253427" cy="3116660"/>
          </a:xfrm>
          <a:prstGeom prst="rect">
            <a:avLst/>
          </a:prstGeom>
          <a:ln w="12700">
            <a:miter lim="400000"/>
          </a:ln>
        </p:spPr>
      </p:pic>
      <p:pic>
        <p:nvPicPr>
          <p:cNvPr id="330" name="Imagen" descr="Imagen"/>
          <p:cNvPicPr>
            <a:picLocks noChangeAspect="1"/>
          </p:cNvPicPr>
          <p:nvPr/>
        </p:nvPicPr>
        <p:blipFill>
          <a:blip r:embed="rId7"/>
          <a:stretch>
            <a:fillRect/>
          </a:stretch>
        </p:blipFill>
        <p:spPr>
          <a:xfrm>
            <a:off x="133961" y="6798867"/>
            <a:ext cx="4659678" cy="6993199"/>
          </a:xfrm>
          <a:prstGeom prst="rect">
            <a:avLst/>
          </a:prstGeom>
          <a:ln w="12700">
            <a:miter lim="400000"/>
          </a:ln>
        </p:spPr>
      </p:pic>
      <p:sp>
        <p:nvSpPr>
          <p:cNvPr id="331" name="Las palabras de nuestro Salvador:"/>
          <p:cNvSpPr txBox="1"/>
          <p:nvPr/>
        </p:nvSpPr>
        <p:spPr>
          <a:xfrm>
            <a:off x="7378534" y="4875428"/>
            <a:ext cx="11929865" cy="1426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defTabSz="577850">
              <a:lnSpc>
                <a:spcPts val="6300"/>
              </a:lnSpc>
              <a:defRPr sz="7840" b="1">
                <a:solidFill>
                  <a:srgbClr val="E7DBD2"/>
                </a:solidFill>
                <a:latin typeface="Helvetica"/>
                <a:ea typeface="Helvetica"/>
                <a:cs typeface="Helvetica"/>
                <a:sym typeface="Helvetica"/>
              </a:defRPr>
            </a:pPr>
            <a:r>
              <a:rPr sz="6719" i="1">
                <a:solidFill>
                  <a:srgbClr val="FFFFFF"/>
                </a:solidFill>
                <a:latin typeface="Times New Roman"/>
                <a:ea typeface="Times New Roman"/>
                <a:cs typeface="Times New Roman"/>
                <a:sym typeface="Times New Roman"/>
              </a:rPr>
              <a:t>Las palabras</a:t>
            </a:r>
            <a:r>
              <a:rPr sz="4830" i="1">
                <a:solidFill>
                  <a:srgbClr val="FFFFFF"/>
                </a:solidFill>
                <a:latin typeface="Times New Roman"/>
                <a:ea typeface="Times New Roman"/>
                <a:cs typeface="Times New Roman"/>
                <a:sym typeface="Times New Roman"/>
              </a:rPr>
              <a:t> de </a:t>
            </a:r>
            <a:r>
              <a:rPr sz="6719" i="1">
                <a:solidFill>
                  <a:srgbClr val="FFFFFF"/>
                </a:solidFill>
                <a:latin typeface="Times New Roman"/>
                <a:ea typeface="Times New Roman"/>
                <a:cs typeface="Times New Roman"/>
                <a:sym typeface="Times New Roman"/>
              </a:rPr>
              <a:t>nuestro Salvador:</a:t>
            </a:r>
          </a:p>
        </p:txBody>
      </p:sp>
      <p:sp>
        <p:nvSpPr>
          <p:cNvPr id="332" name="“Venid a mí, [...] que yo os haré descansar”"/>
          <p:cNvSpPr txBox="1"/>
          <p:nvPr/>
        </p:nvSpPr>
        <p:spPr>
          <a:xfrm>
            <a:off x="5191719" y="5569695"/>
            <a:ext cx="16303495" cy="5184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nSpc>
                <a:spcPts val="11200"/>
              </a:lnSpc>
              <a:defRPr sz="11200" b="1">
                <a:solidFill>
                  <a:srgbClr val="E7DBD2"/>
                </a:solidFill>
                <a:latin typeface="Helvetica"/>
                <a:ea typeface="Helvetica"/>
                <a:cs typeface="Helvetica"/>
                <a:sym typeface="Helvetica"/>
              </a:defRPr>
            </a:pPr>
            <a:r>
              <a:rPr sz="9600" b="0">
                <a:solidFill>
                  <a:srgbClr val="FFFFFF"/>
                </a:solidFill>
                <a:effectLst>
                  <a:outerShdw blurRad="88900" dist="50800" dir="18900000" rotWithShape="0">
                    <a:srgbClr val="CE7601"/>
                  </a:outerShdw>
                </a:effectLst>
              </a:rPr>
              <a:t>“Venid a mí</a:t>
            </a:r>
            <a:r>
              <a:rPr sz="6900" b="0">
                <a:solidFill>
                  <a:srgbClr val="FFFFFF"/>
                </a:solidFill>
                <a:effectLst>
                  <a:outerShdw blurRad="88900" dist="50800" dir="18900000" rotWithShape="0">
                    <a:srgbClr val="CE7601"/>
                  </a:outerShdw>
                </a:effectLst>
              </a:rPr>
              <a:t>,</a:t>
            </a:r>
            <a:r>
              <a:rPr sz="9600" b="0">
                <a:solidFill>
                  <a:srgbClr val="FFFFFF"/>
                </a:solidFill>
                <a:effectLst>
                  <a:outerShdw blurRad="88900" dist="50800" dir="18900000" rotWithShape="0">
                    <a:srgbClr val="CE7601"/>
                  </a:outerShdw>
                </a:effectLst>
              </a:rPr>
              <a:t> </a:t>
            </a:r>
            <a:r>
              <a:rPr sz="6900" b="0">
                <a:solidFill>
                  <a:srgbClr val="FFFFFF"/>
                </a:solidFill>
                <a:effectLst>
                  <a:outerShdw blurRad="88900" dist="50800" dir="18900000" rotWithShape="0">
                    <a:srgbClr val="CE7601"/>
                  </a:outerShdw>
                </a:effectLst>
              </a:rPr>
              <a:t>[...]</a:t>
            </a:r>
            <a:r>
              <a:rPr sz="9600" b="0">
                <a:solidFill>
                  <a:srgbClr val="FFFFFF"/>
                </a:solidFill>
                <a:effectLst>
                  <a:outerShdw blurRad="88900" dist="50800" dir="18900000" rotWithShape="0">
                    <a:srgbClr val="CE7601"/>
                  </a:outerShdw>
                </a:effectLst>
              </a:rPr>
              <a:t> que yo os haré descansar” </a:t>
            </a:r>
          </a:p>
        </p:txBody>
      </p:sp>
      <p:sp>
        <p:nvSpPr>
          <p:cNvPr id="333" name="son una receta para curar:"/>
          <p:cNvSpPr txBox="1"/>
          <p:nvPr/>
        </p:nvSpPr>
        <p:spPr>
          <a:xfrm>
            <a:off x="8975064" y="10606335"/>
            <a:ext cx="7957872"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son una receta para curar:</a:t>
            </a:r>
          </a:p>
        </p:txBody>
      </p:sp>
    </p:spTree>
  </p:cSld>
  <p:clrMapOvr>
    <a:masterClrMapping/>
  </p:clrMapOvr>
  <p:transition spd="med"/>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92</TotalTime>
  <Words>2249</Words>
  <Application>Microsoft Macintosh PowerPoint</Application>
  <PresentationFormat>Personalizado</PresentationFormat>
  <Paragraphs>143</Paragraphs>
  <Slides>32</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32</vt:i4>
      </vt:variant>
    </vt:vector>
  </HeadingPairs>
  <TitlesOfParts>
    <vt:vector size="41" baseType="lpstr">
      <vt:lpstr>Arial</vt:lpstr>
      <vt:lpstr>Arial Black</vt:lpstr>
      <vt:lpstr>Arial Rounded MT Bold</vt:lpstr>
      <vt:lpstr>Helvetica</vt:lpstr>
      <vt:lpstr>Helvetica Light</vt:lpstr>
      <vt:lpstr>Helvetica Neue</vt:lpstr>
      <vt:lpstr>Lucida Grande</vt:lpstr>
      <vt:lpstr>Times New Roman</vt:lpstr>
      <vt:lpstr>Gradient</vt:lpstr>
      <vt:lpstr>Presentación de PowerPoint</vt:lpstr>
      <vt:lpstr>Presentación de PowerPoint</vt:lpstr>
      <vt:lpstr>Relaciones básicas</vt:lpstr>
      <vt:lpstr>La religión y la mente</vt:lpstr>
      <vt:lpstr>Presentación de PowerPoint</vt:lpstr>
      <vt:lpstr>Presentación de PowerPoint</vt:lpstr>
      <vt:lpstr>La obra de Cristo es sanar a los quebrantados de corazón</vt:lpstr>
      <vt:lpstr>Presentación de PowerPoint</vt:lpstr>
      <vt:lpstr>para los males mentales y espirituales</vt:lpstr>
      <vt:lpstr>Presentación de PowerPoint</vt:lpstr>
      <vt:lpstr>El evangelio frente a la ciencia y la literatura</vt:lpstr>
      <vt:lpstr>El evangelio frente a la ciencia y la literatura</vt:lpstr>
      <vt:lpstr>Solo el evangelio puede curar los males que maldicen a la sociedad</vt:lpstr>
      <vt:lpstr>Solo el evangelio puede curar los males que maldicen a la sociedad</vt:lpstr>
      <vt:lpstr>Solo mediante el desarrollo armonioso puede alcanzarse la perfección</vt:lpstr>
      <vt:lpstr>La levadura divina transforma la mente</vt:lpstr>
      <vt:lpstr>La verdad del evangelio proporciona un propósito firme</vt:lpstr>
      <vt:lpstr>La verdad del evangelio proporciona un propósito firme</vt:lpstr>
      <vt:lpstr>Consagrarnos a Cristo produce paz</vt:lpstr>
      <vt:lpstr>Consagrarnos a Cristo produce:</vt:lpstr>
      <vt:lpstr>Presentación de PowerPoint</vt:lpstr>
      <vt:lpstr>Espaciarse en Cristo provee estímulo</vt:lpstr>
      <vt:lpstr>El conocimiento fortalece la mente y el alma</vt:lpstr>
      <vt:lpstr>La mente y la lucha espiritual</vt:lpstr>
      <vt:lpstr>La mente y la lucha espiritual</vt:lpstr>
      <vt:lpstr>Mantener la mente ocupada es una salvaguardia contra el mal</vt:lpstr>
      <vt:lpstr>Una imaginación pervertida provoca oscuridad</vt:lpstr>
      <vt:lpstr>Dirija la mente al creador, y no a la exaltación propia</vt:lpstr>
      <vt:lpstr>Aguas vivas en lugar de cisternas rotas</vt:lpstr>
      <vt:lpstr>Aguas vivas en lugar de cisternas rotas</vt:lpstr>
      <vt:lpstr>Presentación de PowerPoint</vt:lpstr>
      <vt:lpstr>Se necesita la unión de lo divino con la iniciativa humana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Microsoft Office User</cp:lastModifiedBy>
  <cp:revision>11</cp:revision>
  <dcterms:modified xsi:type="dcterms:W3CDTF">2020-10-22T15:29:49Z</dcterms:modified>
</cp:coreProperties>
</file>