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306" r:id="rId2"/>
    <p:sldId id="257" r:id="rId3"/>
    <p:sldId id="300" r:id="rId4"/>
    <p:sldId id="307" r:id="rId5"/>
    <p:sldId id="308" r:id="rId6"/>
    <p:sldId id="313" r:id="rId7"/>
    <p:sldId id="261" r:id="rId8"/>
    <p:sldId id="268" r:id="rId9"/>
    <p:sldId id="271" r:id="rId10"/>
    <p:sldId id="270" r:id="rId11"/>
    <p:sldId id="264" r:id="rId12"/>
    <p:sldId id="272" r:id="rId13"/>
    <p:sldId id="267" r:id="rId14"/>
    <p:sldId id="263" r:id="rId15"/>
    <p:sldId id="262" r:id="rId16"/>
    <p:sldId id="269" r:id="rId17"/>
    <p:sldId id="273" r:id="rId18"/>
    <p:sldId id="274" r:id="rId19"/>
    <p:sldId id="275" r:id="rId20"/>
    <p:sldId id="276" r:id="rId21"/>
    <p:sldId id="277" r:id="rId22"/>
    <p:sldId id="258" r:id="rId23"/>
    <p:sldId id="259" r:id="rId24"/>
    <p:sldId id="260" r:id="rId25"/>
    <p:sldId id="278" r:id="rId26"/>
    <p:sldId id="291" r:id="rId27"/>
    <p:sldId id="303" r:id="rId28"/>
    <p:sldId id="280" r:id="rId29"/>
    <p:sldId id="281" r:id="rId30"/>
    <p:sldId id="282" r:id="rId31"/>
    <p:sldId id="304" r:id="rId32"/>
    <p:sldId id="286" r:id="rId33"/>
    <p:sldId id="287" r:id="rId34"/>
    <p:sldId id="288" r:id="rId35"/>
    <p:sldId id="289" r:id="rId36"/>
    <p:sldId id="290" r:id="rId37"/>
    <p:sldId id="283" r:id="rId38"/>
    <p:sldId id="284" r:id="rId39"/>
    <p:sldId id="285" r:id="rId40"/>
    <p:sldId id="292" r:id="rId41"/>
    <p:sldId id="293" r:id="rId42"/>
    <p:sldId id="294" r:id="rId43"/>
    <p:sldId id="309" r:id="rId44"/>
    <p:sldId id="310" r:id="rId45"/>
    <p:sldId id="311" r:id="rId46"/>
    <p:sldId id="312" r:id="rId4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990099"/>
    <a:srgbClr val="CC00CC"/>
    <a:srgbClr val="EBF8FF"/>
    <a:srgbClr val="E1F4FF"/>
    <a:srgbClr val="D9F1FF"/>
    <a:srgbClr val="CCECF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1248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5AC06-EA67-4247-8177-84A54776AA0D}" type="datetimeFigureOut">
              <a:rPr lang="en-US" smtClean="0"/>
              <a:t>5/4/19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9CD1E-B6F4-9E4C-9FF5-78F47DF7C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921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AB761-1C36-5444-A00D-8159F235D946}" type="datetimeFigureOut">
              <a:rPr lang="en-US" smtClean="0"/>
              <a:t>5/4/19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BB137-4BAA-8E4C-8651-7EB11485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622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10EF6-6D66-4989-9D76-EA8B8591B90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0156A-342F-49A2-8DAC-264D0E57044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891D8-9F56-4950-8750-6FD8D091847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F250D-017A-485A-8DCF-483E9A5CCA9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500EE-BB1F-497F-8F3A-0D4CDFD33F4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E274F-AC22-40D5-8F03-39015C957C3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39CB2-A9B6-4E11-A0C7-41AA3900A50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881CD-F847-4BF7-9D06-080DBBE503D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466B-35C6-4399-80A0-7C41FE2942C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7B7FF-EA62-4392-8532-A7C1132C6DE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DF7CB-E200-428C-922B-9760E39C7E6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s-ES" smtClean="0"/>
              <a:t>PEDRO IGLESIAS O.</a:t>
            </a: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3E92B73-ABC8-4B5B-AD0C-9E2DDD710DE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3" Type="http://schemas.openxmlformats.org/officeDocument/2006/relationships/image" Target="../media/image5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3" Type="http://schemas.openxmlformats.org/officeDocument/2006/relationships/image" Target="../media/image7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3" Type="http://schemas.openxmlformats.org/officeDocument/2006/relationships/image" Target="../media/image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3" Type="http://schemas.openxmlformats.org/officeDocument/2006/relationships/image" Target="../media/image7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7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beso dif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2132856"/>
            <a:ext cx="1778634" cy="307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5085184"/>
            <a:ext cx="7164288" cy="1104900"/>
          </a:xfrm>
        </p:spPr>
        <p:txBody>
          <a:bodyPr/>
          <a:lstStyle/>
          <a:p>
            <a:pPr eaLnBrk="1" hangingPunct="1"/>
            <a:r>
              <a:rPr lang="es-CO" sz="2800" dirty="0" smtClean="0">
                <a:latin typeface="Abadi MT Condensed Extra Bold"/>
                <a:cs typeface="Abadi MT Condensed Extra Bold"/>
              </a:rPr>
              <a:t>Un día los jóvenes crecen y descubren  que son atraídos por el sexo opuesto.  Les toca enfrentar los desafíos del enamoramiento.. </a:t>
            </a:r>
            <a:endParaRPr lang="es-ES" sz="2800" dirty="0" smtClean="0">
              <a:latin typeface="Abadi MT Condensed Extra Bold"/>
              <a:cs typeface="Abadi MT Condensed Extra Bold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59632" y="404664"/>
            <a:ext cx="7270576" cy="1470025"/>
          </a:xfrm>
        </p:spPr>
        <p:txBody>
          <a:bodyPr/>
          <a:lstStyle/>
          <a:p>
            <a:r>
              <a:rPr lang="es-ES" sz="5400" dirty="0">
                <a:solidFill>
                  <a:srgbClr val="800000"/>
                </a:solidFill>
                <a:latin typeface="Phosphate Inline"/>
                <a:cs typeface="Phosphate Inline"/>
              </a:rPr>
              <a:t>QUE </a:t>
            </a:r>
            <a:r>
              <a:rPr lang="es-ES" sz="7200" i="1" dirty="0">
                <a:solidFill>
                  <a:srgbClr val="224B50"/>
                </a:solidFill>
                <a:latin typeface="Phosphate Inline"/>
                <a:cs typeface="Phosphate Inline"/>
              </a:rPr>
              <a:t>EL AMOR </a:t>
            </a:r>
            <a:r>
              <a:rPr lang="es-ES" sz="5400" dirty="0">
                <a:solidFill>
                  <a:srgbClr val="800000"/>
                </a:solidFill>
                <a:latin typeface="Phosphate Inline"/>
                <a:cs typeface="Phosphate Inline"/>
              </a:rPr>
              <a:t>NO TE META EN PROBLEMAS </a:t>
            </a:r>
            <a:endParaRPr lang="en-US" sz="5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651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304800"/>
            <a:ext cx="7740650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3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PARTICIPACIÓN PERSONAL EN UNA AVENTURA AMOROSA FUERA DEL MATRIMONIO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0800" y="2354263"/>
            <a:ext cx="7499350" cy="3352800"/>
          </a:xfrm>
          <a:effectLst>
            <a:outerShdw dist="17961" dir="2700000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el último año  			5.0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los últimos 3 años		3.5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hace muchos años			14.3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No, nunca					77.2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476672"/>
            <a:ext cx="7812087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/>
            </a:r>
            <a:b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NO SON MALAS LAS RELACIONES SEXUALES ENTRE DOS PERSONAS QUE NO ESTÁN CASADAS, SI SE AMAN LA UNA A LA OTRA.</a:t>
            </a:r>
            <a:b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endParaRPr lang="es-CO" sz="2800" dirty="0" smtClean="0">
              <a:solidFill>
                <a:srgbClr val="0033CC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492375"/>
            <a:ext cx="7427913" cy="3352800"/>
          </a:xfrm>
          <a:effectLst>
            <a:outerShdw dist="17961" dir="2700000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de acuerdo		7.5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De acuerdo					8.2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En desacuerdo					17.4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en desacuerdo		66.9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2238" y="2354263"/>
            <a:ext cx="7427912" cy="3352800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dirty="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dirty="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el último año  			6.5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los últimos 3 años		3.0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hace muchos años				17.5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No, nunca					73.0	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8229600" cy="1143000"/>
          </a:xfrm>
        </p:spPr>
        <p:txBody>
          <a:bodyPr/>
          <a:lstStyle/>
          <a:p>
            <a:r>
              <a:rPr lang="es-CO" sz="3600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VIVIR JUNTOS TENIENDO RELACIONES SEXUALES CON UNA PERSONA SIN ESTAR CASADOS</a:t>
            </a:r>
            <a:endParaRPr lang="en-US" sz="36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2565400"/>
            <a:ext cx="7366000" cy="3352800"/>
          </a:xfrm>
          <a:effectLst>
            <a:outerShdw dist="17961" dir="2700000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de acuerdo		4.5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De acuerdo					2.7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En desacuerdo					8.4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en desacuerdo		92.8	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187" y="908720"/>
            <a:ext cx="8229600" cy="1143000"/>
          </a:xfrm>
        </p:spPr>
        <p:txBody>
          <a:bodyPr/>
          <a:lstStyle/>
          <a:p>
            <a:r>
              <a:rPr lang="es-CO" sz="2800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LAS RELACIONES HOMOSEXUALES NO SON NECESARIAMENTE MALAS SI DOS ADULTOS CONSCIENTES, DEL MISMO SEXO, SI SE COMPROMETEN PARA TODA LA VIDA UNO AL OTRO.</a:t>
            </a:r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92150"/>
            <a:ext cx="7812088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/>
            </a:r>
            <a:b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NO DEBEN ACEPTARSE COMO MIEMBROS DE LA IGLESIA A LAS PERSONAS CON TENDENCIAS HOMOSEXUALES, AUNQUE NO TENGAN RELACIONES SEXUALES CON PERSONAS DE SU MISMO SEXO.</a:t>
            </a:r>
            <a:br>
              <a:rPr lang="es-CO" sz="28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endParaRPr lang="es-CO" sz="2800" dirty="0" smtClean="0">
              <a:solidFill>
                <a:srgbClr val="0033CC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740025"/>
            <a:ext cx="7366000" cy="3352800"/>
          </a:xfrm>
          <a:effectLst>
            <a:outerShdw dist="17961" dir="2700000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solidFill>
                <a:schemeClr val="tx2"/>
              </a:solidFill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solidFill>
                  <a:schemeClr val="tx2"/>
                </a:solidFill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solidFill>
                  <a:schemeClr val="tx2"/>
                </a:solidFill>
                <a:latin typeface="Berlin Sans FB Demi" pitchFamily="34" charset="0"/>
              </a:rPr>
              <a:t>Absolutamente de acuerdo		18.7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solidFill>
                  <a:schemeClr val="tx2"/>
                </a:solidFill>
                <a:latin typeface="Berlin Sans FB Demi" pitchFamily="34" charset="0"/>
              </a:rPr>
              <a:t>De acuerdo					18.9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solidFill>
                  <a:schemeClr val="tx2"/>
                </a:solidFill>
                <a:latin typeface="Berlin Sans FB Demi" pitchFamily="34" charset="0"/>
              </a:rPr>
              <a:t>En desacuerdo					23.8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solidFill>
                  <a:schemeClr val="tx2"/>
                </a:solidFill>
                <a:latin typeface="Berlin Sans FB Demi" pitchFamily="34" charset="0"/>
              </a:rPr>
              <a:t>Absolutamente en desacuerdo		38.5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468313"/>
            <a:ext cx="6911975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4000" smtClean="0">
                <a:solidFill>
                  <a:srgbClr val="0033CC"/>
                </a:solidFill>
                <a:latin typeface="Verdana" pitchFamily="34" charset="0"/>
              </a:rPr>
              <a:t/>
            </a:r>
            <a:br>
              <a:rPr lang="es-CO" sz="4000" smtClean="0">
                <a:solidFill>
                  <a:srgbClr val="0033CC"/>
                </a:solidFill>
                <a:latin typeface="Verdana" pitchFamily="34" charset="0"/>
              </a:rPr>
            </a:br>
            <a:r>
              <a:rPr lang="es-CO" sz="4000" smtClean="0">
                <a:solidFill>
                  <a:srgbClr val="0033CC"/>
                </a:solidFill>
                <a:latin typeface="Verdana" pitchFamily="34" charset="0"/>
              </a:rPr>
              <a:t>EL ABORTO NUNCA ES UNA SOLUCIÓN PARA EL CRISTIANO.</a:t>
            </a:r>
            <a:br>
              <a:rPr lang="es-CO" sz="4000" smtClean="0">
                <a:solidFill>
                  <a:srgbClr val="0033CC"/>
                </a:solidFill>
                <a:latin typeface="Verdana" pitchFamily="34" charset="0"/>
              </a:rPr>
            </a:br>
            <a:endParaRPr lang="es-CO" sz="4000" smtClean="0">
              <a:solidFill>
                <a:srgbClr val="0033CC"/>
              </a:solidFill>
              <a:latin typeface="Verdana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36700" y="2354263"/>
            <a:ext cx="7643813" cy="3352800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de acuerdo		53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De acuerdo					15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En desacuerdo					11.5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en desacuerdo		19.1 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420938"/>
            <a:ext cx="7561263" cy="3352800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el último año  			5.3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los últimos 3 años		4.3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hace muchos años			12.8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No, nunca					77.6	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365504" cy="1584176"/>
          </a:xfrm>
        </p:spPr>
        <p:txBody>
          <a:bodyPr/>
          <a:lstStyle/>
          <a:p>
            <a:r>
              <a:rPr lang="es-CO" sz="3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/>
            </a:r>
            <a:br>
              <a:rPr lang="es-CO" sz="3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r>
              <a:rPr lang="es-CO" sz="3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ABUSO </a:t>
            </a:r>
            <a:r>
              <a:rPr lang="es-CO" sz="3200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FÍSICO POR PARTE DE MI CÓNYUGE U OTRO MIEMBRO DE LA FAMILIA.</a:t>
            </a:r>
            <a:br>
              <a:rPr lang="es-CO" sz="3200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endParaRPr lang="en-US" sz="3200" dirty="0"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4000" smtClean="0">
                <a:solidFill>
                  <a:srgbClr val="0033CC"/>
                </a:solidFill>
                <a:latin typeface="Tw Cen MT Condensed Extra Bold" pitchFamily="34" charset="0"/>
              </a:rPr>
              <a:t>HE TENIDO UN ABORTO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2238" y="2354263"/>
            <a:ext cx="7427912" cy="3352800"/>
          </a:xfrm>
          <a:effectLst>
            <a:outerShdw dist="17961" dir="2700000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el último año  			3.4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los últimos 3 años		2.4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hace muchos años			13.1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No, nunca					81.0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3600" smtClean="0">
                <a:solidFill>
                  <a:srgbClr val="0033CC"/>
                </a:solidFill>
                <a:latin typeface="Tw Cen MT Condensed Extra Bold" pitchFamily="34" charset="0"/>
              </a:rPr>
              <a:t>ME HE DIVORCIADO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0800" y="2354263"/>
            <a:ext cx="7427913" cy="3352800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el último año  			2.9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durante los últimos 3 años		1.6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Sí, hace muchos años			7.0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No, nunca					88.6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04800"/>
            <a:ext cx="7885112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3200" smtClean="0">
                <a:solidFill>
                  <a:srgbClr val="0033CC"/>
                </a:solidFill>
                <a:latin typeface="Tw Cen MT Condensed Extra Bold" pitchFamily="34" charset="0"/>
              </a:rPr>
              <a:t>PARTICIPACIÓN PERSONAL EN ACTIVIDADES HOMOSEXUALES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5263" y="2354263"/>
            <a:ext cx="7354887" cy="3352800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dirty="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dirty="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el último año  			1.6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los últimos 3 años		.7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hace muchos años				3.6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No, nunca					94.2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274638"/>
            <a:ext cx="8229600" cy="1143000"/>
          </a:xfrm>
        </p:spPr>
        <p:txBody>
          <a:bodyPr/>
          <a:lstStyle/>
          <a:p>
            <a:pPr eaLnBrk="1" hangingPunct="1"/>
            <a:r>
              <a:rPr lang="es-ES" sz="3600" dirty="0" smtClean="0">
                <a:latin typeface="Abadi MT Condensed Extra Bold"/>
                <a:cs typeface="Abadi MT Condensed Extra Bold"/>
              </a:rPr>
              <a:t>UN TEMA MUY IMPORTANTE</a:t>
            </a:r>
          </a:p>
        </p:txBody>
      </p:sp>
      <p:sp>
        <p:nvSpPr>
          <p:cNvPr id="2" name="Rectangle 1"/>
          <p:cNvSpPr/>
          <p:nvPr/>
        </p:nvSpPr>
        <p:spPr>
          <a:xfrm>
            <a:off x="1907704" y="2564904"/>
            <a:ext cx="5904656" cy="3589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_tradnl" sz="2800" dirty="0">
                <a:solidFill>
                  <a:srgbClr val="000099"/>
                </a:solidFill>
                <a:latin typeface="Abadi MT Condensed Extra Bold"/>
                <a:cs typeface="Abadi MT Condensed Extra Bold"/>
              </a:rPr>
              <a:t>LA INSTRUCCIÓN ACERCA DE LA SEXUALIDAD HUMANA ES UNA NECESIDAD PARA LA JUVENTUD DE HOY. LOS JÓVENES DEBEN SER INSTRUIDOS PARA  ESTABLECER RELACIONES DE AMISTAD O DE NOVIAZGO LIBRES DE PRÁCTICAS QUE  TRAIGAN DOLOR Y FRUSTRACIÓN. LA SEXUALIDAD DEBE VIVIRSE SEGÚN EL PLAN DIVINO</a:t>
            </a:r>
            <a:endParaRPr lang="es-ES" sz="2800" dirty="0">
              <a:solidFill>
                <a:srgbClr val="000099"/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3200" smtClean="0">
                <a:solidFill>
                  <a:srgbClr val="0033CC"/>
                </a:solidFill>
                <a:latin typeface="Tw Cen MT Condensed Extra Bold" pitchFamily="34" charset="0"/>
              </a:rPr>
              <a:t>ABUSO SEXUAL O INCESTO EXPERIMENTADO PERSONALMENTE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2238" y="2354263"/>
            <a:ext cx="7283450" cy="3352800"/>
          </a:xfrm>
          <a:effectLst>
            <a:outerShdw dist="17961" dir="2700000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dirty="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dirty="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el último año  			2.4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los últimos 3 años		1.5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hace muchos años				7.6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No, nunca					88.5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404664"/>
            <a:ext cx="7308304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40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EDUCACIÓN RESPECTO A LA SEXUALIDAD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2238" y="2354263"/>
            <a:ext cx="7427912" cy="3352800"/>
          </a:xfrm>
          <a:effectLst>
            <a:outerShdw dist="1796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Muy  importante	  			80.2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De cierta manera, importante		14.7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No tan importante				2.8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Nada importante				2.3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571604" y="1600200"/>
            <a:ext cx="7115196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Berlin Sans FB Demi" pitchFamily="34" charset="0"/>
              </a:rPr>
              <a:t>EL 28% DE LOS JOVENES EN INTERAMERICA HAN TENIDO RELACIONES SEXUALES ANTES DEL MATRIMONIO.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Berlin Sans FB Demi" pitchFamily="34" charset="0"/>
              </a:rPr>
              <a:t>EL 27% HAN TENIDO RELACIONES ANTES DE COMPLETAR EL BTO.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Berlin Sans FB Demi" pitchFamily="34" charset="0"/>
              </a:rPr>
              <a:t>EL 12% EN SUR AFRICA CREEN QUE SE DEBEN SEGUIR PROHIBIENDO.</a:t>
            </a:r>
            <a:endParaRPr lang="es-ES" sz="3600" dirty="0" smtClean="0">
              <a:solidFill>
                <a:schemeClr val="accent2">
                  <a:lumMod val="75000"/>
                </a:schemeClr>
              </a:solidFill>
              <a:latin typeface="Berlin Sans FB Demi" pitchFamily="34" charset="0"/>
            </a:endParaRPr>
          </a:p>
          <a:p>
            <a:endParaRPr lang="es-CO" sz="3600" dirty="0">
              <a:solidFill>
                <a:schemeClr val="accent2">
                  <a:lumMod val="75000"/>
                </a:schemeClr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971550" y="260350"/>
            <a:ext cx="7772400" cy="11430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ES_tradnl" sz="3600" b="1" dirty="0" smtClean="0">
                <a:solidFill>
                  <a:schemeClr val="accent5">
                    <a:lumMod val="50000"/>
                  </a:schemeClr>
                </a:solidFill>
              </a:rPr>
              <a:t>¿POR QUÈ ES TAN INTENSA LA SEXUALIDAD EN LOS JOVENES?</a:t>
            </a:r>
            <a:endParaRPr lang="es-ES" sz="36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581" name="AutoShape 7"/>
          <p:cNvSpPr>
            <a:spLocks noChangeArrowheads="1"/>
          </p:cNvSpPr>
          <p:nvPr/>
        </p:nvSpPr>
        <p:spPr bwMode="auto">
          <a:xfrm>
            <a:off x="1795463" y="3484563"/>
            <a:ext cx="976312" cy="1600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C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3203848" y="2852936"/>
            <a:ext cx="5472122" cy="2828932"/>
          </a:xfrm>
        </p:spPr>
        <p:txBody>
          <a:bodyPr/>
          <a:lstStyle/>
          <a:p>
            <a:pPr eaLnBrk="1" hangingPunct="1">
              <a:defRPr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POR CAMBIOS FISIOLÒGICOS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PORQUE QUIEREN AFECTO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POR CURIOSIDAD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POR DEMOSTRAR MADUREZ</a:t>
            </a:r>
          </a:p>
          <a:p>
            <a:pPr eaLnBrk="1" hangingPunct="1">
              <a:defRPr/>
            </a:pP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POR LA PRESIÓN DEL GRUPO</a:t>
            </a:r>
          </a:p>
          <a:p>
            <a:endParaRPr lang="es-CO" sz="2800" dirty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0" name="Rectangle 22"/>
          <p:cNvSpPr>
            <a:spLocks noGrp="1" noChangeArrowheads="1"/>
          </p:cNvSpPr>
          <p:nvPr>
            <p:ph type="title"/>
          </p:nvPr>
        </p:nvSpPr>
        <p:spPr>
          <a:xfrm>
            <a:off x="1192213" y="260350"/>
            <a:ext cx="7772400" cy="11430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ES_tradnl" sz="4000" b="1" dirty="0" smtClean="0">
                <a:solidFill>
                  <a:srgbClr val="4597A0"/>
                </a:solidFill>
              </a:rPr>
              <a:t>CONDUCTA SEXUAL JUVENIL</a:t>
            </a:r>
            <a:br>
              <a:rPr lang="es-ES_tradnl" sz="4000" b="1" dirty="0" smtClean="0">
                <a:solidFill>
                  <a:srgbClr val="4597A0"/>
                </a:solidFill>
              </a:rPr>
            </a:br>
            <a:r>
              <a:rPr lang="es-ES_tradnl" sz="2800" b="1" dirty="0" smtClean="0">
                <a:solidFill>
                  <a:srgbClr val="0000FF"/>
                </a:solidFill>
              </a:rPr>
              <a:t>FACTORES INFLUYENTES</a:t>
            </a:r>
            <a:endParaRPr lang="es-ES" sz="4000" b="1" dirty="0" smtClean="0">
              <a:solidFill>
                <a:srgbClr val="0000FF"/>
              </a:solidFill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348038" y="2852738"/>
            <a:ext cx="30232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>
                <a:latin typeface="Abadi MT Condensed Extra Bold"/>
                <a:cs typeface="Abadi MT Condensed Extra Bold"/>
              </a:rPr>
              <a:t>La  influencia  social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700338" y="4149725"/>
            <a:ext cx="42056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>
                <a:latin typeface="Abadi MT Condensed Extra Bold"/>
                <a:cs typeface="Abadi MT Condensed Extra Bold"/>
              </a:rPr>
              <a:t>La  falta de educación sexual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2171700" y="5214938"/>
            <a:ext cx="57979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>
                <a:latin typeface="Abadi MT Condensed Extra Bold"/>
                <a:cs typeface="Abadi MT Condensed Extra Bold"/>
              </a:rPr>
              <a:t>La  falta de valores morales y religiosos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4" grpId="0"/>
      <p:bldP spid="7195" grpId="0"/>
      <p:bldP spid="719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" descr="U  FONDO SEX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6350"/>
            <a:ext cx="9193213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051050" y="3357563"/>
            <a:ext cx="6049963" cy="11874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400">
                <a:solidFill>
                  <a:schemeClr val="bg1"/>
                </a:solidFill>
                <a:latin typeface="Arial Black" pitchFamily="34" charset="0"/>
              </a:rPr>
              <a:t>CONOZCA  TODO LO QUE PUEDA,  PERO PRACTIQUE LO QUE </a:t>
            </a:r>
          </a:p>
          <a:p>
            <a:pPr algn="ctr"/>
            <a:r>
              <a:rPr lang="es-ES" sz="2400">
                <a:solidFill>
                  <a:schemeClr val="bg1"/>
                </a:solidFill>
                <a:latin typeface="Arial Black" pitchFamily="34" charset="0"/>
              </a:rPr>
              <a:t>SE DEBA Y CUANDO  SE DEBA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000100" y="428604"/>
            <a:ext cx="721523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sz="3600" dirty="0" smtClean="0">
                <a:solidFill>
                  <a:schemeClr val="accent5">
                    <a:lumMod val="25000"/>
                  </a:schemeClr>
                </a:solidFill>
                <a:latin typeface="Abadi MT Condensed Extra Bold"/>
                <a:cs typeface="Abadi MT Condensed Extra Bold"/>
              </a:rPr>
              <a:t>¿QUÉ  HACER PARA MANEJAR </a:t>
            </a:r>
          </a:p>
          <a:p>
            <a:pPr algn="ctr">
              <a:defRPr/>
            </a:pPr>
            <a:r>
              <a:rPr lang="es-ES" sz="3600" dirty="0" smtClean="0">
                <a:solidFill>
                  <a:schemeClr val="accent5">
                    <a:lumMod val="25000"/>
                  </a:schemeClr>
                </a:solidFill>
                <a:latin typeface="Abadi MT Condensed Extra Bold"/>
                <a:cs typeface="Abadi MT Condensed Extra Bold"/>
              </a:rPr>
              <a:t>ADECUADAMENTE ESTA REALIDAD?</a:t>
            </a:r>
          </a:p>
          <a:p>
            <a:endParaRPr lang="es-CO" sz="3600" dirty="0">
              <a:solidFill>
                <a:schemeClr val="accent5">
                  <a:lumMod val="2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476375" y="2060575"/>
            <a:ext cx="680402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3806097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4400" dirty="0" smtClean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PARA TENER EN CUENTA CUANDO SE TIENE UNA RELACIÓN SENTIMENTAL</a:t>
            </a:r>
            <a:endParaRPr lang="es-ES" sz="44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214414" y="428604"/>
            <a:ext cx="7472386" cy="5697559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1. Debemos hablar más  del porqué de  las “prohibiciones” que sólo prohibir.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2. Debemos hablar de la parte emocional de la sexualidad.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dirty="0" smtClean="0">
              <a:latin typeface="Abadi MT Condensed Extra Bold"/>
              <a:cs typeface="Abadi MT Condensed Extra Bold"/>
            </a:endParaRPr>
          </a:p>
          <a:p>
            <a:r>
              <a:rPr lang="es-ES_tradnl" sz="3600" i="1" dirty="0" smtClean="0">
                <a:latin typeface="Abadi MT Condensed Extra Bold"/>
                <a:cs typeface="Abadi MT Condensed Extra Bold"/>
              </a:rPr>
              <a:t>DEBEMOS TENER BIEN CLARA LA RESPUESTA A:</a:t>
            </a:r>
          </a:p>
          <a:p>
            <a:endParaRPr lang="es-ES_tradnl" i="1" dirty="0" smtClean="0">
              <a:solidFill>
                <a:srgbClr val="FF33CC"/>
              </a:solidFill>
              <a:latin typeface="Abadi MT Condensed Extra Bold"/>
              <a:cs typeface="Abadi MT Condensed Extra Bold"/>
            </a:endParaRPr>
          </a:p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3. ¿Por qué es importante esperar hasta el matrimonio?</a:t>
            </a:r>
            <a:endParaRPr lang="es-ES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  <a:p>
            <a:endParaRPr lang="es-CO" dirty="0"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357290" y="1600200"/>
            <a:ext cx="7535190" cy="42050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40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4. ¿Qué es  “ir más allá”?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4000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40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5. ¿Cómo decir  no y que funcione?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4000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40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6. ¿Cómo actuar con una amistad especial?</a:t>
            </a:r>
            <a:endParaRPr lang="es-ES" sz="4000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  <a:p>
            <a:endParaRPr lang="es-CO" sz="4000" dirty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547665" y="764704"/>
            <a:ext cx="662473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4400" dirty="0">
                <a:solidFill>
                  <a:schemeClr val="accent5">
                    <a:lumMod val="50000"/>
                  </a:schemeClr>
                </a:solidFill>
                <a:latin typeface="Phosphate Inline"/>
                <a:cs typeface="Phosphate Inline"/>
              </a:rPr>
              <a:t>LAS SIGUIENTES </a:t>
            </a:r>
          </a:p>
          <a:p>
            <a:pPr algn="ctr">
              <a:defRPr/>
            </a:pPr>
            <a:r>
              <a:rPr lang="es-ES" sz="4400" dirty="0">
                <a:solidFill>
                  <a:schemeClr val="accent5">
                    <a:lumMod val="50000"/>
                  </a:schemeClr>
                </a:solidFill>
                <a:latin typeface="Phosphate Inline"/>
                <a:cs typeface="Phosphate Inline"/>
              </a:rPr>
              <a:t>SUGERENCIAS AYUDARÁN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324584" y="3357563"/>
            <a:ext cx="480147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7200" dirty="0">
                <a:solidFill>
                  <a:schemeClr val="accent2"/>
                </a:solidFill>
                <a:latin typeface="Phosphate Inline"/>
                <a:cs typeface="Phosphate Inline"/>
              </a:rPr>
              <a:t>6</a:t>
            </a:r>
          </a:p>
          <a:p>
            <a:pPr algn="ctr">
              <a:defRPr/>
            </a:pPr>
            <a:r>
              <a:rPr lang="es-ES" sz="5400" dirty="0">
                <a:solidFill>
                  <a:schemeClr val="accent2"/>
                </a:solidFill>
                <a:latin typeface="Phosphate Inline"/>
                <a:cs typeface="Phosphate Inline"/>
              </a:rPr>
              <a:t>precauciones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1476375" y="1655763"/>
            <a:ext cx="7272338" cy="42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rgbClr val="4D4D4D"/>
            </a:outerShdw>
          </a:effec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es-ES_tradnl">
              <a:latin typeface="Arial Rounded MT Bold" pitchFamily="34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title"/>
          </p:nvPr>
        </p:nvSpPr>
        <p:spPr>
          <a:xfrm>
            <a:off x="1907705" y="2717800"/>
            <a:ext cx="6552728" cy="1647304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5400" dirty="0" smtClean="0">
                <a:solidFill>
                  <a:schemeClr val="accent2"/>
                </a:solidFill>
                <a:latin typeface="Abadi MT Condensed Extra Bold"/>
                <a:cs typeface="Abadi MT Condensed Extra Bold"/>
              </a:rPr>
              <a:t>EL AMOR NO DEBE METERNOS EN PROBLEMAS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9" name="Picture 5" descr="BD05403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4797425"/>
            <a:ext cx="15938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68313" y="173038"/>
            <a:ext cx="423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000">
                <a:solidFill>
                  <a:srgbClr val="FF33CC"/>
                </a:solidFill>
                <a:latin typeface="Arial Black" pitchFamily="34" charset="0"/>
              </a:rPr>
              <a:t>EN UNA AMISTAD ESPECIAL: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1835696" y="2636912"/>
            <a:ext cx="6472254" cy="1614486"/>
          </a:xfrm>
        </p:spPr>
        <p:txBody>
          <a:bodyPr/>
          <a:lstStyle/>
          <a:p>
            <a:pPr>
              <a:buNone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El sexo nunca es una emergencia.</a:t>
            </a:r>
          </a:p>
          <a:p>
            <a:pPr>
              <a:buNone/>
            </a:pPr>
            <a:endParaRPr lang="es-ES_tradnl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  <a:p>
            <a:pPr>
              <a:buNone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El amor se puede falsificar</a:t>
            </a:r>
            <a:endParaRPr lang="es-CO" dirty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95936" y="260648"/>
            <a:ext cx="142859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600" dirty="0" smtClean="0">
                <a:solidFill>
                  <a:srgbClr val="FF0000"/>
                </a:solidFill>
              </a:rPr>
              <a:t>+</a:t>
            </a:r>
            <a:endParaRPr lang="es-CO" sz="1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BD0557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563938" y="981075"/>
            <a:ext cx="153511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 descr="BD05403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4797425"/>
            <a:ext cx="15938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68313" y="173038"/>
            <a:ext cx="423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000">
                <a:solidFill>
                  <a:srgbClr val="FF33CC"/>
                </a:solidFill>
                <a:latin typeface="Arial Black" pitchFamily="34" charset="0"/>
              </a:rPr>
              <a:t>EN UNA AMISTAD ESPECIAL: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1457332" y="2957522"/>
            <a:ext cx="6472254" cy="1614486"/>
          </a:xfrm>
        </p:spPr>
        <p:txBody>
          <a:bodyPr/>
          <a:lstStyle/>
          <a:p>
            <a:pPr>
              <a:buNone/>
            </a:pPr>
            <a:r>
              <a:rPr lang="es-ES_tradnl" sz="28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1.  EL GRADO DE INTIMIDAD DEBE CORRESPONDER CON EL GRADO DE AMOR Y COMPROMISO.</a:t>
            </a:r>
          </a:p>
          <a:p>
            <a:pPr>
              <a:buNone/>
            </a:pPr>
            <a:endParaRPr lang="es-CO" sz="2800" dirty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2000240"/>
            <a:ext cx="7521575" cy="2447925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endParaRPr lang="es-ES_tradnl" sz="3600" dirty="0" smtClean="0">
              <a:latin typeface="Abadi MT Condensed Extra Bold"/>
              <a:cs typeface="Abadi MT Condensed Extra Bold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s-ES_tradnl" sz="3600" dirty="0" smtClean="0">
                <a:latin typeface="Abadi MT Condensed Extra Bold"/>
                <a:cs typeface="Abadi MT Condensed Extra Bold"/>
              </a:rPr>
              <a:t>2.  LA PAREJA DEBE TENER BIEN CLARO, ¿QUE MOTIVA EL CONTACTO FÍSICO?  </a:t>
            </a:r>
            <a:endParaRPr lang="es-ES" sz="3600" dirty="0" smtClean="0">
              <a:solidFill>
                <a:schemeClr val="accent1"/>
              </a:solidFill>
              <a:latin typeface="Abadi MT Condensed Extra Bold"/>
              <a:cs typeface="Abadi MT Condensed Extra Bold"/>
            </a:endParaRPr>
          </a:p>
        </p:txBody>
      </p:sp>
      <p:pic>
        <p:nvPicPr>
          <p:cNvPr id="32772" name="Picture 4" descr="BD0557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708400" y="4581525"/>
            <a:ext cx="153511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468313" y="173038"/>
            <a:ext cx="423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000">
                <a:solidFill>
                  <a:srgbClr val="FF33CC"/>
                </a:solidFill>
                <a:latin typeface="Arial Black" pitchFamily="34" charset="0"/>
              </a:rPr>
              <a:t>EN UNA AMISTAD ESPECIAL:</a:t>
            </a:r>
          </a:p>
        </p:txBody>
      </p:sp>
      <p:pic>
        <p:nvPicPr>
          <p:cNvPr id="32774" name="Picture 7" descr="BD0730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606425"/>
            <a:ext cx="17526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2420888"/>
            <a:ext cx="7521575" cy="2447925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s-ES_tradnl" dirty="0" smtClean="0">
              <a:latin typeface="Abadi MT Condensed Extra Bold"/>
              <a:cs typeface="Abadi MT Condensed Extra Bold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dirty="0" smtClean="0">
                <a:latin typeface="Abadi MT Condensed Extra Bold"/>
                <a:cs typeface="Abadi MT Condensed Extra Bold"/>
              </a:rPr>
              <a:t>3.  TENGA EN CUENTA QUE LA EXCITACIÓN SEXUAL CONDUCE A ACTOS CADA VEZ MÁS ATREVIDOS </a:t>
            </a:r>
            <a:endParaRPr lang="es-ES" dirty="0" smtClean="0">
              <a:solidFill>
                <a:schemeClr val="accent1"/>
              </a:solidFill>
              <a:latin typeface="Abadi MT Condensed Extra Bold"/>
              <a:cs typeface="Abadi MT Condensed Extra Bold"/>
            </a:endParaRPr>
          </a:p>
        </p:txBody>
      </p:sp>
      <p:pic>
        <p:nvPicPr>
          <p:cNvPr id="33796" name="Picture 4" descr="BD0557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708400" y="4581525"/>
            <a:ext cx="153511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68313" y="173038"/>
            <a:ext cx="423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000">
                <a:solidFill>
                  <a:srgbClr val="FF33CC"/>
                </a:solidFill>
                <a:latin typeface="Arial Black" pitchFamily="34" charset="0"/>
              </a:rPr>
              <a:t>EN UNA AMISTAD ESPECIAL:</a:t>
            </a:r>
          </a:p>
        </p:txBody>
      </p:sp>
      <p:pic>
        <p:nvPicPr>
          <p:cNvPr id="33798" name="Picture 6" descr="BD0730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981075"/>
            <a:ext cx="17526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3140968"/>
            <a:ext cx="7521575" cy="2447925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endParaRPr lang="es-ES_tradnl" sz="3600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4.  SE DEBE TENER COMUNICACIÓN CONTINUA EN TODAS LAS ÀREAS DE LA RELACIÓN. </a:t>
            </a:r>
            <a:endParaRPr lang="es-ES" sz="3600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68313" y="173038"/>
            <a:ext cx="423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000">
                <a:solidFill>
                  <a:srgbClr val="FF33CC"/>
                </a:solidFill>
                <a:latin typeface="Arial Black" pitchFamily="34" charset="0"/>
              </a:rPr>
              <a:t>EN UNA AMISTAD ESPECIAL:</a:t>
            </a:r>
          </a:p>
        </p:txBody>
      </p:sp>
      <p:pic>
        <p:nvPicPr>
          <p:cNvPr id="34821" name="Picture 6" descr="BD06809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836613"/>
            <a:ext cx="18923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3286125"/>
            <a:ext cx="7521575" cy="1871663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es-ES_tradnl" dirty="0" smtClean="0">
                <a:latin typeface="Abadi MT Condensed Extra Bold"/>
                <a:cs typeface="Abadi MT Condensed Extra Bold"/>
              </a:rPr>
              <a:t>5.  ES RESPONSABILIDAD DE LA PAREJA PONER LÍMITES, EN SU RELACIÓN AL CONTACTO FÍSICO</a:t>
            </a:r>
            <a:endParaRPr lang="es-ES" dirty="0" smtClean="0">
              <a:solidFill>
                <a:schemeClr val="accent1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468313" y="173038"/>
            <a:ext cx="423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000">
                <a:solidFill>
                  <a:srgbClr val="FF33CC"/>
                </a:solidFill>
                <a:latin typeface="Arial Black" pitchFamily="34" charset="0"/>
              </a:rPr>
              <a:t>EN UNA AMISTAD ESPECIAL:</a:t>
            </a:r>
          </a:p>
        </p:txBody>
      </p:sp>
      <p:pic>
        <p:nvPicPr>
          <p:cNvPr id="35845" name="Picture 6" descr="j01446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5013325"/>
            <a:ext cx="1266825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7" descr="BD0730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1268413"/>
            <a:ext cx="17526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U  FONDO SEX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6350"/>
            <a:ext cx="9193213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2997200"/>
            <a:ext cx="7521575" cy="2447925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endParaRPr lang="es-ES_tradnl" sz="2800" dirty="0" smtClean="0">
              <a:latin typeface="Abadi MT Condensed Extra Bold"/>
              <a:cs typeface="Abadi MT Condensed Extra Bold"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es-ES_tradnl" sz="2800" dirty="0" smtClean="0">
                <a:latin typeface="Abadi MT Condensed Extra Bold"/>
                <a:cs typeface="Abadi MT Condensed Extra Bold"/>
              </a:rPr>
              <a:t>6.  LA PAREJA DEBE ESTAR DISPUESTA  A HACER CONCORDAR LOS LÌMITES PROPUESTOS CON LAS NORMAS MÀS CONSERVADORAS</a:t>
            </a:r>
            <a:endParaRPr lang="es-ES" sz="2800" dirty="0" smtClean="0">
              <a:solidFill>
                <a:schemeClr val="accent1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468313" y="173038"/>
            <a:ext cx="4230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000">
                <a:solidFill>
                  <a:srgbClr val="FF33CC"/>
                </a:solidFill>
                <a:latin typeface="Arial Black" pitchFamily="34" charset="0"/>
              </a:rPr>
              <a:t>EN UNA AMISTAD ESPECIAL:</a:t>
            </a:r>
          </a:p>
        </p:txBody>
      </p:sp>
      <p:pic>
        <p:nvPicPr>
          <p:cNvPr id="36869" name="Picture 6" descr="BD0730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1484313"/>
            <a:ext cx="17526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U  FONDO SEX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3" y="-6350"/>
            <a:ext cx="9193213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979712" y="1052736"/>
            <a:ext cx="6429420" cy="530465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17. RELACION SEXUAL/ORGASMO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16. GENITALES A GENITALES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15. BOCA A GENITALES/SENOS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14. MANO A GENITALES/SENOS. INT.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13.MANO A GENITALES/SENOS. EXT.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12. BOCA A BOCA, BESO LARGO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11. ABRAZO CUERPO A CUERPO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10. ABRAZO MANO A LA CINTURA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9.  ABRAZO MANO A HOMBRO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8.  BOCA A BOCA, BESO CORTO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7.  BOCA A MEJILLA/FRENTE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6.  MANO A MANO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5.  VOZ A VOZ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4.  OJO A CUERPO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3.  OJO A OJO/ SEÑALES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2.  ESTAR JUNTOS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1800" dirty="0" smtClean="0">
                <a:solidFill>
                  <a:schemeClr val="accent2">
                    <a:lumMod val="75000"/>
                  </a:schemeClr>
                </a:solidFill>
                <a:latin typeface="Rockwell Extra Bold" pitchFamily="18" charset="0"/>
              </a:rPr>
              <a:t>  1.  OBSERVACION CASUAL</a:t>
            </a:r>
          </a:p>
          <a:p>
            <a:pPr marL="457200" indent="-457200">
              <a:buNone/>
            </a:pPr>
            <a:endParaRPr lang="es-CO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188640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224B50"/>
                </a:solidFill>
                <a:latin typeface="Phosphate Inline"/>
                <a:cs typeface="Phosphate Inline"/>
              </a:rPr>
              <a:t>“YO SÉ HASTA DONDE LLEGO”</a:t>
            </a:r>
            <a:endParaRPr lang="en-US" sz="2800" dirty="0">
              <a:solidFill>
                <a:srgbClr val="224B50"/>
              </a:solidFill>
              <a:latin typeface="Phosphate Inline"/>
              <a:cs typeface="Phosphate Inline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rev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ES_tradnl" b="1" smtClean="0">
                <a:solidFill>
                  <a:srgbClr val="FF33CC"/>
                </a:solidFill>
                <a:latin typeface="Flat Brush" pitchFamily="2" charset="0"/>
              </a:rPr>
              <a:t>RELACIONES PREMARITALES</a:t>
            </a:r>
            <a:endParaRPr lang="es-ES" b="1" smtClean="0">
              <a:solidFill>
                <a:srgbClr val="FF33CC"/>
              </a:solidFill>
              <a:latin typeface="Flat Brush" pitchFamily="2" charset="0"/>
            </a:endParaRPr>
          </a:p>
        </p:txBody>
      </p:sp>
      <p:pic>
        <p:nvPicPr>
          <p:cNvPr id="36868" name="Picture 4" descr="BD05869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276600"/>
            <a:ext cx="2438400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WordArt 5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68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2400" kern="1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SI</a:t>
            </a:r>
          </a:p>
        </p:txBody>
      </p:sp>
      <p:sp>
        <p:nvSpPr>
          <p:cNvPr id="36870" name="WordArt 6"/>
          <p:cNvSpPr>
            <a:spLocks noChangeArrowheads="1" noChangeShapeType="1" noTextEdit="1"/>
          </p:cNvSpPr>
          <p:nvPr/>
        </p:nvSpPr>
        <p:spPr bwMode="auto">
          <a:xfrm>
            <a:off x="6400800" y="1981200"/>
            <a:ext cx="19812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NO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  <p:bldP spid="3687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effectLst>
            <a:outerShdw dist="40161" dir="4293903" algn="ctr" rotWithShape="0">
              <a:schemeClr val="tx1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ES_tradnl" sz="3600" dirty="0" smtClean="0">
                <a:solidFill>
                  <a:srgbClr val="4597A0"/>
                </a:solidFill>
                <a:latin typeface="Abadi MT Condensed Extra Bold"/>
                <a:cs typeface="Abadi MT Condensed Extra Bold"/>
              </a:rPr>
              <a:t>RELACIONES PREMARITALES</a:t>
            </a:r>
            <a:endParaRPr lang="es-ES" sz="3600" dirty="0" smtClean="0">
              <a:solidFill>
                <a:srgbClr val="4597A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428728" y="2243142"/>
            <a:ext cx="7258072" cy="3328998"/>
          </a:xfrm>
        </p:spPr>
        <p:txBody>
          <a:bodyPr/>
          <a:lstStyle/>
          <a:p>
            <a:pPr marL="609600" indent="-609600">
              <a:buFontTx/>
              <a:buAutoNum type="arabicPeriod"/>
              <a:defRPr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COMPROMISO DISPAREJO.</a:t>
            </a:r>
          </a:p>
          <a:p>
            <a:pPr marL="609600" indent="-609600">
              <a:buFont typeface="+mj-lt"/>
              <a:buAutoNum type="arabicPeriod"/>
              <a:defRPr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CREA DIFICULTADES PARA EXPRESAR INTIMIDAD MAS ADELANTE.</a:t>
            </a:r>
          </a:p>
          <a:p>
            <a:pPr marL="609600" indent="-609600">
              <a:buFont typeface="+mj-lt"/>
              <a:buAutoNum type="arabicPeriod"/>
              <a:defRPr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AGUDIZA LOS PROBLEMAS CON LA AUTOESTIMA.</a:t>
            </a:r>
            <a:endParaRPr lang="es-ES" dirty="0" smtClean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  <a:p>
            <a:pPr marL="514350" indent="-514350">
              <a:buFont typeface="+mj-lt"/>
              <a:buAutoNum type="arabicPeriod"/>
            </a:pPr>
            <a:endParaRPr lang="es-CO" dirty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3"/>
          <p:cNvGrpSpPr>
            <a:grpSpLocks/>
          </p:cNvGrpSpPr>
          <p:nvPr/>
        </p:nvGrpSpPr>
        <p:grpSpPr bwMode="auto">
          <a:xfrm>
            <a:off x="8963025" y="1962150"/>
            <a:ext cx="146050" cy="4895850"/>
            <a:chOff x="5646" y="1208"/>
            <a:chExt cx="92" cy="3084"/>
          </a:xfrm>
        </p:grpSpPr>
        <p:sp>
          <p:nvSpPr>
            <p:cNvPr id="40976" name="Line 4"/>
            <p:cNvSpPr>
              <a:spLocks noChangeShapeType="1"/>
            </p:cNvSpPr>
            <p:nvPr/>
          </p:nvSpPr>
          <p:spPr bwMode="auto">
            <a:xfrm>
              <a:off x="5646" y="1208"/>
              <a:ext cx="1" cy="2812"/>
            </a:xfrm>
            <a:prstGeom prst="line">
              <a:avLst/>
            </a:prstGeom>
            <a:noFill/>
            <a:ln w="76200">
              <a:solidFill>
                <a:srgbClr val="DDDDD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7" name="Line 5"/>
            <p:cNvSpPr>
              <a:spLocks noChangeShapeType="1"/>
            </p:cNvSpPr>
            <p:nvPr/>
          </p:nvSpPr>
          <p:spPr bwMode="auto">
            <a:xfrm>
              <a:off x="5691" y="1389"/>
              <a:ext cx="1" cy="2812"/>
            </a:xfrm>
            <a:prstGeom prst="line">
              <a:avLst/>
            </a:prstGeom>
            <a:noFill/>
            <a:ln w="7620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8" name="Line 6"/>
            <p:cNvSpPr>
              <a:spLocks noChangeShapeType="1"/>
            </p:cNvSpPr>
            <p:nvPr/>
          </p:nvSpPr>
          <p:spPr bwMode="auto">
            <a:xfrm>
              <a:off x="5737" y="1480"/>
              <a:ext cx="1" cy="2812"/>
            </a:xfrm>
            <a:prstGeom prst="line">
              <a:avLst/>
            </a:prstGeom>
            <a:noFill/>
            <a:ln w="76200">
              <a:solidFill>
                <a:srgbClr val="4D4D4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0964" name="Picture 12" descr="parej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110" y="3467100"/>
            <a:ext cx="3311525" cy="248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899592" y="1268760"/>
            <a:ext cx="2720982" cy="1512168"/>
          </a:xfrm>
          <a:prstGeom prst="wedgeEllipseCallout">
            <a:avLst>
              <a:gd name="adj1" fmla="val 62832"/>
              <a:gd name="adj2" fmla="val 138062"/>
            </a:avLst>
          </a:prstGeom>
          <a:solidFill>
            <a:srgbClr val="F3FB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s-ES_tradnl" sz="1200" b="1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“</a:t>
            </a:r>
            <a:r>
              <a:rPr lang="es-CO" sz="1400" b="1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La  causa de amar es amar;  el fruto de amar es amar; el de amar es amar;  amo porque amo:  amo para amar.  </a:t>
            </a:r>
            <a:r>
              <a:rPr lang="es-CO" sz="1100" b="1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San Bernardo</a:t>
            </a:r>
          </a:p>
          <a:p>
            <a:pPr algn="ctr">
              <a:defRPr/>
            </a:pPr>
            <a:endParaRPr lang="es-CO" sz="1400" b="1" dirty="0">
              <a:latin typeface="Arial Black" charset="0"/>
            </a:endParaRP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4876291" y="518766"/>
            <a:ext cx="2233612" cy="1651347"/>
          </a:xfrm>
          <a:prstGeom prst="wedgeEllipseCallout">
            <a:avLst>
              <a:gd name="adj1" fmla="val -17171"/>
              <a:gd name="adj2" fmla="val 12344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s-ES_tradnl" sz="1050" dirty="0" smtClean="0">
                <a:solidFill>
                  <a:srgbClr val="0033CC"/>
                </a:solidFill>
                <a:latin typeface="Avenir Black"/>
                <a:cs typeface="Avenir Black"/>
              </a:rPr>
              <a:t>“</a:t>
            </a:r>
            <a:r>
              <a:rPr lang="es-CO" sz="1100" dirty="0" smtClean="0">
                <a:solidFill>
                  <a:srgbClr val="0033CC"/>
                </a:solidFill>
                <a:latin typeface="Avenir Black"/>
                <a:cs typeface="Avenir Black"/>
              </a:rPr>
              <a:t>EL AMOR ES UNA GOTA CELESTIAL QUE CAYÓ  EN EL CÁLIZ DE LA VIDA PARA ATENUAR LA AMARGURA DE SU CONTENIDO”. </a:t>
            </a:r>
            <a:r>
              <a:rPr lang="es-CO" sz="1000" dirty="0" smtClean="0">
                <a:solidFill>
                  <a:srgbClr val="0033CC"/>
                </a:solidFill>
                <a:latin typeface="Avenir Black"/>
                <a:cs typeface="Avenir Black"/>
              </a:rPr>
              <a:t>ANÓNIMO.</a:t>
            </a:r>
          </a:p>
          <a:p>
            <a:pPr algn="ctr">
              <a:defRPr/>
            </a:pPr>
            <a:endParaRPr lang="es-CO" sz="1100" dirty="0">
              <a:latin typeface="Arial Black" charset="0"/>
              <a:cs typeface="+mn-cs"/>
            </a:endParaRP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6551313" y="3322638"/>
            <a:ext cx="2269159" cy="1618530"/>
          </a:xfrm>
          <a:prstGeom prst="wedgeEllipseCallout">
            <a:avLst>
              <a:gd name="adj1" fmla="val -70468"/>
              <a:gd name="adj2" fmla="val 67708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s-CO" sz="1400" dirty="0">
                <a:solidFill>
                  <a:srgbClr val="0033CC"/>
                </a:solidFill>
                <a:latin typeface="Avenir Black"/>
                <a:cs typeface="Avenir Black"/>
              </a:rPr>
              <a:t>“¿Qué es el amor?  Un acceso de fiebre que acaba con un bostezo”.  </a:t>
            </a:r>
            <a:r>
              <a:rPr lang="es-CO" sz="1100" dirty="0">
                <a:solidFill>
                  <a:srgbClr val="0033CC"/>
                </a:solidFill>
                <a:latin typeface="Avenir Black"/>
                <a:cs typeface="Avenir Black"/>
              </a:rPr>
              <a:t>Mmn. Du Deffant</a:t>
            </a: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5867100" y="2170113"/>
            <a:ext cx="2434689" cy="1152525"/>
          </a:xfrm>
          <a:prstGeom prst="wedgeEllipseCallout">
            <a:avLst>
              <a:gd name="adj1" fmla="val -40602"/>
              <a:gd name="adj2" fmla="val 117190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s-CO" sz="1400" dirty="0">
                <a:solidFill>
                  <a:srgbClr val="0033CC"/>
                </a:solidFill>
                <a:latin typeface="Avenir Black"/>
                <a:cs typeface="Avenir Black"/>
              </a:rPr>
              <a:t>“El amor no es más que una curiosidad”.   </a:t>
            </a:r>
            <a:r>
              <a:rPr lang="es-CO" sz="1100" dirty="0">
                <a:solidFill>
                  <a:srgbClr val="0033CC"/>
                </a:solidFill>
                <a:latin typeface="Avenir Black"/>
                <a:cs typeface="Avenir Black"/>
              </a:rPr>
              <a:t>Casanova</a:t>
            </a:r>
          </a:p>
          <a:p>
            <a:pPr algn="ctr">
              <a:defRPr/>
            </a:pPr>
            <a:endParaRPr lang="es-CO" sz="1400" dirty="0">
              <a:latin typeface="Arial Black" charset="0"/>
              <a:cs typeface="+mn-cs"/>
            </a:endParaRP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3382877" y="1198530"/>
            <a:ext cx="1765187" cy="1348640"/>
          </a:xfrm>
          <a:prstGeom prst="wedgeEllipseCallout">
            <a:avLst>
              <a:gd name="adj1" fmla="val 54532"/>
              <a:gd name="adj2" fmla="val 141148"/>
            </a:avLst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s-CO" sz="1200" dirty="0" smtClean="0">
                <a:solidFill>
                  <a:srgbClr val="0033CC"/>
                </a:solidFill>
                <a:latin typeface="Avenir Black"/>
                <a:cs typeface="Avenir Black"/>
              </a:rPr>
              <a:t>“AMOR ES ENCONTRAR EN LA FELICIDAD DE OTRO LA PROPIA”.  </a:t>
            </a:r>
            <a:r>
              <a:rPr lang="es-CO" sz="1050" dirty="0" smtClean="0">
                <a:solidFill>
                  <a:srgbClr val="0033CC"/>
                </a:solidFill>
                <a:latin typeface="Avenir Black"/>
                <a:cs typeface="Avenir Black"/>
              </a:rPr>
              <a:t>LEIBNIZ</a:t>
            </a:r>
            <a:endParaRPr lang="es-ES_tradnl" sz="1050" dirty="0">
              <a:solidFill>
                <a:srgbClr val="0033CC"/>
              </a:solidFill>
              <a:latin typeface="Avenir Black"/>
              <a:cs typeface="Avenir Black"/>
            </a:endParaRPr>
          </a:p>
        </p:txBody>
      </p:sp>
      <p:sp>
        <p:nvSpPr>
          <p:cNvPr id="6165" name="AutoShape 21"/>
          <p:cNvSpPr>
            <a:spLocks noChangeArrowheads="1"/>
          </p:cNvSpPr>
          <p:nvPr/>
        </p:nvSpPr>
        <p:spPr bwMode="auto">
          <a:xfrm>
            <a:off x="1397960" y="3035186"/>
            <a:ext cx="1984918" cy="1401926"/>
          </a:xfrm>
          <a:prstGeom prst="wedgeEllipseCallout">
            <a:avLst>
              <a:gd name="adj1" fmla="val 53418"/>
              <a:gd name="adj2" fmla="val 65525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s-CO" sz="105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EL   AMOR ES UNA FLOR DELICADA,  PERO HAY QUE TENER EL VALOR DE IR A COGERLA EN EL BORDE DE UN ESPANTOSO PRECIPICIO.  </a:t>
            </a:r>
            <a:r>
              <a:rPr lang="es-CO" sz="9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STENDHAL</a:t>
            </a:r>
          </a:p>
          <a:p>
            <a:pPr algn="ctr">
              <a:defRPr/>
            </a:pPr>
            <a:endParaRPr lang="es-CO" sz="1050" dirty="0">
              <a:latin typeface="Arial Black" charset="0"/>
              <a:cs typeface="+mn-cs"/>
            </a:endParaRPr>
          </a:p>
        </p:txBody>
      </p:sp>
      <p:sp>
        <p:nvSpPr>
          <p:cNvPr id="6166" name="AutoShape 22"/>
          <p:cNvSpPr>
            <a:spLocks noChangeArrowheads="1"/>
          </p:cNvSpPr>
          <p:nvPr/>
        </p:nvSpPr>
        <p:spPr bwMode="auto">
          <a:xfrm>
            <a:off x="1397960" y="4569592"/>
            <a:ext cx="1968196" cy="1380358"/>
          </a:xfrm>
          <a:prstGeom prst="wedgeEllipseCallout">
            <a:avLst>
              <a:gd name="adj1" fmla="val 80782"/>
              <a:gd name="adj2" fmla="val -33709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es-CO" sz="1400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El amor es como el agua.  Si no hay algo que lo  agite,   se pudre.  </a:t>
            </a:r>
            <a:r>
              <a:rPr lang="es-CO" sz="1100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A.  Graf</a:t>
            </a:r>
            <a:endParaRPr lang="es-ES_tradnl" sz="1100" dirty="0">
              <a:solidFill>
                <a:srgbClr val="0033CC"/>
              </a:solidFill>
              <a:latin typeface="Abadi MT Condensed Extra Bold"/>
              <a:cs typeface="Abadi MT Condensed Extra Bold"/>
            </a:endParaRPr>
          </a:p>
          <a:p>
            <a:pPr algn="ctr">
              <a:defRPr/>
            </a:pPr>
            <a:endParaRPr lang="es-CO" sz="1400" dirty="0">
              <a:latin typeface="Arial Black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579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effectLst>
            <a:outerShdw dist="40161" dir="4293903" algn="ctr" rotWithShape="0">
              <a:schemeClr val="tx1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ES_tradnl" sz="3600" dirty="0" smtClean="0">
                <a:solidFill>
                  <a:srgbClr val="FF33CC"/>
                </a:solidFill>
                <a:latin typeface="Eras Bold ITC" pitchFamily="34" charset="0"/>
              </a:rPr>
              <a:t>RELACIONES PREMARITALES</a:t>
            </a:r>
            <a:endParaRPr lang="es-ES" sz="3600" dirty="0" smtClean="0">
              <a:solidFill>
                <a:srgbClr val="FF33CC"/>
              </a:solidFill>
              <a:latin typeface="Eras Bold ITC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547664" y="2060848"/>
            <a:ext cx="7043758" cy="358786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4.  EMBARAZO</a:t>
            </a:r>
          </a:p>
          <a:p>
            <a:pPr marL="609600" indent="-609600">
              <a:lnSpc>
                <a:spcPct val="90000"/>
              </a:lnSpc>
              <a:buAutoNum type="arabicPeriod" startAt="5"/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DESVIA LOS OBJETIVOS PARA LA VIDA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6.  ENFERMEDADES VENEREAS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7.  SIDA</a:t>
            </a:r>
          </a:p>
          <a:p>
            <a:pPr marL="609600" indent="-609600">
              <a:lnSpc>
                <a:spcPct val="90000"/>
              </a:lnSpc>
              <a:buNone/>
              <a:defRPr/>
            </a:pPr>
            <a:r>
              <a:rPr lang="es-ES_tradnl" sz="3600" dirty="0" smtClean="0">
                <a:solidFill>
                  <a:schemeClr val="accent2">
                    <a:lumMod val="75000"/>
                  </a:schemeClr>
                </a:solidFill>
                <a:latin typeface="Abadi MT Condensed Extra Bold"/>
                <a:cs typeface="Abadi MT Condensed Extra Bold"/>
              </a:rPr>
              <a:t>8.  ES PECADO</a:t>
            </a:r>
            <a:endParaRPr lang="es-CO" sz="3600" dirty="0">
              <a:solidFill>
                <a:schemeClr val="accent2">
                  <a:lumMod val="75000"/>
                </a:schemeClr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xfrm>
            <a:off x="1047750" y="557213"/>
            <a:ext cx="7772400" cy="1143000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ES_tradnl" b="1" dirty="0" smtClean="0">
                <a:solidFill>
                  <a:srgbClr val="FF33CC"/>
                </a:solidFill>
                <a:latin typeface="Abadi MT Condensed Extra Bold"/>
                <a:cs typeface="Abadi MT Condensed Extra Bold"/>
              </a:rPr>
              <a:t>LAS 4 D CONTRA MALAS PROPOSICIONES</a:t>
            </a:r>
            <a:endParaRPr lang="es-ES" b="1" dirty="0" smtClean="0">
              <a:solidFill>
                <a:srgbClr val="FF33CC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2970213" y="2689225"/>
            <a:ext cx="738187" cy="340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8000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Impact"/>
              </a:rPr>
              <a:t>D</a:t>
            </a: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4964113" y="2895600"/>
            <a:ext cx="976312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99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_tradnl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4964113" y="4648200"/>
            <a:ext cx="976312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99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_tradnl"/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4964113" y="5486400"/>
            <a:ext cx="976312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99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_tradnl"/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4964113" y="3733800"/>
            <a:ext cx="976312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99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_tradnl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6746875" y="2852738"/>
            <a:ext cx="200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400" b="1">
                <a:latin typeface="Comic Sans MS" pitchFamily="66" charset="0"/>
              </a:rPr>
              <a:t>DISTRAIGA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7107238" y="4652963"/>
            <a:ext cx="1212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400" b="1">
                <a:latin typeface="Comic Sans MS" pitchFamily="66" charset="0"/>
              </a:rPr>
              <a:t>DOWN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7035800" y="3716338"/>
            <a:ext cx="1365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400" b="1">
                <a:latin typeface="Comic Sans MS" pitchFamily="66" charset="0"/>
              </a:rPr>
              <a:t>DILATE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6962775" y="5516563"/>
            <a:ext cx="1577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400" b="1">
                <a:latin typeface="Comic Sans MS" pitchFamily="66" charset="0"/>
              </a:rPr>
              <a:t>DESPIDA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9" grpId="0"/>
      <p:bldP spid="46090" grpId="0"/>
      <p:bldP spid="46091" grpId="0"/>
      <p:bldP spid="4609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971600" y="2204864"/>
            <a:ext cx="7772400" cy="3319463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 eaLnBrk="1" hangingPunct="1">
              <a:buFontTx/>
              <a:buNone/>
              <a:defRPr/>
            </a:pPr>
            <a:endParaRPr lang="es-ES_tradnl" dirty="0" smtClean="0">
              <a:latin typeface="Abadi MT Condensed Extra Bold"/>
              <a:cs typeface="Abadi MT Condensed Extra Bold"/>
            </a:endParaRPr>
          </a:p>
          <a:p>
            <a:pPr algn="ctr" eaLnBrk="1" hangingPunct="1">
              <a:buFontTx/>
              <a:buNone/>
              <a:defRPr/>
            </a:pPr>
            <a:r>
              <a:rPr lang="es-ES_tradnl" dirty="0" smtClean="0">
                <a:latin typeface="Abadi MT Condensed Extra Bold"/>
                <a:cs typeface="Abadi MT Condensed Extra Bold"/>
              </a:rPr>
              <a:t> “EL HOMBRE PROPONE Y LA MUJER DISPONE”</a:t>
            </a:r>
          </a:p>
          <a:p>
            <a:pPr algn="ctr" eaLnBrk="1" hangingPunct="1">
              <a:buFontTx/>
              <a:buNone/>
              <a:defRPr/>
            </a:pPr>
            <a:endParaRPr lang="es-ES_tradnl" dirty="0" smtClean="0">
              <a:latin typeface="Abadi MT Condensed Extra Bold"/>
              <a:cs typeface="Abadi MT Condensed Extra Bold"/>
            </a:endParaRPr>
          </a:p>
          <a:p>
            <a:pPr algn="ctr" eaLnBrk="1" hangingPunct="1">
              <a:buFontTx/>
              <a:buNone/>
              <a:defRPr/>
            </a:pPr>
            <a:r>
              <a:rPr lang="es-ES_tradnl" dirty="0" smtClean="0">
                <a:latin typeface="Abadi MT Condensed Extra Bold"/>
                <a:cs typeface="Abadi MT Condensed Extra Bold"/>
              </a:rPr>
              <a:t>“EL HOMBRE LLEGA HASTA DONDE LA MUJER SE LO PERMITE”.</a:t>
            </a:r>
            <a:endParaRPr lang="es-ES" dirty="0" smtClean="0">
              <a:latin typeface="Abadi MT Condensed Extra Bold"/>
              <a:cs typeface="Abadi MT Condensed Extra Bold"/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966045" y="304800"/>
            <a:ext cx="463247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3600" dirty="0">
                <a:solidFill>
                  <a:srgbClr val="FF33CC"/>
                </a:solidFill>
                <a:latin typeface="Abadi MT Condensed Extra Bold"/>
                <a:cs typeface="Abadi MT Condensed Extra Bold"/>
              </a:rPr>
              <a:t>DOS EXCUSAS MACHISTAS</a:t>
            </a:r>
          </a:p>
          <a:p>
            <a:pPr algn="ctr">
              <a:defRPr/>
            </a:pPr>
            <a:r>
              <a:rPr lang="es-ES" sz="3600" dirty="0">
                <a:solidFill>
                  <a:srgbClr val="FF33CC"/>
                </a:solidFill>
                <a:latin typeface="Abadi MT Condensed Extra Bold"/>
                <a:cs typeface="Abadi MT Condensed Extra Bold"/>
              </a:rPr>
              <a:t> INAPROPIADAS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7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8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jesus01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7772400" cy="1143000"/>
          </a:xfrm>
          <a:effectLst>
            <a:outerShdw blurRad="63500" dist="68978" dir="1379351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s-ES_tradnl">
                <a:latin typeface="Arial Black" charset="0"/>
              </a:rPr>
              <a:t>DIOS NOS PERDONA</a:t>
            </a:r>
            <a:endParaRPr lang="es-ES">
              <a:latin typeface="Arial Black" charset="0"/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27088" y="4076700"/>
            <a:ext cx="7772400" cy="2781300"/>
          </a:xfrm>
          <a:effectLst>
            <a:outerShdw blurRad="63500" dist="52363" dir="842175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pPr algn="ctr">
              <a:buFontTx/>
              <a:buNone/>
            </a:pPr>
            <a:r>
              <a:rPr lang="es-ES_tradnl" sz="2800" dirty="0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“Aunque vuestros pecados sean como la grana, como la nieve </a:t>
            </a:r>
            <a:r>
              <a:rPr lang="es-ES_tradnl" sz="2800" dirty="0" err="1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seran</a:t>
            </a:r>
            <a:r>
              <a:rPr lang="es-ES_tradnl" sz="2800" dirty="0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 emblanquecidos.  Aunque sean rojos como el </a:t>
            </a:r>
            <a:r>
              <a:rPr lang="es-ES_tradnl" sz="2800" dirty="0" err="1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carmesi</a:t>
            </a:r>
            <a:r>
              <a:rPr lang="es-ES_tradnl" sz="2800" dirty="0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, </a:t>
            </a:r>
            <a:r>
              <a:rPr lang="es-ES_tradnl" sz="2800" dirty="0" err="1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vendran</a:t>
            </a:r>
            <a:r>
              <a:rPr lang="es-ES_tradnl" sz="2800" dirty="0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 a ser como blanca lana”. Isaías 1:18</a:t>
            </a:r>
          </a:p>
          <a:p>
            <a:pPr algn="ctr">
              <a:buFontTx/>
              <a:buNone/>
            </a:pPr>
            <a:r>
              <a:rPr lang="es-ES_tradnl" sz="2800" dirty="0" smtClean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“NI YO TE CONDENO, VETE  Y NO PEQUES MAS” Juan 8:11</a:t>
            </a:r>
            <a:endParaRPr lang="es-ES" sz="2800" dirty="0">
              <a:solidFill>
                <a:srgbClr val="FFFF0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47109" name="WordArt 5"/>
          <p:cNvSpPr>
            <a:spLocks noChangeArrowheads="1" noChangeShapeType="1" noTextEdit="1"/>
          </p:cNvSpPr>
          <p:nvPr/>
        </p:nvSpPr>
        <p:spPr bwMode="auto">
          <a:xfrm>
            <a:off x="0" y="192088"/>
            <a:ext cx="1828800" cy="13319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cree</a:t>
            </a:r>
          </a:p>
        </p:txBody>
      </p:sp>
    </p:spTree>
    <p:extLst>
      <p:ext uri="{BB962C8B-B14F-4D97-AF65-F5344CB8AC3E}">
        <p14:creationId xmlns:p14="http://schemas.microsoft.com/office/powerpoint/2010/main" val="82532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 autoUpdateAnimBg="0"/>
      <p:bldP spid="4710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3545186"/>
            <a:ext cx="7844358" cy="2260078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pPr algn="ctr">
              <a:buFontTx/>
              <a:buNone/>
            </a:pPr>
            <a:r>
              <a:rPr lang="es-ES_tradnl" sz="2800" dirty="0">
                <a:solidFill>
                  <a:srgbClr val="000000"/>
                </a:solidFill>
                <a:latin typeface="Abadi MT Condensed Extra Bold"/>
                <a:cs typeface="Abadi MT Condensed Extra Bold"/>
              </a:rPr>
              <a:t>“YO SOY EL BORRO  TUS REBELIONES POR AMOR DE MI, Y NO ME ACORDARE DE TUS PECADOS”. Isaías 43:25</a:t>
            </a:r>
          </a:p>
          <a:p>
            <a:pPr algn="ctr">
              <a:buFontTx/>
              <a:buNone/>
            </a:pPr>
            <a:r>
              <a:rPr lang="es-ES_tradnl" sz="2800" dirty="0">
                <a:solidFill>
                  <a:srgbClr val="000000"/>
                </a:solidFill>
                <a:latin typeface="Abadi MT Condensed Extra Bold"/>
                <a:cs typeface="Abadi MT Condensed Extra Bold"/>
              </a:rPr>
              <a:t>“VENID A MI TODOS LOS QUE ESTAIS TRABAJADOS Y CARGADOS QUE YO OS HARE DESCANSAR” Mateo 11:28</a:t>
            </a:r>
            <a:endParaRPr lang="es-ES" sz="2800" dirty="0">
              <a:solidFill>
                <a:srgbClr val="000000"/>
              </a:solidFill>
              <a:latin typeface="Abadi MT Condensed Extra Bold"/>
              <a:cs typeface="Abadi MT Condensed Extra Bold"/>
            </a:endParaRPr>
          </a:p>
        </p:txBody>
      </p:sp>
      <p:pic>
        <p:nvPicPr>
          <p:cNvPr id="48133" name="Picture 5" descr="jesus01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484784"/>
            <a:ext cx="2209800" cy="1657350"/>
          </a:xfrm>
          <a:prstGeom prst="rect">
            <a:avLst/>
          </a:prstGeom>
          <a:noFill/>
          <a:effectLst>
            <a:outerShdw blurRad="63500" dist="12700" dir="108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rgbClr val="0000FF"/>
                </a:solidFill>
                <a:latin typeface="Phosphate Inline"/>
                <a:cs typeface="Phosphate Inline"/>
              </a:rPr>
              <a:t>CRISTO TE AYUDA, CRISTO TE SANA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54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JESUS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2656"/>
            <a:ext cx="2473756" cy="558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xfrm>
            <a:off x="1115616" y="548680"/>
            <a:ext cx="6120680" cy="1143000"/>
          </a:xfrm>
          <a:effectLst>
            <a:outerShdw blurRad="63500" dist="45791" dir="3378596" algn="ctr" rotWithShape="0">
              <a:srgbClr val="4D4D4D">
                <a:alpha val="74998"/>
              </a:srgbClr>
            </a:outerShdw>
          </a:effectLst>
        </p:spPr>
        <p:txBody>
          <a:bodyPr/>
          <a:lstStyle/>
          <a:p>
            <a:r>
              <a:rPr lang="es-ES_tradnl" sz="4000" b="1" dirty="0">
                <a:solidFill>
                  <a:srgbClr val="000090"/>
                </a:solidFill>
                <a:latin typeface="Phosphate Inline"/>
                <a:cs typeface="Phosphate Inline"/>
              </a:rPr>
              <a:t>EXPRESA TU SEXUALIDAD CONFORME AL PLAN DE DIOS</a:t>
            </a:r>
            <a:endParaRPr lang="es-ES" sz="4000" b="1" dirty="0">
              <a:solidFill>
                <a:srgbClr val="000090"/>
              </a:solidFill>
              <a:latin typeface="Phosphate Inline"/>
              <a:cs typeface="Phosphate Inline"/>
            </a:endParaRPr>
          </a:p>
        </p:txBody>
      </p:sp>
      <p:sp>
        <p:nvSpPr>
          <p:cNvPr id="49157" name="WordArt 5"/>
          <p:cNvSpPr>
            <a:spLocks noChangeArrowheads="1" noChangeShapeType="1" noTextEdit="1"/>
          </p:cNvSpPr>
          <p:nvPr/>
        </p:nvSpPr>
        <p:spPr bwMode="auto">
          <a:xfrm>
            <a:off x="3059832" y="4581128"/>
            <a:ext cx="3200400" cy="1828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4597A0"/>
                </a:solidFill>
                <a:latin typeface="Impact"/>
                <a:ea typeface="Impact"/>
                <a:cs typeface="Impact"/>
              </a:rPr>
              <a:t>serás</a:t>
            </a:r>
            <a:r>
              <a:rPr lang="en-US" sz="3600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4597A0"/>
                </a:solidFill>
                <a:latin typeface="Impact"/>
                <a:ea typeface="Impact"/>
                <a:cs typeface="Impact"/>
              </a:rPr>
              <a:t> </a:t>
            </a:r>
            <a:r>
              <a:rPr lang="en-US" sz="3600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4597A0"/>
                </a:solidFill>
                <a:latin typeface="Impact"/>
                <a:ea typeface="Impact"/>
                <a:cs typeface="Impact"/>
              </a:rPr>
              <a:t>feliz</a:t>
            </a:r>
            <a:endParaRPr lang="en-US" sz="3600" kern="10" dirty="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4597A0"/>
              </a:solidFill>
              <a:latin typeface="Impact"/>
              <a:ea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375821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1028"/>
          <p:cNvSpPr>
            <a:spLocks noChangeArrowheads="1"/>
          </p:cNvSpPr>
          <p:nvPr/>
        </p:nvSpPr>
        <p:spPr bwMode="auto">
          <a:xfrm>
            <a:off x="1447800" y="1905000"/>
            <a:ext cx="6324600" cy="419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2700" dir="5400000" algn="ctr" rotWithShape="0">
              <a:schemeClr val="folHlink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8134350" cy="1143000"/>
          </a:xfrm>
          <a:effectLst>
            <a:outerShdw blurRad="63500" dist="38099" dir="2700000" algn="ctr" rotWithShape="0">
              <a:srgbClr val="4D4D4D">
                <a:alpha val="74998"/>
              </a:srgbClr>
            </a:outerShdw>
          </a:effectLst>
        </p:spPr>
        <p:txBody>
          <a:bodyPr/>
          <a:lstStyle/>
          <a:p>
            <a:r>
              <a:rPr lang="es-ES_tradnl" sz="3200" b="1" dirty="0">
                <a:solidFill>
                  <a:schemeClr val="tx1"/>
                </a:solidFill>
                <a:latin typeface="Phosphate Inline"/>
                <a:cs typeface="Phosphate Inline"/>
              </a:rPr>
              <a:t>ES HORA DE HACER UN PACTO CON DIOS Y CON NOSOTROS MISMOS</a:t>
            </a:r>
            <a:endParaRPr lang="es-ES" sz="3200" b="1" dirty="0">
              <a:solidFill>
                <a:schemeClr val="tx1"/>
              </a:solidFill>
              <a:latin typeface="Phosphate Inline"/>
              <a:cs typeface="Phosphate Inline"/>
            </a:endParaRPr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3568" y="1556792"/>
            <a:ext cx="8206680" cy="5041156"/>
          </a:xfrm>
          <a:effectLst>
            <a:outerShdw blurRad="63500" dist="25400" dir="10800000" algn="ctr" rotWithShape="0">
              <a:srgbClr val="4D4D4D">
                <a:alpha val="74998"/>
              </a:srgbClr>
            </a:outerShdw>
          </a:effec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CO" sz="2800" dirty="0">
                <a:cs typeface="Times New Roman" charset="0"/>
              </a:rPr>
              <a:t> 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CO" sz="1800" dirty="0">
                <a:cs typeface="Times New Roman" charset="0"/>
              </a:rPr>
              <a:t>                                        </a:t>
            </a:r>
            <a:r>
              <a:rPr lang="es-CO" sz="2400" dirty="0">
                <a:solidFill>
                  <a:srgbClr val="000099"/>
                </a:solidFill>
                <a:latin typeface="Forte" charset="0"/>
                <a:cs typeface="Times New Roman" charset="0"/>
              </a:rPr>
              <a:t>MI PACTO DE AMOR CON DIOS</a:t>
            </a:r>
            <a:r>
              <a:rPr lang="es-CO" sz="1800" dirty="0">
                <a:solidFill>
                  <a:srgbClr val="000099"/>
                </a:solidFill>
                <a:cs typeface="Times New Roman" charset="0"/>
              </a:rPr>
              <a:t> </a:t>
            </a:r>
            <a:r>
              <a:rPr lang="es-CO" sz="1800" dirty="0">
                <a:cs typeface="Times New Roman" charset="0"/>
              </a:rPr>
              <a:t>    							                   	                        				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CO" sz="1800" dirty="0">
                <a:solidFill>
                  <a:srgbClr val="FF0000"/>
                </a:solidFill>
                <a:latin typeface="Forte" charset="0"/>
                <a:cs typeface="Times New Roman" charset="0"/>
              </a:rPr>
              <a:t>     </a:t>
            </a:r>
            <a:br>
              <a:rPr lang="es-CO" sz="1800" dirty="0">
                <a:solidFill>
                  <a:srgbClr val="FF0000"/>
                </a:solidFill>
                <a:latin typeface="Forte" charset="0"/>
                <a:cs typeface="Times New Roman" charset="0"/>
              </a:rPr>
            </a:br>
            <a:r>
              <a:rPr lang="es-CO" sz="1800" dirty="0">
                <a:solidFill>
                  <a:srgbClr val="FF0000"/>
                </a:solidFill>
                <a:latin typeface="Forte" charset="0"/>
                <a:cs typeface="Times New Roman" charset="0"/>
              </a:rPr>
              <a:t/>
            </a:r>
            <a:br>
              <a:rPr lang="es-CO" sz="1800" dirty="0">
                <a:solidFill>
                  <a:srgbClr val="FF0000"/>
                </a:solidFill>
                <a:latin typeface="Forte" charset="0"/>
                <a:cs typeface="Times New Roman" charset="0"/>
              </a:rPr>
            </a:br>
            <a:r>
              <a:rPr lang="es-CO" sz="1800" dirty="0">
                <a:solidFill>
                  <a:srgbClr val="FF0000"/>
                </a:solidFill>
                <a:latin typeface="Forte" charset="0"/>
                <a:cs typeface="Times New Roman" charset="0"/>
              </a:rPr>
              <a:t/>
            </a:r>
            <a:br>
              <a:rPr lang="es-CO" sz="1800" dirty="0">
                <a:solidFill>
                  <a:srgbClr val="FF0000"/>
                </a:solidFill>
                <a:latin typeface="Forte" charset="0"/>
                <a:cs typeface="Times New Roman" charset="0"/>
              </a:rPr>
            </a:br>
            <a:r>
              <a:rPr lang="es-CO" sz="1800" dirty="0">
                <a:solidFill>
                  <a:srgbClr val="FF0000"/>
                </a:solidFill>
                <a:latin typeface="Forte" charset="0"/>
                <a:cs typeface="Times New Roman" charset="0"/>
              </a:rPr>
              <a:t>                </a:t>
            </a:r>
            <a:r>
              <a:rPr lang="es-CO" sz="1800" b="1" dirty="0">
                <a:cs typeface="Times New Roman" charset="0"/>
              </a:rPr>
              <a:t> </a:t>
            </a:r>
            <a:r>
              <a:rPr lang="es-CO" sz="1800" b="1" dirty="0">
                <a:solidFill>
                  <a:schemeClr val="bg2"/>
                </a:solidFill>
                <a:cs typeface="Times New Roman" charset="0"/>
              </a:rPr>
              <a:t>YO, ______________________________________</a:t>
            </a:r>
            <a:endParaRPr lang="es-CO" sz="1800" dirty="0">
              <a:solidFill>
                <a:schemeClr val="bg2"/>
              </a:solidFill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CO" sz="1800" b="1" dirty="0">
                <a:solidFill>
                  <a:schemeClr val="bg2"/>
                </a:solidFill>
                <a:cs typeface="Times New Roman" charset="0"/>
              </a:rPr>
              <a:t>	</a:t>
            </a:r>
            <a:endParaRPr lang="es-CO" sz="1800" dirty="0">
              <a:solidFill>
                <a:schemeClr val="bg2"/>
              </a:solidFill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CO" sz="1800" b="1" dirty="0">
                <a:solidFill>
                  <a:schemeClr val="bg2"/>
                </a:solidFill>
                <a:cs typeface="Times New Roman" charset="0"/>
              </a:rPr>
              <a:t>                              </a:t>
            </a:r>
            <a:r>
              <a:rPr lang="es-CO" sz="2000" b="1" dirty="0">
                <a:solidFill>
                  <a:schemeClr val="bg2"/>
                </a:solidFill>
                <a:latin typeface="Tw Cen MT Condensed Extra Bold" charset="0"/>
                <a:cs typeface="Times New Roman" charset="0"/>
              </a:rPr>
              <a:t>Por la Gracia de Dios prometo permanecer </a:t>
            </a:r>
            <a:endParaRPr lang="es-CO" sz="2000" dirty="0">
              <a:solidFill>
                <a:schemeClr val="bg2"/>
              </a:solidFill>
              <a:latin typeface="Tw Cen MT Condensed Extra Bold" charset="0"/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CO" sz="2000" b="1" dirty="0">
                <a:solidFill>
                  <a:schemeClr val="bg2"/>
                </a:solidFill>
                <a:latin typeface="Tw Cen MT Condensed Extra Bold" charset="0"/>
                <a:cs typeface="Times New Roman" charset="0"/>
              </a:rPr>
              <a:t>	                              CÉLIBE hasta el matrimonio.</a:t>
            </a:r>
            <a:endParaRPr lang="es-CO" sz="2000" dirty="0">
              <a:solidFill>
                <a:schemeClr val="bg2"/>
              </a:solidFill>
              <a:latin typeface="Tw Cen MT Condensed Extra Bold" charset="0"/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CO" sz="1800" b="1" dirty="0">
                <a:cs typeface="Times New Roman" charset="0"/>
              </a:rPr>
              <a:t>            </a:t>
            </a:r>
            <a:endParaRPr lang="es-CO" sz="1800" dirty="0"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CO" sz="1800" b="1" dirty="0">
                <a:solidFill>
                  <a:srgbClr val="FF0000"/>
                </a:solidFill>
                <a:cs typeface="Times New Roman" charset="0"/>
              </a:rPr>
              <a:t>                </a:t>
            </a:r>
            <a:r>
              <a:rPr lang="es-CO" sz="2000" b="1" dirty="0">
                <a:solidFill>
                  <a:srgbClr val="000099"/>
                </a:solidFill>
                <a:latin typeface="Arial Black" charset="0"/>
                <a:cs typeface="Times New Roman" charset="0"/>
              </a:rPr>
              <a:t>“Todo lo puedo en Cristo que me fortalece”</a:t>
            </a:r>
            <a:endParaRPr lang="es-CO" sz="2000" dirty="0">
              <a:solidFill>
                <a:srgbClr val="000099"/>
              </a:solidFill>
              <a:latin typeface="Arial Black" charset="0"/>
              <a:cs typeface="Times New Roman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CO" sz="2800" dirty="0">
                <a:cs typeface="Times New Roman" charset="0"/>
              </a:rPr>
              <a:t>         	   			     	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CO" sz="2800" dirty="0">
                <a:solidFill>
                  <a:srgbClr val="FF0000"/>
                </a:solidFill>
                <a:latin typeface="Forte" charset="0"/>
                <a:cs typeface="Times New Roman" charset="0"/>
              </a:rPr>
              <a:t>     </a:t>
            </a:r>
            <a:endParaRPr lang="es-ES" sz="2800" dirty="0"/>
          </a:p>
        </p:txBody>
      </p:sp>
      <p:pic>
        <p:nvPicPr>
          <p:cNvPr id="39941" name="Picture 1029" descr="CROS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1524000" cy="1195388"/>
          </a:xfrm>
          <a:prstGeom prst="rect">
            <a:avLst/>
          </a:prstGeom>
          <a:noFill/>
          <a:effectLst>
            <a:outerShdw blurRad="63500" dist="117088" dir="2436078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30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3"/>
          <p:cNvGrpSpPr>
            <a:grpSpLocks/>
          </p:cNvGrpSpPr>
          <p:nvPr/>
        </p:nvGrpSpPr>
        <p:grpSpPr bwMode="auto">
          <a:xfrm>
            <a:off x="8963025" y="1962150"/>
            <a:ext cx="146050" cy="4895850"/>
            <a:chOff x="5646" y="1208"/>
            <a:chExt cx="92" cy="3084"/>
          </a:xfrm>
        </p:grpSpPr>
        <p:sp>
          <p:nvSpPr>
            <p:cNvPr id="40976" name="Line 4"/>
            <p:cNvSpPr>
              <a:spLocks noChangeShapeType="1"/>
            </p:cNvSpPr>
            <p:nvPr/>
          </p:nvSpPr>
          <p:spPr bwMode="auto">
            <a:xfrm>
              <a:off x="5646" y="1208"/>
              <a:ext cx="1" cy="2812"/>
            </a:xfrm>
            <a:prstGeom prst="line">
              <a:avLst/>
            </a:prstGeom>
            <a:noFill/>
            <a:ln w="76200">
              <a:solidFill>
                <a:srgbClr val="DDDDD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7" name="Line 5"/>
            <p:cNvSpPr>
              <a:spLocks noChangeShapeType="1"/>
            </p:cNvSpPr>
            <p:nvPr/>
          </p:nvSpPr>
          <p:spPr bwMode="auto">
            <a:xfrm>
              <a:off x="5691" y="1389"/>
              <a:ext cx="1" cy="2812"/>
            </a:xfrm>
            <a:prstGeom prst="line">
              <a:avLst/>
            </a:prstGeom>
            <a:noFill/>
            <a:ln w="7620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8" name="Line 6"/>
            <p:cNvSpPr>
              <a:spLocks noChangeShapeType="1"/>
            </p:cNvSpPr>
            <p:nvPr/>
          </p:nvSpPr>
          <p:spPr bwMode="auto">
            <a:xfrm>
              <a:off x="5737" y="1480"/>
              <a:ext cx="1" cy="2812"/>
            </a:xfrm>
            <a:prstGeom prst="line">
              <a:avLst/>
            </a:prstGeom>
            <a:noFill/>
            <a:ln w="76200">
              <a:solidFill>
                <a:srgbClr val="4D4D4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0964" name="Picture 12" descr="parej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3467100"/>
            <a:ext cx="3311525" cy="248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578269" y="764704"/>
            <a:ext cx="2502854" cy="2304255"/>
          </a:xfrm>
          <a:prstGeom prst="wedgeEllipseCallout">
            <a:avLst>
              <a:gd name="adj1" fmla="val 62832"/>
              <a:gd name="adj2" fmla="val 138062"/>
            </a:avLst>
          </a:prstGeom>
          <a:solidFill>
            <a:srgbClr val="F3FB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s-ES_tradnl" sz="1200" b="1" dirty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“EL AMOR ES UN NO SE QUÉ,  QUE VIENE POR NO SE DONDE; LO ENVÍA YO NO SÉ QUIÉN; SE ENGENDRA YO NO SÉ COMO; CONTÉNTASE NO SÉ CON QUÉ; SE SIENTE YO NO SÉ  CUÁNDO, Y MATA NO SE POR QUÉ”  OVIDIO.</a:t>
            </a:r>
          </a:p>
          <a:p>
            <a:pPr algn="ctr">
              <a:defRPr/>
            </a:pPr>
            <a:endParaRPr lang="es-CO" sz="1400" b="1" dirty="0">
              <a:latin typeface="Arial Black" charset="0"/>
            </a:endParaRP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3081123" y="733428"/>
            <a:ext cx="2666589" cy="1660522"/>
          </a:xfrm>
          <a:prstGeom prst="wedgeEllipseCallout">
            <a:avLst>
              <a:gd name="adj1" fmla="val -17171"/>
              <a:gd name="adj2" fmla="val 12344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FontTx/>
              <a:buNone/>
            </a:pPr>
            <a:r>
              <a:rPr lang="es-ES_tradnl" sz="1400" dirty="0">
                <a:solidFill>
                  <a:srgbClr val="0033CC"/>
                </a:solidFill>
                <a:latin typeface="Avenir Black"/>
                <a:cs typeface="Avenir Black"/>
              </a:rPr>
              <a:t>“EL AMOR ES LA OCUPACIÓN DE LOS OCIOSOS Y EL OCIO DE LOS OCUPADOS” </a:t>
            </a:r>
            <a:r>
              <a:rPr lang="es-CO" sz="1400" dirty="0">
                <a:solidFill>
                  <a:srgbClr val="0033CC"/>
                </a:solidFill>
                <a:latin typeface="Avenir Black"/>
                <a:cs typeface="Avenir Black"/>
              </a:rPr>
              <a:t>.  </a:t>
            </a:r>
            <a:r>
              <a:rPr lang="es-CO" sz="1200" dirty="0">
                <a:solidFill>
                  <a:srgbClr val="0033CC"/>
                </a:solidFill>
                <a:latin typeface="Avenir Black"/>
                <a:cs typeface="Avenir Black"/>
              </a:rPr>
              <a:t>Bulwer-Lytton.</a:t>
            </a:r>
            <a:r>
              <a:rPr lang="es-ES" sz="1400" dirty="0">
                <a:solidFill>
                  <a:srgbClr val="0033CC"/>
                </a:solidFill>
                <a:latin typeface="Avenir Black"/>
                <a:cs typeface="Avenir Black"/>
              </a:rPr>
              <a:t> </a:t>
            </a:r>
            <a:endParaRPr lang="es-ES_tradnl" sz="1400" dirty="0">
              <a:solidFill>
                <a:srgbClr val="0033CC"/>
              </a:solidFill>
              <a:latin typeface="Avenir Black"/>
              <a:cs typeface="Avenir Black"/>
            </a:endParaRPr>
          </a:p>
          <a:p>
            <a:pPr algn="ctr">
              <a:defRPr/>
            </a:pPr>
            <a:endParaRPr lang="es-CO" sz="1600" dirty="0">
              <a:latin typeface="Arial Black" charset="0"/>
              <a:cs typeface="+mn-cs"/>
            </a:endParaRP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6011862" y="3322637"/>
            <a:ext cx="2664594" cy="2626643"/>
          </a:xfrm>
          <a:prstGeom prst="wedgeEllipseCallout">
            <a:avLst>
              <a:gd name="adj1" fmla="val -93861"/>
              <a:gd name="adj2" fmla="val 18295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FontTx/>
              <a:buNone/>
            </a:pPr>
            <a:r>
              <a:rPr lang="ja-JP" altLang="en-US" sz="1600" b="1" dirty="0" smtClean="0">
                <a:solidFill>
                  <a:srgbClr val="0033CC"/>
                </a:solidFill>
                <a:latin typeface="Arial"/>
              </a:rPr>
              <a:t>“</a:t>
            </a:r>
            <a:r>
              <a:rPr lang="es-ES" sz="1400" b="1" dirty="0" smtClean="0">
                <a:solidFill>
                  <a:srgbClr val="0033CC"/>
                </a:solidFill>
                <a:latin typeface="Tw Cen MT Condensed Extra Bold" charset="0"/>
              </a:rPr>
              <a:t>EL AMOR ES UN SENTIMIENTO QUE TÚ SIENTES CUANDO PRESIENTES QUE VAS A SENTIR EL SENTIMIENTO QUE NUNCA ANTES HAS SENTIDO</a:t>
            </a:r>
            <a:r>
              <a:rPr lang="en-US" sz="1600" b="1" dirty="0" smtClean="0">
                <a:solidFill>
                  <a:srgbClr val="0033CC"/>
                </a:solidFill>
                <a:latin typeface="Tw Cen MT Condensed Extra Bold" charset="0"/>
              </a:rPr>
              <a:t>.</a:t>
            </a:r>
            <a:r>
              <a:rPr lang="ja-JP" altLang="en-US" sz="1600" b="1" dirty="0" smtClean="0">
                <a:solidFill>
                  <a:srgbClr val="0033CC"/>
                </a:solidFill>
                <a:latin typeface="Arial"/>
              </a:rPr>
              <a:t>”</a:t>
            </a:r>
            <a:endParaRPr lang="es-ES_tradnl" sz="1600" b="1" dirty="0">
              <a:solidFill>
                <a:srgbClr val="0033CC"/>
              </a:solidFill>
              <a:latin typeface="Tw Cen MT Condensed Extra Bold" charset="0"/>
            </a:endParaRP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5327650" y="1962151"/>
            <a:ext cx="2076978" cy="1144588"/>
          </a:xfrm>
          <a:prstGeom prst="wedgeEllipseCallout">
            <a:avLst>
              <a:gd name="adj1" fmla="val -40602"/>
              <a:gd name="adj2" fmla="val 117190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FontTx/>
              <a:buNone/>
            </a:pPr>
            <a:r>
              <a:rPr lang="es-ES_tradnl" sz="1200" dirty="0">
                <a:solidFill>
                  <a:srgbClr val="0033CC"/>
                </a:solidFill>
                <a:latin typeface="Avenir Black"/>
                <a:cs typeface="Avenir Black"/>
              </a:rPr>
              <a:t>“EL AMOR ES UNA TONTERÍA PARTIDA POR DOS”  Napoleón</a:t>
            </a:r>
          </a:p>
          <a:p>
            <a:pPr algn="ctr">
              <a:defRPr/>
            </a:pPr>
            <a:endParaRPr lang="es-CO" sz="1200" dirty="0"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40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animBg="1"/>
      <p:bldP spid="6161" grpId="0" animBg="1"/>
      <p:bldP spid="6162" grpId="0" animBg="1"/>
      <p:bldP spid="61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 bwMode="auto">
          <a:xfrm>
            <a:off x="1619672" y="1556792"/>
            <a:ext cx="6417898" cy="36004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El amor es sufrido, es benigno; el amor no tiene envidia, el amor no es jactancioso, no se envanece; no hace nada indebido, no busca lo suyo, no se irrita, no guarda rencor; no se goza de la injusticia, mas se goza de la verdad. Todo lo sufre, todo lo cree, todo lo espera, todo lo soporta.El amor nunca deja de ser</a:t>
            </a:r>
            <a:r>
              <a:rPr lang="is-IS" sz="280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…</a:t>
            </a:r>
            <a:r>
              <a:rPr lang="en-US" sz="280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  </a:t>
            </a:r>
            <a:r>
              <a:rPr lang="en-US" sz="2000" smtClean="0">
                <a:solidFill>
                  <a:schemeClr val="tx1"/>
                </a:solidFill>
                <a:latin typeface="Abadi MT Condensed Extra Bold"/>
                <a:cs typeface="Abadi MT Condensed Extra Bold"/>
              </a:rPr>
              <a:t>1 Corintios 13:4-8</a:t>
            </a:r>
            <a:endParaRPr lang="en-US" sz="2000" dirty="0">
              <a:solidFill>
                <a:schemeClr val="tx1"/>
              </a:solidFill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1317736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2486025"/>
            <a:ext cx="7164388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7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/>
            </a:r>
            <a:br>
              <a:rPr lang="es-CO" sz="7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r>
              <a:rPr lang="es-CO" sz="7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¿QUÉ PIENSA LA IGLESIA ACERCA DEL TEMA?</a:t>
            </a:r>
            <a:br>
              <a:rPr lang="es-CO" sz="72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endParaRPr lang="es-CO" sz="7200" dirty="0" smtClean="0">
              <a:solidFill>
                <a:srgbClr val="0033CC"/>
              </a:solidFill>
              <a:latin typeface="Abadi MT Condensed Extra Bold"/>
              <a:cs typeface="Abadi MT Condensed Extra Bold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404664"/>
            <a:ext cx="7812360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36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/>
            </a:r>
            <a:br>
              <a:rPr lang="es-CO" sz="36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r>
              <a:rPr lang="es-CO" sz="36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LA EDUCACIÓN SEXUAL  ALIENTA LA PROMISCUIDAD ENTRE LOS JÓVENES.</a:t>
            </a:r>
            <a:br>
              <a:rPr lang="es-CO" sz="36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</a:br>
            <a:endParaRPr lang="es-CO" sz="3600" dirty="0" smtClean="0">
              <a:solidFill>
                <a:srgbClr val="0033CC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2354263"/>
            <a:ext cx="7777163" cy="3352800"/>
          </a:xfrm>
          <a:effectLst>
            <a:outerShdw dist="28398" dir="3806097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de acuerdo		14.6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De acuerdo					16.1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En desacuerdo					22.5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smtClean="0">
                <a:latin typeface="Berlin Sans FB Demi" pitchFamily="34" charset="0"/>
              </a:rPr>
              <a:t>Absolutamente en desacuerdo		46.9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260350"/>
            <a:ext cx="7308850" cy="1447800"/>
          </a:xfrm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s-CO" sz="3600" dirty="0" smtClean="0">
                <a:solidFill>
                  <a:srgbClr val="0033CC"/>
                </a:solidFill>
                <a:latin typeface="Abadi MT Condensed Extra Bold"/>
                <a:cs typeface="Abadi MT Condensed Extra Bold"/>
              </a:rPr>
              <a:t>RELACIONES SEXUALES ANTES DEL MATRIMONIO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5262" y="2354263"/>
            <a:ext cx="7678737" cy="3352800"/>
          </a:xfrm>
          <a:effectLst>
            <a:outerShdw dist="17961" dir="2700000" algn="ctr" rotWithShape="0">
              <a:srgbClr val="4D4D4D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s-CO" sz="2800" dirty="0" smtClean="0">
              <a:latin typeface="Berlin Sans FB Dem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CO" sz="2800" dirty="0" smtClean="0">
                <a:latin typeface="Berlin Sans FB Demi" pitchFamily="34" charset="0"/>
              </a:rPr>
              <a:t>								  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el último año  			10.3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durante los últimos 3 años		5.4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Sí, hace muchos años			30.5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CO" sz="2800" dirty="0" smtClean="0">
                <a:latin typeface="Berlin Sans FB Demi" pitchFamily="34" charset="0"/>
              </a:rPr>
              <a:t>No, nunca					53.8		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1200</Words>
  <Application>Microsoft Macintosh PowerPoint</Application>
  <PresentationFormat>On-screen Show (4:3)</PresentationFormat>
  <Paragraphs>233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Diseño predeterminado</vt:lpstr>
      <vt:lpstr>QUE EL AMOR NO TE META EN PROBLEMAS </vt:lpstr>
      <vt:lpstr>UN TEMA MUY IMPORTANTE</vt:lpstr>
      <vt:lpstr>EL AMOR NO DEBE METERNOS EN PROBLEMAS</vt:lpstr>
      <vt:lpstr>PowerPoint Presentation</vt:lpstr>
      <vt:lpstr>PowerPoint Presentation</vt:lpstr>
      <vt:lpstr>PowerPoint Presentation</vt:lpstr>
      <vt:lpstr> ¿QUÉ PIENSA LA IGLESIA ACERCA DEL TEMA? </vt:lpstr>
      <vt:lpstr> LA EDUCACIÓN SEXUAL  ALIENTA LA PROMISCUIDAD ENTRE LOS JÓVENES. </vt:lpstr>
      <vt:lpstr>RELACIONES SEXUALES ANTES DEL MATRIMONIO</vt:lpstr>
      <vt:lpstr>PARTICIPACIÓN PERSONAL EN UNA AVENTURA AMOROSA FUERA DEL MATRIMONIO</vt:lpstr>
      <vt:lpstr> NO SON MALAS LAS RELACIONES SEXUALES ENTRE DOS PERSONAS QUE NO ESTÁN CASADAS, SI SE AMAN LA UNA A LA OTRA. </vt:lpstr>
      <vt:lpstr>VIVIR JUNTOS TENIENDO RELACIONES SEXUALES CON UNA PERSONA SIN ESTAR CASADOS</vt:lpstr>
      <vt:lpstr>LAS RELACIONES HOMOSEXUALES NO SON NECESARIAMENTE MALAS SI DOS ADULTOS CONSCIENTES, DEL MISMO SEXO, SI SE COMPROMETEN PARA TODA LA VIDA UNO AL OTRO.</vt:lpstr>
      <vt:lpstr> NO DEBEN ACEPTARSE COMO MIEMBROS DE LA IGLESIA A LAS PERSONAS CON TENDENCIAS HOMOSEXUALES, AUNQUE NO TENGAN RELACIONES SEXUALES CON PERSONAS DE SU MISMO SEXO. </vt:lpstr>
      <vt:lpstr> EL ABORTO NUNCA ES UNA SOLUCIÓN PARA EL CRISTIANO. </vt:lpstr>
      <vt:lpstr> ABUSO FÍSICO POR PARTE DE MI CÓNYUGE U OTRO MIEMBRO DE LA FAMILIA. </vt:lpstr>
      <vt:lpstr>HE TENIDO UN ABORTO</vt:lpstr>
      <vt:lpstr>ME HE DIVORCIADO</vt:lpstr>
      <vt:lpstr>PARTICIPACIÓN PERSONAL EN ACTIVIDADES HOMOSEXUALES</vt:lpstr>
      <vt:lpstr>ABUSO SEXUAL O INCESTO EXPERIMENTADO PERSONALMENTE</vt:lpstr>
      <vt:lpstr>EDUCACIÓN RESPECTO A LA SEXUALIDAD</vt:lpstr>
      <vt:lpstr>PowerPoint Presentation</vt:lpstr>
      <vt:lpstr>¿POR QUÈ ES TAN INTENSA LA SEXUALIDAD EN LOS JOVENES?</vt:lpstr>
      <vt:lpstr>CONDUCTA SEXUAL JUVENIL FACTORES INFLUYENTES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RELACIONES PREMARITALES</vt:lpstr>
      <vt:lpstr>RELACIONES PREMARITALES</vt:lpstr>
      <vt:lpstr>RELACIONES PREMARITALES</vt:lpstr>
      <vt:lpstr>LAS 4 D CONTRA MALAS PROPOSICIONES</vt:lpstr>
      <vt:lpstr>PowerPoint Presentation</vt:lpstr>
      <vt:lpstr>DIOS NOS PERDONA</vt:lpstr>
      <vt:lpstr>CRISTO TE AYUDA, CRISTO TE SANA</vt:lpstr>
      <vt:lpstr>EXPRESA TU SEXUALIDAD CONFORME AL PLAN DE DIOS</vt:lpstr>
      <vt:lpstr>ES HORA DE HACER UN PACTO CON DIOS Y CON NOSOTROS MISMOS</vt:lpstr>
    </vt:vector>
  </TitlesOfParts>
  <Company>Union Sur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SEXO EN EL NOVIAZGO</dc:title>
  <dc:creator>Pr Pedro Iglesias</dc:creator>
  <cp:lastModifiedBy>Pedro Iglesias</cp:lastModifiedBy>
  <cp:revision>56</cp:revision>
  <dcterms:created xsi:type="dcterms:W3CDTF">2007-01-06T13:08:43Z</dcterms:created>
  <dcterms:modified xsi:type="dcterms:W3CDTF">2019-05-04T14:17:17Z</dcterms:modified>
</cp:coreProperties>
</file>