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jpe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2" r:id="rId3"/>
    <p:sldId id="281" r:id="rId4"/>
    <p:sldId id="280" r:id="rId5"/>
    <p:sldId id="279" r:id="rId6"/>
    <p:sldId id="283" r:id="rId7"/>
    <p:sldId id="278" r:id="rId8"/>
    <p:sldId id="277" r:id="rId9"/>
    <p:sldId id="435" r:id="rId10"/>
    <p:sldId id="284" r:id="rId11"/>
    <p:sldId id="276" r:id="rId12"/>
    <p:sldId id="275" r:id="rId13"/>
    <p:sldId id="274" r:id="rId14"/>
    <p:sldId id="273" r:id="rId15"/>
    <p:sldId id="257" r:id="rId16"/>
    <p:sldId id="272" r:id="rId17"/>
    <p:sldId id="271" r:id="rId18"/>
    <p:sldId id="270" r:id="rId19"/>
    <p:sldId id="269" r:id="rId20"/>
    <p:sldId id="268" r:id="rId21"/>
    <p:sldId id="266" r:id="rId22"/>
    <p:sldId id="267" r:id="rId23"/>
    <p:sldId id="265" r:id="rId24"/>
    <p:sldId id="264" r:id="rId25"/>
    <p:sldId id="263" r:id="rId26"/>
    <p:sldId id="262" r:id="rId27"/>
    <p:sldId id="437" r:id="rId28"/>
    <p:sldId id="379" r:id="rId29"/>
    <p:sldId id="380" r:id="rId30"/>
    <p:sldId id="381" r:id="rId31"/>
    <p:sldId id="405" r:id="rId32"/>
    <p:sldId id="382" r:id="rId33"/>
    <p:sldId id="383" r:id="rId34"/>
    <p:sldId id="384" r:id="rId35"/>
    <p:sldId id="385" r:id="rId36"/>
    <p:sldId id="386" r:id="rId37"/>
    <p:sldId id="387" r:id="rId38"/>
    <p:sldId id="388" r:id="rId39"/>
    <p:sldId id="334" r:id="rId40"/>
    <p:sldId id="335" r:id="rId41"/>
    <p:sldId id="336" r:id="rId42"/>
    <p:sldId id="337" r:id="rId43"/>
    <p:sldId id="333" r:id="rId44"/>
    <p:sldId id="348" r:id="rId45"/>
    <p:sldId id="347" r:id="rId46"/>
    <p:sldId id="346" r:id="rId47"/>
    <p:sldId id="342" r:id="rId48"/>
    <p:sldId id="353" r:id="rId49"/>
    <p:sldId id="352" r:id="rId50"/>
    <p:sldId id="351" r:id="rId51"/>
    <p:sldId id="350" r:id="rId52"/>
    <p:sldId id="349" r:id="rId53"/>
    <p:sldId id="339" r:id="rId54"/>
    <p:sldId id="338" r:id="rId55"/>
    <p:sldId id="422" r:id="rId56"/>
    <p:sldId id="423" r:id="rId57"/>
    <p:sldId id="424" r:id="rId58"/>
    <p:sldId id="425" r:id="rId59"/>
    <p:sldId id="426" r:id="rId60"/>
    <p:sldId id="354" r:id="rId61"/>
    <p:sldId id="357" r:id="rId62"/>
    <p:sldId id="442" r:id="rId63"/>
    <p:sldId id="358" r:id="rId64"/>
    <p:sldId id="356" r:id="rId65"/>
    <p:sldId id="362" r:id="rId66"/>
    <p:sldId id="361" r:id="rId67"/>
    <p:sldId id="360" r:id="rId68"/>
    <p:sldId id="427" r:id="rId69"/>
    <p:sldId id="428" r:id="rId70"/>
    <p:sldId id="429" r:id="rId71"/>
    <p:sldId id="430" r:id="rId72"/>
    <p:sldId id="431" r:id="rId73"/>
    <p:sldId id="433" r:id="rId74"/>
    <p:sldId id="432" r:id="rId75"/>
    <p:sldId id="355" r:id="rId76"/>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9500"/>
    <a:srgbClr val="000033"/>
    <a:srgbClr val="FFDD18"/>
    <a:srgbClr val="FFFFFF"/>
    <a:srgbClr val="FD9227"/>
    <a:srgbClr val="0000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60"/>
  </p:normalViewPr>
  <p:slideViewPr>
    <p:cSldViewPr snapToGrid="0">
      <p:cViewPr varScale="1">
        <p:scale>
          <a:sx n="111" d="100"/>
          <a:sy n="111" d="100"/>
        </p:scale>
        <p:origin x="67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1" Type="http://schemas.openxmlformats.org/officeDocument/2006/relationships/package" Target="../embeddings/Hoja_de_c_lculo_de_Microsoft_Excel.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CO"/>
              <a:t>BAUTISMOS</a:t>
            </a:r>
            <a:r>
              <a:rPr lang="es-CO" baseline="0"/>
              <a:t> 2020</a:t>
            </a:r>
            <a:endParaRPr lang="es-CO"/>
          </a:p>
        </c:rich>
      </c:tx>
      <c:layout>
        <c:manualLayout>
          <c:xMode val="edge"/>
          <c:yMode val="edge"/>
          <c:x val="0.42231029167770334"/>
          <c:y val="0.17247410338767896"/>
        </c:manualLayout>
      </c:layout>
      <c:overlay val="1"/>
    </c:title>
    <c:autoTitleDeleted val="0"/>
    <c:plotArea>
      <c:layout/>
      <c:barChart>
        <c:barDir val="col"/>
        <c:grouping val="clustered"/>
        <c:varyColors val="0"/>
        <c:ser>
          <c:idx val="0"/>
          <c:order val="0"/>
          <c:tx>
            <c:v>BLANCO</c:v>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'2020-'!$A$10:$A$17</c:f>
              <c:strCache>
                <c:ptCount val="8"/>
                <c:pt idx="0">
                  <c:v>ATLANTICO</c:v>
                </c:pt>
                <c:pt idx="1">
                  <c:v>CARIBE</c:v>
                </c:pt>
                <c:pt idx="2">
                  <c:v>C. OCCIDENTAL</c:v>
                </c:pt>
                <c:pt idx="3">
                  <c:v>ISLAS </c:v>
                </c:pt>
                <c:pt idx="4">
                  <c:v>NORESTE</c:v>
                </c:pt>
                <c:pt idx="5">
                  <c:v>ORIENTE </c:v>
                </c:pt>
                <c:pt idx="6">
                  <c:v>REGIÓN C. ORIENTE </c:v>
                </c:pt>
                <c:pt idx="7">
                  <c:v>ReGIÓN SUR OCC.</c:v>
                </c:pt>
              </c:strCache>
            </c:strRef>
          </c:cat>
          <c:val>
            <c:numRef>
              <c:f>'2020-'!$B$10:$B$17</c:f>
              <c:numCache>
                <c:formatCode>#,##0</c:formatCode>
                <c:ptCount val="8"/>
                <c:pt idx="0">
                  <c:v>2090</c:v>
                </c:pt>
                <c:pt idx="1">
                  <c:v>2310.0000000000005</c:v>
                </c:pt>
                <c:pt idx="2">
                  <c:v>1870</c:v>
                </c:pt>
                <c:pt idx="3">
                  <c:v>88.000000000000014</c:v>
                </c:pt>
                <c:pt idx="4">
                  <c:v>1870</c:v>
                </c:pt>
                <c:pt idx="5">
                  <c:v>2090</c:v>
                </c:pt>
                <c:pt idx="6">
                  <c:v>1243.0000000000002</c:v>
                </c:pt>
                <c:pt idx="7">
                  <c:v>990</c:v>
                </c:pt>
              </c:numCache>
            </c:numRef>
          </c:val>
          <c:extLst>
            <c:ext xmlns:c16="http://schemas.microsoft.com/office/drawing/2014/chart" uri="{C3380CC4-5D6E-409C-BE32-E72D297353CC}">
              <c16:uniqueId val="{00000000-FCEA-4C2F-966B-284FEBE4FF10}"/>
            </c:ext>
          </c:extLst>
        </c:ser>
        <c:ser>
          <c:idx val="1"/>
          <c:order val="1"/>
          <c:tx>
            <c:v>ACUMULADO</c:v>
          </c:tx>
          <c:invertIfNegative val="0"/>
          <c:dLbls>
            <c:dLbl>
              <c:idx val="1"/>
              <c:layout>
                <c:manualLayout>
                  <c:x val="2.6067117490963759E-3"/>
                  <c:y val="-2.1036284047675032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CEA-4C2F-966B-284FEBE4FF10}"/>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'2020-'!$A$10:$A$17</c:f>
              <c:strCache>
                <c:ptCount val="8"/>
                <c:pt idx="0">
                  <c:v>ATLANTICO</c:v>
                </c:pt>
                <c:pt idx="1">
                  <c:v>CARIBE</c:v>
                </c:pt>
                <c:pt idx="2">
                  <c:v>C. OCCIDENTAL</c:v>
                </c:pt>
                <c:pt idx="3">
                  <c:v>ISLAS </c:v>
                </c:pt>
                <c:pt idx="4">
                  <c:v>NORESTE</c:v>
                </c:pt>
                <c:pt idx="5">
                  <c:v>ORIENTE </c:v>
                </c:pt>
                <c:pt idx="6">
                  <c:v>REGIÓN C. ORIENTE </c:v>
                </c:pt>
                <c:pt idx="7">
                  <c:v>ReGIÓN SUR OCC.</c:v>
                </c:pt>
              </c:strCache>
            </c:strRef>
          </c:cat>
          <c:val>
            <c:numRef>
              <c:f>'2020-'!$I$10:$I$17</c:f>
              <c:numCache>
                <c:formatCode>#,##0</c:formatCode>
                <c:ptCount val="8"/>
                <c:pt idx="0">
                  <c:v>112</c:v>
                </c:pt>
                <c:pt idx="1">
                  <c:v>307</c:v>
                </c:pt>
                <c:pt idx="2">
                  <c:v>683</c:v>
                </c:pt>
                <c:pt idx="3">
                  <c:v>2</c:v>
                </c:pt>
                <c:pt idx="4">
                  <c:v>187</c:v>
                </c:pt>
                <c:pt idx="5">
                  <c:v>306</c:v>
                </c:pt>
                <c:pt idx="6">
                  <c:v>32</c:v>
                </c:pt>
                <c:pt idx="7">
                  <c:v>278</c:v>
                </c:pt>
              </c:numCache>
            </c:numRef>
          </c:val>
          <c:extLst>
            <c:ext xmlns:c16="http://schemas.microsoft.com/office/drawing/2014/chart" uri="{C3380CC4-5D6E-409C-BE32-E72D297353CC}">
              <c16:uniqueId val="{00000002-FCEA-4C2F-966B-284FEBE4FF10}"/>
            </c:ext>
          </c:extLst>
        </c:ser>
        <c:ser>
          <c:idx val="2"/>
          <c:order val="2"/>
          <c:tx>
            <c:v>PORCEN_CUMPLIMIENTO</c:v>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'2020-'!$J$10:$J$17</c:f>
              <c:numCache>
                <c:formatCode>0%</c:formatCode>
                <c:ptCount val="8"/>
                <c:pt idx="0">
                  <c:v>5.3588516746411484E-2</c:v>
                </c:pt>
                <c:pt idx="1">
                  <c:v>0.13290043290043288</c:v>
                </c:pt>
                <c:pt idx="2">
                  <c:v>0.36524064171122994</c:v>
                </c:pt>
                <c:pt idx="3">
                  <c:v>2.2727272727272724E-2</c:v>
                </c:pt>
                <c:pt idx="4">
                  <c:v>0.1</c:v>
                </c:pt>
                <c:pt idx="5">
                  <c:v>0.14641148325358852</c:v>
                </c:pt>
                <c:pt idx="6">
                  <c:v>2.5744167337087686E-2</c:v>
                </c:pt>
                <c:pt idx="7">
                  <c:v>0.28080808080808078</c:v>
                </c:pt>
              </c:numCache>
            </c:numRef>
          </c:val>
          <c:extLst>
            <c:ext xmlns:c16="http://schemas.microsoft.com/office/drawing/2014/chart" uri="{C3380CC4-5D6E-409C-BE32-E72D297353CC}">
              <c16:uniqueId val="{00000003-FCEA-4C2F-966B-284FEBE4FF10}"/>
            </c:ext>
          </c:extLst>
        </c:ser>
        <c:dLbls>
          <c:showLegendKey val="0"/>
          <c:showVal val="1"/>
          <c:showCatName val="0"/>
          <c:showSerName val="0"/>
          <c:showPercent val="0"/>
          <c:showBubbleSize val="0"/>
        </c:dLbls>
        <c:gapWidth val="150"/>
        <c:axId val="259180672"/>
        <c:axId val="259181232"/>
      </c:barChart>
      <c:catAx>
        <c:axId val="259180672"/>
        <c:scaling>
          <c:orientation val="minMax"/>
        </c:scaling>
        <c:delete val="0"/>
        <c:axPos val="b"/>
        <c:numFmt formatCode="General" sourceLinked="0"/>
        <c:majorTickMark val="out"/>
        <c:minorTickMark val="none"/>
        <c:tickLblPos val="nextTo"/>
        <c:crossAx val="259181232"/>
        <c:crosses val="autoZero"/>
        <c:auto val="1"/>
        <c:lblAlgn val="ctr"/>
        <c:lblOffset val="100"/>
        <c:noMultiLvlLbl val="0"/>
      </c:catAx>
      <c:valAx>
        <c:axId val="259181232"/>
        <c:scaling>
          <c:orientation val="minMax"/>
        </c:scaling>
        <c:delete val="0"/>
        <c:axPos val="l"/>
        <c:majorGridlines/>
        <c:numFmt formatCode="#,##0" sourceLinked="1"/>
        <c:majorTickMark val="out"/>
        <c:minorTickMark val="none"/>
        <c:tickLblPos val="nextTo"/>
        <c:crossAx val="259180672"/>
        <c:crosses val="autoZero"/>
        <c:crossBetween val="between"/>
      </c:valAx>
    </c:plotArea>
    <c:legend>
      <c:legendPos val="t"/>
      <c:layout>
        <c:manualLayout>
          <c:xMode val="edge"/>
          <c:yMode val="edge"/>
          <c:x val="0.41315016291435297"/>
          <c:y val="0.1078600114744693"/>
          <c:w val="0.35503270345667431"/>
          <c:h val="4.1498366921002346E-2"/>
        </c:manualLayout>
      </c:layout>
      <c:overlay val="0"/>
    </c:legend>
    <c:plotVisOnly val="1"/>
    <c:dispBlanksAs val="gap"/>
    <c:showDLblsOverMax val="0"/>
  </c:chart>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CO"/>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9E080B9D-9550-4D4B-9208-E168C205A969}" type="datetimeFigureOut">
              <a:rPr lang="es-CO" smtClean="0"/>
              <a:t>3/05/21</a:t>
            </a:fld>
            <a:endParaRPr lang="es-CO"/>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234DFC8F-1212-45BA-A234-8AB826C53269}" type="slidenum">
              <a:rPr lang="es-CO" smtClean="0"/>
              <a:t>‹Nº›</a:t>
            </a:fld>
            <a:endParaRPr lang="es-CO"/>
          </a:p>
        </p:txBody>
      </p:sp>
    </p:spTree>
    <p:extLst>
      <p:ext uri="{BB962C8B-B14F-4D97-AF65-F5344CB8AC3E}">
        <p14:creationId xmlns:p14="http://schemas.microsoft.com/office/powerpoint/2010/main" val="662347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1825625"/>
            <a:ext cx="10515600" cy="4351338"/>
          </a:xfrm>
          <a:prstGeom prst="rect">
            <a:avLst/>
          </a:prstGeo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9E080B9D-9550-4D4B-9208-E168C205A969}" type="datetimeFigureOut">
              <a:rPr lang="es-CO" smtClean="0"/>
              <a:t>3/05/21</a:t>
            </a:fld>
            <a:endParaRPr lang="es-CO"/>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234DFC8F-1212-45BA-A234-8AB826C53269}" type="slidenum">
              <a:rPr lang="es-CO" smtClean="0"/>
              <a:t>‹Nº›</a:t>
            </a:fld>
            <a:endParaRPr lang="es-CO"/>
          </a:p>
        </p:txBody>
      </p:sp>
    </p:spTree>
    <p:extLst>
      <p:ext uri="{BB962C8B-B14F-4D97-AF65-F5344CB8AC3E}">
        <p14:creationId xmlns:p14="http://schemas.microsoft.com/office/powerpoint/2010/main" val="1003083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a:prstGeom prst="rect">
            <a:avLst/>
          </a:prstGeo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a:prstGeom prst="rect">
            <a:avLst/>
          </a:prstGeo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9E080B9D-9550-4D4B-9208-E168C205A969}" type="datetimeFigureOut">
              <a:rPr lang="es-CO" smtClean="0"/>
              <a:t>3/05/21</a:t>
            </a:fld>
            <a:endParaRPr lang="es-CO"/>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234DFC8F-1212-45BA-A234-8AB826C53269}" type="slidenum">
              <a:rPr lang="es-CO" smtClean="0"/>
              <a:t>‹Nº›</a:t>
            </a:fld>
            <a:endParaRPr lang="es-CO"/>
          </a:p>
        </p:txBody>
      </p:sp>
    </p:spTree>
    <p:extLst>
      <p:ext uri="{BB962C8B-B14F-4D97-AF65-F5344CB8AC3E}">
        <p14:creationId xmlns:p14="http://schemas.microsoft.com/office/powerpoint/2010/main" val="2770647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CO"/>
          </a:p>
        </p:txBody>
      </p:sp>
      <p:sp>
        <p:nvSpPr>
          <p:cNvPr id="3" name="Marcador de contenido 2"/>
          <p:cNvSpPr>
            <a:spLocks noGrp="1"/>
          </p:cNvSpPr>
          <p:nvPr>
            <p:ph idx="1"/>
          </p:nvPr>
        </p:nvSpPr>
        <p:spPr>
          <a:xfrm>
            <a:off x="838200" y="1825625"/>
            <a:ext cx="10515600" cy="435133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9E080B9D-9550-4D4B-9208-E168C205A969}" type="datetimeFigureOut">
              <a:rPr lang="es-CO" smtClean="0"/>
              <a:t>3/05/21</a:t>
            </a:fld>
            <a:endParaRPr lang="es-CO"/>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234DFC8F-1212-45BA-A234-8AB826C53269}" type="slidenum">
              <a:rPr lang="es-CO" smtClean="0"/>
              <a:t>‹Nº›</a:t>
            </a:fld>
            <a:endParaRPr lang="es-CO"/>
          </a:p>
        </p:txBody>
      </p:sp>
    </p:spTree>
    <p:extLst>
      <p:ext uri="{BB962C8B-B14F-4D97-AF65-F5344CB8AC3E}">
        <p14:creationId xmlns:p14="http://schemas.microsoft.com/office/powerpoint/2010/main" val="2357402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a:prstGeom prst="rect">
            <a:avLst/>
          </a:prstGeo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9E080B9D-9550-4D4B-9208-E168C205A969}" type="datetimeFigureOut">
              <a:rPr lang="es-CO" smtClean="0"/>
              <a:t>3/05/21</a:t>
            </a:fld>
            <a:endParaRPr lang="es-CO"/>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CO"/>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234DFC8F-1212-45BA-A234-8AB826C53269}" type="slidenum">
              <a:rPr lang="es-CO" smtClean="0"/>
              <a:t>‹Nº›</a:t>
            </a:fld>
            <a:endParaRPr lang="es-CO"/>
          </a:p>
        </p:txBody>
      </p:sp>
    </p:spTree>
    <p:extLst>
      <p:ext uri="{BB962C8B-B14F-4D97-AF65-F5344CB8AC3E}">
        <p14:creationId xmlns:p14="http://schemas.microsoft.com/office/powerpoint/2010/main" val="8928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a:xfrm>
            <a:off x="838200" y="6356350"/>
            <a:ext cx="2743200" cy="365125"/>
          </a:xfrm>
          <a:prstGeom prst="rect">
            <a:avLst/>
          </a:prstGeom>
        </p:spPr>
        <p:txBody>
          <a:bodyPr/>
          <a:lstStyle/>
          <a:p>
            <a:fld id="{9E080B9D-9550-4D4B-9208-E168C205A969}" type="datetimeFigureOut">
              <a:rPr lang="es-CO" smtClean="0"/>
              <a:t>3/05/21</a:t>
            </a:fld>
            <a:endParaRPr lang="es-CO"/>
          </a:p>
        </p:txBody>
      </p:sp>
      <p:sp>
        <p:nvSpPr>
          <p:cNvPr id="6" name="Marcador de pie de página 5"/>
          <p:cNvSpPr>
            <a:spLocks noGrp="1"/>
          </p:cNvSpPr>
          <p:nvPr>
            <p:ph type="ftr" sz="quarter" idx="11"/>
          </p:nvPr>
        </p:nvSpPr>
        <p:spPr>
          <a:xfrm>
            <a:off x="4038600" y="6356350"/>
            <a:ext cx="4114800" cy="365125"/>
          </a:xfrm>
          <a:prstGeom prst="rect">
            <a:avLst/>
          </a:prstGeom>
        </p:spPr>
        <p:txBody>
          <a:bodyPr/>
          <a:lstStyle/>
          <a:p>
            <a:endParaRPr lang="es-CO"/>
          </a:p>
        </p:txBody>
      </p:sp>
      <p:sp>
        <p:nvSpPr>
          <p:cNvPr id="7" name="Marcador de número de diapositiva 6"/>
          <p:cNvSpPr>
            <a:spLocks noGrp="1"/>
          </p:cNvSpPr>
          <p:nvPr>
            <p:ph type="sldNum" sz="quarter" idx="12"/>
          </p:nvPr>
        </p:nvSpPr>
        <p:spPr>
          <a:xfrm>
            <a:off x="8610600" y="6356350"/>
            <a:ext cx="2743200" cy="365125"/>
          </a:xfrm>
          <a:prstGeom prst="rect">
            <a:avLst/>
          </a:prstGeom>
        </p:spPr>
        <p:txBody>
          <a:bodyPr/>
          <a:lstStyle/>
          <a:p>
            <a:fld id="{234DFC8F-1212-45BA-A234-8AB826C53269}" type="slidenum">
              <a:rPr lang="es-CO" smtClean="0"/>
              <a:t>‹Nº›</a:t>
            </a:fld>
            <a:endParaRPr lang="es-CO"/>
          </a:p>
        </p:txBody>
      </p:sp>
    </p:spTree>
    <p:extLst>
      <p:ext uri="{BB962C8B-B14F-4D97-AF65-F5344CB8AC3E}">
        <p14:creationId xmlns:p14="http://schemas.microsoft.com/office/powerpoint/2010/main" val="1095925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a:prstGeom prst="rect">
            <a:avLst/>
          </a:prstGeo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a:xfrm>
            <a:off x="838200" y="6356350"/>
            <a:ext cx="2743200" cy="365125"/>
          </a:xfrm>
          <a:prstGeom prst="rect">
            <a:avLst/>
          </a:prstGeom>
        </p:spPr>
        <p:txBody>
          <a:bodyPr/>
          <a:lstStyle/>
          <a:p>
            <a:fld id="{9E080B9D-9550-4D4B-9208-E168C205A969}" type="datetimeFigureOut">
              <a:rPr lang="es-CO" smtClean="0"/>
              <a:t>3/05/21</a:t>
            </a:fld>
            <a:endParaRPr lang="es-CO"/>
          </a:p>
        </p:txBody>
      </p:sp>
      <p:sp>
        <p:nvSpPr>
          <p:cNvPr id="8" name="Marcador de pie de página 7"/>
          <p:cNvSpPr>
            <a:spLocks noGrp="1"/>
          </p:cNvSpPr>
          <p:nvPr>
            <p:ph type="ftr" sz="quarter" idx="11"/>
          </p:nvPr>
        </p:nvSpPr>
        <p:spPr>
          <a:xfrm>
            <a:off x="4038600" y="6356350"/>
            <a:ext cx="4114800" cy="365125"/>
          </a:xfrm>
          <a:prstGeom prst="rect">
            <a:avLst/>
          </a:prstGeom>
        </p:spPr>
        <p:txBody>
          <a:bodyPr/>
          <a:lstStyle/>
          <a:p>
            <a:endParaRPr lang="es-CO"/>
          </a:p>
        </p:txBody>
      </p:sp>
      <p:sp>
        <p:nvSpPr>
          <p:cNvPr id="9" name="Marcador de número de diapositiva 8"/>
          <p:cNvSpPr>
            <a:spLocks noGrp="1"/>
          </p:cNvSpPr>
          <p:nvPr>
            <p:ph type="sldNum" sz="quarter" idx="12"/>
          </p:nvPr>
        </p:nvSpPr>
        <p:spPr>
          <a:xfrm>
            <a:off x="8610600" y="6356350"/>
            <a:ext cx="2743200" cy="365125"/>
          </a:xfrm>
          <a:prstGeom prst="rect">
            <a:avLst/>
          </a:prstGeom>
        </p:spPr>
        <p:txBody>
          <a:bodyPr/>
          <a:lstStyle/>
          <a:p>
            <a:fld id="{234DFC8F-1212-45BA-A234-8AB826C53269}" type="slidenum">
              <a:rPr lang="es-CO" smtClean="0"/>
              <a:t>‹Nº›</a:t>
            </a:fld>
            <a:endParaRPr lang="es-CO"/>
          </a:p>
        </p:txBody>
      </p:sp>
    </p:spTree>
    <p:extLst>
      <p:ext uri="{BB962C8B-B14F-4D97-AF65-F5344CB8AC3E}">
        <p14:creationId xmlns:p14="http://schemas.microsoft.com/office/powerpoint/2010/main" val="2829531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a:xfrm>
            <a:off x="838200" y="6356350"/>
            <a:ext cx="2743200" cy="365125"/>
          </a:xfrm>
          <a:prstGeom prst="rect">
            <a:avLst/>
          </a:prstGeom>
        </p:spPr>
        <p:txBody>
          <a:bodyPr/>
          <a:lstStyle/>
          <a:p>
            <a:fld id="{9E080B9D-9550-4D4B-9208-E168C205A969}" type="datetimeFigureOut">
              <a:rPr lang="es-CO" smtClean="0"/>
              <a:t>3/05/21</a:t>
            </a:fld>
            <a:endParaRPr lang="es-CO"/>
          </a:p>
        </p:txBody>
      </p:sp>
      <p:sp>
        <p:nvSpPr>
          <p:cNvPr id="4" name="Marcador de pie de página 3"/>
          <p:cNvSpPr>
            <a:spLocks noGrp="1"/>
          </p:cNvSpPr>
          <p:nvPr>
            <p:ph type="ftr" sz="quarter" idx="11"/>
          </p:nvPr>
        </p:nvSpPr>
        <p:spPr>
          <a:xfrm>
            <a:off x="4038600" y="6356350"/>
            <a:ext cx="4114800" cy="365125"/>
          </a:xfrm>
          <a:prstGeom prst="rect">
            <a:avLst/>
          </a:prstGeom>
        </p:spPr>
        <p:txBody>
          <a:bodyPr/>
          <a:lstStyle/>
          <a:p>
            <a:endParaRPr lang="es-CO"/>
          </a:p>
        </p:txBody>
      </p:sp>
      <p:sp>
        <p:nvSpPr>
          <p:cNvPr id="5" name="Marcador de número de diapositiva 4"/>
          <p:cNvSpPr>
            <a:spLocks noGrp="1"/>
          </p:cNvSpPr>
          <p:nvPr>
            <p:ph type="sldNum" sz="quarter" idx="12"/>
          </p:nvPr>
        </p:nvSpPr>
        <p:spPr>
          <a:xfrm>
            <a:off x="8610600" y="6356350"/>
            <a:ext cx="2743200" cy="365125"/>
          </a:xfrm>
          <a:prstGeom prst="rect">
            <a:avLst/>
          </a:prstGeom>
        </p:spPr>
        <p:txBody>
          <a:bodyPr/>
          <a:lstStyle/>
          <a:p>
            <a:fld id="{234DFC8F-1212-45BA-A234-8AB826C53269}" type="slidenum">
              <a:rPr lang="es-CO" smtClean="0"/>
              <a:t>‹Nº›</a:t>
            </a:fld>
            <a:endParaRPr lang="es-CO"/>
          </a:p>
        </p:txBody>
      </p:sp>
    </p:spTree>
    <p:extLst>
      <p:ext uri="{BB962C8B-B14F-4D97-AF65-F5344CB8AC3E}">
        <p14:creationId xmlns:p14="http://schemas.microsoft.com/office/powerpoint/2010/main" val="871940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a:xfrm>
            <a:off x="838200" y="6356350"/>
            <a:ext cx="2743200" cy="365125"/>
          </a:xfrm>
          <a:prstGeom prst="rect">
            <a:avLst/>
          </a:prstGeom>
        </p:spPr>
        <p:txBody>
          <a:bodyPr/>
          <a:lstStyle/>
          <a:p>
            <a:fld id="{9E080B9D-9550-4D4B-9208-E168C205A969}" type="datetimeFigureOut">
              <a:rPr lang="es-CO" smtClean="0"/>
              <a:t>3/05/21</a:t>
            </a:fld>
            <a:endParaRPr lang="es-CO"/>
          </a:p>
        </p:txBody>
      </p:sp>
      <p:sp>
        <p:nvSpPr>
          <p:cNvPr id="3" name="Marcador de pie de página 2"/>
          <p:cNvSpPr>
            <a:spLocks noGrp="1"/>
          </p:cNvSpPr>
          <p:nvPr>
            <p:ph type="ftr" sz="quarter" idx="11"/>
          </p:nvPr>
        </p:nvSpPr>
        <p:spPr>
          <a:xfrm>
            <a:off x="4038600" y="6356350"/>
            <a:ext cx="4114800" cy="365125"/>
          </a:xfrm>
          <a:prstGeom prst="rect">
            <a:avLst/>
          </a:prstGeom>
        </p:spPr>
        <p:txBody>
          <a:bodyPr/>
          <a:lstStyle/>
          <a:p>
            <a:endParaRPr lang="es-CO"/>
          </a:p>
        </p:txBody>
      </p:sp>
      <p:sp>
        <p:nvSpPr>
          <p:cNvPr id="4" name="Marcador de número de diapositiva 3"/>
          <p:cNvSpPr>
            <a:spLocks noGrp="1"/>
          </p:cNvSpPr>
          <p:nvPr>
            <p:ph type="sldNum" sz="quarter" idx="12"/>
          </p:nvPr>
        </p:nvSpPr>
        <p:spPr>
          <a:xfrm>
            <a:off x="8610600" y="6356350"/>
            <a:ext cx="2743200" cy="365125"/>
          </a:xfrm>
          <a:prstGeom prst="rect">
            <a:avLst/>
          </a:prstGeom>
        </p:spPr>
        <p:txBody>
          <a:bodyPr/>
          <a:lstStyle/>
          <a:p>
            <a:fld id="{234DFC8F-1212-45BA-A234-8AB826C53269}" type="slidenum">
              <a:rPr lang="es-CO" smtClean="0"/>
              <a:t>‹Nº›</a:t>
            </a:fld>
            <a:endParaRPr lang="es-CO"/>
          </a:p>
        </p:txBody>
      </p:sp>
    </p:spTree>
    <p:extLst>
      <p:ext uri="{BB962C8B-B14F-4D97-AF65-F5344CB8AC3E}">
        <p14:creationId xmlns:p14="http://schemas.microsoft.com/office/powerpoint/2010/main" val="3802979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a:xfrm>
            <a:off x="838200" y="6356350"/>
            <a:ext cx="2743200" cy="365125"/>
          </a:xfrm>
          <a:prstGeom prst="rect">
            <a:avLst/>
          </a:prstGeom>
        </p:spPr>
        <p:txBody>
          <a:bodyPr/>
          <a:lstStyle/>
          <a:p>
            <a:fld id="{9E080B9D-9550-4D4B-9208-E168C205A969}" type="datetimeFigureOut">
              <a:rPr lang="es-CO" smtClean="0"/>
              <a:t>3/05/21</a:t>
            </a:fld>
            <a:endParaRPr lang="es-CO"/>
          </a:p>
        </p:txBody>
      </p:sp>
      <p:sp>
        <p:nvSpPr>
          <p:cNvPr id="6" name="Marcador de pie de página 5"/>
          <p:cNvSpPr>
            <a:spLocks noGrp="1"/>
          </p:cNvSpPr>
          <p:nvPr>
            <p:ph type="ftr" sz="quarter" idx="11"/>
          </p:nvPr>
        </p:nvSpPr>
        <p:spPr>
          <a:xfrm>
            <a:off x="4038600" y="6356350"/>
            <a:ext cx="4114800" cy="365125"/>
          </a:xfrm>
          <a:prstGeom prst="rect">
            <a:avLst/>
          </a:prstGeom>
        </p:spPr>
        <p:txBody>
          <a:bodyPr/>
          <a:lstStyle/>
          <a:p>
            <a:endParaRPr lang="es-CO"/>
          </a:p>
        </p:txBody>
      </p:sp>
      <p:sp>
        <p:nvSpPr>
          <p:cNvPr id="7" name="Marcador de número de diapositiva 6"/>
          <p:cNvSpPr>
            <a:spLocks noGrp="1"/>
          </p:cNvSpPr>
          <p:nvPr>
            <p:ph type="sldNum" sz="quarter" idx="12"/>
          </p:nvPr>
        </p:nvSpPr>
        <p:spPr>
          <a:xfrm>
            <a:off x="8610600" y="6356350"/>
            <a:ext cx="2743200" cy="365125"/>
          </a:xfrm>
          <a:prstGeom prst="rect">
            <a:avLst/>
          </a:prstGeom>
        </p:spPr>
        <p:txBody>
          <a:bodyPr/>
          <a:lstStyle/>
          <a:p>
            <a:fld id="{234DFC8F-1212-45BA-A234-8AB826C53269}" type="slidenum">
              <a:rPr lang="es-CO" smtClean="0"/>
              <a:t>‹Nº›</a:t>
            </a:fld>
            <a:endParaRPr lang="es-CO"/>
          </a:p>
        </p:txBody>
      </p:sp>
    </p:spTree>
    <p:extLst>
      <p:ext uri="{BB962C8B-B14F-4D97-AF65-F5344CB8AC3E}">
        <p14:creationId xmlns:p14="http://schemas.microsoft.com/office/powerpoint/2010/main" val="1895356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a:xfrm>
            <a:off x="838200" y="6356350"/>
            <a:ext cx="2743200" cy="365125"/>
          </a:xfrm>
          <a:prstGeom prst="rect">
            <a:avLst/>
          </a:prstGeom>
        </p:spPr>
        <p:txBody>
          <a:bodyPr/>
          <a:lstStyle/>
          <a:p>
            <a:fld id="{9E080B9D-9550-4D4B-9208-E168C205A969}" type="datetimeFigureOut">
              <a:rPr lang="es-CO" smtClean="0"/>
              <a:t>3/05/21</a:t>
            </a:fld>
            <a:endParaRPr lang="es-CO"/>
          </a:p>
        </p:txBody>
      </p:sp>
      <p:sp>
        <p:nvSpPr>
          <p:cNvPr id="6" name="Marcador de pie de página 5"/>
          <p:cNvSpPr>
            <a:spLocks noGrp="1"/>
          </p:cNvSpPr>
          <p:nvPr>
            <p:ph type="ftr" sz="quarter" idx="11"/>
          </p:nvPr>
        </p:nvSpPr>
        <p:spPr>
          <a:xfrm>
            <a:off x="4038600" y="6356350"/>
            <a:ext cx="4114800" cy="365125"/>
          </a:xfrm>
          <a:prstGeom prst="rect">
            <a:avLst/>
          </a:prstGeom>
        </p:spPr>
        <p:txBody>
          <a:bodyPr/>
          <a:lstStyle/>
          <a:p>
            <a:endParaRPr lang="es-CO"/>
          </a:p>
        </p:txBody>
      </p:sp>
      <p:sp>
        <p:nvSpPr>
          <p:cNvPr id="7" name="Marcador de número de diapositiva 6"/>
          <p:cNvSpPr>
            <a:spLocks noGrp="1"/>
          </p:cNvSpPr>
          <p:nvPr>
            <p:ph type="sldNum" sz="quarter" idx="12"/>
          </p:nvPr>
        </p:nvSpPr>
        <p:spPr>
          <a:xfrm>
            <a:off x="8610600" y="6356350"/>
            <a:ext cx="2743200" cy="365125"/>
          </a:xfrm>
          <a:prstGeom prst="rect">
            <a:avLst/>
          </a:prstGeom>
        </p:spPr>
        <p:txBody>
          <a:bodyPr/>
          <a:lstStyle/>
          <a:p>
            <a:fld id="{234DFC8F-1212-45BA-A234-8AB826C53269}" type="slidenum">
              <a:rPr lang="es-CO" smtClean="0"/>
              <a:t>‹Nº›</a:t>
            </a:fld>
            <a:endParaRPr lang="es-CO"/>
          </a:p>
        </p:txBody>
      </p:sp>
    </p:spTree>
    <p:extLst>
      <p:ext uri="{BB962C8B-B14F-4D97-AF65-F5344CB8AC3E}">
        <p14:creationId xmlns:p14="http://schemas.microsoft.com/office/powerpoint/2010/main" val="2929943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Imagen 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529257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8" Type="http://schemas.openxmlformats.org/officeDocument/2006/relationships/hyperlink" Target="file:///C:/Users/DINA/Documents/MINISTERIAL/Dec20" TargetMode="External"/><Relationship Id="rId3" Type="http://schemas.openxmlformats.org/officeDocument/2006/relationships/hyperlink" Target="#July20!A16"/><Relationship Id="rId7" Type="http://schemas.openxmlformats.org/officeDocument/2006/relationships/hyperlink" Target="#Nove20!A1"/><Relationship Id="rId2" Type="http://schemas.openxmlformats.org/officeDocument/2006/relationships/hyperlink" Target="file:///C:/Users/DINA/Documents/MINISTERIAL/GRAFI2020-" TargetMode="External"/><Relationship Id="rId1" Type="http://schemas.openxmlformats.org/officeDocument/2006/relationships/slideLayout" Target="../slideLayouts/slideLayout2.xml"/><Relationship Id="rId6" Type="http://schemas.openxmlformats.org/officeDocument/2006/relationships/hyperlink" Target="#Octo20!A16"/><Relationship Id="rId5" Type="http://schemas.openxmlformats.org/officeDocument/2006/relationships/hyperlink" Target="#Sept20!A16"/><Relationship Id="rId4" Type="http://schemas.openxmlformats.org/officeDocument/2006/relationships/hyperlink" Target="#Agos20!A16"/></Relationships>
</file>

<file path=ppt/slides/_rels/slide62.xml.rels><?xml version="1.0" encoding="UTF-8" standalone="yes"?>
<Relationships xmlns="http://schemas.openxmlformats.org/package/2006/relationships"><Relationship Id="rId2" Type="http://schemas.openxmlformats.org/officeDocument/2006/relationships/hyperlink" Target="file:///C:/Users/DINA/Documents/MINISTERIAL/GRAFI2020-"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tmp"/><Relationship Id="rId1" Type="http://schemas.openxmlformats.org/officeDocument/2006/relationships/slideLayout" Target="../slideLayouts/slideLayout7.xml"/><Relationship Id="rId4" Type="http://schemas.openxmlformats.org/officeDocument/2006/relationships/image" Target="cid:2dcf37c1-2f59-4b28-90bb-e220df98552f"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7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8" Type="http://schemas.openxmlformats.org/officeDocument/2006/relationships/hyperlink" Target="https://respuestasbiblicas.org/" TargetMode="External"/><Relationship Id="rId3" Type="http://schemas.openxmlformats.org/officeDocument/2006/relationships/hyperlink" Target="https://quierovivirsano.org/8-habitos-saludables/" TargetMode="External"/><Relationship Id="rId7" Type="http://schemas.openxmlformats.org/officeDocument/2006/relationships/hyperlink" Target="https://adventistasumn.org/ministerio-de-oracion-por-las-personas-enfermas/" TargetMode="External"/><Relationship Id="rId2" Type="http://schemas.openxmlformats.org/officeDocument/2006/relationships/hyperlink" Target="https://tendaysofprayer.org/" TargetMode="External"/><Relationship Id="rId1" Type="http://schemas.openxmlformats.org/officeDocument/2006/relationships/slideLayout" Target="../slideLayouts/slideLayout7.xml"/><Relationship Id="rId6" Type="http://schemas.openxmlformats.org/officeDocument/2006/relationships/hyperlink" Target="https://quierovivirsano.org/saber-mas/quiero-crecer-sano/" TargetMode="External"/><Relationship Id="rId5" Type="http://schemas.openxmlformats.org/officeDocument/2006/relationships/hyperlink" Target="https://adventistasumn.org/proyecto-lucas/" TargetMode="External"/><Relationship Id="rId10" Type="http://schemas.openxmlformats.org/officeDocument/2006/relationships/hyperlink" Target="https://secretsunsealed.org/los-mensajes-de-los-tres-angeles-tomo-1-y-2-pdf-manual-de-estudio-descarga-digital/" TargetMode="External"/><Relationship Id="rId4" Type="http://schemas.openxmlformats.org/officeDocument/2006/relationships/hyperlink" Target="https://quierovivirsano.org/saber-mas/mente-sana/" TargetMode="External"/><Relationship Id="rId9" Type="http://schemas.openxmlformats.org/officeDocument/2006/relationships/hyperlink" Target="https://eureka.iasd.org.co/"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6" y="0"/>
            <a:ext cx="12185754" cy="6858000"/>
          </a:xfrm>
          <a:prstGeom prst="rect">
            <a:avLst/>
          </a:prstGeom>
        </p:spPr>
      </p:pic>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619283" cy="6858000"/>
          </a:xfrm>
          <a:prstGeom prst="rect">
            <a:avLst/>
          </a:prstGeom>
        </p:spPr>
      </p:pic>
      <p:pic>
        <p:nvPicPr>
          <p:cNvPr id="5" name="Imagen 4"/>
          <p:cNvPicPr>
            <a:picLocks noChangeAspect="1"/>
          </p:cNvPicPr>
          <p:nvPr/>
        </p:nvPicPr>
        <p:blipFill rotWithShape="1">
          <a:blip r:embed="rId4">
            <a:extLst>
              <a:ext uri="{28A0092B-C50C-407E-A947-70E740481C1C}">
                <a14:useLocalDpi xmlns:a14="http://schemas.microsoft.com/office/drawing/2010/main" val="0"/>
              </a:ext>
            </a:extLst>
          </a:blip>
          <a:srcRect r="71301"/>
          <a:stretch/>
        </p:blipFill>
        <p:spPr>
          <a:xfrm>
            <a:off x="1729047" y="0"/>
            <a:ext cx="3528753" cy="6858000"/>
          </a:xfrm>
          <a:prstGeom prst="rect">
            <a:avLst/>
          </a:prstGeom>
        </p:spPr>
      </p:pic>
      <p:pic>
        <p:nvPicPr>
          <p:cNvPr id="10" name="Imagen 9"/>
          <p:cNvPicPr>
            <a:picLocks noChangeAspect="1"/>
          </p:cNvPicPr>
          <p:nvPr/>
        </p:nvPicPr>
        <p:blipFill rotWithShape="1">
          <a:blip r:embed="rId4">
            <a:extLst>
              <a:ext uri="{28A0092B-C50C-407E-A947-70E740481C1C}">
                <a14:useLocalDpi xmlns:a14="http://schemas.microsoft.com/office/drawing/2010/main" val="0"/>
              </a:ext>
            </a:extLst>
          </a:blip>
          <a:srcRect l="81947"/>
          <a:stretch/>
        </p:blipFill>
        <p:spPr>
          <a:xfrm>
            <a:off x="10431624" y="0"/>
            <a:ext cx="1754130" cy="6858000"/>
          </a:xfrm>
          <a:prstGeom prst="rect">
            <a:avLst/>
          </a:prstGeom>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0732" y="1878624"/>
            <a:ext cx="4234016" cy="4979379"/>
          </a:xfrm>
          <a:prstGeom prst="rect">
            <a:avLst/>
          </a:prstGeom>
        </p:spPr>
      </p:pic>
      <p:pic>
        <p:nvPicPr>
          <p:cNvPr id="8" name="Imagen 7"/>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l="29937" t="44898" r="19170" b="12105"/>
          <a:stretch/>
        </p:blipFill>
        <p:spPr>
          <a:xfrm>
            <a:off x="5257800" y="2631233"/>
            <a:ext cx="5007155" cy="2985795"/>
          </a:xfrm>
          <a:prstGeom prst="rect">
            <a:avLst/>
          </a:prstGeom>
        </p:spPr>
      </p:pic>
    </p:spTree>
    <p:extLst>
      <p:ext uri="{BB962C8B-B14F-4D97-AF65-F5344CB8AC3E}">
        <p14:creationId xmlns:p14="http://schemas.microsoft.com/office/powerpoint/2010/main" val="1205721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60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120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nodeType="withEffect">
                                  <p:stCondLst>
                                    <p:cond delay="160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535083" y="1500178"/>
            <a:ext cx="9227129" cy="3970318"/>
          </a:xfrm>
          <a:prstGeom prst="rect">
            <a:avLst/>
          </a:prstGeom>
        </p:spPr>
        <p:txBody>
          <a:bodyPr wrap="square">
            <a:spAutoFit/>
          </a:bodyPr>
          <a:lstStyle/>
          <a:p>
            <a:pPr algn="just"/>
            <a:r>
              <a:rPr lang="es-CO" sz="2800" b="0" i="0" dirty="0">
                <a:solidFill>
                  <a:schemeClr val="bg1"/>
                </a:solidFill>
                <a:effectLst>
                  <a:outerShdw blurRad="38100" dist="38100" dir="2700000" algn="tl">
                    <a:srgbClr val="000000">
                      <a:alpha val="43137"/>
                    </a:srgbClr>
                  </a:outerShdw>
                </a:effectLst>
                <a:latin typeface="+mj-lt"/>
                <a:cs typeface="Arial" panose="020B0604020202020204" pitchFamily="34" charset="0"/>
              </a:rPr>
              <a:t>“Recorría Jesús todas las ciudades y aldeas, </a:t>
            </a:r>
            <a:r>
              <a:rPr lang="es-CO" sz="2800" b="1" i="0" dirty="0">
                <a:solidFill>
                  <a:srgbClr val="FFFF00"/>
                </a:solidFill>
                <a:effectLst>
                  <a:outerShdw blurRad="38100" dist="38100" dir="2700000" algn="tl">
                    <a:srgbClr val="000000">
                      <a:alpha val="43137"/>
                    </a:srgbClr>
                  </a:outerShdw>
                </a:effectLst>
                <a:latin typeface="+mj-lt"/>
                <a:cs typeface="Arial" panose="020B0604020202020204" pitchFamily="34" charset="0"/>
              </a:rPr>
              <a:t>enseñando</a:t>
            </a:r>
            <a:r>
              <a:rPr lang="es-CO" sz="2800" b="0" i="0" dirty="0">
                <a:solidFill>
                  <a:schemeClr val="bg1"/>
                </a:solidFill>
                <a:effectLst>
                  <a:outerShdw blurRad="38100" dist="38100" dir="2700000" algn="tl">
                    <a:srgbClr val="000000">
                      <a:alpha val="43137"/>
                    </a:srgbClr>
                  </a:outerShdw>
                </a:effectLst>
                <a:latin typeface="+mj-lt"/>
                <a:cs typeface="Arial" panose="020B0604020202020204" pitchFamily="34" charset="0"/>
              </a:rPr>
              <a:t> en las sinagogas de ellos, y </a:t>
            </a:r>
            <a:r>
              <a:rPr lang="es-CO" sz="2800" b="1" i="0" dirty="0">
                <a:solidFill>
                  <a:srgbClr val="FFFF00"/>
                </a:solidFill>
                <a:effectLst>
                  <a:outerShdw blurRad="38100" dist="38100" dir="2700000" algn="tl">
                    <a:srgbClr val="000000">
                      <a:alpha val="43137"/>
                    </a:srgbClr>
                  </a:outerShdw>
                </a:effectLst>
                <a:latin typeface="+mj-lt"/>
                <a:cs typeface="Arial" panose="020B0604020202020204" pitchFamily="34" charset="0"/>
              </a:rPr>
              <a:t>predicando</a:t>
            </a:r>
            <a:r>
              <a:rPr lang="es-CO" sz="2800" b="0" i="0" dirty="0">
                <a:solidFill>
                  <a:schemeClr val="bg1"/>
                </a:solidFill>
                <a:effectLst>
                  <a:outerShdw blurRad="38100" dist="38100" dir="2700000" algn="tl">
                    <a:srgbClr val="000000">
                      <a:alpha val="43137"/>
                    </a:srgbClr>
                  </a:outerShdw>
                </a:effectLst>
                <a:latin typeface="+mj-lt"/>
                <a:cs typeface="Arial" panose="020B0604020202020204" pitchFamily="34" charset="0"/>
              </a:rPr>
              <a:t> el evangelio del reino, y </a:t>
            </a:r>
            <a:r>
              <a:rPr lang="es-CO" sz="2800" b="1" dirty="0">
                <a:solidFill>
                  <a:srgbClr val="FFFF00"/>
                </a:solidFill>
                <a:effectLst>
                  <a:outerShdw blurRad="38100" dist="38100" dir="2700000" algn="tl">
                    <a:srgbClr val="000000">
                      <a:alpha val="43137"/>
                    </a:srgbClr>
                  </a:outerShdw>
                </a:effectLst>
                <a:latin typeface="+mj-lt"/>
                <a:cs typeface="Arial" panose="020B0604020202020204" pitchFamily="34" charset="0"/>
              </a:rPr>
              <a:t>sanando toda enfermedad y toda dolencia</a:t>
            </a:r>
            <a:r>
              <a:rPr lang="es-CO" sz="2800" b="0" dirty="0">
                <a:solidFill>
                  <a:schemeClr val="bg1"/>
                </a:solidFill>
                <a:effectLst>
                  <a:outerShdw blurRad="38100" dist="38100" dir="2700000" algn="tl">
                    <a:srgbClr val="000000">
                      <a:alpha val="43137"/>
                    </a:srgbClr>
                  </a:outerShdw>
                </a:effectLst>
                <a:latin typeface="+mj-lt"/>
                <a:cs typeface="Arial" panose="020B0604020202020204" pitchFamily="34" charset="0"/>
              </a:rPr>
              <a:t> en el pueblo. </a:t>
            </a:r>
            <a:r>
              <a:rPr lang="es-CO" sz="2800" b="0" i="0" dirty="0">
                <a:solidFill>
                  <a:schemeClr val="bg1"/>
                </a:solidFill>
                <a:effectLst>
                  <a:outerShdw blurRad="38100" dist="38100" dir="2700000" algn="tl">
                    <a:srgbClr val="000000">
                      <a:alpha val="43137"/>
                    </a:srgbClr>
                  </a:outerShdw>
                </a:effectLst>
                <a:latin typeface="+mj-lt"/>
                <a:cs typeface="Arial" panose="020B0604020202020204" pitchFamily="34" charset="0"/>
              </a:rPr>
              <a:t>Y al ver las multitudes, tuvo compasión de ellas; porque estaban desamparadas y dispersas como ovejas que no tienen pastor. Entonces dijo a sus discípulos: A la verdad la mies es mucha, mas los obreros pocos. Rogad, pues, al Señor de la mies, que envíe obreros a su mies”. </a:t>
            </a:r>
          </a:p>
          <a:p>
            <a:pPr algn="r"/>
            <a:r>
              <a:rPr lang="es-CO" sz="2800" b="0" i="0" dirty="0">
                <a:solidFill>
                  <a:srgbClr val="FFFF00"/>
                </a:solidFill>
                <a:effectLst>
                  <a:outerShdw blurRad="38100" dist="38100" dir="2700000" algn="tl">
                    <a:srgbClr val="000000">
                      <a:alpha val="43137"/>
                    </a:srgbClr>
                  </a:outerShdw>
                </a:effectLst>
                <a:latin typeface="+mj-lt"/>
                <a:cs typeface="Arial" panose="020B0604020202020204" pitchFamily="34" charset="0"/>
              </a:rPr>
              <a:t>Mateo 9: 35-38</a:t>
            </a:r>
          </a:p>
        </p:txBody>
      </p:sp>
      <p:pic>
        <p:nvPicPr>
          <p:cNvPr id="3" name="Imagen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 y="5051367"/>
            <a:ext cx="2709947" cy="1806631"/>
          </a:xfrm>
          <a:prstGeom prst="rect">
            <a:avLst/>
          </a:prstGeom>
        </p:spPr>
      </p:pic>
      <p:sp>
        <p:nvSpPr>
          <p:cNvPr id="4" name="Rectángulo 3"/>
          <p:cNvSpPr/>
          <p:nvPr/>
        </p:nvSpPr>
        <p:spPr>
          <a:xfrm>
            <a:off x="3223491" y="519699"/>
            <a:ext cx="5394036" cy="707886"/>
          </a:xfrm>
          <a:prstGeom prst="rect">
            <a:avLst/>
          </a:prstGeom>
          <a:noFill/>
        </p:spPr>
        <p:txBody>
          <a:bodyPr wrap="square" lIns="91440" tIns="45720" rIns="91440" bIns="45720">
            <a:spAutoFit/>
          </a:bodyPr>
          <a:lstStyle/>
          <a:p>
            <a:pPr algn="ctr"/>
            <a:r>
              <a:rPr lang="es-ES" sz="4000" b="1" cap="none" spc="0" dirty="0">
                <a:ln w="9525">
                  <a:solidFill>
                    <a:schemeClr val="bg1"/>
                  </a:solidFill>
                  <a:prstDash val="solid"/>
                </a:ln>
                <a:solidFill>
                  <a:schemeClr val="bg1"/>
                </a:solidFill>
                <a:effectLst>
                  <a:outerShdw blurRad="12700" dist="38100" dir="2700000" algn="tl" rotWithShape="0">
                    <a:schemeClr val="bg1">
                      <a:lumMod val="50000"/>
                    </a:schemeClr>
                  </a:outerShdw>
                </a:effectLst>
              </a:rPr>
              <a:t>Misión Tripartita</a:t>
            </a:r>
          </a:p>
        </p:txBody>
      </p:sp>
    </p:spTree>
    <p:extLst>
      <p:ext uri="{BB962C8B-B14F-4D97-AF65-F5344CB8AC3E}">
        <p14:creationId xmlns:p14="http://schemas.microsoft.com/office/powerpoint/2010/main" val="43993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446152" y="744609"/>
            <a:ext cx="9097818" cy="4524315"/>
          </a:xfrm>
          <a:prstGeom prst="rect">
            <a:avLst/>
          </a:prstGeom>
        </p:spPr>
        <p:txBody>
          <a:bodyPr wrap="square">
            <a:spAutoFit/>
          </a:bodyPr>
          <a:lstStyle/>
          <a:p>
            <a:pPr algn="just">
              <a:spcAft>
                <a:spcPts val="0"/>
              </a:spcAft>
            </a:pPr>
            <a:r>
              <a:rPr lang="es-CO" sz="3200" dirty="0">
                <a:solidFill>
                  <a:schemeClr val="bg1"/>
                </a:solidFill>
                <a:effectLst>
                  <a:outerShdw blurRad="38100" dist="38100" dir="2700000" algn="tl">
                    <a:srgbClr val="000000">
                      <a:alpha val="43137"/>
                    </a:srgbClr>
                  </a:outerShdw>
                </a:effectLst>
                <a:latin typeface="+mj-lt"/>
                <a:ea typeface="Times New Roman" panose="02020603050405020304" pitchFamily="18" charset="0"/>
                <a:cs typeface="Arial" panose="020B0604020202020204" pitchFamily="34" charset="0"/>
              </a:rPr>
              <a:t>Como pueblo de Dios, </a:t>
            </a:r>
            <a:r>
              <a:rPr lang="es-MX" sz="3200" dirty="0">
                <a:solidFill>
                  <a:schemeClr val="bg1"/>
                </a:solidFill>
                <a:effectLst>
                  <a:outerShdw blurRad="38100" dist="38100" dir="2700000" algn="tl">
                    <a:srgbClr val="000000">
                      <a:alpha val="43137"/>
                    </a:srgbClr>
                  </a:outerShdw>
                </a:effectLst>
                <a:latin typeface="+mj-lt"/>
                <a:ea typeface="Times New Roman" panose="02020603050405020304" pitchFamily="18" charset="0"/>
                <a:cs typeface="Arial" panose="020B0604020202020204" pitchFamily="34" charset="0"/>
              </a:rPr>
              <a:t>Poseemos un mensaje maravilloso que el mundo entero debe conocer. </a:t>
            </a:r>
          </a:p>
          <a:p>
            <a:pPr algn="just">
              <a:spcAft>
                <a:spcPts val="0"/>
              </a:spcAft>
            </a:pPr>
            <a:endParaRPr lang="es-MX" sz="3200" i="1" dirty="0">
              <a:solidFill>
                <a:schemeClr val="bg1"/>
              </a:solidFill>
              <a:effectLst>
                <a:outerShdw blurRad="38100" dist="38100" dir="2700000" algn="tl">
                  <a:srgbClr val="000000">
                    <a:alpha val="43137"/>
                  </a:srgbClr>
                </a:outerShdw>
              </a:effectLst>
              <a:latin typeface="+mj-lt"/>
              <a:ea typeface="Times New Roman" panose="02020603050405020304" pitchFamily="18" charset="0"/>
              <a:cs typeface="Arial" panose="020B0604020202020204" pitchFamily="34" charset="0"/>
            </a:endParaRPr>
          </a:p>
          <a:p>
            <a:pPr algn="just">
              <a:spcAft>
                <a:spcPts val="0"/>
              </a:spcAft>
            </a:pPr>
            <a:r>
              <a:rPr lang="es-ES_tradnl" sz="3200" i="1" dirty="0">
                <a:solidFill>
                  <a:schemeClr val="bg1"/>
                </a:solidFill>
                <a:effectLst>
                  <a:outerShdw blurRad="38100" dist="38100" dir="2700000" algn="tl">
                    <a:srgbClr val="000000">
                      <a:alpha val="43137"/>
                    </a:srgbClr>
                  </a:outerShdw>
                </a:effectLst>
                <a:latin typeface="+mj-lt"/>
                <a:ea typeface="Times New Roman" panose="02020603050405020304" pitchFamily="18" charset="0"/>
                <a:cs typeface="Arial" panose="020B0604020202020204" pitchFamily="34" charset="0"/>
              </a:rPr>
              <a:t>“El Evangelio de la salud ha de vincularse firmemente con el ministerio de la Palabra. Es el designio de Dios que la influencia restauradora de la reforma pro salud sea una parte del último gran esfuerzo para proclamar el mensaje evangélico</a:t>
            </a:r>
            <a:r>
              <a:rPr lang="es-CO" sz="3200" i="1" dirty="0">
                <a:solidFill>
                  <a:schemeClr val="bg1"/>
                </a:solidFill>
                <a:effectLst>
                  <a:outerShdw blurRad="38100" dist="38100" dir="2700000" algn="tl">
                    <a:srgbClr val="000000">
                      <a:alpha val="43137"/>
                    </a:srgbClr>
                  </a:outerShdw>
                </a:effectLst>
                <a:latin typeface="+mj-lt"/>
                <a:ea typeface="Times New Roman" panose="02020603050405020304" pitchFamily="18" charset="0"/>
                <a:cs typeface="Arial" panose="020B0604020202020204" pitchFamily="34" charset="0"/>
              </a:rPr>
              <a:t>”  </a:t>
            </a:r>
          </a:p>
          <a:p>
            <a:pPr algn="r">
              <a:spcAft>
                <a:spcPts val="0"/>
              </a:spcAft>
            </a:pPr>
            <a:r>
              <a:rPr lang="es-ES_tradnl" sz="3200" i="1" dirty="0">
                <a:solidFill>
                  <a:srgbClr val="FFFF00"/>
                </a:solidFill>
                <a:effectLst>
                  <a:outerShdw blurRad="38100" dist="38100" dir="2700000" algn="tl">
                    <a:srgbClr val="000000">
                      <a:alpha val="43137"/>
                    </a:srgbClr>
                  </a:outerShdw>
                </a:effectLst>
                <a:latin typeface="+mj-lt"/>
                <a:ea typeface="Times New Roman" panose="02020603050405020304" pitchFamily="18" charset="0"/>
                <a:cs typeface="Arial" panose="020B0604020202020204" pitchFamily="34" charset="0"/>
              </a:rPr>
              <a:t>(Ministerio Médico, pág. 259) . </a:t>
            </a:r>
            <a:endParaRPr lang="es-CO" sz="3200" dirty="0">
              <a:solidFill>
                <a:srgbClr val="FFFF00"/>
              </a:solidFill>
              <a:effectLst>
                <a:outerShdw blurRad="38100" dist="38100" dir="2700000" algn="tl">
                  <a:srgbClr val="000000">
                    <a:alpha val="43137"/>
                  </a:srgbClr>
                </a:outerShdw>
              </a:effectLst>
              <a:latin typeface="+mj-lt"/>
              <a:ea typeface="Times New Roman" panose="02020603050405020304" pitchFamily="18" charset="0"/>
              <a:cs typeface="Arial" panose="020B0604020202020204" pitchFamily="34" charset="0"/>
            </a:endParaRPr>
          </a:p>
        </p:txBody>
      </p:sp>
      <p:pic>
        <p:nvPicPr>
          <p:cNvPr id="3" name="3 Imagen" descr="Cópia de 0606210.png"/>
          <p:cNvPicPr>
            <a:picLocks noChangeAspect="1"/>
          </p:cNvPicPr>
          <p:nvPr/>
        </p:nvPicPr>
        <p:blipFill>
          <a:blip r:embed="rId2" cstate="print"/>
          <a:srcRect b="8001"/>
          <a:stretch>
            <a:fillRect/>
          </a:stretch>
        </p:blipFill>
        <p:spPr>
          <a:xfrm>
            <a:off x="1" y="4745421"/>
            <a:ext cx="1721683" cy="2112579"/>
          </a:xfrm>
          <a:prstGeom prst="rect">
            <a:avLst/>
          </a:prstGeom>
        </p:spPr>
      </p:pic>
    </p:spTree>
    <p:extLst>
      <p:ext uri="{BB962C8B-B14F-4D97-AF65-F5344CB8AC3E}">
        <p14:creationId xmlns:p14="http://schemas.microsoft.com/office/powerpoint/2010/main" val="4230055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570708" y="1155874"/>
            <a:ext cx="8839200" cy="4524315"/>
          </a:xfrm>
          <a:prstGeom prst="rect">
            <a:avLst/>
          </a:prstGeom>
        </p:spPr>
        <p:txBody>
          <a:bodyPr wrap="square">
            <a:spAutoFit/>
          </a:bodyPr>
          <a:lstStyle/>
          <a:p>
            <a:pPr algn="just">
              <a:spcAft>
                <a:spcPts val="0"/>
              </a:spcAft>
            </a:pPr>
            <a:r>
              <a:rPr lang="es-ES" sz="3600" i="1" dirty="0">
                <a:solidFill>
                  <a:schemeClr val="bg1"/>
                </a:solidFill>
                <a:effectLst>
                  <a:outerShdw blurRad="38100" dist="38100" dir="2700000" algn="tl">
                    <a:srgbClr val="000000">
                      <a:alpha val="43137"/>
                    </a:srgbClr>
                  </a:outerShdw>
                </a:effectLst>
                <a:latin typeface="+mj-lt"/>
                <a:ea typeface="Times New Roman" panose="02020603050405020304" pitchFamily="18" charset="0"/>
                <a:cs typeface="Arial" panose="020B0604020202020204" pitchFamily="34" charset="0"/>
              </a:rPr>
              <a:t>La verdadera religión y las leyes de la salud se relacionan estrechamente. Es imposible trabajar para la salvación de hombres y mujeres sin presentarles la necesidad de romper con las complacencias pecaminosas que destruyen la salud, degradan el alma e impiden que la verdad divina impresione la mente. </a:t>
            </a:r>
          </a:p>
          <a:p>
            <a:pPr algn="r">
              <a:spcAft>
                <a:spcPts val="0"/>
              </a:spcAft>
            </a:pPr>
            <a:r>
              <a:rPr lang="es-ES" sz="3600" i="1" dirty="0">
                <a:solidFill>
                  <a:srgbClr val="FFFF00"/>
                </a:solidFill>
                <a:effectLst>
                  <a:outerShdw blurRad="38100" dist="38100" dir="2700000" algn="tl">
                    <a:srgbClr val="000000">
                      <a:alpha val="43137"/>
                    </a:srgbClr>
                  </a:outerShdw>
                </a:effectLst>
                <a:latin typeface="+mj-lt"/>
                <a:ea typeface="Times New Roman" panose="02020603050405020304" pitchFamily="18" charset="0"/>
                <a:cs typeface="Arial" panose="020B0604020202020204" pitchFamily="34" charset="0"/>
              </a:rPr>
              <a:t>(Testimonios para la Iglesia T7, pág.134)</a:t>
            </a:r>
            <a:endParaRPr lang="es-CO" sz="3600" dirty="0">
              <a:solidFill>
                <a:srgbClr val="FFFF00"/>
              </a:solidFill>
              <a:effectLst>
                <a:outerShdw blurRad="38100" dist="38100" dir="2700000" algn="tl">
                  <a:srgbClr val="000000">
                    <a:alpha val="43137"/>
                  </a:srgbClr>
                </a:outerShdw>
              </a:effectLst>
              <a:latin typeface="+mj-lt"/>
              <a:ea typeface="Times New Roman" panose="02020603050405020304" pitchFamily="18" charset="0"/>
              <a:cs typeface="Arial" panose="020B0604020202020204" pitchFamily="34" charset="0"/>
            </a:endParaRPr>
          </a:p>
        </p:txBody>
      </p:sp>
      <p:pic>
        <p:nvPicPr>
          <p:cNvPr id="3" name="3 Imagen" descr="Cópia de 0606210.png"/>
          <p:cNvPicPr>
            <a:picLocks noChangeAspect="1"/>
          </p:cNvPicPr>
          <p:nvPr/>
        </p:nvPicPr>
        <p:blipFill>
          <a:blip r:embed="rId2" cstate="print"/>
          <a:srcRect b="8001"/>
          <a:stretch>
            <a:fillRect/>
          </a:stretch>
        </p:blipFill>
        <p:spPr>
          <a:xfrm>
            <a:off x="1" y="4745421"/>
            <a:ext cx="1721683" cy="2112579"/>
          </a:xfrm>
          <a:prstGeom prst="rect">
            <a:avLst/>
          </a:prstGeom>
        </p:spPr>
      </p:pic>
    </p:spTree>
    <p:extLst>
      <p:ext uri="{BB962C8B-B14F-4D97-AF65-F5344CB8AC3E}">
        <p14:creationId xmlns:p14="http://schemas.microsoft.com/office/powerpoint/2010/main" val="4021814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195449" y="1437060"/>
            <a:ext cx="9871943" cy="3970318"/>
          </a:xfrm>
          <a:prstGeom prst="rect">
            <a:avLst/>
          </a:prstGeom>
        </p:spPr>
        <p:txBody>
          <a:bodyPr wrap="square">
            <a:spAutoFit/>
          </a:bodyPr>
          <a:lstStyle/>
          <a:p>
            <a:pPr algn="just"/>
            <a:r>
              <a:rPr lang="ja-JP" altLang="es-ES_tradnl" sz="2800" b="1" dirty="0">
                <a:solidFill>
                  <a:schemeClr val="bg1"/>
                </a:solidFill>
                <a:effectLst>
                  <a:outerShdw blurRad="38100" dist="38100" dir="2700000" algn="tl">
                    <a:srgbClr val="000000">
                      <a:alpha val="43137"/>
                    </a:srgbClr>
                  </a:outerShdw>
                </a:effectLst>
                <a:latin typeface="+mj-lt"/>
                <a:cs typeface="Arial" panose="020B0604020202020204" pitchFamily="34" charset="0"/>
              </a:rPr>
              <a:t>“</a:t>
            </a:r>
            <a:r>
              <a:rPr lang="es-MX" altLang="ja-JP" sz="2800" dirty="0">
                <a:solidFill>
                  <a:schemeClr val="bg1"/>
                </a:solidFill>
                <a:effectLst>
                  <a:outerShdw blurRad="38100" dist="38100" dir="2700000" algn="tl">
                    <a:srgbClr val="000000">
                      <a:alpha val="43137"/>
                    </a:srgbClr>
                  </a:outerShdw>
                </a:effectLst>
                <a:latin typeface="+mj-lt"/>
                <a:cs typeface="Arial" panose="020B0604020202020204" pitchFamily="34" charset="0"/>
              </a:rPr>
              <a:t>En todo lugar que visiten encontrarán personas enfermas y que sufren. Si resulta oportuno, oren por el enfermo. Dios puede levantarlo, y eso será un testimonio a favor de la verdad. Digan a la familia que visitan lo que debe hacer para mantenerse bien. Lleven con ustedes algunos folletos que traten de la reforma pro salud, y déjenlos con la gente. Así sembrarán la semilla de la verdad</a:t>
            </a:r>
            <a:r>
              <a:rPr lang="es-MX" altLang="es-ES" sz="2800" dirty="0">
                <a:solidFill>
                  <a:schemeClr val="bg1"/>
                </a:solidFill>
                <a:effectLst>
                  <a:outerShdw blurRad="38100" dist="38100" dir="2700000" algn="tl">
                    <a:srgbClr val="000000">
                      <a:alpha val="43137"/>
                    </a:srgbClr>
                  </a:outerShdw>
                </a:effectLst>
                <a:latin typeface="+mj-lt"/>
                <a:cs typeface="Arial" panose="020B0604020202020204" pitchFamily="34" charset="0"/>
              </a:rPr>
              <a:t>”</a:t>
            </a:r>
            <a:r>
              <a:rPr lang="es-MX" altLang="ja-JP" sz="2800" dirty="0">
                <a:solidFill>
                  <a:schemeClr val="bg1"/>
                </a:solidFill>
                <a:effectLst>
                  <a:outerShdw blurRad="38100" dist="38100" dir="2700000" algn="tl">
                    <a:srgbClr val="000000">
                      <a:alpha val="43137"/>
                    </a:srgbClr>
                  </a:outerShdw>
                </a:effectLst>
                <a:latin typeface="+mj-lt"/>
                <a:cs typeface="Arial" panose="020B0604020202020204" pitchFamily="34" charset="0"/>
              </a:rPr>
              <a:t> </a:t>
            </a:r>
          </a:p>
          <a:p>
            <a:pPr algn="just"/>
            <a:endParaRPr lang="es-MX" altLang="es-CO" sz="2800" dirty="0">
              <a:solidFill>
                <a:schemeClr val="bg1"/>
              </a:solidFill>
              <a:effectLst>
                <a:outerShdw blurRad="38100" dist="38100" dir="2700000" algn="tl">
                  <a:srgbClr val="000000">
                    <a:alpha val="43137"/>
                  </a:srgbClr>
                </a:outerShdw>
              </a:effectLst>
              <a:latin typeface="+mj-lt"/>
              <a:cs typeface="Arial" panose="020B0604020202020204" pitchFamily="34" charset="0"/>
            </a:endParaRPr>
          </a:p>
          <a:p>
            <a:pPr algn="r"/>
            <a:r>
              <a:rPr lang="es-MX" altLang="es-CO" sz="2800" dirty="0">
                <a:solidFill>
                  <a:srgbClr val="FFFF00"/>
                </a:solidFill>
                <a:effectLst>
                  <a:outerShdw blurRad="38100" dist="38100" dir="2700000" algn="tl">
                    <a:srgbClr val="000000">
                      <a:alpha val="43137"/>
                    </a:srgbClr>
                  </a:outerShdw>
                </a:effectLst>
                <a:latin typeface="+mj-lt"/>
                <a:cs typeface="Arial" panose="020B0604020202020204" pitchFamily="34" charset="0"/>
              </a:rPr>
              <a:t>	  Manuscrito 18a, 1901. – CE 92.</a:t>
            </a:r>
          </a:p>
        </p:txBody>
      </p:sp>
      <p:pic>
        <p:nvPicPr>
          <p:cNvPr id="3" name="3 Imagen" descr="Cópia de 0606210.png"/>
          <p:cNvPicPr>
            <a:picLocks noChangeAspect="1"/>
          </p:cNvPicPr>
          <p:nvPr/>
        </p:nvPicPr>
        <p:blipFill>
          <a:blip r:embed="rId2" cstate="print"/>
          <a:srcRect b="8001"/>
          <a:stretch>
            <a:fillRect/>
          </a:stretch>
        </p:blipFill>
        <p:spPr>
          <a:xfrm>
            <a:off x="1" y="4745421"/>
            <a:ext cx="1721683" cy="2112579"/>
          </a:xfrm>
          <a:prstGeom prst="rect">
            <a:avLst/>
          </a:prstGeom>
        </p:spPr>
      </p:pic>
    </p:spTree>
    <p:extLst>
      <p:ext uri="{BB962C8B-B14F-4D97-AF65-F5344CB8AC3E}">
        <p14:creationId xmlns:p14="http://schemas.microsoft.com/office/powerpoint/2010/main" val="40426169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248502" y="946328"/>
            <a:ext cx="9897719" cy="5262979"/>
          </a:xfrm>
          <a:prstGeom prst="rect">
            <a:avLst/>
          </a:prstGeom>
        </p:spPr>
        <p:txBody>
          <a:bodyPr wrap="square">
            <a:spAutoFit/>
          </a:bodyPr>
          <a:lstStyle/>
          <a:p>
            <a:pPr algn="just"/>
            <a:r>
              <a:rPr lang="es-CO" sz="2800" dirty="0">
                <a:solidFill>
                  <a:schemeClr val="bg1"/>
                </a:solidFill>
                <a:effectLst>
                  <a:outerShdw blurRad="38100" dist="38100" dir="2700000" algn="tl">
                    <a:srgbClr val="000000">
                      <a:alpha val="43137"/>
                    </a:srgbClr>
                  </a:outerShdw>
                </a:effectLst>
                <a:latin typeface="+mj-lt"/>
                <a:cs typeface="Arial" panose="020B0604020202020204" pitchFamily="34" charset="0"/>
              </a:rPr>
              <a:t>“La mano derecha se usa para abrir puertas por las cuales el cuerpo pueda entrar. Esta es la parte que la obra médico-misionera ha de desempeñar. Ha de preparar mayormente el camino para la recepción de la verdad para este tiempo. </a:t>
            </a:r>
          </a:p>
          <a:p>
            <a:pPr algn="just"/>
            <a:endParaRPr lang="es-CO" sz="2800" dirty="0">
              <a:solidFill>
                <a:schemeClr val="bg1"/>
              </a:solidFill>
              <a:effectLst>
                <a:outerShdw blurRad="38100" dist="38100" dir="2700000" algn="tl">
                  <a:srgbClr val="000000">
                    <a:alpha val="43137"/>
                  </a:srgbClr>
                </a:outerShdw>
              </a:effectLst>
              <a:latin typeface="+mj-lt"/>
              <a:cs typeface="Arial" panose="020B0604020202020204" pitchFamily="34" charset="0"/>
            </a:endParaRPr>
          </a:p>
          <a:p>
            <a:pPr algn="just"/>
            <a:r>
              <a:rPr lang="es-CO" sz="2800" dirty="0">
                <a:solidFill>
                  <a:schemeClr val="bg1"/>
                </a:solidFill>
                <a:effectLst>
                  <a:outerShdw blurRad="38100" dist="38100" dir="2700000" algn="tl">
                    <a:srgbClr val="000000">
                      <a:alpha val="43137"/>
                    </a:srgbClr>
                  </a:outerShdw>
                </a:effectLst>
                <a:latin typeface="+mj-lt"/>
                <a:cs typeface="Arial" panose="020B0604020202020204" pitchFamily="34" charset="0"/>
              </a:rPr>
              <a:t>Un cuerpo sin manos es inútil. Al dar honor al cuerpo, debe también darse honor a las manos que ayudan, que son agentes de tal importancia que, sin ellas, el cuerpo no puede hacer nada. Por lo tanto el cuerpo que trata con indiferencia a la mano derecha, rechazando su ayuda, no es capaz de realizar nada”. </a:t>
            </a:r>
          </a:p>
          <a:p>
            <a:pPr algn="r"/>
            <a:r>
              <a:rPr lang="es-CO" sz="2800" dirty="0">
                <a:solidFill>
                  <a:srgbClr val="FFFF00"/>
                </a:solidFill>
                <a:effectLst>
                  <a:outerShdw blurRad="38100" dist="38100" dir="2700000" algn="tl">
                    <a:srgbClr val="000000">
                      <a:alpha val="43137"/>
                    </a:srgbClr>
                  </a:outerShdw>
                </a:effectLst>
                <a:latin typeface="+mj-lt"/>
                <a:cs typeface="Arial" panose="020B0604020202020204" pitchFamily="34" charset="0"/>
              </a:rPr>
              <a:t>Medical </a:t>
            </a:r>
            <a:r>
              <a:rPr lang="es-CO" sz="2800" dirty="0" err="1">
                <a:solidFill>
                  <a:srgbClr val="FFFF00"/>
                </a:solidFill>
                <a:effectLst>
                  <a:outerShdw blurRad="38100" dist="38100" dir="2700000" algn="tl">
                    <a:srgbClr val="000000">
                      <a:alpha val="43137"/>
                    </a:srgbClr>
                  </a:outerShdw>
                </a:effectLst>
                <a:latin typeface="+mj-lt"/>
                <a:cs typeface="Arial" panose="020B0604020202020204" pitchFamily="34" charset="0"/>
              </a:rPr>
              <a:t>Ministry</a:t>
            </a:r>
            <a:r>
              <a:rPr lang="es-CO" sz="2800" dirty="0">
                <a:solidFill>
                  <a:srgbClr val="FFFF00"/>
                </a:solidFill>
                <a:effectLst>
                  <a:outerShdw blurRad="38100" dist="38100" dir="2700000" algn="tl">
                    <a:srgbClr val="000000">
                      <a:alpha val="43137"/>
                    </a:srgbClr>
                  </a:outerShdw>
                </a:effectLst>
                <a:latin typeface="+mj-lt"/>
                <a:cs typeface="Arial" panose="020B0604020202020204" pitchFamily="34" charset="0"/>
              </a:rPr>
              <a:t>, Pág. 238. </a:t>
            </a:r>
          </a:p>
        </p:txBody>
      </p:sp>
      <p:pic>
        <p:nvPicPr>
          <p:cNvPr id="3" name="3 Imagen" descr="Cópia de 0606210.png"/>
          <p:cNvPicPr>
            <a:picLocks noChangeAspect="1"/>
          </p:cNvPicPr>
          <p:nvPr/>
        </p:nvPicPr>
        <p:blipFill>
          <a:blip r:embed="rId2" cstate="print"/>
          <a:srcRect b="8001"/>
          <a:stretch>
            <a:fillRect/>
          </a:stretch>
        </p:blipFill>
        <p:spPr>
          <a:xfrm>
            <a:off x="1" y="4745421"/>
            <a:ext cx="1721683" cy="2112579"/>
          </a:xfrm>
          <a:prstGeom prst="rect">
            <a:avLst/>
          </a:prstGeom>
        </p:spPr>
      </p:pic>
    </p:spTree>
    <p:extLst>
      <p:ext uri="{BB962C8B-B14F-4D97-AF65-F5344CB8AC3E}">
        <p14:creationId xmlns:p14="http://schemas.microsoft.com/office/powerpoint/2010/main" val="1533090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586426" y="1674967"/>
            <a:ext cx="9264073" cy="3908762"/>
          </a:xfrm>
          <a:prstGeom prst="rect">
            <a:avLst/>
          </a:prstGeom>
          <a:noFill/>
        </p:spPr>
        <p:txBody>
          <a:bodyPr wrap="square" rtlCol="0">
            <a:spAutoFit/>
          </a:bodyPr>
          <a:lstStyle/>
          <a:p>
            <a:pPr marL="285750" indent="-285750">
              <a:buFont typeface="Wingdings" panose="05000000000000000000" pitchFamily="2" charset="2"/>
              <a:buChar char="ü"/>
            </a:pPr>
            <a:r>
              <a:rPr lang="es-CO" sz="4800" b="1" dirty="0">
                <a:ln w="25400">
                  <a:solidFill>
                    <a:schemeClr val="bg1"/>
                  </a:solidFill>
                </a:ln>
                <a:gradFill>
                  <a:gsLst>
                    <a:gs pos="100000">
                      <a:srgbClr val="FD9227"/>
                    </a:gs>
                    <a:gs pos="56000">
                      <a:srgbClr val="FFDD18"/>
                    </a:gs>
                  </a:gsLst>
                  <a:lin ang="5400000" scaled="0"/>
                </a:gradFill>
                <a:effectLst>
                  <a:outerShdw blurRad="38100" dist="38100" dir="2700000" algn="tl">
                    <a:srgbClr val="000000">
                      <a:alpha val="43137"/>
                    </a:srgbClr>
                  </a:outerShdw>
                </a:effectLst>
                <a:latin typeface="+mj-lt"/>
                <a:cs typeface="Arial" panose="020B0604020202020204" pitchFamily="34" charset="0"/>
              </a:rPr>
              <a:t>La pandemia lo amerita.</a:t>
            </a:r>
          </a:p>
          <a:p>
            <a:r>
              <a:rPr lang="es-CO" sz="4000" dirty="0">
                <a:solidFill>
                  <a:schemeClr val="bg1"/>
                </a:solidFill>
                <a:effectLst>
                  <a:outerShdw blurRad="38100" dist="38100" dir="2700000" algn="tl">
                    <a:srgbClr val="000000">
                      <a:alpha val="43137"/>
                    </a:srgbClr>
                  </a:outerShdw>
                </a:effectLst>
                <a:latin typeface="+mj-lt"/>
                <a:cs typeface="Arial" panose="020B0604020202020204" pitchFamily="34" charset="0"/>
              </a:rPr>
              <a:t>- Un aporte de la iglesia para un mundo enfermo.</a:t>
            </a:r>
          </a:p>
          <a:p>
            <a:r>
              <a:rPr lang="es-CO" sz="4000" dirty="0">
                <a:solidFill>
                  <a:schemeClr val="bg1"/>
                </a:solidFill>
                <a:effectLst>
                  <a:outerShdw blurRad="38100" dist="38100" dir="2700000" algn="tl">
                    <a:srgbClr val="000000">
                      <a:alpha val="43137"/>
                    </a:srgbClr>
                  </a:outerShdw>
                </a:effectLst>
                <a:latin typeface="+mj-lt"/>
                <a:cs typeface="Arial" panose="020B0604020202020204" pitchFamily="34" charset="0"/>
              </a:rPr>
              <a:t>- El mensaje de salud hoy, es más pertinente que nunca como herramienta </a:t>
            </a:r>
            <a:r>
              <a:rPr lang="es-CO" sz="4000" dirty="0" err="1">
                <a:solidFill>
                  <a:schemeClr val="bg1"/>
                </a:solidFill>
                <a:effectLst>
                  <a:outerShdw blurRad="38100" dist="38100" dir="2700000" algn="tl">
                    <a:srgbClr val="000000">
                      <a:alpha val="43137"/>
                    </a:srgbClr>
                  </a:outerShdw>
                </a:effectLst>
                <a:latin typeface="+mj-lt"/>
                <a:cs typeface="Arial" panose="020B0604020202020204" pitchFamily="34" charset="0"/>
              </a:rPr>
              <a:t>evangelística</a:t>
            </a:r>
            <a:r>
              <a:rPr lang="es-CO" sz="4000" dirty="0">
                <a:solidFill>
                  <a:schemeClr val="bg1"/>
                </a:solidFill>
                <a:effectLst>
                  <a:outerShdw blurRad="38100" dist="38100" dir="2700000" algn="tl">
                    <a:srgbClr val="000000">
                      <a:alpha val="43137"/>
                    </a:srgbClr>
                  </a:outerShdw>
                </a:effectLst>
                <a:latin typeface="+mj-lt"/>
                <a:cs typeface="Arial" panose="020B0604020202020204" pitchFamily="34" charset="0"/>
              </a:rPr>
              <a:t>.</a:t>
            </a:r>
            <a:endParaRPr lang="es-CO" sz="4000" dirty="0">
              <a:effectLst>
                <a:outerShdw blurRad="38100" dist="38100" dir="2700000" algn="tl">
                  <a:srgbClr val="000000">
                    <a:alpha val="43137"/>
                  </a:srgbClr>
                </a:outerShdw>
              </a:effectLst>
              <a:latin typeface="+mj-lt"/>
              <a:cs typeface="Arial" panose="020B0604020202020204" pitchFamily="34" charset="0"/>
            </a:endParaRPr>
          </a:p>
        </p:txBody>
      </p:sp>
    </p:spTree>
    <p:extLst>
      <p:ext uri="{BB962C8B-B14F-4D97-AF65-F5344CB8AC3E}">
        <p14:creationId xmlns:p14="http://schemas.microsoft.com/office/powerpoint/2010/main" val="37164051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674254" y="1459663"/>
            <a:ext cx="9587345" cy="2862322"/>
          </a:xfrm>
          <a:prstGeom prst="rect">
            <a:avLst/>
          </a:prstGeom>
          <a:noFill/>
        </p:spPr>
        <p:txBody>
          <a:bodyPr wrap="square" rtlCol="0">
            <a:spAutoFit/>
          </a:bodyPr>
          <a:lstStyle/>
          <a:p>
            <a:pPr marL="857250" indent="-857250" algn="ctr">
              <a:buFont typeface="Wingdings" panose="05000000000000000000" pitchFamily="2" charset="2"/>
              <a:buChar char="ü"/>
            </a:pPr>
            <a:r>
              <a:rPr lang="es-CO" sz="6000" b="1" dirty="0">
                <a:ln w="28575">
                  <a:solidFill>
                    <a:schemeClr val="bg1"/>
                  </a:solidFill>
                </a:ln>
                <a:gradFill>
                  <a:gsLst>
                    <a:gs pos="100000">
                      <a:srgbClr val="FD9227"/>
                    </a:gs>
                    <a:gs pos="56000">
                      <a:srgbClr val="FFDD18"/>
                    </a:gs>
                  </a:gsLst>
                  <a:lin ang="5400000" scaled="0"/>
                </a:gradFill>
                <a:effectLst>
                  <a:outerShdw blurRad="38100" dist="38100" dir="2700000" algn="tl">
                    <a:srgbClr val="000000">
                      <a:alpha val="43137"/>
                    </a:srgbClr>
                  </a:outerShdw>
                </a:effectLst>
                <a:latin typeface="+mj-lt"/>
                <a:cs typeface="Arial" panose="020B0604020202020204" pitchFamily="34" charset="0"/>
              </a:rPr>
              <a:t>Las gobernaciones de Colombia Norte </a:t>
            </a:r>
          </a:p>
          <a:p>
            <a:pPr algn="ctr"/>
            <a:r>
              <a:rPr lang="es-CO" sz="6000" b="1" dirty="0">
                <a:ln w="28575">
                  <a:solidFill>
                    <a:schemeClr val="bg1"/>
                  </a:solidFill>
                </a:ln>
                <a:gradFill>
                  <a:gsLst>
                    <a:gs pos="100000">
                      <a:srgbClr val="FD9227"/>
                    </a:gs>
                    <a:gs pos="56000">
                      <a:srgbClr val="FFDD18"/>
                    </a:gs>
                  </a:gsLst>
                  <a:lin ang="5400000" scaled="0"/>
                </a:gradFill>
                <a:effectLst>
                  <a:outerShdw blurRad="38100" dist="38100" dir="2700000" algn="tl">
                    <a:srgbClr val="000000">
                      <a:alpha val="43137"/>
                    </a:srgbClr>
                  </a:outerShdw>
                </a:effectLst>
                <a:latin typeface="+mj-lt"/>
                <a:cs typeface="Arial" panose="020B0604020202020204" pitchFamily="34" charset="0"/>
              </a:rPr>
              <a:t>lo reclaman</a:t>
            </a:r>
          </a:p>
        </p:txBody>
      </p:sp>
    </p:spTree>
    <p:extLst>
      <p:ext uri="{BB962C8B-B14F-4D97-AF65-F5344CB8AC3E}">
        <p14:creationId xmlns:p14="http://schemas.microsoft.com/office/powerpoint/2010/main" val="29744464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311563" y="639771"/>
            <a:ext cx="9458038" cy="5293757"/>
          </a:xfrm>
          <a:prstGeom prst="rect">
            <a:avLst/>
          </a:prstGeom>
        </p:spPr>
        <p:txBody>
          <a:bodyPr wrap="square">
            <a:spAutoFit/>
          </a:bodyPr>
          <a:lstStyle/>
          <a:p>
            <a:r>
              <a:rPr lang="es-CO" sz="4000" b="1" dirty="0">
                <a:ln w="25400">
                  <a:solidFill>
                    <a:schemeClr val="bg1"/>
                  </a:solidFill>
                </a:ln>
                <a:gradFill>
                  <a:gsLst>
                    <a:gs pos="100000">
                      <a:srgbClr val="FD9227"/>
                    </a:gs>
                    <a:gs pos="56000">
                      <a:srgbClr val="FFDD18"/>
                    </a:gs>
                  </a:gsLst>
                  <a:lin ang="5400000" scaled="0"/>
                </a:gradFill>
                <a:effectLst>
                  <a:outerShdw blurRad="38100" dist="38100" dir="2700000" algn="tl">
                    <a:srgbClr val="000000">
                      <a:alpha val="43137"/>
                    </a:srgbClr>
                  </a:outerShdw>
                </a:effectLst>
                <a:latin typeface="+mj-lt"/>
                <a:cs typeface="Arial" panose="020B0604020202020204" pitchFamily="34" charset="0"/>
              </a:rPr>
              <a:t>OBJETIVOS DEL PROGRAMA:</a:t>
            </a:r>
          </a:p>
          <a:p>
            <a:endParaRPr lang="es-CO" dirty="0">
              <a:solidFill>
                <a:schemeClr val="bg1"/>
              </a:solidFill>
              <a:effectLst>
                <a:outerShdw blurRad="38100" dist="38100" dir="2700000" algn="tl">
                  <a:srgbClr val="000000">
                    <a:alpha val="43137"/>
                  </a:srgbClr>
                </a:outerShdw>
              </a:effectLst>
              <a:latin typeface="+mj-lt"/>
            </a:endParaRPr>
          </a:p>
          <a:p>
            <a:pPr marL="285750" indent="-285750" algn="just">
              <a:buFont typeface="Wingdings" panose="05000000000000000000" pitchFamily="2" charset="2"/>
              <a:buChar char="ü"/>
            </a:pPr>
            <a:r>
              <a:rPr lang="es-CO" sz="2800" dirty="0">
                <a:solidFill>
                  <a:schemeClr val="bg1"/>
                </a:solidFill>
                <a:effectLst>
                  <a:outerShdw blurRad="38100" dist="38100" dir="2700000" algn="tl">
                    <a:srgbClr val="000000">
                      <a:alpha val="43137"/>
                    </a:srgbClr>
                  </a:outerShdw>
                </a:effectLst>
                <a:latin typeface="+mj-lt"/>
                <a:cs typeface="Arial" panose="020B0604020202020204" pitchFamily="34" charset="0"/>
              </a:rPr>
              <a:t>La preparación del pueblo de Dios para la segunda venida de Cristo por medio del fomento de hábitos y conductas saludables. </a:t>
            </a:r>
          </a:p>
          <a:p>
            <a:pPr algn="just"/>
            <a:endParaRPr lang="es-CO" sz="2800" dirty="0">
              <a:solidFill>
                <a:schemeClr val="bg1"/>
              </a:solidFill>
              <a:effectLst>
                <a:outerShdw blurRad="38100" dist="38100" dir="2700000" algn="tl">
                  <a:srgbClr val="000000">
                    <a:alpha val="43137"/>
                  </a:srgbClr>
                </a:outerShdw>
              </a:effectLst>
              <a:latin typeface="+mj-lt"/>
              <a:cs typeface="Arial" panose="020B0604020202020204" pitchFamily="34" charset="0"/>
            </a:endParaRPr>
          </a:p>
          <a:p>
            <a:pPr marL="285750" indent="-285750" algn="just">
              <a:buFont typeface="Wingdings" panose="05000000000000000000" pitchFamily="2" charset="2"/>
              <a:buChar char="ü"/>
            </a:pPr>
            <a:r>
              <a:rPr lang="es-CO" sz="2800" dirty="0">
                <a:solidFill>
                  <a:schemeClr val="bg1"/>
                </a:solidFill>
                <a:effectLst>
                  <a:outerShdw blurRad="38100" dist="38100" dir="2700000" algn="tl">
                    <a:srgbClr val="000000">
                      <a:alpha val="43137"/>
                    </a:srgbClr>
                  </a:outerShdw>
                </a:effectLst>
                <a:latin typeface="+mj-lt"/>
                <a:cs typeface="Arial" panose="020B0604020202020204" pitchFamily="34" charset="0"/>
              </a:rPr>
              <a:t>Compartir con la comunidad el mensaje de salud integral que Dios nos ha regalado.</a:t>
            </a:r>
          </a:p>
          <a:p>
            <a:pPr algn="just"/>
            <a:endParaRPr lang="es-CO" sz="2800" dirty="0">
              <a:solidFill>
                <a:schemeClr val="bg1"/>
              </a:solidFill>
              <a:effectLst>
                <a:outerShdw blurRad="38100" dist="38100" dir="2700000" algn="tl">
                  <a:srgbClr val="000000">
                    <a:alpha val="43137"/>
                  </a:srgbClr>
                </a:outerShdw>
              </a:effectLst>
              <a:latin typeface="+mj-lt"/>
              <a:cs typeface="Arial" panose="020B0604020202020204" pitchFamily="34" charset="0"/>
            </a:endParaRPr>
          </a:p>
          <a:p>
            <a:pPr marL="285750" indent="-285750" algn="just">
              <a:buFont typeface="Wingdings" panose="05000000000000000000" pitchFamily="2" charset="2"/>
              <a:buChar char="ü"/>
            </a:pPr>
            <a:r>
              <a:rPr lang="es-CO" sz="2800" dirty="0">
                <a:solidFill>
                  <a:schemeClr val="bg1"/>
                </a:solidFill>
                <a:effectLst>
                  <a:outerShdw blurRad="38100" dist="38100" dir="2700000" algn="tl">
                    <a:srgbClr val="000000">
                      <a:alpha val="43137"/>
                    </a:srgbClr>
                  </a:outerShdw>
                </a:effectLst>
                <a:latin typeface="+mj-lt"/>
                <a:cs typeface="Arial" panose="020B0604020202020204" pitchFamily="34" charset="0"/>
              </a:rPr>
              <a:t>Ganancia de almas para Cristo, por medio de la vinculación del evangelio de la salud y el ministerio de la palabra. </a:t>
            </a:r>
          </a:p>
        </p:txBody>
      </p:sp>
    </p:spTree>
    <p:extLst>
      <p:ext uri="{BB962C8B-B14F-4D97-AF65-F5344CB8AC3E}">
        <p14:creationId xmlns:p14="http://schemas.microsoft.com/office/powerpoint/2010/main" val="4570579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558398" y="590518"/>
            <a:ext cx="9001155" cy="5201424"/>
          </a:xfrm>
          <a:prstGeom prst="rect">
            <a:avLst/>
          </a:prstGeom>
        </p:spPr>
        <p:txBody>
          <a:bodyPr wrap="square">
            <a:spAutoFit/>
          </a:bodyPr>
          <a:lstStyle/>
          <a:p>
            <a:pPr algn="ctr"/>
            <a:r>
              <a:rPr lang="es-CO" sz="3200" b="1" dirty="0">
                <a:ln w="25400">
                  <a:solidFill>
                    <a:schemeClr val="bg1"/>
                  </a:solidFill>
                </a:ln>
                <a:gradFill>
                  <a:gsLst>
                    <a:gs pos="100000">
                      <a:srgbClr val="FD9227"/>
                    </a:gs>
                    <a:gs pos="56000">
                      <a:srgbClr val="FFDD18"/>
                    </a:gs>
                  </a:gsLst>
                  <a:lin ang="5400000" scaled="0"/>
                </a:gradFill>
                <a:effectLst>
                  <a:outerShdw blurRad="38100" dist="38100" dir="2700000" algn="tl">
                    <a:srgbClr val="000000">
                      <a:alpha val="43137"/>
                    </a:srgbClr>
                  </a:outerShdw>
                </a:effectLst>
                <a:latin typeface="+mj-lt"/>
                <a:cs typeface="Arial" panose="020B0604020202020204" pitchFamily="34" charset="0"/>
              </a:rPr>
              <a:t>ETAPAS SUGERENTES PARA DESARROLLAR EL PROGRAMA YO IRÉ A COMPARTIR SALUD Y VIDA</a:t>
            </a:r>
          </a:p>
          <a:p>
            <a:pPr algn="ctr"/>
            <a:endParaRPr lang="es-CO" sz="2400" dirty="0">
              <a:solidFill>
                <a:schemeClr val="bg1"/>
              </a:solidFill>
              <a:effectLst>
                <a:outerShdw blurRad="38100" dist="38100" dir="2700000" algn="tl">
                  <a:srgbClr val="000000">
                    <a:alpha val="43137"/>
                  </a:srgbClr>
                </a:outerShdw>
              </a:effectLst>
              <a:latin typeface="+mj-lt"/>
            </a:endParaRPr>
          </a:p>
          <a:p>
            <a:pPr algn="ctr"/>
            <a:r>
              <a:rPr lang="es-CO" sz="2600" dirty="0">
                <a:solidFill>
                  <a:schemeClr val="bg1"/>
                </a:solidFill>
                <a:effectLst>
                  <a:outerShdw blurRad="38100" dist="38100" dir="2700000" algn="tl">
                    <a:srgbClr val="000000">
                      <a:alpha val="43137"/>
                    </a:srgbClr>
                  </a:outerShdw>
                </a:effectLst>
                <a:latin typeface="+mj-lt"/>
                <a:cs typeface="Arial" panose="020B0604020202020204" pitchFamily="34" charset="0"/>
              </a:rPr>
              <a:t>Cuando hablamos de programa, no es un evento o una actividad, el programa es un proceso, son varias etapas donde se realizan diferentes actividades que permiten desarrollar un impacto en la vida personal de los miembros de la iglesia, en la comunidad y de manera permanente en la ciudad/territorio. </a:t>
            </a:r>
          </a:p>
          <a:p>
            <a:pPr algn="ctr"/>
            <a:endParaRPr lang="es-CO" sz="2400" dirty="0">
              <a:solidFill>
                <a:schemeClr val="bg1"/>
              </a:solidFill>
              <a:effectLst>
                <a:outerShdw blurRad="38100" dist="38100" dir="2700000" algn="tl">
                  <a:srgbClr val="000000">
                    <a:alpha val="43137"/>
                  </a:srgbClr>
                </a:outerShdw>
              </a:effectLst>
              <a:latin typeface="+mj-lt"/>
              <a:cs typeface="Arial" panose="020B0604020202020204" pitchFamily="34" charset="0"/>
            </a:endParaRPr>
          </a:p>
          <a:p>
            <a:pPr algn="ctr"/>
            <a:r>
              <a:rPr lang="es-CO" sz="3200" b="1" dirty="0">
                <a:solidFill>
                  <a:schemeClr val="bg1"/>
                </a:solidFill>
                <a:effectLst>
                  <a:outerShdw blurRad="38100" dist="38100" dir="2700000" algn="tl">
                    <a:srgbClr val="000000">
                      <a:alpha val="43137"/>
                    </a:srgbClr>
                  </a:outerShdw>
                </a:effectLst>
                <a:latin typeface="+mj-lt"/>
                <a:cs typeface="Arial" panose="020B0604020202020204" pitchFamily="34" charset="0"/>
              </a:rPr>
              <a:t>Las etapas que se sugieren son cuatro: </a:t>
            </a:r>
          </a:p>
        </p:txBody>
      </p:sp>
    </p:spTree>
    <p:extLst>
      <p:ext uri="{BB962C8B-B14F-4D97-AF65-F5344CB8AC3E}">
        <p14:creationId xmlns:p14="http://schemas.microsoft.com/office/powerpoint/2010/main" val="13402784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213627" y="671923"/>
            <a:ext cx="10090249" cy="5416868"/>
          </a:xfrm>
          <a:prstGeom prst="rect">
            <a:avLst/>
          </a:prstGeom>
        </p:spPr>
        <p:txBody>
          <a:bodyPr wrap="square">
            <a:spAutoFit/>
          </a:bodyPr>
          <a:lstStyle/>
          <a:p>
            <a:pPr algn="just"/>
            <a:r>
              <a:rPr lang="es-CO" sz="3600" b="1" dirty="0">
                <a:ln w="25400">
                  <a:solidFill>
                    <a:schemeClr val="bg1"/>
                  </a:solidFill>
                </a:ln>
                <a:gradFill>
                  <a:gsLst>
                    <a:gs pos="100000">
                      <a:srgbClr val="FD9227"/>
                    </a:gs>
                    <a:gs pos="56000">
                      <a:srgbClr val="FFDD18"/>
                    </a:gs>
                  </a:gsLst>
                  <a:lin ang="5400000" scaled="0"/>
                </a:gradFill>
                <a:effectLst>
                  <a:outerShdw blurRad="38100" dist="38100" dir="2700000" algn="tl">
                    <a:srgbClr val="000000">
                      <a:alpha val="43137"/>
                    </a:srgbClr>
                  </a:outerShdw>
                </a:effectLst>
                <a:latin typeface="+mj-lt"/>
                <a:cs typeface="Arial" panose="020B0604020202020204" pitchFamily="34" charset="0"/>
              </a:rPr>
              <a:t>I. PLANIFICACIÓN Y CAPACITACIÓN</a:t>
            </a:r>
          </a:p>
          <a:p>
            <a:pPr algn="just"/>
            <a:endParaRPr lang="es-CO" sz="2400" dirty="0">
              <a:solidFill>
                <a:schemeClr val="bg1"/>
              </a:solidFill>
              <a:effectLst>
                <a:outerShdw blurRad="38100" dist="38100" dir="2700000" algn="tl">
                  <a:srgbClr val="000000">
                    <a:alpha val="43137"/>
                  </a:srgbClr>
                </a:outerShdw>
              </a:effectLst>
              <a:latin typeface="+mj-lt"/>
              <a:cs typeface="Arial" panose="020B0604020202020204" pitchFamily="34" charset="0"/>
            </a:endParaRPr>
          </a:p>
          <a:p>
            <a:pPr marL="457200" indent="-457200" algn="just">
              <a:buFont typeface="+mj-lt"/>
              <a:buAutoNum type="arabicPeriod"/>
            </a:pPr>
            <a:r>
              <a:rPr lang="es-CO" sz="2200" dirty="0">
                <a:solidFill>
                  <a:schemeClr val="bg1"/>
                </a:solidFill>
                <a:effectLst>
                  <a:outerShdw blurRad="38100" dist="38100" dir="2700000" algn="tl">
                    <a:srgbClr val="000000">
                      <a:alpha val="43137"/>
                    </a:srgbClr>
                  </a:outerShdw>
                </a:effectLst>
                <a:latin typeface="+mj-lt"/>
                <a:cs typeface="Arial" panose="020B0604020202020204" pitchFamily="34" charset="0"/>
              </a:rPr>
              <a:t>Formar una comisión de trabajo. Esta comisión es encargada de realizar la planificación y coordinación del trabajo. </a:t>
            </a:r>
          </a:p>
          <a:p>
            <a:pPr marL="457200" indent="-457200" algn="just">
              <a:buFont typeface="+mj-lt"/>
              <a:buAutoNum type="arabicPeriod"/>
            </a:pPr>
            <a:r>
              <a:rPr lang="es-CO" sz="2200" dirty="0">
                <a:solidFill>
                  <a:schemeClr val="bg1"/>
                </a:solidFill>
                <a:effectLst>
                  <a:outerShdw blurRad="38100" dist="38100" dir="2700000" algn="tl">
                    <a:srgbClr val="000000">
                      <a:alpha val="43137"/>
                    </a:srgbClr>
                  </a:outerShdw>
                </a:effectLst>
                <a:latin typeface="+mj-lt"/>
                <a:cs typeface="Arial" panose="020B0604020202020204" pitchFamily="34" charset="0"/>
              </a:rPr>
              <a:t>Identificar las zonas de impacto donde se realizaran las actividades. </a:t>
            </a:r>
          </a:p>
          <a:p>
            <a:pPr marL="457200" indent="-457200" algn="just">
              <a:buFont typeface="+mj-lt"/>
              <a:buAutoNum type="arabicPeriod"/>
            </a:pPr>
            <a:r>
              <a:rPr lang="es-CO" sz="2200" dirty="0">
                <a:solidFill>
                  <a:schemeClr val="bg1"/>
                </a:solidFill>
                <a:effectLst>
                  <a:outerShdw blurRad="38100" dist="38100" dir="2700000" algn="tl">
                    <a:srgbClr val="000000">
                      <a:alpha val="43137"/>
                    </a:srgbClr>
                  </a:outerShdw>
                </a:effectLst>
                <a:latin typeface="+mj-lt"/>
                <a:cs typeface="Arial" panose="020B0604020202020204" pitchFamily="34" charset="0"/>
              </a:rPr>
              <a:t>Estudiar las necesidades del lugar donde se realizan las actividades. </a:t>
            </a:r>
          </a:p>
          <a:p>
            <a:pPr marL="457200" indent="-457200" algn="just">
              <a:buFont typeface="+mj-lt"/>
              <a:buAutoNum type="arabicPeriod"/>
            </a:pPr>
            <a:r>
              <a:rPr lang="es-CO" sz="2200" dirty="0">
                <a:solidFill>
                  <a:schemeClr val="bg1"/>
                </a:solidFill>
                <a:effectLst>
                  <a:outerShdw blurRad="38100" dist="38100" dir="2700000" algn="tl">
                    <a:srgbClr val="000000">
                      <a:alpha val="43137"/>
                    </a:srgbClr>
                  </a:outerShdw>
                </a:effectLst>
                <a:latin typeface="+mj-lt"/>
                <a:cs typeface="Arial" panose="020B0604020202020204" pitchFamily="34" charset="0"/>
              </a:rPr>
              <a:t>Realizar un plan de trabajo basado en las necesidades, con objetivos claros y actividades específicas en cada una de las etapas. </a:t>
            </a:r>
          </a:p>
          <a:p>
            <a:pPr marL="457200" indent="-457200" algn="just">
              <a:buFont typeface="+mj-lt"/>
              <a:buAutoNum type="arabicPeriod"/>
            </a:pPr>
            <a:r>
              <a:rPr lang="es-CO" sz="2200" dirty="0">
                <a:solidFill>
                  <a:schemeClr val="bg1"/>
                </a:solidFill>
                <a:effectLst>
                  <a:outerShdw blurRad="38100" dist="38100" dir="2700000" algn="tl">
                    <a:srgbClr val="000000">
                      <a:alpha val="43137"/>
                    </a:srgbClr>
                  </a:outerShdw>
                </a:effectLst>
                <a:latin typeface="+mj-lt"/>
                <a:cs typeface="Arial" panose="020B0604020202020204" pitchFamily="34" charset="0"/>
              </a:rPr>
              <a:t>Involucrar de manera intencionada a todos los ministerios de la iglesia en las actividades que se realizarán. </a:t>
            </a:r>
          </a:p>
          <a:p>
            <a:pPr marL="457200" indent="-457200" algn="just">
              <a:buFont typeface="+mj-lt"/>
              <a:buAutoNum type="arabicPeriod"/>
            </a:pPr>
            <a:r>
              <a:rPr lang="es-CO" sz="2200" dirty="0">
                <a:solidFill>
                  <a:schemeClr val="bg1"/>
                </a:solidFill>
                <a:effectLst>
                  <a:outerShdw blurRad="38100" dist="38100" dir="2700000" algn="tl">
                    <a:srgbClr val="000000">
                      <a:alpha val="43137"/>
                    </a:srgbClr>
                  </a:outerShdw>
                </a:effectLst>
                <a:latin typeface="+mj-lt"/>
                <a:cs typeface="Arial" panose="020B0604020202020204" pitchFamily="34" charset="0"/>
              </a:rPr>
              <a:t>Presentar a la junta directiva de la iglesia el plan de trabajo. </a:t>
            </a:r>
          </a:p>
          <a:p>
            <a:pPr marL="457200" indent="-457200" algn="just">
              <a:buFont typeface="+mj-lt"/>
              <a:buAutoNum type="arabicPeriod"/>
            </a:pPr>
            <a:r>
              <a:rPr lang="es-CO" sz="2200" dirty="0">
                <a:solidFill>
                  <a:schemeClr val="bg1"/>
                </a:solidFill>
                <a:effectLst>
                  <a:outerShdw blurRad="38100" dist="38100" dir="2700000" algn="tl">
                    <a:srgbClr val="000000">
                      <a:alpha val="43137"/>
                    </a:srgbClr>
                  </a:outerShdw>
                </a:effectLst>
                <a:latin typeface="+mj-lt"/>
                <a:cs typeface="Arial" panose="020B0604020202020204" pitchFamily="34" charset="0"/>
              </a:rPr>
              <a:t>Presentar a los miembros de la iglesia el plan de trabajo. </a:t>
            </a:r>
          </a:p>
          <a:p>
            <a:pPr marL="457200" indent="-457200" algn="just">
              <a:buFont typeface="+mj-lt"/>
              <a:buAutoNum type="arabicPeriod"/>
            </a:pPr>
            <a:r>
              <a:rPr lang="es-CO" sz="2200" dirty="0">
                <a:solidFill>
                  <a:schemeClr val="bg1"/>
                </a:solidFill>
                <a:effectLst>
                  <a:outerShdw blurRad="38100" dist="38100" dir="2700000" algn="tl">
                    <a:srgbClr val="000000">
                      <a:alpha val="43137"/>
                    </a:srgbClr>
                  </a:outerShdw>
                </a:effectLst>
                <a:latin typeface="+mj-lt"/>
                <a:cs typeface="Arial" panose="020B0604020202020204" pitchFamily="34" charset="0"/>
              </a:rPr>
              <a:t>Poner en oración nuestro plan de trabajo. </a:t>
            </a:r>
          </a:p>
          <a:p>
            <a:pPr marL="457200" indent="-457200" algn="just">
              <a:buFont typeface="+mj-lt"/>
              <a:buAutoNum type="arabicPeriod"/>
            </a:pPr>
            <a:r>
              <a:rPr lang="es-CO" sz="2200" dirty="0">
                <a:solidFill>
                  <a:schemeClr val="bg1"/>
                </a:solidFill>
                <a:effectLst>
                  <a:outerShdw blurRad="38100" dist="38100" dir="2700000" algn="tl">
                    <a:srgbClr val="000000">
                      <a:alpha val="43137"/>
                    </a:srgbClr>
                  </a:outerShdw>
                </a:effectLst>
                <a:latin typeface="+mj-lt"/>
                <a:cs typeface="Arial" panose="020B0604020202020204" pitchFamily="34" charset="0"/>
              </a:rPr>
              <a:t>Capacitar a cada miembro de la iglesia como promotor de salud y esperanza.</a:t>
            </a:r>
          </a:p>
        </p:txBody>
      </p:sp>
    </p:spTree>
    <p:extLst>
      <p:ext uri="{BB962C8B-B14F-4D97-AF65-F5344CB8AC3E}">
        <p14:creationId xmlns:p14="http://schemas.microsoft.com/office/powerpoint/2010/main" val="1285935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ángulo 1"/>
          <p:cNvSpPr/>
          <p:nvPr/>
        </p:nvSpPr>
        <p:spPr>
          <a:xfrm>
            <a:off x="997528" y="1295600"/>
            <a:ext cx="8711248" cy="3970318"/>
          </a:xfrm>
          <a:prstGeom prst="rect">
            <a:avLst/>
          </a:prstGeom>
        </p:spPr>
        <p:txBody>
          <a:bodyPr wrap="square">
            <a:spAutoFit/>
          </a:bodyPr>
          <a:lstStyle/>
          <a:p>
            <a:pPr algn="ctr"/>
            <a:r>
              <a:rPr lang="es-CO" sz="3600" b="0" i="0" dirty="0">
                <a:solidFill>
                  <a:schemeClr val="bg1"/>
                </a:solidFill>
                <a:effectLst>
                  <a:outerShdw blurRad="38100" dist="38100" dir="2700000" algn="tl">
                    <a:srgbClr val="000000">
                      <a:alpha val="43137"/>
                    </a:srgbClr>
                  </a:outerShdw>
                </a:effectLst>
                <a:latin typeface="+mj-lt"/>
                <a:cs typeface="Arial" panose="020B0604020202020204" pitchFamily="34" charset="0"/>
              </a:rPr>
              <a:t>¡Miren a las naciones!</a:t>
            </a:r>
            <a:br>
              <a:rPr lang="es-CO" sz="3600" dirty="0">
                <a:solidFill>
                  <a:schemeClr val="bg1"/>
                </a:solidFill>
                <a:effectLst>
                  <a:outerShdw blurRad="38100" dist="38100" dir="2700000" algn="tl">
                    <a:srgbClr val="000000">
                      <a:alpha val="43137"/>
                    </a:srgbClr>
                  </a:outerShdw>
                </a:effectLst>
                <a:latin typeface="+mj-lt"/>
                <a:cs typeface="Arial" panose="020B0604020202020204" pitchFamily="34" charset="0"/>
              </a:rPr>
            </a:br>
            <a:r>
              <a:rPr lang="es-CO" sz="3600" b="0" i="0" dirty="0">
                <a:solidFill>
                  <a:schemeClr val="bg1"/>
                </a:solidFill>
                <a:effectLst>
                  <a:outerShdw blurRad="38100" dist="38100" dir="2700000" algn="tl">
                    <a:srgbClr val="000000">
                      <a:alpha val="43137"/>
                    </a:srgbClr>
                  </a:outerShdw>
                </a:effectLst>
                <a:latin typeface="+mj-lt"/>
                <a:cs typeface="Arial" panose="020B0604020202020204" pitchFamily="34" charset="0"/>
              </a:rPr>
              <a:t>¡Contémplenlas y quédense asombrados!</a:t>
            </a:r>
            <a:br>
              <a:rPr lang="es-CO" sz="3600" dirty="0">
                <a:solidFill>
                  <a:schemeClr val="bg1"/>
                </a:solidFill>
                <a:effectLst>
                  <a:outerShdw blurRad="38100" dist="38100" dir="2700000" algn="tl">
                    <a:srgbClr val="000000">
                      <a:alpha val="43137"/>
                    </a:srgbClr>
                  </a:outerShdw>
                </a:effectLst>
                <a:latin typeface="+mj-lt"/>
                <a:cs typeface="Arial" panose="020B0604020202020204" pitchFamily="34" charset="0"/>
              </a:rPr>
            </a:br>
            <a:r>
              <a:rPr lang="es-CO" sz="3600" b="0" i="0" dirty="0">
                <a:solidFill>
                  <a:schemeClr val="bg1"/>
                </a:solidFill>
                <a:effectLst>
                  <a:outerShdw blurRad="38100" dist="38100" dir="2700000" algn="tl">
                    <a:srgbClr val="000000">
                      <a:alpha val="43137"/>
                    </a:srgbClr>
                  </a:outerShdw>
                </a:effectLst>
                <a:latin typeface="+mj-lt"/>
                <a:cs typeface="Arial" panose="020B0604020202020204" pitchFamily="34" charset="0"/>
              </a:rPr>
              <a:t>Estoy por hacer en estos días cosas tan sorprendentes</a:t>
            </a:r>
            <a:r>
              <a:rPr lang="es-CO" sz="3600" dirty="0">
                <a:solidFill>
                  <a:schemeClr val="bg1"/>
                </a:solidFill>
                <a:effectLst>
                  <a:outerShdw blurRad="38100" dist="38100" dir="2700000" algn="tl">
                    <a:srgbClr val="000000">
                      <a:alpha val="43137"/>
                    </a:srgbClr>
                  </a:outerShdw>
                </a:effectLst>
                <a:latin typeface="+mj-lt"/>
                <a:cs typeface="Arial" panose="020B0604020202020204" pitchFamily="34" charset="0"/>
              </a:rPr>
              <a:t> </a:t>
            </a:r>
            <a:r>
              <a:rPr lang="es-CO" sz="3600" b="0" i="0" dirty="0">
                <a:solidFill>
                  <a:schemeClr val="bg1"/>
                </a:solidFill>
                <a:effectLst>
                  <a:outerShdw blurRad="38100" dist="38100" dir="2700000" algn="tl">
                    <a:srgbClr val="000000">
                      <a:alpha val="43137"/>
                    </a:srgbClr>
                  </a:outerShdw>
                </a:effectLst>
                <a:latin typeface="+mj-lt"/>
                <a:cs typeface="Arial" panose="020B0604020202020204" pitchFamily="34" charset="0"/>
              </a:rPr>
              <a:t>que no las creerán aunque alguien se las explique.</a:t>
            </a:r>
          </a:p>
          <a:p>
            <a:pPr algn="ctr"/>
            <a:endParaRPr lang="es-CO" sz="3600" dirty="0">
              <a:solidFill>
                <a:schemeClr val="bg1"/>
              </a:solidFill>
              <a:effectLst>
                <a:outerShdw blurRad="38100" dist="38100" dir="2700000" algn="tl">
                  <a:srgbClr val="000000">
                    <a:alpha val="43137"/>
                  </a:srgbClr>
                </a:outerShdw>
              </a:effectLst>
              <a:latin typeface="+mj-lt"/>
              <a:cs typeface="Arial" panose="020B0604020202020204" pitchFamily="34" charset="0"/>
            </a:endParaRPr>
          </a:p>
          <a:p>
            <a:pPr algn="ctr"/>
            <a:r>
              <a:rPr lang="es-CO" sz="3600" dirty="0">
                <a:solidFill>
                  <a:srgbClr val="FFFF00"/>
                </a:solidFill>
                <a:effectLst>
                  <a:outerShdw blurRad="38100" dist="38100" dir="2700000" algn="tl">
                    <a:srgbClr val="000000">
                      <a:alpha val="43137"/>
                    </a:srgbClr>
                  </a:outerShdw>
                </a:effectLst>
                <a:latin typeface="+mj-lt"/>
                <a:cs typeface="Arial" panose="020B0604020202020204" pitchFamily="34" charset="0"/>
              </a:rPr>
              <a:t>Habacuc 1:5 NVI</a:t>
            </a:r>
          </a:p>
        </p:txBody>
      </p:sp>
      <p:pic>
        <p:nvPicPr>
          <p:cNvPr id="4" name="Imagen 3"/>
          <p:cNvPicPr>
            <a:picLocks noChangeAspect="1"/>
          </p:cNvPicPr>
          <p:nvPr/>
        </p:nvPicPr>
        <p:blipFill rotWithShape="1">
          <a:blip r:embed="rId3">
            <a:extLst>
              <a:ext uri="{28A0092B-C50C-407E-A947-70E740481C1C}">
                <a14:useLocalDpi xmlns:a14="http://schemas.microsoft.com/office/drawing/2010/main" val="0"/>
              </a:ext>
            </a:extLst>
          </a:blip>
          <a:srcRect l="81947"/>
          <a:stretch/>
        </p:blipFill>
        <p:spPr>
          <a:xfrm>
            <a:off x="10431624" y="0"/>
            <a:ext cx="1754130" cy="6858000"/>
          </a:xfrm>
          <a:prstGeom prst="rect">
            <a:avLst/>
          </a:prstGeom>
        </p:spPr>
      </p:pic>
    </p:spTree>
    <p:extLst>
      <p:ext uri="{BB962C8B-B14F-4D97-AF65-F5344CB8AC3E}">
        <p14:creationId xmlns:p14="http://schemas.microsoft.com/office/powerpoint/2010/main" val="41978005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688184" y="1011304"/>
            <a:ext cx="9190022" cy="4893647"/>
          </a:xfrm>
          <a:prstGeom prst="rect">
            <a:avLst/>
          </a:prstGeom>
        </p:spPr>
        <p:txBody>
          <a:bodyPr wrap="square">
            <a:spAutoFit/>
          </a:bodyPr>
          <a:lstStyle/>
          <a:p>
            <a:pPr marL="514350" indent="-514350" algn="just">
              <a:buFont typeface="+mj-lt"/>
              <a:buAutoNum type="arabicPeriod" startAt="10"/>
            </a:pPr>
            <a:r>
              <a:rPr lang="es-CO" sz="2400" dirty="0">
                <a:solidFill>
                  <a:schemeClr val="bg1"/>
                </a:solidFill>
                <a:effectLst>
                  <a:outerShdw blurRad="38100" dist="38100" dir="2700000" algn="tl">
                    <a:srgbClr val="000000">
                      <a:alpha val="43137"/>
                    </a:srgbClr>
                  </a:outerShdw>
                </a:effectLst>
                <a:latin typeface="+mj-lt"/>
                <a:cs typeface="Arial" panose="020B0604020202020204" pitchFamily="34" charset="0"/>
              </a:rPr>
              <a:t>Identificar y gestionar las alianzas estratégicas con entidades gubernamentales y no gubernamentales para presentar nuestro plan de trabajo en favor de la comunidad. </a:t>
            </a:r>
          </a:p>
          <a:p>
            <a:pPr marL="514350" indent="-514350" algn="just">
              <a:buFont typeface="+mj-lt"/>
              <a:buAutoNum type="arabicPeriod" startAt="10"/>
            </a:pPr>
            <a:endParaRPr lang="es-CO" sz="2400" dirty="0">
              <a:solidFill>
                <a:schemeClr val="bg1"/>
              </a:solidFill>
              <a:effectLst>
                <a:outerShdw blurRad="38100" dist="38100" dir="2700000" algn="tl">
                  <a:srgbClr val="000000">
                    <a:alpha val="43137"/>
                  </a:srgbClr>
                </a:outerShdw>
              </a:effectLst>
              <a:latin typeface="+mj-lt"/>
              <a:cs typeface="Arial" panose="020B0604020202020204" pitchFamily="34" charset="0"/>
            </a:endParaRPr>
          </a:p>
          <a:p>
            <a:pPr marL="514350" indent="-514350" algn="just">
              <a:buFont typeface="+mj-lt"/>
              <a:buAutoNum type="arabicPeriod" startAt="10"/>
            </a:pPr>
            <a:r>
              <a:rPr lang="es-CO" sz="2400" dirty="0">
                <a:solidFill>
                  <a:schemeClr val="bg1"/>
                </a:solidFill>
                <a:effectLst>
                  <a:outerShdw blurRad="38100" dist="38100" dir="2700000" algn="tl">
                    <a:srgbClr val="000000">
                      <a:alpha val="43137"/>
                    </a:srgbClr>
                  </a:outerShdw>
                </a:effectLst>
                <a:latin typeface="+mj-lt"/>
                <a:cs typeface="Arial" panose="020B0604020202020204" pitchFamily="34" charset="0"/>
              </a:rPr>
              <a:t>Capacitar para que la iglesia, grupos pequeños, instituciones, </a:t>
            </a:r>
            <a:r>
              <a:rPr lang="es-CO" sz="2400" dirty="0" err="1">
                <a:solidFill>
                  <a:schemeClr val="bg1"/>
                </a:solidFill>
                <a:effectLst>
                  <a:outerShdw blurRad="38100" dist="38100" dir="2700000" algn="tl">
                    <a:srgbClr val="000000">
                      <a:alpha val="43137"/>
                    </a:srgbClr>
                  </a:outerShdw>
                </a:effectLst>
                <a:latin typeface="+mj-lt"/>
                <a:cs typeface="Arial" panose="020B0604020202020204" pitchFamily="34" charset="0"/>
              </a:rPr>
              <a:t>etc</a:t>
            </a:r>
            <a:r>
              <a:rPr lang="es-CO" sz="2400" dirty="0">
                <a:solidFill>
                  <a:schemeClr val="bg1"/>
                </a:solidFill>
                <a:effectLst>
                  <a:outerShdw blurRad="38100" dist="38100" dir="2700000" algn="tl">
                    <a:srgbClr val="000000">
                      <a:alpha val="43137"/>
                    </a:srgbClr>
                  </a:outerShdw>
                </a:effectLst>
                <a:latin typeface="+mj-lt"/>
                <a:cs typeface="Arial" panose="020B0604020202020204" pitchFamily="34" charset="0"/>
              </a:rPr>
              <a:t>, puedan transformarse en centros de influencia, que tengan como objetivo realizar actividades de cuña de entrada. </a:t>
            </a:r>
          </a:p>
          <a:p>
            <a:pPr marL="514350" indent="-514350" algn="just">
              <a:buFont typeface="+mj-lt"/>
              <a:buAutoNum type="arabicPeriod" startAt="10"/>
            </a:pPr>
            <a:endParaRPr lang="es-CO" sz="2400" dirty="0">
              <a:solidFill>
                <a:schemeClr val="bg1"/>
              </a:solidFill>
              <a:effectLst>
                <a:outerShdw blurRad="38100" dist="38100" dir="2700000" algn="tl">
                  <a:srgbClr val="000000">
                    <a:alpha val="43137"/>
                  </a:srgbClr>
                </a:outerShdw>
              </a:effectLst>
              <a:latin typeface="+mj-lt"/>
              <a:cs typeface="Arial" panose="020B0604020202020204" pitchFamily="34" charset="0"/>
            </a:endParaRPr>
          </a:p>
          <a:p>
            <a:pPr marL="514350" indent="-514350" algn="just">
              <a:buFont typeface="+mj-lt"/>
              <a:buAutoNum type="arabicPeriod" startAt="10"/>
            </a:pPr>
            <a:r>
              <a:rPr lang="es-CO" sz="2400" dirty="0">
                <a:solidFill>
                  <a:schemeClr val="bg1"/>
                </a:solidFill>
                <a:effectLst>
                  <a:outerShdw blurRad="38100" dist="38100" dir="2700000" algn="tl">
                    <a:srgbClr val="000000">
                      <a:alpha val="43137"/>
                    </a:srgbClr>
                  </a:outerShdw>
                </a:effectLst>
                <a:latin typeface="+mj-lt"/>
                <a:cs typeface="Arial" panose="020B0604020202020204" pitchFamily="34" charset="0"/>
              </a:rPr>
              <a:t>Formar la red de profesionales adventistas de la salud. </a:t>
            </a:r>
          </a:p>
          <a:p>
            <a:pPr marL="514350" indent="-514350" algn="just">
              <a:buFont typeface="+mj-lt"/>
              <a:buAutoNum type="arabicPeriod" startAt="10"/>
            </a:pPr>
            <a:endParaRPr lang="es-CO" sz="2400" dirty="0">
              <a:solidFill>
                <a:schemeClr val="bg1"/>
              </a:solidFill>
              <a:effectLst>
                <a:outerShdw blurRad="38100" dist="38100" dir="2700000" algn="tl">
                  <a:srgbClr val="000000">
                    <a:alpha val="43137"/>
                  </a:srgbClr>
                </a:outerShdw>
              </a:effectLst>
              <a:latin typeface="+mj-lt"/>
              <a:cs typeface="Arial" panose="020B0604020202020204" pitchFamily="34" charset="0"/>
            </a:endParaRPr>
          </a:p>
          <a:p>
            <a:pPr marL="514350" indent="-514350" algn="just">
              <a:buFont typeface="+mj-lt"/>
              <a:buAutoNum type="arabicPeriod" startAt="10"/>
            </a:pPr>
            <a:r>
              <a:rPr lang="es-CO" sz="2400" dirty="0">
                <a:solidFill>
                  <a:schemeClr val="bg1"/>
                </a:solidFill>
                <a:effectLst>
                  <a:outerShdw blurRad="38100" dist="38100" dir="2700000" algn="tl">
                    <a:srgbClr val="000000">
                      <a:alpha val="43137"/>
                    </a:srgbClr>
                  </a:outerShdw>
                </a:effectLst>
                <a:latin typeface="+mj-lt"/>
                <a:cs typeface="Arial" panose="020B0604020202020204" pitchFamily="34" charset="0"/>
              </a:rPr>
              <a:t>Conformar el equipo </a:t>
            </a:r>
            <a:r>
              <a:rPr lang="es-CO" sz="2400" dirty="0" err="1">
                <a:solidFill>
                  <a:schemeClr val="bg1"/>
                </a:solidFill>
                <a:effectLst>
                  <a:outerShdw blurRad="38100" dist="38100" dir="2700000" algn="tl">
                    <a:srgbClr val="000000">
                      <a:alpha val="43137"/>
                    </a:srgbClr>
                  </a:outerShdw>
                </a:effectLst>
                <a:latin typeface="+mj-lt"/>
                <a:cs typeface="Arial" panose="020B0604020202020204" pitchFamily="34" charset="0"/>
              </a:rPr>
              <a:t>evangelístico</a:t>
            </a:r>
            <a:r>
              <a:rPr lang="es-CO" sz="2400" dirty="0">
                <a:solidFill>
                  <a:schemeClr val="bg1"/>
                </a:solidFill>
                <a:effectLst>
                  <a:outerShdw blurRad="38100" dist="38100" dir="2700000" algn="tl">
                    <a:srgbClr val="000000">
                      <a:alpha val="43137"/>
                    </a:srgbClr>
                  </a:outerShdw>
                </a:effectLst>
                <a:latin typeface="+mj-lt"/>
                <a:cs typeface="Arial" panose="020B0604020202020204" pitchFamily="34" charset="0"/>
              </a:rPr>
              <a:t>. Director de Ministerios de la Salud (actividades de cuña de entrada) y el Director de Ministerios Personales (actividades de proclama y cosecha) </a:t>
            </a:r>
          </a:p>
        </p:txBody>
      </p:sp>
    </p:spTree>
    <p:extLst>
      <p:ext uri="{BB962C8B-B14F-4D97-AF65-F5344CB8AC3E}">
        <p14:creationId xmlns:p14="http://schemas.microsoft.com/office/powerpoint/2010/main" val="673726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362999" y="1006975"/>
            <a:ext cx="9609801" cy="4924425"/>
          </a:xfrm>
          <a:prstGeom prst="rect">
            <a:avLst/>
          </a:prstGeom>
        </p:spPr>
        <p:txBody>
          <a:bodyPr wrap="square">
            <a:spAutoFit/>
          </a:bodyPr>
          <a:lstStyle/>
          <a:p>
            <a:r>
              <a:rPr lang="es-CO" sz="4800" b="1" dirty="0">
                <a:ln w="25400">
                  <a:solidFill>
                    <a:schemeClr val="bg1"/>
                  </a:solidFill>
                </a:ln>
                <a:gradFill>
                  <a:gsLst>
                    <a:gs pos="100000">
                      <a:srgbClr val="FD9227"/>
                    </a:gs>
                    <a:gs pos="56000">
                      <a:srgbClr val="FFDD18"/>
                    </a:gs>
                  </a:gsLst>
                  <a:lin ang="5400000" scaled="0"/>
                </a:gradFill>
                <a:effectLst>
                  <a:outerShdw blurRad="38100" dist="38100" dir="2700000" algn="tl">
                    <a:srgbClr val="000000">
                      <a:alpha val="43137"/>
                    </a:srgbClr>
                  </a:outerShdw>
                </a:effectLst>
                <a:latin typeface="+mj-lt"/>
                <a:cs typeface="Arial" panose="020B0604020202020204" pitchFamily="34" charset="0"/>
              </a:rPr>
              <a:t>II. CONECTAR Y COMPARTIR</a:t>
            </a:r>
          </a:p>
          <a:p>
            <a:endParaRPr lang="es-CO" dirty="0">
              <a:solidFill>
                <a:schemeClr val="bg1"/>
              </a:solidFill>
              <a:effectLst>
                <a:outerShdw blurRad="38100" dist="38100" dir="2700000" algn="tl">
                  <a:srgbClr val="000000">
                    <a:alpha val="43137"/>
                  </a:srgbClr>
                </a:outerShdw>
              </a:effectLst>
              <a:latin typeface="+mj-lt"/>
            </a:endParaRPr>
          </a:p>
          <a:p>
            <a:pPr algn="just"/>
            <a:r>
              <a:rPr lang="es-CO" sz="3200" u="sng" dirty="0">
                <a:solidFill>
                  <a:schemeClr val="bg1"/>
                </a:solidFill>
                <a:effectLst>
                  <a:outerShdw blurRad="38100" dist="38100" dir="2700000" algn="tl">
                    <a:srgbClr val="000000">
                      <a:alpha val="43137"/>
                    </a:srgbClr>
                  </a:outerShdw>
                </a:effectLst>
                <a:latin typeface="+mj-lt"/>
                <a:cs typeface="Arial" panose="020B0604020202020204" pitchFamily="34" charset="0"/>
              </a:rPr>
              <a:t>Trabajo personal. </a:t>
            </a:r>
          </a:p>
          <a:p>
            <a:pPr marL="514350" indent="-514350" algn="just">
              <a:buFont typeface="+mj-lt"/>
              <a:buAutoNum type="alphaUcPeriod"/>
            </a:pPr>
            <a:r>
              <a:rPr lang="es-CO" sz="2400" dirty="0">
                <a:solidFill>
                  <a:schemeClr val="bg1"/>
                </a:solidFill>
                <a:effectLst>
                  <a:outerShdw blurRad="38100" dist="38100" dir="2700000" algn="tl">
                    <a:srgbClr val="000000">
                      <a:alpha val="43137"/>
                    </a:srgbClr>
                  </a:outerShdw>
                </a:effectLst>
                <a:latin typeface="+mj-lt"/>
                <a:cs typeface="Arial" panose="020B0604020202020204" pitchFamily="34" charset="0"/>
              </a:rPr>
              <a:t>Realizar la inscripción al programa “8 Hábitos Saludables.”. De manera virtual o personal. </a:t>
            </a:r>
          </a:p>
          <a:p>
            <a:pPr marL="514350" indent="-514350" algn="just">
              <a:buFont typeface="+mj-lt"/>
              <a:buAutoNum type="alphaUcPeriod"/>
            </a:pPr>
            <a:endParaRPr lang="es-CO" sz="2400" dirty="0">
              <a:solidFill>
                <a:schemeClr val="bg1"/>
              </a:solidFill>
              <a:effectLst>
                <a:outerShdw blurRad="38100" dist="38100" dir="2700000" algn="tl">
                  <a:srgbClr val="000000">
                    <a:alpha val="43137"/>
                  </a:srgbClr>
                </a:outerShdw>
              </a:effectLst>
              <a:latin typeface="+mj-lt"/>
              <a:cs typeface="Arial" panose="020B0604020202020204" pitchFamily="34" charset="0"/>
            </a:endParaRPr>
          </a:p>
          <a:p>
            <a:pPr marL="514350" indent="-514350" algn="just">
              <a:buFont typeface="+mj-lt"/>
              <a:buAutoNum type="alphaUcPeriod"/>
            </a:pPr>
            <a:r>
              <a:rPr lang="es-CO" sz="2400" dirty="0">
                <a:solidFill>
                  <a:schemeClr val="bg1"/>
                </a:solidFill>
                <a:effectLst>
                  <a:outerShdw blurRad="38100" dist="38100" dir="2700000" algn="tl">
                    <a:srgbClr val="000000">
                      <a:alpha val="43137"/>
                    </a:srgbClr>
                  </a:outerShdw>
                </a:effectLst>
                <a:latin typeface="+mj-lt"/>
                <a:cs typeface="Arial" panose="020B0604020202020204" pitchFamily="34" charset="0"/>
              </a:rPr>
              <a:t>Nombrar un coordinador de seguimiento para monitorear a las personas inscritas. </a:t>
            </a:r>
          </a:p>
          <a:p>
            <a:pPr marL="514350" indent="-514350" algn="just">
              <a:buFont typeface="+mj-lt"/>
              <a:buAutoNum type="alphaUcPeriod"/>
            </a:pPr>
            <a:endParaRPr lang="es-CO" sz="2400" dirty="0">
              <a:solidFill>
                <a:schemeClr val="bg1"/>
              </a:solidFill>
              <a:effectLst>
                <a:outerShdw blurRad="38100" dist="38100" dir="2700000" algn="tl">
                  <a:srgbClr val="000000">
                    <a:alpha val="43137"/>
                  </a:srgbClr>
                </a:outerShdw>
              </a:effectLst>
              <a:latin typeface="+mj-lt"/>
              <a:cs typeface="Arial" panose="020B0604020202020204" pitchFamily="34" charset="0"/>
            </a:endParaRPr>
          </a:p>
          <a:p>
            <a:pPr marL="514350" indent="-514350" algn="just">
              <a:buFont typeface="+mj-lt"/>
              <a:buAutoNum type="alphaUcPeriod"/>
            </a:pPr>
            <a:r>
              <a:rPr lang="es-CO" sz="2400" dirty="0">
                <a:solidFill>
                  <a:schemeClr val="bg1"/>
                </a:solidFill>
                <a:effectLst>
                  <a:outerShdw blurRad="38100" dist="38100" dir="2700000" algn="tl">
                    <a:srgbClr val="000000">
                      <a:alpha val="43137"/>
                    </a:srgbClr>
                  </a:outerShdw>
                </a:effectLst>
                <a:latin typeface="+mj-lt"/>
                <a:cs typeface="Arial" panose="020B0604020202020204" pitchFamily="34" charset="0"/>
              </a:rPr>
              <a:t>Dar </a:t>
            </a:r>
            <a:r>
              <a:rPr lang="es-CO" sz="2400" dirty="0" err="1">
                <a:solidFill>
                  <a:schemeClr val="bg1"/>
                </a:solidFill>
                <a:effectLst>
                  <a:outerShdw blurRad="38100" dist="38100" dir="2700000" algn="tl">
                    <a:srgbClr val="000000">
                      <a:alpha val="43137"/>
                    </a:srgbClr>
                  </a:outerShdw>
                </a:effectLst>
                <a:latin typeface="+mj-lt"/>
                <a:cs typeface="Arial" panose="020B0604020202020204" pitchFamily="34" charset="0"/>
              </a:rPr>
              <a:t>seguimento</a:t>
            </a:r>
            <a:r>
              <a:rPr lang="es-CO" sz="2400" dirty="0">
                <a:solidFill>
                  <a:schemeClr val="bg1"/>
                </a:solidFill>
                <a:effectLst>
                  <a:outerShdw blurRad="38100" dist="38100" dir="2700000" algn="tl">
                    <a:srgbClr val="000000">
                      <a:alpha val="43137"/>
                    </a:srgbClr>
                  </a:outerShdw>
                </a:effectLst>
                <a:latin typeface="+mj-lt"/>
                <a:cs typeface="Arial" panose="020B0604020202020204" pitchFamily="34" charset="0"/>
              </a:rPr>
              <a:t> a cada una de las personas inscritas al programa “8 Defensas contra el Coronavirus” a través de promotores de salud y esperanza.</a:t>
            </a:r>
          </a:p>
        </p:txBody>
      </p:sp>
    </p:spTree>
    <p:extLst>
      <p:ext uri="{BB962C8B-B14F-4D97-AF65-F5344CB8AC3E}">
        <p14:creationId xmlns:p14="http://schemas.microsoft.com/office/powerpoint/2010/main" val="39913807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194996" y="1056640"/>
            <a:ext cx="9903928" cy="4770537"/>
          </a:xfrm>
          <a:prstGeom prst="rect">
            <a:avLst/>
          </a:prstGeom>
        </p:spPr>
        <p:txBody>
          <a:bodyPr wrap="square">
            <a:spAutoFit/>
          </a:bodyPr>
          <a:lstStyle/>
          <a:p>
            <a:pPr algn="just"/>
            <a:r>
              <a:rPr lang="es-CO" sz="5400" b="1" u="sng" dirty="0">
                <a:ln w="25400">
                  <a:solidFill>
                    <a:schemeClr val="bg1"/>
                  </a:solidFill>
                </a:ln>
                <a:gradFill>
                  <a:gsLst>
                    <a:gs pos="100000">
                      <a:srgbClr val="FD9227"/>
                    </a:gs>
                    <a:gs pos="56000">
                      <a:srgbClr val="FFDD18"/>
                    </a:gs>
                  </a:gsLst>
                  <a:lin ang="5400000" scaled="0"/>
                </a:gradFill>
                <a:effectLst>
                  <a:outerShdw blurRad="38100" dist="38100" dir="2700000" algn="tl">
                    <a:srgbClr val="000000">
                      <a:alpha val="43137"/>
                    </a:srgbClr>
                  </a:outerShdw>
                </a:effectLst>
                <a:latin typeface="+mj-lt"/>
                <a:cs typeface="Arial" panose="020B0604020202020204" pitchFamily="34" charset="0"/>
              </a:rPr>
              <a:t>Actividades públicas </a:t>
            </a:r>
          </a:p>
          <a:p>
            <a:pPr marL="457200" indent="-457200" algn="just">
              <a:buFont typeface="+mj-lt"/>
              <a:buAutoNum type="alphaUcPeriod"/>
            </a:pPr>
            <a:endParaRPr lang="es-CO" sz="2400" dirty="0">
              <a:solidFill>
                <a:schemeClr val="bg1"/>
              </a:solidFill>
              <a:effectLst>
                <a:outerShdw blurRad="38100" dist="38100" dir="2700000" algn="tl">
                  <a:srgbClr val="000000">
                    <a:alpha val="43137"/>
                  </a:srgbClr>
                </a:outerShdw>
              </a:effectLst>
              <a:latin typeface="+mj-lt"/>
              <a:cs typeface="Arial" panose="020B0604020202020204" pitchFamily="34" charset="0"/>
            </a:endParaRPr>
          </a:p>
          <a:p>
            <a:pPr marL="457200" indent="-457200" algn="just">
              <a:buFont typeface="+mj-lt"/>
              <a:buAutoNum type="alphaUcPeriod"/>
            </a:pPr>
            <a:r>
              <a:rPr lang="es-CO" sz="2600" dirty="0">
                <a:solidFill>
                  <a:schemeClr val="bg1"/>
                </a:solidFill>
                <a:effectLst>
                  <a:outerShdw blurRad="38100" dist="38100" dir="2700000" algn="tl">
                    <a:srgbClr val="000000">
                      <a:alpha val="43137"/>
                    </a:srgbClr>
                  </a:outerShdw>
                </a:effectLst>
                <a:latin typeface="+mj-lt"/>
                <a:cs typeface="Arial" panose="020B0604020202020204" pitchFamily="34" charset="0"/>
              </a:rPr>
              <a:t>Realizar actividades de cuña de entrada en sitios públicos. </a:t>
            </a:r>
          </a:p>
          <a:p>
            <a:pPr marL="457200" indent="-457200" algn="just">
              <a:buFont typeface="+mj-lt"/>
              <a:buAutoNum type="alphaUcPeriod"/>
            </a:pPr>
            <a:r>
              <a:rPr lang="es-CO" sz="2600" dirty="0">
                <a:solidFill>
                  <a:schemeClr val="bg1"/>
                </a:solidFill>
                <a:effectLst>
                  <a:outerShdw blurRad="38100" dist="38100" dir="2700000" algn="tl">
                    <a:srgbClr val="000000">
                      <a:alpha val="43137"/>
                    </a:srgbClr>
                  </a:outerShdw>
                </a:effectLst>
                <a:latin typeface="+mj-lt"/>
                <a:cs typeface="Arial" panose="020B0604020202020204" pitchFamily="34" charset="0"/>
              </a:rPr>
              <a:t>Utilizar los diferentes medios de comunicación para difundir el mensaje.  </a:t>
            </a:r>
          </a:p>
          <a:p>
            <a:pPr marL="457200" indent="-457200" algn="just">
              <a:buFont typeface="+mj-lt"/>
              <a:buAutoNum type="alphaUcPeriod"/>
            </a:pPr>
            <a:r>
              <a:rPr lang="es-CO" sz="2600" dirty="0">
                <a:solidFill>
                  <a:schemeClr val="bg1"/>
                </a:solidFill>
                <a:effectLst>
                  <a:outerShdw blurRad="38100" dist="38100" dir="2700000" algn="tl">
                    <a:srgbClr val="000000">
                      <a:alpha val="43137"/>
                    </a:srgbClr>
                  </a:outerShdw>
                </a:effectLst>
                <a:latin typeface="+mj-lt"/>
                <a:cs typeface="Arial" panose="020B0604020202020204" pitchFamily="34" charset="0"/>
              </a:rPr>
              <a:t>Realizas actividades de cuña de entrada en los centros de influencia de manera sistemática.</a:t>
            </a:r>
          </a:p>
          <a:p>
            <a:pPr marL="457200" indent="-457200" algn="just">
              <a:buFont typeface="+mj-lt"/>
              <a:buAutoNum type="alphaUcPeriod"/>
            </a:pPr>
            <a:r>
              <a:rPr lang="es-CO" sz="2600" dirty="0">
                <a:solidFill>
                  <a:schemeClr val="bg1"/>
                </a:solidFill>
                <a:effectLst>
                  <a:outerShdw blurRad="38100" dist="38100" dir="2700000" algn="tl">
                    <a:srgbClr val="000000">
                      <a:alpha val="43137"/>
                    </a:srgbClr>
                  </a:outerShdw>
                </a:effectLst>
                <a:latin typeface="+mj-lt"/>
                <a:cs typeface="Arial" panose="020B0604020202020204" pitchFamily="34" charset="0"/>
              </a:rPr>
              <a:t>Dar seguimiento a las personas interesadas. </a:t>
            </a:r>
          </a:p>
          <a:p>
            <a:pPr marL="457200" indent="-457200" algn="just">
              <a:buFont typeface="+mj-lt"/>
              <a:buAutoNum type="alphaUcPeriod"/>
            </a:pPr>
            <a:r>
              <a:rPr lang="es-CO" sz="2600" dirty="0">
                <a:solidFill>
                  <a:schemeClr val="bg1"/>
                </a:solidFill>
                <a:effectLst>
                  <a:outerShdw blurRad="38100" dist="38100" dir="2700000" algn="tl">
                    <a:srgbClr val="000000">
                      <a:alpha val="43137"/>
                    </a:srgbClr>
                  </a:outerShdw>
                </a:effectLst>
                <a:latin typeface="+mj-lt"/>
                <a:cs typeface="Arial" panose="020B0604020202020204" pitchFamily="34" charset="0"/>
              </a:rPr>
              <a:t>Realizar una graduación para las personas que terminen el programa de las “8 Hábitos </a:t>
            </a:r>
            <a:r>
              <a:rPr lang="es-CO" sz="2600" dirty="0" err="1">
                <a:solidFill>
                  <a:schemeClr val="bg1"/>
                </a:solidFill>
                <a:effectLst>
                  <a:outerShdw blurRad="38100" dist="38100" dir="2700000" algn="tl">
                    <a:srgbClr val="000000">
                      <a:alpha val="43137"/>
                    </a:srgbClr>
                  </a:outerShdw>
                </a:effectLst>
                <a:latin typeface="+mj-lt"/>
                <a:cs typeface="Arial" panose="020B0604020202020204" pitchFamily="34" charset="0"/>
              </a:rPr>
              <a:t>Salidables</a:t>
            </a:r>
            <a:r>
              <a:rPr lang="es-CO" sz="2600" dirty="0">
                <a:solidFill>
                  <a:schemeClr val="bg1"/>
                </a:solidFill>
                <a:effectLst>
                  <a:outerShdw blurRad="38100" dist="38100" dir="2700000" algn="tl">
                    <a:srgbClr val="000000">
                      <a:alpha val="43137"/>
                    </a:srgbClr>
                  </a:outerShdw>
                </a:effectLst>
                <a:latin typeface="+mj-lt"/>
                <a:cs typeface="Arial" panose="020B0604020202020204" pitchFamily="34" charset="0"/>
              </a:rPr>
              <a:t>”. </a:t>
            </a:r>
          </a:p>
          <a:p>
            <a:endParaRPr lang="es-CO"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0020676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297550" y="1000924"/>
            <a:ext cx="10012218" cy="4924425"/>
          </a:xfrm>
          <a:prstGeom prst="rect">
            <a:avLst/>
          </a:prstGeom>
        </p:spPr>
        <p:txBody>
          <a:bodyPr wrap="square">
            <a:spAutoFit/>
          </a:bodyPr>
          <a:lstStyle/>
          <a:p>
            <a:r>
              <a:rPr lang="es-CO" sz="3600" b="1" dirty="0">
                <a:ln w="19050">
                  <a:solidFill>
                    <a:schemeClr val="bg1"/>
                  </a:solidFill>
                </a:ln>
                <a:gradFill>
                  <a:gsLst>
                    <a:gs pos="100000">
                      <a:srgbClr val="FD9227"/>
                    </a:gs>
                    <a:gs pos="56000">
                      <a:srgbClr val="FFDD18"/>
                    </a:gs>
                  </a:gsLst>
                  <a:lin ang="5400000" scaled="0"/>
                </a:gradFill>
                <a:effectLst>
                  <a:outerShdw blurRad="38100" dist="38100" dir="2700000" algn="tl">
                    <a:srgbClr val="000000">
                      <a:alpha val="43137"/>
                    </a:srgbClr>
                  </a:outerShdw>
                </a:effectLst>
                <a:latin typeface="+mj-lt"/>
                <a:cs typeface="Arial" panose="020B0604020202020204" pitchFamily="34" charset="0"/>
              </a:rPr>
              <a:t>III. PROCLAMACIÓN DEL MENSAJE DE SALVACIÓN</a:t>
            </a:r>
          </a:p>
          <a:p>
            <a:endParaRPr lang="es-CO" dirty="0">
              <a:solidFill>
                <a:schemeClr val="bg1"/>
              </a:solidFill>
              <a:effectLst>
                <a:outerShdw blurRad="38100" dist="38100" dir="2700000" algn="tl">
                  <a:srgbClr val="000000">
                    <a:alpha val="43137"/>
                  </a:srgbClr>
                </a:outerShdw>
              </a:effectLst>
              <a:latin typeface="+mj-lt"/>
            </a:endParaRPr>
          </a:p>
          <a:p>
            <a:r>
              <a:rPr lang="es-CO" sz="3200" u="sng" dirty="0">
                <a:solidFill>
                  <a:schemeClr val="bg1"/>
                </a:solidFill>
                <a:effectLst>
                  <a:outerShdw blurRad="38100" dist="38100" dir="2700000" algn="tl">
                    <a:srgbClr val="000000">
                      <a:alpha val="43137"/>
                    </a:srgbClr>
                  </a:outerShdw>
                </a:effectLst>
                <a:latin typeface="+mj-lt"/>
                <a:cs typeface="Arial" panose="020B0604020202020204" pitchFamily="34" charset="0"/>
              </a:rPr>
              <a:t>Trabajo personal. </a:t>
            </a:r>
          </a:p>
          <a:p>
            <a:pPr marL="514350" indent="-514350">
              <a:buFont typeface="+mj-lt"/>
              <a:buAutoNum type="alphaUcPeriod"/>
            </a:pPr>
            <a:r>
              <a:rPr lang="es-CO" sz="3200" dirty="0">
                <a:solidFill>
                  <a:schemeClr val="bg1"/>
                </a:solidFill>
                <a:effectLst>
                  <a:outerShdw blurRad="38100" dist="38100" dir="2700000" algn="tl">
                    <a:srgbClr val="000000">
                      <a:alpha val="43137"/>
                    </a:srgbClr>
                  </a:outerShdw>
                </a:effectLst>
                <a:latin typeface="+mj-lt"/>
                <a:cs typeface="Arial" panose="020B0604020202020204" pitchFamily="34" charset="0"/>
              </a:rPr>
              <a:t>Ofrecer estudios bíblicos a las personas que estuvieron en el programa “8 Hábitos Saludables” </a:t>
            </a:r>
          </a:p>
          <a:p>
            <a:pPr marL="514350" indent="-514350">
              <a:buFont typeface="+mj-lt"/>
              <a:buAutoNum type="alphaUcPeriod"/>
            </a:pPr>
            <a:r>
              <a:rPr lang="es-CO" sz="3200" dirty="0">
                <a:solidFill>
                  <a:schemeClr val="bg1"/>
                </a:solidFill>
                <a:effectLst>
                  <a:outerShdw blurRad="38100" dist="38100" dir="2700000" algn="tl">
                    <a:srgbClr val="000000">
                      <a:alpha val="43137"/>
                    </a:srgbClr>
                  </a:outerShdw>
                </a:effectLst>
                <a:latin typeface="+mj-lt"/>
                <a:cs typeface="Arial" panose="020B0604020202020204" pitchFamily="34" charset="0"/>
              </a:rPr>
              <a:t>Dar un seguimiento personal a las personas que se encuentran recibiendo los estudios bíblicos. </a:t>
            </a:r>
          </a:p>
          <a:p>
            <a:pPr marL="514350" indent="-514350">
              <a:buFont typeface="+mj-lt"/>
              <a:buAutoNum type="alphaUcPeriod"/>
            </a:pPr>
            <a:r>
              <a:rPr lang="es-CO" sz="3200" dirty="0">
                <a:solidFill>
                  <a:schemeClr val="bg1"/>
                </a:solidFill>
                <a:effectLst>
                  <a:outerShdw blurRad="38100" dist="38100" dir="2700000" algn="tl">
                    <a:srgbClr val="000000">
                      <a:alpha val="43137"/>
                    </a:srgbClr>
                  </a:outerShdw>
                </a:effectLst>
                <a:latin typeface="+mj-lt"/>
                <a:cs typeface="Arial" panose="020B0604020202020204" pitchFamily="34" charset="0"/>
              </a:rPr>
              <a:t>El coordinador de seguimiento debe hacer un monitoreo de las personas en seguimiento</a:t>
            </a:r>
          </a:p>
        </p:txBody>
      </p:sp>
    </p:spTree>
    <p:extLst>
      <p:ext uri="{BB962C8B-B14F-4D97-AF65-F5344CB8AC3E}">
        <p14:creationId xmlns:p14="http://schemas.microsoft.com/office/powerpoint/2010/main" val="34592988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491673" y="1045194"/>
            <a:ext cx="10312400" cy="4278094"/>
          </a:xfrm>
          <a:prstGeom prst="rect">
            <a:avLst/>
          </a:prstGeom>
        </p:spPr>
        <p:txBody>
          <a:bodyPr wrap="square">
            <a:spAutoFit/>
          </a:bodyPr>
          <a:lstStyle/>
          <a:p>
            <a:r>
              <a:rPr lang="es-CO" sz="4800" b="1" u="sng" dirty="0">
                <a:ln w="25400">
                  <a:solidFill>
                    <a:schemeClr val="bg1"/>
                  </a:solidFill>
                </a:ln>
                <a:gradFill>
                  <a:gsLst>
                    <a:gs pos="100000">
                      <a:srgbClr val="FD9227"/>
                    </a:gs>
                    <a:gs pos="56000">
                      <a:srgbClr val="FFDD18"/>
                    </a:gs>
                  </a:gsLst>
                  <a:lin ang="5400000" scaled="0"/>
                </a:gradFill>
                <a:effectLst>
                  <a:outerShdw blurRad="38100" dist="38100" dir="2700000" algn="tl">
                    <a:srgbClr val="000000">
                      <a:alpha val="43137"/>
                    </a:srgbClr>
                  </a:outerShdw>
                </a:effectLst>
                <a:latin typeface="+mj-lt"/>
                <a:cs typeface="Arial" panose="020B0604020202020204" pitchFamily="34" charset="0"/>
              </a:rPr>
              <a:t>Actividades Públicas.</a:t>
            </a:r>
          </a:p>
          <a:p>
            <a:pPr marL="514350" indent="-514350">
              <a:buFont typeface="+mj-lt"/>
              <a:buAutoNum type="alphaUcPeriod"/>
            </a:pPr>
            <a:r>
              <a:rPr lang="es-CO" sz="3200" dirty="0">
                <a:solidFill>
                  <a:schemeClr val="bg1"/>
                </a:solidFill>
                <a:effectLst>
                  <a:outerShdw blurRad="38100" dist="38100" dir="2700000" algn="tl">
                    <a:srgbClr val="000000">
                      <a:alpha val="43137"/>
                    </a:srgbClr>
                  </a:outerShdw>
                </a:effectLst>
                <a:latin typeface="+mj-lt"/>
                <a:cs typeface="Arial" panose="020B0604020202020204" pitchFamily="34" charset="0"/>
              </a:rPr>
              <a:t>Realizar campañas evangelistas para invitar a nuestros amigos. </a:t>
            </a:r>
          </a:p>
          <a:p>
            <a:pPr marL="514350" indent="-514350">
              <a:buFont typeface="+mj-lt"/>
              <a:buAutoNum type="alphaUcPeriod"/>
            </a:pPr>
            <a:r>
              <a:rPr lang="es-CO" sz="3200" dirty="0">
                <a:solidFill>
                  <a:schemeClr val="bg1"/>
                </a:solidFill>
                <a:effectLst>
                  <a:outerShdw blurRad="38100" dist="38100" dir="2700000" algn="tl">
                    <a:srgbClr val="000000">
                      <a:alpha val="43137"/>
                    </a:srgbClr>
                  </a:outerShdw>
                </a:effectLst>
                <a:latin typeface="+mj-lt"/>
                <a:cs typeface="Arial" panose="020B0604020202020204" pitchFamily="34" charset="0"/>
              </a:rPr>
              <a:t>Ofrecer en los centros de influencias actividades que permitan el estudio de la Palabra de Dios. </a:t>
            </a:r>
          </a:p>
          <a:p>
            <a:pPr marL="514350" indent="-514350">
              <a:buFont typeface="+mj-lt"/>
              <a:buAutoNum type="alphaUcPeriod"/>
            </a:pPr>
            <a:r>
              <a:rPr lang="es-CO" sz="3200" dirty="0">
                <a:solidFill>
                  <a:schemeClr val="bg1"/>
                </a:solidFill>
                <a:effectLst>
                  <a:outerShdw blurRad="38100" dist="38100" dir="2700000" algn="tl">
                    <a:srgbClr val="000000">
                      <a:alpha val="43137"/>
                    </a:srgbClr>
                  </a:outerShdw>
                </a:effectLst>
                <a:latin typeface="+mj-lt"/>
                <a:cs typeface="Arial" panose="020B0604020202020204" pitchFamily="34" charset="0"/>
              </a:rPr>
              <a:t>Realizar una graduación para las personas que terminen el curso bíblico. </a:t>
            </a:r>
          </a:p>
          <a:p>
            <a:pPr marL="514350" indent="-514350">
              <a:buFont typeface="+mj-lt"/>
              <a:buAutoNum type="alphaUcPeriod"/>
            </a:pPr>
            <a:r>
              <a:rPr lang="es-CO" sz="3200" dirty="0">
                <a:solidFill>
                  <a:schemeClr val="bg1"/>
                </a:solidFill>
                <a:effectLst>
                  <a:outerShdw blurRad="38100" dist="38100" dir="2700000" algn="tl">
                    <a:srgbClr val="000000">
                      <a:alpha val="43137"/>
                    </a:srgbClr>
                  </a:outerShdw>
                </a:effectLst>
                <a:latin typeface="+mj-lt"/>
                <a:cs typeface="Arial" panose="020B0604020202020204" pitchFamily="34" charset="0"/>
              </a:rPr>
              <a:t>Utilizar los medios de comunicación y tecnológicos.</a:t>
            </a:r>
          </a:p>
        </p:txBody>
      </p:sp>
    </p:spTree>
    <p:extLst>
      <p:ext uri="{BB962C8B-B14F-4D97-AF65-F5344CB8AC3E}">
        <p14:creationId xmlns:p14="http://schemas.microsoft.com/office/powerpoint/2010/main" val="8103977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383386" y="1368170"/>
            <a:ext cx="9753600" cy="4062651"/>
          </a:xfrm>
          <a:prstGeom prst="rect">
            <a:avLst/>
          </a:prstGeom>
        </p:spPr>
        <p:txBody>
          <a:bodyPr wrap="square">
            <a:spAutoFit/>
          </a:bodyPr>
          <a:lstStyle/>
          <a:p>
            <a:r>
              <a:rPr lang="es-CO" sz="4400" b="1" dirty="0">
                <a:ln w="25400">
                  <a:solidFill>
                    <a:schemeClr val="bg1"/>
                  </a:solidFill>
                </a:ln>
                <a:gradFill>
                  <a:gsLst>
                    <a:gs pos="100000">
                      <a:srgbClr val="FD9227"/>
                    </a:gs>
                    <a:gs pos="56000">
                      <a:srgbClr val="FFDD18"/>
                    </a:gs>
                  </a:gsLst>
                  <a:lin ang="5400000" scaled="0"/>
                </a:gradFill>
                <a:effectLst>
                  <a:outerShdw blurRad="38100" dist="38100" dir="2700000" algn="tl">
                    <a:srgbClr val="000000">
                      <a:alpha val="43137"/>
                    </a:srgbClr>
                  </a:outerShdw>
                </a:effectLst>
                <a:latin typeface="+mj-lt"/>
                <a:cs typeface="Arial" panose="020B0604020202020204" pitchFamily="34" charset="0"/>
              </a:rPr>
              <a:t>IV. CRECIMIENTO Y COSECHA</a:t>
            </a:r>
          </a:p>
          <a:p>
            <a:pPr marL="342900" indent="-342900">
              <a:buFont typeface="+mj-lt"/>
              <a:buAutoNum type="arabicPeriod"/>
            </a:pPr>
            <a:endParaRPr lang="es-CO" dirty="0">
              <a:solidFill>
                <a:schemeClr val="bg1"/>
              </a:solidFill>
              <a:effectLst>
                <a:outerShdw blurRad="38100" dist="38100" dir="2700000" algn="tl">
                  <a:srgbClr val="000000">
                    <a:alpha val="43137"/>
                  </a:srgbClr>
                </a:outerShdw>
              </a:effectLst>
              <a:latin typeface="+mj-lt"/>
            </a:endParaRPr>
          </a:p>
          <a:p>
            <a:pPr marL="514350" indent="-514350" algn="just">
              <a:buFont typeface="+mj-lt"/>
              <a:buAutoNum type="arabicPeriod"/>
            </a:pPr>
            <a:r>
              <a:rPr lang="es-CO" sz="2800" dirty="0">
                <a:solidFill>
                  <a:schemeClr val="bg1"/>
                </a:solidFill>
                <a:effectLst>
                  <a:outerShdw blurRad="38100" dist="38100" dir="2700000" algn="tl">
                    <a:srgbClr val="000000">
                      <a:alpha val="43137"/>
                    </a:srgbClr>
                  </a:outerShdw>
                </a:effectLst>
                <a:latin typeface="+mj-lt"/>
                <a:cs typeface="Arial" panose="020B0604020202020204" pitchFamily="34" charset="0"/>
              </a:rPr>
              <a:t>Las personas en seguimiento puedan bautizarse por influencia del Espíritu Santo. </a:t>
            </a:r>
          </a:p>
          <a:p>
            <a:pPr marL="514350" indent="-514350" algn="just">
              <a:buFont typeface="+mj-lt"/>
              <a:buAutoNum type="arabicPeriod"/>
            </a:pPr>
            <a:r>
              <a:rPr lang="es-CO" sz="2800" dirty="0">
                <a:solidFill>
                  <a:schemeClr val="bg1"/>
                </a:solidFill>
                <a:effectLst>
                  <a:outerShdw blurRad="38100" dist="38100" dir="2700000" algn="tl">
                    <a:srgbClr val="000000">
                      <a:alpha val="43137"/>
                    </a:srgbClr>
                  </a:outerShdw>
                </a:effectLst>
                <a:latin typeface="+mj-lt"/>
                <a:cs typeface="Arial" panose="020B0604020202020204" pitchFamily="34" charset="0"/>
              </a:rPr>
              <a:t>Plantar una iglesia/filial en las zonas de impacto con el concepto de centro de influencia. </a:t>
            </a:r>
          </a:p>
          <a:p>
            <a:pPr marL="514350" indent="-514350" algn="just">
              <a:buFont typeface="+mj-lt"/>
              <a:buAutoNum type="arabicPeriod"/>
            </a:pPr>
            <a:r>
              <a:rPr lang="es-CO" sz="2800" dirty="0">
                <a:solidFill>
                  <a:schemeClr val="bg1"/>
                </a:solidFill>
                <a:effectLst>
                  <a:outerShdw blurRad="38100" dist="38100" dir="2700000" algn="tl">
                    <a:srgbClr val="000000">
                      <a:alpha val="43137"/>
                    </a:srgbClr>
                  </a:outerShdw>
                </a:effectLst>
                <a:latin typeface="+mj-lt"/>
                <a:cs typeface="Arial" panose="020B0604020202020204" pitchFamily="34" charset="0"/>
              </a:rPr>
              <a:t>Continuar discipulado con los nuevos creyentes y comprometerlos a compartir con sus familias y amigos el evangelio.</a:t>
            </a:r>
          </a:p>
        </p:txBody>
      </p:sp>
    </p:spTree>
    <p:extLst>
      <p:ext uri="{BB962C8B-B14F-4D97-AF65-F5344CB8AC3E}">
        <p14:creationId xmlns:p14="http://schemas.microsoft.com/office/powerpoint/2010/main" val="36734884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817085" y="455687"/>
            <a:ext cx="8225330" cy="1754326"/>
          </a:xfrm>
          <a:prstGeom prst="rect">
            <a:avLst/>
          </a:prstGeom>
          <a:noFill/>
        </p:spPr>
        <p:txBody>
          <a:bodyPr wrap="none" lIns="91440" tIns="45720" rIns="91440" bIns="45720">
            <a:spAutoFit/>
          </a:bodyPr>
          <a:lstStyle/>
          <a:p>
            <a:pPr algn="ctr"/>
            <a:r>
              <a:rPr lang="es-ES" sz="5400" b="1" dirty="0">
                <a:ln w="25400">
                  <a:solidFill>
                    <a:schemeClr val="bg1"/>
                  </a:solidFill>
                  <a:prstDash val="solid"/>
                </a:ln>
                <a:gradFill>
                  <a:gsLst>
                    <a:gs pos="100000">
                      <a:srgbClr val="FD9227"/>
                    </a:gs>
                    <a:gs pos="56000">
                      <a:srgbClr val="FFDD18"/>
                    </a:gs>
                  </a:gsLst>
                  <a:lin ang="5400000" scaled="0"/>
                </a:gradFill>
                <a:effectLst>
                  <a:outerShdw blurRad="38100" dist="38100" dir="2700000" algn="tl">
                    <a:srgbClr val="000000">
                      <a:alpha val="43137"/>
                    </a:srgbClr>
                  </a:outerShdw>
                </a:effectLst>
              </a:rPr>
              <a:t>Cuatro herramientas para</a:t>
            </a:r>
          </a:p>
          <a:p>
            <a:pPr algn="ctr"/>
            <a:r>
              <a:rPr lang="es-ES" sz="5400" b="1" cap="none" spc="0" dirty="0">
                <a:ln w="25400">
                  <a:solidFill>
                    <a:schemeClr val="bg1"/>
                  </a:solidFill>
                  <a:prstDash val="solid"/>
                </a:ln>
                <a:gradFill>
                  <a:gsLst>
                    <a:gs pos="100000">
                      <a:srgbClr val="FD9227"/>
                    </a:gs>
                    <a:gs pos="56000">
                      <a:srgbClr val="FFDD18"/>
                    </a:gs>
                  </a:gsLst>
                  <a:lin ang="5400000" scaled="0"/>
                </a:gradFill>
                <a:effectLst>
                  <a:outerShdw blurRad="38100" dist="38100" dir="2700000" algn="tl">
                    <a:srgbClr val="000000">
                      <a:alpha val="43137"/>
                    </a:srgbClr>
                  </a:outerShdw>
                </a:effectLst>
              </a:rPr>
              <a:t>Compartir Salud y vida</a:t>
            </a:r>
          </a:p>
        </p:txBody>
      </p:sp>
      <p:grpSp>
        <p:nvGrpSpPr>
          <p:cNvPr id="9" name="Grupo 8"/>
          <p:cNvGrpSpPr/>
          <p:nvPr/>
        </p:nvGrpSpPr>
        <p:grpSpPr>
          <a:xfrm>
            <a:off x="0" y="2350746"/>
            <a:ext cx="12191999" cy="3624382"/>
            <a:chOff x="0" y="2476874"/>
            <a:chExt cx="12191999" cy="3624382"/>
          </a:xfrm>
        </p:grpSpPr>
        <p:sp>
          <p:nvSpPr>
            <p:cNvPr id="8" name="Rectángulo 7"/>
            <p:cNvSpPr/>
            <p:nvPr/>
          </p:nvSpPr>
          <p:spPr>
            <a:xfrm>
              <a:off x="0" y="2476874"/>
              <a:ext cx="12191999" cy="3624382"/>
            </a:xfrm>
            <a:prstGeom prst="rect">
              <a:avLst/>
            </a:prstGeom>
            <a:solidFill>
              <a:srgbClr val="FFFF00">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Rectángulo 6"/>
            <p:cNvSpPr/>
            <p:nvPr/>
          </p:nvSpPr>
          <p:spPr>
            <a:xfrm>
              <a:off x="0" y="2727435"/>
              <a:ext cx="12191999" cy="31373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4984" y="3586113"/>
              <a:ext cx="3552232" cy="1714140"/>
            </a:xfrm>
            <a:prstGeom prst="rect">
              <a:avLst/>
            </a:prstGeo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365" y="2991455"/>
              <a:ext cx="2488150" cy="2642693"/>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8491" y="2991455"/>
              <a:ext cx="2702918" cy="2689901"/>
            </a:xfrm>
            <a:prstGeom prst="rect">
              <a:avLst/>
            </a:prstGeom>
          </p:spPr>
        </p:pic>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24811" y="3110106"/>
              <a:ext cx="1884221" cy="2405389"/>
            </a:xfrm>
            <a:prstGeom prst="rect">
              <a:avLst/>
            </a:prstGeom>
          </p:spPr>
        </p:pic>
      </p:grpSp>
    </p:spTree>
    <p:extLst>
      <p:ext uri="{BB962C8B-B14F-4D97-AF65-F5344CB8AC3E}">
        <p14:creationId xmlns:p14="http://schemas.microsoft.com/office/powerpoint/2010/main" val="33105846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4344" t="4101" r="21800" b="5380"/>
          <a:stretch/>
        </p:blipFill>
        <p:spPr>
          <a:xfrm>
            <a:off x="1736437" y="226290"/>
            <a:ext cx="8423564" cy="6317673"/>
          </a:xfrm>
          <a:prstGeom prst="rect">
            <a:avLst/>
          </a:prstGeom>
        </p:spPr>
      </p:pic>
      <p:sp>
        <p:nvSpPr>
          <p:cNvPr id="3" name="Rectángulo 2"/>
          <p:cNvSpPr/>
          <p:nvPr/>
        </p:nvSpPr>
        <p:spPr>
          <a:xfrm>
            <a:off x="7896200" y="404664"/>
            <a:ext cx="648072" cy="288032"/>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6194507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2727" y="286326"/>
            <a:ext cx="5227781" cy="480642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Rectángulo 2"/>
          <p:cNvSpPr/>
          <p:nvPr/>
        </p:nvSpPr>
        <p:spPr>
          <a:xfrm>
            <a:off x="2355273" y="5248671"/>
            <a:ext cx="7555345" cy="1200329"/>
          </a:xfrm>
          <a:prstGeom prst="rect">
            <a:avLst/>
          </a:prstGeom>
        </p:spPr>
        <p:txBody>
          <a:bodyPr wrap="square">
            <a:spAutoFit/>
          </a:bodyPr>
          <a:lstStyle/>
          <a:p>
            <a:pPr algn="ctr"/>
            <a:r>
              <a:rPr lang="es-CO" sz="2400" b="1" dirty="0">
                <a:solidFill>
                  <a:schemeClr val="bg1"/>
                </a:solidFill>
                <a:latin typeface="Arial" panose="020B0604020202020204" pitchFamily="34" charset="0"/>
                <a:ea typeface="Calibri" panose="020F0502020204030204" pitchFamily="34" charset="0"/>
                <a:cs typeface="Arial" panose="020B0604020202020204" pitchFamily="34" charset="0"/>
              </a:rPr>
              <a:t>La crisis producida por la aparición del COVID-19 no solo es sanitaria y económica, también es social y psicológica. </a:t>
            </a:r>
            <a:endParaRPr lang="es-CO"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54305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621" y="204730"/>
            <a:ext cx="893743" cy="893743"/>
          </a:xfrm>
          <a:prstGeom prst="rect">
            <a:avLst/>
          </a:prstGeom>
        </p:spPr>
      </p:pic>
      <p:sp>
        <p:nvSpPr>
          <p:cNvPr id="6" name="CuadroTexto 5"/>
          <p:cNvSpPr txBox="1"/>
          <p:nvPr/>
        </p:nvSpPr>
        <p:spPr>
          <a:xfrm>
            <a:off x="3887774" y="204730"/>
            <a:ext cx="4469493" cy="461665"/>
          </a:xfrm>
          <a:prstGeom prst="rect">
            <a:avLst/>
          </a:prstGeom>
          <a:noFill/>
        </p:spPr>
        <p:txBody>
          <a:bodyPr wrap="none" rtlCol="0">
            <a:spAutoFit/>
          </a:bodyPr>
          <a:lstStyle/>
          <a:p>
            <a:r>
              <a:rPr lang="es-ES" sz="2400" b="1" dirty="0">
                <a:solidFill>
                  <a:schemeClr val="bg1"/>
                </a:solidFill>
                <a:latin typeface="+mj-lt"/>
                <a:ea typeface="Adobe Gothic Std B" panose="020B0800000000000000" pitchFamily="34" charset="-128"/>
              </a:rPr>
              <a:t>QUÉ ES LA SALUD MENTAL</a:t>
            </a:r>
          </a:p>
        </p:txBody>
      </p:sp>
      <p:sp>
        <p:nvSpPr>
          <p:cNvPr id="7" name="CuadroTexto 6"/>
          <p:cNvSpPr txBox="1"/>
          <p:nvPr/>
        </p:nvSpPr>
        <p:spPr>
          <a:xfrm>
            <a:off x="3749414" y="2790363"/>
            <a:ext cx="2111475" cy="523220"/>
          </a:xfrm>
          <a:prstGeom prst="rect">
            <a:avLst/>
          </a:prstGeom>
          <a:noFill/>
        </p:spPr>
        <p:txBody>
          <a:bodyPr wrap="none" rtlCol="0">
            <a:spAutoFit/>
          </a:bodyPr>
          <a:lstStyle/>
          <a:p>
            <a:pPr algn="ctr"/>
            <a:r>
              <a:rPr lang="es-ES" sz="1400" b="1" dirty="0">
                <a:solidFill>
                  <a:schemeClr val="bg1"/>
                </a:solidFill>
                <a:latin typeface="+mj-lt"/>
              </a:rPr>
              <a:t>Tener conciencia </a:t>
            </a:r>
          </a:p>
          <a:p>
            <a:pPr algn="ctr"/>
            <a:r>
              <a:rPr lang="es-ES" sz="1400" b="1" dirty="0">
                <a:solidFill>
                  <a:schemeClr val="bg1"/>
                </a:solidFill>
                <a:latin typeface="+mj-lt"/>
              </a:rPr>
              <a:t>de nuestra capacidades </a:t>
            </a:r>
            <a:endParaRPr lang="es-ES" sz="1400" b="1" dirty="0">
              <a:solidFill>
                <a:schemeClr val="bg1"/>
              </a:solidFill>
              <a:latin typeface="+mj-lt"/>
              <a:ea typeface="Adobe Gothic Std B" panose="020B0800000000000000" pitchFamily="34" charset="-128"/>
              <a:cs typeface="Arial" panose="020B0604020202020204" pitchFamily="34" charset="0"/>
            </a:endParaRPr>
          </a:p>
        </p:txBody>
      </p:sp>
      <p:sp>
        <p:nvSpPr>
          <p:cNvPr id="8" name="CuadroTexto 7"/>
          <p:cNvSpPr txBox="1"/>
          <p:nvPr/>
        </p:nvSpPr>
        <p:spPr>
          <a:xfrm>
            <a:off x="2560320" y="534441"/>
            <a:ext cx="8761615" cy="584775"/>
          </a:xfrm>
          <a:prstGeom prst="rect">
            <a:avLst/>
          </a:prstGeom>
          <a:noFill/>
        </p:spPr>
        <p:txBody>
          <a:bodyPr wrap="square" rtlCol="0">
            <a:spAutoFit/>
          </a:bodyPr>
          <a:lstStyle/>
          <a:p>
            <a:pPr algn="ctr"/>
            <a:r>
              <a:rPr lang="es-ES" sz="1600" dirty="0">
                <a:solidFill>
                  <a:schemeClr val="bg1"/>
                </a:solidFill>
                <a:latin typeface="+mj-lt"/>
              </a:rPr>
              <a:t>LA ORGANIZACIÓN MUNDIAL DE LA SALUD (OMS) </a:t>
            </a:r>
          </a:p>
          <a:p>
            <a:pPr algn="ctr"/>
            <a:r>
              <a:rPr lang="es-ES" sz="1600" dirty="0">
                <a:solidFill>
                  <a:schemeClr val="bg1"/>
                </a:solidFill>
                <a:latin typeface="+mj-lt"/>
              </a:rPr>
              <a:t>LA DEFINE DE LA SIGUIENTE MANERA: </a:t>
            </a:r>
            <a:endParaRPr lang="es-ES" dirty="0">
              <a:solidFill>
                <a:schemeClr val="bg1"/>
              </a:solidFill>
              <a:latin typeface="+mj-lt"/>
              <a:ea typeface="Adobe Gothic Std B" panose="020B0800000000000000" pitchFamily="34" charset="-128"/>
              <a:cs typeface="Arial" panose="020B0604020202020204" pitchFamily="34" charset="0"/>
            </a:endParaRPr>
          </a:p>
        </p:txBody>
      </p:sp>
      <p:sp>
        <p:nvSpPr>
          <p:cNvPr id="9" name="CuadroTexto 8"/>
          <p:cNvSpPr txBox="1"/>
          <p:nvPr/>
        </p:nvSpPr>
        <p:spPr>
          <a:xfrm>
            <a:off x="6750084" y="2766409"/>
            <a:ext cx="2505814" cy="523220"/>
          </a:xfrm>
          <a:prstGeom prst="rect">
            <a:avLst/>
          </a:prstGeom>
          <a:noFill/>
        </p:spPr>
        <p:txBody>
          <a:bodyPr wrap="none" rtlCol="0">
            <a:spAutoFit/>
          </a:bodyPr>
          <a:lstStyle/>
          <a:p>
            <a:pPr algn="ctr"/>
            <a:r>
              <a:rPr lang="es-ES" sz="1400" b="1" dirty="0">
                <a:solidFill>
                  <a:schemeClr val="bg1"/>
                </a:solidFill>
                <a:latin typeface="+mj-lt"/>
              </a:rPr>
              <a:t>Poder afrontar las tensiones </a:t>
            </a:r>
          </a:p>
          <a:p>
            <a:pPr algn="ctr"/>
            <a:r>
              <a:rPr lang="es-ES" sz="1400" b="1" dirty="0">
                <a:solidFill>
                  <a:schemeClr val="bg1"/>
                </a:solidFill>
                <a:latin typeface="+mj-lt"/>
              </a:rPr>
              <a:t>normales de la vida. </a:t>
            </a:r>
            <a:endParaRPr lang="es-ES" sz="1050" b="1" dirty="0">
              <a:solidFill>
                <a:schemeClr val="bg1"/>
              </a:solidFill>
              <a:latin typeface="+mj-lt"/>
              <a:ea typeface="Adobe Gothic Std B" panose="020B0800000000000000" pitchFamily="34" charset="-128"/>
              <a:cs typeface="Arial" panose="020B0604020202020204" pitchFamily="34" charset="0"/>
            </a:endParaRPr>
          </a:p>
        </p:txBody>
      </p:sp>
      <p:pic>
        <p:nvPicPr>
          <p:cNvPr id="10"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5763" y="3382195"/>
            <a:ext cx="1602848" cy="1759991"/>
          </a:xfrm>
          <a:prstGeom prst="rect">
            <a:avLst/>
          </a:prstGeom>
        </p:spPr>
      </p:pic>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10199" y="1494100"/>
            <a:ext cx="1714242" cy="1296264"/>
          </a:xfrm>
          <a:prstGeom prst="rect">
            <a:avLst/>
          </a:prstGeom>
        </p:spPr>
      </p:pic>
      <p:pic>
        <p:nvPicPr>
          <p:cNvPr id="12"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88714" y="1448926"/>
            <a:ext cx="1174573" cy="1380917"/>
          </a:xfrm>
          <a:prstGeom prst="rect">
            <a:avLst/>
          </a:prstGeom>
        </p:spPr>
      </p:pic>
      <p:pic>
        <p:nvPicPr>
          <p:cNvPr id="13" name="Imagen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87887" y="3342439"/>
            <a:ext cx="1302879" cy="1666745"/>
          </a:xfrm>
          <a:prstGeom prst="rect">
            <a:avLst/>
          </a:prstGeom>
        </p:spPr>
      </p:pic>
      <p:sp>
        <p:nvSpPr>
          <p:cNvPr id="14" name="CuadroTexto 13"/>
          <p:cNvSpPr txBox="1"/>
          <p:nvPr/>
        </p:nvSpPr>
        <p:spPr>
          <a:xfrm>
            <a:off x="3638627" y="5056056"/>
            <a:ext cx="2117888" cy="523220"/>
          </a:xfrm>
          <a:prstGeom prst="rect">
            <a:avLst/>
          </a:prstGeom>
          <a:noFill/>
        </p:spPr>
        <p:txBody>
          <a:bodyPr wrap="none" rtlCol="0">
            <a:spAutoFit/>
          </a:bodyPr>
          <a:lstStyle/>
          <a:p>
            <a:pPr algn="ctr"/>
            <a:r>
              <a:rPr lang="es-ES" sz="1400" b="1" dirty="0">
                <a:solidFill>
                  <a:schemeClr val="bg1"/>
                </a:solidFill>
                <a:latin typeface="+mj-lt"/>
              </a:rPr>
              <a:t>Trabajar de manera </a:t>
            </a:r>
          </a:p>
          <a:p>
            <a:pPr algn="ctr"/>
            <a:r>
              <a:rPr lang="es-ES" sz="1400" b="1" dirty="0">
                <a:solidFill>
                  <a:schemeClr val="bg1"/>
                </a:solidFill>
                <a:latin typeface="+mj-lt"/>
              </a:rPr>
              <a:t>productiva y fructífera. </a:t>
            </a:r>
            <a:endParaRPr lang="es-ES" sz="1050" b="1" dirty="0">
              <a:solidFill>
                <a:schemeClr val="bg1"/>
              </a:solidFill>
              <a:latin typeface="+mj-lt"/>
              <a:ea typeface="Adobe Gothic Std B" panose="020B0800000000000000" pitchFamily="34" charset="-128"/>
              <a:cs typeface="Arial" panose="020B0604020202020204" pitchFamily="34" charset="0"/>
            </a:endParaRPr>
          </a:p>
        </p:txBody>
      </p:sp>
      <p:sp>
        <p:nvSpPr>
          <p:cNvPr id="15" name="CuadroTexto 14"/>
          <p:cNvSpPr txBox="1"/>
          <p:nvPr/>
        </p:nvSpPr>
        <p:spPr>
          <a:xfrm>
            <a:off x="6814784" y="5039430"/>
            <a:ext cx="2353529" cy="523220"/>
          </a:xfrm>
          <a:prstGeom prst="rect">
            <a:avLst/>
          </a:prstGeom>
          <a:noFill/>
        </p:spPr>
        <p:txBody>
          <a:bodyPr wrap="none" rtlCol="0">
            <a:spAutoFit/>
          </a:bodyPr>
          <a:lstStyle/>
          <a:p>
            <a:pPr algn="ctr"/>
            <a:r>
              <a:rPr lang="es-ES" sz="1400" b="1" dirty="0">
                <a:solidFill>
                  <a:schemeClr val="bg1"/>
                </a:solidFill>
                <a:latin typeface="+mj-lt"/>
              </a:rPr>
              <a:t>Ser capaz de hacer </a:t>
            </a:r>
          </a:p>
          <a:p>
            <a:pPr algn="ctr"/>
            <a:r>
              <a:rPr lang="es-ES" sz="1400" b="1" dirty="0">
                <a:solidFill>
                  <a:schemeClr val="bg1"/>
                </a:solidFill>
                <a:latin typeface="+mj-lt"/>
              </a:rPr>
              <a:t>un aporte a la comunidad. </a:t>
            </a:r>
            <a:endParaRPr lang="es-ES" sz="1050" b="1" dirty="0">
              <a:solidFill>
                <a:schemeClr val="bg1"/>
              </a:solidFill>
              <a:latin typeface="+mj-lt"/>
              <a:ea typeface="Adobe Gothic Std B" panose="020B0800000000000000" pitchFamily="34" charset="-128"/>
              <a:cs typeface="Arial" panose="020B0604020202020204" pitchFamily="34" charset="0"/>
            </a:endParaRPr>
          </a:p>
        </p:txBody>
      </p:sp>
    </p:spTree>
    <p:extLst>
      <p:ext uri="{BB962C8B-B14F-4D97-AF65-F5344CB8AC3E}">
        <p14:creationId xmlns:p14="http://schemas.microsoft.com/office/powerpoint/2010/main" val="322111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Imagen 3"/>
          <p:cNvPicPr>
            <a:picLocks noChangeAspect="1"/>
          </p:cNvPicPr>
          <p:nvPr/>
        </p:nvPicPr>
        <p:blipFill rotWithShape="1">
          <a:blip r:embed="rId3">
            <a:extLst>
              <a:ext uri="{28A0092B-C50C-407E-A947-70E740481C1C}">
                <a14:useLocalDpi xmlns:a14="http://schemas.microsoft.com/office/drawing/2010/main" val="0"/>
              </a:ext>
            </a:extLst>
          </a:blip>
          <a:srcRect l="81947"/>
          <a:stretch/>
        </p:blipFill>
        <p:spPr>
          <a:xfrm>
            <a:off x="10431624" y="0"/>
            <a:ext cx="1754130" cy="6858000"/>
          </a:xfrm>
          <a:prstGeom prst="rect">
            <a:avLst/>
          </a:prstGeom>
        </p:spPr>
      </p:pic>
      <p:sp>
        <p:nvSpPr>
          <p:cNvPr id="2" name="Rectángulo 1"/>
          <p:cNvSpPr/>
          <p:nvPr/>
        </p:nvSpPr>
        <p:spPr>
          <a:xfrm>
            <a:off x="998733" y="1351508"/>
            <a:ext cx="8434158" cy="4154984"/>
          </a:xfrm>
          <a:prstGeom prst="rect">
            <a:avLst/>
          </a:prstGeom>
        </p:spPr>
        <p:txBody>
          <a:bodyPr wrap="square">
            <a:spAutoFit/>
          </a:bodyPr>
          <a:lstStyle/>
          <a:p>
            <a:pPr algn="just"/>
            <a:r>
              <a:rPr lang="es-CO" sz="2400" b="0" i="0" dirty="0">
                <a:solidFill>
                  <a:schemeClr val="bg1"/>
                </a:solidFill>
                <a:effectLst>
                  <a:outerShdw blurRad="38100" dist="38100" dir="2700000" algn="tl">
                    <a:srgbClr val="000000">
                      <a:alpha val="43137"/>
                    </a:srgbClr>
                  </a:outerShdw>
                </a:effectLst>
                <a:latin typeface="+mj-lt"/>
                <a:cs typeface="Arial" panose="020B0604020202020204" pitchFamily="34" charset="0"/>
              </a:rPr>
              <a:t>El evangelismo, verdadero corazón del cristianismo, es el tema de fundamental importancia para las personas que han sido llamadas a dar a conocer a un mundo condenado, el último mensaje de amonestación de Dios. </a:t>
            </a:r>
          </a:p>
          <a:p>
            <a:pPr algn="just"/>
            <a:r>
              <a:rPr lang="es-CO" sz="2400" b="0" i="0" dirty="0">
                <a:solidFill>
                  <a:schemeClr val="bg1"/>
                </a:solidFill>
                <a:effectLst>
                  <a:outerShdw blurRad="38100" dist="38100" dir="2700000" algn="tl">
                    <a:srgbClr val="000000">
                      <a:alpha val="43137"/>
                    </a:srgbClr>
                  </a:outerShdw>
                </a:effectLst>
                <a:latin typeface="+mj-lt"/>
                <a:cs typeface="Arial" panose="020B0604020202020204" pitchFamily="34" charset="0"/>
              </a:rPr>
              <a:t>Vivimos en las últimas horas de la historia del planeta, y el mensaje adventista, que se proclama a fin de alistar a un pueblo para el regreso del Señor, debe convertirse en un fuerte clamor, para que resuene hasta en las regiones más apartadas de la tierra. </a:t>
            </a:r>
          </a:p>
          <a:p>
            <a:pPr algn="just"/>
            <a:endParaRPr lang="es-CO" sz="2400" dirty="0">
              <a:solidFill>
                <a:schemeClr val="bg1"/>
              </a:solidFill>
              <a:effectLst>
                <a:outerShdw blurRad="38100" dist="38100" dir="2700000" algn="tl">
                  <a:srgbClr val="000000">
                    <a:alpha val="43137"/>
                  </a:srgbClr>
                </a:outerShdw>
              </a:effectLst>
              <a:latin typeface="+mj-lt"/>
              <a:cs typeface="Arial" panose="020B0604020202020204" pitchFamily="34" charset="0"/>
            </a:endParaRPr>
          </a:p>
          <a:p>
            <a:pPr algn="just"/>
            <a:r>
              <a:rPr lang="es-CO" sz="2400" b="0" i="0" dirty="0">
                <a:solidFill>
                  <a:srgbClr val="FFFF00"/>
                </a:solidFill>
                <a:effectLst>
                  <a:outerShdw blurRad="38100" dist="38100" dir="2700000" algn="tl">
                    <a:srgbClr val="000000">
                      <a:alpha val="43137"/>
                    </a:srgbClr>
                  </a:outerShdw>
                </a:effectLst>
                <a:latin typeface="+mj-lt"/>
                <a:cs typeface="Arial" panose="020B0604020202020204" pitchFamily="34" charset="0"/>
              </a:rPr>
              <a:t>El Evangelismo, Pág.51</a:t>
            </a:r>
            <a:endParaRPr lang="es-CO" sz="2400" dirty="0">
              <a:solidFill>
                <a:srgbClr val="FFFF00"/>
              </a:solidFill>
              <a:effectLst>
                <a:outerShdw blurRad="38100" dist="38100" dir="2700000" algn="tl">
                  <a:srgbClr val="000000">
                    <a:alpha val="43137"/>
                  </a:srgbClr>
                </a:outerShdw>
              </a:effectLst>
              <a:latin typeface="+mj-lt"/>
              <a:cs typeface="Arial" panose="020B0604020202020204" pitchFamily="34" charset="0"/>
            </a:endParaRPr>
          </a:p>
        </p:txBody>
      </p:sp>
    </p:spTree>
    <p:extLst>
      <p:ext uri="{BB962C8B-B14F-4D97-AF65-F5344CB8AC3E}">
        <p14:creationId xmlns:p14="http://schemas.microsoft.com/office/powerpoint/2010/main" val="6666324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cstate="print">
            <a:extLst>
              <a:ext uri="{28A0092B-C50C-407E-A947-70E740481C1C}">
                <a14:useLocalDpi xmlns:a14="http://schemas.microsoft.com/office/drawing/2010/main" val="0"/>
              </a:ext>
            </a:extLst>
          </a:blip>
          <a:srcRect l="23776" t="17311" r="23689" b="11208"/>
          <a:stretch/>
        </p:blipFill>
        <p:spPr>
          <a:xfrm>
            <a:off x="4494573" y="1838401"/>
            <a:ext cx="2992062" cy="4071130"/>
          </a:xfrm>
          <a:prstGeom prst="rect">
            <a:avLst/>
          </a:prstGeom>
        </p:spPr>
      </p:pic>
      <p:sp>
        <p:nvSpPr>
          <p:cNvPr id="7" name="CuadroTexto 6"/>
          <p:cNvSpPr txBox="1"/>
          <p:nvPr/>
        </p:nvSpPr>
        <p:spPr>
          <a:xfrm>
            <a:off x="3024401" y="404271"/>
            <a:ext cx="6397905" cy="830997"/>
          </a:xfrm>
          <a:prstGeom prst="rect">
            <a:avLst/>
          </a:prstGeom>
          <a:noFill/>
        </p:spPr>
        <p:txBody>
          <a:bodyPr wrap="none" rtlCol="0">
            <a:spAutoFit/>
          </a:bodyPr>
          <a:lstStyle/>
          <a:p>
            <a:pPr algn="ctr"/>
            <a:r>
              <a:rPr lang="es-ES" sz="2400" b="1" dirty="0">
                <a:ln w="22225">
                  <a:solidFill>
                    <a:srgbClr val="FFFFFF"/>
                  </a:solidFill>
                </a:ln>
                <a:gradFill>
                  <a:gsLst>
                    <a:gs pos="100000">
                      <a:srgbClr val="FD9227"/>
                    </a:gs>
                    <a:gs pos="56000">
                      <a:srgbClr val="FFDD18"/>
                    </a:gs>
                  </a:gsLst>
                  <a:lin ang="5400000" scaled="0"/>
                </a:gradFill>
                <a:effectLst>
                  <a:outerShdw blurRad="38100" dist="38100" dir="2700000" algn="tl">
                    <a:srgbClr val="000000">
                      <a:alpha val="43137"/>
                    </a:srgbClr>
                  </a:outerShdw>
                </a:effectLst>
                <a:latin typeface="+mj-lt"/>
                <a:ea typeface="Adobe Gothic Std B" panose="020B0800000000000000" pitchFamily="34" charset="-128"/>
              </a:rPr>
              <a:t>MODELO DE BIENESTAR PSICOLÓGICO</a:t>
            </a:r>
          </a:p>
          <a:p>
            <a:pPr algn="ctr"/>
            <a:r>
              <a:rPr lang="es-ES" sz="2400" b="1" dirty="0">
                <a:ln w="22225">
                  <a:solidFill>
                    <a:srgbClr val="FFFFFF"/>
                  </a:solidFill>
                </a:ln>
                <a:gradFill>
                  <a:gsLst>
                    <a:gs pos="100000">
                      <a:srgbClr val="FD9227"/>
                    </a:gs>
                    <a:gs pos="56000">
                      <a:srgbClr val="FFDD18"/>
                    </a:gs>
                  </a:gsLst>
                  <a:lin ang="5400000" scaled="0"/>
                </a:gradFill>
                <a:effectLst>
                  <a:outerShdw blurRad="38100" dist="38100" dir="2700000" algn="tl">
                    <a:srgbClr val="000000">
                      <a:alpha val="43137"/>
                    </a:srgbClr>
                  </a:outerShdw>
                </a:effectLst>
                <a:latin typeface="+mj-lt"/>
                <a:ea typeface="Adobe Gothic Std B" panose="020B0800000000000000" pitchFamily="34" charset="-128"/>
              </a:rPr>
              <a:t>DE CAROL RYFF</a:t>
            </a:r>
          </a:p>
        </p:txBody>
      </p:sp>
      <p:sp>
        <p:nvSpPr>
          <p:cNvPr id="8" name="CuadroTexto 7"/>
          <p:cNvSpPr txBox="1"/>
          <p:nvPr/>
        </p:nvSpPr>
        <p:spPr>
          <a:xfrm>
            <a:off x="2279286" y="2251261"/>
            <a:ext cx="2723823" cy="369332"/>
          </a:xfrm>
          <a:prstGeom prst="rect">
            <a:avLst/>
          </a:prstGeom>
          <a:noFill/>
        </p:spPr>
        <p:txBody>
          <a:bodyPr wrap="none" rtlCol="0">
            <a:spAutoFit/>
          </a:bodyPr>
          <a:lstStyle/>
          <a:p>
            <a:pPr algn="ctr"/>
            <a:r>
              <a:rPr lang="es-ES" b="1" dirty="0">
                <a:solidFill>
                  <a:schemeClr val="bg1"/>
                </a:solidFill>
                <a:effectLst>
                  <a:outerShdw blurRad="38100" dist="38100" dir="2700000" algn="tl">
                    <a:srgbClr val="000000">
                      <a:alpha val="43137"/>
                    </a:srgbClr>
                  </a:outerShdw>
                </a:effectLst>
              </a:rPr>
              <a:t>1. AUTOACEPTACIÓN</a:t>
            </a:r>
            <a:endParaRPr lang="es-ES" b="1" dirty="0">
              <a:solidFill>
                <a:schemeClr val="bg1"/>
              </a:solidFill>
              <a:effectLst>
                <a:outerShdw blurRad="38100" dist="38100" dir="2700000" algn="tl">
                  <a:srgbClr val="000000">
                    <a:alpha val="43137"/>
                  </a:srgbClr>
                </a:outerShdw>
              </a:effectLst>
              <a:latin typeface="Arial" panose="020B0604020202020204" pitchFamily="34" charset="0"/>
              <a:ea typeface="Adobe Gothic Std B" panose="020B0800000000000000" pitchFamily="34" charset="-128"/>
              <a:cs typeface="Arial" panose="020B0604020202020204" pitchFamily="34" charset="0"/>
            </a:endParaRPr>
          </a:p>
        </p:txBody>
      </p:sp>
      <p:sp>
        <p:nvSpPr>
          <p:cNvPr id="9" name="CuadroTexto 8"/>
          <p:cNvSpPr txBox="1"/>
          <p:nvPr/>
        </p:nvSpPr>
        <p:spPr>
          <a:xfrm>
            <a:off x="2279286" y="1307084"/>
            <a:ext cx="7894782" cy="584775"/>
          </a:xfrm>
          <a:prstGeom prst="rect">
            <a:avLst/>
          </a:prstGeom>
          <a:noFill/>
        </p:spPr>
        <p:txBody>
          <a:bodyPr wrap="square" rtlCol="0">
            <a:spAutoFit/>
          </a:bodyPr>
          <a:lstStyle/>
          <a:p>
            <a:pPr algn="ctr"/>
            <a:r>
              <a:rPr lang="es-ES" sz="1600" dirty="0">
                <a:solidFill>
                  <a:schemeClr val="bg1"/>
                </a:solidFill>
                <a:effectLst>
                  <a:outerShdw blurRad="38100" dist="38100" dir="2700000" algn="tl">
                    <a:srgbClr val="000000">
                      <a:alpha val="43137"/>
                    </a:srgbClr>
                  </a:outerShdw>
                </a:effectLst>
              </a:rPr>
              <a:t>Está constituido por seis dimensiones, las cuales proponen que el funcionamiento humano óptimo es el que produce una mayor cantidad de emociones positivas. </a:t>
            </a:r>
            <a:endParaRPr lang="es-ES" sz="1600" dirty="0">
              <a:solidFill>
                <a:schemeClr val="bg1"/>
              </a:solidFill>
              <a:effectLst>
                <a:outerShdw blurRad="38100" dist="38100" dir="2700000" algn="tl">
                  <a:srgbClr val="000000">
                    <a:alpha val="43137"/>
                  </a:srgbClr>
                </a:outerShdw>
              </a:effectLst>
              <a:latin typeface="Arial" panose="020B0604020202020204" pitchFamily="34" charset="0"/>
              <a:ea typeface="Adobe Gothic Std B" panose="020B0800000000000000" pitchFamily="34" charset="-128"/>
              <a:cs typeface="Arial" panose="020B0604020202020204" pitchFamily="34" charset="0"/>
            </a:endParaRPr>
          </a:p>
        </p:txBody>
      </p:sp>
      <p:sp>
        <p:nvSpPr>
          <p:cNvPr id="10" name="CuadroTexto 9"/>
          <p:cNvSpPr txBox="1"/>
          <p:nvPr/>
        </p:nvSpPr>
        <p:spPr>
          <a:xfrm>
            <a:off x="2160334" y="4835095"/>
            <a:ext cx="3294492" cy="369332"/>
          </a:xfrm>
          <a:prstGeom prst="rect">
            <a:avLst/>
          </a:prstGeom>
          <a:noFill/>
        </p:spPr>
        <p:txBody>
          <a:bodyPr wrap="none" rtlCol="0">
            <a:spAutoFit/>
          </a:bodyPr>
          <a:lstStyle/>
          <a:p>
            <a:pPr algn="ctr"/>
            <a:r>
              <a:rPr lang="es-ES" b="1" dirty="0">
                <a:solidFill>
                  <a:schemeClr val="bg1"/>
                </a:solidFill>
                <a:effectLst>
                  <a:outerShdw blurRad="38100" dist="38100" dir="2700000" algn="tl">
                    <a:srgbClr val="000000">
                      <a:alpha val="43137"/>
                    </a:srgbClr>
                  </a:outerShdw>
                </a:effectLst>
              </a:rPr>
              <a:t>3. PROPÓSITO EN LA VIDA</a:t>
            </a:r>
            <a:endParaRPr lang="es-ES" sz="1200" b="1" dirty="0">
              <a:solidFill>
                <a:schemeClr val="bg1"/>
              </a:solidFill>
              <a:effectLst>
                <a:outerShdw blurRad="38100" dist="38100" dir="2700000" algn="tl">
                  <a:srgbClr val="000000">
                    <a:alpha val="43137"/>
                  </a:srgbClr>
                </a:outerShdw>
              </a:effectLst>
              <a:latin typeface="Arial" panose="020B0604020202020204" pitchFamily="34" charset="0"/>
              <a:ea typeface="Adobe Gothic Std B" panose="020B0800000000000000" pitchFamily="34" charset="-128"/>
              <a:cs typeface="Arial" panose="020B0604020202020204" pitchFamily="34" charset="0"/>
            </a:endParaRPr>
          </a:p>
        </p:txBody>
      </p:sp>
      <p:sp>
        <p:nvSpPr>
          <p:cNvPr id="12" name="CuadroTexto 11"/>
          <p:cNvSpPr txBox="1"/>
          <p:nvPr/>
        </p:nvSpPr>
        <p:spPr>
          <a:xfrm>
            <a:off x="6249605" y="4713837"/>
            <a:ext cx="3493265" cy="369332"/>
          </a:xfrm>
          <a:prstGeom prst="rect">
            <a:avLst/>
          </a:prstGeom>
          <a:noFill/>
        </p:spPr>
        <p:txBody>
          <a:bodyPr wrap="none" rtlCol="0">
            <a:spAutoFit/>
          </a:bodyPr>
          <a:lstStyle/>
          <a:p>
            <a:pPr algn="ctr"/>
            <a:r>
              <a:rPr lang="es-ES" b="1" dirty="0">
                <a:solidFill>
                  <a:schemeClr val="bg1"/>
                </a:solidFill>
                <a:effectLst>
                  <a:outerShdw blurRad="38100" dist="38100" dir="2700000" algn="tl">
                    <a:srgbClr val="000000">
                      <a:alpha val="43137"/>
                    </a:srgbClr>
                  </a:outerShdw>
                </a:effectLst>
              </a:rPr>
              <a:t>6.- DOMINIO DEL ENTORNO</a:t>
            </a:r>
            <a:endParaRPr lang="es-ES" sz="1200" b="1" dirty="0">
              <a:solidFill>
                <a:schemeClr val="bg1"/>
              </a:solidFill>
              <a:effectLst>
                <a:outerShdw blurRad="38100" dist="38100" dir="2700000" algn="tl">
                  <a:srgbClr val="000000">
                    <a:alpha val="43137"/>
                  </a:srgbClr>
                </a:outerShdw>
              </a:effectLst>
              <a:latin typeface="Arial" panose="020B0604020202020204" pitchFamily="34" charset="0"/>
              <a:ea typeface="Adobe Gothic Std B" panose="020B0800000000000000" pitchFamily="34" charset="-128"/>
              <a:cs typeface="Arial" panose="020B0604020202020204" pitchFamily="34" charset="0"/>
            </a:endParaRPr>
          </a:p>
        </p:txBody>
      </p:sp>
      <p:sp>
        <p:nvSpPr>
          <p:cNvPr id="15" name="CuadroTexto 14"/>
          <p:cNvSpPr txBox="1"/>
          <p:nvPr/>
        </p:nvSpPr>
        <p:spPr>
          <a:xfrm>
            <a:off x="1563804" y="3504634"/>
            <a:ext cx="3332965" cy="369332"/>
          </a:xfrm>
          <a:prstGeom prst="rect">
            <a:avLst/>
          </a:prstGeom>
          <a:noFill/>
        </p:spPr>
        <p:txBody>
          <a:bodyPr wrap="none" rtlCol="0">
            <a:spAutoFit/>
          </a:bodyPr>
          <a:lstStyle/>
          <a:p>
            <a:pPr algn="ctr"/>
            <a:r>
              <a:rPr lang="es-ES" b="1" dirty="0">
                <a:solidFill>
                  <a:schemeClr val="bg1"/>
                </a:solidFill>
                <a:effectLst>
                  <a:outerShdw blurRad="38100" dist="38100" dir="2700000" algn="tl">
                    <a:srgbClr val="000000">
                      <a:alpha val="43137"/>
                    </a:srgbClr>
                  </a:outerShdw>
                </a:effectLst>
              </a:rPr>
              <a:t>2. RELACIONES POSITIVAS</a:t>
            </a:r>
            <a:endParaRPr lang="es-ES" sz="1200" b="1" dirty="0">
              <a:solidFill>
                <a:schemeClr val="bg1"/>
              </a:solidFill>
              <a:effectLst>
                <a:outerShdw blurRad="38100" dist="38100" dir="2700000" algn="tl">
                  <a:srgbClr val="000000">
                    <a:alpha val="43137"/>
                  </a:srgbClr>
                </a:outerShdw>
              </a:effectLst>
              <a:latin typeface="Arial" panose="020B0604020202020204" pitchFamily="34" charset="0"/>
              <a:ea typeface="Adobe Gothic Std B" panose="020B0800000000000000" pitchFamily="34" charset="-128"/>
              <a:cs typeface="Arial" panose="020B0604020202020204" pitchFamily="34" charset="0"/>
            </a:endParaRPr>
          </a:p>
        </p:txBody>
      </p:sp>
      <p:pic>
        <p:nvPicPr>
          <p:cNvPr id="16" name="Imagen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713" y="130664"/>
            <a:ext cx="802208" cy="802208"/>
          </a:xfrm>
          <a:prstGeom prst="rect">
            <a:avLst/>
          </a:prstGeom>
        </p:spPr>
      </p:pic>
      <p:sp>
        <p:nvSpPr>
          <p:cNvPr id="17" name="CuadroTexto 16"/>
          <p:cNvSpPr txBox="1"/>
          <p:nvPr/>
        </p:nvSpPr>
        <p:spPr>
          <a:xfrm>
            <a:off x="7376741" y="3504634"/>
            <a:ext cx="2082621" cy="369332"/>
          </a:xfrm>
          <a:prstGeom prst="rect">
            <a:avLst/>
          </a:prstGeom>
          <a:noFill/>
        </p:spPr>
        <p:txBody>
          <a:bodyPr wrap="none" rtlCol="0">
            <a:spAutoFit/>
          </a:bodyPr>
          <a:lstStyle/>
          <a:p>
            <a:pPr algn="ctr"/>
            <a:r>
              <a:rPr lang="es-ES" b="1" dirty="0">
                <a:solidFill>
                  <a:schemeClr val="bg1"/>
                </a:solidFill>
                <a:effectLst>
                  <a:outerShdw blurRad="38100" dist="38100" dir="2700000" algn="tl">
                    <a:srgbClr val="000000">
                      <a:alpha val="43137"/>
                    </a:srgbClr>
                  </a:outerShdw>
                </a:effectLst>
              </a:rPr>
              <a:t>5.- AUTONOMÍA</a:t>
            </a:r>
            <a:endParaRPr lang="es-ES" sz="1200" b="1" dirty="0">
              <a:solidFill>
                <a:schemeClr val="bg1"/>
              </a:solidFill>
              <a:effectLst>
                <a:outerShdw blurRad="38100" dist="38100" dir="2700000" algn="tl">
                  <a:srgbClr val="000000">
                    <a:alpha val="43137"/>
                  </a:srgbClr>
                </a:outerShdw>
              </a:effectLst>
              <a:latin typeface="Arial" panose="020B0604020202020204" pitchFamily="34" charset="0"/>
              <a:ea typeface="Adobe Gothic Std B" panose="020B0800000000000000" pitchFamily="34" charset="-128"/>
              <a:cs typeface="Arial" panose="020B0604020202020204" pitchFamily="34" charset="0"/>
            </a:endParaRPr>
          </a:p>
        </p:txBody>
      </p:sp>
      <p:sp>
        <p:nvSpPr>
          <p:cNvPr id="18" name="CuadroTexto 17"/>
          <p:cNvSpPr txBox="1"/>
          <p:nvPr/>
        </p:nvSpPr>
        <p:spPr>
          <a:xfrm>
            <a:off x="6698000" y="2277377"/>
            <a:ext cx="3576621" cy="369332"/>
          </a:xfrm>
          <a:prstGeom prst="rect">
            <a:avLst/>
          </a:prstGeom>
          <a:noFill/>
        </p:spPr>
        <p:txBody>
          <a:bodyPr wrap="none" rtlCol="0">
            <a:spAutoFit/>
          </a:bodyPr>
          <a:lstStyle/>
          <a:p>
            <a:pPr algn="ctr"/>
            <a:r>
              <a:rPr lang="es-ES" b="1" dirty="0">
                <a:solidFill>
                  <a:schemeClr val="bg1"/>
                </a:solidFill>
                <a:effectLst>
                  <a:outerShdw blurRad="38100" dist="38100" dir="2700000" algn="tl">
                    <a:srgbClr val="000000">
                      <a:alpha val="43137"/>
                    </a:srgbClr>
                  </a:outerShdw>
                </a:effectLst>
              </a:rPr>
              <a:t>4.- CRECIMIENTO PERSONAL</a:t>
            </a:r>
            <a:endParaRPr lang="es-ES" sz="1200" b="1" dirty="0">
              <a:solidFill>
                <a:schemeClr val="bg1"/>
              </a:solidFill>
              <a:effectLst>
                <a:outerShdw blurRad="38100" dist="38100" dir="2700000" algn="tl">
                  <a:srgbClr val="000000">
                    <a:alpha val="43137"/>
                  </a:srgbClr>
                </a:outerShdw>
              </a:effectLst>
              <a:latin typeface="Arial" panose="020B0604020202020204" pitchFamily="34" charset="0"/>
              <a:ea typeface="Adobe Gothic Std B" panose="020B0800000000000000" pitchFamily="34" charset="-128"/>
              <a:cs typeface="Arial" panose="020B0604020202020204" pitchFamily="34" charset="0"/>
            </a:endParaRPr>
          </a:p>
        </p:txBody>
      </p:sp>
    </p:spTree>
    <p:extLst>
      <p:ext uri="{BB962C8B-B14F-4D97-AF65-F5344CB8AC3E}">
        <p14:creationId xmlns:p14="http://schemas.microsoft.com/office/powerpoint/2010/main" val="30459334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930399" y="3299983"/>
            <a:ext cx="8091055" cy="2308324"/>
          </a:xfrm>
          <a:prstGeom prst="rect">
            <a:avLst/>
          </a:prstGeom>
        </p:spPr>
        <p:txBody>
          <a:bodyPr wrap="square">
            <a:spAutoFit/>
          </a:bodyPr>
          <a:lstStyle/>
          <a:p>
            <a:pPr algn="just"/>
            <a:r>
              <a:rPr lang="es-CO" sz="2400" b="1" dirty="0">
                <a:solidFill>
                  <a:schemeClr val="bg1"/>
                </a:solidFill>
                <a:latin typeface="arial" panose="020B0604020202020204" pitchFamily="34" charset="0"/>
              </a:rPr>
              <a:t>Carol </a:t>
            </a:r>
            <a:r>
              <a:rPr lang="es-CO" sz="2400" b="1" dirty="0" err="1">
                <a:solidFill>
                  <a:schemeClr val="bg1"/>
                </a:solidFill>
                <a:latin typeface="arial" panose="020B0604020202020204" pitchFamily="34" charset="0"/>
              </a:rPr>
              <a:t>Ryff</a:t>
            </a:r>
            <a:r>
              <a:rPr lang="es-CO" sz="2400" b="1" dirty="0">
                <a:solidFill>
                  <a:schemeClr val="bg1"/>
                </a:solidFill>
                <a:latin typeface="arial" panose="020B0604020202020204" pitchFamily="34" charset="0"/>
              </a:rPr>
              <a:t>, es una académica y psicóloga estadounidense. Recibió su doctorado en 1978. Es conocida por estudiar el bienestar psicológico y la resiliencia psicológica. Es profesora de psicología en  la Universidad de Wisconsin-Madison, donde dirige el Instituto sobre el Envejecimiento. </a:t>
            </a:r>
            <a:endParaRPr lang="es-CO" sz="2400" b="1" dirty="0">
              <a:solidFill>
                <a:schemeClr val="bg1"/>
              </a:solidFill>
            </a:endParaRPr>
          </a:p>
        </p:txBody>
      </p:sp>
      <p:pic>
        <p:nvPicPr>
          <p:cNvPr id="1026" name="Picture 2" descr="Carol Ryff: What is happiness and what does the latest research show about  it? - YouTub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1492" y="628073"/>
            <a:ext cx="4283460" cy="2409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0578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2375269" y="136710"/>
            <a:ext cx="7441461" cy="954107"/>
          </a:xfrm>
          <a:prstGeom prst="rect">
            <a:avLst/>
          </a:prstGeom>
          <a:noFill/>
        </p:spPr>
        <p:txBody>
          <a:bodyPr wrap="none" rtlCol="0">
            <a:spAutoFit/>
          </a:bodyPr>
          <a:lstStyle/>
          <a:p>
            <a:pPr algn="ctr"/>
            <a:r>
              <a:rPr lang="es-ES" sz="2800" b="1" dirty="0">
                <a:ln w="19050">
                  <a:solidFill>
                    <a:srgbClr val="FFFFFF"/>
                  </a:solidFill>
                </a:ln>
                <a:gradFill>
                  <a:gsLst>
                    <a:gs pos="100000">
                      <a:srgbClr val="FD9227"/>
                    </a:gs>
                    <a:gs pos="56000">
                      <a:srgbClr val="FFDD18"/>
                    </a:gs>
                  </a:gsLst>
                  <a:lin ang="5400000" scaled="0"/>
                </a:gradFill>
                <a:effectLst>
                  <a:outerShdw blurRad="38100" dist="38100" dir="2700000" algn="tl">
                    <a:srgbClr val="000000">
                      <a:alpha val="43137"/>
                    </a:srgbClr>
                  </a:outerShdw>
                </a:effectLst>
                <a:latin typeface="+mj-lt"/>
                <a:ea typeface="Adobe Gothic Std B" panose="020B0800000000000000" pitchFamily="34" charset="-128"/>
              </a:rPr>
              <a:t>MODELO DE BIENESTAR PSICOLÓGICO</a:t>
            </a:r>
          </a:p>
          <a:p>
            <a:pPr algn="ctr"/>
            <a:r>
              <a:rPr lang="es-ES" sz="2800" b="1" dirty="0">
                <a:ln w="19050">
                  <a:solidFill>
                    <a:srgbClr val="FFFFFF"/>
                  </a:solidFill>
                </a:ln>
                <a:gradFill>
                  <a:gsLst>
                    <a:gs pos="100000">
                      <a:srgbClr val="FD9227"/>
                    </a:gs>
                    <a:gs pos="56000">
                      <a:srgbClr val="FFDD18"/>
                    </a:gs>
                  </a:gsLst>
                  <a:lin ang="5400000" scaled="0"/>
                </a:gradFill>
                <a:effectLst>
                  <a:outerShdw blurRad="38100" dist="38100" dir="2700000" algn="tl">
                    <a:srgbClr val="000000">
                      <a:alpha val="43137"/>
                    </a:srgbClr>
                  </a:outerShdw>
                </a:effectLst>
                <a:latin typeface="+mj-lt"/>
                <a:ea typeface="Adobe Gothic Std B" panose="020B0800000000000000" pitchFamily="34" charset="-128"/>
              </a:rPr>
              <a:t>DE CAROL RYFF</a:t>
            </a:r>
          </a:p>
        </p:txBody>
      </p:sp>
      <p:pic>
        <p:nvPicPr>
          <p:cNvPr id="8" name="Imagen 7"/>
          <p:cNvPicPr>
            <a:picLocks noChangeAspect="1"/>
          </p:cNvPicPr>
          <p:nvPr/>
        </p:nvPicPr>
        <p:blipFill rotWithShape="1">
          <a:blip r:embed="rId2" cstate="print">
            <a:extLst>
              <a:ext uri="{28A0092B-C50C-407E-A947-70E740481C1C}">
                <a14:useLocalDpi xmlns:a14="http://schemas.microsoft.com/office/drawing/2010/main" val="0"/>
              </a:ext>
            </a:extLst>
          </a:blip>
          <a:srcRect t="15812" b="4965"/>
          <a:stretch/>
        </p:blipFill>
        <p:spPr>
          <a:xfrm>
            <a:off x="2757183" y="1097280"/>
            <a:ext cx="6820248" cy="5403273"/>
          </a:xfrm>
          <a:prstGeom prst="rect">
            <a:avLst/>
          </a:prstGeom>
        </p:spPr>
      </p:pic>
      <p:sp>
        <p:nvSpPr>
          <p:cNvPr id="12" name="Rectángulo 11"/>
          <p:cNvSpPr/>
          <p:nvPr/>
        </p:nvSpPr>
        <p:spPr>
          <a:xfrm>
            <a:off x="7148945" y="2066115"/>
            <a:ext cx="2428486" cy="2400657"/>
          </a:xfrm>
          <a:prstGeom prst="rect">
            <a:avLst/>
          </a:prstGeom>
        </p:spPr>
        <p:txBody>
          <a:bodyPr wrap="square">
            <a:spAutoFit/>
          </a:bodyPr>
          <a:lstStyle/>
          <a:p>
            <a:r>
              <a:rPr lang="es-ES" sz="1500" dirty="0">
                <a:solidFill>
                  <a:schemeClr val="bg1"/>
                </a:solidFill>
                <a:effectLst>
                  <a:outerShdw blurRad="38100" dist="38100" dir="2700000" algn="tl">
                    <a:srgbClr val="000000">
                      <a:alpha val="43137"/>
                    </a:srgbClr>
                  </a:outerShdw>
                </a:effectLst>
                <a:latin typeface="+mj-lt"/>
                <a:cs typeface="Arial" panose="020B0604020202020204" pitchFamily="34" charset="0"/>
              </a:rPr>
              <a:t>Es el rasgo central de la salud mental, implica reconocernos y aceptarnos tal como somos, con nuestras buenas cualidades y nuestras limitaciones. Se refleja en una autoestima alta y favorece el bienestar psicológico general. </a:t>
            </a:r>
          </a:p>
        </p:txBody>
      </p:sp>
      <p:sp>
        <p:nvSpPr>
          <p:cNvPr id="14" name="Rectángulo 13"/>
          <p:cNvSpPr/>
          <p:nvPr/>
        </p:nvSpPr>
        <p:spPr>
          <a:xfrm>
            <a:off x="6935088" y="1228656"/>
            <a:ext cx="2811988" cy="707886"/>
          </a:xfrm>
          <a:prstGeom prst="rect">
            <a:avLst/>
          </a:prstGeom>
        </p:spPr>
        <p:txBody>
          <a:bodyPr wrap="none">
            <a:spAutoFit/>
          </a:bodyPr>
          <a:lstStyle/>
          <a:p>
            <a:pPr marL="342900" indent="-342900">
              <a:buAutoNum type="arabicPeriod"/>
            </a:pPr>
            <a:r>
              <a:rPr lang="es-ES" sz="2000" b="1" dirty="0">
                <a:ln w="12700">
                  <a:solidFill>
                    <a:srgbClr val="FFFFFF"/>
                  </a:solidFill>
                </a:ln>
                <a:gradFill>
                  <a:gsLst>
                    <a:gs pos="100000">
                      <a:srgbClr val="FD9227"/>
                    </a:gs>
                    <a:gs pos="56000">
                      <a:srgbClr val="FFDD18"/>
                    </a:gs>
                  </a:gsLst>
                  <a:lin ang="5400000" scaled="0"/>
                </a:gradFill>
                <a:effectLst>
                  <a:outerShdw blurRad="38100" dist="38100" dir="2700000" algn="tl">
                    <a:srgbClr val="000000">
                      <a:alpha val="43137"/>
                    </a:srgbClr>
                  </a:outerShdw>
                </a:effectLst>
                <a:latin typeface="+mj-lt"/>
              </a:rPr>
              <a:t>DIMENSIÓN DE </a:t>
            </a:r>
          </a:p>
          <a:p>
            <a:r>
              <a:rPr lang="es-ES" sz="2000" b="1" dirty="0">
                <a:ln w="12700">
                  <a:solidFill>
                    <a:srgbClr val="FFFFFF"/>
                  </a:solidFill>
                </a:ln>
                <a:gradFill>
                  <a:gsLst>
                    <a:gs pos="100000">
                      <a:srgbClr val="FD9227"/>
                    </a:gs>
                    <a:gs pos="56000">
                      <a:srgbClr val="FFDD18"/>
                    </a:gs>
                  </a:gsLst>
                  <a:lin ang="5400000" scaled="0"/>
                </a:gradFill>
                <a:effectLst>
                  <a:outerShdw blurRad="38100" dist="38100" dir="2700000" algn="tl">
                    <a:srgbClr val="000000">
                      <a:alpha val="43137"/>
                    </a:srgbClr>
                  </a:outerShdw>
                </a:effectLst>
                <a:latin typeface="+mj-lt"/>
              </a:rPr>
              <a:t>AUTOACEPTACIÓN </a:t>
            </a:r>
            <a:endParaRPr lang="es-ES" sz="2000" dirty="0">
              <a:ln w="12700">
                <a:solidFill>
                  <a:srgbClr val="FFFFFF"/>
                </a:solidFill>
              </a:ln>
              <a:gradFill>
                <a:gsLst>
                  <a:gs pos="100000">
                    <a:srgbClr val="FD9227"/>
                  </a:gs>
                  <a:gs pos="56000">
                    <a:srgbClr val="FFDD18"/>
                  </a:gs>
                </a:gsLst>
                <a:lin ang="5400000" scaled="0"/>
              </a:gra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5028541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009207" y="2148642"/>
            <a:ext cx="6384175" cy="20979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6" name="Imagen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08955" y="-59653"/>
            <a:ext cx="6917653" cy="6917653"/>
          </a:xfrm>
          <a:prstGeom prst="rect">
            <a:avLst/>
          </a:prstGeom>
        </p:spPr>
      </p:pic>
      <p:sp>
        <p:nvSpPr>
          <p:cNvPr id="9" name="Rectángulo 8"/>
          <p:cNvSpPr/>
          <p:nvPr/>
        </p:nvSpPr>
        <p:spPr>
          <a:xfrm>
            <a:off x="3009207" y="5098001"/>
            <a:ext cx="6384175" cy="1631216"/>
          </a:xfrm>
          <a:prstGeom prst="rect">
            <a:avLst/>
          </a:prstGeom>
        </p:spPr>
        <p:txBody>
          <a:bodyPr wrap="square">
            <a:spAutoFit/>
          </a:bodyPr>
          <a:lstStyle/>
          <a:p>
            <a:pPr algn="just"/>
            <a:r>
              <a:rPr lang="es-ES" sz="2000" b="1" dirty="0">
                <a:solidFill>
                  <a:schemeClr val="bg1"/>
                </a:solidFill>
                <a:effectLst>
                  <a:outerShdw blurRad="38100" dist="38100" dir="2700000" algn="tl">
                    <a:srgbClr val="000000">
                      <a:alpha val="43137"/>
                    </a:srgbClr>
                  </a:outerShdw>
                </a:effectLst>
                <a:latin typeface="+mj-lt"/>
              </a:rPr>
              <a:t>La persona tiene la capacidad de amar y establecer relaciones cálidas y de confianza con los demás. Tiene la capacidad de preocuparse por el bienestar de otro y se interesa en establecer relaciones humanas positivas. </a:t>
            </a:r>
            <a:endParaRPr lang="es-ES" sz="2000" b="1" dirty="0">
              <a:solidFill>
                <a:schemeClr val="bg1"/>
              </a:solidFill>
              <a:effectLst>
                <a:outerShdw blurRad="38100" dist="38100" dir="2700000" algn="tl">
                  <a:srgbClr val="000000">
                    <a:alpha val="43137"/>
                  </a:srgbClr>
                </a:outerShdw>
              </a:effectLst>
              <a:latin typeface="+mj-lt"/>
              <a:cs typeface="Arial" panose="020B0604020202020204" pitchFamily="34" charset="0"/>
            </a:endParaRPr>
          </a:p>
        </p:txBody>
      </p:sp>
      <p:sp>
        <p:nvSpPr>
          <p:cNvPr id="13" name="Rectángulo 12"/>
          <p:cNvSpPr/>
          <p:nvPr/>
        </p:nvSpPr>
        <p:spPr>
          <a:xfrm>
            <a:off x="1967346" y="459719"/>
            <a:ext cx="8001962" cy="584775"/>
          </a:xfrm>
          <a:prstGeom prst="rect">
            <a:avLst/>
          </a:prstGeom>
        </p:spPr>
        <p:txBody>
          <a:bodyPr wrap="square">
            <a:spAutoFit/>
          </a:bodyPr>
          <a:lstStyle/>
          <a:p>
            <a:pPr algn="ctr"/>
            <a:r>
              <a:rPr lang="es-ES" sz="3200" b="1" dirty="0">
                <a:ln w="25400">
                  <a:solidFill>
                    <a:srgbClr val="FFFFFF"/>
                  </a:solidFill>
                </a:ln>
                <a:gradFill>
                  <a:gsLst>
                    <a:gs pos="100000">
                      <a:srgbClr val="FD9227"/>
                    </a:gs>
                    <a:gs pos="56000">
                      <a:srgbClr val="FFDD18"/>
                    </a:gs>
                  </a:gsLst>
                  <a:lin ang="5400000" scaled="0"/>
                </a:gradFill>
                <a:effectLst>
                  <a:outerShdw blurRad="38100" dist="38100" dir="2700000" algn="tl">
                    <a:srgbClr val="000000">
                      <a:alpha val="43137"/>
                    </a:srgbClr>
                  </a:outerShdw>
                </a:effectLst>
              </a:rPr>
              <a:t>2. RELACIONES POSITIVAS</a:t>
            </a:r>
            <a:endParaRPr lang="es-ES" sz="3200" b="1" dirty="0">
              <a:ln w="25400">
                <a:solidFill>
                  <a:srgbClr val="FFFFFF"/>
                </a:solidFill>
              </a:ln>
              <a:gradFill>
                <a:gsLst>
                  <a:gs pos="100000">
                    <a:srgbClr val="FD9227"/>
                  </a:gs>
                  <a:gs pos="56000">
                    <a:srgbClr val="FFDD18"/>
                  </a:gs>
                </a:gsLst>
                <a:lin ang="5400000" scaled="0"/>
              </a:gra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18091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2369" y="770126"/>
            <a:ext cx="3738216" cy="5095049"/>
          </a:xfrm>
          <a:prstGeom prst="rect">
            <a:avLst/>
          </a:prstGeom>
        </p:spPr>
      </p:pic>
      <p:sp>
        <p:nvSpPr>
          <p:cNvPr id="8" name="Rectángulo 7"/>
          <p:cNvSpPr/>
          <p:nvPr/>
        </p:nvSpPr>
        <p:spPr>
          <a:xfrm>
            <a:off x="6788454" y="1336442"/>
            <a:ext cx="4003949" cy="1569660"/>
          </a:xfrm>
          <a:prstGeom prst="rect">
            <a:avLst/>
          </a:prstGeom>
        </p:spPr>
        <p:txBody>
          <a:bodyPr wrap="square">
            <a:spAutoFit/>
          </a:bodyPr>
          <a:lstStyle/>
          <a:p>
            <a:r>
              <a:rPr lang="es-ES" sz="3200" b="1" dirty="0">
                <a:ln w="25400">
                  <a:solidFill>
                    <a:srgbClr val="FFFFFF"/>
                  </a:solidFill>
                </a:ln>
                <a:gradFill>
                  <a:gsLst>
                    <a:gs pos="100000">
                      <a:srgbClr val="FD9227"/>
                    </a:gs>
                    <a:gs pos="56000">
                      <a:srgbClr val="FFDD18"/>
                    </a:gs>
                  </a:gsLst>
                  <a:lin ang="5400000" scaled="0"/>
                </a:gradFill>
                <a:effectLst>
                  <a:outerShdw blurRad="38100" dist="38100" dir="2700000" algn="tl">
                    <a:srgbClr val="000000">
                      <a:alpha val="43137"/>
                    </a:srgbClr>
                  </a:outerShdw>
                </a:effectLst>
                <a:latin typeface="+mj-lt"/>
                <a:cs typeface="Arial" panose="020B0604020202020204" pitchFamily="34" charset="0"/>
              </a:rPr>
              <a:t>3. DIMENSIÓN DE PROPÓSITO EN LA VIDA</a:t>
            </a:r>
            <a:endParaRPr lang="es-ES" sz="3200" dirty="0">
              <a:ln w="25400">
                <a:solidFill>
                  <a:srgbClr val="FFFFFF"/>
                </a:solidFill>
              </a:ln>
              <a:gradFill>
                <a:gsLst>
                  <a:gs pos="100000">
                    <a:srgbClr val="FD9227"/>
                  </a:gs>
                  <a:gs pos="56000">
                    <a:srgbClr val="FFDD18"/>
                  </a:gs>
                </a:gsLst>
                <a:lin ang="5400000" scaled="0"/>
              </a:gradFill>
              <a:effectLst>
                <a:outerShdw blurRad="38100" dist="38100" dir="2700000" algn="tl">
                  <a:srgbClr val="000000">
                    <a:alpha val="43137"/>
                  </a:srgbClr>
                </a:outerShdw>
              </a:effectLst>
              <a:latin typeface="+mj-lt"/>
              <a:cs typeface="Arial" panose="020B0604020202020204" pitchFamily="34" charset="0"/>
            </a:endParaRPr>
          </a:p>
        </p:txBody>
      </p:sp>
      <p:sp>
        <p:nvSpPr>
          <p:cNvPr id="9" name="Rectángulo 8"/>
          <p:cNvSpPr/>
          <p:nvPr/>
        </p:nvSpPr>
        <p:spPr>
          <a:xfrm>
            <a:off x="6788456" y="2858145"/>
            <a:ext cx="4003948" cy="3046988"/>
          </a:xfrm>
          <a:prstGeom prst="rect">
            <a:avLst/>
          </a:prstGeom>
        </p:spPr>
        <p:txBody>
          <a:bodyPr wrap="square">
            <a:spAutoFit/>
          </a:bodyPr>
          <a:lstStyle/>
          <a:p>
            <a:r>
              <a:rPr lang="es-ES" sz="2400" dirty="0">
                <a:solidFill>
                  <a:schemeClr val="bg1"/>
                </a:solidFill>
                <a:effectLst>
                  <a:outerShdw blurRad="38100" dist="38100" dir="2700000" algn="tl">
                    <a:srgbClr val="000000">
                      <a:alpha val="43137"/>
                    </a:srgbClr>
                  </a:outerShdw>
                </a:effectLst>
              </a:rPr>
              <a:t>Implica una persona que tiene metas, un sentido de dirección en sus objetivos y una intencionalidad en la vida. Funciona positivamente y tiene creencias que dan propósito a la vida.</a:t>
            </a:r>
            <a:endParaRPr lang="es-E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073" y="151117"/>
            <a:ext cx="932873" cy="93287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542115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6344" y="697420"/>
            <a:ext cx="2965064" cy="3922183"/>
          </a:xfrm>
          <a:prstGeom prst="rect">
            <a:avLst/>
          </a:prstGeom>
        </p:spPr>
      </p:pic>
      <p:sp>
        <p:nvSpPr>
          <p:cNvPr id="8" name="Rectángulo 7"/>
          <p:cNvSpPr/>
          <p:nvPr/>
        </p:nvSpPr>
        <p:spPr>
          <a:xfrm>
            <a:off x="5104253" y="910008"/>
            <a:ext cx="4193491" cy="1569660"/>
          </a:xfrm>
          <a:prstGeom prst="rect">
            <a:avLst/>
          </a:prstGeom>
        </p:spPr>
        <p:txBody>
          <a:bodyPr wrap="square">
            <a:spAutoFit/>
          </a:bodyPr>
          <a:lstStyle/>
          <a:p>
            <a:pPr algn="just"/>
            <a:r>
              <a:rPr lang="es-ES" sz="3200" b="1" dirty="0">
                <a:ln w="25400">
                  <a:solidFill>
                    <a:srgbClr val="FFFFFF"/>
                  </a:solidFill>
                </a:ln>
                <a:gradFill>
                  <a:gsLst>
                    <a:gs pos="100000">
                      <a:srgbClr val="FD9227"/>
                    </a:gs>
                    <a:gs pos="56000">
                      <a:srgbClr val="FFDD18"/>
                    </a:gs>
                  </a:gsLst>
                  <a:lin ang="5400000" scaled="0"/>
                </a:gradFill>
                <a:latin typeface="+mj-lt"/>
                <a:cs typeface="Arial" panose="020B0604020202020204" pitchFamily="34" charset="0"/>
              </a:rPr>
              <a:t>4. DIMENSIÓN </a:t>
            </a:r>
          </a:p>
          <a:p>
            <a:pPr algn="just"/>
            <a:r>
              <a:rPr lang="es-ES" sz="3200" b="1" dirty="0">
                <a:ln w="25400">
                  <a:solidFill>
                    <a:srgbClr val="FFFFFF"/>
                  </a:solidFill>
                </a:ln>
                <a:gradFill>
                  <a:gsLst>
                    <a:gs pos="100000">
                      <a:srgbClr val="FD9227"/>
                    </a:gs>
                    <a:gs pos="56000">
                      <a:srgbClr val="FFDD18"/>
                    </a:gs>
                  </a:gsLst>
                  <a:lin ang="5400000" scaled="0"/>
                </a:gradFill>
                <a:latin typeface="+mj-lt"/>
                <a:cs typeface="Arial" panose="020B0604020202020204" pitchFamily="34" charset="0"/>
              </a:rPr>
              <a:t>DE CRECIMIENTO</a:t>
            </a:r>
          </a:p>
          <a:p>
            <a:pPr algn="just"/>
            <a:r>
              <a:rPr lang="en-US" sz="3200" b="1" dirty="0">
                <a:ln w="25400">
                  <a:solidFill>
                    <a:srgbClr val="FFFFFF"/>
                  </a:solidFill>
                </a:ln>
                <a:gradFill>
                  <a:gsLst>
                    <a:gs pos="100000">
                      <a:srgbClr val="FD9227"/>
                    </a:gs>
                    <a:gs pos="56000">
                      <a:srgbClr val="FFDD18"/>
                    </a:gs>
                  </a:gsLst>
                  <a:lin ang="5400000" scaled="0"/>
                </a:gradFill>
                <a:latin typeface="+mj-lt"/>
                <a:cs typeface="Arial" panose="020B0604020202020204" pitchFamily="34" charset="0"/>
              </a:rPr>
              <a:t>PERSONAL</a:t>
            </a:r>
            <a:endParaRPr lang="es-ES" sz="3200" dirty="0">
              <a:ln w="25400">
                <a:solidFill>
                  <a:srgbClr val="FFFFFF"/>
                </a:solidFill>
              </a:ln>
              <a:gradFill>
                <a:gsLst>
                  <a:gs pos="100000">
                    <a:srgbClr val="FD9227"/>
                  </a:gs>
                  <a:gs pos="56000">
                    <a:srgbClr val="FFDD18"/>
                  </a:gs>
                </a:gsLst>
                <a:lin ang="5400000" scaled="0"/>
              </a:gradFill>
              <a:latin typeface="+mj-lt"/>
              <a:cs typeface="Arial" panose="020B0604020202020204" pitchFamily="34" charset="0"/>
            </a:endParaRPr>
          </a:p>
        </p:txBody>
      </p:sp>
      <p:sp>
        <p:nvSpPr>
          <p:cNvPr id="10" name="Rectángulo 9"/>
          <p:cNvSpPr/>
          <p:nvPr/>
        </p:nvSpPr>
        <p:spPr>
          <a:xfrm>
            <a:off x="5350801" y="2479668"/>
            <a:ext cx="3700393" cy="3046988"/>
          </a:xfrm>
          <a:prstGeom prst="rect">
            <a:avLst/>
          </a:prstGeom>
        </p:spPr>
        <p:txBody>
          <a:bodyPr wrap="square">
            <a:spAutoFit/>
          </a:bodyPr>
          <a:lstStyle/>
          <a:p>
            <a:r>
              <a:rPr lang="es-ES" sz="2400" dirty="0">
                <a:solidFill>
                  <a:schemeClr val="bg1"/>
                </a:solidFill>
                <a:effectLst>
                  <a:outerShdw blurRad="38100" dist="38100" dir="2700000" algn="tl">
                    <a:srgbClr val="000000">
                      <a:alpha val="43137"/>
                    </a:srgbClr>
                  </a:outerShdw>
                </a:effectLst>
              </a:rPr>
              <a:t>Consiste en sacar el mayor partido a tus talentos y habilidades, utilizando todas tus capacidades, darte cuenta de tu propio potencial y desarrollarlo para seguir creciendo como persona. </a:t>
            </a:r>
            <a:endParaRPr lang="es-E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40396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1165" y="647459"/>
            <a:ext cx="3004151" cy="3756885"/>
          </a:xfrm>
          <a:prstGeom prst="rect">
            <a:avLst/>
          </a:prstGeom>
        </p:spPr>
      </p:pic>
      <p:sp>
        <p:nvSpPr>
          <p:cNvPr id="9" name="Rectángulo 8"/>
          <p:cNvSpPr/>
          <p:nvPr/>
        </p:nvSpPr>
        <p:spPr>
          <a:xfrm>
            <a:off x="4801267" y="925273"/>
            <a:ext cx="4193491" cy="1077218"/>
          </a:xfrm>
          <a:prstGeom prst="rect">
            <a:avLst/>
          </a:prstGeom>
        </p:spPr>
        <p:txBody>
          <a:bodyPr wrap="square">
            <a:spAutoFit/>
          </a:bodyPr>
          <a:lstStyle/>
          <a:p>
            <a:pPr algn="just"/>
            <a:r>
              <a:rPr lang="es-ES" sz="3200" b="1" dirty="0">
                <a:ln w="25400">
                  <a:solidFill>
                    <a:srgbClr val="FFFFFF"/>
                  </a:solidFill>
                </a:ln>
                <a:gradFill>
                  <a:gsLst>
                    <a:gs pos="100000">
                      <a:srgbClr val="FD9227"/>
                    </a:gs>
                    <a:gs pos="56000">
                      <a:srgbClr val="FFDD18"/>
                    </a:gs>
                  </a:gsLst>
                  <a:lin ang="5400000" scaled="0"/>
                </a:gradFill>
                <a:effectLst>
                  <a:outerShdw blurRad="38100" dist="38100" dir="2700000" algn="tl">
                    <a:srgbClr val="000000">
                      <a:alpha val="43137"/>
                    </a:srgbClr>
                  </a:outerShdw>
                </a:effectLst>
                <a:latin typeface="+mj-lt"/>
                <a:cs typeface="Arial" panose="020B0604020202020204" pitchFamily="34" charset="0"/>
              </a:rPr>
              <a:t>5. DIMENSIÓN </a:t>
            </a:r>
          </a:p>
          <a:p>
            <a:pPr algn="just"/>
            <a:r>
              <a:rPr lang="es-ES" sz="3200" b="1" dirty="0">
                <a:ln w="25400">
                  <a:solidFill>
                    <a:srgbClr val="FFFFFF"/>
                  </a:solidFill>
                </a:ln>
                <a:gradFill>
                  <a:gsLst>
                    <a:gs pos="100000">
                      <a:srgbClr val="FD9227"/>
                    </a:gs>
                    <a:gs pos="56000">
                      <a:srgbClr val="FFDD18"/>
                    </a:gs>
                  </a:gsLst>
                  <a:lin ang="5400000" scaled="0"/>
                </a:gradFill>
                <a:effectLst>
                  <a:outerShdw blurRad="38100" dist="38100" dir="2700000" algn="tl">
                    <a:srgbClr val="000000">
                      <a:alpha val="43137"/>
                    </a:srgbClr>
                  </a:outerShdw>
                </a:effectLst>
                <a:latin typeface="+mj-lt"/>
                <a:cs typeface="Arial" panose="020B0604020202020204" pitchFamily="34" charset="0"/>
              </a:rPr>
              <a:t>DE </a:t>
            </a:r>
            <a:r>
              <a:rPr lang="en-US" sz="3200" b="1" dirty="0">
                <a:ln w="25400">
                  <a:solidFill>
                    <a:srgbClr val="FFFFFF"/>
                  </a:solidFill>
                </a:ln>
                <a:gradFill>
                  <a:gsLst>
                    <a:gs pos="100000">
                      <a:srgbClr val="FD9227"/>
                    </a:gs>
                    <a:gs pos="56000">
                      <a:srgbClr val="FFDD18"/>
                    </a:gs>
                  </a:gsLst>
                  <a:lin ang="5400000" scaled="0"/>
                </a:gradFill>
                <a:effectLst>
                  <a:outerShdw blurRad="38100" dist="38100" dir="2700000" algn="tl">
                    <a:srgbClr val="000000">
                      <a:alpha val="43137"/>
                    </a:srgbClr>
                  </a:outerShdw>
                </a:effectLst>
                <a:latin typeface="+mj-lt"/>
                <a:cs typeface="Arial" panose="020B0604020202020204" pitchFamily="34" charset="0"/>
              </a:rPr>
              <a:t>AUTONOM</a:t>
            </a:r>
            <a:r>
              <a:rPr lang="es-ES" sz="3200" b="1" dirty="0">
                <a:ln w="25400">
                  <a:solidFill>
                    <a:srgbClr val="FFFFFF"/>
                  </a:solidFill>
                </a:ln>
                <a:gradFill>
                  <a:gsLst>
                    <a:gs pos="100000">
                      <a:srgbClr val="FD9227"/>
                    </a:gs>
                    <a:gs pos="56000">
                      <a:srgbClr val="FFDD18"/>
                    </a:gs>
                  </a:gsLst>
                  <a:lin ang="5400000" scaled="0"/>
                </a:gradFill>
                <a:effectLst>
                  <a:outerShdw blurRad="38100" dist="38100" dir="2700000" algn="tl">
                    <a:srgbClr val="000000">
                      <a:alpha val="43137"/>
                    </a:srgbClr>
                  </a:outerShdw>
                </a:effectLst>
                <a:latin typeface="+mj-lt"/>
                <a:cs typeface="Arial" panose="020B0604020202020204" pitchFamily="34" charset="0"/>
              </a:rPr>
              <a:t>ÍA</a:t>
            </a:r>
            <a:endParaRPr lang="es-ES" sz="3200" dirty="0">
              <a:ln w="25400">
                <a:solidFill>
                  <a:srgbClr val="FFFFFF"/>
                </a:solidFill>
              </a:ln>
              <a:gradFill>
                <a:gsLst>
                  <a:gs pos="100000">
                    <a:srgbClr val="FD9227"/>
                  </a:gs>
                  <a:gs pos="56000">
                    <a:srgbClr val="FFDD18"/>
                  </a:gs>
                </a:gsLst>
                <a:lin ang="5400000" scaled="0"/>
              </a:gradFill>
              <a:effectLst>
                <a:outerShdw blurRad="38100" dist="38100" dir="2700000" algn="tl">
                  <a:srgbClr val="000000">
                    <a:alpha val="43137"/>
                  </a:srgbClr>
                </a:outerShdw>
              </a:effectLst>
              <a:latin typeface="+mj-lt"/>
              <a:cs typeface="Arial" panose="020B0604020202020204" pitchFamily="34" charset="0"/>
            </a:endParaRPr>
          </a:p>
        </p:txBody>
      </p:sp>
      <p:sp>
        <p:nvSpPr>
          <p:cNvPr id="10" name="Rectángulo 9"/>
          <p:cNvSpPr/>
          <p:nvPr/>
        </p:nvSpPr>
        <p:spPr>
          <a:xfrm>
            <a:off x="5442521" y="2280305"/>
            <a:ext cx="3978570" cy="3416320"/>
          </a:xfrm>
          <a:prstGeom prst="rect">
            <a:avLst/>
          </a:prstGeom>
        </p:spPr>
        <p:txBody>
          <a:bodyPr wrap="square">
            <a:spAutoFit/>
          </a:bodyPr>
          <a:lstStyle/>
          <a:p>
            <a:r>
              <a:rPr lang="es-ES"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 refiere a la autodeterminación, independencia de la persona y la capacidad para regular su propia conducta. Es la capacidad de resistir a las presiones sociales y actuar en función de las normas personales. </a:t>
            </a:r>
          </a:p>
        </p:txBody>
      </p:sp>
    </p:spTree>
    <p:extLst>
      <p:ext uri="{BB962C8B-B14F-4D97-AF65-F5344CB8AC3E}">
        <p14:creationId xmlns:p14="http://schemas.microsoft.com/office/powerpoint/2010/main" val="33490619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5929" y="526508"/>
            <a:ext cx="2637449" cy="3495478"/>
          </a:xfrm>
          <a:prstGeom prst="rect">
            <a:avLst/>
          </a:prstGeom>
        </p:spPr>
      </p:pic>
      <p:sp>
        <p:nvSpPr>
          <p:cNvPr id="8" name="Rectángulo 7"/>
          <p:cNvSpPr/>
          <p:nvPr/>
        </p:nvSpPr>
        <p:spPr>
          <a:xfrm>
            <a:off x="4597044" y="704587"/>
            <a:ext cx="4193491" cy="1569660"/>
          </a:xfrm>
          <a:prstGeom prst="rect">
            <a:avLst/>
          </a:prstGeom>
        </p:spPr>
        <p:txBody>
          <a:bodyPr wrap="square">
            <a:spAutoFit/>
          </a:bodyPr>
          <a:lstStyle/>
          <a:p>
            <a:pPr algn="just"/>
            <a:r>
              <a:rPr lang="es-ES" sz="3200" b="1" dirty="0">
                <a:ln w="25400">
                  <a:solidFill>
                    <a:srgbClr val="FFFFFF"/>
                  </a:solidFill>
                </a:ln>
                <a:gradFill>
                  <a:gsLst>
                    <a:gs pos="100000">
                      <a:srgbClr val="FD9227"/>
                    </a:gs>
                    <a:gs pos="56000">
                      <a:srgbClr val="FFDD18"/>
                    </a:gs>
                  </a:gsLst>
                  <a:lin ang="5400000" scaled="0"/>
                </a:gradFill>
                <a:effectLst>
                  <a:outerShdw blurRad="38100" dist="38100" dir="2700000" algn="tl">
                    <a:srgbClr val="000000">
                      <a:alpha val="43137"/>
                    </a:srgbClr>
                  </a:outerShdw>
                </a:effectLst>
                <a:latin typeface="+mj-lt"/>
                <a:cs typeface="Arial" panose="020B0604020202020204" pitchFamily="34" charset="0"/>
              </a:rPr>
              <a:t>6. DIMENSIÓN </a:t>
            </a:r>
          </a:p>
          <a:p>
            <a:pPr algn="just"/>
            <a:r>
              <a:rPr lang="es-ES" sz="3200" b="1" dirty="0">
                <a:ln w="25400">
                  <a:solidFill>
                    <a:srgbClr val="FFFFFF"/>
                  </a:solidFill>
                </a:ln>
                <a:gradFill>
                  <a:gsLst>
                    <a:gs pos="100000">
                      <a:srgbClr val="FD9227"/>
                    </a:gs>
                    <a:gs pos="56000">
                      <a:srgbClr val="FFDD18"/>
                    </a:gs>
                  </a:gsLst>
                  <a:lin ang="5400000" scaled="0"/>
                </a:gradFill>
                <a:effectLst>
                  <a:outerShdw blurRad="38100" dist="38100" dir="2700000" algn="tl">
                    <a:srgbClr val="000000">
                      <a:alpha val="43137"/>
                    </a:srgbClr>
                  </a:outerShdw>
                </a:effectLst>
                <a:latin typeface="+mj-lt"/>
                <a:cs typeface="Arial" panose="020B0604020202020204" pitchFamily="34" charset="0"/>
              </a:rPr>
              <a:t>DE DOMINIO</a:t>
            </a:r>
          </a:p>
          <a:p>
            <a:pPr algn="just"/>
            <a:r>
              <a:rPr lang="es-ES" sz="3200" b="1" dirty="0">
                <a:ln w="25400">
                  <a:solidFill>
                    <a:srgbClr val="FFFFFF"/>
                  </a:solidFill>
                </a:ln>
                <a:gradFill>
                  <a:gsLst>
                    <a:gs pos="100000">
                      <a:srgbClr val="FD9227"/>
                    </a:gs>
                    <a:gs pos="56000">
                      <a:srgbClr val="FFDD18"/>
                    </a:gs>
                  </a:gsLst>
                  <a:lin ang="5400000" scaled="0"/>
                </a:gradFill>
                <a:effectLst>
                  <a:outerShdw blurRad="38100" dist="38100" dir="2700000" algn="tl">
                    <a:srgbClr val="000000">
                      <a:alpha val="43137"/>
                    </a:srgbClr>
                  </a:outerShdw>
                </a:effectLst>
                <a:latin typeface="+mj-lt"/>
                <a:cs typeface="Arial" panose="020B0604020202020204" pitchFamily="34" charset="0"/>
              </a:rPr>
              <a:t>DEL ENTORNO</a:t>
            </a:r>
            <a:endParaRPr lang="es-ES" sz="3200" dirty="0">
              <a:ln w="25400">
                <a:solidFill>
                  <a:srgbClr val="FFFFFF"/>
                </a:solidFill>
              </a:ln>
              <a:gradFill>
                <a:gsLst>
                  <a:gs pos="100000">
                    <a:srgbClr val="FD9227"/>
                  </a:gs>
                  <a:gs pos="56000">
                    <a:srgbClr val="FFDD18"/>
                  </a:gs>
                </a:gsLst>
                <a:lin ang="5400000" scaled="0"/>
              </a:gradFill>
              <a:effectLst>
                <a:outerShdw blurRad="38100" dist="38100" dir="2700000" algn="tl">
                  <a:srgbClr val="000000">
                    <a:alpha val="43137"/>
                  </a:srgbClr>
                </a:outerShdw>
              </a:effectLst>
              <a:latin typeface="+mj-lt"/>
              <a:cs typeface="Arial" panose="020B0604020202020204" pitchFamily="34" charset="0"/>
            </a:endParaRPr>
          </a:p>
        </p:txBody>
      </p:sp>
      <p:sp>
        <p:nvSpPr>
          <p:cNvPr id="9" name="Rectángulo 8"/>
          <p:cNvSpPr/>
          <p:nvPr/>
        </p:nvSpPr>
        <p:spPr>
          <a:xfrm>
            <a:off x="4597044" y="2409766"/>
            <a:ext cx="4193491" cy="3785652"/>
          </a:xfrm>
          <a:prstGeom prst="rect">
            <a:avLst/>
          </a:prstGeom>
        </p:spPr>
        <p:txBody>
          <a:bodyPr wrap="square">
            <a:spAutoFit/>
          </a:bodyPr>
          <a:lstStyle/>
          <a:p>
            <a:r>
              <a:rPr lang="es-ES"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 la habilidad personal para elegir o crear entornos adecuados a las necesidades y valores personales. Implica hacer uso efectivo de las oportunidades y tener una participación activa en el medio que permita funciones psicológicas positivas. </a:t>
            </a:r>
          </a:p>
        </p:txBody>
      </p:sp>
    </p:spTree>
    <p:extLst>
      <p:ext uri="{BB962C8B-B14F-4D97-AF65-F5344CB8AC3E}">
        <p14:creationId xmlns:p14="http://schemas.microsoft.com/office/powerpoint/2010/main" val="33827075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619" y="264049"/>
            <a:ext cx="779660" cy="779660"/>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6168" y="2062143"/>
            <a:ext cx="3459980" cy="3516791"/>
          </a:xfrm>
          <a:prstGeom prst="rect">
            <a:avLst/>
          </a:prstGeom>
        </p:spPr>
      </p:pic>
      <p:sp>
        <p:nvSpPr>
          <p:cNvPr id="7" name="Rectángulo 6"/>
          <p:cNvSpPr/>
          <p:nvPr/>
        </p:nvSpPr>
        <p:spPr>
          <a:xfrm>
            <a:off x="6557818" y="264049"/>
            <a:ext cx="4581237" cy="1600438"/>
          </a:xfrm>
          <a:prstGeom prst="rect">
            <a:avLst/>
          </a:prstGeom>
        </p:spPr>
        <p:txBody>
          <a:bodyPr wrap="square">
            <a:spAutoFit/>
          </a:bodyPr>
          <a:lstStyle/>
          <a:p>
            <a:r>
              <a:rPr lang="es-ES" sz="2800" b="1" dirty="0">
                <a:ln w="25400">
                  <a:solidFill>
                    <a:srgbClr val="FFFFFF"/>
                  </a:solidFill>
                </a:ln>
                <a:gradFill>
                  <a:gsLst>
                    <a:gs pos="100000">
                      <a:srgbClr val="FD9227"/>
                    </a:gs>
                    <a:gs pos="56000">
                      <a:srgbClr val="FFDD18"/>
                    </a:gs>
                  </a:gsLst>
                  <a:lin ang="5400000" scaled="0"/>
                </a:gradFill>
                <a:latin typeface="+mj-lt"/>
                <a:cs typeface="Arial" panose="020B0604020202020204" pitchFamily="34" charset="0"/>
              </a:rPr>
              <a:t>MODELO DE</a:t>
            </a:r>
          </a:p>
          <a:p>
            <a:r>
              <a:rPr lang="es-ES" sz="2800" b="1" dirty="0">
                <a:ln w="25400">
                  <a:solidFill>
                    <a:srgbClr val="FFFFFF"/>
                  </a:solidFill>
                </a:ln>
                <a:gradFill>
                  <a:gsLst>
                    <a:gs pos="100000">
                      <a:srgbClr val="FD9227"/>
                    </a:gs>
                    <a:gs pos="56000">
                      <a:srgbClr val="FFDD18"/>
                    </a:gs>
                  </a:gsLst>
                  <a:lin ang="5400000" scaled="0"/>
                </a:gradFill>
                <a:latin typeface="+mj-lt"/>
                <a:cs typeface="Arial" panose="020B0604020202020204" pitchFamily="34" charset="0"/>
              </a:rPr>
              <a:t>BIENESTAR </a:t>
            </a:r>
          </a:p>
          <a:p>
            <a:r>
              <a:rPr lang="es-ES" sz="2800" b="1" dirty="0">
                <a:ln w="25400">
                  <a:solidFill>
                    <a:srgbClr val="FFFFFF"/>
                  </a:solidFill>
                </a:ln>
                <a:gradFill>
                  <a:gsLst>
                    <a:gs pos="100000">
                      <a:srgbClr val="FD9227"/>
                    </a:gs>
                    <a:gs pos="56000">
                      <a:srgbClr val="FFDD18"/>
                    </a:gs>
                  </a:gsLst>
                  <a:lin ang="5400000" scaled="0"/>
                </a:gradFill>
                <a:latin typeface="+mj-lt"/>
                <a:cs typeface="Arial" panose="020B0604020202020204" pitchFamily="34" charset="0"/>
              </a:rPr>
              <a:t>MENTAL</a:t>
            </a:r>
          </a:p>
          <a:p>
            <a:r>
              <a:rPr lang="es-ES" sz="1400" b="1" dirty="0">
                <a:ln w="25400">
                  <a:solidFill>
                    <a:srgbClr val="FFFFFF"/>
                  </a:solidFill>
                </a:ln>
                <a:gradFill>
                  <a:gsLst>
                    <a:gs pos="100000">
                      <a:srgbClr val="FD9227"/>
                    </a:gs>
                    <a:gs pos="56000">
                      <a:srgbClr val="FFDD18"/>
                    </a:gs>
                  </a:gsLst>
                  <a:lin ang="5400000" scaled="0"/>
                </a:gradFill>
                <a:latin typeface="+mj-lt"/>
                <a:cs typeface="Arial" panose="020B0604020202020204" pitchFamily="34" charset="0"/>
              </a:rPr>
              <a:t>BASADO EN UNA COSMOVISIÓN BIBLICA</a:t>
            </a:r>
            <a:endParaRPr lang="es-ES" sz="1400" dirty="0">
              <a:ln w="25400">
                <a:solidFill>
                  <a:srgbClr val="FFFFFF"/>
                </a:solidFill>
              </a:ln>
              <a:gradFill>
                <a:gsLst>
                  <a:gs pos="100000">
                    <a:srgbClr val="FD9227"/>
                  </a:gs>
                  <a:gs pos="56000">
                    <a:srgbClr val="FFDD18"/>
                  </a:gs>
                </a:gsLst>
                <a:lin ang="5400000" scaled="0"/>
              </a:gradFill>
              <a:latin typeface="+mj-lt"/>
              <a:cs typeface="Arial" panose="020B0604020202020204" pitchFamily="34" charset="0"/>
            </a:endParaRPr>
          </a:p>
        </p:txBody>
      </p:sp>
      <p:sp>
        <p:nvSpPr>
          <p:cNvPr id="8" name="Rectángulo 7"/>
          <p:cNvSpPr/>
          <p:nvPr/>
        </p:nvSpPr>
        <p:spPr>
          <a:xfrm>
            <a:off x="2119422" y="1843722"/>
            <a:ext cx="2646456" cy="461665"/>
          </a:xfrm>
          <a:prstGeom prst="rect">
            <a:avLst/>
          </a:prstGeom>
        </p:spPr>
        <p:txBody>
          <a:bodyPr wrap="square">
            <a:spAutoFit/>
          </a:bodyPr>
          <a:lstStyle/>
          <a:p>
            <a:pPr algn="just"/>
            <a:r>
              <a:rPr lang="es-ES" sz="2400" b="1" dirty="0">
                <a:ln w="25400">
                  <a:solidFill>
                    <a:srgbClr val="FFFFFF"/>
                  </a:solidFill>
                </a:ln>
                <a:gradFill>
                  <a:gsLst>
                    <a:gs pos="100000">
                      <a:srgbClr val="FD9227"/>
                    </a:gs>
                    <a:gs pos="56000">
                      <a:srgbClr val="FFDD18"/>
                    </a:gs>
                  </a:gsLst>
                  <a:lin ang="5400000" scaled="0"/>
                </a:gradFill>
                <a:effectLst>
                  <a:outerShdw blurRad="38100" dist="38100" dir="2700000" algn="tl">
                    <a:srgbClr val="000000">
                      <a:alpha val="43137"/>
                    </a:srgbClr>
                  </a:outerShdw>
                </a:effectLst>
                <a:latin typeface="+mj-lt"/>
                <a:cs typeface="Arial" panose="020B0604020202020204" pitchFamily="34" charset="0"/>
              </a:rPr>
              <a:t>DIMENSIONES</a:t>
            </a:r>
            <a:endParaRPr lang="es-ES" sz="2400" dirty="0">
              <a:ln w="25400">
                <a:solidFill>
                  <a:srgbClr val="FFFFFF"/>
                </a:solidFill>
              </a:ln>
              <a:gradFill>
                <a:gsLst>
                  <a:gs pos="100000">
                    <a:srgbClr val="FD9227"/>
                  </a:gs>
                  <a:gs pos="56000">
                    <a:srgbClr val="FFDD18"/>
                  </a:gs>
                </a:gsLst>
                <a:lin ang="5400000" scaled="0"/>
              </a:gradFill>
              <a:effectLst>
                <a:outerShdw blurRad="38100" dist="38100" dir="2700000" algn="tl">
                  <a:srgbClr val="000000">
                    <a:alpha val="43137"/>
                  </a:srgbClr>
                </a:outerShdw>
              </a:effectLst>
              <a:latin typeface="+mj-lt"/>
              <a:cs typeface="Arial" panose="020B0604020202020204" pitchFamily="34" charset="0"/>
            </a:endParaRPr>
          </a:p>
        </p:txBody>
      </p:sp>
      <p:sp>
        <p:nvSpPr>
          <p:cNvPr id="9" name="Rectángulo 8"/>
          <p:cNvSpPr/>
          <p:nvPr/>
        </p:nvSpPr>
        <p:spPr>
          <a:xfrm>
            <a:off x="2119422" y="234088"/>
            <a:ext cx="4193491" cy="1600438"/>
          </a:xfrm>
          <a:prstGeom prst="rect">
            <a:avLst/>
          </a:prstGeom>
        </p:spPr>
        <p:txBody>
          <a:bodyPr wrap="square">
            <a:spAutoFit/>
          </a:bodyPr>
          <a:lstStyle/>
          <a:p>
            <a:pPr algn="just"/>
            <a:r>
              <a:rPr lang="es-ES" sz="2800" b="1" dirty="0">
                <a:ln w="25400">
                  <a:solidFill>
                    <a:srgbClr val="FFFFFF"/>
                  </a:solidFill>
                </a:ln>
                <a:gradFill>
                  <a:gsLst>
                    <a:gs pos="100000">
                      <a:srgbClr val="FD9227"/>
                    </a:gs>
                    <a:gs pos="56000">
                      <a:srgbClr val="FFDD18"/>
                    </a:gs>
                  </a:gsLst>
                  <a:lin ang="5400000" scaled="0"/>
                </a:gradFill>
                <a:latin typeface="+mj-lt"/>
                <a:cs typeface="Arial" panose="020B0604020202020204" pitchFamily="34" charset="0"/>
              </a:rPr>
              <a:t>MODELO DE</a:t>
            </a:r>
          </a:p>
          <a:p>
            <a:pPr algn="just"/>
            <a:r>
              <a:rPr lang="es-ES" sz="2800" b="1" dirty="0">
                <a:ln w="25400">
                  <a:solidFill>
                    <a:srgbClr val="FFFFFF"/>
                  </a:solidFill>
                </a:ln>
                <a:gradFill>
                  <a:gsLst>
                    <a:gs pos="100000">
                      <a:srgbClr val="FD9227"/>
                    </a:gs>
                    <a:gs pos="56000">
                      <a:srgbClr val="FFDD18"/>
                    </a:gs>
                  </a:gsLst>
                  <a:lin ang="5400000" scaled="0"/>
                </a:gradFill>
                <a:latin typeface="+mj-lt"/>
                <a:cs typeface="Arial" panose="020B0604020202020204" pitchFamily="34" charset="0"/>
              </a:rPr>
              <a:t>BIENESTAR </a:t>
            </a:r>
          </a:p>
          <a:p>
            <a:pPr algn="just"/>
            <a:r>
              <a:rPr lang="es-ES" sz="2800" b="1" dirty="0">
                <a:ln w="25400">
                  <a:solidFill>
                    <a:srgbClr val="FFFFFF"/>
                  </a:solidFill>
                </a:ln>
                <a:gradFill>
                  <a:gsLst>
                    <a:gs pos="100000">
                      <a:srgbClr val="FD9227"/>
                    </a:gs>
                    <a:gs pos="56000">
                      <a:srgbClr val="FFDD18"/>
                    </a:gs>
                  </a:gsLst>
                  <a:lin ang="5400000" scaled="0"/>
                </a:gradFill>
                <a:latin typeface="+mj-lt"/>
                <a:cs typeface="Arial" panose="020B0604020202020204" pitchFamily="34" charset="0"/>
              </a:rPr>
              <a:t>PSICOLÓGICO</a:t>
            </a:r>
          </a:p>
          <a:p>
            <a:pPr algn="just"/>
            <a:r>
              <a:rPr lang="es-ES" sz="1400" b="1" dirty="0">
                <a:ln w="25400">
                  <a:solidFill>
                    <a:srgbClr val="FFFFFF"/>
                  </a:solidFill>
                </a:ln>
                <a:gradFill>
                  <a:gsLst>
                    <a:gs pos="100000">
                      <a:srgbClr val="FD9227"/>
                    </a:gs>
                    <a:gs pos="56000">
                      <a:srgbClr val="FFDD18"/>
                    </a:gs>
                  </a:gsLst>
                  <a:lin ang="5400000" scaled="0"/>
                </a:gradFill>
                <a:latin typeface="+mj-lt"/>
                <a:cs typeface="Arial" panose="020B0604020202020204" pitchFamily="34" charset="0"/>
              </a:rPr>
              <a:t>DE CAROL RYFF</a:t>
            </a:r>
            <a:endParaRPr lang="es-ES" sz="1400" dirty="0">
              <a:ln w="25400">
                <a:solidFill>
                  <a:srgbClr val="FFFFFF"/>
                </a:solidFill>
              </a:ln>
              <a:gradFill>
                <a:gsLst>
                  <a:gs pos="100000">
                    <a:srgbClr val="FD9227"/>
                  </a:gs>
                  <a:gs pos="56000">
                    <a:srgbClr val="FFDD18"/>
                  </a:gs>
                </a:gsLst>
                <a:lin ang="5400000" scaled="0"/>
              </a:gradFill>
              <a:latin typeface="+mj-lt"/>
              <a:cs typeface="Arial" panose="020B0604020202020204" pitchFamily="34" charset="0"/>
            </a:endParaRPr>
          </a:p>
        </p:txBody>
      </p:sp>
      <p:sp>
        <p:nvSpPr>
          <p:cNvPr id="10" name="Rectángulo 9"/>
          <p:cNvSpPr/>
          <p:nvPr/>
        </p:nvSpPr>
        <p:spPr>
          <a:xfrm>
            <a:off x="7343544" y="1875719"/>
            <a:ext cx="3009783" cy="461665"/>
          </a:xfrm>
          <a:prstGeom prst="rect">
            <a:avLst/>
          </a:prstGeom>
        </p:spPr>
        <p:txBody>
          <a:bodyPr wrap="square">
            <a:spAutoFit/>
          </a:bodyPr>
          <a:lstStyle/>
          <a:p>
            <a:pPr algn="just"/>
            <a:r>
              <a:rPr lang="es-ES" sz="2400" b="1" dirty="0">
                <a:ln w="25400">
                  <a:solidFill>
                    <a:srgbClr val="FFFFFF"/>
                  </a:solidFill>
                </a:ln>
                <a:gradFill>
                  <a:gsLst>
                    <a:gs pos="100000">
                      <a:srgbClr val="FD9227"/>
                    </a:gs>
                    <a:gs pos="56000">
                      <a:srgbClr val="FFDD18"/>
                    </a:gs>
                  </a:gsLst>
                  <a:lin ang="5400000" scaled="0"/>
                </a:gradFill>
                <a:effectLst>
                  <a:outerShdw blurRad="38100" dist="38100" dir="2700000" algn="tl">
                    <a:srgbClr val="000000">
                      <a:alpha val="43137"/>
                    </a:srgbClr>
                  </a:outerShdw>
                </a:effectLst>
                <a:latin typeface="+mj-lt"/>
                <a:cs typeface="Arial" panose="020B0604020202020204" pitchFamily="34" charset="0"/>
              </a:rPr>
              <a:t>DIMENSIONES</a:t>
            </a:r>
            <a:endParaRPr lang="es-ES" sz="2400" dirty="0">
              <a:ln w="25400">
                <a:solidFill>
                  <a:srgbClr val="FFFFFF"/>
                </a:solidFill>
              </a:ln>
              <a:gradFill>
                <a:gsLst>
                  <a:gs pos="100000">
                    <a:srgbClr val="FD9227"/>
                  </a:gs>
                  <a:gs pos="56000">
                    <a:srgbClr val="FFDD18"/>
                  </a:gs>
                </a:gsLst>
                <a:lin ang="5400000" scaled="0"/>
              </a:gradFill>
              <a:effectLst>
                <a:outerShdw blurRad="38100" dist="38100" dir="2700000" algn="tl">
                  <a:srgbClr val="000000">
                    <a:alpha val="43137"/>
                  </a:srgbClr>
                </a:outerShdw>
              </a:effectLst>
              <a:latin typeface="+mj-lt"/>
              <a:cs typeface="Arial" panose="020B0604020202020204" pitchFamily="34" charset="0"/>
            </a:endParaRPr>
          </a:p>
        </p:txBody>
      </p:sp>
      <p:sp>
        <p:nvSpPr>
          <p:cNvPr id="11" name="CuadroTexto 10"/>
          <p:cNvSpPr txBox="1"/>
          <p:nvPr/>
        </p:nvSpPr>
        <p:spPr>
          <a:xfrm>
            <a:off x="1788324" y="2390476"/>
            <a:ext cx="2348720" cy="400110"/>
          </a:xfrm>
          <a:prstGeom prst="rect">
            <a:avLst/>
          </a:prstGeom>
          <a:noFill/>
        </p:spPr>
        <p:txBody>
          <a:bodyPr wrap="none" rtlCol="0">
            <a:spAutoFit/>
          </a:bodyPr>
          <a:lstStyle/>
          <a:p>
            <a:r>
              <a:rPr lang="es-ES" sz="2000" b="1" dirty="0">
                <a:solidFill>
                  <a:schemeClr val="bg1"/>
                </a:solidFill>
                <a:effectLst>
                  <a:outerShdw blurRad="38100" dist="38100" dir="2700000" algn="tl">
                    <a:srgbClr val="000000">
                      <a:alpha val="43137"/>
                    </a:srgbClr>
                  </a:outerShdw>
                </a:effectLst>
              </a:rPr>
              <a:t>1. Auto-aceptación</a:t>
            </a:r>
            <a:endParaRPr lang="es-ES" sz="2000" b="1" dirty="0">
              <a:solidFill>
                <a:schemeClr val="bg1"/>
              </a:solidFill>
              <a:effectLst>
                <a:outerShdw blurRad="38100" dist="38100" dir="2700000" algn="tl">
                  <a:srgbClr val="000000">
                    <a:alpha val="43137"/>
                  </a:srgbClr>
                </a:outerShdw>
              </a:effectLst>
              <a:latin typeface="Arial" panose="020B0604020202020204" pitchFamily="34" charset="0"/>
              <a:ea typeface="Adobe Gothic Std B" panose="020B0800000000000000" pitchFamily="34" charset="-128"/>
              <a:cs typeface="Arial" panose="020B0604020202020204" pitchFamily="34" charset="0"/>
            </a:endParaRPr>
          </a:p>
        </p:txBody>
      </p:sp>
      <p:sp>
        <p:nvSpPr>
          <p:cNvPr id="12" name="CuadroTexto 11"/>
          <p:cNvSpPr txBox="1"/>
          <p:nvPr/>
        </p:nvSpPr>
        <p:spPr>
          <a:xfrm>
            <a:off x="1786446" y="3323161"/>
            <a:ext cx="2770310" cy="400110"/>
          </a:xfrm>
          <a:prstGeom prst="rect">
            <a:avLst/>
          </a:prstGeom>
          <a:noFill/>
        </p:spPr>
        <p:txBody>
          <a:bodyPr wrap="none" rtlCol="0">
            <a:spAutoFit/>
          </a:bodyPr>
          <a:lstStyle/>
          <a:p>
            <a:r>
              <a:rPr lang="es-ES" sz="2000" b="1" dirty="0">
                <a:solidFill>
                  <a:schemeClr val="bg1"/>
                </a:solidFill>
                <a:effectLst>
                  <a:outerShdw blurRad="38100" dist="38100" dir="2700000" algn="tl">
                    <a:srgbClr val="000000">
                      <a:alpha val="43137"/>
                    </a:srgbClr>
                  </a:outerShdw>
                </a:effectLst>
              </a:rPr>
              <a:t>3. Propósito en la vida</a:t>
            </a:r>
            <a:endParaRPr lang="es-ES" sz="2000" b="1" dirty="0">
              <a:solidFill>
                <a:schemeClr val="bg1"/>
              </a:solidFill>
              <a:effectLst>
                <a:outerShdw blurRad="38100" dist="38100" dir="2700000" algn="tl">
                  <a:srgbClr val="000000">
                    <a:alpha val="43137"/>
                  </a:srgbClr>
                </a:outerShdw>
              </a:effectLst>
              <a:latin typeface="Arial" panose="020B0604020202020204" pitchFamily="34" charset="0"/>
              <a:ea typeface="Adobe Gothic Std B" panose="020B0800000000000000" pitchFamily="34" charset="-128"/>
              <a:cs typeface="Arial" panose="020B0604020202020204" pitchFamily="34" charset="0"/>
            </a:endParaRPr>
          </a:p>
        </p:txBody>
      </p:sp>
      <p:sp>
        <p:nvSpPr>
          <p:cNvPr id="13" name="CuadroTexto 12"/>
          <p:cNvSpPr txBox="1"/>
          <p:nvPr/>
        </p:nvSpPr>
        <p:spPr>
          <a:xfrm>
            <a:off x="1789462" y="4702963"/>
            <a:ext cx="2989921" cy="400110"/>
          </a:xfrm>
          <a:prstGeom prst="rect">
            <a:avLst/>
          </a:prstGeom>
          <a:noFill/>
        </p:spPr>
        <p:txBody>
          <a:bodyPr wrap="none" rtlCol="0">
            <a:spAutoFit/>
          </a:bodyPr>
          <a:lstStyle/>
          <a:p>
            <a:r>
              <a:rPr lang="es-ES" sz="2000" b="1" dirty="0">
                <a:solidFill>
                  <a:schemeClr val="bg1"/>
                </a:solidFill>
                <a:effectLst>
                  <a:outerShdw blurRad="38100" dist="38100" dir="2700000" algn="tl">
                    <a:srgbClr val="000000">
                      <a:alpha val="43137"/>
                    </a:srgbClr>
                  </a:outerShdw>
                </a:effectLst>
              </a:rPr>
              <a:t>6.- Dominio del entorno</a:t>
            </a:r>
            <a:endParaRPr lang="es-ES" sz="2000" b="1" dirty="0">
              <a:solidFill>
                <a:schemeClr val="bg1"/>
              </a:solidFill>
              <a:effectLst>
                <a:outerShdw blurRad="38100" dist="38100" dir="2700000" algn="tl">
                  <a:srgbClr val="000000">
                    <a:alpha val="43137"/>
                  </a:srgbClr>
                </a:outerShdw>
              </a:effectLst>
              <a:latin typeface="Arial" panose="020B0604020202020204" pitchFamily="34" charset="0"/>
              <a:ea typeface="Adobe Gothic Std B" panose="020B0800000000000000" pitchFamily="34" charset="-128"/>
              <a:cs typeface="Arial" panose="020B0604020202020204" pitchFamily="34" charset="0"/>
            </a:endParaRPr>
          </a:p>
        </p:txBody>
      </p:sp>
      <p:sp>
        <p:nvSpPr>
          <p:cNvPr id="14" name="CuadroTexto 13"/>
          <p:cNvSpPr txBox="1"/>
          <p:nvPr/>
        </p:nvSpPr>
        <p:spPr>
          <a:xfrm>
            <a:off x="1788324" y="2855423"/>
            <a:ext cx="2826415" cy="400110"/>
          </a:xfrm>
          <a:prstGeom prst="rect">
            <a:avLst/>
          </a:prstGeom>
          <a:noFill/>
        </p:spPr>
        <p:txBody>
          <a:bodyPr wrap="none" rtlCol="0">
            <a:spAutoFit/>
          </a:bodyPr>
          <a:lstStyle/>
          <a:p>
            <a:r>
              <a:rPr lang="es-ES" sz="2000" b="1" dirty="0">
                <a:solidFill>
                  <a:schemeClr val="bg1"/>
                </a:solidFill>
                <a:effectLst>
                  <a:outerShdw blurRad="38100" dist="38100" dir="2700000" algn="tl">
                    <a:srgbClr val="000000">
                      <a:alpha val="43137"/>
                    </a:srgbClr>
                  </a:outerShdw>
                </a:effectLst>
              </a:rPr>
              <a:t>2. Relaciones positivas</a:t>
            </a:r>
            <a:endParaRPr lang="es-ES" sz="2000" b="1" dirty="0">
              <a:solidFill>
                <a:schemeClr val="bg1"/>
              </a:solidFill>
              <a:effectLst>
                <a:outerShdw blurRad="38100" dist="38100" dir="2700000" algn="tl">
                  <a:srgbClr val="000000">
                    <a:alpha val="43137"/>
                  </a:srgbClr>
                </a:outerShdw>
              </a:effectLst>
              <a:latin typeface="Arial" panose="020B0604020202020204" pitchFamily="34" charset="0"/>
              <a:ea typeface="Adobe Gothic Std B" panose="020B0800000000000000" pitchFamily="34" charset="-128"/>
              <a:cs typeface="Arial" panose="020B0604020202020204" pitchFamily="34" charset="0"/>
            </a:endParaRPr>
          </a:p>
        </p:txBody>
      </p:sp>
      <p:sp>
        <p:nvSpPr>
          <p:cNvPr id="15" name="CuadroTexto 14"/>
          <p:cNvSpPr txBox="1"/>
          <p:nvPr/>
        </p:nvSpPr>
        <p:spPr>
          <a:xfrm>
            <a:off x="1786446" y="4284487"/>
            <a:ext cx="1850186" cy="400110"/>
          </a:xfrm>
          <a:prstGeom prst="rect">
            <a:avLst/>
          </a:prstGeom>
          <a:noFill/>
        </p:spPr>
        <p:txBody>
          <a:bodyPr wrap="none" rtlCol="0">
            <a:spAutoFit/>
          </a:bodyPr>
          <a:lstStyle/>
          <a:p>
            <a:r>
              <a:rPr lang="es-ES" sz="2000" b="1" dirty="0">
                <a:solidFill>
                  <a:schemeClr val="bg1"/>
                </a:solidFill>
                <a:effectLst>
                  <a:outerShdw blurRad="38100" dist="38100" dir="2700000" algn="tl">
                    <a:srgbClr val="000000">
                      <a:alpha val="43137"/>
                    </a:srgbClr>
                  </a:outerShdw>
                </a:effectLst>
              </a:rPr>
              <a:t>5.- Autonomía</a:t>
            </a:r>
            <a:endParaRPr lang="es-ES" sz="2000" b="1" dirty="0">
              <a:solidFill>
                <a:schemeClr val="bg1"/>
              </a:solidFill>
              <a:effectLst>
                <a:outerShdw blurRad="38100" dist="38100" dir="2700000" algn="tl">
                  <a:srgbClr val="000000">
                    <a:alpha val="43137"/>
                  </a:srgbClr>
                </a:outerShdw>
              </a:effectLst>
              <a:latin typeface="Arial" panose="020B0604020202020204" pitchFamily="34" charset="0"/>
              <a:ea typeface="Adobe Gothic Std B" panose="020B0800000000000000" pitchFamily="34" charset="-128"/>
              <a:cs typeface="Arial" panose="020B0604020202020204" pitchFamily="34" charset="0"/>
            </a:endParaRPr>
          </a:p>
        </p:txBody>
      </p:sp>
      <p:sp>
        <p:nvSpPr>
          <p:cNvPr id="16" name="CuadroTexto 15"/>
          <p:cNvSpPr txBox="1"/>
          <p:nvPr/>
        </p:nvSpPr>
        <p:spPr>
          <a:xfrm>
            <a:off x="1786446" y="3783322"/>
            <a:ext cx="3039615" cy="400110"/>
          </a:xfrm>
          <a:prstGeom prst="rect">
            <a:avLst/>
          </a:prstGeom>
          <a:noFill/>
        </p:spPr>
        <p:txBody>
          <a:bodyPr wrap="none" rtlCol="0">
            <a:spAutoFit/>
          </a:bodyPr>
          <a:lstStyle/>
          <a:p>
            <a:r>
              <a:rPr lang="es-ES" sz="2000" b="1" dirty="0">
                <a:solidFill>
                  <a:schemeClr val="bg1"/>
                </a:solidFill>
                <a:effectLst>
                  <a:outerShdw blurRad="38100" dist="38100" dir="2700000" algn="tl">
                    <a:srgbClr val="000000">
                      <a:alpha val="43137"/>
                    </a:srgbClr>
                  </a:outerShdw>
                </a:effectLst>
              </a:rPr>
              <a:t>4.- Crecimiento personal</a:t>
            </a:r>
            <a:endParaRPr lang="es-ES" sz="2000" b="1" dirty="0">
              <a:solidFill>
                <a:schemeClr val="bg1"/>
              </a:solidFill>
              <a:effectLst>
                <a:outerShdw blurRad="38100" dist="38100" dir="2700000" algn="tl">
                  <a:srgbClr val="000000">
                    <a:alpha val="43137"/>
                  </a:srgbClr>
                </a:outerShdw>
              </a:effectLst>
              <a:latin typeface="Arial" panose="020B0604020202020204" pitchFamily="34" charset="0"/>
              <a:ea typeface="Adobe Gothic Std B" panose="020B0800000000000000" pitchFamily="34" charset="-128"/>
              <a:cs typeface="Arial" panose="020B0604020202020204" pitchFamily="34" charset="0"/>
            </a:endParaRPr>
          </a:p>
        </p:txBody>
      </p:sp>
      <p:sp>
        <p:nvSpPr>
          <p:cNvPr id="17" name="CuadroTexto 16"/>
          <p:cNvSpPr txBox="1"/>
          <p:nvPr/>
        </p:nvSpPr>
        <p:spPr>
          <a:xfrm>
            <a:off x="7482917" y="2373665"/>
            <a:ext cx="4645827" cy="400110"/>
          </a:xfrm>
          <a:prstGeom prst="rect">
            <a:avLst/>
          </a:prstGeom>
          <a:noFill/>
        </p:spPr>
        <p:txBody>
          <a:bodyPr wrap="square" rtlCol="0">
            <a:spAutoFit/>
          </a:bodyPr>
          <a:lstStyle/>
          <a:p>
            <a:r>
              <a:rPr lang="es-ES" sz="2000" b="1" dirty="0">
                <a:solidFill>
                  <a:schemeClr val="bg1"/>
                </a:solidFill>
                <a:effectLst>
                  <a:outerShdw blurRad="38100" dist="38100" dir="2700000" algn="tl">
                    <a:srgbClr val="000000">
                      <a:alpha val="43137"/>
                    </a:srgbClr>
                  </a:outerShdw>
                </a:effectLst>
              </a:rPr>
              <a:t>1. Aceptarnos como hijos </a:t>
            </a:r>
            <a:r>
              <a:rPr lang="es-ES" sz="2000" b="1" dirty="0">
                <a:solidFill>
                  <a:schemeClr val="bg1"/>
                </a:solidFill>
                <a:effectLst>
                  <a:outerShdw blurRad="38100" dist="38100" dir="2700000" algn="tl">
                    <a:srgbClr val="000000">
                      <a:alpha val="43137"/>
                    </a:srgbClr>
                  </a:outerShdw>
                </a:effectLst>
                <a:ea typeface="Adobe Gothic Std B" panose="020B0800000000000000" pitchFamily="34" charset="-128"/>
                <a:cs typeface="Arial" panose="020B0604020202020204" pitchFamily="34" charset="0"/>
              </a:rPr>
              <a:t>de Dios</a:t>
            </a:r>
          </a:p>
        </p:txBody>
      </p:sp>
      <p:sp>
        <p:nvSpPr>
          <p:cNvPr id="18" name="CuadroTexto 17"/>
          <p:cNvSpPr txBox="1"/>
          <p:nvPr/>
        </p:nvSpPr>
        <p:spPr>
          <a:xfrm>
            <a:off x="7482917" y="3452582"/>
            <a:ext cx="3525324" cy="707886"/>
          </a:xfrm>
          <a:prstGeom prst="rect">
            <a:avLst/>
          </a:prstGeom>
          <a:noFill/>
        </p:spPr>
        <p:txBody>
          <a:bodyPr wrap="none" rtlCol="0">
            <a:spAutoFit/>
          </a:bodyPr>
          <a:lstStyle/>
          <a:p>
            <a:r>
              <a:rPr lang="es-ES" sz="2000" b="1" dirty="0">
                <a:solidFill>
                  <a:schemeClr val="bg1"/>
                </a:solidFill>
                <a:effectLst>
                  <a:outerShdw blurRad="38100" dist="38100" dir="2700000" algn="tl">
                    <a:srgbClr val="000000">
                      <a:alpha val="43137"/>
                    </a:srgbClr>
                  </a:outerShdw>
                </a:effectLst>
              </a:rPr>
              <a:t>3. El servicio a los demás </a:t>
            </a:r>
          </a:p>
          <a:p>
            <a:r>
              <a:rPr lang="es-ES" sz="2000" b="1" dirty="0">
                <a:solidFill>
                  <a:schemeClr val="bg1"/>
                </a:solidFill>
                <a:effectLst>
                  <a:outerShdw blurRad="38100" dist="38100" dir="2700000" algn="tl">
                    <a:srgbClr val="000000">
                      <a:alpha val="43137"/>
                    </a:srgbClr>
                  </a:outerShdw>
                </a:effectLst>
              </a:rPr>
              <a:t>     como Propósito en la vida</a:t>
            </a:r>
            <a:endParaRPr lang="es-ES" sz="2000" b="1" dirty="0">
              <a:solidFill>
                <a:schemeClr val="bg1"/>
              </a:solidFill>
              <a:effectLst>
                <a:outerShdw blurRad="38100" dist="38100" dir="2700000" algn="tl">
                  <a:srgbClr val="000000">
                    <a:alpha val="43137"/>
                  </a:srgbClr>
                </a:outerShdw>
              </a:effectLst>
              <a:latin typeface="Arial" panose="020B0604020202020204" pitchFamily="34" charset="0"/>
              <a:ea typeface="Adobe Gothic Std B" panose="020B0800000000000000" pitchFamily="34" charset="-128"/>
              <a:cs typeface="Arial" panose="020B0604020202020204" pitchFamily="34" charset="0"/>
            </a:endParaRPr>
          </a:p>
        </p:txBody>
      </p:sp>
      <p:sp>
        <p:nvSpPr>
          <p:cNvPr id="19" name="CuadroTexto 18"/>
          <p:cNvSpPr txBox="1"/>
          <p:nvPr/>
        </p:nvSpPr>
        <p:spPr>
          <a:xfrm>
            <a:off x="7482917" y="5668824"/>
            <a:ext cx="3012363" cy="707886"/>
          </a:xfrm>
          <a:prstGeom prst="rect">
            <a:avLst/>
          </a:prstGeom>
          <a:noFill/>
        </p:spPr>
        <p:txBody>
          <a:bodyPr wrap="none" rtlCol="0">
            <a:spAutoFit/>
          </a:bodyPr>
          <a:lstStyle/>
          <a:p>
            <a:r>
              <a:rPr lang="es-ES" sz="2000" b="1" dirty="0">
                <a:solidFill>
                  <a:schemeClr val="bg1"/>
                </a:solidFill>
                <a:effectLst>
                  <a:outerShdw blurRad="38100" dist="38100" dir="2700000" algn="tl">
                    <a:srgbClr val="000000">
                      <a:alpha val="43137"/>
                    </a:srgbClr>
                  </a:outerShdw>
                </a:effectLst>
              </a:rPr>
              <a:t>6.- Capacidad de influir </a:t>
            </a:r>
          </a:p>
          <a:p>
            <a:r>
              <a:rPr lang="es-ES" sz="2000" b="1" dirty="0">
                <a:solidFill>
                  <a:schemeClr val="bg1"/>
                </a:solidFill>
                <a:effectLst>
                  <a:outerShdw blurRad="38100" dist="38100" dir="2700000" algn="tl">
                    <a:srgbClr val="000000">
                      <a:alpha val="43137"/>
                    </a:srgbClr>
                  </a:outerShdw>
                </a:effectLst>
              </a:rPr>
              <a:t>      en</a:t>
            </a:r>
            <a:r>
              <a:rPr lang="es-ES" sz="2000" b="1" dirty="0">
                <a:solidFill>
                  <a:schemeClr val="bg1"/>
                </a:solidFill>
                <a:effectLst>
                  <a:outerShdw blurRad="38100" dist="38100" dir="2700000" algn="tl">
                    <a:srgbClr val="000000">
                      <a:alpha val="43137"/>
                    </a:srgbClr>
                  </a:outerShdw>
                </a:effectLst>
                <a:ea typeface="Adobe Gothic Std B" panose="020B0800000000000000" pitchFamily="34" charset="-128"/>
                <a:cs typeface="Arial" panose="020B0604020202020204" pitchFamily="34" charset="0"/>
              </a:rPr>
              <a:t> los demás.</a:t>
            </a:r>
          </a:p>
        </p:txBody>
      </p:sp>
      <p:sp>
        <p:nvSpPr>
          <p:cNvPr id="20" name="CuadroTexto 19"/>
          <p:cNvSpPr txBox="1"/>
          <p:nvPr/>
        </p:nvSpPr>
        <p:spPr>
          <a:xfrm>
            <a:off x="7510169" y="2801867"/>
            <a:ext cx="3679212" cy="707886"/>
          </a:xfrm>
          <a:prstGeom prst="rect">
            <a:avLst/>
          </a:prstGeom>
          <a:noFill/>
        </p:spPr>
        <p:txBody>
          <a:bodyPr wrap="none" rtlCol="0">
            <a:spAutoFit/>
          </a:bodyPr>
          <a:lstStyle/>
          <a:p>
            <a:r>
              <a:rPr lang="es-ES" sz="2000" b="1" dirty="0">
                <a:solidFill>
                  <a:schemeClr val="bg1"/>
                </a:solidFill>
                <a:effectLst>
                  <a:outerShdw blurRad="38100" dist="38100" dir="2700000" algn="tl">
                    <a:srgbClr val="000000">
                      <a:alpha val="43137"/>
                    </a:srgbClr>
                  </a:outerShdw>
                </a:effectLst>
              </a:rPr>
              <a:t>2. Amar al prójimo a través de</a:t>
            </a:r>
          </a:p>
          <a:p>
            <a:r>
              <a:rPr lang="es-ES" sz="2000" b="1" dirty="0">
                <a:solidFill>
                  <a:schemeClr val="bg1"/>
                </a:solidFill>
                <a:effectLst>
                  <a:outerShdw blurRad="38100" dist="38100" dir="2700000" algn="tl">
                    <a:srgbClr val="000000">
                      <a:alpha val="43137"/>
                    </a:srgbClr>
                  </a:outerShdw>
                </a:effectLst>
              </a:rPr>
              <a:t>     Relaciones positivas</a:t>
            </a:r>
            <a:endParaRPr lang="es-ES" sz="2000" b="1" dirty="0">
              <a:solidFill>
                <a:schemeClr val="bg1"/>
              </a:solidFill>
              <a:effectLst>
                <a:outerShdw blurRad="38100" dist="38100" dir="2700000" algn="tl">
                  <a:srgbClr val="000000">
                    <a:alpha val="43137"/>
                  </a:srgbClr>
                </a:outerShdw>
              </a:effectLst>
              <a:latin typeface="Arial" panose="020B0604020202020204" pitchFamily="34" charset="0"/>
              <a:ea typeface="Adobe Gothic Std B" panose="020B0800000000000000" pitchFamily="34" charset="-128"/>
              <a:cs typeface="Arial" panose="020B0604020202020204" pitchFamily="34" charset="0"/>
            </a:endParaRPr>
          </a:p>
        </p:txBody>
      </p:sp>
      <p:sp>
        <p:nvSpPr>
          <p:cNvPr id="21" name="CuadroTexto 20"/>
          <p:cNvSpPr txBox="1"/>
          <p:nvPr/>
        </p:nvSpPr>
        <p:spPr>
          <a:xfrm>
            <a:off x="7482917" y="4960938"/>
            <a:ext cx="3706464" cy="707886"/>
          </a:xfrm>
          <a:prstGeom prst="rect">
            <a:avLst/>
          </a:prstGeom>
          <a:noFill/>
        </p:spPr>
        <p:txBody>
          <a:bodyPr wrap="none" rtlCol="0">
            <a:spAutoFit/>
          </a:bodyPr>
          <a:lstStyle/>
          <a:p>
            <a:r>
              <a:rPr lang="es-ES" sz="2000" b="1" dirty="0">
                <a:solidFill>
                  <a:schemeClr val="bg1"/>
                </a:solidFill>
                <a:effectLst>
                  <a:outerShdw blurRad="38100" dist="38100" dir="2700000" algn="tl">
                    <a:srgbClr val="000000">
                      <a:alpha val="43137"/>
                    </a:srgbClr>
                  </a:outerShdw>
                </a:effectLst>
              </a:rPr>
              <a:t>5.- Disfrutar del libre albedrío</a:t>
            </a:r>
          </a:p>
          <a:p>
            <a:r>
              <a:rPr lang="es-ES" sz="2000" b="1" dirty="0">
                <a:solidFill>
                  <a:schemeClr val="bg1"/>
                </a:solidFill>
                <a:effectLst>
                  <a:outerShdw blurRad="38100" dist="38100" dir="2700000" algn="tl">
                    <a:srgbClr val="000000">
                      <a:alpha val="43137"/>
                    </a:srgbClr>
                  </a:outerShdw>
                </a:effectLst>
              </a:rPr>
              <a:t>      que Dios nos otorga. </a:t>
            </a:r>
            <a:endParaRPr lang="es-ES" sz="2000" b="1" dirty="0">
              <a:solidFill>
                <a:schemeClr val="bg1"/>
              </a:solidFill>
              <a:effectLst>
                <a:outerShdw blurRad="38100" dist="38100" dir="2700000" algn="tl">
                  <a:srgbClr val="000000">
                    <a:alpha val="43137"/>
                  </a:srgbClr>
                </a:outerShdw>
              </a:effectLst>
              <a:latin typeface="Arial" panose="020B0604020202020204" pitchFamily="34" charset="0"/>
              <a:ea typeface="Adobe Gothic Std B" panose="020B0800000000000000" pitchFamily="34" charset="-128"/>
              <a:cs typeface="Arial" panose="020B0604020202020204" pitchFamily="34" charset="0"/>
            </a:endParaRPr>
          </a:p>
        </p:txBody>
      </p:sp>
      <p:sp>
        <p:nvSpPr>
          <p:cNvPr id="22" name="CuadroTexto 21"/>
          <p:cNvSpPr txBox="1"/>
          <p:nvPr/>
        </p:nvSpPr>
        <p:spPr>
          <a:xfrm>
            <a:off x="7482917" y="4188560"/>
            <a:ext cx="3659976" cy="707886"/>
          </a:xfrm>
          <a:prstGeom prst="rect">
            <a:avLst/>
          </a:prstGeom>
          <a:noFill/>
        </p:spPr>
        <p:txBody>
          <a:bodyPr wrap="none" rtlCol="0">
            <a:spAutoFit/>
          </a:bodyPr>
          <a:lstStyle/>
          <a:p>
            <a:r>
              <a:rPr lang="es-ES" sz="2000" b="1" dirty="0">
                <a:solidFill>
                  <a:schemeClr val="bg1"/>
                </a:solidFill>
                <a:effectLst>
                  <a:outerShdw blurRad="38100" dist="38100" dir="2700000" algn="tl">
                    <a:srgbClr val="000000">
                      <a:alpha val="43137"/>
                    </a:srgbClr>
                  </a:outerShdw>
                </a:effectLst>
              </a:rPr>
              <a:t>4.- Imitar el carácter de Jesús</a:t>
            </a:r>
          </a:p>
          <a:p>
            <a:r>
              <a:rPr lang="es-ES" sz="2000" b="1" dirty="0">
                <a:solidFill>
                  <a:schemeClr val="bg1"/>
                </a:solidFill>
                <a:effectLst>
                  <a:outerShdw blurRad="38100" dist="38100" dir="2700000" algn="tl">
                    <a:srgbClr val="000000">
                      <a:alpha val="43137"/>
                    </a:srgbClr>
                  </a:outerShdw>
                </a:effectLst>
              </a:rPr>
              <a:t>      para Crecimiento personal</a:t>
            </a:r>
            <a:endParaRPr lang="es-ES" sz="2000" b="1" dirty="0">
              <a:solidFill>
                <a:schemeClr val="bg1"/>
              </a:solidFill>
              <a:effectLst>
                <a:outerShdw blurRad="38100" dist="38100" dir="2700000" algn="tl">
                  <a:srgbClr val="000000">
                    <a:alpha val="43137"/>
                  </a:srgbClr>
                </a:outerShdw>
              </a:effectLst>
              <a:latin typeface="Arial" panose="020B0604020202020204" pitchFamily="34" charset="0"/>
              <a:ea typeface="Adobe Gothic Std B" panose="020B0800000000000000" pitchFamily="34" charset="-128"/>
              <a:cs typeface="Arial" panose="020B0604020202020204" pitchFamily="34" charset="0"/>
            </a:endParaRPr>
          </a:p>
        </p:txBody>
      </p:sp>
    </p:spTree>
    <p:extLst>
      <p:ext uri="{BB962C8B-B14F-4D97-AF65-F5344CB8AC3E}">
        <p14:creationId xmlns:p14="http://schemas.microsoft.com/office/powerpoint/2010/main" val="23439130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17454" y="905866"/>
            <a:ext cx="4765963" cy="497584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15781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Imagen 3"/>
          <p:cNvPicPr>
            <a:picLocks noChangeAspect="1"/>
          </p:cNvPicPr>
          <p:nvPr/>
        </p:nvPicPr>
        <p:blipFill rotWithShape="1">
          <a:blip r:embed="rId3">
            <a:extLst>
              <a:ext uri="{28A0092B-C50C-407E-A947-70E740481C1C}">
                <a14:useLocalDpi xmlns:a14="http://schemas.microsoft.com/office/drawing/2010/main" val="0"/>
              </a:ext>
            </a:extLst>
          </a:blip>
          <a:srcRect l="81947"/>
          <a:stretch/>
        </p:blipFill>
        <p:spPr>
          <a:xfrm>
            <a:off x="10431624" y="0"/>
            <a:ext cx="1754130" cy="6858000"/>
          </a:xfrm>
          <a:prstGeom prst="rect">
            <a:avLst/>
          </a:prstGeom>
        </p:spPr>
      </p:pic>
      <p:sp>
        <p:nvSpPr>
          <p:cNvPr id="2" name="Rectángulo 1"/>
          <p:cNvSpPr/>
          <p:nvPr/>
        </p:nvSpPr>
        <p:spPr>
          <a:xfrm>
            <a:off x="759266" y="1166842"/>
            <a:ext cx="8913092" cy="4247317"/>
          </a:xfrm>
          <a:prstGeom prst="rect">
            <a:avLst/>
          </a:prstGeom>
        </p:spPr>
        <p:txBody>
          <a:bodyPr wrap="square">
            <a:spAutoFit/>
          </a:bodyPr>
          <a:lstStyle/>
          <a:p>
            <a:pPr algn="just"/>
            <a:r>
              <a:rPr lang="es-CO" sz="3000" dirty="0">
                <a:solidFill>
                  <a:schemeClr val="bg1"/>
                </a:solidFill>
                <a:effectLst>
                  <a:outerShdw blurRad="38100" dist="38100" dir="2700000" algn="tl">
                    <a:srgbClr val="000000">
                      <a:alpha val="43137"/>
                    </a:srgbClr>
                  </a:outerShdw>
                </a:effectLst>
                <a:latin typeface="+mj-lt"/>
                <a:ea typeface="Times New Roman" panose="02020603050405020304" pitchFamily="18" charset="0"/>
                <a:cs typeface="Arial" panose="020B0604020202020204" pitchFamily="34" charset="0"/>
              </a:rPr>
              <a:t>“La obra que está por encima de toda otra obra: el negocio que está por encima de todo otro negocio, y que debe comprometer todas las energías del alma es la obra de salvar a las almas por las cuales Cristo murió. Haced de esto la obra principal y la más importante de vuestra vida. Que sea vuestra obra especial”. </a:t>
            </a:r>
          </a:p>
          <a:p>
            <a:pPr algn="just"/>
            <a:endParaRPr lang="es-CO" sz="3000" dirty="0">
              <a:solidFill>
                <a:schemeClr val="bg1"/>
              </a:solidFill>
              <a:effectLst>
                <a:outerShdw blurRad="38100" dist="38100" dir="2700000" algn="tl">
                  <a:srgbClr val="000000">
                    <a:alpha val="43137"/>
                  </a:srgbClr>
                </a:outerShdw>
              </a:effectLst>
              <a:latin typeface="+mj-lt"/>
              <a:ea typeface="Times New Roman" panose="02020603050405020304" pitchFamily="18" charset="0"/>
              <a:cs typeface="Arial" panose="020B0604020202020204" pitchFamily="34" charset="0"/>
            </a:endParaRPr>
          </a:p>
          <a:p>
            <a:pPr algn="just"/>
            <a:r>
              <a:rPr lang="es-CO" sz="3000" dirty="0">
                <a:solidFill>
                  <a:srgbClr val="FFFF00"/>
                </a:solidFill>
                <a:effectLst>
                  <a:outerShdw blurRad="38100" dist="38100" dir="2700000" algn="tl">
                    <a:srgbClr val="000000">
                      <a:alpha val="43137"/>
                    </a:srgbClr>
                  </a:outerShdw>
                </a:effectLst>
                <a:latin typeface="+mj-lt"/>
                <a:ea typeface="Times New Roman" panose="02020603050405020304" pitchFamily="18" charset="0"/>
                <a:cs typeface="Arial" panose="020B0604020202020204" pitchFamily="34" charset="0"/>
              </a:rPr>
              <a:t>(</a:t>
            </a:r>
            <a:r>
              <a:rPr lang="es-CO" sz="3000" dirty="0" err="1">
                <a:solidFill>
                  <a:srgbClr val="FFFF00"/>
                </a:solidFill>
                <a:effectLst>
                  <a:outerShdw blurRad="38100" dist="38100" dir="2700000" algn="tl">
                    <a:srgbClr val="000000">
                      <a:alpha val="43137"/>
                    </a:srgbClr>
                  </a:outerShdw>
                </a:effectLst>
                <a:latin typeface="+mj-lt"/>
                <a:ea typeface="Times New Roman" panose="02020603050405020304" pitchFamily="18" charset="0"/>
                <a:cs typeface="Arial" panose="020B0604020202020204" pitchFamily="34" charset="0"/>
              </a:rPr>
              <a:t>The</a:t>
            </a:r>
            <a:r>
              <a:rPr lang="es-CO" sz="3000" dirty="0">
                <a:solidFill>
                  <a:srgbClr val="FFFF00"/>
                </a:solidFill>
                <a:effectLst>
                  <a:outerShdw blurRad="38100" dist="38100" dir="2700000" algn="tl">
                    <a:srgbClr val="000000">
                      <a:alpha val="43137"/>
                    </a:srgbClr>
                  </a:outerShdw>
                </a:effectLst>
                <a:latin typeface="+mj-lt"/>
                <a:ea typeface="Times New Roman" panose="02020603050405020304" pitchFamily="18" charset="0"/>
                <a:cs typeface="Arial" panose="020B0604020202020204" pitchFamily="34" charset="0"/>
              </a:rPr>
              <a:t> </a:t>
            </a:r>
            <a:r>
              <a:rPr lang="es-CO" sz="3000" dirty="0" err="1">
                <a:solidFill>
                  <a:srgbClr val="FFFF00"/>
                </a:solidFill>
                <a:effectLst>
                  <a:outerShdw blurRad="38100" dist="38100" dir="2700000" algn="tl">
                    <a:srgbClr val="000000">
                      <a:alpha val="43137"/>
                    </a:srgbClr>
                  </a:outerShdw>
                </a:effectLst>
                <a:latin typeface="+mj-lt"/>
                <a:ea typeface="Times New Roman" panose="02020603050405020304" pitchFamily="18" charset="0"/>
                <a:cs typeface="Arial" panose="020B0604020202020204" pitchFamily="34" charset="0"/>
              </a:rPr>
              <a:t>Youth¨s</a:t>
            </a:r>
            <a:r>
              <a:rPr lang="es-CO" sz="3000" dirty="0">
                <a:solidFill>
                  <a:srgbClr val="FFFF00"/>
                </a:solidFill>
                <a:effectLst>
                  <a:outerShdw blurRad="38100" dist="38100" dir="2700000" algn="tl">
                    <a:srgbClr val="000000">
                      <a:alpha val="43137"/>
                    </a:srgbClr>
                  </a:outerShdw>
                </a:effectLst>
                <a:latin typeface="+mj-lt"/>
                <a:ea typeface="Times New Roman" panose="02020603050405020304" pitchFamily="18" charset="0"/>
                <a:cs typeface="Arial" panose="020B0604020202020204" pitchFamily="34" charset="0"/>
              </a:rPr>
              <a:t> instructor 4 de mayo de 1893).  </a:t>
            </a:r>
          </a:p>
        </p:txBody>
      </p:sp>
    </p:spTree>
    <p:extLst>
      <p:ext uri="{BB962C8B-B14F-4D97-AF65-F5344CB8AC3E}">
        <p14:creationId xmlns:p14="http://schemas.microsoft.com/office/powerpoint/2010/main" val="27036378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354975" y="876369"/>
            <a:ext cx="9653847" cy="5078313"/>
          </a:xfrm>
          <a:prstGeom prst="rect">
            <a:avLst/>
          </a:prstGeom>
        </p:spPr>
        <p:txBody>
          <a:bodyPr wrap="square">
            <a:spAutoFit/>
          </a:bodyPr>
          <a:lstStyle/>
          <a:p>
            <a:pPr algn="just"/>
            <a:r>
              <a:rPr lang="es-CO" sz="3600" dirty="0">
                <a:solidFill>
                  <a:schemeClr val="bg1"/>
                </a:solidFill>
                <a:effectLst>
                  <a:outerShdw blurRad="38100" dist="38100" dir="2700000" algn="tl">
                    <a:srgbClr val="000000">
                      <a:alpha val="43137"/>
                    </a:srgbClr>
                  </a:outerShdw>
                </a:effectLst>
              </a:rPr>
              <a:t>El Ministerio de Oración por las personas que se encuentran enfermas es una actividad de Quiero ¡Vivir Sano! Que pueden realizar los Diáconos, Diaconisas y los Promotores de Salud y Esperanza de Quiero ¡Vivir Sano! (miembros de la iglesia).</a:t>
            </a:r>
          </a:p>
          <a:p>
            <a:pPr algn="just"/>
            <a:r>
              <a:rPr lang="es-CO" sz="3600" dirty="0">
                <a:solidFill>
                  <a:schemeClr val="bg1"/>
                </a:solidFill>
                <a:effectLst>
                  <a:outerShdw blurRad="38100" dist="38100" dir="2700000" algn="tl">
                    <a:srgbClr val="000000">
                      <a:alpha val="43137"/>
                    </a:srgbClr>
                  </a:outerShdw>
                </a:effectLst>
              </a:rPr>
              <a:t> </a:t>
            </a:r>
          </a:p>
          <a:p>
            <a:pPr algn="ctr"/>
            <a:r>
              <a:rPr lang="es-CO" sz="3600" b="1" i="1" dirty="0">
                <a:solidFill>
                  <a:schemeClr val="bg1"/>
                </a:solidFill>
                <a:effectLst>
                  <a:outerShdw blurRad="38100" dist="38100" dir="2700000" algn="tl">
                    <a:srgbClr val="000000">
                      <a:alpha val="43137"/>
                    </a:srgbClr>
                  </a:outerShdw>
                </a:effectLst>
              </a:rPr>
              <a:t>“La oración de fe salvará al enfermo”. </a:t>
            </a:r>
          </a:p>
          <a:p>
            <a:pPr algn="r"/>
            <a:r>
              <a:rPr lang="es-CO" sz="3600" dirty="0">
                <a:solidFill>
                  <a:srgbClr val="FFFF00"/>
                </a:solidFill>
                <a:effectLst>
                  <a:outerShdw blurRad="38100" dist="38100" dir="2700000" algn="tl">
                    <a:srgbClr val="000000">
                      <a:alpha val="43137"/>
                    </a:srgbClr>
                  </a:outerShdw>
                </a:effectLst>
              </a:rPr>
              <a:t>Santiago 5:15.</a:t>
            </a:r>
          </a:p>
        </p:txBody>
      </p:sp>
      <p:pic>
        <p:nvPicPr>
          <p:cNvPr id="3" name="Imagen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 y="5051367"/>
            <a:ext cx="2709947" cy="1806631"/>
          </a:xfrm>
          <a:prstGeom prst="rect">
            <a:avLst/>
          </a:prstGeom>
        </p:spPr>
      </p:pic>
    </p:spTree>
    <p:extLst>
      <p:ext uri="{BB962C8B-B14F-4D97-AF65-F5344CB8AC3E}">
        <p14:creationId xmlns:p14="http://schemas.microsoft.com/office/powerpoint/2010/main" val="21467355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152698" y="1234686"/>
            <a:ext cx="10219113" cy="4339650"/>
          </a:xfrm>
          <a:prstGeom prst="rect">
            <a:avLst/>
          </a:prstGeom>
        </p:spPr>
        <p:txBody>
          <a:bodyPr wrap="square">
            <a:spAutoFit/>
          </a:bodyPr>
          <a:lstStyle/>
          <a:p>
            <a:r>
              <a:rPr lang="es-CO" sz="3600" b="1" dirty="0">
                <a:ln w="22225">
                  <a:solidFill>
                    <a:srgbClr val="FFFFFF"/>
                  </a:solidFill>
                </a:ln>
                <a:gradFill>
                  <a:gsLst>
                    <a:gs pos="100000">
                      <a:srgbClr val="FD9227"/>
                    </a:gs>
                    <a:gs pos="56000">
                      <a:srgbClr val="FFDD18"/>
                    </a:gs>
                  </a:gsLst>
                  <a:lin ang="5400000" scaled="0"/>
                </a:gradFill>
                <a:effectLst>
                  <a:outerShdw blurRad="38100" dist="38100" dir="2700000" algn="tl">
                    <a:srgbClr val="000000">
                      <a:alpha val="43137"/>
                    </a:srgbClr>
                  </a:outerShdw>
                </a:effectLst>
                <a:latin typeface="+mj-lt"/>
                <a:cs typeface="Arial" panose="020B0604020202020204" pitchFamily="34" charset="0"/>
              </a:rPr>
              <a:t>¿Qué es el Ministerio de Oración por las personas enfermas? </a:t>
            </a:r>
          </a:p>
          <a:p>
            <a:endParaRPr lang="es-CO" sz="2400" dirty="0">
              <a:solidFill>
                <a:schemeClr val="bg1"/>
              </a:solidFill>
              <a:effectLst>
                <a:outerShdw blurRad="38100" dist="38100" dir="2700000" algn="tl">
                  <a:srgbClr val="000000">
                    <a:alpha val="43137"/>
                  </a:srgbClr>
                </a:outerShdw>
              </a:effectLst>
              <a:latin typeface="+mj-lt"/>
            </a:endParaRPr>
          </a:p>
          <a:p>
            <a:pPr algn="just"/>
            <a:r>
              <a:rPr lang="es-CO" sz="3600" dirty="0">
                <a:solidFill>
                  <a:schemeClr val="bg1"/>
                </a:solidFill>
                <a:effectLst>
                  <a:outerShdw blurRad="38100" dist="38100" dir="2700000" algn="tl">
                    <a:srgbClr val="000000">
                      <a:alpha val="43137"/>
                    </a:srgbClr>
                  </a:outerShdw>
                </a:effectLst>
                <a:latin typeface="+mj-lt"/>
                <a:cs typeface="Arial" panose="020B0604020202020204" pitchFamily="34" charset="0"/>
              </a:rPr>
              <a:t>Es un servicio que consiste en mostrar al Sanador de nuestras enfermedades que es Cristo Jesús, por medio de la oración, el recordatorio de las promesas bíblicas de sanidad y el apoyo entre hermanos.</a:t>
            </a:r>
          </a:p>
        </p:txBody>
      </p:sp>
    </p:spTree>
    <p:extLst>
      <p:ext uri="{BB962C8B-B14F-4D97-AF65-F5344CB8AC3E}">
        <p14:creationId xmlns:p14="http://schemas.microsoft.com/office/powerpoint/2010/main" val="34401971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487055" y="843340"/>
            <a:ext cx="9033164" cy="4893647"/>
          </a:xfrm>
          <a:prstGeom prst="rect">
            <a:avLst/>
          </a:prstGeom>
        </p:spPr>
        <p:txBody>
          <a:bodyPr wrap="square">
            <a:spAutoFit/>
          </a:bodyPr>
          <a:lstStyle/>
          <a:p>
            <a:pPr algn="just"/>
            <a:r>
              <a:rPr lang="es-CO" sz="2400" dirty="0">
                <a:solidFill>
                  <a:schemeClr val="bg1"/>
                </a:solidFill>
                <a:effectLst>
                  <a:outerShdw blurRad="38100" dist="38100" dir="2700000" algn="tl">
                    <a:srgbClr val="000000">
                      <a:alpha val="43137"/>
                    </a:srgbClr>
                  </a:outerShdw>
                </a:effectLst>
                <a:latin typeface="+mj-lt"/>
                <a:cs typeface="Arial" panose="020B0604020202020204" pitchFamily="34" charset="0"/>
              </a:rPr>
              <a:t>“Es necesario orar siempre, y no desmayar (Lucas 18:1); y si hay momento alguno en que los hombres sientan necesidad de orar, es cuando la fuerza decae y la vida parece escapárseles. </a:t>
            </a:r>
          </a:p>
          <a:p>
            <a:pPr algn="just"/>
            <a:endParaRPr lang="es-CO" sz="2400" dirty="0">
              <a:solidFill>
                <a:schemeClr val="bg1"/>
              </a:solidFill>
              <a:effectLst>
                <a:outerShdw blurRad="38100" dist="38100" dir="2700000" algn="tl">
                  <a:srgbClr val="000000">
                    <a:alpha val="43137"/>
                  </a:srgbClr>
                </a:outerShdw>
              </a:effectLst>
              <a:latin typeface="+mj-lt"/>
              <a:cs typeface="Arial" panose="020B0604020202020204" pitchFamily="34" charset="0"/>
            </a:endParaRPr>
          </a:p>
          <a:p>
            <a:pPr algn="just"/>
            <a:r>
              <a:rPr lang="es-CO" sz="2400" dirty="0">
                <a:solidFill>
                  <a:schemeClr val="bg1"/>
                </a:solidFill>
                <a:effectLst>
                  <a:outerShdw blurRad="38100" dist="38100" dir="2700000" algn="tl">
                    <a:srgbClr val="000000">
                      <a:alpha val="43137"/>
                    </a:srgbClr>
                  </a:outerShdw>
                </a:effectLst>
                <a:latin typeface="+mj-lt"/>
                <a:cs typeface="Arial" panose="020B0604020202020204" pitchFamily="34" charset="0"/>
              </a:rPr>
              <a:t>Muchas veces los sanos olvidan los favores maravillosos que reciben pródigamente, día tras día, año tras año, y no tributan alabanzas a Dios por sus beneficios. Pero cuando sobreviene la enfermedad, entonces se acuerdan de Dios. Cuando falta la fuerza humana, el hombre siente necesidad de la ayuda divina. Y nunca se aparta nuestro Dios misericordioso del alma que con sinceridad le pide auxilio. Él es nuestro refugio en la enfermedad y en la salud”. </a:t>
            </a:r>
          </a:p>
          <a:p>
            <a:pPr algn="r"/>
            <a:r>
              <a:rPr lang="es-CO" sz="2400" dirty="0">
                <a:solidFill>
                  <a:srgbClr val="FFFF00"/>
                </a:solidFill>
                <a:effectLst>
                  <a:outerShdw blurRad="38100" dist="38100" dir="2700000" algn="tl">
                    <a:srgbClr val="000000">
                      <a:alpha val="43137"/>
                    </a:srgbClr>
                  </a:outerShdw>
                </a:effectLst>
                <a:latin typeface="+mj-lt"/>
                <a:cs typeface="Arial" panose="020B0604020202020204" pitchFamily="34" charset="0"/>
              </a:rPr>
              <a:t>(MC, Pág. 171)</a:t>
            </a:r>
          </a:p>
        </p:txBody>
      </p:sp>
      <p:pic>
        <p:nvPicPr>
          <p:cNvPr id="3" name="3 Imagen" descr="Cópia de 0606210.png"/>
          <p:cNvPicPr>
            <a:picLocks noChangeAspect="1"/>
          </p:cNvPicPr>
          <p:nvPr/>
        </p:nvPicPr>
        <p:blipFill>
          <a:blip r:embed="rId2" cstate="print"/>
          <a:srcRect b="8001"/>
          <a:stretch>
            <a:fillRect/>
          </a:stretch>
        </p:blipFill>
        <p:spPr>
          <a:xfrm>
            <a:off x="1" y="4745421"/>
            <a:ext cx="1721683" cy="2112579"/>
          </a:xfrm>
          <a:prstGeom prst="rect">
            <a:avLst/>
          </a:prstGeom>
        </p:spPr>
      </p:pic>
    </p:spTree>
    <p:extLst>
      <p:ext uri="{BB962C8B-B14F-4D97-AF65-F5344CB8AC3E}">
        <p14:creationId xmlns:p14="http://schemas.microsoft.com/office/powerpoint/2010/main" val="23446747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81149" y="740166"/>
            <a:ext cx="10540538" cy="4924425"/>
          </a:xfrm>
          <a:prstGeom prst="rect">
            <a:avLst/>
          </a:prstGeom>
        </p:spPr>
        <p:txBody>
          <a:bodyPr wrap="square">
            <a:spAutoFit/>
          </a:bodyPr>
          <a:lstStyle/>
          <a:p>
            <a:pPr algn="ctr"/>
            <a:r>
              <a:rPr lang="es-CO" sz="2800" b="1" dirty="0">
                <a:solidFill>
                  <a:schemeClr val="bg1"/>
                </a:solidFill>
                <a:effectLst>
                  <a:outerShdw blurRad="38100" dist="38100" dir="2700000" algn="tl">
                    <a:srgbClr val="000000">
                      <a:alpha val="43137"/>
                    </a:srgbClr>
                  </a:outerShdw>
                </a:effectLst>
                <a:latin typeface="+mj-lt"/>
                <a:cs typeface="Arial" panose="020B0604020202020204" pitchFamily="34" charset="0"/>
              </a:rPr>
              <a:t>UN MINISTERO PODEROSO DE ORACIÓN</a:t>
            </a:r>
          </a:p>
          <a:p>
            <a:pPr algn="just"/>
            <a:endParaRPr lang="es-CO" sz="2200" dirty="0">
              <a:solidFill>
                <a:schemeClr val="bg1"/>
              </a:solidFill>
              <a:effectLst>
                <a:outerShdw blurRad="38100" dist="38100" dir="2700000" algn="tl">
                  <a:srgbClr val="000000">
                    <a:alpha val="43137"/>
                  </a:srgbClr>
                </a:outerShdw>
              </a:effectLst>
              <a:latin typeface="+mj-lt"/>
              <a:cs typeface="Arial" panose="020B0604020202020204" pitchFamily="34" charset="0"/>
            </a:endParaRPr>
          </a:p>
          <a:p>
            <a:pPr algn="just"/>
            <a:r>
              <a:rPr lang="es-CO" sz="2200" dirty="0">
                <a:solidFill>
                  <a:schemeClr val="bg1"/>
                </a:solidFill>
                <a:effectLst>
                  <a:outerShdw blurRad="38100" dist="38100" dir="2700000" algn="tl">
                    <a:srgbClr val="000000">
                      <a:alpha val="43137"/>
                    </a:srgbClr>
                  </a:outerShdw>
                </a:effectLst>
                <a:latin typeface="+mj-lt"/>
                <a:cs typeface="Arial" panose="020B0604020202020204" pitchFamily="34" charset="0"/>
              </a:rPr>
              <a:t>“Sus discípulos de hoy deben rogar por los enfermos con tanto empeño como los discípulos de antaño. Y se realizarán curaciones, pues la oración de fe salvará al enfermo. </a:t>
            </a:r>
          </a:p>
          <a:p>
            <a:pPr algn="just"/>
            <a:endParaRPr lang="es-CO" sz="2200" dirty="0">
              <a:solidFill>
                <a:schemeClr val="bg1"/>
              </a:solidFill>
              <a:effectLst>
                <a:outerShdw blurRad="38100" dist="38100" dir="2700000" algn="tl">
                  <a:srgbClr val="000000">
                    <a:alpha val="43137"/>
                  </a:srgbClr>
                </a:outerShdw>
              </a:effectLst>
              <a:latin typeface="+mj-lt"/>
              <a:cs typeface="Arial" panose="020B0604020202020204" pitchFamily="34" charset="0"/>
            </a:endParaRPr>
          </a:p>
          <a:p>
            <a:pPr algn="just"/>
            <a:r>
              <a:rPr lang="es-CO" sz="2200" dirty="0">
                <a:solidFill>
                  <a:schemeClr val="bg1"/>
                </a:solidFill>
                <a:effectLst>
                  <a:outerShdw blurRad="38100" dist="38100" dir="2700000" algn="tl">
                    <a:srgbClr val="000000">
                      <a:alpha val="43137"/>
                    </a:srgbClr>
                  </a:outerShdw>
                </a:effectLst>
                <a:latin typeface="+mj-lt"/>
                <a:cs typeface="Arial" panose="020B0604020202020204" pitchFamily="34" charset="0"/>
              </a:rPr>
              <a:t>La promesa del Señor: Sobre los enfermos pondrán sus manos, y sanarán (Marcos 16:18), es tan digna de crédito hoy como en tiempos de los apóstoles, pues denota el privilegio de los hijos de Dios, y nuestra fe debe apoyarse en todo lo que ella envuelve. Los siervos de Cristo son canales de su virtud, y por medio de ellos quiere ejercitar su poder sanador. Tarea nuestra es llevar a Dios en brazos de la fe a los enfermos y dolientes. Debemos enseñarles a creer en el gran Médico”. </a:t>
            </a:r>
          </a:p>
          <a:p>
            <a:pPr algn="r"/>
            <a:endParaRPr lang="es-CO" sz="2200" dirty="0">
              <a:solidFill>
                <a:schemeClr val="bg1"/>
              </a:solidFill>
              <a:effectLst>
                <a:outerShdw blurRad="38100" dist="38100" dir="2700000" algn="tl">
                  <a:srgbClr val="000000">
                    <a:alpha val="43137"/>
                  </a:srgbClr>
                </a:outerShdw>
              </a:effectLst>
              <a:latin typeface="+mj-lt"/>
              <a:cs typeface="Arial" panose="020B0604020202020204" pitchFamily="34" charset="0"/>
            </a:endParaRPr>
          </a:p>
          <a:p>
            <a:pPr algn="r"/>
            <a:r>
              <a:rPr lang="es-CO" sz="2200" dirty="0">
                <a:solidFill>
                  <a:srgbClr val="FFFF00"/>
                </a:solidFill>
                <a:effectLst>
                  <a:outerShdw blurRad="38100" dist="38100" dir="2700000" algn="tl">
                    <a:srgbClr val="000000">
                      <a:alpha val="43137"/>
                    </a:srgbClr>
                  </a:outerShdw>
                </a:effectLst>
                <a:latin typeface="+mj-lt"/>
                <a:cs typeface="Arial" panose="020B0604020202020204" pitchFamily="34" charset="0"/>
              </a:rPr>
              <a:t>El Ministerio de Curación, pág. 171. </a:t>
            </a:r>
          </a:p>
        </p:txBody>
      </p:sp>
    </p:spTree>
    <p:extLst>
      <p:ext uri="{BB962C8B-B14F-4D97-AF65-F5344CB8AC3E}">
        <p14:creationId xmlns:p14="http://schemas.microsoft.com/office/powerpoint/2010/main" val="37654093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180407" y="870727"/>
            <a:ext cx="10025149" cy="5262979"/>
          </a:xfrm>
          <a:prstGeom prst="rect">
            <a:avLst/>
          </a:prstGeom>
        </p:spPr>
        <p:txBody>
          <a:bodyPr wrap="square">
            <a:spAutoFit/>
          </a:bodyPr>
          <a:lstStyle/>
          <a:p>
            <a:r>
              <a:rPr lang="es-CO" sz="3200" b="1" dirty="0">
                <a:ln w="19050">
                  <a:solidFill>
                    <a:srgbClr val="FFFFFF"/>
                  </a:solidFill>
                </a:ln>
                <a:gradFill>
                  <a:gsLst>
                    <a:gs pos="100000">
                      <a:srgbClr val="FD9227"/>
                    </a:gs>
                    <a:gs pos="56000">
                      <a:srgbClr val="FFDD18"/>
                    </a:gs>
                  </a:gsLst>
                  <a:lin ang="5400000" scaled="0"/>
                </a:gradFill>
                <a:effectLst>
                  <a:outerShdw blurRad="38100" dist="38100" dir="2700000" algn="tl">
                    <a:srgbClr val="000000">
                      <a:alpha val="43137"/>
                    </a:srgbClr>
                  </a:outerShdw>
                </a:effectLst>
                <a:latin typeface="+mj-lt"/>
                <a:cs typeface="Arial" panose="020B0604020202020204" pitchFamily="34" charset="0"/>
              </a:rPr>
              <a:t>¿Cómo podemos realizar este Ministerio de Oración </a:t>
            </a:r>
          </a:p>
          <a:p>
            <a:r>
              <a:rPr lang="es-CO" sz="3200" b="1" dirty="0">
                <a:ln w="19050">
                  <a:solidFill>
                    <a:srgbClr val="FFFFFF"/>
                  </a:solidFill>
                </a:ln>
                <a:gradFill>
                  <a:gsLst>
                    <a:gs pos="100000">
                      <a:srgbClr val="FD9227"/>
                    </a:gs>
                    <a:gs pos="56000">
                      <a:srgbClr val="FFDD18"/>
                    </a:gs>
                  </a:gsLst>
                  <a:lin ang="5400000" scaled="0"/>
                </a:gradFill>
                <a:effectLst>
                  <a:outerShdw blurRad="38100" dist="38100" dir="2700000" algn="tl">
                    <a:srgbClr val="000000">
                      <a:alpha val="43137"/>
                    </a:srgbClr>
                  </a:outerShdw>
                </a:effectLst>
                <a:latin typeface="+mj-lt"/>
                <a:cs typeface="Arial" panose="020B0604020202020204" pitchFamily="34" charset="0"/>
              </a:rPr>
              <a:t>por las personas enfermas? </a:t>
            </a:r>
          </a:p>
          <a:p>
            <a:endParaRPr lang="es-CO" sz="2000" dirty="0">
              <a:solidFill>
                <a:schemeClr val="bg1"/>
              </a:solidFill>
              <a:effectLst>
                <a:outerShdw blurRad="38100" dist="38100" dir="2700000" algn="tl">
                  <a:srgbClr val="000000">
                    <a:alpha val="43137"/>
                  </a:srgbClr>
                </a:outerShdw>
              </a:effectLst>
              <a:latin typeface="+mj-lt"/>
            </a:endParaRPr>
          </a:p>
          <a:p>
            <a:pPr marL="342900" indent="-342900" algn="just">
              <a:buAutoNum type="arabicPeriod"/>
            </a:pPr>
            <a:r>
              <a:rPr lang="es-CO" sz="2800" dirty="0">
                <a:solidFill>
                  <a:schemeClr val="bg1"/>
                </a:solidFill>
                <a:effectLst>
                  <a:outerShdw blurRad="38100" dist="38100" dir="2700000" algn="tl">
                    <a:srgbClr val="000000">
                      <a:alpha val="43137"/>
                    </a:srgbClr>
                  </a:outerShdw>
                </a:effectLst>
                <a:latin typeface="+mj-lt"/>
                <a:cs typeface="Arial" panose="020B0604020202020204" pitchFamily="34" charset="0"/>
              </a:rPr>
              <a:t>Repartiendo a este ministerio los nombres y contactos de todos los que solicitan oración en nuestras redes sociales y hacer un proceso de seguimiento con cada uno de ellos.</a:t>
            </a:r>
          </a:p>
          <a:p>
            <a:pPr algn="just"/>
            <a:endParaRPr lang="es-CO" sz="2800" dirty="0">
              <a:solidFill>
                <a:schemeClr val="bg1"/>
              </a:solidFill>
              <a:effectLst>
                <a:outerShdw blurRad="38100" dist="38100" dir="2700000" algn="tl">
                  <a:srgbClr val="000000">
                    <a:alpha val="43137"/>
                  </a:srgbClr>
                </a:outerShdw>
              </a:effectLst>
              <a:latin typeface="+mj-lt"/>
              <a:cs typeface="Arial" panose="020B0604020202020204" pitchFamily="34" charset="0"/>
            </a:endParaRPr>
          </a:p>
          <a:p>
            <a:pPr algn="just"/>
            <a:r>
              <a:rPr lang="es-CO" sz="2800" dirty="0">
                <a:solidFill>
                  <a:schemeClr val="bg1"/>
                </a:solidFill>
                <a:effectLst>
                  <a:outerShdw blurRad="38100" dist="38100" dir="2700000" algn="tl">
                    <a:srgbClr val="000000">
                      <a:alpha val="43137"/>
                    </a:srgbClr>
                  </a:outerShdw>
                </a:effectLst>
                <a:latin typeface="+mj-lt"/>
                <a:cs typeface="Arial" panose="020B0604020202020204" pitchFamily="34" charset="0"/>
              </a:rPr>
              <a:t>“El Salvador quiere que alentemos a los enfermos, a los desesperados y a los afligidos para que confíen firmemente en su fuerza. Mediante la oración y la fe la estancia del enfermo puede convertirse en un Betel”. </a:t>
            </a:r>
          </a:p>
          <a:p>
            <a:pPr algn="r"/>
            <a:r>
              <a:rPr lang="es-CO" sz="2800" dirty="0">
                <a:solidFill>
                  <a:srgbClr val="FFFF00"/>
                </a:solidFill>
                <a:effectLst>
                  <a:outerShdw blurRad="38100" dist="38100" dir="2700000" algn="tl">
                    <a:srgbClr val="000000">
                      <a:alpha val="43137"/>
                    </a:srgbClr>
                  </a:outerShdw>
                </a:effectLst>
                <a:latin typeface="+mj-lt"/>
                <a:cs typeface="Arial" panose="020B0604020202020204" pitchFamily="34" charset="0"/>
              </a:rPr>
              <a:t>El Ministerio de Curación, pág. 172.</a:t>
            </a:r>
          </a:p>
        </p:txBody>
      </p:sp>
      <p:pic>
        <p:nvPicPr>
          <p:cNvPr id="3" name="3 Imagen" descr="Cópia de 0606210.png"/>
          <p:cNvPicPr>
            <a:picLocks noChangeAspect="1"/>
          </p:cNvPicPr>
          <p:nvPr/>
        </p:nvPicPr>
        <p:blipFill>
          <a:blip r:embed="rId2" cstate="print"/>
          <a:srcRect b="8001"/>
          <a:stretch>
            <a:fillRect/>
          </a:stretch>
        </p:blipFill>
        <p:spPr>
          <a:xfrm>
            <a:off x="1" y="4745421"/>
            <a:ext cx="1721683" cy="2112579"/>
          </a:xfrm>
          <a:prstGeom prst="rect">
            <a:avLst/>
          </a:prstGeom>
        </p:spPr>
      </p:pic>
    </p:spTree>
    <p:extLst>
      <p:ext uri="{BB962C8B-B14F-4D97-AF65-F5344CB8AC3E}">
        <p14:creationId xmlns:p14="http://schemas.microsoft.com/office/powerpoint/2010/main" val="36707764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047403" y="795541"/>
            <a:ext cx="9975273" cy="4031873"/>
          </a:xfrm>
          <a:prstGeom prst="rect">
            <a:avLst/>
          </a:prstGeom>
        </p:spPr>
        <p:txBody>
          <a:bodyPr wrap="square">
            <a:spAutoFit/>
          </a:bodyPr>
          <a:lstStyle/>
          <a:p>
            <a:pPr algn="just"/>
            <a:endParaRPr lang="es-CO" sz="3600" b="1" dirty="0">
              <a:solidFill>
                <a:schemeClr val="bg1"/>
              </a:solidFill>
              <a:effectLst>
                <a:outerShdw blurRad="38100" dist="38100" dir="2700000" algn="tl">
                  <a:srgbClr val="000000">
                    <a:alpha val="43137"/>
                  </a:srgbClr>
                </a:outerShdw>
              </a:effectLst>
              <a:latin typeface="+mj-lt"/>
              <a:cs typeface="Arial" panose="020B0604020202020204" pitchFamily="34" charset="0"/>
            </a:endParaRPr>
          </a:p>
          <a:p>
            <a:pPr algn="just"/>
            <a:r>
              <a:rPr lang="es-CO" sz="2200" dirty="0">
                <a:solidFill>
                  <a:schemeClr val="bg1"/>
                </a:solidFill>
                <a:effectLst>
                  <a:outerShdw blurRad="38100" dist="38100" dir="2700000" algn="tl">
                    <a:srgbClr val="000000">
                      <a:alpha val="43137"/>
                    </a:srgbClr>
                  </a:outerShdw>
                </a:effectLst>
                <a:latin typeface="+mj-lt"/>
              </a:rPr>
              <a:t>2. Dando palabras de ánimo a las personas enfermas.</a:t>
            </a:r>
          </a:p>
          <a:p>
            <a:pPr algn="just"/>
            <a:endParaRPr lang="es-CO" sz="2200" dirty="0">
              <a:solidFill>
                <a:schemeClr val="bg1"/>
              </a:solidFill>
              <a:effectLst>
                <a:outerShdw blurRad="38100" dist="38100" dir="2700000" algn="tl">
                  <a:srgbClr val="000000">
                    <a:alpha val="43137"/>
                  </a:srgbClr>
                </a:outerShdw>
              </a:effectLst>
              <a:latin typeface="+mj-lt"/>
            </a:endParaRPr>
          </a:p>
          <a:p>
            <a:pPr algn="just"/>
            <a:r>
              <a:rPr lang="es-CO" sz="2200" dirty="0">
                <a:solidFill>
                  <a:schemeClr val="bg1"/>
                </a:solidFill>
                <a:effectLst>
                  <a:outerShdw blurRad="38100" dist="38100" dir="2700000" algn="tl">
                    <a:srgbClr val="000000">
                      <a:alpha val="43137"/>
                    </a:srgbClr>
                  </a:outerShdw>
                </a:effectLst>
                <a:latin typeface="+mj-lt"/>
              </a:rPr>
              <a:t> “Si están colaborando estrechamente con Cristo, llevando su yugo, aprenderán todos los días de él a cómo llevar mensajes de paz y consuelo a los dolientes y chasqueados, a los entristecidos y desconsolados. Pueden señalar a los desanimados la Palabra de Dios y llevar a los enfermos al Señor en oración. Mientras oran, háblenle a Cristo como lo harían con un amigo de confianza y muy amado. Mantengan una dignidad dulce, libre y agradable, como hijos de Dios. Esto será reconocido”. </a:t>
            </a:r>
          </a:p>
          <a:p>
            <a:pPr algn="r"/>
            <a:r>
              <a:rPr lang="es-CO" sz="2200" dirty="0">
                <a:solidFill>
                  <a:srgbClr val="FFFF00"/>
                </a:solidFill>
                <a:effectLst>
                  <a:outerShdw blurRad="38100" dist="38100" dir="2700000" algn="tl">
                    <a:srgbClr val="000000">
                      <a:alpha val="43137"/>
                    </a:srgbClr>
                  </a:outerShdw>
                </a:effectLst>
                <a:latin typeface="+mj-lt"/>
              </a:rPr>
              <a:t>El </a:t>
            </a:r>
            <a:r>
              <a:rPr lang="es-CO" sz="2200" dirty="0" err="1">
                <a:solidFill>
                  <a:srgbClr val="FFFF00"/>
                </a:solidFill>
                <a:effectLst>
                  <a:outerShdw blurRad="38100" dist="38100" dir="2700000" algn="tl">
                    <a:srgbClr val="000000">
                      <a:alpha val="43137"/>
                    </a:srgbClr>
                  </a:outerShdw>
                </a:effectLst>
                <a:latin typeface="+mj-lt"/>
              </a:rPr>
              <a:t>Colportor</a:t>
            </a:r>
            <a:r>
              <a:rPr lang="es-CO" sz="2200" dirty="0">
                <a:solidFill>
                  <a:srgbClr val="FFFF00"/>
                </a:solidFill>
                <a:effectLst>
                  <a:outerShdw blurRad="38100" dist="38100" dir="2700000" algn="tl">
                    <a:srgbClr val="000000">
                      <a:alpha val="43137"/>
                    </a:srgbClr>
                  </a:outerShdw>
                </a:effectLst>
                <a:latin typeface="+mj-lt"/>
              </a:rPr>
              <a:t> Evangélico, pág. 43.</a:t>
            </a:r>
          </a:p>
        </p:txBody>
      </p:sp>
      <p:pic>
        <p:nvPicPr>
          <p:cNvPr id="3" name="3 Imagen" descr="Cópia de 0606210.png"/>
          <p:cNvPicPr>
            <a:picLocks noChangeAspect="1"/>
          </p:cNvPicPr>
          <p:nvPr/>
        </p:nvPicPr>
        <p:blipFill>
          <a:blip r:embed="rId2" cstate="print"/>
          <a:srcRect b="8001"/>
          <a:stretch>
            <a:fillRect/>
          </a:stretch>
        </p:blipFill>
        <p:spPr>
          <a:xfrm>
            <a:off x="1" y="4745421"/>
            <a:ext cx="1721683" cy="2112579"/>
          </a:xfrm>
          <a:prstGeom prst="rect">
            <a:avLst/>
          </a:prstGeom>
        </p:spPr>
      </p:pic>
    </p:spTree>
    <p:extLst>
      <p:ext uri="{BB962C8B-B14F-4D97-AF65-F5344CB8AC3E}">
        <p14:creationId xmlns:p14="http://schemas.microsoft.com/office/powerpoint/2010/main" val="23287415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069569" y="1388010"/>
            <a:ext cx="10030691" cy="4524315"/>
          </a:xfrm>
          <a:prstGeom prst="rect">
            <a:avLst/>
          </a:prstGeom>
        </p:spPr>
        <p:txBody>
          <a:bodyPr wrap="square">
            <a:spAutoFit/>
          </a:bodyPr>
          <a:lstStyle/>
          <a:p>
            <a:pPr marL="514350" indent="-514350" algn="just">
              <a:buFont typeface="+mj-lt"/>
              <a:buAutoNum type="arabicPeriod" startAt="3"/>
            </a:pPr>
            <a:r>
              <a:rPr lang="es-CO" sz="2400" dirty="0">
                <a:solidFill>
                  <a:schemeClr val="bg1"/>
                </a:solidFill>
                <a:effectLst>
                  <a:outerShdw blurRad="38100" dist="38100" dir="2700000" algn="tl">
                    <a:srgbClr val="000000">
                      <a:alpha val="43137"/>
                    </a:srgbClr>
                  </a:outerShdw>
                </a:effectLst>
                <a:latin typeface="+mj-lt"/>
                <a:cs typeface="Arial" panose="020B0604020202020204" pitchFamily="34" charset="0"/>
              </a:rPr>
              <a:t>Realizando un momento de Oración por los enfermos en nuestros cultos familiares, de la iglesia, en los grupos pequeños y en nuestra devoción personal por medio de una lista de los nombres de las personas que se encuentran enfermas y desean que se ore por ellas. </a:t>
            </a:r>
          </a:p>
          <a:p>
            <a:pPr marL="514350" indent="17463" algn="just">
              <a:buFont typeface="+mj-lt"/>
              <a:buAutoNum type="arabicPeriod" startAt="3"/>
            </a:pPr>
            <a:endParaRPr lang="es-CO" sz="2400" dirty="0">
              <a:solidFill>
                <a:schemeClr val="bg1"/>
              </a:solidFill>
              <a:effectLst>
                <a:outerShdw blurRad="38100" dist="38100" dir="2700000" algn="tl">
                  <a:srgbClr val="000000">
                    <a:alpha val="43137"/>
                  </a:srgbClr>
                </a:outerShdw>
              </a:effectLst>
              <a:latin typeface="+mj-lt"/>
              <a:cs typeface="Arial" panose="020B0604020202020204" pitchFamily="34" charset="0"/>
            </a:endParaRPr>
          </a:p>
          <a:p>
            <a:pPr marL="514350" indent="17463" algn="just"/>
            <a:r>
              <a:rPr lang="es-CO" sz="2400" dirty="0">
                <a:solidFill>
                  <a:schemeClr val="bg1"/>
                </a:solidFill>
                <a:effectLst>
                  <a:outerShdw blurRad="38100" dist="38100" dir="2700000" algn="tl">
                    <a:srgbClr val="000000">
                      <a:alpha val="43137"/>
                    </a:srgbClr>
                  </a:outerShdw>
                </a:effectLst>
                <a:latin typeface="+mj-lt"/>
                <a:cs typeface="Arial" panose="020B0604020202020204" pitchFamily="34" charset="0"/>
              </a:rPr>
              <a:t>“Dios oye la oración. Cristo dijo: Si algo pidiereis en mi nombre, yo lo haré. También dijo: Si alguno me sirviere, mi Padre le honrará (Juan 14:14; 12:26). Si vivimos conforme a su Palabra, se cumplirán en nuestro favor todas sus promesas. Somos indignos de su gracia; pero cuando nos entregamos a él, nos recibe. Obrará en favor de los que le siguen y por medio de ellos”. </a:t>
            </a:r>
          </a:p>
          <a:p>
            <a:pPr marL="514350" indent="17463" algn="r"/>
            <a:r>
              <a:rPr lang="es-CO" sz="2400" dirty="0">
                <a:solidFill>
                  <a:srgbClr val="FFFF00"/>
                </a:solidFill>
                <a:effectLst>
                  <a:outerShdw blurRad="38100" dist="38100" dir="2700000" algn="tl">
                    <a:srgbClr val="000000">
                      <a:alpha val="43137"/>
                    </a:srgbClr>
                  </a:outerShdw>
                </a:effectLst>
                <a:latin typeface="+mj-lt"/>
                <a:cs typeface="Arial" panose="020B0604020202020204" pitchFamily="34" charset="0"/>
              </a:rPr>
              <a:t>El Ministerio de Curación, pág. 172.</a:t>
            </a:r>
          </a:p>
        </p:txBody>
      </p:sp>
      <p:pic>
        <p:nvPicPr>
          <p:cNvPr id="3" name="3 Imagen" descr="Cópia de 0606210.png"/>
          <p:cNvPicPr>
            <a:picLocks noChangeAspect="1"/>
          </p:cNvPicPr>
          <p:nvPr/>
        </p:nvPicPr>
        <p:blipFill>
          <a:blip r:embed="rId2" cstate="print"/>
          <a:srcRect b="8001"/>
          <a:stretch>
            <a:fillRect/>
          </a:stretch>
        </p:blipFill>
        <p:spPr>
          <a:xfrm>
            <a:off x="1" y="4745421"/>
            <a:ext cx="1721683" cy="2112579"/>
          </a:xfrm>
          <a:prstGeom prst="rect">
            <a:avLst/>
          </a:prstGeom>
        </p:spPr>
      </p:pic>
    </p:spTree>
    <p:extLst>
      <p:ext uri="{BB962C8B-B14F-4D97-AF65-F5344CB8AC3E}">
        <p14:creationId xmlns:p14="http://schemas.microsoft.com/office/powerpoint/2010/main" val="8105684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799242" y="2614461"/>
            <a:ext cx="9005455" cy="1938992"/>
          </a:xfrm>
          <a:prstGeom prst="rect">
            <a:avLst/>
          </a:prstGeom>
        </p:spPr>
        <p:txBody>
          <a:bodyPr wrap="square">
            <a:spAutoFit/>
          </a:bodyPr>
          <a:lstStyle/>
          <a:p>
            <a:pPr algn="ctr"/>
            <a:r>
              <a:rPr lang="es-CO" sz="4000" dirty="0">
                <a:solidFill>
                  <a:schemeClr val="bg1"/>
                </a:solidFill>
                <a:effectLst>
                  <a:outerShdw blurRad="38100" dist="38100" dir="2700000" algn="tl">
                    <a:srgbClr val="000000">
                      <a:alpha val="43137"/>
                    </a:srgbClr>
                  </a:outerShdw>
                </a:effectLst>
              </a:rPr>
              <a:t>Cuatro maneras en las que podemos ayudar a la persona enferma a alcanzar la sanidad integral son:</a:t>
            </a:r>
          </a:p>
        </p:txBody>
      </p:sp>
    </p:spTree>
    <p:extLst>
      <p:ext uri="{BB962C8B-B14F-4D97-AF65-F5344CB8AC3E}">
        <p14:creationId xmlns:p14="http://schemas.microsoft.com/office/powerpoint/2010/main" val="3572662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248757" y="896819"/>
            <a:ext cx="9772072" cy="5386090"/>
          </a:xfrm>
          <a:prstGeom prst="rect">
            <a:avLst/>
          </a:prstGeom>
        </p:spPr>
        <p:txBody>
          <a:bodyPr wrap="square">
            <a:spAutoFit/>
          </a:bodyPr>
          <a:lstStyle/>
          <a:p>
            <a:pPr marL="742950" indent="-742950" algn="just">
              <a:buFont typeface="+mj-lt"/>
              <a:buAutoNum type="alphaUcPeriod"/>
            </a:pPr>
            <a:r>
              <a:rPr lang="es-CO" sz="3600" b="1" dirty="0">
                <a:ln w="25400">
                  <a:solidFill>
                    <a:srgbClr val="FFFFFF"/>
                  </a:solidFill>
                </a:ln>
                <a:gradFill>
                  <a:gsLst>
                    <a:gs pos="100000">
                      <a:srgbClr val="FD9227"/>
                    </a:gs>
                    <a:gs pos="56000">
                      <a:srgbClr val="FFDD18"/>
                    </a:gs>
                  </a:gsLst>
                  <a:lin ang="5400000" scaled="0"/>
                </a:gradFill>
                <a:effectLst>
                  <a:outerShdw blurRad="38100" dist="38100" dir="2700000" algn="tl">
                    <a:srgbClr val="000000">
                      <a:alpha val="43137"/>
                    </a:srgbClr>
                  </a:outerShdw>
                </a:effectLst>
                <a:latin typeface="+mj-lt"/>
                <a:cs typeface="Arial" panose="020B0604020202020204" pitchFamily="34" charset="0"/>
              </a:rPr>
              <a:t> Presentando los principios del sano vivir. </a:t>
            </a:r>
          </a:p>
          <a:p>
            <a:pPr algn="just"/>
            <a:endParaRPr lang="es-CO" sz="2800" dirty="0">
              <a:solidFill>
                <a:schemeClr val="bg1"/>
              </a:solidFill>
              <a:effectLst>
                <a:outerShdw blurRad="38100" dist="38100" dir="2700000" algn="tl">
                  <a:srgbClr val="000000">
                    <a:alpha val="43137"/>
                  </a:srgbClr>
                </a:outerShdw>
              </a:effectLst>
              <a:latin typeface="+mj-lt"/>
              <a:cs typeface="Arial" panose="020B0604020202020204" pitchFamily="34" charset="0"/>
            </a:endParaRPr>
          </a:p>
          <a:p>
            <a:pPr algn="just"/>
            <a:r>
              <a:rPr lang="es-CO" sz="2800" dirty="0">
                <a:solidFill>
                  <a:schemeClr val="bg1"/>
                </a:solidFill>
                <a:effectLst>
                  <a:outerShdw blurRad="38100" dist="38100" dir="2700000" algn="tl">
                    <a:srgbClr val="000000">
                      <a:alpha val="43137"/>
                    </a:srgbClr>
                  </a:outerShdw>
                </a:effectLst>
                <a:latin typeface="+mj-lt"/>
                <a:cs typeface="Arial" panose="020B0604020202020204" pitchFamily="34" charset="0"/>
              </a:rPr>
              <a:t>“Trabajo perdido es enseñar a la gente a considerar a Dios como sanador de sus enfermedades, si no se le enseña también a desechar las prácticas malsanas. Para recibir las bendiciones de Dios en respuesta a la oración, se debe dejar de hacer el mal y aprender a hacer el bien. Las condiciones en que se vive deben ser saludables, y los hábitos de vida correctos. Se debe vivir en armonía con la ley natural y espiritual de Dios”. </a:t>
            </a:r>
          </a:p>
          <a:p>
            <a:pPr algn="r"/>
            <a:endParaRPr lang="es-CO" sz="2800" dirty="0">
              <a:solidFill>
                <a:schemeClr val="bg1"/>
              </a:solidFill>
              <a:effectLst>
                <a:outerShdw blurRad="38100" dist="38100" dir="2700000" algn="tl">
                  <a:srgbClr val="000000">
                    <a:alpha val="43137"/>
                  </a:srgbClr>
                </a:outerShdw>
              </a:effectLst>
              <a:latin typeface="+mj-lt"/>
              <a:cs typeface="Arial" panose="020B0604020202020204" pitchFamily="34" charset="0"/>
            </a:endParaRPr>
          </a:p>
          <a:p>
            <a:pPr algn="r"/>
            <a:r>
              <a:rPr lang="es-CO" sz="2800" dirty="0">
                <a:solidFill>
                  <a:srgbClr val="FFFF00"/>
                </a:solidFill>
                <a:effectLst>
                  <a:outerShdw blurRad="38100" dist="38100" dir="2700000" algn="tl">
                    <a:srgbClr val="000000">
                      <a:alpha val="43137"/>
                    </a:srgbClr>
                  </a:outerShdw>
                </a:effectLst>
                <a:latin typeface="+mj-lt"/>
                <a:cs typeface="Arial" panose="020B0604020202020204" pitchFamily="34" charset="0"/>
              </a:rPr>
              <a:t>El Ministerio de Curación, pág. 173</a:t>
            </a:r>
          </a:p>
        </p:txBody>
      </p:sp>
      <p:pic>
        <p:nvPicPr>
          <p:cNvPr id="3" name="3 Imagen" descr="Cópia de 0606210.png"/>
          <p:cNvPicPr>
            <a:picLocks noChangeAspect="1"/>
          </p:cNvPicPr>
          <p:nvPr/>
        </p:nvPicPr>
        <p:blipFill>
          <a:blip r:embed="rId2" cstate="print"/>
          <a:srcRect b="8001"/>
          <a:stretch>
            <a:fillRect/>
          </a:stretch>
        </p:blipFill>
        <p:spPr>
          <a:xfrm>
            <a:off x="1" y="4745421"/>
            <a:ext cx="1721683" cy="2112579"/>
          </a:xfrm>
          <a:prstGeom prst="rect">
            <a:avLst/>
          </a:prstGeom>
        </p:spPr>
      </p:pic>
    </p:spTree>
    <p:extLst>
      <p:ext uri="{BB962C8B-B14F-4D97-AF65-F5344CB8AC3E}">
        <p14:creationId xmlns:p14="http://schemas.microsoft.com/office/powerpoint/2010/main" val="4118574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248757" y="880563"/>
            <a:ext cx="9956800" cy="4893647"/>
          </a:xfrm>
          <a:prstGeom prst="rect">
            <a:avLst/>
          </a:prstGeom>
        </p:spPr>
        <p:txBody>
          <a:bodyPr wrap="square">
            <a:spAutoFit/>
          </a:bodyPr>
          <a:lstStyle/>
          <a:p>
            <a:pPr marL="514350" indent="-514350">
              <a:buFont typeface="+mj-lt"/>
              <a:buAutoNum type="alphaUcPeriod" startAt="2"/>
            </a:pPr>
            <a:r>
              <a:rPr lang="es-CO" sz="3200" b="1" dirty="0">
                <a:ln w="25400">
                  <a:solidFill>
                    <a:srgbClr val="FFFFFF"/>
                  </a:solidFill>
                </a:ln>
                <a:gradFill>
                  <a:gsLst>
                    <a:gs pos="100000">
                      <a:srgbClr val="FD9227"/>
                    </a:gs>
                    <a:gs pos="56000">
                      <a:srgbClr val="FFDD18"/>
                    </a:gs>
                  </a:gsLst>
                  <a:lin ang="5400000" scaled="0"/>
                </a:gradFill>
                <a:effectLst>
                  <a:outerShdw blurRad="38100" dist="38100" dir="2700000" algn="tl">
                    <a:srgbClr val="000000">
                      <a:alpha val="43137"/>
                    </a:srgbClr>
                  </a:outerShdw>
                </a:effectLst>
                <a:latin typeface="+mj-lt"/>
                <a:cs typeface="Arial" panose="020B0604020202020204" pitchFamily="34" charset="0"/>
              </a:rPr>
              <a:t>Animando a continuar usando los remedios que Dios ha puesto a nuestro alcance. </a:t>
            </a:r>
          </a:p>
          <a:p>
            <a:endParaRPr lang="es-CO" sz="2400" b="1" dirty="0">
              <a:solidFill>
                <a:schemeClr val="bg1"/>
              </a:solidFill>
              <a:effectLst>
                <a:outerShdw blurRad="38100" dist="38100" dir="2700000" algn="tl">
                  <a:srgbClr val="000000">
                    <a:alpha val="43137"/>
                  </a:srgbClr>
                </a:outerShdw>
              </a:effectLst>
              <a:latin typeface="+mj-lt"/>
              <a:cs typeface="Arial" panose="020B0604020202020204" pitchFamily="34" charset="0"/>
            </a:endParaRPr>
          </a:p>
          <a:p>
            <a:pPr algn="just"/>
            <a:r>
              <a:rPr lang="es-CO" sz="2800" dirty="0">
                <a:solidFill>
                  <a:schemeClr val="bg1"/>
                </a:solidFill>
                <a:effectLst>
                  <a:outerShdw blurRad="38100" dist="38100" dir="2700000" algn="tl">
                    <a:srgbClr val="000000">
                      <a:alpha val="43137"/>
                    </a:srgbClr>
                  </a:outerShdw>
                </a:effectLst>
                <a:latin typeface="+mj-lt"/>
                <a:cs typeface="Arial" panose="020B0604020202020204" pitchFamily="34" charset="0"/>
              </a:rPr>
              <a:t>“Los que buscan la salud por medio de la oración no deben dejar de hacer uso de los remedios puestos a su alcance. Hacer uso de los agentes curativos que Dios ha suministrado para aliviar el dolor y para ayudar a la naturaleza en su obra restauradora no es negar nuestra fe. No lo es tampoco el cooperar con Dios y ponernos en la condición más favorable para recuperar la salud. </a:t>
            </a:r>
          </a:p>
          <a:p>
            <a:pPr algn="r"/>
            <a:r>
              <a:rPr lang="es-CO" sz="2800" dirty="0">
                <a:solidFill>
                  <a:srgbClr val="FFFF00"/>
                </a:solidFill>
                <a:effectLst>
                  <a:outerShdw blurRad="38100" dist="38100" dir="2700000" algn="tl">
                    <a:srgbClr val="000000">
                      <a:alpha val="43137"/>
                    </a:srgbClr>
                  </a:outerShdw>
                </a:effectLst>
                <a:latin typeface="+mj-lt"/>
                <a:cs typeface="Arial" panose="020B0604020202020204" pitchFamily="34" charset="0"/>
              </a:rPr>
              <a:t>El Ministerio de Curación, pág. 177.</a:t>
            </a:r>
          </a:p>
        </p:txBody>
      </p:sp>
      <p:pic>
        <p:nvPicPr>
          <p:cNvPr id="3" name="3 Imagen" descr="Cópia de 0606210.png"/>
          <p:cNvPicPr>
            <a:picLocks noChangeAspect="1"/>
          </p:cNvPicPr>
          <p:nvPr/>
        </p:nvPicPr>
        <p:blipFill>
          <a:blip r:embed="rId2" cstate="print"/>
          <a:srcRect b="8001"/>
          <a:stretch>
            <a:fillRect/>
          </a:stretch>
        </p:blipFill>
        <p:spPr>
          <a:xfrm>
            <a:off x="1" y="4745421"/>
            <a:ext cx="1721683" cy="2112579"/>
          </a:xfrm>
          <a:prstGeom prst="rect">
            <a:avLst/>
          </a:prstGeom>
        </p:spPr>
      </p:pic>
    </p:spTree>
    <p:extLst>
      <p:ext uri="{BB962C8B-B14F-4D97-AF65-F5344CB8AC3E}">
        <p14:creationId xmlns:p14="http://schemas.microsoft.com/office/powerpoint/2010/main" val="10142506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Imagen 3"/>
          <p:cNvPicPr>
            <a:picLocks noChangeAspect="1"/>
          </p:cNvPicPr>
          <p:nvPr/>
        </p:nvPicPr>
        <p:blipFill rotWithShape="1">
          <a:blip r:embed="rId3">
            <a:extLst>
              <a:ext uri="{28A0092B-C50C-407E-A947-70E740481C1C}">
                <a14:useLocalDpi xmlns:a14="http://schemas.microsoft.com/office/drawing/2010/main" val="0"/>
              </a:ext>
            </a:extLst>
          </a:blip>
          <a:srcRect l="81947"/>
          <a:stretch/>
        </p:blipFill>
        <p:spPr>
          <a:xfrm>
            <a:off x="10431624" y="0"/>
            <a:ext cx="1754130" cy="6858000"/>
          </a:xfrm>
          <a:prstGeom prst="rect">
            <a:avLst/>
          </a:prstGeom>
        </p:spPr>
      </p:pic>
      <p:sp>
        <p:nvSpPr>
          <p:cNvPr id="2" name="Rectángulo 1"/>
          <p:cNvSpPr/>
          <p:nvPr/>
        </p:nvSpPr>
        <p:spPr>
          <a:xfrm>
            <a:off x="865485" y="1905506"/>
            <a:ext cx="8700655" cy="3046988"/>
          </a:xfrm>
          <a:prstGeom prst="rect">
            <a:avLst/>
          </a:prstGeom>
        </p:spPr>
        <p:txBody>
          <a:bodyPr wrap="square">
            <a:spAutoFit/>
          </a:bodyPr>
          <a:lstStyle/>
          <a:p>
            <a:pPr algn="just"/>
            <a:r>
              <a:rPr lang="es-CO" sz="3200" dirty="0">
                <a:solidFill>
                  <a:schemeClr val="bg1"/>
                </a:solidFill>
                <a:effectLst>
                  <a:outerShdw blurRad="38100" dist="38100" dir="2700000" algn="tl">
                    <a:srgbClr val="000000">
                      <a:alpha val="43137"/>
                    </a:srgbClr>
                  </a:outerShdw>
                </a:effectLst>
                <a:latin typeface="+mj-lt"/>
                <a:ea typeface="Times New Roman" panose="02020603050405020304" pitchFamily="18" charset="0"/>
                <a:cs typeface="Arial" panose="020B0604020202020204" pitchFamily="34" charset="0"/>
              </a:rPr>
              <a:t>«En el nombre del cielo y por amor a la tierra, no permitamos nunca que se enfríe ese insaciable deseo de ganar hombres y mujeres para Cristo.» </a:t>
            </a:r>
          </a:p>
          <a:p>
            <a:pPr algn="just"/>
            <a:endParaRPr lang="es-CO" sz="3200" dirty="0">
              <a:solidFill>
                <a:schemeClr val="bg1"/>
              </a:solidFill>
              <a:effectLst>
                <a:outerShdw blurRad="38100" dist="38100" dir="2700000" algn="tl">
                  <a:srgbClr val="000000">
                    <a:alpha val="43137"/>
                  </a:srgbClr>
                </a:outerShdw>
              </a:effectLst>
              <a:latin typeface="+mj-lt"/>
              <a:cs typeface="Arial" panose="020B0604020202020204" pitchFamily="34" charset="0"/>
            </a:endParaRPr>
          </a:p>
          <a:p>
            <a:r>
              <a:rPr lang="es-CO" sz="3200" dirty="0">
                <a:solidFill>
                  <a:srgbClr val="FFFF00"/>
                </a:solidFill>
                <a:effectLst>
                  <a:outerShdw blurRad="38100" dist="38100" dir="2700000" algn="tl">
                    <a:srgbClr val="000000">
                      <a:alpha val="43137"/>
                    </a:srgbClr>
                  </a:outerShdw>
                </a:effectLst>
                <a:latin typeface="+mj-lt"/>
                <a:cs typeface="Arial" panose="020B0604020202020204" pitchFamily="34" charset="0"/>
              </a:rPr>
              <a:t>Paul S. </a:t>
            </a:r>
            <a:r>
              <a:rPr lang="es-CO" sz="3200" dirty="0" err="1">
                <a:solidFill>
                  <a:srgbClr val="FFFF00"/>
                </a:solidFill>
                <a:effectLst>
                  <a:outerShdw blurRad="38100" dist="38100" dir="2700000" algn="tl">
                    <a:srgbClr val="000000">
                      <a:alpha val="43137"/>
                    </a:srgbClr>
                  </a:outerShdw>
                </a:effectLst>
                <a:latin typeface="+mj-lt"/>
                <a:cs typeface="Arial" panose="020B0604020202020204" pitchFamily="34" charset="0"/>
              </a:rPr>
              <a:t>Rees</a:t>
            </a:r>
            <a:r>
              <a:rPr lang="es-CO" sz="3200" dirty="0">
                <a:solidFill>
                  <a:srgbClr val="FFFF00"/>
                </a:solidFill>
                <a:effectLst>
                  <a:outerShdw blurRad="38100" dist="38100" dir="2700000" algn="tl">
                    <a:srgbClr val="000000">
                      <a:alpha val="43137"/>
                    </a:srgbClr>
                  </a:outerShdw>
                </a:effectLst>
                <a:latin typeface="+mj-lt"/>
                <a:cs typeface="Arial" panose="020B0604020202020204" pitchFamily="34" charset="0"/>
              </a:rPr>
              <a:t>. </a:t>
            </a:r>
            <a:endParaRPr lang="es-CO" sz="3200" dirty="0">
              <a:solidFill>
                <a:srgbClr val="FFFF00"/>
              </a:solidFill>
              <a:effectLst>
                <a:outerShdw blurRad="38100" dist="38100" dir="2700000" algn="tl">
                  <a:srgbClr val="000000">
                    <a:alpha val="43137"/>
                  </a:srgbClr>
                </a:outerShdw>
              </a:effectLst>
              <a:latin typeface="+mj-lt"/>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339468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389148" y="887675"/>
            <a:ext cx="9652000" cy="5416868"/>
          </a:xfrm>
          <a:prstGeom prst="rect">
            <a:avLst/>
          </a:prstGeom>
        </p:spPr>
        <p:txBody>
          <a:bodyPr wrap="square">
            <a:spAutoFit/>
          </a:bodyPr>
          <a:lstStyle/>
          <a:p>
            <a:pPr marL="457200" indent="-457200">
              <a:buFont typeface="+mj-lt"/>
              <a:buAutoNum type="alphaUcPeriod" startAt="3"/>
            </a:pPr>
            <a:r>
              <a:rPr lang="es-CO" sz="3200" b="1" dirty="0">
                <a:ln w="25400">
                  <a:solidFill>
                    <a:srgbClr val="FFFFFF"/>
                  </a:solidFill>
                </a:ln>
                <a:gradFill>
                  <a:gsLst>
                    <a:gs pos="100000">
                      <a:srgbClr val="FD9227"/>
                    </a:gs>
                    <a:gs pos="56000">
                      <a:srgbClr val="FFDD18"/>
                    </a:gs>
                  </a:gsLst>
                  <a:lin ang="5400000" scaled="0"/>
                </a:gradFill>
                <a:effectLst>
                  <a:outerShdw blurRad="38100" dist="38100" dir="2700000" algn="tl">
                    <a:srgbClr val="000000">
                      <a:alpha val="43137"/>
                    </a:srgbClr>
                  </a:outerShdw>
                </a:effectLst>
                <a:latin typeface="+mj-lt"/>
                <a:cs typeface="Arial" panose="020B0604020202020204" pitchFamily="34" charset="0"/>
              </a:rPr>
              <a:t>Debemos animar a la persona enferma y a su familia a que confíe en Dios. </a:t>
            </a:r>
          </a:p>
          <a:p>
            <a:endParaRPr lang="es-CO" dirty="0">
              <a:solidFill>
                <a:schemeClr val="bg1"/>
              </a:solidFill>
              <a:effectLst>
                <a:outerShdw blurRad="38100" dist="38100" dir="2700000" algn="tl">
                  <a:srgbClr val="000000">
                    <a:alpha val="43137"/>
                  </a:srgbClr>
                </a:outerShdw>
              </a:effectLst>
              <a:latin typeface="+mj-lt"/>
            </a:endParaRPr>
          </a:p>
          <a:p>
            <a:pPr marL="449263" algn="just"/>
            <a:r>
              <a:rPr lang="es-CO" sz="2400" dirty="0">
                <a:solidFill>
                  <a:schemeClr val="bg1"/>
                </a:solidFill>
                <a:effectLst>
                  <a:outerShdw blurRad="38100" dist="38100" dir="2700000" algn="tl">
                    <a:srgbClr val="000000">
                      <a:alpha val="43137"/>
                    </a:srgbClr>
                  </a:outerShdw>
                </a:effectLst>
                <a:latin typeface="+mj-lt"/>
                <a:cs typeface="Arial" panose="020B0604020202020204" pitchFamily="34" charset="0"/>
              </a:rPr>
              <a:t>“Dios conoce a cada cual por nombre y cuida de él como si no hubiera nadie más en el mundo por quien entregara a su Hijo amado. Siendo el amor de Dios tan grande y tan infalible, se debe alentar al enfermo a que confíe en Dios y tenga ánimo. La congoja acerca de sí mismos los debilita y enferma. Si los enfermos resuelven sobreponerse a la depresión y la melancolía, tendrán mejores perspectivas de sanar; pues El ojo de Jehová está sobre los que le temen, sobre los que esperan en su misericordia Salmos 33:18”. </a:t>
            </a:r>
          </a:p>
          <a:p>
            <a:pPr marL="449263" algn="just"/>
            <a:endParaRPr lang="es-CO" sz="2400" dirty="0">
              <a:solidFill>
                <a:schemeClr val="bg1"/>
              </a:solidFill>
              <a:effectLst>
                <a:outerShdw blurRad="38100" dist="38100" dir="2700000" algn="tl">
                  <a:srgbClr val="000000">
                    <a:alpha val="43137"/>
                  </a:srgbClr>
                </a:outerShdw>
              </a:effectLst>
              <a:latin typeface="+mj-lt"/>
              <a:cs typeface="Arial" panose="020B0604020202020204" pitchFamily="34" charset="0"/>
            </a:endParaRPr>
          </a:p>
          <a:p>
            <a:pPr marL="449263" algn="r"/>
            <a:r>
              <a:rPr lang="es-CO" sz="2400" dirty="0">
                <a:solidFill>
                  <a:srgbClr val="FFFF00"/>
                </a:solidFill>
                <a:effectLst>
                  <a:outerShdw blurRad="38100" dist="38100" dir="2700000" algn="tl">
                    <a:srgbClr val="000000">
                      <a:alpha val="43137"/>
                    </a:srgbClr>
                  </a:outerShdw>
                </a:effectLst>
                <a:latin typeface="+mj-lt"/>
                <a:cs typeface="Arial" panose="020B0604020202020204" pitchFamily="34" charset="0"/>
              </a:rPr>
              <a:t>El Ministerio de Curación, pág. 174. </a:t>
            </a:r>
          </a:p>
        </p:txBody>
      </p:sp>
      <p:pic>
        <p:nvPicPr>
          <p:cNvPr id="3" name="3 Imagen" descr="Cópia de 0606210.png"/>
          <p:cNvPicPr>
            <a:picLocks noChangeAspect="1"/>
          </p:cNvPicPr>
          <p:nvPr/>
        </p:nvPicPr>
        <p:blipFill>
          <a:blip r:embed="rId2" cstate="print"/>
          <a:srcRect b="8001"/>
          <a:stretch>
            <a:fillRect/>
          </a:stretch>
        </p:blipFill>
        <p:spPr>
          <a:xfrm>
            <a:off x="1" y="4745421"/>
            <a:ext cx="1721683" cy="2112579"/>
          </a:xfrm>
          <a:prstGeom prst="rect">
            <a:avLst/>
          </a:prstGeom>
        </p:spPr>
      </p:pic>
    </p:spTree>
    <p:extLst>
      <p:ext uri="{BB962C8B-B14F-4D97-AF65-F5344CB8AC3E}">
        <p14:creationId xmlns:p14="http://schemas.microsoft.com/office/powerpoint/2010/main" val="6983184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306021" y="1229236"/>
            <a:ext cx="9624291" cy="4524315"/>
          </a:xfrm>
          <a:prstGeom prst="rect">
            <a:avLst/>
          </a:prstGeom>
        </p:spPr>
        <p:txBody>
          <a:bodyPr wrap="square">
            <a:spAutoFit/>
          </a:bodyPr>
          <a:lstStyle/>
          <a:p>
            <a:pPr algn="just"/>
            <a:r>
              <a:rPr lang="es-CO" sz="3200" dirty="0">
                <a:solidFill>
                  <a:schemeClr val="bg1"/>
                </a:solidFill>
                <a:effectLst>
                  <a:outerShdw blurRad="38100" dist="38100" dir="2700000" algn="tl">
                    <a:srgbClr val="000000">
                      <a:alpha val="43137"/>
                    </a:srgbClr>
                  </a:outerShdw>
                </a:effectLst>
                <a:latin typeface="+mj-lt"/>
                <a:cs typeface="Arial" panose="020B0604020202020204" pitchFamily="34" charset="0"/>
              </a:rPr>
              <a:t>“Es nuestra obra presentarles a Cristo en los brazos de nuestra fe. Debemos enseñarles a creer en el gran Médico. Hemos de echar mano de sus promesas, y orar por la manifestación de su poder. La misma esencia del Evangelio es la curación, y el Salvador quiere que invitemos a los enfermos, a los desesperados y los afligidos, a echar mano de su fuerza”.</a:t>
            </a:r>
          </a:p>
          <a:p>
            <a:pPr algn="r"/>
            <a:r>
              <a:rPr lang="es-CO" sz="3200" dirty="0">
                <a:solidFill>
                  <a:srgbClr val="FFFF00"/>
                </a:solidFill>
                <a:effectLst>
                  <a:outerShdw blurRad="38100" dist="38100" dir="2700000" algn="tl">
                    <a:srgbClr val="000000">
                      <a:alpha val="43137"/>
                    </a:srgbClr>
                  </a:outerShdw>
                </a:effectLst>
                <a:latin typeface="+mj-lt"/>
                <a:cs typeface="Arial" panose="020B0604020202020204" pitchFamily="34" charset="0"/>
              </a:rPr>
              <a:t>Consejos para los Maestros, pág. 453. </a:t>
            </a:r>
          </a:p>
        </p:txBody>
      </p:sp>
      <p:pic>
        <p:nvPicPr>
          <p:cNvPr id="3" name="3 Imagen" descr="Cópia de 0606210.png"/>
          <p:cNvPicPr>
            <a:picLocks noChangeAspect="1"/>
          </p:cNvPicPr>
          <p:nvPr/>
        </p:nvPicPr>
        <p:blipFill>
          <a:blip r:embed="rId2" cstate="print"/>
          <a:srcRect b="8001"/>
          <a:stretch>
            <a:fillRect/>
          </a:stretch>
        </p:blipFill>
        <p:spPr>
          <a:xfrm>
            <a:off x="1" y="4745421"/>
            <a:ext cx="1721683" cy="2112579"/>
          </a:xfrm>
          <a:prstGeom prst="rect">
            <a:avLst/>
          </a:prstGeom>
        </p:spPr>
      </p:pic>
    </p:spTree>
    <p:extLst>
      <p:ext uri="{BB962C8B-B14F-4D97-AF65-F5344CB8AC3E}">
        <p14:creationId xmlns:p14="http://schemas.microsoft.com/office/powerpoint/2010/main" val="38674052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333731" y="872621"/>
            <a:ext cx="9513454" cy="4924425"/>
          </a:xfrm>
          <a:prstGeom prst="rect">
            <a:avLst/>
          </a:prstGeom>
        </p:spPr>
        <p:txBody>
          <a:bodyPr wrap="square">
            <a:spAutoFit/>
          </a:bodyPr>
          <a:lstStyle/>
          <a:p>
            <a:pPr marL="457200" indent="-457200">
              <a:buFont typeface="+mj-lt"/>
              <a:buAutoNum type="alphaUcPeriod" startAt="4"/>
            </a:pPr>
            <a:r>
              <a:rPr lang="es-CO" sz="2800" b="1" dirty="0">
                <a:ln w="22225">
                  <a:solidFill>
                    <a:srgbClr val="FFFFFF"/>
                  </a:solidFill>
                </a:ln>
                <a:gradFill>
                  <a:gsLst>
                    <a:gs pos="100000">
                      <a:srgbClr val="FD9227"/>
                    </a:gs>
                    <a:gs pos="56000">
                      <a:srgbClr val="FFDD18"/>
                    </a:gs>
                  </a:gsLst>
                  <a:lin ang="5400000" scaled="0"/>
                </a:gradFill>
                <a:effectLst>
                  <a:outerShdw blurRad="38100" dist="38100" dir="2700000" algn="tl">
                    <a:srgbClr val="000000">
                      <a:alpha val="43137"/>
                    </a:srgbClr>
                  </a:outerShdw>
                </a:effectLst>
                <a:latin typeface="+mj-lt"/>
                <a:cs typeface="Arial" panose="020B0604020202020204" pitchFamily="34" charset="0"/>
              </a:rPr>
              <a:t>Debemos expresar que la contestación de la Oración será conforme a la voluntad y designio de Dios. </a:t>
            </a:r>
          </a:p>
          <a:p>
            <a:pPr marL="342900" indent="-342900">
              <a:buFont typeface="+mj-lt"/>
              <a:buAutoNum type="alphaUcPeriod" startAt="4"/>
            </a:pPr>
            <a:endParaRPr lang="es-CO" dirty="0">
              <a:solidFill>
                <a:schemeClr val="bg1"/>
              </a:solidFill>
              <a:effectLst>
                <a:outerShdw blurRad="38100" dist="38100" dir="2700000" algn="tl">
                  <a:srgbClr val="000000">
                    <a:alpha val="43137"/>
                  </a:srgbClr>
                </a:outerShdw>
              </a:effectLst>
              <a:latin typeface="+mj-lt"/>
            </a:endParaRPr>
          </a:p>
          <a:p>
            <a:pPr marL="449263" algn="just"/>
            <a:r>
              <a:rPr lang="es-CO" sz="2400" dirty="0">
                <a:solidFill>
                  <a:schemeClr val="bg1"/>
                </a:solidFill>
                <a:effectLst>
                  <a:outerShdw blurRad="38100" dist="38100" dir="2700000" algn="tl">
                    <a:srgbClr val="000000">
                      <a:alpha val="43137"/>
                    </a:srgbClr>
                  </a:outerShdw>
                </a:effectLst>
                <a:latin typeface="+mj-lt"/>
                <a:cs typeface="Arial" panose="020B0604020202020204" pitchFamily="34" charset="0"/>
              </a:rPr>
              <a:t>“Por tanto, nuestras oraciones deben incluir este pensamiento: Señor, tú conoces todo secreto del alma. Conoces también a estas personas. Su Abogado, el Señor Jesús, dio su vida por ellas. Su amor hacia ellas es mayor de lo que puede ser el nuestro. Por consiguiente, si esto puede redundar en beneficio de tu gloria y de estos pacientes, </a:t>
            </a:r>
            <a:r>
              <a:rPr lang="es-CO" sz="2400" dirty="0" err="1">
                <a:solidFill>
                  <a:schemeClr val="bg1"/>
                </a:solidFill>
                <a:effectLst>
                  <a:outerShdw blurRad="38100" dist="38100" dir="2700000" algn="tl">
                    <a:srgbClr val="000000">
                      <a:alpha val="43137"/>
                    </a:srgbClr>
                  </a:outerShdw>
                </a:effectLst>
                <a:latin typeface="+mj-lt"/>
                <a:cs typeface="Arial" panose="020B0604020202020204" pitchFamily="34" charset="0"/>
              </a:rPr>
              <a:t>pedímoste</a:t>
            </a:r>
            <a:r>
              <a:rPr lang="es-CO" sz="2400" dirty="0">
                <a:solidFill>
                  <a:schemeClr val="bg1"/>
                </a:solidFill>
                <a:effectLst>
                  <a:outerShdw blurRad="38100" dist="38100" dir="2700000" algn="tl">
                    <a:srgbClr val="000000">
                      <a:alpha val="43137"/>
                    </a:srgbClr>
                  </a:outerShdw>
                </a:effectLst>
                <a:latin typeface="+mj-lt"/>
                <a:cs typeface="Arial" panose="020B0604020202020204" pitchFamily="34" charset="0"/>
              </a:rPr>
              <a:t>, en nombre de Jesús, que les devuelvas la salud. Si no es tu voluntad que así sea, te pedimos que tu gracia los consuele, y que tu presencia los sostenga en sus padecimientos”. </a:t>
            </a:r>
          </a:p>
          <a:p>
            <a:pPr marL="449263" algn="r"/>
            <a:r>
              <a:rPr lang="es-CO" sz="2400" dirty="0">
                <a:solidFill>
                  <a:srgbClr val="FFFF00"/>
                </a:solidFill>
                <a:effectLst>
                  <a:outerShdw blurRad="38100" dist="38100" dir="2700000" algn="tl">
                    <a:srgbClr val="000000">
                      <a:alpha val="43137"/>
                    </a:srgbClr>
                  </a:outerShdw>
                </a:effectLst>
                <a:latin typeface="+mj-lt"/>
                <a:cs typeface="Arial" panose="020B0604020202020204" pitchFamily="34" charset="0"/>
              </a:rPr>
              <a:t>El Ministerio de Curación, pág. 175.</a:t>
            </a:r>
          </a:p>
        </p:txBody>
      </p:sp>
      <p:pic>
        <p:nvPicPr>
          <p:cNvPr id="3" name="3 Imagen" descr="Cópia de 0606210.png"/>
          <p:cNvPicPr>
            <a:picLocks noChangeAspect="1"/>
          </p:cNvPicPr>
          <p:nvPr/>
        </p:nvPicPr>
        <p:blipFill>
          <a:blip r:embed="rId2" cstate="print"/>
          <a:srcRect b="8001"/>
          <a:stretch>
            <a:fillRect/>
          </a:stretch>
        </p:blipFill>
        <p:spPr>
          <a:xfrm>
            <a:off x="1" y="4745421"/>
            <a:ext cx="1721683" cy="2112579"/>
          </a:xfrm>
          <a:prstGeom prst="rect">
            <a:avLst/>
          </a:prstGeom>
        </p:spPr>
      </p:pic>
    </p:spTree>
    <p:extLst>
      <p:ext uri="{BB962C8B-B14F-4D97-AF65-F5344CB8AC3E}">
        <p14:creationId xmlns:p14="http://schemas.microsoft.com/office/powerpoint/2010/main" val="24384816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136073" y="1007655"/>
            <a:ext cx="9790545" cy="4616648"/>
          </a:xfrm>
          <a:prstGeom prst="rect">
            <a:avLst/>
          </a:prstGeom>
        </p:spPr>
        <p:txBody>
          <a:bodyPr wrap="square">
            <a:spAutoFit/>
          </a:bodyPr>
          <a:lstStyle/>
          <a:p>
            <a:r>
              <a:rPr lang="es-CO" sz="3600" b="1" dirty="0">
                <a:ln w="22225">
                  <a:solidFill>
                    <a:srgbClr val="FFFFFF"/>
                  </a:solidFill>
                </a:ln>
                <a:gradFill>
                  <a:gsLst>
                    <a:gs pos="100000">
                      <a:srgbClr val="FD9227"/>
                    </a:gs>
                    <a:gs pos="56000">
                      <a:srgbClr val="FFDD18"/>
                    </a:gs>
                  </a:gsLst>
                  <a:lin ang="5400000" scaled="0"/>
                </a:gradFill>
                <a:effectLst>
                  <a:outerShdw blurRad="38100" dist="38100" dir="2700000" algn="tl">
                    <a:srgbClr val="000000">
                      <a:alpha val="43137"/>
                    </a:srgbClr>
                  </a:outerShdw>
                </a:effectLst>
                <a:latin typeface="+mj-lt"/>
                <a:cs typeface="Arial" panose="020B0604020202020204" pitchFamily="34" charset="0"/>
              </a:rPr>
              <a:t>Conclusión:</a:t>
            </a:r>
          </a:p>
          <a:p>
            <a:endParaRPr lang="es-CO" dirty="0">
              <a:solidFill>
                <a:schemeClr val="bg1"/>
              </a:solidFill>
              <a:effectLst>
                <a:outerShdw blurRad="38100" dist="38100" dir="2700000" algn="tl">
                  <a:srgbClr val="000000">
                    <a:alpha val="43137"/>
                  </a:srgbClr>
                </a:outerShdw>
              </a:effectLst>
              <a:latin typeface="+mj-lt"/>
            </a:endParaRPr>
          </a:p>
          <a:p>
            <a:pPr algn="just"/>
            <a:r>
              <a:rPr lang="es-CO" sz="2400" dirty="0">
                <a:solidFill>
                  <a:schemeClr val="bg1"/>
                </a:solidFill>
                <a:effectLst>
                  <a:outerShdw blurRad="38100" dist="38100" dir="2700000" algn="tl">
                    <a:srgbClr val="000000">
                      <a:alpha val="43137"/>
                    </a:srgbClr>
                  </a:outerShdw>
                </a:effectLst>
                <a:latin typeface="+mj-lt"/>
                <a:cs typeface="Arial" panose="020B0604020202020204" pitchFamily="34" charset="0"/>
              </a:rPr>
              <a:t>“Debiéramos ayudar a los afligidos a comprender que en Él hay bálsamo sanador para toda enfermedad, poder restaurador para toda invalidez. Sus discípulos de la actualidad deben orar por los enfermos en la misma forma como lo hicieron los discípulos de sus días. Y la salud será restaurada, porque La oración de fe salvará al enfermo. Santiago 5:15. </a:t>
            </a:r>
          </a:p>
          <a:p>
            <a:pPr algn="just"/>
            <a:r>
              <a:rPr lang="es-CO" sz="2400" dirty="0">
                <a:solidFill>
                  <a:schemeClr val="bg1"/>
                </a:solidFill>
                <a:effectLst>
                  <a:outerShdw blurRad="38100" dist="38100" dir="2700000" algn="tl">
                    <a:srgbClr val="000000">
                      <a:alpha val="43137"/>
                    </a:srgbClr>
                  </a:outerShdw>
                </a:effectLst>
                <a:latin typeface="+mj-lt"/>
                <a:cs typeface="Arial" panose="020B0604020202020204" pitchFamily="34" charset="0"/>
              </a:rPr>
              <a:t>Necesitamos el poder del Espíritu Santo, la tranquila seguridad de la fe que puede reclamar las promesas de Dios”. </a:t>
            </a:r>
          </a:p>
          <a:p>
            <a:pPr algn="r"/>
            <a:endParaRPr lang="es-CO" sz="2400" dirty="0">
              <a:solidFill>
                <a:schemeClr val="bg1"/>
              </a:solidFill>
              <a:effectLst>
                <a:outerShdw blurRad="38100" dist="38100" dir="2700000" algn="tl">
                  <a:srgbClr val="000000">
                    <a:alpha val="43137"/>
                  </a:srgbClr>
                </a:outerShdw>
              </a:effectLst>
              <a:latin typeface="+mj-lt"/>
              <a:cs typeface="Arial" panose="020B0604020202020204" pitchFamily="34" charset="0"/>
            </a:endParaRPr>
          </a:p>
          <a:p>
            <a:pPr algn="r"/>
            <a:r>
              <a:rPr lang="es-CO" sz="2400" dirty="0">
                <a:solidFill>
                  <a:srgbClr val="FFFF00"/>
                </a:solidFill>
                <a:effectLst>
                  <a:outerShdw blurRad="38100" dist="38100" dir="2700000" algn="tl">
                    <a:srgbClr val="000000">
                      <a:alpha val="43137"/>
                    </a:srgbClr>
                  </a:outerShdw>
                </a:effectLst>
                <a:latin typeface="+mj-lt"/>
                <a:cs typeface="Arial" panose="020B0604020202020204" pitchFamily="34" charset="0"/>
              </a:rPr>
              <a:t>Consejos Sobre Salud, pág. 207.</a:t>
            </a:r>
          </a:p>
        </p:txBody>
      </p:sp>
      <p:pic>
        <p:nvPicPr>
          <p:cNvPr id="3" name="3 Imagen" descr="Cópia de 0606210.png"/>
          <p:cNvPicPr>
            <a:picLocks noChangeAspect="1"/>
          </p:cNvPicPr>
          <p:nvPr/>
        </p:nvPicPr>
        <p:blipFill>
          <a:blip r:embed="rId2" cstate="print"/>
          <a:srcRect b="8001"/>
          <a:stretch>
            <a:fillRect/>
          </a:stretch>
        </p:blipFill>
        <p:spPr>
          <a:xfrm>
            <a:off x="1" y="4745421"/>
            <a:ext cx="1721683" cy="2112579"/>
          </a:xfrm>
          <a:prstGeom prst="rect">
            <a:avLst/>
          </a:prstGeom>
        </p:spPr>
      </p:pic>
    </p:spTree>
    <p:extLst>
      <p:ext uri="{BB962C8B-B14F-4D97-AF65-F5344CB8AC3E}">
        <p14:creationId xmlns:p14="http://schemas.microsoft.com/office/powerpoint/2010/main" val="28393492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980276" y="1862757"/>
            <a:ext cx="8580582" cy="3539430"/>
          </a:xfrm>
          <a:prstGeom prst="rect">
            <a:avLst/>
          </a:prstGeom>
        </p:spPr>
        <p:txBody>
          <a:bodyPr wrap="square">
            <a:spAutoFit/>
          </a:bodyPr>
          <a:lstStyle/>
          <a:p>
            <a:pPr algn="just"/>
            <a:r>
              <a:rPr lang="es-CO" sz="3200" dirty="0">
                <a:solidFill>
                  <a:schemeClr val="bg1"/>
                </a:solidFill>
                <a:effectLst>
                  <a:outerShdw blurRad="38100" dist="38100" dir="2700000" algn="tl">
                    <a:srgbClr val="000000">
                      <a:alpha val="43137"/>
                    </a:srgbClr>
                  </a:outerShdw>
                </a:effectLst>
                <a:latin typeface="+mj-lt"/>
                <a:cs typeface="Arial" panose="020B0604020202020204" pitchFamily="34" charset="0"/>
              </a:rPr>
              <a:t>Un dato científico: El doctor Andrew </a:t>
            </a:r>
            <a:r>
              <a:rPr lang="es-CO" sz="3200" dirty="0" err="1">
                <a:solidFill>
                  <a:schemeClr val="bg1"/>
                </a:solidFill>
                <a:effectLst>
                  <a:outerShdw blurRad="38100" dist="38100" dir="2700000" algn="tl">
                    <a:srgbClr val="000000">
                      <a:alpha val="43137"/>
                    </a:srgbClr>
                  </a:outerShdw>
                </a:effectLst>
                <a:latin typeface="+mj-lt"/>
                <a:cs typeface="Arial" panose="020B0604020202020204" pitchFamily="34" charset="0"/>
              </a:rPr>
              <a:t>Newberg</a:t>
            </a:r>
            <a:r>
              <a:rPr lang="es-CO" sz="3200" dirty="0">
                <a:solidFill>
                  <a:schemeClr val="bg1"/>
                </a:solidFill>
                <a:effectLst>
                  <a:outerShdw blurRad="38100" dist="38100" dir="2700000" algn="tl">
                    <a:srgbClr val="000000">
                      <a:alpha val="43137"/>
                    </a:srgbClr>
                  </a:outerShdw>
                </a:effectLst>
                <a:latin typeface="+mj-lt"/>
                <a:cs typeface="Arial" panose="020B0604020202020204" pitchFamily="34" charset="0"/>
              </a:rPr>
              <a:t>, director de investigación de Thomas Jefferson Hospital y Medical </a:t>
            </a:r>
            <a:r>
              <a:rPr lang="es-CO" sz="3200" dirty="0" err="1">
                <a:solidFill>
                  <a:schemeClr val="bg1"/>
                </a:solidFill>
                <a:effectLst>
                  <a:outerShdw blurRad="38100" dist="38100" dir="2700000" algn="tl">
                    <a:srgbClr val="000000">
                      <a:alpha val="43137"/>
                    </a:srgbClr>
                  </a:outerShdw>
                </a:effectLst>
                <a:latin typeface="+mj-lt"/>
                <a:cs typeface="Arial" panose="020B0604020202020204" pitchFamily="34" charset="0"/>
              </a:rPr>
              <a:t>College</a:t>
            </a:r>
            <a:r>
              <a:rPr lang="es-CO" sz="3200" dirty="0">
                <a:solidFill>
                  <a:schemeClr val="bg1"/>
                </a:solidFill>
                <a:effectLst>
                  <a:outerShdw blurRad="38100" dist="38100" dir="2700000" algn="tl">
                    <a:srgbClr val="000000">
                      <a:alpha val="43137"/>
                    </a:srgbClr>
                  </a:outerShdw>
                </a:effectLst>
                <a:latin typeface="+mj-lt"/>
                <a:cs typeface="Arial" panose="020B0604020202020204" pitchFamily="34" charset="0"/>
              </a:rPr>
              <a:t> en Pennsylvania, dirigió un estudio de investigación que reveló que la curación física puede ocurrir como resultado del poder de la oración.</a:t>
            </a:r>
          </a:p>
        </p:txBody>
      </p:sp>
    </p:spTree>
    <p:extLst>
      <p:ext uri="{BB962C8B-B14F-4D97-AF65-F5344CB8AC3E}">
        <p14:creationId xmlns:p14="http://schemas.microsoft.com/office/powerpoint/2010/main" val="10740033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2081065"/>
            <a:ext cx="12191999" cy="3624382"/>
          </a:xfrm>
          <a:prstGeom prst="rect">
            <a:avLst/>
          </a:prstGeom>
          <a:solidFill>
            <a:srgbClr val="FFFF00">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Rectángulo 4"/>
          <p:cNvSpPr/>
          <p:nvPr/>
        </p:nvSpPr>
        <p:spPr>
          <a:xfrm>
            <a:off x="0" y="2331626"/>
            <a:ext cx="12191999" cy="31373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Rectángulo 1"/>
          <p:cNvSpPr/>
          <p:nvPr/>
        </p:nvSpPr>
        <p:spPr>
          <a:xfrm>
            <a:off x="2075542" y="828919"/>
            <a:ext cx="8711039" cy="1015663"/>
          </a:xfrm>
          <a:prstGeom prst="rect">
            <a:avLst/>
          </a:prstGeom>
          <a:noFill/>
        </p:spPr>
        <p:txBody>
          <a:bodyPr wrap="none" lIns="91440" tIns="45720" rIns="91440" bIns="45720">
            <a:spAutoFit/>
          </a:bodyPr>
          <a:lstStyle/>
          <a:p>
            <a:pPr algn="ctr"/>
            <a:r>
              <a:rPr lang="es-ES" sz="6000" b="1" cap="none" spc="0" dirty="0">
                <a:ln w="25400">
                  <a:solidFill>
                    <a:schemeClr val="bg1"/>
                  </a:solidFill>
                  <a:prstDash val="solid"/>
                </a:ln>
                <a:gradFill>
                  <a:gsLst>
                    <a:gs pos="100000">
                      <a:srgbClr val="FD9227"/>
                    </a:gs>
                    <a:gs pos="56000">
                      <a:srgbClr val="FFDD18"/>
                    </a:gs>
                  </a:gsLst>
                  <a:lin ang="5400000" scaled="0"/>
                </a:gradFill>
                <a:effectLst>
                  <a:outerShdw blurRad="38100" dist="38100" dir="2700000" algn="tl">
                    <a:srgbClr val="000000">
                      <a:alpha val="43137"/>
                    </a:srgbClr>
                  </a:outerShdw>
                </a:effectLst>
              </a:rPr>
              <a:t>IV. PROYECTO LUCAS</a:t>
            </a: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29337" y="2331626"/>
            <a:ext cx="6461006" cy="3255580"/>
          </a:xfrm>
          <a:prstGeom prst="rect">
            <a:avLst/>
          </a:prstGeom>
        </p:spPr>
      </p:pic>
    </p:spTree>
    <p:extLst>
      <p:ext uri="{BB962C8B-B14F-4D97-AF65-F5344CB8AC3E}">
        <p14:creationId xmlns:p14="http://schemas.microsoft.com/office/powerpoint/2010/main" val="24938961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450428" y="531774"/>
            <a:ext cx="8731010" cy="646331"/>
          </a:xfrm>
          <a:prstGeom prst="rect">
            <a:avLst/>
          </a:prstGeom>
        </p:spPr>
        <p:txBody>
          <a:bodyPr wrap="square">
            <a:spAutoFit/>
          </a:bodyPr>
          <a:lstStyle/>
          <a:p>
            <a:r>
              <a:rPr lang="es-ES" dirty="0">
                <a:solidFill>
                  <a:schemeClr val="bg1"/>
                </a:solidFill>
                <a:latin typeface="+mj-lt"/>
              </a:rPr>
              <a:t>El PROYECTO LUCAS forma parte de los programas que se llevan a cabo bajo la estrategia de Quiero ¡Vivir Sano!</a:t>
            </a:r>
          </a:p>
        </p:txBody>
      </p:sp>
      <p:sp>
        <p:nvSpPr>
          <p:cNvPr id="8" name="Rectángulo 7"/>
          <p:cNvSpPr/>
          <p:nvPr/>
        </p:nvSpPr>
        <p:spPr>
          <a:xfrm>
            <a:off x="907188" y="1375230"/>
            <a:ext cx="10704787" cy="707886"/>
          </a:xfrm>
          <a:prstGeom prst="rect">
            <a:avLst/>
          </a:prstGeom>
        </p:spPr>
        <p:txBody>
          <a:bodyPr wrap="square">
            <a:spAutoFit/>
          </a:bodyPr>
          <a:lstStyle/>
          <a:p>
            <a:pPr algn="ctr"/>
            <a:r>
              <a:rPr lang="es-ES" sz="4000" b="1" dirty="0">
                <a:ln w="25400">
                  <a:solidFill>
                    <a:schemeClr val="bg1"/>
                  </a:solidFill>
                </a:ln>
                <a:gradFill>
                  <a:gsLst>
                    <a:gs pos="100000">
                      <a:srgbClr val="FD9227"/>
                    </a:gs>
                    <a:gs pos="56000">
                      <a:srgbClr val="FFDD18"/>
                    </a:gs>
                  </a:gsLst>
                  <a:lin ang="5400000" scaled="0"/>
                </a:gradFill>
                <a:effectLst>
                  <a:outerShdw blurRad="38100" dist="38100" dir="2700000" algn="tl">
                    <a:srgbClr val="000000">
                      <a:alpha val="43137"/>
                    </a:srgbClr>
                  </a:outerShdw>
                </a:effectLst>
                <a:latin typeface="+mj-lt"/>
              </a:rPr>
              <a:t>Objetivos del PROYECTO LUCAS</a:t>
            </a:r>
          </a:p>
        </p:txBody>
      </p:sp>
      <p:sp>
        <p:nvSpPr>
          <p:cNvPr id="10" name="Rectángulo 9"/>
          <p:cNvSpPr/>
          <p:nvPr/>
        </p:nvSpPr>
        <p:spPr>
          <a:xfrm>
            <a:off x="907188" y="2314604"/>
            <a:ext cx="10704787" cy="3046988"/>
          </a:xfrm>
          <a:prstGeom prst="rect">
            <a:avLst/>
          </a:prstGeom>
        </p:spPr>
        <p:txBody>
          <a:bodyPr wrap="square">
            <a:spAutoFit/>
          </a:bodyPr>
          <a:lstStyle/>
          <a:p>
            <a:pPr marL="457200" indent="-457200" algn="just">
              <a:buFont typeface="+mj-lt"/>
              <a:buAutoNum type="arabicPeriod"/>
            </a:pPr>
            <a:r>
              <a:rPr lang="es-ES" sz="2400" dirty="0">
                <a:solidFill>
                  <a:schemeClr val="bg1"/>
                </a:solidFill>
                <a:effectLst>
                  <a:outerShdw blurRad="38100" dist="38100" dir="2700000" algn="tl">
                    <a:srgbClr val="000000">
                      <a:alpha val="43137"/>
                    </a:srgbClr>
                  </a:outerShdw>
                </a:effectLst>
                <a:latin typeface="+mj-lt"/>
              </a:rPr>
              <a:t>Movilizar el ejército de Promotores de Salud y Esperanza capacitados como misioneros voluntarios de QVS, para compartir el Mensaje de Salud con las comunidades y cumplir de esta manera con la Misión de la Iglesia. (Mateo 28: 19-20 )</a:t>
            </a:r>
          </a:p>
          <a:p>
            <a:pPr marL="457200" indent="-457200" algn="just">
              <a:buFont typeface="+mj-lt"/>
              <a:buAutoNum type="arabicPeriod"/>
            </a:pPr>
            <a:r>
              <a:rPr lang="es-ES" sz="2400" dirty="0">
                <a:solidFill>
                  <a:schemeClr val="bg1"/>
                </a:solidFill>
                <a:effectLst>
                  <a:outerShdw blurRad="38100" dist="38100" dir="2700000" algn="tl">
                    <a:srgbClr val="000000">
                      <a:alpha val="43137"/>
                    </a:srgbClr>
                  </a:outerShdw>
                </a:effectLst>
                <a:latin typeface="+mj-lt"/>
              </a:rPr>
              <a:t>Compartir el Mensaje de Salud Integral (físico, mental, social y espiritual), para contribuir en el desarrollo de la calidad de vida de las comunidades.</a:t>
            </a:r>
          </a:p>
          <a:p>
            <a:pPr marL="457200" indent="-457200" algn="just">
              <a:buFont typeface="+mj-lt"/>
              <a:buAutoNum type="arabicPeriod"/>
            </a:pPr>
            <a:r>
              <a:rPr lang="es-ES" sz="2400" dirty="0">
                <a:solidFill>
                  <a:schemeClr val="bg1"/>
                </a:solidFill>
                <a:effectLst>
                  <a:outerShdw blurRad="38100" dist="38100" dir="2700000" algn="tl">
                    <a:srgbClr val="000000">
                      <a:alpha val="43137"/>
                    </a:srgbClr>
                  </a:outerShdw>
                </a:effectLst>
                <a:latin typeface="+mj-lt"/>
              </a:rPr>
              <a:t>Difundir el Evangelio completo por medio del método de Cristo, con el fin de conseguir intereses.</a:t>
            </a:r>
          </a:p>
        </p:txBody>
      </p:sp>
      <p:pic>
        <p:nvPicPr>
          <p:cNvPr id="15" name="Imagen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6241" y="5903915"/>
            <a:ext cx="1589740" cy="801040"/>
          </a:xfrm>
          <a:prstGeom prst="rect">
            <a:avLst/>
          </a:prstGeom>
        </p:spPr>
      </p:pic>
      <p:pic>
        <p:nvPicPr>
          <p:cNvPr id="16" name="Imagen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4089" y="5870156"/>
            <a:ext cx="1031846" cy="987844"/>
          </a:xfrm>
          <a:prstGeom prst="rect">
            <a:avLst/>
          </a:prstGeom>
        </p:spPr>
      </p:pic>
    </p:spTree>
    <p:extLst>
      <p:ext uri="{BB962C8B-B14F-4D97-AF65-F5344CB8AC3E}">
        <p14:creationId xmlns:p14="http://schemas.microsoft.com/office/powerpoint/2010/main" val="36489541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422870" y="529693"/>
            <a:ext cx="9833707" cy="646331"/>
          </a:xfrm>
          <a:prstGeom prst="rect">
            <a:avLst/>
          </a:prstGeom>
        </p:spPr>
        <p:txBody>
          <a:bodyPr wrap="square">
            <a:spAutoFit/>
          </a:bodyPr>
          <a:lstStyle/>
          <a:p>
            <a:pPr algn="ctr"/>
            <a:r>
              <a:rPr lang="es-ES" sz="3600" b="1" dirty="0">
                <a:ln w="25400">
                  <a:solidFill>
                    <a:schemeClr val="bg1"/>
                  </a:solidFill>
                </a:ln>
                <a:gradFill>
                  <a:gsLst>
                    <a:gs pos="100000">
                      <a:srgbClr val="FD9227"/>
                    </a:gs>
                    <a:gs pos="56000">
                      <a:srgbClr val="FFDD18"/>
                    </a:gs>
                  </a:gsLst>
                  <a:lin ang="5400000" scaled="0"/>
                </a:gradFill>
                <a:effectLst>
                  <a:outerShdw blurRad="38100" dist="38100" dir="2700000" algn="tl">
                    <a:srgbClr val="000000">
                      <a:alpha val="43137"/>
                    </a:srgbClr>
                  </a:outerShdw>
                </a:effectLst>
                <a:latin typeface="+mj-lt"/>
              </a:rPr>
              <a:t>¿Qué es el PROYECTO LUCAS?</a:t>
            </a:r>
          </a:p>
        </p:txBody>
      </p:sp>
      <p:sp>
        <p:nvSpPr>
          <p:cNvPr id="6" name="Rectángulo 5"/>
          <p:cNvSpPr/>
          <p:nvPr/>
        </p:nvSpPr>
        <p:spPr>
          <a:xfrm>
            <a:off x="1422871" y="1260998"/>
            <a:ext cx="9833707" cy="4401205"/>
          </a:xfrm>
          <a:prstGeom prst="rect">
            <a:avLst/>
          </a:prstGeom>
        </p:spPr>
        <p:txBody>
          <a:bodyPr wrap="square">
            <a:spAutoFit/>
          </a:bodyPr>
          <a:lstStyle/>
          <a:p>
            <a:pPr algn="just"/>
            <a:r>
              <a:rPr lang="es-ES" sz="2000" dirty="0">
                <a:solidFill>
                  <a:schemeClr val="bg1"/>
                </a:solidFill>
                <a:effectLst>
                  <a:outerShdw blurRad="38100" dist="38100" dir="2700000" algn="tl">
                    <a:srgbClr val="000000">
                      <a:alpha val="43137"/>
                    </a:srgbClr>
                  </a:outerShdw>
                </a:effectLst>
                <a:latin typeface="+mj-lt"/>
              </a:rPr>
              <a:t>“</a:t>
            </a:r>
            <a:r>
              <a:rPr lang="es-ES" sz="2000" b="1" dirty="0">
                <a:solidFill>
                  <a:schemeClr val="bg1"/>
                </a:solidFill>
                <a:effectLst>
                  <a:outerShdw blurRad="38100" dist="38100" dir="2700000" algn="tl">
                    <a:srgbClr val="000000">
                      <a:alpha val="43137"/>
                    </a:srgbClr>
                  </a:outerShdw>
                </a:effectLst>
                <a:latin typeface="+mj-lt"/>
              </a:rPr>
              <a:t>Los envió a predicar el reino de Dios y a sanar a los enfermos</a:t>
            </a:r>
            <a:r>
              <a:rPr lang="es-ES" sz="2000" dirty="0">
                <a:solidFill>
                  <a:schemeClr val="bg1"/>
                </a:solidFill>
                <a:effectLst>
                  <a:outerShdw blurRad="38100" dist="38100" dir="2700000" algn="tl">
                    <a:srgbClr val="000000">
                      <a:alpha val="43137"/>
                    </a:srgbClr>
                  </a:outerShdw>
                </a:effectLst>
                <a:latin typeface="+mj-lt"/>
              </a:rPr>
              <a:t>”. Lucas 9:2. </a:t>
            </a:r>
          </a:p>
          <a:p>
            <a:pPr algn="just"/>
            <a:endParaRPr lang="es-ES" sz="2000" dirty="0">
              <a:solidFill>
                <a:schemeClr val="bg1"/>
              </a:solidFill>
              <a:effectLst>
                <a:outerShdw blurRad="38100" dist="38100" dir="2700000" algn="tl">
                  <a:srgbClr val="000000">
                    <a:alpha val="43137"/>
                  </a:srgbClr>
                </a:outerShdw>
              </a:effectLst>
              <a:latin typeface="+mj-lt"/>
            </a:endParaRPr>
          </a:p>
          <a:p>
            <a:pPr algn="just"/>
            <a:r>
              <a:rPr lang="es-ES" sz="2000" dirty="0">
                <a:solidFill>
                  <a:schemeClr val="bg1"/>
                </a:solidFill>
                <a:effectLst>
                  <a:outerShdw blurRad="38100" dist="38100" dir="2700000" algn="tl">
                    <a:srgbClr val="000000">
                      <a:alpha val="43137"/>
                    </a:srgbClr>
                  </a:outerShdw>
                </a:effectLst>
                <a:latin typeface="+mj-lt"/>
              </a:rPr>
              <a:t>Este mandato hace referencia al ministerio evangélico del apóstol Lucas que se encuentra explicado en el libro “El Evangelismo” de Elena de White: </a:t>
            </a:r>
          </a:p>
          <a:p>
            <a:pPr algn="just"/>
            <a:endParaRPr lang="es-ES" sz="2000" dirty="0">
              <a:solidFill>
                <a:schemeClr val="bg1"/>
              </a:solidFill>
              <a:effectLst>
                <a:outerShdw blurRad="38100" dist="38100" dir="2700000" algn="tl">
                  <a:srgbClr val="000000">
                    <a:alpha val="43137"/>
                  </a:srgbClr>
                </a:outerShdw>
              </a:effectLst>
              <a:latin typeface="+mj-lt"/>
            </a:endParaRPr>
          </a:p>
          <a:p>
            <a:pPr algn="just"/>
            <a:r>
              <a:rPr lang="es-ES" sz="2000" i="1" dirty="0">
                <a:solidFill>
                  <a:schemeClr val="bg1"/>
                </a:solidFill>
                <a:effectLst>
                  <a:outerShdw blurRad="38100" dist="38100" dir="2700000" algn="tl">
                    <a:srgbClr val="000000">
                      <a:alpha val="43137"/>
                    </a:srgbClr>
                  </a:outerShdw>
                </a:effectLst>
                <a:latin typeface="+mj-lt"/>
              </a:rPr>
              <a:t>“</a:t>
            </a:r>
            <a:r>
              <a:rPr lang="es-ES" sz="2000" b="1" i="1" dirty="0">
                <a:solidFill>
                  <a:schemeClr val="bg1"/>
                </a:solidFill>
                <a:effectLst>
                  <a:outerShdw blurRad="38100" dist="38100" dir="2700000" algn="tl">
                    <a:srgbClr val="000000">
                      <a:alpha val="43137"/>
                    </a:srgbClr>
                  </a:outerShdw>
                </a:effectLst>
                <a:latin typeface="+mj-lt"/>
              </a:rPr>
              <a:t>A Lucas se lo llama “el médico amado”. Pablo oyó hablar de su habilidad como médico y lo buscó como alguien a quien el Señor le había confiado una obra especial. Consiguió su colaboración en su trabajo. Después de un tiempo lo dejó en Filipo. Allí Lucas prosiguió trabajando durante muchos años, prestando un doble servicio como médico y como ministro del Evangelio. Ciertamente era un médico misionero. Hacía su parte y luego buscaba al Señor para que su poder sanador reposara sobre los afligidos. Su habilidad médica abría el camino para que el mensaje evangélico hallase acceso a los corazones. Le abría muchas puertas y le proporcionaba la oportunidad de predicar el Evangelio entre los paganos...”</a:t>
            </a:r>
            <a:r>
              <a:rPr lang="es-ES" sz="2000" b="1" dirty="0">
                <a:solidFill>
                  <a:schemeClr val="bg1"/>
                </a:solidFill>
                <a:effectLst>
                  <a:outerShdw blurRad="38100" dist="38100" dir="2700000" algn="tl">
                    <a:srgbClr val="000000">
                      <a:alpha val="43137"/>
                    </a:srgbClr>
                  </a:outerShdw>
                </a:effectLst>
                <a:latin typeface="+mj-lt"/>
              </a:rPr>
              <a:t> </a:t>
            </a:r>
            <a:r>
              <a:rPr lang="es-ES" sz="2000" dirty="0">
                <a:solidFill>
                  <a:schemeClr val="bg1"/>
                </a:solidFill>
                <a:effectLst>
                  <a:outerShdw blurRad="38100" dist="38100" dir="2700000" algn="tl">
                    <a:srgbClr val="000000">
                      <a:alpha val="43137"/>
                    </a:srgbClr>
                  </a:outerShdw>
                </a:effectLst>
                <a:latin typeface="+mj-lt"/>
              </a:rPr>
              <a:t>(pág. 396).</a:t>
            </a:r>
          </a:p>
        </p:txBody>
      </p:sp>
      <p:pic>
        <p:nvPicPr>
          <p:cNvPr id="9" name="Imagen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44853" y="5830024"/>
            <a:ext cx="1589740" cy="801040"/>
          </a:xfrm>
          <a:prstGeom prst="rect">
            <a:avLst/>
          </a:prstGeom>
        </p:spPr>
      </p:pic>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761" y="188180"/>
            <a:ext cx="1031846" cy="987844"/>
          </a:xfrm>
          <a:prstGeom prst="rect">
            <a:avLst/>
          </a:prstGeom>
        </p:spPr>
      </p:pic>
    </p:spTree>
    <p:extLst>
      <p:ext uri="{BB962C8B-B14F-4D97-AF65-F5344CB8AC3E}">
        <p14:creationId xmlns:p14="http://schemas.microsoft.com/office/powerpoint/2010/main" val="38009298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090086" y="1552541"/>
            <a:ext cx="10326415" cy="4093428"/>
          </a:xfrm>
          <a:prstGeom prst="rect">
            <a:avLst/>
          </a:prstGeom>
        </p:spPr>
        <p:txBody>
          <a:bodyPr wrap="square">
            <a:spAutoFit/>
          </a:bodyPr>
          <a:lstStyle/>
          <a:p>
            <a:pPr algn="just"/>
            <a:r>
              <a:rPr lang="es-ES" sz="2000" dirty="0">
                <a:solidFill>
                  <a:schemeClr val="bg1"/>
                </a:solidFill>
                <a:effectLst>
                  <a:outerShdw blurRad="38100" dist="38100" dir="2700000" algn="tl">
                    <a:srgbClr val="000000">
                      <a:alpha val="43137"/>
                    </a:srgbClr>
                  </a:outerShdw>
                </a:effectLst>
                <a:latin typeface="+mj-lt"/>
              </a:rPr>
              <a:t>En un mundo donde la mayor necesidad del ser humano es disfrutar de SALUD FÍSICA, MENTAL, SOCIAL Y ESPIRITUAL, cada uno de los miembros de la iglesia podemos convertirnos en “LUCAS” y hacer un ministerio similar en nuestras comunidades. </a:t>
            </a:r>
          </a:p>
          <a:p>
            <a:pPr algn="just"/>
            <a:endParaRPr lang="es-ES" sz="2000" dirty="0">
              <a:solidFill>
                <a:schemeClr val="bg1"/>
              </a:solidFill>
              <a:effectLst>
                <a:outerShdw blurRad="38100" dist="38100" dir="2700000" algn="tl">
                  <a:srgbClr val="000000">
                    <a:alpha val="43137"/>
                  </a:srgbClr>
                </a:outerShdw>
              </a:effectLst>
              <a:latin typeface="+mj-lt"/>
            </a:endParaRPr>
          </a:p>
          <a:p>
            <a:pPr algn="just"/>
            <a:r>
              <a:rPr lang="es-ES" sz="2000" dirty="0">
                <a:solidFill>
                  <a:schemeClr val="bg1"/>
                </a:solidFill>
                <a:effectLst>
                  <a:outerShdw blurRad="38100" dist="38100" dir="2700000" algn="tl">
                    <a:srgbClr val="000000">
                      <a:alpha val="43137"/>
                    </a:srgbClr>
                  </a:outerShdw>
                </a:effectLst>
                <a:latin typeface="+mj-lt"/>
              </a:rPr>
              <a:t>Todos podemos participar en el PROYECTO LUCAS que consiste en lo siguiente:</a:t>
            </a:r>
          </a:p>
          <a:p>
            <a:pPr algn="just"/>
            <a:endParaRPr lang="es-ES" sz="2000" dirty="0">
              <a:solidFill>
                <a:schemeClr val="bg1"/>
              </a:solidFill>
              <a:effectLst>
                <a:outerShdw blurRad="38100" dist="38100" dir="2700000" algn="tl">
                  <a:srgbClr val="000000">
                    <a:alpha val="43137"/>
                  </a:srgbClr>
                </a:outerShdw>
              </a:effectLst>
              <a:latin typeface="+mj-lt"/>
            </a:endParaRPr>
          </a:p>
          <a:p>
            <a:pPr algn="just"/>
            <a:r>
              <a:rPr lang="es-ES" sz="2000" i="1" dirty="0">
                <a:solidFill>
                  <a:schemeClr val="bg1"/>
                </a:solidFill>
                <a:effectLst>
                  <a:outerShdw blurRad="38100" dist="38100" dir="2700000" algn="tl">
                    <a:srgbClr val="000000">
                      <a:alpha val="43137"/>
                    </a:srgbClr>
                  </a:outerShdw>
                </a:effectLst>
                <a:latin typeface="+mj-lt"/>
              </a:rPr>
              <a:t>“Es el plan divino que trabajemos como lo hicieron los discípulos. Relacionados con el Sanador divino podemos hacer mucho bien en el mundo. El Evangelio es el único antídoto contra el pecado. Como testigos de Cristo debemos dar testimonio de su poder. Debemos llevar los afligidos al Salvador. Su gracia transformadora y su poder obrador de milagros ganarán muchas almas para la verdad. Su poder sanador, unido con el mensaje evangélico, hará que se tenga éxito en las emergencias. El Espíritu Santo obrará en los corazones y veremos la salvación de Dios. En un sentido especial nuestra obra consiste en sanar a los enfermos...” </a:t>
            </a:r>
            <a:r>
              <a:rPr lang="es-ES" sz="2000" dirty="0">
                <a:solidFill>
                  <a:srgbClr val="FFFF00"/>
                </a:solidFill>
                <a:effectLst>
                  <a:outerShdw blurRad="38100" dist="38100" dir="2700000" algn="tl">
                    <a:srgbClr val="000000">
                      <a:alpha val="43137"/>
                    </a:srgbClr>
                  </a:outerShdw>
                </a:effectLst>
                <a:latin typeface="+mj-lt"/>
              </a:rPr>
              <a:t>(El Evangelismo, pág. 396.)</a:t>
            </a:r>
          </a:p>
        </p:txBody>
      </p:sp>
      <p:sp>
        <p:nvSpPr>
          <p:cNvPr id="6" name="Rectángulo 5"/>
          <p:cNvSpPr/>
          <p:nvPr/>
        </p:nvSpPr>
        <p:spPr>
          <a:xfrm>
            <a:off x="2228674" y="680111"/>
            <a:ext cx="8049238" cy="707886"/>
          </a:xfrm>
          <a:prstGeom prst="rect">
            <a:avLst/>
          </a:prstGeom>
        </p:spPr>
        <p:txBody>
          <a:bodyPr wrap="square">
            <a:spAutoFit/>
          </a:bodyPr>
          <a:lstStyle/>
          <a:p>
            <a:pPr algn="ctr"/>
            <a:r>
              <a:rPr lang="es-ES" sz="4000" b="1" dirty="0">
                <a:ln w="28575">
                  <a:solidFill>
                    <a:schemeClr val="bg1"/>
                  </a:solidFill>
                </a:ln>
                <a:gradFill>
                  <a:gsLst>
                    <a:gs pos="100000">
                      <a:srgbClr val="FD9227"/>
                    </a:gs>
                    <a:gs pos="56000">
                      <a:srgbClr val="FFDD18"/>
                    </a:gs>
                  </a:gsLst>
                  <a:lin ang="5400000" scaled="0"/>
                </a:gradFill>
                <a:effectLst>
                  <a:outerShdw blurRad="38100" dist="38100" dir="2700000" algn="tl">
                    <a:srgbClr val="000000">
                      <a:alpha val="43137"/>
                    </a:srgbClr>
                  </a:outerShdw>
                </a:effectLst>
                <a:latin typeface="+mj-lt"/>
              </a:rPr>
              <a:t>¿Qué es el PROYECTO LUCAS?</a:t>
            </a:r>
          </a:p>
        </p:txBody>
      </p:sp>
      <p:pic>
        <p:nvPicPr>
          <p:cNvPr id="7" name="3 Imagen" descr="Cópia de 0606210.png"/>
          <p:cNvPicPr>
            <a:picLocks noChangeAspect="1"/>
          </p:cNvPicPr>
          <p:nvPr/>
        </p:nvPicPr>
        <p:blipFill>
          <a:blip r:embed="rId2" cstate="print"/>
          <a:srcRect b="8001"/>
          <a:stretch>
            <a:fillRect/>
          </a:stretch>
        </p:blipFill>
        <p:spPr>
          <a:xfrm>
            <a:off x="1" y="4745421"/>
            <a:ext cx="1721683" cy="2112579"/>
          </a:xfrm>
          <a:prstGeom prst="rect">
            <a:avLst/>
          </a:prstGeom>
        </p:spPr>
      </p:pic>
    </p:spTree>
    <p:extLst>
      <p:ext uri="{BB962C8B-B14F-4D97-AF65-F5344CB8AC3E}">
        <p14:creationId xmlns:p14="http://schemas.microsoft.com/office/powerpoint/2010/main" val="26168107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0" y="1175176"/>
            <a:ext cx="12191999" cy="4659567"/>
          </a:xfrm>
          <a:prstGeom prst="rect">
            <a:avLst/>
          </a:prstGeom>
          <a:solidFill>
            <a:srgbClr val="FFFF00">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9"/>
          <p:cNvSpPr/>
          <p:nvPr/>
        </p:nvSpPr>
        <p:spPr>
          <a:xfrm>
            <a:off x="1" y="1645293"/>
            <a:ext cx="12191999" cy="40334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993" y="84675"/>
            <a:ext cx="1589740" cy="80104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77027" y="5834743"/>
            <a:ext cx="1031846" cy="987844"/>
          </a:xfrm>
          <a:prstGeom prst="rect">
            <a:avLst/>
          </a:prstGeom>
        </p:spPr>
      </p:pic>
      <p:sp>
        <p:nvSpPr>
          <p:cNvPr id="7" name="Rectángulo 6"/>
          <p:cNvSpPr/>
          <p:nvPr/>
        </p:nvSpPr>
        <p:spPr>
          <a:xfrm>
            <a:off x="2259435" y="485195"/>
            <a:ext cx="7961153" cy="707886"/>
          </a:xfrm>
          <a:prstGeom prst="rect">
            <a:avLst/>
          </a:prstGeom>
        </p:spPr>
        <p:txBody>
          <a:bodyPr wrap="square">
            <a:spAutoFit/>
          </a:bodyPr>
          <a:lstStyle/>
          <a:p>
            <a:pPr algn="ctr"/>
            <a:r>
              <a:rPr lang="es-ES" sz="4000" b="1" dirty="0">
                <a:ln w="28575">
                  <a:solidFill>
                    <a:schemeClr val="bg1"/>
                  </a:solidFill>
                </a:ln>
                <a:gradFill>
                  <a:gsLst>
                    <a:gs pos="100000">
                      <a:srgbClr val="FD9227"/>
                    </a:gs>
                    <a:gs pos="56000">
                      <a:srgbClr val="FFDD18"/>
                    </a:gs>
                  </a:gsLst>
                  <a:lin ang="5400000" scaled="0"/>
                </a:gradFill>
                <a:effectLst>
                  <a:outerShdw blurRad="38100" dist="38100" dir="2700000" algn="tl">
                    <a:srgbClr val="000000">
                      <a:alpha val="43137"/>
                    </a:srgbClr>
                  </a:outerShdw>
                </a:effectLst>
                <a:latin typeface="+mj-lt"/>
              </a:rPr>
              <a:t>FASES DEL PROYECTO LUCAS</a:t>
            </a:r>
          </a:p>
        </p:txBody>
      </p:sp>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82982" y="1232065"/>
            <a:ext cx="7389091" cy="5292659"/>
          </a:xfrm>
          <a:prstGeom prst="rect">
            <a:avLst/>
          </a:prstGeom>
        </p:spPr>
      </p:pic>
    </p:spTree>
    <p:extLst>
      <p:ext uri="{BB962C8B-B14F-4D97-AF65-F5344CB8AC3E}">
        <p14:creationId xmlns:p14="http://schemas.microsoft.com/office/powerpoint/2010/main" val="1354994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Imagen 4"/>
          <p:cNvPicPr>
            <a:picLocks noChangeAspect="1"/>
          </p:cNvPicPr>
          <p:nvPr/>
        </p:nvPicPr>
        <p:blipFill rotWithShape="1">
          <a:blip r:embed="rId3">
            <a:extLst>
              <a:ext uri="{28A0092B-C50C-407E-A947-70E740481C1C}">
                <a14:useLocalDpi xmlns:a14="http://schemas.microsoft.com/office/drawing/2010/main" val="0"/>
              </a:ext>
            </a:extLst>
          </a:blip>
          <a:srcRect l="81947"/>
          <a:stretch/>
        </p:blipFill>
        <p:spPr>
          <a:xfrm>
            <a:off x="10431624" y="0"/>
            <a:ext cx="1754130" cy="6858000"/>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4223657" cy="3801649"/>
          </a:xfrm>
          <a:prstGeom prst="rect">
            <a:avLst/>
          </a:prstGeom>
        </p:spPr>
      </p:pic>
      <p:sp>
        <p:nvSpPr>
          <p:cNvPr id="2" name="Rectángulo 1"/>
          <p:cNvSpPr/>
          <p:nvPr/>
        </p:nvSpPr>
        <p:spPr>
          <a:xfrm>
            <a:off x="736598" y="3666618"/>
            <a:ext cx="9534237" cy="2646878"/>
          </a:xfrm>
          <a:prstGeom prst="rect">
            <a:avLst/>
          </a:prstGeom>
          <a:noFill/>
        </p:spPr>
        <p:txBody>
          <a:bodyPr wrap="square" lIns="91440" tIns="45720" rIns="91440" bIns="45720">
            <a:spAutoFit/>
          </a:bodyPr>
          <a:lstStyle/>
          <a:p>
            <a:pPr marL="538163" indent="-538163">
              <a:buAutoNum type="arabicPeriod"/>
            </a:pPr>
            <a:r>
              <a:rPr lang="es-ES" sz="2400" b="1" dirty="0">
                <a:solidFill>
                  <a:srgbClr val="FFDD18"/>
                </a:solidFill>
                <a:effectLst>
                  <a:outerShdw blurRad="38100" dist="38100" dir="2700000" algn="tl">
                    <a:srgbClr val="000000">
                      <a:alpha val="43137"/>
                    </a:srgbClr>
                  </a:outerShdw>
                </a:effectLst>
                <a:latin typeface="+mj-lt"/>
                <a:cs typeface="Arial" panose="020B0604020202020204" pitchFamily="34" charset="0"/>
              </a:rPr>
              <a:t>YO IRÉ, </a:t>
            </a:r>
            <a:r>
              <a:rPr lang="es-ES" sz="2400" dirty="0">
                <a:solidFill>
                  <a:schemeClr val="bg1"/>
                </a:solidFill>
                <a:effectLst>
                  <a:outerShdw blurRad="38100" dist="38100" dir="2700000" algn="tl">
                    <a:srgbClr val="000000">
                      <a:alpha val="43137"/>
                    </a:srgbClr>
                  </a:outerShdw>
                </a:effectLst>
                <a:latin typeface="+mj-lt"/>
                <a:cs typeface="Arial" panose="020B0604020202020204" pitchFamily="34" charset="0"/>
              </a:rPr>
              <a:t>A COMPARTIR SALUD Y VIDA. (2021)</a:t>
            </a:r>
          </a:p>
          <a:p>
            <a:pPr marL="538163" indent="-538163">
              <a:buAutoNum type="arabicPeriod"/>
            </a:pPr>
            <a:r>
              <a:rPr lang="es-ES" sz="2400" b="1" dirty="0">
                <a:solidFill>
                  <a:srgbClr val="FFDD18"/>
                </a:solidFill>
                <a:effectLst>
                  <a:outerShdw blurRad="38100" dist="38100" dir="2700000" algn="tl">
                    <a:srgbClr val="000000">
                      <a:alpha val="43137"/>
                    </a:srgbClr>
                  </a:outerShdw>
                </a:effectLst>
                <a:latin typeface="+mj-lt"/>
                <a:cs typeface="Arial" panose="020B0604020202020204" pitchFamily="34" charset="0"/>
              </a:rPr>
              <a:t>YO IRÉ, </a:t>
            </a:r>
            <a:r>
              <a:rPr lang="es-ES" sz="2400" dirty="0">
                <a:solidFill>
                  <a:schemeClr val="bg1"/>
                </a:solidFill>
                <a:effectLst>
                  <a:outerShdw blurRad="38100" dist="38100" dir="2700000" algn="tl">
                    <a:srgbClr val="000000">
                      <a:alpha val="43137"/>
                    </a:srgbClr>
                  </a:outerShdw>
                </a:effectLst>
                <a:latin typeface="+mj-lt"/>
                <a:cs typeface="Arial" panose="020B0604020202020204" pitchFamily="34" charset="0"/>
              </a:rPr>
              <a:t>A GANAR ALMAS PARA CRISTO. (2022)</a:t>
            </a:r>
          </a:p>
          <a:p>
            <a:pPr marL="538163" indent="-538163">
              <a:buAutoNum type="arabicPeriod"/>
            </a:pPr>
            <a:r>
              <a:rPr lang="es-ES" sz="2400" b="1" dirty="0">
                <a:solidFill>
                  <a:srgbClr val="FFDD18"/>
                </a:solidFill>
                <a:effectLst>
                  <a:outerShdw blurRad="38100" dist="38100" dir="2700000" algn="tl">
                    <a:srgbClr val="000000">
                      <a:alpha val="43137"/>
                    </a:srgbClr>
                  </a:outerShdw>
                </a:effectLst>
                <a:latin typeface="+mj-lt"/>
                <a:cs typeface="Arial" panose="020B0604020202020204" pitchFamily="34" charset="0"/>
              </a:rPr>
              <a:t>YO IRÉ, </a:t>
            </a:r>
            <a:r>
              <a:rPr lang="es-ES" sz="2400" dirty="0">
                <a:solidFill>
                  <a:schemeClr val="bg1"/>
                </a:solidFill>
                <a:effectLst>
                  <a:outerShdw blurRad="38100" dist="38100" dir="2700000" algn="tl">
                    <a:srgbClr val="000000">
                      <a:alpha val="43137"/>
                    </a:srgbClr>
                  </a:outerShdw>
                </a:effectLst>
                <a:latin typeface="+mj-lt"/>
                <a:cs typeface="Arial" panose="020B0604020202020204" pitchFamily="34" charset="0"/>
              </a:rPr>
              <a:t>A SERVIR A LA COMUNIDAD. (2023)</a:t>
            </a:r>
          </a:p>
          <a:p>
            <a:pPr marL="538163" indent="-538163">
              <a:buAutoNum type="arabicPeriod"/>
            </a:pPr>
            <a:r>
              <a:rPr lang="es-ES" sz="2400" b="1" dirty="0">
                <a:solidFill>
                  <a:srgbClr val="FFDD18"/>
                </a:solidFill>
                <a:effectLst>
                  <a:outerShdw blurRad="38100" dist="38100" dir="2700000" algn="tl">
                    <a:srgbClr val="000000">
                      <a:alpha val="43137"/>
                    </a:srgbClr>
                  </a:outerShdw>
                </a:effectLst>
                <a:latin typeface="+mj-lt"/>
                <a:cs typeface="Arial" panose="020B0604020202020204" pitchFamily="34" charset="0"/>
              </a:rPr>
              <a:t>YO IRÉ, </a:t>
            </a:r>
            <a:r>
              <a:rPr lang="es-ES" sz="2400" dirty="0">
                <a:solidFill>
                  <a:schemeClr val="bg1"/>
                </a:solidFill>
                <a:effectLst>
                  <a:outerShdw blurRad="38100" dist="38100" dir="2700000" algn="tl">
                    <a:srgbClr val="000000">
                      <a:alpha val="43137"/>
                    </a:srgbClr>
                  </a:outerShdw>
                </a:effectLst>
                <a:latin typeface="+mj-lt"/>
                <a:cs typeface="Arial" panose="020B0604020202020204" pitchFamily="34" charset="0"/>
              </a:rPr>
              <a:t>EMPODERADO POR EL ESPÍRITU SANTO. (2024)</a:t>
            </a:r>
          </a:p>
          <a:p>
            <a:pPr marL="538163" indent="-538163">
              <a:buAutoNum type="arabicPeriod"/>
            </a:pPr>
            <a:r>
              <a:rPr lang="es-ES" sz="2400" b="1" dirty="0">
                <a:solidFill>
                  <a:srgbClr val="FFDD18"/>
                </a:solidFill>
                <a:effectLst>
                  <a:outerShdw blurRad="38100" dist="38100" dir="2700000" algn="tl">
                    <a:srgbClr val="000000">
                      <a:alpha val="43137"/>
                    </a:srgbClr>
                  </a:outerShdw>
                </a:effectLst>
                <a:latin typeface="+mj-lt"/>
                <a:cs typeface="Arial" panose="020B0604020202020204" pitchFamily="34" charset="0"/>
              </a:rPr>
              <a:t>YO IRÉ, </a:t>
            </a:r>
            <a:r>
              <a:rPr lang="es-ES" sz="2400" dirty="0">
                <a:solidFill>
                  <a:schemeClr val="bg1"/>
                </a:solidFill>
                <a:effectLst>
                  <a:outerShdw blurRad="38100" dist="38100" dir="2700000" algn="tl">
                    <a:srgbClr val="000000">
                      <a:alpha val="43137"/>
                    </a:srgbClr>
                  </a:outerShdw>
                </a:effectLst>
                <a:latin typeface="+mj-lt"/>
                <a:cs typeface="Arial" panose="020B0604020202020204" pitchFamily="34" charset="0"/>
              </a:rPr>
              <a:t>A CONQUISTAR NUEVOS TERRITORIOS. (2025).</a:t>
            </a:r>
          </a:p>
          <a:p>
            <a:pPr algn="ctr"/>
            <a:endParaRPr lang="es-ES" sz="2400" dirty="0">
              <a:solidFill>
                <a:schemeClr val="bg1"/>
              </a:solidFill>
              <a:effectLst>
                <a:outerShdw blurRad="38100" dist="38100" dir="2700000" algn="tl">
                  <a:srgbClr val="000000">
                    <a:alpha val="43137"/>
                  </a:srgbClr>
                </a:outerShdw>
              </a:effectLst>
              <a:latin typeface="+mj-lt"/>
              <a:cs typeface="Arial" panose="020B0604020202020204" pitchFamily="34" charset="0"/>
            </a:endParaRPr>
          </a:p>
          <a:p>
            <a:r>
              <a:rPr lang="es-ES" sz="2200" b="1" dirty="0">
                <a:solidFill>
                  <a:srgbClr val="FFDD18"/>
                </a:solidFill>
                <a:effectLst>
                  <a:outerShdw blurRad="38100" dist="38100" dir="2700000" algn="tl">
                    <a:srgbClr val="000000">
                      <a:alpha val="43137"/>
                    </a:srgbClr>
                  </a:outerShdw>
                </a:effectLst>
                <a:latin typeface="+mj-lt"/>
                <a:cs typeface="Arial" panose="020B0604020202020204" pitchFamily="34" charset="0"/>
              </a:rPr>
              <a:t>Evangelismo --  Consagración -- Educación -- Servicio -- Administración</a:t>
            </a:r>
            <a:r>
              <a:rPr lang="es-ES" sz="2200" dirty="0">
                <a:solidFill>
                  <a:srgbClr val="FFDD18"/>
                </a:solidFill>
                <a:effectLst>
                  <a:outerShdw blurRad="38100" dist="38100" dir="2700000" algn="tl">
                    <a:srgbClr val="000000">
                      <a:alpha val="43137"/>
                    </a:srgbClr>
                  </a:outerShdw>
                </a:effectLst>
                <a:latin typeface="+mj-lt"/>
                <a:cs typeface="Arial" panose="020B0604020202020204" pitchFamily="34" charset="0"/>
              </a:rPr>
              <a:t>.</a:t>
            </a:r>
          </a:p>
        </p:txBody>
      </p:sp>
      <p:sp>
        <p:nvSpPr>
          <p:cNvPr id="3" name="CuadroTexto 2"/>
          <p:cNvSpPr txBox="1"/>
          <p:nvPr/>
        </p:nvSpPr>
        <p:spPr>
          <a:xfrm>
            <a:off x="0" y="2843680"/>
            <a:ext cx="10682514" cy="646331"/>
          </a:xfrm>
          <a:prstGeom prst="rect">
            <a:avLst/>
          </a:prstGeom>
          <a:gradFill>
            <a:gsLst>
              <a:gs pos="0">
                <a:srgbClr val="FFDD18">
                  <a:alpha val="0"/>
                </a:srgbClr>
              </a:gs>
              <a:gs pos="22000">
                <a:srgbClr val="FFDD18"/>
              </a:gs>
            </a:gsLst>
            <a:lin ang="10800000" scaled="0"/>
          </a:gradFill>
        </p:spPr>
        <p:txBody>
          <a:bodyPr wrap="square" rtlCol="0">
            <a:spAutoFit/>
          </a:bodyPr>
          <a:lstStyle/>
          <a:p>
            <a:pPr marL="711200"/>
            <a:r>
              <a:rPr lang="es-ES" sz="3600" b="1" dirty="0">
                <a:solidFill>
                  <a:srgbClr val="000033"/>
                </a:solidFill>
              </a:rPr>
              <a:t>ÉNFASIS EVANGELISTICOS. 2021-2025</a:t>
            </a:r>
          </a:p>
        </p:txBody>
      </p:sp>
      <p:pic>
        <p:nvPicPr>
          <p:cNvPr id="6" name="Imagen 5"/>
          <p:cNvPicPr>
            <a:picLocks noChangeAspect="1"/>
          </p:cNvPicPr>
          <p:nvPr/>
        </p:nvPicPr>
        <p:blipFill rotWithShape="1">
          <a:blip r:embed="rId5" cstate="print">
            <a:extLst>
              <a:ext uri="{28A0092B-C50C-407E-A947-70E740481C1C}">
                <a14:useLocalDpi xmlns:a14="http://schemas.microsoft.com/office/drawing/2010/main" val="0"/>
              </a:ext>
            </a:extLst>
          </a:blip>
          <a:srcRect b="23740"/>
          <a:stretch/>
        </p:blipFill>
        <p:spPr>
          <a:xfrm>
            <a:off x="3512457" y="-10539"/>
            <a:ext cx="2992194" cy="2683533"/>
          </a:xfrm>
          <a:prstGeom prst="rect">
            <a:avLst/>
          </a:prstGeom>
        </p:spPr>
      </p:pic>
    </p:spTree>
    <p:extLst>
      <p:ext uri="{BB962C8B-B14F-4D97-AF65-F5344CB8AC3E}">
        <p14:creationId xmlns:p14="http://schemas.microsoft.com/office/powerpoint/2010/main" val="33501253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958109" y="2006753"/>
            <a:ext cx="8377382" cy="2862322"/>
          </a:xfrm>
          <a:prstGeom prst="rect">
            <a:avLst/>
          </a:prstGeom>
          <a:noFill/>
        </p:spPr>
        <p:txBody>
          <a:bodyPr wrap="square" lIns="91440" tIns="45720" rIns="91440" bIns="45720">
            <a:spAutoFit/>
          </a:bodyPr>
          <a:lstStyle/>
          <a:p>
            <a:pPr algn="ctr"/>
            <a:r>
              <a:rPr lang="es-ES" sz="6000" b="1" cap="none" spc="0" dirty="0">
                <a:ln w="25400">
                  <a:solidFill>
                    <a:schemeClr val="bg1"/>
                  </a:solidFill>
                  <a:prstDash val="solid"/>
                </a:ln>
                <a:gradFill>
                  <a:gsLst>
                    <a:gs pos="100000">
                      <a:srgbClr val="FD9227"/>
                    </a:gs>
                    <a:gs pos="56000">
                      <a:srgbClr val="FFDD18"/>
                    </a:gs>
                  </a:gsLst>
                  <a:lin ang="5400000" scaled="0"/>
                </a:gradFill>
                <a:effectLst>
                  <a:outerShdw blurRad="38100" dist="38100" dir="2700000" algn="tl">
                    <a:srgbClr val="000000">
                      <a:alpha val="43137"/>
                    </a:srgbClr>
                  </a:outerShdw>
                </a:effectLst>
              </a:rPr>
              <a:t>BLANCOS BAUTISMALES</a:t>
            </a:r>
          </a:p>
          <a:p>
            <a:pPr algn="ctr"/>
            <a:r>
              <a:rPr lang="es-ES" sz="6000" b="1" dirty="0">
                <a:ln w="25400">
                  <a:solidFill>
                    <a:schemeClr val="bg1"/>
                  </a:solidFill>
                  <a:prstDash val="solid"/>
                </a:ln>
                <a:gradFill>
                  <a:gsLst>
                    <a:gs pos="100000">
                      <a:srgbClr val="FD9227"/>
                    </a:gs>
                    <a:gs pos="56000">
                      <a:srgbClr val="FFDD18"/>
                    </a:gs>
                  </a:gsLst>
                  <a:lin ang="5400000" scaled="0"/>
                </a:gradFill>
                <a:effectLst>
                  <a:outerShdw blurRad="38100" dist="38100" dir="2700000" algn="tl">
                    <a:srgbClr val="000000">
                      <a:alpha val="43137"/>
                    </a:srgbClr>
                  </a:outerShdw>
                </a:effectLst>
              </a:rPr>
              <a:t>2021-2025</a:t>
            </a:r>
            <a:endParaRPr lang="es-ES" sz="6000" b="1" cap="none" spc="0" dirty="0">
              <a:ln w="25400">
                <a:solidFill>
                  <a:schemeClr val="bg1"/>
                </a:solidFill>
                <a:prstDash val="solid"/>
              </a:ln>
              <a:gradFill>
                <a:gsLst>
                  <a:gs pos="100000">
                    <a:srgbClr val="FD9227"/>
                  </a:gs>
                  <a:gs pos="56000">
                    <a:srgbClr val="FFDD18"/>
                  </a:gs>
                </a:gsLst>
                <a:lin ang="5400000" scaled="0"/>
              </a:gra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362085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p:cNvGraphicFramePr>
            <a:graphicFrameLocks noGrp="1"/>
          </p:cNvGraphicFramePr>
          <p:nvPr>
            <p:extLst>
              <p:ext uri="{D42A27DB-BD31-4B8C-83A1-F6EECF244321}">
                <p14:modId xmlns:p14="http://schemas.microsoft.com/office/powerpoint/2010/main" val="3930384100"/>
              </p:ext>
            </p:extLst>
          </p:nvPr>
        </p:nvGraphicFramePr>
        <p:xfrm>
          <a:off x="483476" y="527108"/>
          <a:ext cx="11098925" cy="5394978"/>
        </p:xfrm>
        <a:graphic>
          <a:graphicData uri="http://schemas.openxmlformats.org/drawingml/2006/table">
            <a:tbl>
              <a:tblPr/>
              <a:tblGrid>
                <a:gridCol w="2271267">
                  <a:extLst>
                    <a:ext uri="{9D8B030D-6E8A-4147-A177-3AD203B41FA5}">
                      <a16:colId xmlns:a16="http://schemas.microsoft.com/office/drawing/2014/main" val="229759561"/>
                    </a:ext>
                  </a:extLst>
                </a:gridCol>
                <a:gridCol w="897150">
                  <a:extLst>
                    <a:ext uri="{9D8B030D-6E8A-4147-A177-3AD203B41FA5}">
                      <a16:colId xmlns:a16="http://schemas.microsoft.com/office/drawing/2014/main" val="3551437359"/>
                    </a:ext>
                  </a:extLst>
                </a:gridCol>
                <a:gridCol w="624598">
                  <a:extLst>
                    <a:ext uri="{9D8B030D-6E8A-4147-A177-3AD203B41FA5}">
                      <a16:colId xmlns:a16="http://schemas.microsoft.com/office/drawing/2014/main" val="2115441872"/>
                    </a:ext>
                  </a:extLst>
                </a:gridCol>
                <a:gridCol w="802515">
                  <a:extLst>
                    <a:ext uri="{9D8B030D-6E8A-4147-A177-3AD203B41FA5}">
                      <a16:colId xmlns:a16="http://schemas.microsoft.com/office/drawing/2014/main" val="1717861073"/>
                    </a:ext>
                  </a:extLst>
                </a:gridCol>
                <a:gridCol w="1260554">
                  <a:extLst>
                    <a:ext uri="{9D8B030D-6E8A-4147-A177-3AD203B41FA5}">
                      <a16:colId xmlns:a16="http://schemas.microsoft.com/office/drawing/2014/main" val="949936805"/>
                    </a:ext>
                  </a:extLst>
                </a:gridCol>
                <a:gridCol w="908506">
                  <a:extLst>
                    <a:ext uri="{9D8B030D-6E8A-4147-A177-3AD203B41FA5}">
                      <a16:colId xmlns:a16="http://schemas.microsoft.com/office/drawing/2014/main" val="1826970794"/>
                    </a:ext>
                  </a:extLst>
                </a:gridCol>
                <a:gridCol w="1064661">
                  <a:extLst>
                    <a:ext uri="{9D8B030D-6E8A-4147-A177-3AD203B41FA5}">
                      <a16:colId xmlns:a16="http://schemas.microsoft.com/office/drawing/2014/main" val="1908186183"/>
                    </a:ext>
                  </a:extLst>
                </a:gridCol>
                <a:gridCol w="150468">
                  <a:extLst>
                    <a:ext uri="{9D8B030D-6E8A-4147-A177-3AD203B41FA5}">
                      <a16:colId xmlns:a16="http://schemas.microsoft.com/office/drawing/2014/main" val="755535972"/>
                    </a:ext>
                  </a:extLst>
                </a:gridCol>
                <a:gridCol w="838460">
                  <a:extLst>
                    <a:ext uri="{9D8B030D-6E8A-4147-A177-3AD203B41FA5}">
                      <a16:colId xmlns:a16="http://schemas.microsoft.com/office/drawing/2014/main" val="2216220311"/>
                    </a:ext>
                  </a:extLst>
                </a:gridCol>
                <a:gridCol w="312315">
                  <a:extLst>
                    <a:ext uri="{9D8B030D-6E8A-4147-A177-3AD203B41FA5}">
                      <a16:colId xmlns:a16="http://schemas.microsoft.com/office/drawing/2014/main" val="1004464948"/>
                    </a:ext>
                  </a:extLst>
                </a:gridCol>
                <a:gridCol w="812292">
                  <a:extLst>
                    <a:ext uri="{9D8B030D-6E8A-4147-A177-3AD203B41FA5}">
                      <a16:colId xmlns:a16="http://schemas.microsoft.com/office/drawing/2014/main" val="2048949338"/>
                    </a:ext>
                  </a:extLst>
                </a:gridCol>
                <a:gridCol w="429334">
                  <a:extLst>
                    <a:ext uri="{9D8B030D-6E8A-4147-A177-3AD203B41FA5}">
                      <a16:colId xmlns:a16="http://schemas.microsoft.com/office/drawing/2014/main" val="3497392794"/>
                    </a:ext>
                  </a:extLst>
                </a:gridCol>
                <a:gridCol w="726805">
                  <a:extLst>
                    <a:ext uri="{9D8B030D-6E8A-4147-A177-3AD203B41FA5}">
                      <a16:colId xmlns:a16="http://schemas.microsoft.com/office/drawing/2014/main" val="170262333"/>
                    </a:ext>
                  </a:extLst>
                </a:gridCol>
              </a:tblGrid>
              <a:tr h="467924">
                <a:tc gridSpan="13">
                  <a:txBody>
                    <a:bodyPr/>
                    <a:lstStyle/>
                    <a:p>
                      <a:pPr algn="ctr" fontAlgn="ctr"/>
                      <a:r>
                        <a:rPr lang="es-ES" sz="2400" b="1" i="0" u="none" strike="noStrike" dirty="0">
                          <a:solidFill>
                            <a:srgbClr val="000000"/>
                          </a:solidFill>
                          <a:effectLst/>
                          <a:latin typeface="+mj-lt"/>
                        </a:rPr>
                        <a:t>BAUTISMOS UCN  2020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79B"/>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3681556410"/>
                  </a:ext>
                </a:extLst>
              </a:tr>
              <a:tr h="314043">
                <a:tc>
                  <a:txBody>
                    <a:bodyPr/>
                    <a:lstStyle/>
                    <a:p>
                      <a:pPr algn="l" fontAlgn="b"/>
                      <a:endParaRPr lang="es-ES" sz="11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ES" sz="11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ES" sz="11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ES" sz="11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ES" sz="11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ES" sz="11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algn="l" fontAlgn="b"/>
                      <a:endParaRPr lang="es-E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s-ES"/>
                    </a:p>
                  </a:txBody>
                  <a:tcPr/>
                </a:tc>
                <a:tc gridSpan="2">
                  <a:txBody>
                    <a:bodyPr/>
                    <a:lstStyle/>
                    <a:p>
                      <a:pPr algn="l" fontAlgn="b"/>
                      <a:endParaRPr lang="es-ES" sz="11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s-ES"/>
                    </a:p>
                  </a:txBody>
                  <a:tcPr/>
                </a:tc>
                <a:tc gridSpan="2">
                  <a:txBody>
                    <a:bodyPr/>
                    <a:lstStyle/>
                    <a:p>
                      <a:pPr algn="l" fontAlgn="b"/>
                      <a:endParaRPr lang="es-ES" sz="11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s-ES"/>
                    </a:p>
                  </a:txBody>
                  <a:tcPr/>
                </a:tc>
                <a:tc>
                  <a:txBody>
                    <a:bodyPr/>
                    <a:lstStyle/>
                    <a:p>
                      <a:pPr algn="l" fontAlgn="b"/>
                      <a:endParaRPr lang="es-ES" sz="11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895605027"/>
                  </a:ext>
                </a:extLst>
              </a:tr>
              <a:tr h="329745">
                <a:tc>
                  <a:txBody>
                    <a:bodyPr/>
                    <a:lstStyle/>
                    <a:p>
                      <a:pPr algn="l" fontAlgn="b"/>
                      <a:endParaRPr lang="es-E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E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E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E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E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E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gridSpan="2">
                  <a:txBody>
                    <a:bodyPr/>
                    <a:lstStyle/>
                    <a:p>
                      <a:pPr algn="l" fontAlgn="b"/>
                      <a:endParaRPr lang="es-E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s-ES"/>
                    </a:p>
                  </a:txBody>
                  <a:tcPr/>
                </a:tc>
                <a:tc gridSpan="2">
                  <a:txBody>
                    <a:bodyPr/>
                    <a:lstStyle/>
                    <a:p>
                      <a:pPr algn="l" fontAlgn="b"/>
                      <a:endParaRPr lang="es-E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s-ES"/>
                    </a:p>
                  </a:txBody>
                  <a:tcPr/>
                </a:tc>
                <a:tc gridSpan="2">
                  <a:txBody>
                    <a:bodyPr/>
                    <a:lstStyle/>
                    <a:p>
                      <a:pPr algn="l" fontAlgn="b"/>
                      <a:endParaRPr lang="es-E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s-ES"/>
                    </a:p>
                  </a:txBody>
                  <a:tcPr/>
                </a:tc>
                <a:tc>
                  <a:txBody>
                    <a:bodyPr/>
                    <a:lstStyle/>
                    <a:p>
                      <a:pPr algn="l" fontAlgn="b"/>
                      <a:endParaRPr lang="es-E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4203613"/>
                  </a:ext>
                </a:extLst>
              </a:tr>
              <a:tr h="753702">
                <a:tc>
                  <a:txBody>
                    <a:bodyPr/>
                    <a:lstStyle/>
                    <a:p>
                      <a:pPr algn="ctr" fontAlgn="ctr"/>
                      <a:r>
                        <a:rPr lang="es-ES" sz="1400" b="1" i="0" u="sng" strike="noStrike" dirty="0">
                          <a:solidFill>
                            <a:schemeClr val="bg1"/>
                          </a:solidFill>
                          <a:effectLst/>
                          <a:latin typeface="Cambria" panose="02040503050406030204" pitchFamily="18" charset="0"/>
                          <a:hlinkClick r:id="rId2"/>
                        </a:rPr>
                        <a:t>CAMPOS</a:t>
                      </a:r>
                      <a:endParaRPr lang="es-ES" sz="1400" b="1" i="0" u="sng" strike="noStrike" dirty="0">
                        <a:solidFill>
                          <a:schemeClr val="bg1"/>
                        </a:solidFill>
                        <a:effectLst/>
                        <a:latin typeface="Cambria" panose="020405030504060302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s-ES" sz="1400" b="1" i="0" u="sng" strike="noStrike" dirty="0">
                          <a:solidFill>
                            <a:srgbClr val="0070C0"/>
                          </a:solidFill>
                          <a:effectLst/>
                          <a:latin typeface="Cambria" panose="02040503050406030204" pitchFamily="18" charset="0"/>
                        </a:rPr>
                        <a:t>BLANCO ANUAL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s-ES" sz="1400" b="1" i="0" u="sng" strike="noStrike" dirty="0">
                          <a:solidFill>
                            <a:schemeClr val="bg1"/>
                          </a:solidFill>
                          <a:effectLst/>
                          <a:latin typeface="Cambria" panose="02040503050406030204" pitchFamily="18" charset="0"/>
                          <a:hlinkClick r:id="rId3"/>
                        </a:rPr>
                        <a:t>JULIO</a:t>
                      </a:r>
                      <a:endParaRPr lang="es-ES" sz="1400" b="1" i="0" u="sng" strike="noStrike" dirty="0">
                        <a:solidFill>
                          <a:schemeClr val="bg1"/>
                        </a:solidFill>
                        <a:effectLst/>
                        <a:latin typeface="Cambria" panose="020405030504060302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s-ES" sz="1400" b="1" i="0" u="sng" strike="noStrike" dirty="0">
                          <a:solidFill>
                            <a:schemeClr val="bg1"/>
                          </a:solidFill>
                          <a:effectLst/>
                          <a:latin typeface="Cambria" panose="02040503050406030204" pitchFamily="18" charset="0"/>
                          <a:hlinkClick r:id="rId4"/>
                        </a:rPr>
                        <a:t>AGOSTO</a:t>
                      </a:r>
                      <a:endParaRPr lang="es-ES" sz="1400" b="1" i="0" u="sng" strike="noStrike" dirty="0">
                        <a:solidFill>
                          <a:schemeClr val="bg1"/>
                        </a:solidFill>
                        <a:effectLst/>
                        <a:latin typeface="Cambria" panose="020405030504060302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s-ES" sz="1400" b="1" i="0" u="sng" strike="noStrike" dirty="0">
                          <a:solidFill>
                            <a:schemeClr val="bg1"/>
                          </a:solidFill>
                          <a:effectLst/>
                          <a:latin typeface="Cambria" panose="02040503050406030204" pitchFamily="18" charset="0"/>
                          <a:hlinkClick r:id="rId5"/>
                        </a:rPr>
                        <a:t>SEPTIEMBRE </a:t>
                      </a:r>
                      <a:endParaRPr lang="es-ES" sz="1400" b="1" i="0" u="sng" strike="noStrike" dirty="0">
                        <a:solidFill>
                          <a:schemeClr val="bg1"/>
                        </a:solidFill>
                        <a:effectLst/>
                        <a:latin typeface="Cambria" panose="020405030504060302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s-ES" sz="1400" b="1" i="0" u="sng" strike="noStrike" dirty="0">
                          <a:solidFill>
                            <a:schemeClr val="bg1"/>
                          </a:solidFill>
                          <a:effectLst/>
                          <a:latin typeface="Cambria" panose="02040503050406030204" pitchFamily="18" charset="0"/>
                          <a:hlinkClick r:id="rId6"/>
                        </a:rPr>
                        <a:t>OCTUBRE</a:t>
                      </a:r>
                      <a:endParaRPr lang="es-ES" sz="1400" b="1" i="0" u="sng" strike="noStrike" dirty="0">
                        <a:solidFill>
                          <a:schemeClr val="bg1"/>
                        </a:solidFill>
                        <a:effectLst/>
                        <a:latin typeface="Cambria" panose="020405030504060302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s-ES" sz="1400" b="1" i="0" u="sng" strike="noStrike" dirty="0">
                          <a:solidFill>
                            <a:schemeClr val="bg1"/>
                          </a:solidFill>
                          <a:effectLst/>
                          <a:latin typeface="Cambria" panose="02040503050406030204" pitchFamily="18" charset="0"/>
                          <a:hlinkClick r:id="rId7"/>
                        </a:rPr>
                        <a:t>NOVIEMBRE</a:t>
                      </a:r>
                      <a:endParaRPr lang="es-ES" sz="1400" b="1" i="0" u="sng" strike="noStrike" dirty="0">
                        <a:solidFill>
                          <a:schemeClr val="bg1"/>
                        </a:solidFill>
                        <a:effectLst/>
                        <a:latin typeface="Cambria" panose="020405030504060302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gridSpan="2">
                  <a:txBody>
                    <a:bodyPr/>
                    <a:lstStyle/>
                    <a:p>
                      <a:pPr algn="ctr" fontAlgn="ctr"/>
                      <a:r>
                        <a:rPr lang="es-ES" sz="1400" b="1" i="0" u="sng" strike="noStrike" dirty="0">
                          <a:solidFill>
                            <a:schemeClr val="bg1"/>
                          </a:solidFill>
                          <a:effectLst/>
                          <a:latin typeface="Cambria" panose="02040503050406030204" pitchFamily="18" charset="0"/>
                          <a:hlinkClick r:id="rId8"/>
                        </a:rPr>
                        <a:t>DICIEMBRE</a:t>
                      </a:r>
                      <a:endParaRPr lang="es-ES" sz="1400" b="1" i="0" u="sng" strike="noStrike" dirty="0">
                        <a:solidFill>
                          <a:schemeClr val="bg1"/>
                        </a:solidFill>
                        <a:effectLst/>
                        <a:latin typeface="Cambria" panose="020405030504060302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hMerge="1">
                  <a:txBody>
                    <a:bodyPr/>
                    <a:lstStyle/>
                    <a:p>
                      <a:pPr algn="ctr" fontAlgn="ctr"/>
                      <a:endParaRPr lang="es-ES" sz="1400" b="1" i="0" u="none" strike="noStrike">
                        <a:solidFill>
                          <a:srgbClr val="000000"/>
                        </a:solidFill>
                        <a:effectLst/>
                        <a:latin typeface="Cambria" panose="020405030504060302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gridSpan="2">
                  <a:txBody>
                    <a:bodyPr/>
                    <a:lstStyle/>
                    <a:p>
                      <a:pPr algn="ctr" fontAlgn="ctr"/>
                      <a:r>
                        <a:rPr lang="es-ES" sz="1400" b="1" i="0" u="sng" strike="noStrike" dirty="0">
                          <a:solidFill>
                            <a:srgbClr val="0070C0"/>
                          </a:solidFill>
                          <a:effectLst/>
                          <a:latin typeface="Cambria" panose="02040503050406030204" pitchFamily="18" charset="0"/>
                        </a:rPr>
                        <a:t>ACUMULADO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hMerge="1">
                  <a:txBody>
                    <a:bodyPr/>
                    <a:lstStyle/>
                    <a:p>
                      <a:pPr algn="ctr" fontAlgn="ctr"/>
                      <a:endParaRPr lang="es-ES" sz="1400" b="1" i="0" u="none" strike="noStrike">
                        <a:solidFill>
                          <a:srgbClr val="000000"/>
                        </a:solidFill>
                        <a:effectLst/>
                        <a:latin typeface="Cambria" panose="020405030504060302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gridSpan="2">
                  <a:txBody>
                    <a:bodyPr/>
                    <a:lstStyle/>
                    <a:p>
                      <a:pPr algn="ctr" fontAlgn="ctr"/>
                      <a:r>
                        <a:rPr lang="es-ES" sz="1400" b="1" i="0" u="sng" strike="noStrike" dirty="0">
                          <a:solidFill>
                            <a:srgbClr val="0070C0"/>
                          </a:solidFill>
                          <a:effectLst/>
                          <a:latin typeface="Cambria" panose="02040503050406030204" pitchFamily="18" charset="0"/>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hMerge="1">
                  <a:txBody>
                    <a:bodyPr/>
                    <a:lstStyle/>
                    <a:p>
                      <a:pPr algn="ctr" fontAlgn="ctr"/>
                      <a:endParaRPr lang="es-ES" sz="1400" b="1" i="0" u="none" strike="noStrike">
                        <a:solidFill>
                          <a:srgbClr val="000000"/>
                        </a:solidFill>
                        <a:effectLst/>
                        <a:latin typeface="Cambria" panose="02040503050406030204" pitchFamily="18"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extLst>
                  <a:ext uri="{0D108BD9-81ED-4DB2-BD59-A6C34878D82A}">
                    <a16:rowId xmlns:a16="http://schemas.microsoft.com/office/drawing/2014/main" val="4008326064"/>
                  </a:ext>
                </a:extLst>
              </a:tr>
              <a:tr h="376851">
                <a:tc>
                  <a:txBody>
                    <a:bodyPr/>
                    <a:lstStyle/>
                    <a:p>
                      <a:pPr marL="182563" indent="0" algn="l" fontAlgn="ctr"/>
                      <a:r>
                        <a:rPr lang="es-ES" sz="1400" b="1" i="0" u="none" strike="noStrike" dirty="0">
                          <a:solidFill>
                            <a:srgbClr val="002060"/>
                          </a:solidFill>
                          <a:effectLst/>
                          <a:latin typeface="Cambria" panose="02040503050406030204" pitchFamily="18" charset="0"/>
                        </a:rPr>
                        <a:t>ATLANTICO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b"/>
                      <a:r>
                        <a:rPr lang="es-ES" sz="1400" b="0" i="0" u="none" strike="noStrike" dirty="0">
                          <a:solidFill>
                            <a:srgbClr val="002060"/>
                          </a:solidFill>
                          <a:effectLst/>
                          <a:latin typeface="Cambria" panose="02040503050406030204" pitchFamily="18" charset="0"/>
                        </a:rPr>
                        <a:t>2.090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t"/>
                      <a:r>
                        <a:rPr lang="es-ES" sz="1400" b="0" i="0" u="none" strike="noStrike">
                          <a:solidFill>
                            <a:srgbClr val="002060"/>
                          </a:solidFill>
                          <a:effectLst/>
                          <a:latin typeface="Cambria" panose="02040503050406030204" pitchFamily="18" charset="0"/>
                        </a:rPr>
                        <a:t>46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t"/>
                      <a:r>
                        <a:rPr lang="es-ES" sz="1400" b="0" i="0" u="none" strike="noStrike">
                          <a:solidFill>
                            <a:srgbClr val="002060"/>
                          </a:solidFill>
                          <a:effectLst/>
                          <a:latin typeface="Cambria" panose="02040503050406030204" pitchFamily="18" charset="0"/>
                        </a:rPr>
                        <a:t>25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t"/>
                      <a:r>
                        <a:rPr lang="es-ES" sz="1400" b="0" i="0" u="none" strike="noStrike">
                          <a:solidFill>
                            <a:srgbClr val="002060"/>
                          </a:solidFill>
                          <a:effectLst/>
                          <a:latin typeface="Cambria" panose="02040503050406030204" pitchFamily="18" charset="0"/>
                        </a:rPr>
                        <a:t>34</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t"/>
                      <a:r>
                        <a:rPr lang="es-ES" sz="1400" b="0" i="0" u="none" strike="noStrike">
                          <a:solidFill>
                            <a:srgbClr val="002060"/>
                          </a:solidFill>
                          <a:effectLst/>
                          <a:latin typeface="Cambria" panose="02040503050406030204" pitchFamily="18" charset="0"/>
                        </a:rPr>
                        <a:t>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t"/>
                      <a:r>
                        <a:rPr lang="es-ES" sz="1400" b="0" i="0" u="none" strike="noStrike">
                          <a:solidFill>
                            <a:srgbClr val="002060"/>
                          </a:solidFill>
                          <a:effectLst/>
                          <a:latin typeface="Cambria" panose="02040503050406030204" pitchFamily="18" charset="0"/>
                        </a:rPr>
                        <a:t>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gridSpan="2">
                  <a:txBody>
                    <a:bodyPr/>
                    <a:lstStyle/>
                    <a:p>
                      <a:pPr algn="r" fontAlgn="t"/>
                      <a:r>
                        <a:rPr lang="es-ES" sz="1400" b="0" i="0" u="none" strike="noStrike">
                          <a:solidFill>
                            <a:srgbClr val="002060"/>
                          </a:solidFill>
                          <a:effectLst/>
                          <a:latin typeface="Cambria" panose="02040503050406030204" pitchFamily="18" charset="0"/>
                        </a:rPr>
                        <a:t>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r" fontAlgn="t"/>
                      <a:endParaRPr lang="es-ES" sz="1400" b="0" i="0" u="none" strike="noStrike">
                        <a:solidFill>
                          <a:srgbClr val="000000"/>
                        </a:solidFill>
                        <a:effectLst/>
                        <a:latin typeface="Cambria" panose="020405030504060302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t"/>
                      <a:r>
                        <a:rPr lang="es-ES" sz="1400" b="0" i="0" u="none" strike="noStrike">
                          <a:solidFill>
                            <a:srgbClr val="002060"/>
                          </a:solidFill>
                          <a:effectLst/>
                          <a:latin typeface="Cambria" panose="02040503050406030204" pitchFamily="18" charset="0"/>
                        </a:rPr>
                        <a:t>112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r" fontAlgn="t"/>
                      <a:endParaRPr lang="es-ES" sz="1400" b="0" i="0" u="none" strike="noStrike">
                        <a:solidFill>
                          <a:srgbClr val="000000"/>
                        </a:solidFill>
                        <a:effectLst/>
                        <a:latin typeface="Cambria" panose="020405030504060302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gridSpan="2">
                  <a:txBody>
                    <a:bodyPr/>
                    <a:lstStyle/>
                    <a:p>
                      <a:pPr algn="r" fontAlgn="t"/>
                      <a:r>
                        <a:rPr lang="es-ES" sz="1400" b="0" i="0" u="none" strike="noStrike" dirty="0">
                          <a:solidFill>
                            <a:srgbClr val="002060"/>
                          </a:solidFill>
                          <a:effectLst/>
                          <a:latin typeface="Cambria" panose="02040503050406030204" pitchFamily="18" charset="0"/>
                        </a:rPr>
                        <a:t>5%</a:t>
                      </a:r>
                    </a:p>
                  </a:txBody>
                  <a:tcPr marL="9525" marR="9525"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r" fontAlgn="t"/>
                      <a:endParaRPr lang="es-ES" sz="1400" b="0" i="0" u="none" strike="noStrike">
                        <a:solidFill>
                          <a:srgbClr val="000000"/>
                        </a:solidFill>
                        <a:effectLst/>
                        <a:latin typeface="Cambria" panose="02040503050406030204" pitchFamily="18" charset="0"/>
                      </a:endParaRPr>
                    </a:p>
                  </a:txBody>
                  <a:tcPr marL="9525" marR="9525"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3795518360"/>
                  </a:ext>
                </a:extLst>
              </a:tr>
              <a:tr h="376851">
                <a:tc>
                  <a:txBody>
                    <a:bodyPr/>
                    <a:lstStyle/>
                    <a:p>
                      <a:pPr marL="182563" indent="0" algn="l" fontAlgn="ctr"/>
                      <a:r>
                        <a:rPr lang="es-ES" sz="1400" b="1" i="0" u="none" strike="noStrike" dirty="0">
                          <a:solidFill>
                            <a:srgbClr val="002060"/>
                          </a:solidFill>
                          <a:effectLst/>
                          <a:latin typeface="Cambria" panose="02040503050406030204" pitchFamily="18" charset="0"/>
                        </a:rPr>
                        <a:t>CARIBE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b"/>
                      <a:r>
                        <a:rPr lang="es-ES" sz="1400" b="0" i="0" u="none" strike="noStrike">
                          <a:solidFill>
                            <a:srgbClr val="002060"/>
                          </a:solidFill>
                          <a:effectLst/>
                          <a:latin typeface="Cambria" panose="02040503050406030204" pitchFamily="18" charset="0"/>
                        </a:rPr>
                        <a:t>2.310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t"/>
                      <a:r>
                        <a:rPr lang="es-ES" sz="1400" b="0" i="0" u="none" strike="noStrike" dirty="0">
                          <a:solidFill>
                            <a:srgbClr val="002060"/>
                          </a:solidFill>
                          <a:effectLst/>
                          <a:latin typeface="Cambria" panose="02040503050406030204" pitchFamily="18" charset="0"/>
                        </a:rPr>
                        <a:t>57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t"/>
                      <a:r>
                        <a:rPr lang="es-ES" sz="1400" b="0" i="0" u="none" strike="noStrike" dirty="0">
                          <a:solidFill>
                            <a:srgbClr val="002060"/>
                          </a:solidFill>
                          <a:effectLst/>
                          <a:latin typeface="Cambria" panose="02040503050406030204" pitchFamily="18" charset="0"/>
                        </a:rPr>
                        <a:t>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t"/>
                      <a:r>
                        <a:rPr lang="es-ES" sz="1400" b="0" i="0" u="none" strike="noStrike">
                          <a:solidFill>
                            <a:srgbClr val="002060"/>
                          </a:solidFill>
                          <a:effectLst/>
                          <a:latin typeface="Cambria" panose="02040503050406030204" pitchFamily="18" charset="0"/>
                        </a:rPr>
                        <a:t>65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t"/>
                      <a:r>
                        <a:rPr lang="es-ES" sz="1400" b="0" i="0" u="none" strike="noStrike">
                          <a:solidFill>
                            <a:srgbClr val="002060"/>
                          </a:solidFill>
                          <a:effectLst/>
                          <a:latin typeface="Cambria" panose="02040503050406030204" pitchFamily="18" charset="0"/>
                        </a:rPr>
                        <a:t>185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t"/>
                      <a:r>
                        <a:rPr lang="es-ES" sz="1400" b="0" i="0" u="none" strike="noStrike">
                          <a:solidFill>
                            <a:srgbClr val="002060"/>
                          </a:solidFill>
                          <a:effectLst/>
                          <a:latin typeface="Cambria" panose="02040503050406030204" pitchFamily="18" charset="0"/>
                        </a:rPr>
                        <a:t>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gridSpan="2">
                  <a:txBody>
                    <a:bodyPr/>
                    <a:lstStyle/>
                    <a:p>
                      <a:pPr algn="r" fontAlgn="t"/>
                      <a:r>
                        <a:rPr lang="es-ES" sz="1400" b="0" i="0" u="none" strike="noStrike">
                          <a:solidFill>
                            <a:srgbClr val="002060"/>
                          </a:solidFill>
                          <a:effectLst/>
                          <a:latin typeface="Cambria" panose="02040503050406030204" pitchFamily="18" charset="0"/>
                        </a:rPr>
                        <a:t>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r" fontAlgn="t"/>
                      <a:endParaRPr lang="es-ES" sz="1400" b="0" i="0" u="none" strike="noStrike">
                        <a:solidFill>
                          <a:srgbClr val="000000"/>
                        </a:solidFill>
                        <a:effectLst/>
                        <a:latin typeface="Cambria" panose="020405030504060302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t"/>
                      <a:r>
                        <a:rPr lang="es-ES" sz="1400" b="0" i="0" u="none" strike="noStrike">
                          <a:solidFill>
                            <a:srgbClr val="002060"/>
                          </a:solidFill>
                          <a:effectLst/>
                          <a:latin typeface="Cambria" panose="02040503050406030204" pitchFamily="18" charset="0"/>
                        </a:rPr>
                        <a:t>307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r" fontAlgn="t"/>
                      <a:endParaRPr lang="es-ES" sz="1400" b="0" i="0" u="none" strike="noStrike">
                        <a:solidFill>
                          <a:srgbClr val="000000"/>
                        </a:solidFill>
                        <a:effectLst/>
                        <a:latin typeface="Cambria" panose="020405030504060302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gridSpan="2">
                  <a:txBody>
                    <a:bodyPr/>
                    <a:lstStyle/>
                    <a:p>
                      <a:pPr algn="r" fontAlgn="t"/>
                      <a:r>
                        <a:rPr lang="es-ES" sz="1400" b="0" i="0" u="none" strike="noStrike" dirty="0">
                          <a:solidFill>
                            <a:srgbClr val="002060"/>
                          </a:solidFill>
                          <a:effectLst/>
                          <a:latin typeface="Cambria" panose="02040503050406030204" pitchFamily="18" charset="0"/>
                        </a:rPr>
                        <a:t>13%</a:t>
                      </a:r>
                    </a:p>
                  </a:txBody>
                  <a:tcPr marL="9525" marR="9525"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r" fontAlgn="t"/>
                      <a:endParaRPr lang="es-ES" sz="1400" b="0" i="0" u="none" strike="noStrike">
                        <a:solidFill>
                          <a:srgbClr val="000000"/>
                        </a:solidFill>
                        <a:effectLst/>
                        <a:latin typeface="Cambria" panose="02040503050406030204" pitchFamily="18" charset="0"/>
                      </a:endParaRPr>
                    </a:p>
                  </a:txBody>
                  <a:tcPr marL="9525" marR="9525"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837528338"/>
                  </a:ext>
                </a:extLst>
              </a:tr>
              <a:tr h="376851">
                <a:tc>
                  <a:txBody>
                    <a:bodyPr/>
                    <a:lstStyle/>
                    <a:p>
                      <a:pPr marL="182563" indent="0" algn="l" fontAlgn="ctr"/>
                      <a:r>
                        <a:rPr lang="es-ES" sz="1400" b="1" i="0" u="none" strike="noStrike" dirty="0">
                          <a:solidFill>
                            <a:srgbClr val="002060"/>
                          </a:solidFill>
                          <a:effectLst/>
                          <a:latin typeface="Cambria" panose="02040503050406030204" pitchFamily="18" charset="0"/>
                        </a:rPr>
                        <a:t>C. OCCIDENTAL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b"/>
                      <a:r>
                        <a:rPr lang="es-ES" sz="1400" b="0" i="0" u="none" strike="noStrike" dirty="0">
                          <a:solidFill>
                            <a:srgbClr val="002060"/>
                          </a:solidFill>
                          <a:effectLst/>
                          <a:latin typeface="Cambria" panose="02040503050406030204" pitchFamily="18" charset="0"/>
                        </a:rPr>
                        <a:t>1.870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t"/>
                      <a:r>
                        <a:rPr lang="es-ES" sz="1400" b="0" i="0" u="none" strike="noStrike">
                          <a:solidFill>
                            <a:srgbClr val="002060"/>
                          </a:solidFill>
                          <a:effectLst/>
                          <a:latin typeface="Cambria" panose="02040503050406030204" pitchFamily="18" charset="0"/>
                        </a:rPr>
                        <a:t>105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t"/>
                      <a:r>
                        <a:rPr lang="es-ES" sz="1400" b="0" i="0" u="none" strike="noStrike" dirty="0">
                          <a:solidFill>
                            <a:srgbClr val="002060"/>
                          </a:solidFill>
                          <a:effectLst/>
                          <a:latin typeface="Cambria" panose="02040503050406030204" pitchFamily="18" charset="0"/>
                        </a:rPr>
                        <a:t>237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t"/>
                      <a:r>
                        <a:rPr lang="es-ES" sz="1400" b="0" i="0" u="none" strike="noStrike" dirty="0">
                          <a:solidFill>
                            <a:srgbClr val="002060"/>
                          </a:solidFill>
                          <a:effectLst/>
                          <a:latin typeface="Cambria" panose="02040503050406030204" pitchFamily="18" charset="0"/>
                        </a:rPr>
                        <a:t>190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t"/>
                      <a:r>
                        <a:rPr lang="es-ES" sz="1400" b="0" i="0" u="none" strike="noStrike" dirty="0">
                          <a:solidFill>
                            <a:srgbClr val="002060"/>
                          </a:solidFill>
                          <a:effectLst/>
                          <a:latin typeface="Cambria" panose="02040503050406030204" pitchFamily="18" charset="0"/>
                        </a:rPr>
                        <a:t>98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t"/>
                      <a:r>
                        <a:rPr lang="es-ES" sz="1400" b="0" i="0" u="none" strike="noStrike" dirty="0">
                          <a:solidFill>
                            <a:srgbClr val="002060"/>
                          </a:solidFill>
                          <a:effectLst/>
                          <a:latin typeface="Cambria" panose="02040503050406030204" pitchFamily="18" charset="0"/>
                        </a:rPr>
                        <a:t>53</a:t>
                      </a:r>
                    </a:p>
                    <a:p>
                      <a:pPr algn="r" fontAlgn="t"/>
                      <a:endParaRPr lang="es-ES" sz="1400" b="0" i="0" u="none" strike="noStrike" dirty="0">
                        <a:solidFill>
                          <a:srgbClr val="002060"/>
                        </a:solidFill>
                        <a:effectLst/>
                        <a:latin typeface="Cambria" panose="020405030504060302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gridSpan="2">
                  <a:txBody>
                    <a:bodyPr/>
                    <a:lstStyle/>
                    <a:p>
                      <a:pPr algn="r" fontAlgn="t"/>
                      <a:r>
                        <a:rPr lang="es-ES" sz="1400" b="0" i="0" u="none" strike="noStrike" dirty="0">
                          <a:solidFill>
                            <a:srgbClr val="002060"/>
                          </a:solidFill>
                          <a:effectLst/>
                          <a:latin typeface="Cambria" panose="02040503050406030204" pitchFamily="18" charset="0"/>
                        </a:rPr>
                        <a:t>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r" fontAlgn="t"/>
                      <a:endParaRPr lang="es-ES" sz="1400" b="0" i="0" u="none" strike="noStrike">
                        <a:solidFill>
                          <a:srgbClr val="000000"/>
                        </a:solidFill>
                        <a:effectLst/>
                        <a:latin typeface="Cambria" panose="020405030504060302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t"/>
                      <a:r>
                        <a:rPr lang="es-ES" sz="1400" b="0" i="0" u="none" strike="noStrike">
                          <a:solidFill>
                            <a:srgbClr val="002060"/>
                          </a:solidFill>
                          <a:effectLst/>
                          <a:latin typeface="Cambria" panose="02040503050406030204" pitchFamily="18" charset="0"/>
                        </a:rPr>
                        <a:t>683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r" fontAlgn="t"/>
                      <a:endParaRPr lang="es-ES" sz="1400" b="0" i="0" u="none" strike="noStrike">
                        <a:solidFill>
                          <a:srgbClr val="000000"/>
                        </a:solidFill>
                        <a:effectLst/>
                        <a:latin typeface="Cambria" panose="020405030504060302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gridSpan="2">
                  <a:txBody>
                    <a:bodyPr/>
                    <a:lstStyle/>
                    <a:p>
                      <a:pPr algn="r" fontAlgn="t"/>
                      <a:r>
                        <a:rPr lang="es-ES" sz="1400" b="0" i="0" u="none" strike="noStrike" dirty="0">
                          <a:solidFill>
                            <a:srgbClr val="002060"/>
                          </a:solidFill>
                          <a:effectLst/>
                          <a:latin typeface="Cambria" panose="02040503050406030204" pitchFamily="18" charset="0"/>
                        </a:rPr>
                        <a:t>37%</a:t>
                      </a:r>
                    </a:p>
                  </a:txBody>
                  <a:tcPr marL="9525" marR="9525"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r" fontAlgn="t"/>
                      <a:endParaRPr lang="es-ES" sz="1400" b="0" i="0" u="none" strike="noStrike">
                        <a:solidFill>
                          <a:srgbClr val="000000"/>
                        </a:solidFill>
                        <a:effectLst/>
                        <a:latin typeface="Cambria" panose="02040503050406030204" pitchFamily="18" charset="0"/>
                      </a:endParaRPr>
                    </a:p>
                  </a:txBody>
                  <a:tcPr marL="9525" marR="9525"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3769284836"/>
                  </a:ext>
                </a:extLst>
              </a:tr>
              <a:tr h="376851">
                <a:tc>
                  <a:txBody>
                    <a:bodyPr/>
                    <a:lstStyle/>
                    <a:p>
                      <a:pPr marL="182563" indent="0" algn="l" fontAlgn="ctr"/>
                      <a:r>
                        <a:rPr lang="es-ES" sz="1400" b="1" i="0" u="none" strike="noStrike" dirty="0">
                          <a:solidFill>
                            <a:srgbClr val="002060"/>
                          </a:solidFill>
                          <a:effectLst/>
                          <a:latin typeface="Cambria" panose="02040503050406030204" pitchFamily="18" charset="0"/>
                        </a:rPr>
                        <a:t>ISLAS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b"/>
                      <a:r>
                        <a:rPr lang="es-ES" sz="1400" b="0" i="0" u="none" strike="noStrike">
                          <a:solidFill>
                            <a:srgbClr val="002060"/>
                          </a:solidFill>
                          <a:effectLst/>
                          <a:latin typeface="Cambria" panose="02040503050406030204" pitchFamily="18" charset="0"/>
                        </a:rPr>
                        <a:t>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t"/>
                      <a:r>
                        <a:rPr lang="es-ES" sz="1400" b="0" i="0" u="none" strike="noStrike" dirty="0">
                          <a:solidFill>
                            <a:srgbClr val="002060"/>
                          </a:solidFill>
                          <a:effectLst/>
                          <a:latin typeface="Cambria" panose="02040503050406030204" pitchFamily="18" charset="0"/>
                        </a:rPr>
                        <a:t>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t"/>
                      <a:r>
                        <a:rPr lang="es-ES" sz="1400" b="0" i="0" u="none" strike="noStrike">
                          <a:solidFill>
                            <a:srgbClr val="002060"/>
                          </a:solidFill>
                          <a:effectLst/>
                          <a:latin typeface="Cambria" panose="02040503050406030204" pitchFamily="18" charset="0"/>
                        </a:rPr>
                        <a:t>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t"/>
                      <a:r>
                        <a:rPr lang="es-ES" sz="1400" b="0" i="0" u="none" strike="noStrike">
                          <a:solidFill>
                            <a:srgbClr val="002060"/>
                          </a:solidFill>
                          <a:effectLst/>
                          <a:latin typeface="Cambria" panose="02040503050406030204" pitchFamily="18" charset="0"/>
                        </a:rPr>
                        <a:t>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t"/>
                      <a:r>
                        <a:rPr lang="es-ES" sz="1400" b="0" i="0" u="none" strike="noStrike" dirty="0">
                          <a:solidFill>
                            <a:srgbClr val="002060"/>
                          </a:solidFill>
                          <a:effectLst/>
                          <a:latin typeface="Cambria" panose="02040503050406030204" pitchFamily="18" charset="0"/>
                        </a:rPr>
                        <a:t>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t"/>
                      <a:r>
                        <a:rPr lang="es-ES" sz="1400" b="0" i="0" u="none" strike="noStrike" dirty="0">
                          <a:solidFill>
                            <a:srgbClr val="002060"/>
                          </a:solidFill>
                          <a:effectLst/>
                          <a:latin typeface="Cambria" panose="02040503050406030204" pitchFamily="18" charset="0"/>
                        </a:rPr>
                        <a:t>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gridSpan="2">
                  <a:txBody>
                    <a:bodyPr/>
                    <a:lstStyle/>
                    <a:p>
                      <a:pPr algn="r" fontAlgn="t"/>
                      <a:r>
                        <a:rPr lang="es-ES" sz="1400" b="0" i="0" u="none" strike="noStrike">
                          <a:solidFill>
                            <a:srgbClr val="002060"/>
                          </a:solidFill>
                          <a:effectLst/>
                          <a:latin typeface="Cambria" panose="02040503050406030204" pitchFamily="18" charset="0"/>
                        </a:rPr>
                        <a:t>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r" fontAlgn="t"/>
                      <a:endParaRPr lang="es-ES" sz="1400" b="0" i="0" u="none" strike="noStrike">
                        <a:solidFill>
                          <a:srgbClr val="000000"/>
                        </a:solidFill>
                        <a:effectLst/>
                        <a:latin typeface="Cambria" panose="020405030504060302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t"/>
                      <a:r>
                        <a:rPr lang="es-ES" sz="1400" b="0" i="0" u="none" strike="noStrike">
                          <a:solidFill>
                            <a:srgbClr val="002060"/>
                          </a:solidFill>
                          <a:effectLst/>
                          <a:latin typeface="Cambria" panose="02040503050406030204" pitchFamily="18" charset="0"/>
                        </a:rPr>
                        <a:t>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r" fontAlgn="t"/>
                      <a:endParaRPr lang="es-ES" sz="1400" b="0" i="0" u="none" strike="noStrike">
                        <a:solidFill>
                          <a:srgbClr val="000000"/>
                        </a:solidFill>
                        <a:effectLst/>
                        <a:latin typeface="Cambria" panose="020405030504060302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gridSpan="2">
                  <a:txBody>
                    <a:bodyPr/>
                    <a:lstStyle/>
                    <a:p>
                      <a:pPr algn="r" fontAlgn="b"/>
                      <a:r>
                        <a:rPr lang="es-ES" sz="1400" b="0" i="0" u="none" strike="noStrike" dirty="0">
                          <a:solidFill>
                            <a:srgbClr val="002060"/>
                          </a:solidFill>
                          <a:effectLst/>
                          <a:latin typeface="Cambria" panose="02040503050406030204" pitchFamily="18" charset="0"/>
                        </a:rPr>
                        <a:t>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r" fontAlgn="b"/>
                      <a:endParaRPr lang="es-ES" sz="1400" b="0" i="0" u="none" strike="noStrike">
                        <a:solidFill>
                          <a:srgbClr val="000000"/>
                        </a:solidFill>
                        <a:effectLst/>
                        <a:latin typeface="Cambria" panose="02040503050406030204" pitchFamily="18" charset="0"/>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2742593406"/>
                  </a:ext>
                </a:extLst>
              </a:tr>
              <a:tr h="376851">
                <a:tc>
                  <a:txBody>
                    <a:bodyPr/>
                    <a:lstStyle/>
                    <a:p>
                      <a:pPr marL="182563" indent="0" algn="l" fontAlgn="ctr"/>
                      <a:r>
                        <a:rPr lang="es-ES" sz="1400" b="1" i="0" u="none" strike="noStrike" dirty="0">
                          <a:solidFill>
                            <a:srgbClr val="002060"/>
                          </a:solidFill>
                          <a:effectLst/>
                          <a:latin typeface="Cambria" panose="02040503050406030204" pitchFamily="18" charset="0"/>
                        </a:rPr>
                        <a:t>NORESTE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b"/>
                      <a:r>
                        <a:rPr lang="es-ES" sz="1400" b="0" i="0" u="none" strike="noStrike">
                          <a:solidFill>
                            <a:srgbClr val="002060"/>
                          </a:solidFill>
                          <a:effectLst/>
                          <a:latin typeface="Cambria" panose="02040503050406030204" pitchFamily="18" charset="0"/>
                        </a:rPr>
                        <a:t>1.870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t"/>
                      <a:r>
                        <a:rPr lang="es-ES" sz="1400" b="0" i="0" u="none" strike="noStrike">
                          <a:solidFill>
                            <a:srgbClr val="002060"/>
                          </a:solidFill>
                          <a:effectLst/>
                          <a:latin typeface="Cambria" panose="02040503050406030204" pitchFamily="18" charset="0"/>
                        </a:rPr>
                        <a:t>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t"/>
                      <a:r>
                        <a:rPr lang="es-ES" sz="1400" b="0" i="0" u="none" strike="noStrike" dirty="0">
                          <a:solidFill>
                            <a:srgbClr val="002060"/>
                          </a:solidFill>
                          <a:effectLst/>
                          <a:latin typeface="Cambria" panose="02040503050406030204" pitchFamily="18" charset="0"/>
                        </a:rPr>
                        <a:t>100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t"/>
                      <a:r>
                        <a:rPr lang="es-ES" sz="1400" b="0" i="0" u="none" strike="noStrike" dirty="0">
                          <a:solidFill>
                            <a:srgbClr val="002060"/>
                          </a:solidFill>
                          <a:effectLst/>
                          <a:latin typeface="Cambria" panose="02040503050406030204" pitchFamily="18" charset="0"/>
                        </a:rPr>
                        <a:t>87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t"/>
                      <a:r>
                        <a:rPr lang="es-ES" sz="1400" b="0" i="0" u="none" strike="noStrike">
                          <a:solidFill>
                            <a:srgbClr val="002060"/>
                          </a:solidFill>
                          <a:effectLst/>
                          <a:latin typeface="Cambria" panose="02040503050406030204" pitchFamily="18" charset="0"/>
                        </a:rPr>
                        <a:t>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t"/>
                      <a:r>
                        <a:rPr lang="es-ES" sz="1400" b="0" i="0" u="none" strike="noStrike" dirty="0">
                          <a:solidFill>
                            <a:srgbClr val="002060"/>
                          </a:solidFill>
                          <a:effectLst/>
                          <a:latin typeface="Cambria" panose="02040503050406030204" pitchFamily="18" charset="0"/>
                        </a:rPr>
                        <a:t>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gridSpan="2">
                  <a:txBody>
                    <a:bodyPr/>
                    <a:lstStyle/>
                    <a:p>
                      <a:pPr algn="r" fontAlgn="t"/>
                      <a:r>
                        <a:rPr lang="es-ES" sz="1400" b="0" i="0" u="none" strike="noStrike">
                          <a:solidFill>
                            <a:srgbClr val="002060"/>
                          </a:solidFill>
                          <a:effectLst/>
                          <a:latin typeface="Cambria" panose="02040503050406030204" pitchFamily="18" charset="0"/>
                        </a:rPr>
                        <a:t>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r" fontAlgn="t"/>
                      <a:endParaRPr lang="es-ES" sz="1400" b="0" i="0" u="none" strike="noStrike">
                        <a:solidFill>
                          <a:srgbClr val="000000"/>
                        </a:solidFill>
                        <a:effectLst/>
                        <a:latin typeface="Cambria" panose="020405030504060302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t"/>
                      <a:r>
                        <a:rPr lang="es-ES" sz="1400" b="0" i="0" u="none" strike="noStrike">
                          <a:solidFill>
                            <a:srgbClr val="002060"/>
                          </a:solidFill>
                          <a:effectLst/>
                          <a:latin typeface="Cambria" panose="02040503050406030204" pitchFamily="18" charset="0"/>
                        </a:rPr>
                        <a:t>187</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r" fontAlgn="t"/>
                      <a:endParaRPr lang="es-ES" sz="1400" b="0" i="0" u="none" strike="noStrike">
                        <a:solidFill>
                          <a:srgbClr val="000000"/>
                        </a:solidFill>
                        <a:effectLst/>
                        <a:latin typeface="Cambria" panose="020405030504060302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gridSpan="2">
                  <a:txBody>
                    <a:bodyPr/>
                    <a:lstStyle/>
                    <a:p>
                      <a:pPr algn="r" fontAlgn="t"/>
                      <a:r>
                        <a:rPr lang="es-ES" sz="1400" b="0" i="0" u="none" strike="noStrike" dirty="0">
                          <a:solidFill>
                            <a:srgbClr val="002060"/>
                          </a:solidFill>
                          <a:effectLst/>
                          <a:latin typeface="Cambria" panose="02040503050406030204" pitchFamily="18" charset="0"/>
                        </a:rPr>
                        <a:t>10%</a:t>
                      </a:r>
                    </a:p>
                  </a:txBody>
                  <a:tcPr marL="9525" marR="9525"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r" fontAlgn="t"/>
                      <a:endParaRPr lang="es-ES" sz="1400" b="0" i="0" u="none" strike="noStrike">
                        <a:solidFill>
                          <a:srgbClr val="000000"/>
                        </a:solidFill>
                        <a:effectLst/>
                        <a:latin typeface="Cambria" panose="02040503050406030204" pitchFamily="18" charset="0"/>
                      </a:endParaRPr>
                    </a:p>
                  </a:txBody>
                  <a:tcPr marL="9525" marR="9525"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3340994540"/>
                  </a:ext>
                </a:extLst>
              </a:tr>
              <a:tr h="376851">
                <a:tc>
                  <a:txBody>
                    <a:bodyPr/>
                    <a:lstStyle/>
                    <a:p>
                      <a:pPr marL="182563" indent="0" algn="l" fontAlgn="ctr"/>
                      <a:r>
                        <a:rPr lang="es-ES" sz="1400" b="1" i="0" u="none" strike="noStrike" dirty="0">
                          <a:solidFill>
                            <a:srgbClr val="002060"/>
                          </a:solidFill>
                          <a:effectLst/>
                          <a:latin typeface="Cambria" panose="02040503050406030204" pitchFamily="18" charset="0"/>
                        </a:rPr>
                        <a:t>ORIENTE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b"/>
                      <a:r>
                        <a:rPr lang="es-ES" sz="1400" b="0" i="0" u="none" strike="noStrike">
                          <a:solidFill>
                            <a:srgbClr val="002060"/>
                          </a:solidFill>
                          <a:effectLst/>
                          <a:latin typeface="Cambria" panose="02040503050406030204" pitchFamily="18" charset="0"/>
                        </a:rPr>
                        <a:t>2.090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t"/>
                      <a:r>
                        <a:rPr lang="es-ES" sz="1400" b="0" i="0" u="none" strike="noStrike">
                          <a:solidFill>
                            <a:srgbClr val="002060"/>
                          </a:solidFill>
                          <a:effectLst/>
                          <a:latin typeface="Cambria" panose="02040503050406030204" pitchFamily="18" charset="0"/>
                        </a:rPr>
                        <a:t>132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t"/>
                      <a:r>
                        <a:rPr lang="es-ES" sz="1400" b="0" i="0" u="none" strike="noStrike">
                          <a:solidFill>
                            <a:srgbClr val="002060"/>
                          </a:solidFill>
                          <a:effectLst/>
                          <a:latin typeface="Cambria" panose="02040503050406030204" pitchFamily="18" charset="0"/>
                        </a:rPr>
                        <a:t>69</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t"/>
                      <a:r>
                        <a:rPr lang="es-ES" sz="1400" b="0" i="0" u="none" strike="noStrike" dirty="0">
                          <a:solidFill>
                            <a:srgbClr val="002060"/>
                          </a:solidFill>
                          <a:effectLst/>
                          <a:latin typeface="Cambria" panose="02040503050406030204" pitchFamily="18" charset="0"/>
                        </a:rPr>
                        <a:t>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t"/>
                      <a:r>
                        <a:rPr lang="es-ES" sz="1400" b="0" i="0" u="none" strike="noStrike" dirty="0">
                          <a:solidFill>
                            <a:srgbClr val="002060"/>
                          </a:solidFill>
                          <a:effectLst/>
                          <a:latin typeface="Cambria" panose="02040503050406030204" pitchFamily="18" charset="0"/>
                        </a:rPr>
                        <a:t>105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t"/>
                      <a:r>
                        <a:rPr lang="es-ES" sz="1400" b="0" i="0" u="none" strike="noStrike" dirty="0">
                          <a:solidFill>
                            <a:srgbClr val="002060"/>
                          </a:solidFill>
                          <a:effectLst/>
                          <a:latin typeface="Cambria" panose="02040503050406030204" pitchFamily="18" charset="0"/>
                        </a:rPr>
                        <a:t>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gridSpan="2">
                  <a:txBody>
                    <a:bodyPr/>
                    <a:lstStyle/>
                    <a:p>
                      <a:pPr algn="r" fontAlgn="t"/>
                      <a:r>
                        <a:rPr lang="es-ES" sz="1400" b="0" i="0" u="none" strike="noStrike" dirty="0">
                          <a:solidFill>
                            <a:srgbClr val="002060"/>
                          </a:solidFill>
                          <a:effectLst/>
                          <a:latin typeface="Cambria" panose="02040503050406030204" pitchFamily="18" charset="0"/>
                        </a:rPr>
                        <a:t>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r" fontAlgn="t"/>
                      <a:endParaRPr lang="es-ES" sz="1400" b="0" i="0" u="none" strike="noStrike">
                        <a:solidFill>
                          <a:srgbClr val="000000"/>
                        </a:solidFill>
                        <a:effectLst/>
                        <a:latin typeface="Cambria" panose="020405030504060302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t"/>
                      <a:r>
                        <a:rPr lang="es-ES" sz="1400" b="0" i="0" u="none" strike="noStrike">
                          <a:solidFill>
                            <a:srgbClr val="002060"/>
                          </a:solidFill>
                          <a:effectLst/>
                          <a:latin typeface="Cambria" panose="02040503050406030204" pitchFamily="18" charset="0"/>
                        </a:rPr>
                        <a:t>306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r" fontAlgn="t"/>
                      <a:endParaRPr lang="es-ES" sz="1400" b="0" i="0" u="none" strike="noStrike">
                        <a:solidFill>
                          <a:srgbClr val="000000"/>
                        </a:solidFill>
                        <a:effectLst/>
                        <a:latin typeface="Cambria" panose="020405030504060302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gridSpan="2">
                  <a:txBody>
                    <a:bodyPr/>
                    <a:lstStyle/>
                    <a:p>
                      <a:pPr algn="r" fontAlgn="t"/>
                      <a:r>
                        <a:rPr lang="es-ES" sz="1400" b="0" i="0" u="none" strike="noStrike" dirty="0">
                          <a:solidFill>
                            <a:srgbClr val="002060"/>
                          </a:solidFill>
                          <a:effectLst/>
                          <a:latin typeface="Cambria" panose="02040503050406030204" pitchFamily="18" charset="0"/>
                        </a:rPr>
                        <a:t>15%</a:t>
                      </a:r>
                    </a:p>
                  </a:txBody>
                  <a:tcPr marL="9525" marR="9525"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r" fontAlgn="t"/>
                      <a:endParaRPr lang="es-ES" sz="1400" b="0" i="0" u="none" strike="noStrike">
                        <a:solidFill>
                          <a:srgbClr val="000000"/>
                        </a:solidFill>
                        <a:effectLst/>
                        <a:latin typeface="Cambria" panose="02040503050406030204" pitchFamily="18" charset="0"/>
                      </a:endParaRPr>
                    </a:p>
                  </a:txBody>
                  <a:tcPr marL="9525" marR="9525"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2937920598"/>
                  </a:ext>
                </a:extLst>
              </a:tr>
              <a:tr h="376851">
                <a:tc>
                  <a:txBody>
                    <a:bodyPr/>
                    <a:lstStyle/>
                    <a:p>
                      <a:pPr marL="182563" indent="0" algn="l" fontAlgn="ctr"/>
                      <a:r>
                        <a:rPr lang="es-ES" sz="1400" b="1" i="0" u="none" strike="noStrike" dirty="0">
                          <a:solidFill>
                            <a:srgbClr val="002060"/>
                          </a:solidFill>
                          <a:effectLst/>
                          <a:latin typeface="Cambria" panose="02040503050406030204" pitchFamily="18" charset="0"/>
                        </a:rPr>
                        <a:t>CENTRO ORIENTE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b"/>
                      <a:r>
                        <a:rPr lang="es-ES" sz="1400" b="0" i="0" u="none" strike="noStrike">
                          <a:solidFill>
                            <a:srgbClr val="002060"/>
                          </a:solidFill>
                          <a:effectLst/>
                          <a:latin typeface="Cambria" panose="02040503050406030204" pitchFamily="18" charset="0"/>
                        </a:rPr>
                        <a:t>1.243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t"/>
                      <a:r>
                        <a:rPr lang="es-ES" sz="1400" b="0" i="0" u="none" strike="noStrike">
                          <a:solidFill>
                            <a:srgbClr val="002060"/>
                          </a:solidFill>
                          <a:effectLst/>
                          <a:latin typeface="Cambria" panose="02040503050406030204" pitchFamily="18" charset="0"/>
                        </a:rPr>
                        <a:t>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t"/>
                      <a:r>
                        <a:rPr lang="es-ES" sz="1400" b="0" i="0" u="none" strike="noStrike">
                          <a:solidFill>
                            <a:srgbClr val="002060"/>
                          </a:solidFill>
                          <a:effectLst/>
                          <a:latin typeface="Cambria" panose="02040503050406030204" pitchFamily="18" charset="0"/>
                        </a:rPr>
                        <a:t>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t"/>
                      <a:r>
                        <a:rPr lang="es-ES" sz="1400" b="0" i="0" u="none" strike="noStrike" dirty="0">
                          <a:solidFill>
                            <a:srgbClr val="002060"/>
                          </a:solidFill>
                          <a:effectLst/>
                          <a:latin typeface="Cambria" panose="02040503050406030204" pitchFamily="18" charset="0"/>
                        </a:rPr>
                        <a:t>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t"/>
                      <a:r>
                        <a:rPr lang="es-ES" sz="1400" b="0" i="0" u="none" strike="noStrike" dirty="0">
                          <a:solidFill>
                            <a:srgbClr val="002060"/>
                          </a:solidFill>
                          <a:effectLst/>
                          <a:latin typeface="Cambria" panose="02040503050406030204" pitchFamily="18" charset="0"/>
                        </a:rPr>
                        <a:t>32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t"/>
                      <a:r>
                        <a:rPr lang="es-ES" sz="1400" b="0" i="0" u="none" strike="noStrike" dirty="0">
                          <a:solidFill>
                            <a:srgbClr val="002060"/>
                          </a:solidFill>
                          <a:effectLst/>
                          <a:latin typeface="Cambria" panose="02040503050406030204" pitchFamily="18" charset="0"/>
                        </a:rPr>
                        <a:t>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gridSpan="2">
                  <a:txBody>
                    <a:bodyPr/>
                    <a:lstStyle/>
                    <a:p>
                      <a:pPr algn="r" fontAlgn="t"/>
                      <a:r>
                        <a:rPr lang="es-ES" sz="1400" b="0" i="0" u="none" strike="noStrike" dirty="0">
                          <a:solidFill>
                            <a:srgbClr val="002060"/>
                          </a:solidFill>
                          <a:effectLst/>
                          <a:latin typeface="Cambria" panose="02040503050406030204" pitchFamily="18" charset="0"/>
                        </a:rPr>
                        <a:t>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r" fontAlgn="t"/>
                      <a:endParaRPr lang="es-ES" sz="1400" b="0" i="0" u="none" strike="noStrike">
                        <a:solidFill>
                          <a:srgbClr val="000000"/>
                        </a:solidFill>
                        <a:effectLst/>
                        <a:latin typeface="Cambria" panose="020405030504060302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t"/>
                      <a:r>
                        <a:rPr lang="es-ES" sz="1400" b="0" i="0" u="none" strike="noStrike">
                          <a:solidFill>
                            <a:srgbClr val="002060"/>
                          </a:solidFill>
                          <a:effectLst/>
                          <a:latin typeface="Cambria" panose="02040503050406030204" pitchFamily="18" charset="0"/>
                        </a:rPr>
                        <a:t>32</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r" fontAlgn="t"/>
                      <a:endParaRPr lang="es-ES" sz="1400" b="0" i="0" u="none" strike="noStrike">
                        <a:solidFill>
                          <a:srgbClr val="000000"/>
                        </a:solidFill>
                        <a:effectLst/>
                        <a:latin typeface="Cambria" panose="020405030504060302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gridSpan="2">
                  <a:txBody>
                    <a:bodyPr/>
                    <a:lstStyle/>
                    <a:p>
                      <a:pPr algn="r" fontAlgn="t"/>
                      <a:r>
                        <a:rPr lang="es-ES" sz="1400" b="0" i="0" u="none" strike="noStrike" dirty="0">
                          <a:solidFill>
                            <a:srgbClr val="002060"/>
                          </a:solidFill>
                          <a:effectLst/>
                          <a:latin typeface="Cambria" panose="02040503050406030204" pitchFamily="18" charset="0"/>
                        </a:rPr>
                        <a:t>3%</a:t>
                      </a:r>
                    </a:p>
                  </a:txBody>
                  <a:tcPr marL="9525" marR="9525"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r" fontAlgn="t"/>
                      <a:endParaRPr lang="es-ES" sz="1400" b="0" i="0" u="none" strike="noStrike">
                        <a:solidFill>
                          <a:srgbClr val="000000"/>
                        </a:solidFill>
                        <a:effectLst/>
                        <a:latin typeface="Cambria" panose="02040503050406030204" pitchFamily="18" charset="0"/>
                      </a:endParaRPr>
                    </a:p>
                  </a:txBody>
                  <a:tcPr marL="9525" marR="9525"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616375778"/>
                  </a:ext>
                </a:extLst>
              </a:tr>
              <a:tr h="392553">
                <a:tc>
                  <a:txBody>
                    <a:bodyPr/>
                    <a:lstStyle/>
                    <a:p>
                      <a:pPr marL="182563" indent="0" algn="l" fontAlgn="ctr"/>
                      <a:r>
                        <a:rPr lang="es-ES" sz="1400" b="1" i="0" u="none" strike="noStrike" dirty="0">
                          <a:solidFill>
                            <a:srgbClr val="002060"/>
                          </a:solidFill>
                          <a:effectLst/>
                          <a:latin typeface="Cambria" panose="02040503050406030204" pitchFamily="18" charset="0"/>
                        </a:rPr>
                        <a:t>SUR OCCIDENTAL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b"/>
                      <a:r>
                        <a:rPr lang="es-ES" sz="1400" b="0" i="0" u="none" strike="noStrike">
                          <a:solidFill>
                            <a:srgbClr val="002060"/>
                          </a:solidFill>
                          <a:effectLst/>
                          <a:latin typeface="Cambria" panose="02040503050406030204" pitchFamily="18" charset="0"/>
                        </a:rPr>
                        <a:t>990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t"/>
                      <a:r>
                        <a:rPr lang="es-ES" sz="1400" b="0" i="0" u="none" strike="noStrike">
                          <a:solidFill>
                            <a:srgbClr val="002060"/>
                          </a:solidFill>
                          <a:effectLst/>
                          <a:latin typeface="Cambria" panose="02040503050406030204" pitchFamily="18" charset="0"/>
                        </a:rPr>
                        <a:t>109</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t"/>
                      <a:r>
                        <a:rPr lang="es-ES" sz="1400" b="0" i="0" u="none" strike="noStrike">
                          <a:solidFill>
                            <a:srgbClr val="002060"/>
                          </a:solidFill>
                          <a:effectLst/>
                          <a:latin typeface="Cambria" panose="02040503050406030204" pitchFamily="18" charset="0"/>
                        </a:rPr>
                        <a:t>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t"/>
                      <a:r>
                        <a:rPr lang="es-ES" sz="1400" b="0" i="0" u="none" strike="noStrike">
                          <a:solidFill>
                            <a:srgbClr val="002060"/>
                          </a:solidFill>
                          <a:effectLst/>
                          <a:latin typeface="Cambria" panose="02040503050406030204" pitchFamily="18" charset="0"/>
                        </a:rPr>
                        <a:t>98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t"/>
                      <a:r>
                        <a:rPr lang="es-ES" sz="1400" b="0" i="0" u="none" strike="noStrike">
                          <a:solidFill>
                            <a:srgbClr val="002060"/>
                          </a:solidFill>
                          <a:effectLst/>
                          <a:latin typeface="Cambria" panose="02040503050406030204" pitchFamily="18" charset="0"/>
                        </a:rPr>
                        <a:t>66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t"/>
                      <a:r>
                        <a:rPr lang="es-ES" sz="1400" b="0" i="0" u="none" strike="noStrike">
                          <a:solidFill>
                            <a:srgbClr val="002060"/>
                          </a:solidFill>
                          <a:effectLst/>
                          <a:latin typeface="Cambria" panose="02040503050406030204" pitchFamily="18" charset="0"/>
                        </a:rPr>
                        <a:t>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gridSpan="2">
                  <a:txBody>
                    <a:bodyPr/>
                    <a:lstStyle/>
                    <a:p>
                      <a:pPr algn="r" fontAlgn="t"/>
                      <a:r>
                        <a:rPr lang="es-ES" sz="1400" b="0" i="0" u="none" strike="noStrike" dirty="0">
                          <a:solidFill>
                            <a:srgbClr val="002060"/>
                          </a:solidFill>
                          <a:effectLst/>
                          <a:latin typeface="Cambria" panose="02040503050406030204" pitchFamily="18" charset="0"/>
                        </a:rPr>
                        <a:t>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r" fontAlgn="t"/>
                      <a:endParaRPr lang="es-ES" sz="1400" b="0" i="0" u="none" strike="noStrike">
                        <a:solidFill>
                          <a:srgbClr val="000000"/>
                        </a:solidFill>
                        <a:effectLst/>
                        <a:latin typeface="Cambria" panose="020405030504060302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r" fontAlgn="t"/>
                      <a:r>
                        <a:rPr lang="es-ES" sz="1400" b="0" i="0" u="none" strike="noStrike">
                          <a:solidFill>
                            <a:srgbClr val="002060"/>
                          </a:solidFill>
                          <a:effectLst/>
                          <a:latin typeface="Cambria" panose="02040503050406030204" pitchFamily="18" charset="0"/>
                        </a:rPr>
                        <a:t>278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r" fontAlgn="t"/>
                      <a:endParaRPr lang="es-ES" sz="1400" b="0" i="0" u="none" strike="noStrike">
                        <a:solidFill>
                          <a:srgbClr val="000000"/>
                        </a:solidFill>
                        <a:effectLst/>
                        <a:latin typeface="Cambria" panose="020405030504060302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gridSpan="2">
                  <a:txBody>
                    <a:bodyPr/>
                    <a:lstStyle/>
                    <a:p>
                      <a:pPr algn="r" fontAlgn="t"/>
                      <a:r>
                        <a:rPr lang="es-ES" sz="1400" b="0" i="0" u="none" strike="noStrike" dirty="0">
                          <a:solidFill>
                            <a:srgbClr val="002060"/>
                          </a:solidFill>
                          <a:effectLst/>
                          <a:latin typeface="Cambria" panose="02040503050406030204" pitchFamily="18" charset="0"/>
                        </a:rPr>
                        <a:t>28%</a:t>
                      </a:r>
                    </a:p>
                  </a:txBody>
                  <a:tcPr marL="9525" marR="9525"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r" fontAlgn="t"/>
                      <a:endParaRPr lang="es-ES" sz="1400" b="0" i="0" u="none" strike="noStrike">
                        <a:solidFill>
                          <a:srgbClr val="000000"/>
                        </a:solidFill>
                        <a:effectLst/>
                        <a:latin typeface="Cambria" panose="02040503050406030204" pitchFamily="18" charset="0"/>
                      </a:endParaRPr>
                    </a:p>
                  </a:txBody>
                  <a:tcPr marL="9525" marR="9525"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659528120"/>
                  </a:ext>
                </a:extLst>
              </a:tr>
              <a:tr h="439660">
                <a:tc>
                  <a:txBody>
                    <a:bodyPr/>
                    <a:lstStyle/>
                    <a:p>
                      <a:pPr marL="182563" indent="0" algn="l" fontAlgn="ctr"/>
                      <a:r>
                        <a:rPr lang="es-ES" sz="1400" b="1" i="0" u="none" strike="noStrike" dirty="0">
                          <a:solidFill>
                            <a:srgbClr val="002060"/>
                          </a:solidFill>
                          <a:effectLst/>
                          <a:latin typeface="Cambria" panose="02040503050406030204" pitchFamily="18" charset="0"/>
                        </a:rPr>
                        <a:t>TOTAL</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r" fontAlgn="ctr"/>
                      <a:r>
                        <a:rPr lang="es-ES" sz="1600" b="1" i="0" u="none" strike="noStrike" dirty="0">
                          <a:solidFill>
                            <a:srgbClr val="002060"/>
                          </a:solidFill>
                          <a:effectLst/>
                          <a:latin typeface="Cambria" panose="02040503050406030204" pitchFamily="18" charset="0"/>
                        </a:rPr>
                        <a:t>12.551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r" fontAlgn="ctr"/>
                      <a:r>
                        <a:rPr lang="es-ES" sz="1600" b="1" i="0" u="none" strike="noStrike">
                          <a:solidFill>
                            <a:srgbClr val="002060"/>
                          </a:solidFill>
                          <a:effectLst/>
                          <a:latin typeface="Cambria" panose="02040503050406030204" pitchFamily="18" charset="0"/>
                        </a:rPr>
                        <a:t> 451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r" fontAlgn="ctr"/>
                      <a:r>
                        <a:rPr lang="es-ES" sz="1600" b="1" i="0" u="none" strike="noStrike">
                          <a:solidFill>
                            <a:srgbClr val="002060"/>
                          </a:solidFill>
                          <a:effectLst/>
                          <a:latin typeface="Cambria" panose="02040503050406030204" pitchFamily="18" charset="0"/>
                        </a:rPr>
                        <a:t>    436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r" fontAlgn="ctr"/>
                      <a:r>
                        <a:rPr lang="es-ES" sz="1600" b="1" i="0" u="none" strike="noStrike">
                          <a:solidFill>
                            <a:srgbClr val="002060"/>
                          </a:solidFill>
                          <a:effectLst/>
                          <a:latin typeface="Cambria" panose="02040503050406030204" pitchFamily="18" charset="0"/>
                        </a:rPr>
                        <a:t>            474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r" fontAlgn="ctr"/>
                      <a:r>
                        <a:rPr lang="es-ES" sz="1600" b="1" i="0" u="none" strike="noStrike">
                          <a:solidFill>
                            <a:srgbClr val="002060"/>
                          </a:solidFill>
                          <a:effectLst/>
                          <a:latin typeface="Cambria" panose="02040503050406030204" pitchFamily="18" charset="0"/>
                        </a:rPr>
                        <a:t>      493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r" fontAlgn="ctr"/>
                      <a:r>
                        <a:rPr lang="es-ES" sz="1600" b="1" i="0" u="none" strike="noStrike">
                          <a:solidFill>
                            <a:srgbClr val="002060"/>
                          </a:solidFill>
                          <a:effectLst/>
                          <a:latin typeface="Cambria" panose="02040503050406030204" pitchFamily="18" charset="0"/>
                        </a:rPr>
                        <a:t>              53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gridSpan="2">
                  <a:txBody>
                    <a:bodyPr/>
                    <a:lstStyle/>
                    <a:p>
                      <a:pPr algn="r" fontAlgn="ctr"/>
                      <a:r>
                        <a:rPr lang="es-ES" sz="1600" b="1" i="0" u="none" strike="noStrike">
                          <a:solidFill>
                            <a:srgbClr val="002060"/>
                          </a:solidFill>
                          <a:effectLst/>
                          <a:latin typeface="Cambria" panose="02040503050406030204" pitchFamily="18" charset="0"/>
                        </a:rPr>
                        <a:t>              -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hMerge="1">
                  <a:txBody>
                    <a:bodyPr/>
                    <a:lstStyle/>
                    <a:p>
                      <a:pPr algn="r" fontAlgn="ctr"/>
                      <a:endParaRPr lang="es-ES" sz="1600" b="1" i="0" u="none" strike="noStrike">
                        <a:solidFill>
                          <a:srgbClr val="000000"/>
                        </a:solidFill>
                        <a:effectLst/>
                        <a:latin typeface="Cambria" panose="020405030504060302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gridSpan="2">
                  <a:txBody>
                    <a:bodyPr/>
                    <a:lstStyle/>
                    <a:p>
                      <a:pPr algn="r" fontAlgn="ctr"/>
                      <a:r>
                        <a:rPr lang="es-ES" sz="1600" b="1" i="0" u="none" strike="noStrike" dirty="0">
                          <a:solidFill>
                            <a:srgbClr val="002060"/>
                          </a:solidFill>
                          <a:effectLst/>
                          <a:latin typeface="Cambria" panose="02040503050406030204" pitchFamily="18" charset="0"/>
                        </a:rPr>
                        <a:t>1.907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hMerge="1">
                  <a:txBody>
                    <a:bodyPr/>
                    <a:lstStyle/>
                    <a:p>
                      <a:pPr algn="r" fontAlgn="ctr"/>
                      <a:endParaRPr lang="es-ES" sz="1600" b="1" i="0" u="none" strike="noStrike">
                        <a:solidFill>
                          <a:srgbClr val="000000"/>
                        </a:solidFill>
                        <a:effectLst/>
                        <a:latin typeface="Cambria" panose="020405030504060302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gridSpan="2">
                  <a:txBody>
                    <a:bodyPr/>
                    <a:lstStyle/>
                    <a:p>
                      <a:pPr algn="r" fontAlgn="ctr"/>
                      <a:r>
                        <a:rPr lang="es-ES" sz="1600" b="1" i="0" u="none" strike="noStrike" dirty="0">
                          <a:solidFill>
                            <a:srgbClr val="002060"/>
                          </a:solidFill>
                          <a:effectLst/>
                          <a:latin typeface="Cambria" panose="02040503050406030204" pitchFamily="18" charset="0"/>
                        </a:rPr>
                        <a:t>15%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hMerge="1">
                  <a:txBody>
                    <a:bodyPr/>
                    <a:lstStyle/>
                    <a:p>
                      <a:pPr algn="r" fontAlgn="ctr"/>
                      <a:endParaRPr lang="es-ES" sz="1600" b="1" i="0" u="none" strike="noStrike" dirty="0">
                        <a:solidFill>
                          <a:srgbClr val="000000"/>
                        </a:solidFill>
                        <a:effectLst/>
                        <a:latin typeface="Cambria" panose="02040503050406030204" pitchFamily="18"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extLst>
                  <a:ext uri="{0D108BD9-81ED-4DB2-BD59-A6C34878D82A}">
                    <a16:rowId xmlns:a16="http://schemas.microsoft.com/office/drawing/2014/main" val="2686639675"/>
                  </a:ext>
                </a:extLst>
              </a:tr>
            </a:tbl>
          </a:graphicData>
        </a:graphic>
      </p:graphicFrame>
    </p:spTree>
    <p:extLst>
      <p:ext uri="{BB962C8B-B14F-4D97-AF65-F5344CB8AC3E}">
        <p14:creationId xmlns:p14="http://schemas.microsoft.com/office/powerpoint/2010/main" val="4396764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p:cNvGraphicFramePr>
            <a:graphicFrameLocks noGrp="1"/>
          </p:cNvGraphicFramePr>
          <p:nvPr>
            <p:extLst>
              <p:ext uri="{D42A27DB-BD31-4B8C-83A1-F6EECF244321}">
                <p14:modId xmlns:p14="http://schemas.microsoft.com/office/powerpoint/2010/main" val="4287907347"/>
              </p:ext>
            </p:extLst>
          </p:nvPr>
        </p:nvGraphicFramePr>
        <p:xfrm>
          <a:off x="483476" y="527108"/>
          <a:ext cx="11098925" cy="5335584"/>
        </p:xfrm>
        <a:graphic>
          <a:graphicData uri="http://schemas.openxmlformats.org/drawingml/2006/table">
            <a:tbl>
              <a:tblPr/>
              <a:tblGrid>
                <a:gridCol w="2271267">
                  <a:extLst>
                    <a:ext uri="{9D8B030D-6E8A-4147-A177-3AD203B41FA5}">
                      <a16:colId xmlns:a16="http://schemas.microsoft.com/office/drawing/2014/main" val="229759561"/>
                    </a:ext>
                  </a:extLst>
                </a:gridCol>
                <a:gridCol w="897150">
                  <a:extLst>
                    <a:ext uri="{9D8B030D-6E8A-4147-A177-3AD203B41FA5}">
                      <a16:colId xmlns:a16="http://schemas.microsoft.com/office/drawing/2014/main" val="3551437359"/>
                    </a:ext>
                  </a:extLst>
                </a:gridCol>
                <a:gridCol w="624598">
                  <a:extLst>
                    <a:ext uri="{9D8B030D-6E8A-4147-A177-3AD203B41FA5}">
                      <a16:colId xmlns:a16="http://schemas.microsoft.com/office/drawing/2014/main" val="2115441872"/>
                    </a:ext>
                  </a:extLst>
                </a:gridCol>
                <a:gridCol w="802515">
                  <a:extLst>
                    <a:ext uri="{9D8B030D-6E8A-4147-A177-3AD203B41FA5}">
                      <a16:colId xmlns:a16="http://schemas.microsoft.com/office/drawing/2014/main" val="1717861073"/>
                    </a:ext>
                  </a:extLst>
                </a:gridCol>
                <a:gridCol w="1260554">
                  <a:extLst>
                    <a:ext uri="{9D8B030D-6E8A-4147-A177-3AD203B41FA5}">
                      <a16:colId xmlns:a16="http://schemas.microsoft.com/office/drawing/2014/main" val="949936805"/>
                    </a:ext>
                  </a:extLst>
                </a:gridCol>
                <a:gridCol w="908506">
                  <a:extLst>
                    <a:ext uri="{9D8B030D-6E8A-4147-A177-3AD203B41FA5}">
                      <a16:colId xmlns:a16="http://schemas.microsoft.com/office/drawing/2014/main" val="1826970794"/>
                    </a:ext>
                  </a:extLst>
                </a:gridCol>
                <a:gridCol w="1064661">
                  <a:extLst>
                    <a:ext uri="{9D8B030D-6E8A-4147-A177-3AD203B41FA5}">
                      <a16:colId xmlns:a16="http://schemas.microsoft.com/office/drawing/2014/main" val="1908186183"/>
                    </a:ext>
                  </a:extLst>
                </a:gridCol>
                <a:gridCol w="150468">
                  <a:extLst>
                    <a:ext uri="{9D8B030D-6E8A-4147-A177-3AD203B41FA5}">
                      <a16:colId xmlns:a16="http://schemas.microsoft.com/office/drawing/2014/main" val="755535972"/>
                    </a:ext>
                  </a:extLst>
                </a:gridCol>
                <a:gridCol w="838460">
                  <a:extLst>
                    <a:ext uri="{9D8B030D-6E8A-4147-A177-3AD203B41FA5}">
                      <a16:colId xmlns:a16="http://schemas.microsoft.com/office/drawing/2014/main" val="2216220311"/>
                    </a:ext>
                  </a:extLst>
                </a:gridCol>
                <a:gridCol w="312315">
                  <a:extLst>
                    <a:ext uri="{9D8B030D-6E8A-4147-A177-3AD203B41FA5}">
                      <a16:colId xmlns:a16="http://schemas.microsoft.com/office/drawing/2014/main" val="1004464948"/>
                    </a:ext>
                  </a:extLst>
                </a:gridCol>
                <a:gridCol w="812292">
                  <a:extLst>
                    <a:ext uri="{9D8B030D-6E8A-4147-A177-3AD203B41FA5}">
                      <a16:colId xmlns:a16="http://schemas.microsoft.com/office/drawing/2014/main" val="2048949338"/>
                    </a:ext>
                  </a:extLst>
                </a:gridCol>
                <a:gridCol w="429334">
                  <a:extLst>
                    <a:ext uri="{9D8B030D-6E8A-4147-A177-3AD203B41FA5}">
                      <a16:colId xmlns:a16="http://schemas.microsoft.com/office/drawing/2014/main" val="3497392794"/>
                    </a:ext>
                  </a:extLst>
                </a:gridCol>
                <a:gridCol w="726805">
                  <a:extLst>
                    <a:ext uri="{9D8B030D-6E8A-4147-A177-3AD203B41FA5}">
                      <a16:colId xmlns:a16="http://schemas.microsoft.com/office/drawing/2014/main" val="170262333"/>
                    </a:ext>
                  </a:extLst>
                </a:gridCol>
              </a:tblGrid>
              <a:tr h="467924">
                <a:tc gridSpan="13">
                  <a:txBody>
                    <a:bodyPr/>
                    <a:lstStyle/>
                    <a:p>
                      <a:pPr algn="ctr" fontAlgn="ctr"/>
                      <a:r>
                        <a:rPr lang="es-ES" sz="2400" b="1" i="0" u="none" strike="noStrike" dirty="0">
                          <a:solidFill>
                            <a:srgbClr val="000000"/>
                          </a:solidFill>
                          <a:effectLst/>
                          <a:latin typeface="+mj-lt"/>
                        </a:rPr>
                        <a:t>BLANCO</a:t>
                      </a:r>
                      <a:r>
                        <a:rPr lang="es-ES" sz="2400" b="1" i="0" u="none" strike="noStrike" baseline="0" dirty="0">
                          <a:solidFill>
                            <a:srgbClr val="000000"/>
                          </a:solidFill>
                          <a:effectLst/>
                          <a:latin typeface="+mj-lt"/>
                        </a:rPr>
                        <a:t> QUINQUENAL 2021-2025</a:t>
                      </a:r>
                      <a:endParaRPr lang="es-ES" sz="2400" b="1" i="0" u="none" strike="noStrike" dirty="0">
                        <a:solidFill>
                          <a:srgbClr val="000000"/>
                        </a:solidFill>
                        <a:effectLst/>
                        <a:latin typeface="+mj-lt"/>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79B"/>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3681556410"/>
                  </a:ext>
                </a:extLst>
              </a:tr>
              <a:tr h="314043">
                <a:tc>
                  <a:txBody>
                    <a:bodyPr/>
                    <a:lstStyle/>
                    <a:p>
                      <a:pPr algn="l" fontAlgn="b"/>
                      <a:endParaRPr lang="es-ES" sz="11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ES" sz="11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ES" sz="11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ES" sz="11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ES" sz="11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ES" sz="11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algn="l" fontAlgn="b"/>
                      <a:endParaRPr lang="es-E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s-ES"/>
                    </a:p>
                  </a:txBody>
                  <a:tcPr/>
                </a:tc>
                <a:tc gridSpan="2">
                  <a:txBody>
                    <a:bodyPr/>
                    <a:lstStyle/>
                    <a:p>
                      <a:pPr algn="l" fontAlgn="b"/>
                      <a:endParaRPr lang="es-ES" sz="11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s-ES"/>
                    </a:p>
                  </a:txBody>
                  <a:tcPr/>
                </a:tc>
                <a:tc gridSpan="2">
                  <a:txBody>
                    <a:bodyPr/>
                    <a:lstStyle/>
                    <a:p>
                      <a:pPr algn="l" fontAlgn="b"/>
                      <a:endParaRPr lang="es-ES" sz="11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s-ES"/>
                    </a:p>
                  </a:txBody>
                  <a:tcPr/>
                </a:tc>
                <a:tc>
                  <a:txBody>
                    <a:bodyPr/>
                    <a:lstStyle/>
                    <a:p>
                      <a:pPr algn="l" fontAlgn="b"/>
                      <a:endParaRPr lang="es-ES" sz="11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895605027"/>
                  </a:ext>
                </a:extLst>
              </a:tr>
              <a:tr h="329745">
                <a:tc>
                  <a:txBody>
                    <a:bodyPr/>
                    <a:lstStyle/>
                    <a:p>
                      <a:pPr algn="l" fontAlgn="b"/>
                      <a:endParaRPr lang="es-E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E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E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E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E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E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gridSpan="2">
                  <a:txBody>
                    <a:bodyPr/>
                    <a:lstStyle/>
                    <a:p>
                      <a:pPr algn="l" fontAlgn="b"/>
                      <a:endParaRPr lang="es-E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s-ES"/>
                    </a:p>
                  </a:txBody>
                  <a:tcPr/>
                </a:tc>
                <a:tc gridSpan="2">
                  <a:txBody>
                    <a:bodyPr/>
                    <a:lstStyle/>
                    <a:p>
                      <a:pPr algn="l" fontAlgn="b"/>
                      <a:endParaRPr lang="es-E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s-ES"/>
                    </a:p>
                  </a:txBody>
                  <a:tcPr/>
                </a:tc>
                <a:tc gridSpan="2">
                  <a:txBody>
                    <a:bodyPr/>
                    <a:lstStyle/>
                    <a:p>
                      <a:pPr algn="l" fontAlgn="b"/>
                      <a:endParaRPr lang="es-E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s-ES"/>
                    </a:p>
                  </a:txBody>
                  <a:tcPr/>
                </a:tc>
                <a:tc>
                  <a:txBody>
                    <a:bodyPr/>
                    <a:lstStyle/>
                    <a:p>
                      <a:pPr algn="l" fontAlgn="b"/>
                      <a:endParaRPr lang="es-E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4203613"/>
                  </a:ext>
                </a:extLst>
              </a:tr>
              <a:tr h="753702">
                <a:tc>
                  <a:txBody>
                    <a:bodyPr/>
                    <a:lstStyle/>
                    <a:p>
                      <a:pPr algn="ctr" fontAlgn="ctr"/>
                      <a:r>
                        <a:rPr lang="es-ES" sz="1400" b="1" i="0" u="sng" strike="noStrike" dirty="0">
                          <a:solidFill>
                            <a:schemeClr val="bg1"/>
                          </a:solidFill>
                          <a:effectLst/>
                          <a:latin typeface="Cambria" panose="02040503050406030204" pitchFamily="18" charset="0"/>
                          <a:hlinkClick r:id="rId2"/>
                        </a:rPr>
                        <a:t>CAMPOS</a:t>
                      </a:r>
                      <a:endParaRPr lang="es-ES" sz="1400" b="1" i="0" u="sng" strike="noStrike" dirty="0">
                        <a:solidFill>
                          <a:schemeClr val="bg1"/>
                        </a:solidFill>
                        <a:effectLst/>
                        <a:latin typeface="Cambria" panose="020405030504060302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s-ES" sz="1400" b="1" i="0" u="sng" strike="noStrike" dirty="0">
                          <a:solidFill>
                            <a:srgbClr val="0070C0"/>
                          </a:solidFill>
                          <a:effectLst/>
                          <a:latin typeface="Cambria" panose="02040503050406030204" pitchFamily="18" charset="0"/>
                        </a:rPr>
                        <a:t>BLANCO </a:t>
                      </a:r>
                    </a:p>
                    <a:p>
                      <a:pPr algn="ctr" fontAlgn="ctr"/>
                      <a:r>
                        <a:rPr lang="es-ES" sz="1400" b="1" i="0" u="sng" strike="noStrike" dirty="0">
                          <a:solidFill>
                            <a:srgbClr val="0070C0"/>
                          </a:solidFill>
                          <a:effectLst/>
                          <a:latin typeface="Cambria" panose="02040503050406030204" pitchFamily="18" charset="0"/>
                        </a:rPr>
                        <a:t>QUINQUENAL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endParaRPr lang="es-CO" dirty="0"/>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endParaRPr lang="es-CO"/>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endParaRPr lang="es-CO"/>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endParaRPr lang="es-CO"/>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endParaRPr lang="es-CO"/>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gridSpan="2">
                  <a:txBody>
                    <a:bodyPr/>
                    <a:lstStyle/>
                    <a:p>
                      <a:endParaRPr lang="es-CO"/>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hMerge="1">
                  <a:txBody>
                    <a:bodyPr/>
                    <a:lstStyle/>
                    <a:p>
                      <a:pPr algn="ctr" fontAlgn="ctr"/>
                      <a:endParaRPr lang="es-ES" sz="1400" b="1" i="0" u="none" strike="noStrike">
                        <a:solidFill>
                          <a:srgbClr val="000000"/>
                        </a:solidFill>
                        <a:effectLst/>
                        <a:latin typeface="Cambria" panose="020405030504060302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gridSpan="2">
                  <a:txBody>
                    <a:bodyPr/>
                    <a:lstStyle/>
                    <a:p>
                      <a:endParaRPr lang="es-CO"/>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hMerge="1">
                  <a:txBody>
                    <a:bodyPr/>
                    <a:lstStyle/>
                    <a:p>
                      <a:pPr algn="ctr" fontAlgn="ctr"/>
                      <a:endParaRPr lang="es-ES" sz="1400" b="1" i="0" u="none" strike="noStrike">
                        <a:solidFill>
                          <a:srgbClr val="000000"/>
                        </a:solidFill>
                        <a:effectLst/>
                        <a:latin typeface="Cambria" panose="020405030504060302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gridSpan="2">
                  <a:txBody>
                    <a:bodyPr/>
                    <a:lstStyle/>
                    <a:p>
                      <a:endParaRPr lang="es-CO"/>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hMerge="1">
                  <a:txBody>
                    <a:bodyPr/>
                    <a:lstStyle/>
                    <a:p>
                      <a:pPr algn="ctr" fontAlgn="ctr"/>
                      <a:endParaRPr lang="es-ES" sz="1400" b="1" i="0" u="none" strike="noStrike">
                        <a:solidFill>
                          <a:srgbClr val="000000"/>
                        </a:solidFill>
                        <a:effectLst/>
                        <a:latin typeface="Cambria" panose="02040503050406030204" pitchFamily="18"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extLst>
                  <a:ext uri="{0D108BD9-81ED-4DB2-BD59-A6C34878D82A}">
                    <a16:rowId xmlns:a16="http://schemas.microsoft.com/office/drawing/2014/main" val="4008326064"/>
                  </a:ext>
                </a:extLst>
              </a:tr>
              <a:tr h="376851">
                <a:tc>
                  <a:txBody>
                    <a:bodyPr/>
                    <a:lstStyle/>
                    <a:p>
                      <a:pPr marL="182563" indent="0" algn="l" fontAlgn="ctr"/>
                      <a:r>
                        <a:rPr lang="es-ES" sz="1400" b="1" i="0" u="none" strike="noStrike" dirty="0">
                          <a:solidFill>
                            <a:srgbClr val="002060"/>
                          </a:solidFill>
                          <a:effectLst/>
                          <a:latin typeface="Cambria" panose="02040503050406030204" pitchFamily="18" charset="0"/>
                        </a:rPr>
                        <a:t>ATLANTICO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b"/>
                      <a:r>
                        <a:rPr lang="es-ES" sz="1800" b="1" i="0" u="none" strike="noStrike" dirty="0">
                          <a:solidFill>
                            <a:srgbClr val="002060"/>
                          </a:solidFill>
                          <a:effectLst/>
                          <a:latin typeface="Cambria" panose="02040503050406030204" pitchFamily="18" charset="0"/>
                        </a:rPr>
                        <a:t>10.450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endParaRPr lang="es-CO"/>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endParaRPr lang="es-CO"/>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endParaRPr lang="es-CO"/>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endParaRPr lang="es-CO"/>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endParaRPr lang="es-CO"/>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gridSpan="2">
                  <a:txBody>
                    <a:bodyPr/>
                    <a:lstStyle/>
                    <a:p>
                      <a:endParaRPr lang="es-CO"/>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r" fontAlgn="t"/>
                      <a:endParaRPr lang="es-ES" sz="1400" b="0" i="0" u="none" strike="noStrike">
                        <a:solidFill>
                          <a:srgbClr val="000000"/>
                        </a:solidFill>
                        <a:effectLst/>
                        <a:latin typeface="Cambria" panose="020405030504060302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endParaRPr lang="es-CO"/>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r" fontAlgn="t"/>
                      <a:endParaRPr lang="es-ES" sz="1400" b="0" i="0" u="none" strike="noStrike">
                        <a:solidFill>
                          <a:srgbClr val="000000"/>
                        </a:solidFill>
                        <a:effectLst/>
                        <a:latin typeface="Cambria" panose="020405030504060302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gridSpan="2">
                  <a:txBody>
                    <a:bodyPr/>
                    <a:lstStyle/>
                    <a:p>
                      <a:endParaRPr lang="es-CO"/>
                    </a:p>
                  </a:txBody>
                  <a:tcPr marL="9525" marR="9525"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r" fontAlgn="t"/>
                      <a:endParaRPr lang="es-ES" sz="1400" b="0" i="0" u="none" strike="noStrike">
                        <a:solidFill>
                          <a:srgbClr val="000000"/>
                        </a:solidFill>
                        <a:effectLst/>
                        <a:latin typeface="Cambria" panose="02040503050406030204" pitchFamily="18" charset="0"/>
                      </a:endParaRPr>
                    </a:p>
                  </a:txBody>
                  <a:tcPr marL="9525" marR="9525"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3795518360"/>
                  </a:ext>
                </a:extLst>
              </a:tr>
              <a:tr h="376851">
                <a:tc>
                  <a:txBody>
                    <a:bodyPr/>
                    <a:lstStyle/>
                    <a:p>
                      <a:pPr marL="182563" indent="0" algn="l" fontAlgn="ctr"/>
                      <a:r>
                        <a:rPr lang="es-ES" sz="1400" b="1" i="0" u="none" strike="noStrike" dirty="0">
                          <a:solidFill>
                            <a:srgbClr val="002060"/>
                          </a:solidFill>
                          <a:effectLst/>
                          <a:latin typeface="Cambria" panose="02040503050406030204" pitchFamily="18" charset="0"/>
                        </a:rPr>
                        <a:t>CARIBE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b"/>
                      <a:r>
                        <a:rPr lang="es-ES" sz="1800" b="1" i="0" u="none" strike="noStrike" dirty="0">
                          <a:solidFill>
                            <a:srgbClr val="002060"/>
                          </a:solidFill>
                          <a:effectLst/>
                          <a:latin typeface="Cambria" panose="02040503050406030204" pitchFamily="18" charset="0"/>
                        </a:rPr>
                        <a:t>11.550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endParaRPr lang="es-CO" dirty="0"/>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endParaRPr lang="es-CO"/>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endParaRPr lang="es-CO"/>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endParaRPr lang="es-CO"/>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endParaRPr lang="es-CO"/>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gridSpan="2">
                  <a:txBody>
                    <a:bodyPr/>
                    <a:lstStyle/>
                    <a:p>
                      <a:endParaRPr lang="es-CO"/>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r" fontAlgn="t"/>
                      <a:endParaRPr lang="es-ES" sz="1400" b="0" i="0" u="none" strike="noStrike">
                        <a:solidFill>
                          <a:srgbClr val="000000"/>
                        </a:solidFill>
                        <a:effectLst/>
                        <a:latin typeface="Cambria" panose="020405030504060302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endParaRPr lang="es-CO"/>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r" fontAlgn="t"/>
                      <a:endParaRPr lang="es-ES" sz="1400" b="0" i="0" u="none" strike="noStrike">
                        <a:solidFill>
                          <a:srgbClr val="000000"/>
                        </a:solidFill>
                        <a:effectLst/>
                        <a:latin typeface="Cambria" panose="020405030504060302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gridSpan="2">
                  <a:txBody>
                    <a:bodyPr/>
                    <a:lstStyle/>
                    <a:p>
                      <a:endParaRPr lang="es-CO"/>
                    </a:p>
                  </a:txBody>
                  <a:tcPr marL="9525" marR="9525"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r" fontAlgn="t"/>
                      <a:endParaRPr lang="es-ES" sz="1400" b="0" i="0" u="none" strike="noStrike">
                        <a:solidFill>
                          <a:srgbClr val="000000"/>
                        </a:solidFill>
                        <a:effectLst/>
                        <a:latin typeface="Cambria" panose="02040503050406030204" pitchFamily="18" charset="0"/>
                      </a:endParaRPr>
                    </a:p>
                  </a:txBody>
                  <a:tcPr marL="9525" marR="9525"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837528338"/>
                  </a:ext>
                </a:extLst>
              </a:tr>
              <a:tr h="376851">
                <a:tc>
                  <a:txBody>
                    <a:bodyPr/>
                    <a:lstStyle/>
                    <a:p>
                      <a:pPr marL="182563" indent="0" algn="l" fontAlgn="ctr"/>
                      <a:r>
                        <a:rPr lang="es-ES" sz="1400" b="1" i="0" u="none" strike="noStrike" dirty="0">
                          <a:solidFill>
                            <a:srgbClr val="002060"/>
                          </a:solidFill>
                          <a:effectLst/>
                          <a:latin typeface="Cambria" panose="02040503050406030204" pitchFamily="18" charset="0"/>
                        </a:rPr>
                        <a:t>C. OCCIDENTAL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b"/>
                      <a:r>
                        <a:rPr lang="es-ES" sz="1800" b="1" i="0" u="none" strike="noStrike" dirty="0">
                          <a:solidFill>
                            <a:srgbClr val="002060"/>
                          </a:solidFill>
                          <a:effectLst/>
                          <a:latin typeface="Cambria" panose="02040503050406030204" pitchFamily="18" charset="0"/>
                        </a:rPr>
                        <a:t>9.350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endParaRPr lang="es-CO" dirty="0"/>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endParaRPr lang="es-CO"/>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endParaRPr lang="es-CO"/>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endParaRPr lang="es-CO"/>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endParaRPr lang="es-CO"/>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gridSpan="2">
                  <a:txBody>
                    <a:bodyPr/>
                    <a:lstStyle/>
                    <a:p>
                      <a:endParaRPr lang="es-CO"/>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r" fontAlgn="t"/>
                      <a:endParaRPr lang="es-ES" sz="1400" b="0" i="0" u="none" strike="noStrike">
                        <a:solidFill>
                          <a:srgbClr val="000000"/>
                        </a:solidFill>
                        <a:effectLst/>
                        <a:latin typeface="Cambria" panose="020405030504060302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endParaRPr lang="es-CO"/>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r" fontAlgn="t"/>
                      <a:endParaRPr lang="es-ES" sz="1400" b="0" i="0" u="none" strike="noStrike">
                        <a:solidFill>
                          <a:srgbClr val="000000"/>
                        </a:solidFill>
                        <a:effectLst/>
                        <a:latin typeface="Cambria" panose="020405030504060302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gridSpan="2">
                  <a:txBody>
                    <a:bodyPr/>
                    <a:lstStyle/>
                    <a:p>
                      <a:endParaRPr lang="es-CO"/>
                    </a:p>
                  </a:txBody>
                  <a:tcPr marL="9525" marR="9525"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r" fontAlgn="t"/>
                      <a:endParaRPr lang="es-ES" sz="1400" b="0" i="0" u="none" strike="noStrike">
                        <a:solidFill>
                          <a:srgbClr val="000000"/>
                        </a:solidFill>
                        <a:effectLst/>
                        <a:latin typeface="Cambria" panose="02040503050406030204" pitchFamily="18" charset="0"/>
                      </a:endParaRPr>
                    </a:p>
                  </a:txBody>
                  <a:tcPr marL="9525" marR="9525"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3769284836"/>
                  </a:ext>
                </a:extLst>
              </a:tr>
              <a:tr h="376851">
                <a:tc>
                  <a:txBody>
                    <a:bodyPr/>
                    <a:lstStyle/>
                    <a:p>
                      <a:pPr marL="182563" indent="0" algn="l" fontAlgn="ctr"/>
                      <a:r>
                        <a:rPr lang="es-ES" sz="1400" b="1" i="0" u="none" strike="noStrike" dirty="0">
                          <a:solidFill>
                            <a:srgbClr val="002060"/>
                          </a:solidFill>
                          <a:effectLst/>
                          <a:latin typeface="Cambria" panose="02040503050406030204" pitchFamily="18" charset="0"/>
                        </a:rPr>
                        <a:t>ISLAS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b"/>
                      <a:r>
                        <a:rPr lang="es-ES" sz="1800" b="1" i="0" u="none" strike="noStrike" dirty="0">
                          <a:solidFill>
                            <a:srgbClr val="002060"/>
                          </a:solidFill>
                          <a:effectLst/>
                          <a:latin typeface="Cambria" panose="02040503050406030204" pitchFamily="18" charset="0"/>
                        </a:rPr>
                        <a:t>440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endParaRPr lang="es-CO" dirty="0"/>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endParaRPr lang="es-CO"/>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endParaRPr lang="es-CO"/>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endParaRPr lang="es-CO"/>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endParaRPr lang="es-CO"/>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gridSpan="2">
                  <a:txBody>
                    <a:bodyPr/>
                    <a:lstStyle/>
                    <a:p>
                      <a:endParaRPr lang="es-CO"/>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r" fontAlgn="t"/>
                      <a:endParaRPr lang="es-ES" sz="1400" b="0" i="0" u="none" strike="noStrike">
                        <a:solidFill>
                          <a:srgbClr val="000000"/>
                        </a:solidFill>
                        <a:effectLst/>
                        <a:latin typeface="Cambria" panose="020405030504060302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endParaRPr lang="es-CO"/>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r" fontAlgn="t"/>
                      <a:endParaRPr lang="es-ES" sz="1400" b="0" i="0" u="none" strike="noStrike">
                        <a:solidFill>
                          <a:srgbClr val="000000"/>
                        </a:solidFill>
                        <a:effectLst/>
                        <a:latin typeface="Cambria" panose="020405030504060302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gridSpan="2">
                  <a:txBody>
                    <a:bodyPr/>
                    <a:lstStyle/>
                    <a:p>
                      <a:endParaRPr lang="es-CO"/>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r" fontAlgn="b"/>
                      <a:endParaRPr lang="es-ES" sz="1400" b="0" i="0" u="none" strike="noStrike">
                        <a:solidFill>
                          <a:srgbClr val="000000"/>
                        </a:solidFill>
                        <a:effectLst/>
                        <a:latin typeface="Cambria" panose="02040503050406030204" pitchFamily="18" charset="0"/>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2742593406"/>
                  </a:ext>
                </a:extLst>
              </a:tr>
              <a:tr h="376851">
                <a:tc>
                  <a:txBody>
                    <a:bodyPr/>
                    <a:lstStyle/>
                    <a:p>
                      <a:pPr marL="182563" indent="0" algn="l" fontAlgn="ctr"/>
                      <a:r>
                        <a:rPr lang="es-ES" sz="1400" b="1" i="0" u="none" strike="noStrike" dirty="0">
                          <a:solidFill>
                            <a:srgbClr val="002060"/>
                          </a:solidFill>
                          <a:effectLst/>
                          <a:latin typeface="Cambria" panose="02040503050406030204" pitchFamily="18" charset="0"/>
                        </a:rPr>
                        <a:t>NORESTE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b"/>
                      <a:r>
                        <a:rPr lang="es-ES" sz="1800" b="1" i="0" u="none" strike="noStrike" dirty="0">
                          <a:solidFill>
                            <a:srgbClr val="002060"/>
                          </a:solidFill>
                          <a:effectLst/>
                          <a:latin typeface="Cambria" panose="02040503050406030204" pitchFamily="18" charset="0"/>
                        </a:rPr>
                        <a:t>9.350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endParaRPr lang="es-CO" dirty="0"/>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endParaRPr lang="es-CO"/>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endParaRPr lang="es-CO"/>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endParaRPr lang="es-CO"/>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endParaRPr lang="es-CO"/>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gridSpan="2">
                  <a:txBody>
                    <a:bodyPr/>
                    <a:lstStyle/>
                    <a:p>
                      <a:endParaRPr lang="es-CO"/>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r" fontAlgn="t"/>
                      <a:endParaRPr lang="es-ES" sz="1400" b="0" i="0" u="none" strike="noStrike">
                        <a:solidFill>
                          <a:srgbClr val="000000"/>
                        </a:solidFill>
                        <a:effectLst/>
                        <a:latin typeface="Cambria" panose="020405030504060302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endParaRPr lang="es-CO"/>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r" fontAlgn="t"/>
                      <a:endParaRPr lang="es-ES" sz="1400" b="0" i="0" u="none" strike="noStrike">
                        <a:solidFill>
                          <a:srgbClr val="000000"/>
                        </a:solidFill>
                        <a:effectLst/>
                        <a:latin typeface="Cambria" panose="020405030504060302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gridSpan="2">
                  <a:txBody>
                    <a:bodyPr/>
                    <a:lstStyle/>
                    <a:p>
                      <a:endParaRPr lang="es-CO"/>
                    </a:p>
                  </a:txBody>
                  <a:tcPr marL="9525" marR="9525"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r" fontAlgn="t"/>
                      <a:endParaRPr lang="es-ES" sz="1400" b="0" i="0" u="none" strike="noStrike">
                        <a:solidFill>
                          <a:srgbClr val="000000"/>
                        </a:solidFill>
                        <a:effectLst/>
                        <a:latin typeface="Cambria" panose="02040503050406030204" pitchFamily="18" charset="0"/>
                      </a:endParaRPr>
                    </a:p>
                  </a:txBody>
                  <a:tcPr marL="9525" marR="9525"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3340994540"/>
                  </a:ext>
                </a:extLst>
              </a:tr>
              <a:tr h="376851">
                <a:tc>
                  <a:txBody>
                    <a:bodyPr/>
                    <a:lstStyle/>
                    <a:p>
                      <a:pPr marL="182563" indent="0" algn="l" fontAlgn="ctr"/>
                      <a:r>
                        <a:rPr lang="es-ES" sz="1400" b="1" i="0" u="none" strike="noStrike" dirty="0">
                          <a:solidFill>
                            <a:srgbClr val="002060"/>
                          </a:solidFill>
                          <a:effectLst/>
                          <a:latin typeface="Cambria" panose="02040503050406030204" pitchFamily="18" charset="0"/>
                        </a:rPr>
                        <a:t>ORIENTE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b"/>
                      <a:r>
                        <a:rPr lang="es-ES" sz="1800" b="1" i="0" u="none" strike="noStrike" dirty="0">
                          <a:solidFill>
                            <a:srgbClr val="002060"/>
                          </a:solidFill>
                          <a:effectLst/>
                          <a:latin typeface="Cambria" panose="02040503050406030204" pitchFamily="18" charset="0"/>
                        </a:rPr>
                        <a:t>10.450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endParaRPr lang="es-CO" dirty="0"/>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endParaRPr lang="es-CO"/>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endParaRPr lang="es-CO"/>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endParaRPr lang="es-CO"/>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endParaRPr lang="es-CO"/>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gridSpan="2">
                  <a:txBody>
                    <a:bodyPr/>
                    <a:lstStyle/>
                    <a:p>
                      <a:endParaRPr lang="es-CO"/>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r" fontAlgn="t"/>
                      <a:endParaRPr lang="es-ES" sz="1400" b="0" i="0" u="none" strike="noStrike">
                        <a:solidFill>
                          <a:srgbClr val="000000"/>
                        </a:solidFill>
                        <a:effectLst/>
                        <a:latin typeface="Cambria" panose="020405030504060302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endParaRPr lang="es-CO"/>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r" fontAlgn="t"/>
                      <a:endParaRPr lang="es-ES" sz="1400" b="0" i="0" u="none" strike="noStrike">
                        <a:solidFill>
                          <a:srgbClr val="000000"/>
                        </a:solidFill>
                        <a:effectLst/>
                        <a:latin typeface="Cambria" panose="020405030504060302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gridSpan="2">
                  <a:txBody>
                    <a:bodyPr/>
                    <a:lstStyle/>
                    <a:p>
                      <a:endParaRPr lang="es-CO"/>
                    </a:p>
                  </a:txBody>
                  <a:tcPr marL="9525" marR="9525"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r" fontAlgn="t"/>
                      <a:endParaRPr lang="es-ES" sz="1400" b="0" i="0" u="none" strike="noStrike">
                        <a:solidFill>
                          <a:srgbClr val="000000"/>
                        </a:solidFill>
                        <a:effectLst/>
                        <a:latin typeface="Cambria" panose="02040503050406030204" pitchFamily="18" charset="0"/>
                      </a:endParaRPr>
                    </a:p>
                  </a:txBody>
                  <a:tcPr marL="9525" marR="9525"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2937920598"/>
                  </a:ext>
                </a:extLst>
              </a:tr>
              <a:tr h="376851">
                <a:tc>
                  <a:txBody>
                    <a:bodyPr/>
                    <a:lstStyle/>
                    <a:p>
                      <a:pPr marL="182563" indent="0" algn="l" fontAlgn="ctr"/>
                      <a:r>
                        <a:rPr lang="es-ES" sz="1400" b="1" i="0" u="none" strike="noStrike" dirty="0">
                          <a:solidFill>
                            <a:srgbClr val="002060"/>
                          </a:solidFill>
                          <a:effectLst/>
                          <a:latin typeface="Cambria" panose="02040503050406030204" pitchFamily="18" charset="0"/>
                        </a:rPr>
                        <a:t>CENTRO ORIENTE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b"/>
                      <a:r>
                        <a:rPr lang="es-ES" sz="1800" b="1" i="0" u="none" strike="noStrike" dirty="0">
                          <a:solidFill>
                            <a:srgbClr val="002060"/>
                          </a:solidFill>
                          <a:effectLst/>
                          <a:latin typeface="Cambria" panose="02040503050406030204" pitchFamily="18" charset="0"/>
                        </a:rPr>
                        <a:t>6.215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endParaRPr lang="es-CO" dirty="0"/>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endParaRPr lang="es-CO"/>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endParaRPr lang="es-CO"/>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endParaRPr lang="es-CO"/>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endParaRPr lang="es-CO"/>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gridSpan="2">
                  <a:txBody>
                    <a:bodyPr/>
                    <a:lstStyle/>
                    <a:p>
                      <a:endParaRPr lang="es-CO"/>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r" fontAlgn="t"/>
                      <a:endParaRPr lang="es-ES" sz="1400" b="0" i="0" u="none" strike="noStrike">
                        <a:solidFill>
                          <a:srgbClr val="000000"/>
                        </a:solidFill>
                        <a:effectLst/>
                        <a:latin typeface="Cambria" panose="020405030504060302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endParaRPr lang="es-CO"/>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r" fontAlgn="t"/>
                      <a:endParaRPr lang="es-ES" sz="1400" b="0" i="0" u="none" strike="noStrike">
                        <a:solidFill>
                          <a:srgbClr val="000000"/>
                        </a:solidFill>
                        <a:effectLst/>
                        <a:latin typeface="Cambria" panose="020405030504060302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gridSpan="2">
                  <a:txBody>
                    <a:bodyPr/>
                    <a:lstStyle/>
                    <a:p>
                      <a:endParaRPr lang="es-CO"/>
                    </a:p>
                  </a:txBody>
                  <a:tcPr marL="9525" marR="9525"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r" fontAlgn="t"/>
                      <a:endParaRPr lang="es-ES" sz="1400" b="0" i="0" u="none" strike="noStrike">
                        <a:solidFill>
                          <a:srgbClr val="000000"/>
                        </a:solidFill>
                        <a:effectLst/>
                        <a:latin typeface="Cambria" panose="02040503050406030204" pitchFamily="18" charset="0"/>
                      </a:endParaRPr>
                    </a:p>
                  </a:txBody>
                  <a:tcPr marL="9525" marR="9525"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1616375778"/>
                  </a:ext>
                </a:extLst>
              </a:tr>
              <a:tr h="392553">
                <a:tc>
                  <a:txBody>
                    <a:bodyPr/>
                    <a:lstStyle/>
                    <a:p>
                      <a:pPr marL="182563" indent="0" algn="l" fontAlgn="ctr"/>
                      <a:r>
                        <a:rPr lang="es-ES" sz="1400" b="1" i="0" u="none" strike="noStrike" dirty="0">
                          <a:solidFill>
                            <a:srgbClr val="002060"/>
                          </a:solidFill>
                          <a:effectLst/>
                          <a:latin typeface="Cambria" panose="02040503050406030204" pitchFamily="18" charset="0"/>
                        </a:rPr>
                        <a:t>SUR OCCIDENTAL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r" fontAlgn="b"/>
                      <a:r>
                        <a:rPr lang="es-ES" sz="1800" b="1" i="0" u="none" strike="noStrike" dirty="0">
                          <a:solidFill>
                            <a:srgbClr val="002060"/>
                          </a:solidFill>
                          <a:effectLst/>
                          <a:latin typeface="Cambria" panose="02040503050406030204" pitchFamily="18" charset="0"/>
                        </a:rPr>
                        <a:t>4.950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endParaRPr lang="es-CO" dirty="0"/>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endParaRPr lang="es-CO"/>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endParaRPr lang="es-CO"/>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endParaRPr lang="es-CO"/>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endParaRPr lang="es-CO"/>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gridSpan="2">
                  <a:txBody>
                    <a:bodyPr/>
                    <a:lstStyle/>
                    <a:p>
                      <a:endParaRPr lang="es-CO"/>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r" fontAlgn="t"/>
                      <a:endParaRPr lang="es-ES" sz="1400" b="0" i="0" u="none" strike="noStrike">
                        <a:solidFill>
                          <a:srgbClr val="000000"/>
                        </a:solidFill>
                        <a:effectLst/>
                        <a:latin typeface="Cambria" panose="020405030504060302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endParaRPr lang="es-CO"/>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r" fontAlgn="t"/>
                      <a:endParaRPr lang="es-ES" sz="1400" b="0" i="0" u="none" strike="noStrike">
                        <a:solidFill>
                          <a:srgbClr val="000000"/>
                        </a:solidFill>
                        <a:effectLst/>
                        <a:latin typeface="Cambria" panose="02040503050406030204" pitchFamily="18" charset="0"/>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gridSpan="2">
                  <a:txBody>
                    <a:bodyPr/>
                    <a:lstStyle/>
                    <a:p>
                      <a:endParaRPr lang="es-CO"/>
                    </a:p>
                  </a:txBody>
                  <a:tcPr marL="9525" marR="9525"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r" fontAlgn="t"/>
                      <a:endParaRPr lang="es-ES" sz="1400" b="0" i="0" u="none" strike="noStrike">
                        <a:solidFill>
                          <a:srgbClr val="000000"/>
                        </a:solidFill>
                        <a:effectLst/>
                        <a:latin typeface="Cambria" panose="02040503050406030204" pitchFamily="18" charset="0"/>
                      </a:endParaRPr>
                    </a:p>
                  </a:txBody>
                  <a:tcPr marL="9525" marR="9525" marT="9525"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659528120"/>
                  </a:ext>
                </a:extLst>
              </a:tr>
              <a:tr h="439660">
                <a:tc>
                  <a:txBody>
                    <a:bodyPr/>
                    <a:lstStyle/>
                    <a:p>
                      <a:pPr marL="182563" indent="0" algn="l" fontAlgn="ctr"/>
                      <a:r>
                        <a:rPr lang="es-ES" sz="1400" b="1" i="0" u="none" strike="noStrike" dirty="0">
                          <a:solidFill>
                            <a:srgbClr val="002060"/>
                          </a:solidFill>
                          <a:effectLst/>
                          <a:latin typeface="Cambria" panose="02040503050406030204" pitchFamily="18" charset="0"/>
                        </a:rPr>
                        <a:t>TOTAL</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r" fontAlgn="ctr"/>
                      <a:r>
                        <a:rPr lang="es-ES" sz="1800" b="1" i="0" u="none" strike="noStrike" dirty="0">
                          <a:solidFill>
                            <a:srgbClr val="002060"/>
                          </a:solidFill>
                          <a:effectLst/>
                          <a:latin typeface="Cambria" panose="02040503050406030204" pitchFamily="18" charset="0"/>
                        </a:rPr>
                        <a:t>62.755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endParaRPr lang="es-CO"/>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endParaRPr lang="es-CO"/>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endParaRPr lang="es-CO"/>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endParaRPr lang="es-CO"/>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endParaRPr lang="es-CO"/>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gridSpan="2">
                  <a:txBody>
                    <a:bodyPr/>
                    <a:lstStyle/>
                    <a:p>
                      <a:endParaRPr lang="es-CO"/>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hMerge="1">
                  <a:txBody>
                    <a:bodyPr/>
                    <a:lstStyle/>
                    <a:p>
                      <a:pPr algn="r" fontAlgn="ctr"/>
                      <a:endParaRPr lang="es-ES" sz="1600" b="1" i="0" u="none" strike="noStrike">
                        <a:solidFill>
                          <a:srgbClr val="000000"/>
                        </a:solidFill>
                        <a:effectLst/>
                        <a:latin typeface="Cambria" panose="020405030504060302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gridSpan="2">
                  <a:txBody>
                    <a:bodyPr/>
                    <a:lstStyle/>
                    <a:p>
                      <a:endParaRPr lang="es-CO"/>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hMerge="1">
                  <a:txBody>
                    <a:bodyPr/>
                    <a:lstStyle/>
                    <a:p>
                      <a:pPr algn="r" fontAlgn="ctr"/>
                      <a:endParaRPr lang="es-ES" sz="1600" b="1" i="0" u="none" strike="noStrike">
                        <a:solidFill>
                          <a:srgbClr val="000000"/>
                        </a:solidFill>
                        <a:effectLst/>
                        <a:latin typeface="Cambria" panose="020405030504060302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gridSpan="2">
                  <a:txBody>
                    <a:bodyPr/>
                    <a:lstStyle/>
                    <a:p>
                      <a:endParaRPr lang="es-CO" dirty="0"/>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hMerge="1">
                  <a:txBody>
                    <a:bodyPr/>
                    <a:lstStyle/>
                    <a:p>
                      <a:pPr algn="r" fontAlgn="ctr"/>
                      <a:endParaRPr lang="es-ES" sz="1600" b="1" i="0" u="none" strike="noStrike" dirty="0">
                        <a:solidFill>
                          <a:srgbClr val="000000"/>
                        </a:solidFill>
                        <a:effectLst/>
                        <a:latin typeface="Cambria" panose="02040503050406030204" pitchFamily="18"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extLst>
                  <a:ext uri="{0D108BD9-81ED-4DB2-BD59-A6C34878D82A}">
                    <a16:rowId xmlns:a16="http://schemas.microsoft.com/office/drawing/2014/main" val="2686639675"/>
                  </a:ext>
                </a:extLst>
              </a:tr>
            </a:tbl>
          </a:graphicData>
        </a:graphic>
      </p:graphicFrame>
    </p:spTree>
    <p:extLst>
      <p:ext uri="{BB962C8B-B14F-4D97-AF65-F5344CB8AC3E}">
        <p14:creationId xmlns:p14="http://schemas.microsoft.com/office/powerpoint/2010/main" val="9746799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0" y="1135258"/>
            <a:ext cx="12191999" cy="5627478"/>
          </a:xfrm>
          <a:prstGeom prst="rect">
            <a:avLst/>
          </a:prstGeom>
          <a:solidFill>
            <a:srgbClr val="FFFF00">
              <a:alpha val="4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Rectángulo 5"/>
          <p:cNvSpPr/>
          <p:nvPr/>
        </p:nvSpPr>
        <p:spPr>
          <a:xfrm>
            <a:off x="0" y="1512915"/>
            <a:ext cx="12191999" cy="487125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Título 1"/>
          <p:cNvSpPr>
            <a:spLocks noGrp="1"/>
          </p:cNvSpPr>
          <p:nvPr>
            <p:ph type="ctrTitle"/>
          </p:nvPr>
        </p:nvSpPr>
        <p:spPr>
          <a:xfrm>
            <a:off x="1523999" y="483475"/>
            <a:ext cx="9144000" cy="725214"/>
          </a:xfrm>
        </p:spPr>
        <p:txBody>
          <a:bodyPr>
            <a:noAutofit/>
          </a:bodyPr>
          <a:lstStyle/>
          <a:p>
            <a:r>
              <a:rPr lang="es-ES" sz="4000" b="1" dirty="0">
                <a:ln w="22225">
                  <a:solidFill>
                    <a:schemeClr val="bg1"/>
                  </a:solidFill>
                </a:ln>
                <a:gradFill>
                  <a:gsLst>
                    <a:gs pos="100000">
                      <a:srgbClr val="FD9227"/>
                    </a:gs>
                    <a:gs pos="56000">
                      <a:srgbClr val="FFDD18"/>
                    </a:gs>
                  </a:gsLst>
                  <a:lin ang="5400000" scaled="0"/>
                </a:gradFill>
                <a:effectLst>
                  <a:outerShdw blurRad="38100" dist="38100" dir="2700000" algn="tl">
                    <a:srgbClr val="000000">
                      <a:alpha val="43137"/>
                    </a:srgbClr>
                  </a:outerShdw>
                </a:effectLst>
              </a:rPr>
              <a:t>QUINQUENIO UCN 2020-2025</a:t>
            </a:r>
            <a:br>
              <a:rPr lang="es-ES" sz="4000" b="1" dirty="0">
                <a:ln w="22225">
                  <a:solidFill>
                    <a:schemeClr val="bg1"/>
                  </a:solidFill>
                </a:ln>
                <a:gradFill>
                  <a:gsLst>
                    <a:gs pos="100000">
                      <a:srgbClr val="FD9227"/>
                    </a:gs>
                    <a:gs pos="56000">
                      <a:srgbClr val="FFDD18"/>
                    </a:gs>
                  </a:gsLst>
                  <a:lin ang="5400000" scaled="0"/>
                </a:gradFill>
                <a:effectLst>
                  <a:outerShdw blurRad="38100" dist="38100" dir="2700000" algn="tl">
                    <a:srgbClr val="000000">
                      <a:alpha val="43137"/>
                    </a:srgbClr>
                  </a:outerShdw>
                </a:effectLst>
              </a:rPr>
            </a:br>
            <a:r>
              <a:rPr lang="es-ES" sz="2400" b="1" dirty="0">
                <a:ln w="22225">
                  <a:solidFill>
                    <a:schemeClr val="bg1"/>
                  </a:solidFill>
                </a:ln>
                <a:gradFill>
                  <a:gsLst>
                    <a:gs pos="100000">
                      <a:srgbClr val="FD9227"/>
                    </a:gs>
                    <a:gs pos="56000">
                      <a:srgbClr val="FFDD18"/>
                    </a:gs>
                  </a:gsLst>
                  <a:lin ang="5400000" scaled="0"/>
                </a:gradFill>
                <a:effectLst>
                  <a:outerShdw blurRad="38100" dist="38100" dir="2700000" algn="tl">
                    <a:srgbClr val="000000">
                      <a:alpha val="43137"/>
                    </a:srgbClr>
                  </a:outerShdw>
                </a:effectLst>
              </a:rPr>
              <a:t>(Acumulado de Julio a Octubre 2020)</a:t>
            </a:r>
          </a:p>
        </p:txBody>
      </p:sp>
      <p:graphicFrame>
        <p:nvGraphicFramePr>
          <p:cNvPr id="4" name="G2019"/>
          <p:cNvGraphicFramePr>
            <a:graphicFrameLocks/>
          </p:cNvGraphicFramePr>
          <p:nvPr/>
        </p:nvGraphicFramePr>
        <p:xfrm>
          <a:off x="1223961" y="1102465"/>
          <a:ext cx="9744077" cy="55340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962919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3387782073"/>
              </p:ext>
            </p:extLst>
          </p:nvPr>
        </p:nvGraphicFramePr>
        <p:xfrm>
          <a:off x="295565" y="1515666"/>
          <a:ext cx="11656290" cy="4311677"/>
        </p:xfrm>
        <a:graphic>
          <a:graphicData uri="http://schemas.openxmlformats.org/drawingml/2006/table">
            <a:tbl>
              <a:tblPr firstRow="1" firstCol="1" bandRow="1">
                <a:tableStyleId>{5C22544A-7EE6-4342-B048-85BDC9FD1C3A}</a:tableStyleId>
              </a:tblPr>
              <a:tblGrid>
                <a:gridCol w="1228435">
                  <a:extLst>
                    <a:ext uri="{9D8B030D-6E8A-4147-A177-3AD203B41FA5}">
                      <a16:colId xmlns:a16="http://schemas.microsoft.com/office/drawing/2014/main" val="2623151421"/>
                    </a:ext>
                  </a:extLst>
                </a:gridCol>
                <a:gridCol w="6541985">
                  <a:extLst>
                    <a:ext uri="{9D8B030D-6E8A-4147-A177-3AD203B41FA5}">
                      <a16:colId xmlns:a16="http://schemas.microsoft.com/office/drawing/2014/main" val="3989373446"/>
                    </a:ext>
                  </a:extLst>
                </a:gridCol>
                <a:gridCol w="3885870">
                  <a:extLst>
                    <a:ext uri="{9D8B030D-6E8A-4147-A177-3AD203B41FA5}">
                      <a16:colId xmlns:a16="http://schemas.microsoft.com/office/drawing/2014/main" val="3410379974"/>
                    </a:ext>
                  </a:extLst>
                </a:gridCol>
              </a:tblGrid>
              <a:tr h="536200">
                <a:tc>
                  <a:txBody>
                    <a:bodyPr/>
                    <a:lstStyle/>
                    <a:p>
                      <a:pPr>
                        <a:lnSpc>
                          <a:spcPct val="107000"/>
                        </a:lnSpc>
                        <a:spcAft>
                          <a:spcPts val="0"/>
                        </a:spcAft>
                      </a:pPr>
                      <a:r>
                        <a:rPr lang="es-CO" sz="2000" dirty="0">
                          <a:effectLst/>
                          <a:latin typeface="+mj-lt"/>
                          <a:cs typeface="Arial" panose="020B0604020202020204" pitchFamily="34" charset="0"/>
                        </a:rPr>
                        <a:t>FECHA</a:t>
                      </a:r>
                      <a:endParaRPr lang="es-CO" sz="20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s-CO" sz="2000" dirty="0">
                          <a:effectLst/>
                          <a:latin typeface="+mj-lt"/>
                          <a:cs typeface="Arial" panose="020B0604020202020204" pitchFamily="34" charset="0"/>
                        </a:rPr>
                        <a:t>ACTIVIDAD</a:t>
                      </a:r>
                      <a:endParaRPr lang="es-CO" sz="20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s-CO" sz="2000" dirty="0">
                          <a:effectLst/>
                          <a:latin typeface="+mj-lt"/>
                          <a:cs typeface="Arial" panose="020B0604020202020204" pitchFamily="34" charset="0"/>
                        </a:rPr>
                        <a:t>ENCARGDO</a:t>
                      </a:r>
                      <a:endParaRPr lang="es-CO" sz="2000" dirty="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11860020"/>
                  </a:ext>
                </a:extLst>
              </a:tr>
              <a:tr h="917928">
                <a:tc>
                  <a:txBody>
                    <a:bodyPr/>
                    <a:lstStyle/>
                    <a:p>
                      <a:pPr>
                        <a:lnSpc>
                          <a:spcPct val="107000"/>
                        </a:lnSpc>
                        <a:spcAft>
                          <a:spcPts val="0"/>
                        </a:spcAft>
                      </a:pPr>
                      <a:r>
                        <a:rPr lang="es-CO" sz="2000" dirty="0">
                          <a:effectLst/>
                          <a:latin typeface="+mj-lt"/>
                          <a:cs typeface="Arial" panose="020B0604020202020204" pitchFamily="34" charset="0"/>
                        </a:rPr>
                        <a:t>Enero </a:t>
                      </a:r>
                    </a:p>
                    <a:p>
                      <a:pPr>
                        <a:lnSpc>
                          <a:spcPct val="107000"/>
                        </a:lnSpc>
                        <a:spcAft>
                          <a:spcPts val="0"/>
                        </a:spcAft>
                      </a:pPr>
                      <a:r>
                        <a:rPr lang="es-CO" sz="2000" dirty="0">
                          <a:effectLst/>
                          <a:latin typeface="+mj-lt"/>
                          <a:cs typeface="Arial" panose="020B0604020202020204" pitchFamily="34" charset="0"/>
                        </a:rPr>
                        <a:t>1-31</a:t>
                      </a:r>
                      <a:endParaRPr lang="es-CO" sz="20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s-CO" sz="2000" dirty="0">
                          <a:effectLst/>
                          <a:latin typeface="+mj-lt"/>
                          <a:cs typeface="Arial" panose="020B0604020202020204" pitchFamily="34" charset="0"/>
                        </a:rPr>
                        <a:t>Planificar y socializar el programa YO</a:t>
                      </a:r>
                      <a:r>
                        <a:rPr lang="es-CO" sz="2000" baseline="0" dirty="0">
                          <a:effectLst/>
                          <a:latin typeface="+mj-lt"/>
                          <a:cs typeface="Arial" panose="020B0604020202020204" pitchFamily="34" charset="0"/>
                        </a:rPr>
                        <a:t> IRÉ a Compartir Salud y Vida</a:t>
                      </a:r>
                      <a:r>
                        <a:rPr lang="es-CO" sz="2000" dirty="0">
                          <a:effectLst/>
                          <a:latin typeface="+mj-lt"/>
                          <a:cs typeface="Arial" panose="020B0604020202020204" pitchFamily="34" charset="0"/>
                        </a:rPr>
                        <a:t> con las juntas de iglesia</a:t>
                      </a:r>
                    </a:p>
                    <a:p>
                      <a:pPr>
                        <a:lnSpc>
                          <a:spcPct val="107000"/>
                        </a:lnSpc>
                        <a:spcAft>
                          <a:spcPts val="0"/>
                        </a:spcAft>
                      </a:pPr>
                      <a:r>
                        <a:rPr lang="es-CO" sz="2000" dirty="0">
                          <a:effectLst/>
                          <a:latin typeface="+mj-lt"/>
                          <a:cs typeface="Arial" panose="020B0604020202020204" pitchFamily="34" charset="0"/>
                        </a:rPr>
                        <a:t> </a:t>
                      </a:r>
                      <a:endParaRPr lang="es-CO" sz="20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s-CO" sz="2000">
                          <a:effectLst/>
                          <a:latin typeface="+mj-lt"/>
                          <a:cs typeface="Arial" panose="020B0604020202020204" pitchFamily="34" charset="0"/>
                        </a:rPr>
                        <a:t>Pastor y ancianos</a:t>
                      </a:r>
                      <a:endParaRPr lang="es-CO" sz="200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972521245"/>
                  </a:ext>
                </a:extLst>
              </a:tr>
              <a:tr h="536200">
                <a:tc>
                  <a:txBody>
                    <a:bodyPr/>
                    <a:lstStyle/>
                    <a:p>
                      <a:pPr>
                        <a:lnSpc>
                          <a:spcPct val="107000"/>
                        </a:lnSpc>
                        <a:spcAft>
                          <a:spcPts val="0"/>
                        </a:spcAft>
                      </a:pPr>
                      <a:r>
                        <a:rPr lang="es-CO" sz="2000" dirty="0">
                          <a:effectLst/>
                          <a:latin typeface="+mj-lt"/>
                          <a:ea typeface="+mn-ea"/>
                          <a:cs typeface="Arial" panose="020B0604020202020204" pitchFamily="34" charset="0"/>
                        </a:rPr>
                        <a:t>6-16</a:t>
                      </a:r>
                      <a:endParaRPr lang="es-CO" sz="20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s-CO" sz="2000" dirty="0">
                          <a:effectLst/>
                          <a:latin typeface="+mj-lt"/>
                          <a:cs typeface="Arial" panose="020B0604020202020204" pitchFamily="34" charset="0"/>
                        </a:rPr>
                        <a:t>Diez días de Oración</a:t>
                      </a:r>
                      <a:endParaRPr lang="es-CO" sz="20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s-CO" sz="2000">
                          <a:effectLst/>
                          <a:latin typeface="+mj-lt"/>
                          <a:cs typeface="Arial" panose="020B0604020202020204" pitchFamily="34" charset="0"/>
                        </a:rPr>
                        <a:t>Pastor y Ancianos</a:t>
                      </a:r>
                      <a:endParaRPr lang="es-CO" sz="200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500015688"/>
                  </a:ext>
                </a:extLst>
              </a:tr>
              <a:tr h="611952">
                <a:tc>
                  <a:txBody>
                    <a:bodyPr/>
                    <a:lstStyle/>
                    <a:p>
                      <a:pPr>
                        <a:lnSpc>
                          <a:spcPct val="107000"/>
                        </a:lnSpc>
                        <a:spcAft>
                          <a:spcPts val="0"/>
                        </a:spcAft>
                      </a:pPr>
                      <a:r>
                        <a:rPr lang="es-CO" sz="2000" dirty="0">
                          <a:effectLst/>
                          <a:latin typeface="+mj-lt"/>
                          <a:cs typeface="Arial" panose="020B0604020202020204" pitchFamily="34" charset="0"/>
                        </a:rPr>
                        <a:t>Febrero 20</a:t>
                      </a:r>
                      <a:endParaRPr lang="es-CO" sz="20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s-CO" sz="2000" dirty="0">
                          <a:effectLst/>
                          <a:latin typeface="+mj-lt"/>
                          <a:ea typeface="Calibri" panose="020F0502020204030204" pitchFamily="34" charset="0"/>
                          <a:cs typeface="Arial" panose="020B0604020202020204" pitchFamily="34" charset="0"/>
                        </a:rPr>
                        <a:t>Certificación de Ancianos.</a:t>
                      </a:r>
                    </a:p>
                  </a:txBody>
                  <a:tcPr marL="68580" marR="68580" marT="0" marB="0"/>
                </a:tc>
                <a:tc>
                  <a:txBody>
                    <a:bodyPr/>
                    <a:lstStyle/>
                    <a:p>
                      <a:pPr>
                        <a:lnSpc>
                          <a:spcPct val="107000"/>
                        </a:lnSpc>
                        <a:spcAft>
                          <a:spcPts val="0"/>
                        </a:spcAft>
                      </a:pPr>
                      <a:r>
                        <a:rPr lang="es-CO" sz="2000" dirty="0">
                          <a:effectLst/>
                          <a:latin typeface="+mj-lt"/>
                          <a:ea typeface="+mn-ea"/>
                          <a:cs typeface="Arial" panose="020B0604020202020204" pitchFamily="34" charset="0"/>
                        </a:rPr>
                        <a:t>Secretarios</a:t>
                      </a:r>
                      <a:r>
                        <a:rPr lang="es-CO" sz="2000" baseline="0" dirty="0">
                          <a:effectLst/>
                          <a:latin typeface="+mj-lt"/>
                          <a:ea typeface="+mn-ea"/>
                          <a:cs typeface="Arial" panose="020B0604020202020204" pitchFamily="34" charset="0"/>
                        </a:rPr>
                        <a:t> Ministeriales</a:t>
                      </a:r>
                      <a:endParaRPr lang="es-CO" sz="2000" dirty="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609587542"/>
                  </a:ext>
                </a:extLst>
              </a:tr>
              <a:tr h="536200">
                <a:tc>
                  <a:txBody>
                    <a:bodyPr/>
                    <a:lstStyle/>
                    <a:p>
                      <a:pPr>
                        <a:lnSpc>
                          <a:spcPct val="107000"/>
                        </a:lnSpc>
                        <a:spcAft>
                          <a:spcPts val="0"/>
                        </a:spcAft>
                      </a:pPr>
                      <a:r>
                        <a:rPr lang="es-CO" sz="2000">
                          <a:effectLst/>
                          <a:latin typeface="+mj-lt"/>
                          <a:cs typeface="Arial" panose="020B0604020202020204" pitchFamily="34" charset="0"/>
                        </a:rPr>
                        <a:t>1-28</a:t>
                      </a:r>
                      <a:endParaRPr lang="es-CO" sz="2000">
                        <a:effectLst/>
                        <a:latin typeface="+mj-lt"/>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s-CO" sz="2000" dirty="0">
                          <a:effectLst/>
                          <a:latin typeface="+mj-lt"/>
                          <a:cs typeface="Arial" panose="020B0604020202020204" pitchFamily="34" charset="0"/>
                        </a:rPr>
                        <a:t>Inicia Adopta un hábito saludable</a:t>
                      </a:r>
                      <a:r>
                        <a:rPr lang="es-CO" sz="2000" baseline="0" dirty="0">
                          <a:effectLst/>
                          <a:latin typeface="+mj-lt"/>
                          <a:cs typeface="Arial" panose="020B0604020202020204" pitchFamily="34" charset="0"/>
                        </a:rPr>
                        <a:t>, POR 8 SEMANAS.</a:t>
                      </a:r>
                      <a:endParaRPr lang="es-CO" sz="20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s-CO" sz="2000" dirty="0">
                          <a:effectLst/>
                          <a:latin typeface="+mj-lt"/>
                          <a:cs typeface="Arial" panose="020B0604020202020204" pitchFamily="34" charset="0"/>
                        </a:rPr>
                        <a:t>Departamento de salud</a:t>
                      </a:r>
                      <a:endParaRPr lang="es-CO" sz="2000" dirty="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043249747"/>
                  </a:ext>
                </a:extLst>
              </a:tr>
              <a:tr h="1072397">
                <a:tc>
                  <a:txBody>
                    <a:bodyPr/>
                    <a:lstStyle/>
                    <a:p>
                      <a:pPr>
                        <a:lnSpc>
                          <a:spcPct val="107000"/>
                        </a:lnSpc>
                        <a:spcAft>
                          <a:spcPts val="0"/>
                        </a:spcAft>
                      </a:pPr>
                      <a:r>
                        <a:rPr lang="es-CO" sz="2000" dirty="0">
                          <a:effectLst/>
                          <a:latin typeface="+mj-lt"/>
                          <a:cs typeface="Arial" panose="020B0604020202020204" pitchFamily="34" charset="0"/>
                        </a:rPr>
                        <a:t>Marzo </a:t>
                      </a:r>
                    </a:p>
                    <a:p>
                      <a:pPr>
                        <a:lnSpc>
                          <a:spcPct val="107000"/>
                        </a:lnSpc>
                        <a:spcAft>
                          <a:spcPts val="0"/>
                        </a:spcAft>
                      </a:pPr>
                      <a:r>
                        <a:rPr lang="es-CO" sz="2000" dirty="0">
                          <a:effectLst/>
                          <a:latin typeface="+mj-lt"/>
                          <a:cs typeface="Arial" panose="020B0604020202020204" pitchFamily="34" charset="0"/>
                        </a:rPr>
                        <a:t>1-31</a:t>
                      </a:r>
                      <a:endParaRPr lang="es-CO" sz="20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s-CO" sz="2000" dirty="0">
                          <a:effectLst/>
                          <a:latin typeface="+mj-lt"/>
                          <a:cs typeface="Arial" panose="020B0604020202020204" pitchFamily="34" charset="0"/>
                        </a:rPr>
                        <a:t>Continuar</a:t>
                      </a:r>
                      <a:r>
                        <a:rPr lang="es-CO" sz="2000" baseline="0" dirty="0">
                          <a:effectLst/>
                          <a:latin typeface="+mj-lt"/>
                          <a:cs typeface="Arial" panose="020B0604020202020204" pitchFamily="34" charset="0"/>
                        </a:rPr>
                        <a:t> trabajando con los últimos 4 hábitos saludables.</a:t>
                      </a:r>
                      <a:endParaRPr lang="es-CO" sz="20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s-CO" sz="2000" dirty="0">
                          <a:effectLst/>
                          <a:latin typeface="+mj-lt"/>
                          <a:cs typeface="Arial" panose="020B0604020202020204" pitchFamily="34" charset="0"/>
                        </a:rPr>
                        <a:t>Toda la feligresía</a:t>
                      </a:r>
                      <a:endParaRPr lang="es-CO" sz="2000" dirty="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976567540"/>
                  </a:ext>
                </a:extLst>
              </a:tr>
            </a:tbl>
          </a:graphicData>
        </a:graphic>
      </p:graphicFrame>
      <p:sp>
        <p:nvSpPr>
          <p:cNvPr id="3" name="Rectangle 1"/>
          <p:cNvSpPr>
            <a:spLocks noChangeArrowheads="1"/>
          </p:cNvSpPr>
          <p:nvPr/>
        </p:nvSpPr>
        <p:spPr bwMode="auto">
          <a:xfrm>
            <a:off x="1137919" y="360634"/>
            <a:ext cx="1026714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CO" altLang="es-CO" sz="3200" b="1" i="0" u="none" strike="noStrike" cap="none" normalizeH="0" baseline="0" dirty="0">
                <a:ln w="12700">
                  <a:solidFill>
                    <a:schemeClr val="bg1"/>
                  </a:solidFill>
                </a:ln>
                <a:gradFill>
                  <a:gsLst>
                    <a:gs pos="100000">
                      <a:srgbClr val="FD9227"/>
                    </a:gs>
                    <a:gs pos="56000">
                      <a:srgbClr val="FFDD18"/>
                    </a:gs>
                  </a:gsLst>
                  <a:lin ang="5400000" scaled="0"/>
                </a:gradFill>
                <a:effectLst>
                  <a:outerShdw blurRad="38100" dist="38100" dir="2700000" algn="tl">
                    <a:srgbClr val="000000">
                      <a:alpha val="43137"/>
                    </a:srgbClr>
                  </a:outerShdw>
                </a:effectLst>
                <a:latin typeface="+mj-lt"/>
                <a:ea typeface="Calibri" panose="020F0502020204030204" pitchFamily="34" charset="0"/>
                <a:cs typeface="Arial" panose="020B0604020202020204" pitchFamily="34" charset="0"/>
              </a:rPr>
              <a:t>FECHAS IMPORTANTES PARA EL DESARROLLO DEL</a:t>
            </a:r>
            <a:r>
              <a:rPr kumimoji="0" lang="es-CO" altLang="es-CO" sz="3200" b="1" i="0" u="none" strike="noStrike" cap="none" normalizeH="0" dirty="0">
                <a:ln w="12700">
                  <a:solidFill>
                    <a:schemeClr val="bg1"/>
                  </a:solidFill>
                </a:ln>
                <a:gradFill>
                  <a:gsLst>
                    <a:gs pos="100000">
                      <a:srgbClr val="FD9227"/>
                    </a:gs>
                    <a:gs pos="56000">
                      <a:srgbClr val="FFDD18"/>
                    </a:gs>
                  </a:gsLst>
                  <a:lin ang="5400000" scaled="0"/>
                </a:gradFill>
                <a:effectLst>
                  <a:outerShdw blurRad="38100" dist="38100" dir="2700000" algn="tl">
                    <a:srgbClr val="000000">
                      <a:alpha val="43137"/>
                    </a:srgbClr>
                  </a:outerShdw>
                </a:effectLst>
                <a:latin typeface="+mj-lt"/>
                <a:ea typeface="Calibri" panose="020F0502020204030204" pitchFamily="34" charset="0"/>
                <a:cs typeface="Arial" panose="020B0604020202020204" pitchFamily="34" charset="0"/>
              </a:rPr>
              <a:t> PROGRAMA EVANGELISTICO 2021</a:t>
            </a:r>
            <a:endParaRPr kumimoji="0" lang="es-CO" altLang="es-CO" sz="3200" b="0" i="0" u="none" strike="noStrike" cap="none" normalizeH="0" baseline="0" dirty="0">
              <a:ln w="12700">
                <a:solidFill>
                  <a:schemeClr val="bg1"/>
                </a:solidFill>
              </a:ln>
              <a:gradFill>
                <a:gsLst>
                  <a:gs pos="100000">
                    <a:srgbClr val="FD9227"/>
                  </a:gs>
                  <a:gs pos="56000">
                    <a:srgbClr val="FFDD18"/>
                  </a:gs>
                </a:gsLst>
                <a:lin ang="5400000" scaled="0"/>
              </a:gradFill>
              <a:effectLst>
                <a:outerShdw blurRad="38100" dist="38100" dir="2700000" algn="tl">
                  <a:srgbClr val="000000">
                    <a:alpha val="43137"/>
                  </a:srgbClr>
                </a:outerShdw>
              </a:effectLst>
              <a:latin typeface="+mj-lt"/>
              <a:cs typeface="Arial" panose="020B0604020202020204" pitchFamily="34" charset="0"/>
            </a:endParaRPr>
          </a:p>
        </p:txBody>
      </p:sp>
    </p:spTree>
    <p:extLst>
      <p:ext uri="{BB962C8B-B14F-4D97-AF65-F5344CB8AC3E}">
        <p14:creationId xmlns:p14="http://schemas.microsoft.com/office/powerpoint/2010/main" val="20650631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2508521474"/>
              </p:ext>
            </p:extLst>
          </p:nvPr>
        </p:nvGraphicFramePr>
        <p:xfrm>
          <a:off x="304800" y="1195219"/>
          <a:ext cx="11619346" cy="3913507"/>
        </p:xfrm>
        <a:graphic>
          <a:graphicData uri="http://schemas.openxmlformats.org/drawingml/2006/table">
            <a:tbl>
              <a:tblPr firstRow="1" firstCol="1" bandRow="1">
                <a:tableStyleId>{5C22544A-7EE6-4342-B048-85BDC9FD1C3A}</a:tableStyleId>
              </a:tblPr>
              <a:tblGrid>
                <a:gridCol w="2978543">
                  <a:extLst>
                    <a:ext uri="{9D8B030D-6E8A-4147-A177-3AD203B41FA5}">
                      <a16:colId xmlns:a16="http://schemas.microsoft.com/office/drawing/2014/main" val="3933866206"/>
                    </a:ext>
                  </a:extLst>
                </a:gridCol>
                <a:gridCol w="4767249">
                  <a:extLst>
                    <a:ext uri="{9D8B030D-6E8A-4147-A177-3AD203B41FA5}">
                      <a16:colId xmlns:a16="http://schemas.microsoft.com/office/drawing/2014/main" val="683116844"/>
                    </a:ext>
                  </a:extLst>
                </a:gridCol>
                <a:gridCol w="3873554">
                  <a:extLst>
                    <a:ext uri="{9D8B030D-6E8A-4147-A177-3AD203B41FA5}">
                      <a16:colId xmlns:a16="http://schemas.microsoft.com/office/drawing/2014/main" val="3935968667"/>
                    </a:ext>
                  </a:extLst>
                </a:gridCol>
              </a:tblGrid>
              <a:tr h="0">
                <a:tc>
                  <a:txBody>
                    <a:bodyPr/>
                    <a:lstStyle/>
                    <a:p>
                      <a:pPr>
                        <a:lnSpc>
                          <a:spcPct val="107000"/>
                        </a:lnSpc>
                        <a:spcAft>
                          <a:spcPts val="0"/>
                        </a:spcAft>
                      </a:pPr>
                      <a:r>
                        <a:rPr lang="es-CO"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Abril 10. SÁBADO</a:t>
                      </a:r>
                      <a:endParaRPr lang="es-CO" sz="24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s-CO" sz="2400" b="0" dirty="0">
                          <a:solidFill>
                            <a:srgbClr val="00003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Día del Gran Impacto Quiero Vivir Sano. Compartir Literatura</a:t>
                      </a:r>
                      <a:r>
                        <a:rPr lang="es-CO" sz="2400" b="0" baseline="0" dirty="0">
                          <a:solidFill>
                            <a:srgbClr val="00003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y </a:t>
                      </a:r>
                      <a:r>
                        <a:rPr lang="es-CO" sz="2400" b="0" dirty="0">
                          <a:solidFill>
                            <a:srgbClr val="00003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Expo-salud </a:t>
                      </a:r>
                      <a:endParaRPr lang="es-CO" sz="2400" b="0" dirty="0">
                        <a:solidFill>
                          <a:srgbClr val="000033"/>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s-CO" sz="2400" b="0" dirty="0">
                          <a:solidFill>
                            <a:srgbClr val="00003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Toda la iglesia impacta la comunidad.</a:t>
                      </a:r>
                      <a:endParaRPr lang="es-CO" sz="2400" b="0" dirty="0">
                        <a:solidFill>
                          <a:srgbClr val="000033"/>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908247878"/>
                  </a:ext>
                </a:extLst>
              </a:tr>
              <a:tr h="0">
                <a:tc>
                  <a:txBody>
                    <a:bodyPr/>
                    <a:lstStyle/>
                    <a:p>
                      <a:pPr>
                        <a:lnSpc>
                          <a:spcPct val="107000"/>
                        </a:lnSpc>
                        <a:spcAft>
                          <a:spcPts val="0"/>
                        </a:spcAft>
                      </a:pPr>
                      <a:r>
                        <a:rPr lang="es-CO" sz="24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1-30</a:t>
                      </a:r>
                    </a:p>
                  </a:txBody>
                  <a:tcPr marL="68580" marR="68580" marT="0" marB="0"/>
                </a:tc>
                <a:tc>
                  <a:txBody>
                    <a:bodyPr/>
                    <a:lstStyle/>
                    <a:p>
                      <a:pPr>
                        <a:lnSpc>
                          <a:spcPct val="107000"/>
                        </a:lnSpc>
                        <a:spcAft>
                          <a:spcPts val="0"/>
                        </a:spcAft>
                      </a:pPr>
                      <a:r>
                        <a:rPr lang="es-CO" sz="2400" b="0" dirty="0">
                          <a:solidFill>
                            <a:srgbClr val="000033"/>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Trabajo</a:t>
                      </a:r>
                      <a:r>
                        <a:rPr lang="es-CO" sz="2400" b="0" baseline="0" dirty="0">
                          <a:solidFill>
                            <a:srgbClr val="000033"/>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misionero con Mente Sana</a:t>
                      </a:r>
                      <a:endParaRPr lang="es-CO" sz="2400" b="0" dirty="0">
                        <a:solidFill>
                          <a:srgbClr val="000033"/>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s-CO" sz="2400" b="0" dirty="0" err="1">
                          <a:solidFill>
                            <a:srgbClr val="000033"/>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Depto</a:t>
                      </a:r>
                      <a:r>
                        <a:rPr lang="es-CO" sz="2400" b="0" baseline="0" dirty="0">
                          <a:solidFill>
                            <a:srgbClr val="000033"/>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de Salud. (</a:t>
                      </a:r>
                      <a:r>
                        <a:rPr lang="es-CO" sz="2400" b="0" baseline="0" dirty="0" err="1">
                          <a:solidFill>
                            <a:srgbClr val="000033"/>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Psicologos</a:t>
                      </a:r>
                      <a:r>
                        <a:rPr lang="es-CO" sz="2400" b="0" baseline="0" dirty="0">
                          <a:solidFill>
                            <a:srgbClr val="000033"/>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a:t>
                      </a:r>
                      <a:endParaRPr lang="es-CO" sz="2400" b="0" dirty="0">
                        <a:solidFill>
                          <a:srgbClr val="000033"/>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298072222"/>
                  </a:ext>
                </a:extLst>
              </a:tr>
              <a:tr h="0">
                <a:tc>
                  <a:txBody>
                    <a:bodyPr/>
                    <a:lstStyle/>
                    <a:p>
                      <a:pPr>
                        <a:lnSpc>
                          <a:spcPct val="107000"/>
                        </a:lnSpc>
                        <a:spcAft>
                          <a:spcPts val="0"/>
                        </a:spcAft>
                      </a:pPr>
                      <a:r>
                        <a:rPr lang="es-CO" sz="24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Mayo 22-29</a:t>
                      </a:r>
                    </a:p>
                  </a:txBody>
                  <a:tcPr marL="68580" marR="68580" marT="0" marB="0"/>
                </a:tc>
                <a:tc>
                  <a:txBody>
                    <a:bodyPr/>
                    <a:lstStyle/>
                    <a:p>
                      <a:pPr>
                        <a:lnSpc>
                          <a:spcPct val="107000"/>
                        </a:lnSpc>
                        <a:spcAft>
                          <a:spcPts val="0"/>
                        </a:spcAft>
                      </a:pPr>
                      <a:r>
                        <a:rPr lang="es-CO" sz="2400" b="0" dirty="0">
                          <a:solidFill>
                            <a:srgbClr val="000033"/>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Evangelismo de intercambio</a:t>
                      </a:r>
                    </a:p>
                  </a:txBody>
                  <a:tcPr marL="68580" marR="68580" marT="0" marB="0"/>
                </a:tc>
                <a:tc>
                  <a:txBody>
                    <a:bodyPr/>
                    <a:lstStyle/>
                    <a:p>
                      <a:pPr>
                        <a:lnSpc>
                          <a:spcPct val="107000"/>
                        </a:lnSpc>
                        <a:spcAft>
                          <a:spcPts val="0"/>
                        </a:spcAft>
                      </a:pPr>
                      <a:r>
                        <a:rPr lang="es-CO" sz="2400" b="0" dirty="0">
                          <a:solidFill>
                            <a:srgbClr val="000033"/>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Centro Occidente.</a:t>
                      </a:r>
                    </a:p>
                  </a:txBody>
                  <a:tcPr marL="68580" marR="68580" marT="0" marB="0"/>
                </a:tc>
                <a:extLst>
                  <a:ext uri="{0D108BD9-81ED-4DB2-BD59-A6C34878D82A}">
                    <a16:rowId xmlns:a16="http://schemas.microsoft.com/office/drawing/2014/main" val="3509676988"/>
                  </a:ext>
                </a:extLst>
              </a:tr>
              <a:tr h="0">
                <a:tc>
                  <a:txBody>
                    <a:bodyPr/>
                    <a:lstStyle/>
                    <a:p>
                      <a:pPr>
                        <a:lnSpc>
                          <a:spcPct val="107000"/>
                        </a:lnSpc>
                        <a:spcAft>
                          <a:spcPts val="0"/>
                        </a:spcAft>
                      </a:pPr>
                      <a:r>
                        <a:rPr lang="es-CO"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Mayo 1-31</a:t>
                      </a:r>
                      <a:endParaRPr lang="es-CO" sz="24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s-CO" sz="2400" b="0" dirty="0">
                          <a:solidFill>
                            <a:srgbClr val="000033"/>
                          </a:solidFill>
                          <a:effectLst/>
                          <a:latin typeface="Arial" panose="020B0604020202020204" pitchFamily="34" charset="0"/>
                          <a:ea typeface="+mn-ea"/>
                          <a:cs typeface="Arial" panose="020B0604020202020204" pitchFamily="34" charset="0"/>
                        </a:rPr>
                        <a:t>Trabajo</a:t>
                      </a:r>
                      <a:r>
                        <a:rPr lang="es-CO" sz="2400" b="0" baseline="0" dirty="0">
                          <a:solidFill>
                            <a:srgbClr val="000033"/>
                          </a:solidFill>
                          <a:effectLst/>
                          <a:latin typeface="Arial" panose="020B0604020202020204" pitchFamily="34" charset="0"/>
                          <a:ea typeface="+mn-ea"/>
                          <a:cs typeface="Arial" panose="020B0604020202020204" pitchFamily="34" charset="0"/>
                        </a:rPr>
                        <a:t> misionero con Mente Sana</a:t>
                      </a:r>
                      <a:endParaRPr lang="es-CO" sz="2400" b="0" dirty="0">
                        <a:solidFill>
                          <a:srgbClr val="000033"/>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s-CO" sz="2400" b="0" dirty="0">
                          <a:solidFill>
                            <a:srgbClr val="000033"/>
                          </a:solidFill>
                          <a:effectLst/>
                          <a:latin typeface="Arial" panose="020B0604020202020204" pitchFamily="34" charset="0"/>
                          <a:cs typeface="Arial" panose="020B0604020202020204" pitchFamily="34" charset="0"/>
                        </a:rPr>
                        <a:t>Lidera</a:t>
                      </a:r>
                      <a:r>
                        <a:rPr lang="es-CO" sz="2400" b="0" baseline="0" dirty="0">
                          <a:solidFill>
                            <a:srgbClr val="000033"/>
                          </a:solidFill>
                          <a:effectLst/>
                          <a:latin typeface="Arial" panose="020B0604020202020204" pitchFamily="34" charset="0"/>
                          <a:cs typeface="Arial" panose="020B0604020202020204" pitchFamily="34" charset="0"/>
                        </a:rPr>
                        <a:t> depto. Salud</a:t>
                      </a:r>
                      <a:endParaRPr lang="es-CO" sz="2400" b="0" dirty="0">
                        <a:solidFill>
                          <a:srgbClr val="000033"/>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446732078"/>
                  </a:ext>
                </a:extLst>
              </a:tr>
              <a:tr h="0">
                <a:tc>
                  <a:txBody>
                    <a:bodyPr/>
                    <a:lstStyle/>
                    <a:p>
                      <a:pPr>
                        <a:lnSpc>
                          <a:spcPct val="107000"/>
                        </a:lnSpc>
                        <a:spcAft>
                          <a:spcPts val="0"/>
                        </a:spcAft>
                      </a:pPr>
                      <a:r>
                        <a:rPr lang="es-CO"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Junio 1-30</a:t>
                      </a:r>
                      <a:endParaRPr lang="es-CO" sz="24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s-CO" sz="2400" b="0" dirty="0">
                          <a:solidFill>
                            <a:srgbClr val="000033"/>
                          </a:solidFill>
                          <a:effectLst/>
                          <a:latin typeface="Arial" panose="020B0604020202020204" pitchFamily="34" charset="0"/>
                          <a:cs typeface="Arial" panose="020B0604020202020204" pitchFamily="34" charset="0"/>
                        </a:rPr>
                        <a:t>Programa. Proyecto</a:t>
                      </a:r>
                      <a:r>
                        <a:rPr lang="es-CO" sz="2400" b="0" baseline="0" dirty="0">
                          <a:solidFill>
                            <a:srgbClr val="000033"/>
                          </a:solidFill>
                          <a:effectLst/>
                          <a:latin typeface="Arial" panose="020B0604020202020204" pitchFamily="34" charset="0"/>
                          <a:cs typeface="Arial" panose="020B0604020202020204" pitchFamily="34" charset="0"/>
                        </a:rPr>
                        <a:t> Lucas</a:t>
                      </a:r>
                      <a:endParaRPr lang="es-CO" sz="2400" b="0" dirty="0">
                        <a:solidFill>
                          <a:srgbClr val="000033"/>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s-CO" sz="2400" b="0" dirty="0">
                          <a:solidFill>
                            <a:srgbClr val="000033"/>
                          </a:solidFill>
                          <a:effectLst/>
                          <a:latin typeface="Arial" panose="020B0604020202020204" pitchFamily="34" charset="0"/>
                          <a:cs typeface="Arial" panose="020B0604020202020204" pitchFamily="34" charset="0"/>
                        </a:rPr>
                        <a:t>Toda la Iglesia</a:t>
                      </a:r>
                      <a:endParaRPr lang="es-CO" sz="2400" b="0" dirty="0">
                        <a:solidFill>
                          <a:srgbClr val="000033"/>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870282858"/>
                  </a:ext>
                </a:extLst>
              </a:tr>
              <a:tr h="0">
                <a:tc>
                  <a:txBody>
                    <a:bodyPr/>
                    <a:lstStyle/>
                    <a:p>
                      <a:pPr>
                        <a:lnSpc>
                          <a:spcPct val="107000"/>
                        </a:lnSpc>
                        <a:spcAft>
                          <a:spcPts val="0"/>
                        </a:spcAft>
                      </a:pPr>
                      <a:r>
                        <a:rPr lang="es-CO"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Julio 1-31</a:t>
                      </a:r>
                      <a:endParaRPr lang="es-CO" sz="24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s-CO" sz="2400" b="0" dirty="0">
                          <a:solidFill>
                            <a:srgbClr val="000033"/>
                          </a:solidFill>
                          <a:effectLst/>
                          <a:latin typeface="Arial" panose="020B0604020202020204" pitchFamily="34" charset="0"/>
                          <a:cs typeface="Arial" panose="020B0604020202020204" pitchFamily="34" charset="0"/>
                        </a:rPr>
                        <a:t>Programa.</a:t>
                      </a:r>
                      <a:r>
                        <a:rPr lang="es-CO" sz="2400" b="0" baseline="0" dirty="0">
                          <a:solidFill>
                            <a:srgbClr val="000033"/>
                          </a:solidFill>
                          <a:effectLst/>
                          <a:latin typeface="Arial" panose="020B0604020202020204" pitchFamily="34" charset="0"/>
                          <a:cs typeface="Arial" panose="020B0604020202020204" pitchFamily="34" charset="0"/>
                        </a:rPr>
                        <a:t> Proyecto Lucas</a:t>
                      </a:r>
                      <a:endParaRPr lang="es-CO" sz="2400" b="0" dirty="0">
                        <a:solidFill>
                          <a:srgbClr val="000033"/>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s-CO" sz="2400" b="0" dirty="0">
                          <a:solidFill>
                            <a:srgbClr val="000033"/>
                          </a:solidFill>
                          <a:effectLst/>
                          <a:latin typeface="Arial" panose="020B0604020202020204" pitchFamily="34" charset="0"/>
                          <a:cs typeface="Arial" panose="020B0604020202020204" pitchFamily="34" charset="0"/>
                        </a:rPr>
                        <a:t>Toda la Iglesia</a:t>
                      </a:r>
                      <a:endParaRPr lang="es-CO" sz="2400" b="0" dirty="0">
                        <a:solidFill>
                          <a:srgbClr val="000033"/>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022152578"/>
                  </a:ext>
                </a:extLst>
              </a:tr>
            </a:tbl>
          </a:graphicData>
        </a:graphic>
      </p:graphicFrame>
    </p:spTree>
    <p:extLst>
      <p:ext uri="{BB962C8B-B14F-4D97-AF65-F5344CB8AC3E}">
        <p14:creationId xmlns:p14="http://schemas.microsoft.com/office/powerpoint/2010/main" val="26800898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3293732127"/>
              </p:ext>
            </p:extLst>
          </p:nvPr>
        </p:nvGraphicFramePr>
        <p:xfrm>
          <a:off x="249381" y="1088759"/>
          <a:ext cx="11619346" cy="4253675"/>
        </p:xfrm>
        <a:graphic>
          <a:graphicData uri="http://schemas.openxmlformats.org/drawingml/2006/table">
            <a:tbl>
              <a:tblPr firstRow="1" firstCol="1" bandRow="1">
                <a:tableStyleId>{5C22544A-7EE6-4342-B048-85BDC9FD1C3A}</a:tableStyleId>
              </a:tblPr>
              <a:tblGrid>
                <a:gridCol w="2978543">
                  <a:extLst>
                    <a:ext uri="{9D8B030D-6E8A-4147-A177-3AD203B41FA5}">
                      <a16:colId xmlns:a16="http://schemas.microsoft.com/office/drawing/2014/main" val="3952886971"/>
                    </a:ext>
                  </a:extLst>
                </a:gridCol>
                <a:gridCol w="4767249">
                  <a:extLst>
                    <a:ext uri="{9D8B030D-6E8A-4147-A177-3AD203B41FA5}">
                      <a16:colId xmlns:a16="http://schemas.microsoft.com/office/drawing/2014/main" val="1299404516"/>
                    </a:ext>
                  </a:extLst>
                </a:gridCol>
                <a:gridCol w="3873554">
                  <a:extLst>
                    <a:ext uri="{9D8B030D-6E8A-4147-A177-3AD203B41FA5}">
                      <a16:colId xmlns:a16="http://schemas.microsoft.com/office/drawing/2014/main" val="1775514288"/>
                    </a:ext>
                  </a:extLst>
                </a:gridCol>
              </a:tblGrid>
              <a:tr h="0">
                <a:tc>
                  <a:txBody>
                    <a:bodyPr/>
                    <a:lstStyle/>
                    <a:p>
                      <a:pPr>
                        <a:lnSpc>
                          <a:spcPct val="107000"/>
                        </a:lnSpc>
                        <a:spcAft>
                          <a:spcPts val="0"/>
                        </a:spcAft>
                      </a:pPr>
                      <a:r>
                        <a:rPr lang="es-CO" sz="2400" dirty="0">
                          <a:effectLst>
                            <a:outerShdw blurRad="38100" dist="38100" dir="2700000" algn="tl">
                              <a:srgbClr val="000000">
                                <a:alpha val="43137"/>
                              </a:srgbClr>
                            </a:outerShdw>
                          </a:effectLst>
                          <a:latin typeface="+mj-lt"/>
                          <a:cs typeface="Arial" panose="020B0604020202020204" pitchFamily="34" charset="0"/>
                        </a:rPr>
                        <a:t>Agosto</a:t>
                      </a:r>
                      <a:endParaRPr lang="es-CO" sz="2400" dirty="0">
                        <a:effectLst>
                          <a:outerShdw blurRad="38100" dist="38100" dir="2700000" algn="tl">
                            <a:srgbClr val="000000">
                              <a:alpha val="43137"/>
                            </a:srgbClr>
                          </a:outerShdw>
                        </a:effectLst>
                        <a:latin typeface="+mj-lt"/>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s-CO" sz="2400" dirty="0">
                          <a:effectLst>
                            <a:outerShdw blurRad="38100" dist="38100" dir="2700000" algn="tl">
                              <a:srgbClr val="000000">
                                <a:alpha val="43137"/>
                              </a:srgbClr>
                            </a:outerShdw>
                          </a:effectLst>
                          <a:latin typeface="+mj-lt"/>
                          <a:cs typeface="Arial" panose="020B0604020202020204" pitchFamily="34" charset="0"/>
                        </a:rPr>
                        <a:t>Cada iglesia un centro de influencia con Cocina Saludable.</a:t>
                      </a:r>
                      <a:endParaRPr lang="es-CO" sz="2400" dirty="0">
                        <a:effectLst>
                          <a:outerShdw blurRad="38100" dist="38100" dir="2700000" algn="tl">
                            <a:srgbClr val="000000">
                              <a:alpha val="43137"/>
                            </a:srgbClr>
                          </a:outerShdw>
                        </a:effectLst>
                        <a:latin typeface="+mj-lt"/>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s-CO" sz="2400">
                          <a:effectLst>
                            <a:outerShdw blurRad="38100" dist="38100" dir="2700000" algn="tl">
                              <a:srgbClr val="000000">
                                <a:alpha val="43137"/>
                              </a:srgbClr>
                            </a:outerShdw>
                          </a:effectLst>
                          <a:latin typeface="+mj-lt"/>
                          <a:cs typeface="Arial" panose="020B0604020202020204" pitchFamily="34" charset="0"/>
                        </a:rPr>
                        <a:t>Ministerio de la mujer</a:t>
                      </a:r>
                      <a:endParaRPr lang="es-CO" sz="2400">
                        <a:effectLst>
                          <a:outerShdw blurRad="38100" dist="38100" dir="2700000" algn="tl">
                            <a:srgbClr val="000000">
                              <a:alpha val="43137"/>
                            </a:srgbClr>
                          </a:outerShdw>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95993569"/>
                  </a:ext>
                </a:extLst>
              </a:tr>
              <a:tr h="0">
                <a:tc>
                  <a:txBody>
                    <a:bodyPr/>
                    <a:lstStyle/>
                    <a:p>
                      <a:pPr>
                        <a:lnSpc>
                          <a:spcPct val="107000"/>
                        </a:lnSpc>
                        <a:spcAft>
                          <a:spcPts val="0"/>
                        </a:spcAft>
                      </a:pPr>
                      <a:r>
                        <a:rPr lang="es-CO" sz="2400" dirty="0">
                          <a:effectLst>
                            <a:outerShdw blurRad="38100" dist="38100" dir="2700000" algn="tl">
                              <a:srgbClr val="000000">
                                <a:alpha val="43137"/>
                              </a:srgbClr>
                            </a:outerShdw>
                          </a:effectLst>
                          <a:latin typeface="+mj-lt"/>
                          <a:cs typeface="Arial" panose="020B0604020202020204" pitchFamily="34" charset="0"/>
                        </a:rPr>
                        <a:t>Septiembre. 1-30</a:t>
                      </a:r>
                      <a:endParaRPr lang="es-CO" sz="2400" dirty="0">
                        <a:effectLst>
                          <a:outerShdw blurRad="38100" dist="38100" dir="2700000" algn="tl">
                            <a:srgbClr val="000000">
                              <a:alpha val="43137"/>
                            </a:srgbClr>
                          </a:outerShdw>
                        </a:effectLst>
                        <a:latin typeface="+mj-lt"/>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s-CO" sz="2400" dirty="0">
                          <a:solidFill>
                            <a:srgbClr val="002060"/>
                          </a:solidFill>
                          <a:effectLst/>
                          <a:latin typeface="+mj-lt"/>
                          <a:cs typeface="Arial" panose="020B0604020202020204" pitchFamily="34" charset="0"/>
                        </a:rPr>
                        <a:t>Rescatando el Plan de Cinco Días para Dejar de Fumar. </a:t>
                      </a:r>
                    </a:p>
                  </a:txBody>
                  <a:tcPr marL="68580" marR="68580" marT="0" marB="0"/>
                </a:tc>
                <a:tc>
                  <a:txBody>
                    <a:bodyPr/>
                    <a:lstStyle/>
                    <a:p>
                      <a:pPr>
                        <a:lnSpc>
                          <a:spcPct val="107000"/>
                        </a:lnSpc>
                        <a:spcAft>
                          <a:spcPts val="0"/>
                        </a:spcAft>
                      </a:pPr>
                      <a:r>
                        <a:rPr lang="es-CO" sz="2400">
                          <a:solidFill>
                            <a:srgbClr val="002060"/>
                          </a:solidFill>
                          <a:effectLst/>
                          <a:latin typeface="+mj-lt"/>
                          <a:cs typeface="Arial" panose="020B0604020202020204" pitchFamily="34" charset="0"/>
                        </a:rPr>
                        <a:t>Departamento de Salud</a:t>
                      </a:r>
                      <a:endParaRPr lang="es-CO" sz="2400">
                        <a:solidFill>
                          <a:srgbClr val="002060"/>
                        </a:solidFill>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860383527"/>
                  </a:ext>
                </a:extLst>
              </a:tr>
              <a:tr h="0">
                <a:tc>
                  <a:txBody>
                    <a:bodyPr/>
                    <a:lstStyle/>
                    <a:p>
                      <a:pPr>
                        <a:lnSpc>
                          <a:spcPct val="107000"/>
                        </a:lnSpc>
                        <a:spcAft>
                          <a:spcPts val="0"/>
                        </a:spcAft>
                      </a:pPr>
                      <a:r>
                        <a:rPr lang="es-CO" sz="2400" dirty="0">
                          <a:effectLst>
                            <a:outerShdw blurRad="38100" dist="38100" dir="2700000" algn="tl">
                              <a:srgbClr val="000000">
                                <a:alpha val="43137"/>
                              </a:srgbClr>
                            </a:outerShdw>
                          </a:effectLst>
                          <a:latin typeface="+mj-lt"/>
                          <a:ea typeface="+mn-ea"/>
                          <a:cs typeface="Arial" panose="020B0604020202020204" pitchFamily="34" charset="0"/>
                        </a:rPr>
                        <a:t>18-25</a:t>
                      </a:r>
                      <a:endParaRPr lang="es-CO" sz="2400" dirty="0">
                        <a:effectLst>
                          <a:outerShdw blurRad="38100" dist="38100" dir="2700000" algn="tl">
                            <a:srgbClr val="000000">
                              <a:alpha val="43137"/>
                            </a:srgbClr>
                          </a:outerShdw>
                        </a:effectLst>
                        <a:latin typeface="+mj-lt"/>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s-CO" sz="2400" dirty="0">
                          <a:solidFill>
                            <a:srgbClr val="002060"/>
                          </a:solidFill>
                          <a:effectLst/>
                          <a:latin typeface="+mj-lt"/>
                          <a:ea typeface="+mn-ea"/>
                          <a:cs typeface="Arial" panose="020B0604020202020204" pitchFamily="34" charset="0"/>
                        </a:rPr>
                        <a:t>Evangelismo</a:t>
                      </a:r>
                      <a:r>
                        <a:rPr lang="es-CO" sz="2400" baseline="0" dirty="0">
                          <a:solidFill>
                            <a:srgbClr val="002060"/>
                          </a:solidFill>
                          <a:effectLst/>
                          <a:latin typeface="+mj-lt"/>
                          <a:ea typeface="+mn-ea"/>
                          <a:cs typeface="Arial" panose="020B0604020202020204" pitchFamily="34" charset="0"/>
                        </a:rPr>
                        <a:t> de intercambio en </a:t>
                      </a:r>
                      <a:r>
                        <a:rPr lang="es-CO" sz="2400" baseline="0" dirty="0" err="1">
                          <a:solidFill>
                            <a:srgbClr val="002060"/>
                          </a:solidFill>
                          <a:effectLst/>
                          <a:latin typeface="+mj-lt"/>
                          <a:ea typeface="+mn-ea"/>
                          <a:cs typeface="Arial" panose="020B0604020202020204" pitchFamily="34" charset="0"/>
                        </a:rPr>
                        <a:t>Asoriente</a:t>
                      </a:r>
                      <a:r>
                        <a:rPr lang="es-CO" sz="2400" baseline="0" dirty="0">
                          <a:solidFill>
                            <a:srgbClr val="002060"/>
                          </a:solidFill>
                          <a:effectLst/>
                          <a:latin typeface="+mj-lt"/>
                          <a:ea typeface="+mn-ea"/>
                          <a:cs typeface="Arial" panose="020B0604020202020204" pitchFamily="34" charset="0"/>
                        </a:rPr>
                        <a:t>.</a:t>
                      </a:r>
                      <a:endParaRPr lang="es-CO" sz="2400" dirty="0">
                        <a:solidFill>
                          <a:srgbClr val="002060"/>
                        </a:solidFill>
                        <a:effectLst/>
                        <a:latin typeface="+mj-lt"/>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s-CO" sz="2400" dirty="0">
                          <a:solidFill>
                            <a:srgbClr val="002060"/>
                          </a:solidFill>
                          <a:effectLst/>
                          <a:latin typeface="+mj-lt"/>
                          <a:ea typeface="+mn-ea"/>
                          <a:cs typeface="Arial" panose="020B0604020202020204" pitchFamily="34" charset="0"/>
                        </a:rPr>
                        <a:t>UCN.</a:t>
                      </a:r>
                      <a:endParaRPr lang="es-CO" sz="2400" dirty="0">
                        <a:solidFill>
                          <a:srgbClr val="002060"/>
                        </a:solidFill>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437670156"/>
                  </a:ext>
                </a:extLst>
              </a:tr>
              <a:tr h="0">
                <a:tc>
                  <a:txBody>
                    <a:bodyPr/>
                    <a:lstStyle/>
                    <a:p>
                      <a:pPr>
                        <a:lnSpc>
                          <a:spcPct val="107000"/>
                        </a:lnSpc>
                        <a:spcAft>
                          <a:spcPts val="0"/>
                        </a:spcAft>
                      </a:pPr>
                      <a:r>
                        <a:rPr lang="es-CO" sz="2400">
                          <a:effectLst>
                            <a:outerShdw blurRad="38100" dist="38100" dir="2700000" algn="tl">
                              <a:srgbClr val="000000">
                                <a:alpha val="43137"/>
                              </a:srgbClr>
                            </a:outerShdw>
                          </a:effectLst>
                          <a:latin typeface="+mj-lt"/>
                          <a:cs typeface="Arial" panose="020B0604020202020204" pitchFamily="34" charset="0"/>
                        </a:rPr>
                        <a:t>Octubre</a:t>
                      </a:r>
                      <a:endParaRPr lang="es-CO" sz="2400">
                        <a:effectLst>
                          <a:outerShdw blurRad="38100" dist="38100" dir="2700000" algn="tl">
                            <a:srgbClr val="000000">
                              <a:alpha val="43137"/>
                            </a:srgbClr>
                          </a:outerShdw>
                        </a:effectLst>
                        <a:latin typeface="+mj-lt"/>
                        <a:ea typeface="Calibri" panose="020F0502020204030204" pitchFamily="34" charset="0"/>
                        <a:cs typeface="Arial" panose="020B0604020202020204" pitchFamily="34" charset="0"/>
                      </a:endParaRPr>
                    </a:p>
                  </a:txBody>
                  <a:tcPr marL="68580" marR="68580" marT="0" marB="0"/>
                </a:tc>
                <a:tc>
                  <a:txBody>
                    <a:bodyPr/>
                    <a:lstStyle/>
                    <a:p>
                      <a:pPr>
                        <a:spcAft>
                          <a:spcPts val="0"/>
                        </a:spcAft>
                      </a:pPr>
                      <a:r>
                        <a:rPr lang="es-CO" sz="2400" dirty="0">
                          <a:solidFill>
                            <a:srgbClr val="002060"/>
                          </a:solidFill>
                          <a:effectLst/>
                          <a:latin typeface="+mj-lt"/>
                          <a:cs typeface="Arial" panose="020B0604020202020204" pitchFamily="34" charset="0"/>
                        </a:rPr>
                        <a:t>Realización de brigadas de salud, médicas-asistenciales. </a:t>
                      </a:r>
                      <a:endParaRPr lang="es-CO" sz="2400" dirty="0">
                        <a:solidFill>
                          <a:srgbClr val="002060"/>
                        </a:solidFill>
                        <a:effectLst/>
                        <a:latin typeface="+mj-lt"/>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s-CO" sz="2400" dirty="0">
                          <a:solidFill>
                            <a:srgbClr val="002060"/>
                          </a:solidFill>
                          <a:effectLst/>
                          <a:latin typeface="+mj-lt"/>
                          <a:cs typeface="Arial" panose="020B0604020202020204" pitchFamily="34" charset="0"/>
                        </a:rPr>
                        <a:t>Ministerio Personal</a:t>
                      </a:r>
                      <a:endParaRPr lang="es-CO" sz="2400" dirty="0">
                        <a:solidFill>
                          <a:srgbClr val="002060"/>
                        </a:solidFill>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339268570"/>
                  </a:ext>
                </a:extLst>
              </a:tr>
              <a:tr h="0">
                <a:tc>
                  <a:txBody>
                    <a:bodyPr/>
                    <a:lstStyle/>
                    <a:p>
                      <a:pPr>
                        <a:lnSpc>
                          <a:spcPct val="107000"/>
                        </a:lnSpc>
                        <a:spcAft>
                          <a:spcPts val="0"/>
                        </a:spcAft>
                      </a:pPr>
                      <a:r>
                        <a:rPr lang="es-CO" sz="2400">
                          <a:effectLst>
                            <a:outerShdw blurRad="38100" dist="38100" dir="2700000" algn="tl">
                              <a:srgbClr val="000000">
                                <a:alpha val="43137"/>
                              </a:srgbClr>
                            </a:outerShdw>
                          </a:effectLst>
                          <a:latin typeface="+mj-lt"/>
                          <a:cs typeface="Arial" panose="020B0604020202020204" pitchFamily="34" charset="0"/>
                        </a:rPr>
                        <a:t>Noviembre </a:t>
                      </a:r>
                      <a:endParaRPr lang="es-CO" sz="2400">
                        <a:effectLst>
                          <a:outerShdw blurRad="38100" dist="38100" dir="2700000" algn="tl">
                            <a:srgbClr val="000000">
                              <a:alpha val="43137"/>
                            </a:srgbClr>
                          </a:outerShdw>
                        </a:effectLst>
                        <a:latin typeface="+mj-lt"/>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s-CO" sz="2400" dirty="0">
                          <a:solidFill>
                            <a:srgbClr val="002060"/>
                          </a:solidFill>
                          <a:effectLst/>
                          <a:latin typeface="+mj-lt"/>
                          <a:cs typeface="Arial" panose="020B0604020202020204" pitchFamily="34" charset="0"/>
                        </a:rPr>
                        <a:t>Tiempo para la consolidación de los nuevos conversos.</a:t>
                      </a:r>
                      <a:endParaRPr lang="es-CO" sz="2400" dirty="0">
                        <a:solidFill>
                          <a:srgbClr val="002060"/>
                        </a:solidFill>
                        <a:effectLst/>
                        <a:latin typeface="+mj-lt"/>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s-CO" sz="2400" dirty="0">
                          <a:solidFill>
                            <a:srgbClr val="002060"/>
                          </a:solidFill>
                          <a:effectLst/>
                          <a:latin typeface="+mj-lt"/>
                          <a:cs typeface="Arial" panose="020B0604020202020204" pitchFamily="34" charset="0"/>
                        </a:rPr>
                        <a:t>Pastor y los Ancianos</a:t>
                      </a:r>
                      <a:endParaRPr lang="es-CO" sz="2400" dirty="0">
                        <a:solidFill>
                          <a:srgbClr val="002060"/>
                        </a:solidFill>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834066525"/>
                  </a:ext>
                </a:extLst>
              </a:tr>
              <a:tr h="0">
                <a:tc>
                  <a:txBody>
                    <a:bodyPr/>
                    <a:lstStyle/>
                    <a:p>
                      <a:pPr>
                        <a:lnSpc>
                          <a:spcPct val="107000"/>
                        </a:lnSpc>
                        <a:spcAft>
                          <a:spcPts val="0"/>
                        </a:spcAft>
                      </a:pPr>
                      <a:r>
                        <a:rPr lang="es-CO" sz="2400" dirty="0">
                          <a:effectLst>
                            <a:outerShdw blurRad="38100" dist="38100" dir="2700000" algn="tl">
                              <a:srgbClr val="000000">
                                <a:alpha val="43137"/>
                              </a:srgbClr>
                            </a:outerShdw>
                          </a:effectLst>
                          <a:latin typeface="+mj-lt"/>
                          <a:cs typeface="Arial" panose="020B0604020202020204" pitchFamily="34" charset="0"/>
                        </a:rPr>
                        <a:t>Diciembre</a:t>
                      </a:r>
                      <a:endParaRPr lang="es-CO" sz="2400" dirty="0">
                        <a:effectLst>
                          <a:outerShdw blurRad="38100" dist="38100" dir="2700000" algn="tl">
                            <a:srgbClr val="000000">
                              <a:alpha val="43137"/>
                            </a:srgbClr>
                          </a:outerShdw>
                        </a:effectLst>
                        <a:latin typeface="+mj-lt"/>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s-CO" sz="2400" dirty="0">
                          <a:solidFill>
                            <a:srgbClr val="002060"/>
                          </a:solidFill>
                          <a:effectLst/>
                          <a:latin typeface="+mj-lt"/>
                          <a:cs typeface="Arial" panose="020B0604020202020204" pitchFamily="34" charset="0"/>
                        </a:rPr>
                        <a:t>Nuevo énfasis </a:t>
                      </a:r>
                      <a:r>
                        <a:rPr lang="es-CO" sz="2400" dirty="0" err="1">
                          <a:solidFill>
                            <a:srgbClr val="002060"/>
                          </a:solidFill>
                          <a:effectLst/>
                          <a:latin typeface="+mj-lt"/>
                          <a:cs typeface="Arial" panose="020B0604020202020204" pitchFamily="34" charset="0"/>
                        </a:rPr>
                        <a:t>evangelistico</a:t>
                      </a:r>
                      <a:r>
                        <a:rPr lang="es-CO" sz="2400" dirty="0">
                          <a:solidFill>
                            <a:srgbClr val="002060"/>
                          </a:solidFill>
                          <a:effectLst/>
                          <a:latin typeface="+mj-lt"/>
                          <a:cs typeface="Arial" panose="020B0604020202020204" pitchFamily="34" charset="0"/>
                        </a:rPr>
                        <a:t>.</a:t>
                      </a:r>
                      <a:endParaRPr lang="es-CO" sz="2400" dirty="0">
                        <a:solidFill>
                          <a:srgbClr val="002060"/>
                        </a:solidFill>
                        <a:effectLst/>
                        <a:latin typeface="+mj-lt"/>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0"/>
                        </a:spcAft>
                      </a:pPr>
                      <a:r>
                        <a:rPr lang="es-CO" sz="2400" dirty="0">
                          <a:solidFill>
                            <a:srgbClr val="002060"/>
                          </a:solidFill>
                          <a:effectLst/>
                          <a:latin typeface="+mj-lt"/>
                          <a:cs typeface="Arial" panose="020B0604020202020204" pitchFamily="34" charset="0"/>
                        </a:rPr>
                        <a:t>UCN</a:t>
                      </a:r>
                      <a:endParaRPr lang="es-CO" sz="2400" dirty="0">
                        <a:solidFill>
                          <a:srgbClr val="002060"/>
                        </a:solidFill>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97757717"/>
                  </a:ext>
                </a:extLst>
              </a:tr>
            </a:tbl>
          </a:graphicData>
        </a:graphic>
      </p:graphicFrame>
    </p:spTree>
    <p:extLst>
      <p:ext uri="{BB962C8B-B14F-4D97-AF65-F5344CB8AC3E}">
        <p14:creationId xmlns:p14="http://schemas.microsoft.com/office/powerpoint/2010/main" val="36056321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195153422"/>
              </p:ext>
            </p:extLst>
          </p:nvPr>
        </p:nvGraphicFramePr>
        <p:xfrm>
          <a:off x="511694" y="2504132"/>
          <a:ext cx="11175999" cy="3302000"/>
        </p:xfrm>
        <a:graphic>
          <a:graphicData uri="http://schemas.openxmlformats.org/drawingml/2006/table">
            <a:tbl>
              <a:tblPr firstRow="1" bandRow="1">
                <a:tableStyleId>{5C22544A-7EE6-4342-B048-85BDC9FD1C3A}</a:tableStyleId>
              </a:tblPr>
              <a:tblGrid>
                <a:gridCol w="3725333">
                  <a:extLst>
                    <a:ext uri="{9D8B030D-6E8A-4147-A177-3AD203B41FA5}">
                      <a16:colId xmlns:a16="http://schemas.microsoft.com/office/drawing/2014/main" val="651493760"/>
                    </a:ext>
                  </a:extLst>
                </a:gridCol>
                <a:gridCol w="3725333">
                  <a:extLst>
                    <a:ext uri="{9D8B030D-6E8A-4147-A177-3AD203B41FA5}">
                      <a16:colId xmlns:a16="http://schemas.microsoft.com/office/drawing/2014/main" val="1851629061"/>
                    </a:ext>
                  </a:extLst>
                </a:gridCol>
                <a:gridCol w="3725333">
                  <a:extLst>
                    <a:ext uri="{9D8B030D-6E8A-4147-A177-3AD203B41FA5}">
                      <a16:colId xmlns:a16="http://schemas.microsoft.com/office/drawing/2014/main" val="1811390644"/>
                    </a:ext>
                  </a:extLst>
                </a:gridCol>
              </a:tblGrid>
              <a:tr h="370840">
                <a:tc>
                  <a:txBody>
                    <a:bodyPr/>
                    <a:lstStyle/>
                    <a:p>
                      <a:r>
                        <a:rPr lang="es-CO" dirty="0"/>
                        <a:t>AÑO</a:t>
                      </a:r>
                    </a:p>
                  </a:txBody>
                  <a:tcPr>
                    <a:solidFill>
                      <a:srgbClr val="002060"/>
                    </a:solidFill>
                  </a:tcPr>
                </a:tc>
                <a:tc>
                  <a:txBody>
                    <a:bodyPr/>
                    <a:lstStyle/>
                    <a:p>
                      <a:r>
                        <a:rPr lang="es-CO" dirty="0"/>
                        <a:t>CAMPO</a:t>
                      </a:r>
                    </a:p>
                  </a:txBody>
                  <a:tcPr>
                    <a:solidFill>
                      <a:srgbClr val="002060"/>
                    </a:solidFill>
                  </a:tcPr>
                </a:tc>
                <a:tc>
                  <a:txBody>
                    <a:bodyPr/>
                    <a:lstStyle/>
                    <a:p>
                      <a:r>
                        <a:rPr lang="es-CO" dirty="0"/>
                        <a:t>FECHA</a:t>
                      </a:r>
                    </a:p>
                  </a:txBody>
                  <a:tcPr>
                    <a:solidFill>
                      <a:srgbClr val="002060"/>
                    </a:solidFill>
                  </a:tcPr>
                </a:tc>
                <a:extLst>
                  <a:ext uri="{0D108BD9-81ED-4DB2-BD59-A6C34878D82A}">
                    <a16:rowId xmlns:a16="http://schemas.microsoft.com/office/drawing/2014/main" val="1999324967"/>
                  </a:ext>
                </a:extLst>
              </a:tr>
              <a:tr h="370840">
                <a:tc>
                  <a:txBody>
                    <a:bodyPr/>
                    <a:lstStyle/>
                    <a:p>
                      <a:r>
                        <a:rPr lang="es-CO" b="1" dirty="0">
                          <a:solidFill>
                            <a:srgbClr val="002060"/>
                          </a:solidFill>
                        </a:rPr>
                        <a:t>2021</a:t>
                      </a:r>
                    </a:p>
                  </a:txBody>
                  <a:tcPr/>
                </a:tc>
                <a:tc>
                  <a:txBody>
                    <a:bodyPr/>
                    <a:lstStyle/>
                    <a:p>
                      <a:r>
                        <a:rPr lang="es-CO" dirty="0">
                          <a:solidFill>
                            <a:srgbClr val="002060"/>
                          </a:solidFill>
                        </a:rPr>
                        <a:t>CENTRO</a:t>
                      </a:r>
                      <a:r>
                        <a:rPr lang="es-CO" baseline="0" dirty="0">
                          <a:solidFill>
                            <a:srgbClr val="002060"/>
                          </a:solidFill>
                        </a:rPr>
                        <a:t> OCCIDENTE</a:t>
                      </a:r>
                      <a:endParaRPr lang="es-CO" dirty="0">
                        <a:solidFill>
                          <a:srgbClr val="002060"/>
                        </a:solidFill>
                      </a:endParaRPr>
                    </a:p>
                    <a:p>
                      <a:r>
                        <a:rPr lang="es-CO" dirty="0">
                          <a:solidFill>
                            <a:srgbClr val="002060"/>
                          </a:solidFill>
                        </a:rPr>
                        <a:t>ORIENTE</a:t>
                      </a:r>
                    </a:p>
                  </a:txBody>
                  <a:tcPr/>
                </a:tc>
                <a:tc>
                  <a:txBody>
                    <a:bodyPr/>
                    <a:lstStyle/>
                    <a:p>
                      <a:r>
                        <a:rPr lang="es-CO" dirty="0">
                          <a:solidFill>
                            <a:srgbClr val="002060"/>
                          </a:solidFill>
                        </a:rPr>
                        <a:t>MAYO</a:t>
                      </a:r>
                    </a:p>
                    <a:p>
                      <a:r>
                        <a:rPr lang="es-CO" dirty="0">
                          <a:solidFill>
                            <a:srgbClr val="002060"/>
                          </a:solidFill>
                        </a:rPr>
                        <a:t>SEPTIEMBRE. GUATEMALA</a:t>
                      </a:r>
                    </a:p>
                  </a:txBody>
                  <a:tcPr/>
                </a:tc>
                <a:extLst>
                  <a:ext uri="{0D108BD9-81ED-4DB2-BD59-A6C34878D82A}">
                    <a16:rowId xmlns:a16="http://schemas.microsoft.com/office/drawing/2014/main" val="2423574640"/>
                  </a:ext>
                </a:extLst>
              </a:tr>
              <a:tr h="370840">
                <a:tc>
                  <a:txBody>
                    <a:bodyPr/>
                    <a:lstStyle/>
                    <a:p>
                      <a:r>
                        <a:rPr lang="es-CO" b="1" dirty="0">
                          <a:solidFill>
                            <a:srgbClr val="002060"/>
                          </a:solidFill>
                        </a:rPr>
                        <a:t>2022</a:t>
                      </a:r>
                    </a:p>
                  </a:txBody>
                  <a:tcPr/>
                </a:tc>
                <a:tc>
                  <a:txBody>
                    <a:bodyPr/>
                    <a:lstStyle/>
                    <a:p>
                      <a:r>
                        <a:rPr lang="es-CO" dirty="0">
                          <a:solidFill>
                            <a:srgbClr val="002060"/>
                          </a:solidFill>
                        </a:rPr>
                        <a:t>CENTRO-ORIENTE</a:t>
                      </a:r>
                    </a:p>
                    <a:p>
                      <a:r>
                        <a:rPr lang="es-CO" dirty="0">
                          <a:solidFill>
                            <a:srgbClr val="002060"/>
                          </a:solidFill>
                        </a:rPr>
                        <a:t>ATLÁNTICO</a:t>
                      </a:r>
                    </a:p>
                  </a:txBody>
                  <a:tcPr/>
                </a:tc>
                <a:tc>
                  <a:txBody>
                    <a:bodyPr/>
                    <a:lstStyle/>
                    <a:p>
                      <a:r>
                        <a:rPr lang="es-CO" dirty="0">
                          <a:solidFill>
                            <a:srgbClr val="002060"/>
                          </a:solidFill>
                        </a:rPr>
                        <a:t>ABRIL</a:t>
                      </a:r>
                    </a:p>
                    <a:p>
                      <a:r>
                        <a:rPr lang="es-CO" dirty="0">
                          <a:solidFill>
                            <a:srgbClr val="002060"/>
                          </a:solidFill>
                        </a:rPr>
                        <a:t>AGOSTO</a:t>
                      </a:r>
                    </a:p>
                  </a:txBody>
                  <a:tcPr/>
                </a:tc>
                <a:extLst>
                  <a:ext uri="{0D108BD9-81ED-4DB2-BD59-A6C34878D82A}">
                    <a16:rowId xmlns:a16="http://schemas.microsoft.com/office/drawing/2014/main" val="659053546"/>
                  </a:ext>
                </a:extLst>
              </a:tr>
              <a:tr h="370840">
                <a:tc>
                  <a:txBody>
                    <a:bodyPr/>
                    <a:lstStyle/>
                    <a:p>
                      <a:r>
                        <a:rPr lang="es-CO" b="1" dirty="0">
                          <a:solidFill>
                            <a:srgbClr val="002060"/>
                          </a:solidFill>
                        </a:rPr>
                        <a:t>2023</a:t>
                      </a:r>
                    </a:p>
                  </a:txBody>
                  <a:tcPr/>
                </a:tc>
                <a:tc>
                  <a:txBody>
                    <a:bodyPr/>
                    <a:lstStyle/>
                    <a:p>
                      <a:r>
                        <a:rPr lang="es-CO" dirty="0">
                          <a:solidFill>
                            <a:srgbClr val="002060"/>
                          </a:solidFill>
                        </a:rPr>
                        <a:t>CARIBE</a:t>
                      </a:r>
                    </a:p>
                    <a:p>
                      <a:r>
                        <a:rPr lang="es-CO" dirty="0">
                          <a:solidFill>
                            <a:srgbClr val="002060"/>
                          </a:solidFill>
                        </a:rPr>
                        <a:t>NORESTE</a:t>
                      </a:r>
                    </a:p>
                  </a:txBody>
                  <a:tcPr/>
                </a:tc>
                <a:tc>
                  <a:txBody>
                    <a:bodyPr/>
                    <a:lstStyle/>
                    <a:p>
                      <a:r>
                        <a:rPr lang="es-CO" dirty="0">
                          <a:solidFill>
                            <a:srgbClr val="002060"/>
                          </a:solidFill>
                        </a:rPr>
                        <a:t>ABRIL</a:t>
                      </a:r>
                    </a:p>
                    <a:p>
                      <a:r>
                        <a:rPr lang="es-CO" dirty="0">
                          <a:solidFill>
                            <a:srgbClr val="002060"/>
                          </a:solidFill>
                        </a:rPr>
                        <a:t>AGOSTO</a:t>
                      </a:r>
                    </a:p>
                  </a:txBody>
                  <a:tcPr/>
                </a:tc>
                <a:extLst>
                  <a:ext uri="{0D108BD9-81ED-4DB2-BD59-A6C34878D82A}">
                    <a16:rowId xmlns:a16="http://schemas.microsoft.com/office/drawing/2014/main" val="3370286933"/>
                  </a:ext>
                </a:extLst>
              </a:tr>
              <a:tr h="370840">
                <a:tc>
                  <a:txBody>
                    <a:bodyPr/>
                    <a:lstStyle/>
                    <a:p>
                      <a:r>
                        <a:rPr lang="es-CO" b="1" dirty="0">
                          <a:solidFill>
                            <a:srgbClr val="002060"/>
                          </a:solidFill>
                        </a:rPr>
                        <a:t>2024</a:t>
                      </a:r>
                    </a:p>
                  </a:txBody>
                  <a:tcPr/>
                </a:tc>
                <a:tc>
                  <a:txBody>
                    <a:bodyPr/>
                    <a:lstStyle/>
                    <a:p>
                      <a:r>
                        <a:rPr lang="es-CO" dirty="0">
                          <a:solidFill>
                            <a:srgbClr val="002060"/>
                          </a:solidFill>
                        </a:rPr>
                        <a:t>SUR OCCIDENTE</a:t>
                      </a:r>
                    </a:p>
                    <a:p>
                      <a:r>
                        <a:rPr lang="es-CO" dirty="0">
                          <a:solidFill>
                            <a:srgbClr val="002060"/>
                          </a:solidFill>
                        </a:rPr>
                        <a:t>SAN ANDRÉS</a:t>
                      </a:r>
                      <a:r>
                        <a:rPr lang="es-CO" baseline="0" dirty="0">
                          <a:solidFill>
                            <a:srgbClr val="002060"/>
                          </a:solidFill>
                        </a:rPr>
                        <a:t> Y PROVIDENCIA</a:t>
                      </a:r>
                      <a:endParaRPr lang="es-CO" dirty="0">
                        <a:solidFill>
                          <a:srgbClr val="002060"/>
                        </a:solidFill>
                      </a:endParaRPr>
                    </a:p>
                  </a:txBody>
                  <a:tcPr/>
                </a:tc>
                <a:tc>
                  <a:txBody>
                    <a:bodyPr/>
                    <a:lstStyle/>
                    <a:p>
                      <a:r>
                        <a:rPr lang="es-CO" dirty="0">
                          <a:solidFill>
                            <a:srgbClr val="002060"/>
                          </a:solidFill>
                        </a:rPr>
                        <a:t>ABRIL</a:t>
                      </a:r>
                    </a:p>
                    <a:p>
                      <a:r>
                        <a:rPr lang="es-CO" dirty="0">
                          <a:solidFill>
                            <a:srgbClr val="002060"/>
                          </a:solidFill>
                        </a:rPr>
                        <a:t>AGOSTO</a:t>
                      </a:r>
                    </a:p>
                  </a:txBody>
                  <a:tcPr/>
                </a:tc>
                <a:extLst>
                  <a:ext uri="{0D108BD9-81ED-4DB2-BD59-A6C34878D82A}">
                    <a16:rowId xmlns:a16="http://schemas.microsoft.com/office/drawing/2014/main" val="3815478940"/>
                  </a:ext>
                </a:extLst>
              </a:tr>
              <a:tr h="370840">
                <a:tc>
                  <a:txBody>
                    <a:bodyPr/>
                    <a:lstStyle/>
                    <a:p>
                      <a:r>
                        <a:rPr lang="es-CO" b="1" dirty="0">
                          <a:solidFill>
                            <a:srgbClr val="002060"/>
                          </a:solidFill>
                        </a:rPr>
                        <a:t>2025</a:t>
                      </a:r>
                    </a:p>
                  </a:txBody>
                  <a:tcPr/>
                </a:tc>
                <a:tc>
                  <a:txBody>
                    <a:bodyPr/>
                    <a:lstStyle/>
                    <a:p>
                      <a:endParaRPr lang="es-CO">
                        <a:solidFill>
                          <a:srgbClr val="002060"/>
                        </a:solidFill>
                      </a:endParaRPr>
                    </a:p>
                  </a:txBody>
                  <a:tcPr/>
                </a:tc>
                <a:tc>
                  <a:txBody>
                    <a:bodyPr/>
                    <a:lstStyle/>
                    <a:p>
                      <a:endParaRPr lang="es-CO" dirty="0">
                        <a:solidFill>
                          <a:srgbClr val="002060"/>
                        </a:solidFill>
                      </a:endParaRPr>
                    </a:p>
                  </a:txBody>
                  <a:tcPr/>
                </a:tc>
                <a:extLst>
                  <a:ext uri="{0D108BD9-81ED-4DB2-BD59-A6C34878D82A}">
                    <a16:rowId xmlns:a16="http://schemas.microsoft.com/office/drawing/2014/main" val="1039150332"/>
                  </a:ext>
                </a:extLst>
              </a:tr>
            </a:tbl>
          </a:graphicData>
        </a:graphic>
      </p:graphicFrame>
      <p:sp>
        <p:nvSpPr>
          <p:cNvPr id="3" name="CuadroTexto 2"/>
          <p:cNvSpPr txBox="1"/>
          <p:nvPr/>
        </p:nvSpPr>
        <p:spPr>
          <a:xfrm>
            <a:off x="862676" y="703811"/>
            <a:ext cx="10326255" cy="1569660"/>
          </a:xfrm>
          <a:prstGeom prst="rect">
            <a:avLst/>
          </a:prstGeom>
          <a:noFill/>
        </p:spPr>
        <p:txBody>
          <a:bodyPr wrap="square" rtlCol="0">
            <a:spAutoFit/>
          </a:bodyPr>
          <a:lstStyle/>
          <a:p>
            <a:pPr algn="ctr"/>
            <a:r>
              <a:rPr lang="es-CO" sz="3200" b="1" dirty="0">
                <a:ln w="22225">
                  <a:solidFill>
                    <a:schemeClr val="bg1"/>
                  </a:solidFill>
                </a:ln>
                <a:gradFill>
                  <a:gsLst>
                    <a:gs pos="100000">
                      <a:srgbClr val="FD9227"/>
                    </a:gs>
                    <a:gs pos="56000">
                      <a:srgbClr val="FFDD18"/>
                    </a:gs>
                  </a:gsLst>
                  <a:lin ang="5400000" scaled="0"/>
                </a:gradFill>
                <a:effectLst>
                  <a:outerShdw blurRad="38100" dist="38100" dir="2700000" algn="tl">
                    <a:srgbClr val="000000">
                      <a:alpha val="43137"/>
                    </a:srgbClr>
                  </a:outerShdw>
                </a:effectLst>
                <a:latin typeface="+mj-lt"/>
                <a:cs typeface="Arial" panose="020B0604020202020204" pitchFamily="34" charset="0"/>
              </a:rPr>
              <a:t>INTERCAMBIO EVANGELISTICO 2021-2025 UCN</a:t>
            </a:r>
          </a:p>
          <a:p>
            <a:pPr algn="ctr"/>
            <a:r>
              <a:rPr lang="es-CO" sz="3200" b="1" dirty="0">
                <a:ln w="22225">
                  <a:solidFill>
                    <a:schemeClr val="bg1"/>
                  </a:solidFill>
                </a:ln>
                <a:gradFill>
                  <a:gsLst>
                    <a:gs pos="100000">
                      <a:srgbClr val="FD9227"/>
                    </a:gs>
                    <a:gs pos="56000">
                      <a:srgbClr val="FFDD18"/>
                    </a:gs>
                  </a:gsLst>
                  <a:lin ang="5400000" scaled="0"/>
                </a:gradFill>
                <a:effectLst>
                  <a:outerShdw blurRad="38100" dist="38100" dir="2700000" algn="tl">
                    <a:srgbClr val="000000">
                      <a:alpha val="43137"/>
                    </a:srgbClr>
                  </a:outerShdw>
                </a:effectLst>
                <a:latin typeface="+mj-lt"/>
                <a:cs typeface="Arial" panose="020B0604020202020204" pitchFamily="34" charset="0"/>
              </a:rPr>
              <a:t>(Cada campo enviará 7 evangelistas)</a:t>
            </a:r>
          </a:p>
          <a:p>
            <a:pPr algn="ctr"/>
            <a:r>
              <a:rPr lang="es-CO" sz="3200" b="1" dirty="0">
                <a:ln w="22225">
                  <a:solidFill>
                    <a:schemeClr val="bg1"/>
                  </a:solidFill>
                </a:ln>
                <a:gradFill>
                  <a:gsLst>
                    <a:gs pos="100000">
                      <a:srgbClr val="FD9227"/>
                    </a:gs>
                    <a:gs pos="56000">
                      <a:srgbClr val="FFDD18"/>
                    </a:gs>
                  </a:gsLst>
                  <a:lin ang="5400000" scaled="0"/>
                </a:gradFill>
                <a:effectLst>
                  <a:outerShdw blurRad="38100" dist="38100" dir="2700000" algn="tl">
                    <a:srgbClr val="000000">
                      <a:alpha val="43137"/>
                    </a:srgbClr>
                  </a:outerShdw>
                </a:effectLst>
                <a:latin typeface="+mj-lt"/>
                <a:cs typeface="Arial" panose="020B0604020202020204" pitchFamily="34" charset="0"/>
              </a:rPr>
              <a:t>(Cada campo recibirá 50 evangelistas)</a:t>
            </a:r>
          </a:p>
        </p:txBody>
      </p:sp>
    </p:spTree>
    <p:extLst>
      <p:ext uri="{BB962C8B-B14F-4D97-AF65-F5344CB8AC3E}">
        <p14:creationId xmlns:p14="http://schemas.microsoft.com/office/powerpoint/2010/main" val="18430643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mcusercontent.com/e370f724d3b749b5c74a58190/images/b69d97ee-2f63-4230-9e83-f933d2e721f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82453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997526" y="378691"/>
            <a:ext cx="10446327" cy="461665"/>
          </a:xfrm>
          <a:prstGeom prst="rect">
            <a:avLst/>
          </a:prstGeom>
          <a:noFill/>
        </p:spPr>
        <p:txBody>
          <a:bodyPr wrap="square" rtlCol="0">
            <a:spAutoFit/>
          </a:bodyPr>
          <a:lstStyle/>
          <a:p>
            <a:pPr algn="ctr"/>
            <a:r>
              <a:rPr lang="es-CO" sz="2400" b="1" dirty="0">
                <a:solidFill>
                  <a:schemeClr val="bg1"/>
                </a:solidFill>
                <a:latin typeface="Arial" panose="020B0604020202020204" pitchFamily="34" charset="0"/>
                <a:cs typeface="Arial" panose="020B0604020202020204" pitchFamily="34" charset="0"/>
              </a:rPr>
              <a:t>MATERIALES EVANGELISTICOS DISPONIBLES UCN 2021</a:t>
            </a:r>
          </a:p>
        </p:txBody>
      </p:sp>
      <p:pic>
        <p:nvPicPr>
          <p:cNvPr id="3" name="75034419-2bc4-43c1-9d96-764d2dec9688" descr="Image"/>
          <p:cNvPicPr/>
          <p:nvPr/>
        </p:nvPicPr>
        <p:blipFill>
          <a:blip r:embed="rId2">
            <a:extLst>
              <a:ext uri="{28A0092B-C50C-407E-A947-70E740481C1C}">
                <a14:useLocalDpi xmlns:a14="http://schemas.microsoft.com/office/drawing/2010/main" val="0"/>
              </a:ext>
            </a:extLst>
          </a:blip>
          <a:srcRect/>
          <a:stretch>
            <a:fillRect/>
          </a:stretch>
        </p:blipFill>
        <p:spPr bwMode="auto">
          <a:xfrm>
            <a:off x="563417" y="1246909"/>
            <a:ext cx="5837383" cy="4959927"/>
          </a:xfrm>
          <a:prstGeom prst="rect">
            <a:avLst/>
          </a:prstGeom>
          <a:noFill/>
          <a:ln>
            <a:noFill/>
          </a:ln>
        </p:spPr>
      </p:pic>
      <p:pic>
        <p:nvPicPr>
          <p:cNvPr id="4" name="2dcf37c1-2f59-4b28-90bb-e220df98552f" descr="Image"/>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6576291" y="1246909"/>
            <a:ext cx="5202754" cy="4959927"/>
          </a:xfrm>
          <a:prstGeom prst="rect">
            <a:avLst/>
          </a:prstGeom>
          <a:noFill/>
          <a:ln>
            <a:noFill/>
          </a:ln>
        </p:spPr>
      </p:pic>
    </p:spTree>
    <p:extLst>
      <p:ext uri="{BB962C8B-B14F-4D97-AF65-F5344CB8AC3E}">
        <p14:creationId xmlns:p14="http://schemas.microsoft.com/office/powerpoint/2010/main" val="1223840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2212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9271" y="127818"/>
            <a:ext cx="6349181" cy="6612193"/>
          </a:xfrm>
          <a:prstGeom prst="rect">
            <a:avLst/>
          </a:prstGeom>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8452" y="481781"/>
            <a:ext cx="5171767" cy="5692877"/>
          </a:xfrm>
          <a:prstGeom prst="rect">
            <a:avLst/>
          </a:prstGeom>
        </p:spPr>
      </p:pic>
    </p:spTree>
    <p:extLst>
      <p:ext uri="{BB962C8B-B14F-4D97-AF65-F5344CB8AC3E}">
        <p14:creationId xmlns:p14="http://schemas.microsoft.com/office/powerpoint/2010/main" val="31270541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olleto Ministerio Oración by Comunicacion UMN - issu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692877" cy="68579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esultado de imagen para logo de quiero vivir san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968" y="4792333"/>
            <a:ext cx="2487561" cy="2065666"/>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Quiero Crecer Sano - Home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1030" name="Picture 6" descr="Quiero Crecer Sano - Home | Faceboo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8452" y="-8706"/>
            <a:ext cx="6343548" cy="6866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5940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os Mensajes de los Tres Ángeles - Secrets Unseal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6992" y="2818"/>
            <a:ext cx="5820697" cy="6855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70860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Users\PRE78D~1.WIL\AppData\Local\Temp\Rar$DIa8668.23357\2020-09-14_GROW_ucn.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69673" y="1431638"/>
            <a:ext cx="5514109" cy="5116944"/>
          </a:xfrm>
          <a:prstGeom prst="rect">
            <a:avLst/>
          </a:prstGeom>
          <a:noFill/>
          <a:ln>
            <a:noFill/>
          </a:ln>
        </p:spPr>
      </p:pic>
      <p:sp>
        <p:nvSpPr>
          <p:cNvPr id="3" name="Rectángulo 2"/>
          <p:cNvSpPr/>
          <p:nvPr/>
        </p:nvSpPr>
        <p:spPr>
          <a:xfrm>
            <a:off x="387927" y="87937"/>
            <a:ext cx="10427855" cy="1146148"/>
          </a:xfrm>
          <a:prstGeom prst="rect">
            <a:avLst/>
          </a:prstGeom>
        </p:spPr>
        <p:txBody>
          <a:bodyPr wrap="square">
            <a:spAutoFit/>
          </a:bodyPr>
          <a:lstStyle/>
          <a:p>
            <a:pPr algn="ctr">
              <a:lnSpc>
                <a:spcPct val="107000"/>
              </a:lnSpc>
              <a:spcAft>
                <a:spcPts val="0"/>
              </a:spcAft>
            </a:pPr>
            <a:r>
              <a:rPr lang="es-CO" sz="4000" b="1" dirty="0">
                <a:solidFill>
                  <a:schemeClr val="bg1"/>
                </a:solidFill>
                <a:latin typeface="Georgia" panose="02040502050405020303" pitchFamily="18" charset="0"/>
                <a:ea typeface="Times New Roman" panose="02020603050405020304" pitchFamily="18" charset="0"/>
                <a:cs typeface="Helvetica" panose="020B0604020202020204" pitchFamily="34" charset="0"/>
              </a:rPr>
              <a:t>CRECE UCN</a:t>
            </a:r>
            <a:endParaRPr lang="es-CO"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s-CO" b="1" dirty="0">
                <a:solidFill>
                  <a:srgbClr val="002060"/>
                </a:solidFill>
                <a:latin typeface="Georgia" panose="02040502050405020303" pitchFamily="18" charset="0"/>
                <a:ea typeface="Times New Roman" panose="02020603050405020304" pitchFamily="18" charset="0"/>
                <a:cs typeface="Helvetica" panose="020B0604020202020204" pitchFamily="34" charset="0"/>
              </a:rPr>
              <a:t> </a:t>
            </a:r>
            <a:r>
              <a:rPr lang="es-CO" sz="2400" b="1" dirty="0">
                <a:solidFill>
                  <a:srgbClr val="002060"/>
                </a:solidFill>
                <a:latin typeface="Georgia" panose="02040502050405020303" pitchFamily="18" charset="0"/>
                <a:ea typeface="Times New Roman" panose="02020603050405020304" pitchFamily="18" charset="0"/>
                <a:cs typeface="Helvetica" panose="020B0604020202020204" pitchFamily="34" charset="0"/>
              </a:rPr>
              <a:t>PREPARAR</a:t>
            </a:r>
            <a:r>
              <a:rPr lang="es-CO" sz="2400" b="1" dirty="0">
                <a:solidFill>
                  <a:srgbClr val="4F5254"/>
                </a:solidFill>
                <a:latin typeface="Georgia" panose="02040502050405020303" pitchFamily="18" charset="0"/>
                <a:ea typeface="Times New Roman" panose="02020603050405020304" pitchFamily="18" charset="0"/>
                <a:cs typeface="Helvetica" panose="020B0604020202020204" pitchFamily="34" charset="0"/>
              </a:rPr>
              <a:t>- </a:t>
            </a:r>
            <a:r>
              <a:rPr lang="es-CO" sz="2400" b="1" dirty="0">
                <a:solidFill>
                  <a:schemeClr val="accent4">
                    <a:lumMod val="50000"/>
                  </a:schemeClr>
                </a:solidFill>
                <a:latin typeface="Georgia" panose="02040502050405020303" pitchFamily="18" charset="0"/>
                <a:ea typeface="Times New Roman" panose="02020603050405020304" pitchFamily="18" charset="0"/>
                <a:cs typeface="Helvetica" panose="020B0604020202020204" pitchFamily="34" charset="0"/>
              </a:rPr>
              <a:t>PLANTAR</a:t>
            </a:r>
            <a:r>
              <a:rPr lang="es-CO" sz="2400" b="1" dirty="0">
                <a:solidFill>
                  <a:srgbClr val="4F5254"/>
                </a:solidFill>
                <a:latin typeface="Georgia" panose="02040502050405020303" pitchFamily="18" charset="0"/>
                <a:ea typeface="Times New Roman" panose="02020603050405020304" pitchFamily="18" charset="0"/>
                <a:cs typeface="Helvetica" panose="020B0604020202020204" pitchFamily="34" charset="0"/>
              </a:rPr>
              <a:t>- </a:t>
            </a:r>
            <a:r>
              <a:rPr lang="es-CO" sz="2400" b="1" dirty="0">
                <a:solidFill>
                  <a:srgbClr val="538135"/>
                </a:solidFill>
                <a:latin typeface="Georgia" panose="02040502050405020303" pitchFamily="18" charset="0"/>
                <a:ea typeface="Times New Roman" panose="02020603050405020304" pitchFamily="18" charset="0"/>
                <a:cs typeface="Helvetica" panose="020B0604020202020204" pitchFamily="34" charset="0"/>
              </a:rPr>
              <a:t>CULTIVAR</a:t>
            </a:r>
            <a:r>
              <a:rPr lang="es-CO" sz="2400" b="1" dirty="0">
                <a:solidFill>
                  <a:srgbClr val="4F5254"/>
                </a:solidFill>
                <a:latin typeface="Georgia" panose="02040502050405020303" pitchFamily="18" charset="0"/>
                <a:ea typeface="Times New Roman" panose="02020603050405020304" pitchFamily="18" charset="0"/>
                <a:cs typeface="Helvetica" panose="020B0604020202020204" pitchFamily="34" charset="0"/>
              </a:rPr>
              <a:t>- </a:t>
            </a:r>
            <a:r>
              <a:rPr lang="es-CO" sz="2400" b="1" dirty="0">
                <a:solidFill>
                  <a:srgbClr val="FFC000"/>
                </a:solidFill>
                <a:latin typeface="Georgia" panose="02040502050405020303" pitchFamily="18" charset="0"/>
                <a:ea typeface="Times New Roman" panose="02020603050405020304" pitchFamily="18" charset="0"/>
                <a:cs typeface="Helvetica" panose="020B0604020202020204" pitchFamily="34" charset="0"/>
              </a:rPr>
              <a:t>COSECHAR</a:t>
            </a:r>
            <a:r>
              <a:rPr lang="es-CO" sz="2400" b="1" dirty="0">
                <a:solidFill>
                  <a:srgbClr val="4F5254"/>
                </a:solidFill>
                <a:latin typeface="Georgia" panose="02040502050405020303" pitchFamily="18" charset="0"/>
                <a:ea typeface="Times New Roman" panose="02020603050405020304" pitchFamily="18" charset="0"/>
                <a:cs typeface="Helvetica" panose="020B0604020202020204" pitchFamily="34" charset="0"/>
              </a:rPr>
              <a:t>- </a:t>
            </a:r>
            <a:r>
              <a:rPr lang="es-CO" sz="2400" b="1" dirty="0">
                <a:solidFill>
                  <a:srgbClr val="C00000"/>
                </a:solidFill>
                <a:latin typeface="Georgia" panose="02040502050405020303" pitchFamily="18" charset="0"/>
                <a:ea typeface="Times New Roman" panose="02020603050405020304" pitchFamily="18" charset="0"/>
                <a:cs typeface="Helvetica" panose="020B0604020202020204" pitchFamily="34" charset="0"/>
              </a:rPr>
              <a:t>PRESERVAR</a:t>
            </a:r>
            <a:endParaRPr lang="es-CO"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180218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822037" y="230909"/>
            <a:ext cx="10631055" cy="6986528"/>
          </a:xfrm>
          <a:prstGeom prst="rect">
            <a:avLst/>
          </a:prstGeom>
          <a:noFill/>
        </p:spPr>
        <p:txBody>
          <a:bodyPr wrap="square" rtlCol="0">
            <a:spAutoFit/>
          </a:bodyPr>
          <a:lstStyle/>
          <a:p>
            <a:pPr algn="ctr"/>
            <a:r>
              <a:rPr lang="es-CO" sz="2400" b="1" dirty="0">
                <a:solidFill>
                  <a:schemeClr val="bg1"/>
                </a:solidFill>
                <a:latin typeface="Arial" panose="020B0604020202020204" pitchFamily="34" charset="0"/>
                <a:cs typeface="Arial" panose="020B0604020202020204" pitchFamily="34" charset="0"/>
              </a:rPr>
              <a:t>MATERIALES DISPONIBLES PARA </a:t>
            </a:r>
          </a:p>
          <a:p>
            <a:pPr algn="ctr"/>
            <a:r>
              <a:rPr lang="es-CO" sz="2400" b="1" dirty="0">
                <a:solidFill>
                  <a:schemeClr val="bg1"/>
                </a:solidFill>
                <a:latin typeface="Arial" panose="020B0604020202020204" pitchFamily="34" charset="0"/>
                <a:cs typeface="Arial" panose="020B0604020202020204" pitchFamily="34" charset="0"/>
              </a:rPr>
              <a:t>EL CUMPLIMIENTO DE LA MISIÓN EN LA UCN</a:t>
            </a:r>
          </a:p>
          <a:p>
            <a:pPr algn="ctr"/>
            <a:endParaRPr lang="es-CO" sz="2400" b="1" dirty="0">
              <a:solidFill>
                <a:schemeClr val="bg1"/>
              </a:solidFill>
              <a:latin typeface="Arial" panose="020B0604020202020204" pitchFamily="34" charset="0"/>
              <a:cs typeface="Arial" panose="020B0604020202020204" pitchFamily="34" charset="0"/>
            </a:endParaRPr>
          </a:p>
          <a:p>
            <a:r>
              <a:rPr lang="es-CO" sz="2400" b="1" dirty="0">
                <a:solidFill>
                  <a:schemeClr val="bg1"/>
                </a:solidFill>
                <a:latin typeface="Arial" panose="020B0604020202020204" pitchFamily="34" charset="0"/>
                <a:cs typeface="Arial" panose="020B0604020202020204" pitchFamily="34" charset="0"/>
              </a:rPr>
              <a:t>1. Diez Días de Oración. Buscando Avivamiento. </a:t>
            </a:r>
            <a:r>
              <a:rPr lang="es-CO" sz="2400" b="1" dirty="0">
                <a:solidFill>
                  <a:schemeClr val="bg1"/>
                </a:solidFill>
                <a:latin typeface="Arial" panose="020B0604020202020204" pitchFamily="34" charset="0"/>
                <a:cs typeface="Arial" panose="020B0604020202020204" pitchFamily="34" charset="0"/>
                <a:hlinkClick r:id="rId2"/>
              </a:rPr>
              <a:t>https://tendaysofprayer.org</a:t>
            </a:r>
            <a:endParaRPr lang="es-CO" sz="2400" b="1" dirty="0">
              <a:solidFill>
                <a:schemeClr val="bg1"/>
              </a:solidFill>
              <a:latin typeface="Arial" panose="020B0604020202020204" pitchFamily="34" charset="0"/>
              <a:cs typeface="Arial" panose="020B0604020202020204" pitchFamily="34" charset="0"/>
            </a:endParaRPr>
          </a:p>
          <a:p>
            <a:r>
              <a:rPr lang="es-CO" sz="2400" b="1" dirty="0">
                <a:solidFill>
                  <a:schemeClr val="bg1"/>
                </a:solidFill>
                <a:latin typeface="Arial" panose="020B0604020202020204" pitchFamily="34" charset="0"/>
                <a:cs typeface="Arial" panose="020B0604020202020204" pitchFamily="34" charset="0"/>
              </a:rPr>
              <a:t>2. Libro para grupos Pequeños. YO IRÉ.</a:t>
            </a:r>
          </a:p>
          <a:p>
            <a:r>
              <a:rPr lang="es-CO" sz="2400" b="1" dirty="0">
                <a:solidFill>
                  <a:schemeClr val="bg1"/>
                </a:solidFill>
                <a:latin typeface="Arial" panose="020B0604020202020204" pitchFamily="34" charset="0"/>
                <a:cs typeface="Arial" panose="020B0604020202020204" pitchFamily="34" charset="0"/>
              </a:rPr>
              <a:t>3. 8 DEFENSAS contra el Coronavirus.</a:t>
            </a:r>
          </a:p>
          <a:p>
            <a:r>
              <a:rPr lang="es-CO" sz="2400" b="1" dirty="0">
                <a:solidFill>
                  <a:schemeClr val="bg1"/>
                </a:solidFill>
                <a:latin typeface="Arial" panose="020B0604020202020204" pitchFamily="34" charset="0"/>
                <a:cs typeface="Arial" panose="020B0604020202020204" pitchFamily="34" charset="0"/>
              </a:rPr>
              <a:t>4. </a:t>
            </a:r>
            <a:r>
              <a:rPr lang="es-CO" sz="2400" b="1" dirty="0">
                <a:solidFill>
                  <a:schemeClr val="bg1"/>
                </a:solidFill>
                <a:latin typeface="Arial" panose="020B0604020202020204" pitchFamily="34" charset="0"/>
                <a:cs typeface="Arial" panose="020B0604020202020204" pitchFamily="34" charset="0"/>
                <a:hlinkClick r:id="rId3"/>
              </a:rPr>
              <a:t>https://quierovivirsano.org/8-habitos-saludables/</a:t>
            </a:r>
            <a:endParaRPr lang="es-CO" sz="2400" b="1" dirty="0">
              <a:solidFill>
                <a:schemeClr val="bg1"/>
              </a:solidFill>
              <a:latin typeface="Arial" panose="020B0604020202020204" pitchFamily="34" charset="0"/>
              <a:cs typeface="Arial" panose="020B0604020202020204" pitchFamily="34" charset="0"/>
            </a:endParaRPr>
          </a:p>
          <a:p>
            <a:r>
              <a:rPr lang="es-CO" sz="2400" b="1" dirty="0">
                <a:solidFill>
                  <a:schemeClr val="bg1"/>
                </a:solidFill>
                <a:latin typeface="Arial" panose="020B0604020202020204" pitchFamily="34" charset="0"/>
                <a:cs typeface="Arial" panose="020B0604020202020204" pitchFamily="34" charset="0"/>
              </a:rPr>
              <a:t>5. </a:t>
            </a:r>
            <a:r>
              <a:rPr lang="es-CO" sz="2400" b="1" dirty="0">
                <a:solidFill>
                  <a:schemeClr val="bg1"/>
                </a:solidFill>
                <a:latin typeface="Arial" panose="020B0604020202020204" pitchFamily="34" charset="0"/>
                <a:cs typeface="Arial" panose="020B0604020202020204" pitchFamily="34" charset="0"/>
                <a:hlinkClick r:id="rId4"/>
              </a:rPr>
              <a:t>https://quierovivirsano.org/saber-mas/mente-sana/</a:t>
            </a:r>
            <a:endParaRPr lang="es-CO" sz="2400" b="1" dirty="0">
              <a:solidFill>
                <a:schemeClr val="bg1"/>
              </a:solidFill>
              <a:latin typeface="Arial" panose="020B0604020202020204" pitchFamily="34" charset="0"/>
              <a:cs typeface="Arial" panose="020B0604020202020204" pitchFamily="34" charset="0"/>
            </a:endParaRPr>
          </a:p>
          <a:p>
            <a:r>
              <a:rPr lang="es-CO" sz="2400" b="1" dirty="0">
                <a:solidFill>
                  <a:schemeClr val="bg1"/>
                </a:solidFill>
                <a:latin typeface="Arial" panose="020B0604020202020204" pitchFamily="34" charset="0"/>
                <a:cs typeface="Arial" panose="020B0604020202020204" pitchFamily="34" charset="0"/>
              </a:rPr>
              <a:t>6. </a:t>
            </a:r>
            <a:r>
              <a:rPr lang="es-CO" sz="2400" b="1" dirty="0">
                <a:solidFill>
                  <a:schemeClr val="bg1"/>
                </a:solidFill>
                <a:latin typeface="Arial" panose="020B0604020202020204" pitchFamily="34" charset="0"/>
                <a:cs typeface="Arial" panose="020B0604020202020204" pitchFamily="34" charset="0"/>
                <a:hlinkClick r:id="rId5"/>
              </a:rPr>
              <a:t>https://adventistasumn.org/proyecto-lucas/</a:t>
            </a:r>
            <a:r>
              <a:rPr lang="es-CO" sz="2400" b="1" dirty="0">
                <a:solidFill>
                  <a:schemeClr val="bg1"/>
                </a:solidFill>
                <a:latin typeface="Arial" panose="020B0604020202020204" pitchFamily="34" charset="0"/>
                <a:cs typeface="Arial" panose="020B0604020202020204" pitchFamily="34" charset="0"/>
              </a:rPr>
              <a:t>     </a:t>
            </a:r>
          </a:p>
          <a:p>
            <a:r>
              <a:rPr lang="es-CO" sz="2400" b="1" dirty="0">
                <a:solidFill>
                  <a:schemeClr val="bg1"/>
                </a:solidFill>
                <a:latin typeface="Arial" panose="020B0604020202020204" pitchFamily="34" charset="0"/>
                <a:cs typeface="Arial" panose="020B0604020202020204" pitchFamily="34" charset="0"/>
              </a:rPr>
              <a:t>7. </a:t>
            </a:r>
            <a:r>
              <a:rPr lang="es-CO" sz="2400" b="1" dirty="0">
                <a:solidFill>
                  <a:schemeClr val="bg1"/>
                </a:solidFill>
                <a:latin typeface="Arial" panose="020B0604020202020204" pitchFamily="34" charset="0"/>
                <a:cs typeface="Arial" panose="020B0604020202020204" pitchFamily="34" charset="0"/>
                <a:hlinkClick r:id="rId6"/>
              </a:rPr>
              <a:t>https://quierovivirsano.org/saber-mas/quiero-crecer-sano/</a:t>
            </a:r>
            <a:endParaRPr lang="es-CO" sz="2400" b="1" dirty="0">
              <a:solidFill>
                <a:schemeClr val="bg1"/>
              </a:solidFill>
              <a:latin typeface="Arial" panose="020B0604020202020204" pitchFamily="34" charset="0"/>
              <a:cs typeface="Arial" panose="020B0604020202020204" pitchFamily="34" charset="0"/>
            </a:endParaRPr>
          </a:p>
          <a:p>
            <a:r>
              <a:rPr lang="es-CO" sz="2400" b="1" dirty="0">
                <a:solidFill>
                  <a:schemeClr val="bg1"/>
                </a:solidFill>
                <a:latin typeface="Arial" panose="020B0604020202020204" pitchFamily="34" charset="0"/>
                <a:cs typeface="Arial" panose="020B0604020202020204" pitchFamily="34" charset="0"/>
              </a:rPr>
              <a:t>8. </a:t>
            </a:r>
            <a:r>
              <a:rPr lang="es-CO" sz="2400" b="1" dirty="0">
                <a:solidFill>
                  <a:schemeClr val="bg1"/>
                </a:solidFill>
                <a:latin typeface="Arial" panose="020B0604020202020204" pitchFamily="34" charset="0"/>
                <a:cs typeface="Arial" panose="020B0604020202020204" pitchFamily="34" charset="0"/>
                <a:hlinkClick r:id="rId7"/>
              </a:rPr>
              <a:t>https://adventistasumn.org/ministerio-de-oracion-por-las-personas-enfermas/</a:t>
            </a:r>
            <a:endParaRPr lang="es-CO" sz="2400" b="1" dirty="0">
              <a:solidFill>
                <a:schemeClr val="bg1"/>
              </a:solidFill>
              <a:latin typeface="Arial" panose="020B0604020202020204" pitchFamily="34" charset="0"/>
              <a:cs typeface="Arial" panose="020B0604020202020204" pitchFamily="34" charset="0"/>
            </a:endParaRPr>
          </a:p>
          <a:p>
            <a:r>
              <a:rPr lang="es-CO" sz="2400" b="1" dirty="0">
                <a:solidFill>
                  <a:schemeClr val="bg1"/>
                </a:solidFill>
                <a:latin typeface="Arial" panose="020B0604020202020204" pitchFamily="34" charset="0"/>
                <a:cs typeface="Arial" panose="020B0604020202020204" pitchFamily="34" charset="0"/>
              </a:rPr>
              <a:t>9. </a:t>
            </a:r>
            <a:r>
              <a:rPr lang="es-CO" sz="2400" b="1" dirty="0">
                <a:solidFill>
                  <a:schemeClr val="bg1"/>
                </a:solidFill>
                <a:latin typeface="Arial" panose="020B0604020202020204" pitchFamily="34" charset="0"/>
                <a:cs typeface="Arial" panose="020B0604020202020204" pitchFamily="34" charset="0"/>
                <a:hlinkClick r:id="rId8"/>
              </a:rPr>
              <a:t>https://respuestasbiblicas.org/</a:t>
            </a:r>
            <a:endParaRPr lang="es-CO" sz="2400" b="1" dirty="0">
              <a:solidFill>
                <a:schemeClr val="bg1"/>
              </a:solidFill>
              <a:latin typeface="Arial" panose="020B0604020202020204" pitchFamily="34" charset="0"/>
              <a:cs typeface="Arial" panose="020B0604020202020204" pitchFamily="34" charset="0"/>
            </a:endParaRPr>
          </a:p>
          <a:p>
            <a:r>
              <a:rPr lang="es-CO" sz="2400" b="1" dirty="0">
                <a:solidFill>
                  <a:schemeClr val="bg1"/>
                </a:solidFill>
                <a:latin typeface="Arial" panose="020B0604020202020204" pitchFamily="34" charset="0"/>
                <a:cs typeface="Arial" panose="020B0604020202020204" pitchFamily="34" charset="0"/>
              </a:rPr>
              <a:t>10. </a:t>
            </a:r>
            <a:r>
              <a:rPr lang="es-CO" sz="2400" b="1" dirty="0">
                <a:latin typeface="Arial" panose="020B0604020202020204" pitchFamily="34" charset="0"/>
                <a:cs typeface="Arial" panose="020B0604020202020204" pitchFamily="34" charset="0"/>
                <a:hlinkClick r:id="rId9"/>
              </a:rPr>
              <a:t>https://eureka.iasd.org.co/</a:t>
            </a:r>
            <a:endParaRPr lang="es-CO" sz="2400" b="1" dirty="0">
              <a:latin typeface="Arial" panose="020B0604020202020204" pitchFamily="34" charset="0"/>
              <a:cs typeface="Arial" panose="020B0604020202020204" pitchFamily="34" charset="0"/>
            </a:endParaRPr>
          </a:p>
          <a:p>
            <a:r>
              <a:rPr lang="es-CO" sz="2400" b="1" dirty="0">
                <a:solidFill>
                  <a:schemeClr val="bg1"/>
                </a:solidFill>
                <a:latin typeface="Arial" panose="020B0604020202020204" pitchFamily="34" charset="0"/>
                <a:cs typeface="Arial" panose="020B0604020202020204" pitchFamily="34" charset="0"/>
              </a:rPr>
              <a:t>11. </a:t>
            </a:r>
            <a:r>
              <a:rPr lang="es-CO" sz="2400" dirty="0">
                <a:hlinkClick r:id="rId10"/>
              </a:rPr>
              <a:t>Los Mensajes de los Tres Ángeles Tomo 1 y 2 - PDF Manual de Estudio Descarga Digital - </a:t>
            </a:r>
            <a:r>
              <a:rPr lang="es-CO" sz="2400" dirty="0" err="1">
                <a:hlinkClick r:id="rId10"/>
              </a:rPr>
              <a:t>Secrets</a:t>
            </a:r>
            <a:r>
              <a:rPr lang="es-CO" sz="2400" dirty="0">
                <a:hlinkClick r:id="rId10"/>
              </a:rPr>
              <a:t> </a:t>
            </a:r>
            <a:r>
              <a:rPr lang="es-CO" sz="2400" dirty="0" err="1">
                <a:hlinkClick r:id="rId10"/>
              </a:rPr>
              <a:t>Unsealed</a:t>
            </a:r>
            <a:endParaRPr lang="es-CO" sz="2400" b="1" dirty="0">
              <a:latin typeface="Arial" panose="020B0604020202020204" pitchFamily="34" charset="0"/>
              <a:cs typeface="Arial" panose="020B0604020202020204" pitchFamily="34" charset="0"/>
            </a:endParaRPr>
          </a:p>
          <a:p>
            <a:endParaRPr lang="es-CO" sz="2000" b="1" dirty="0">
              <a:latin typeface="Arial" panose="020B0604020202020204" pitchFamily="34" charset="0"/>
              <a:cs typeface="Arial" panose="020B0604020202020204" pitchFamily="34" charset="0"/>
            </a:endParaRPr>
          </a:p>
          <a:p>
            <a:endParaRPr lang="es-CO"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15818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951346" y="814050"/>
            <a:ext cx="9966036" cy="5672963"/>
          </a:xfrm>
          <a:prstGeom prst="rect">
            <a:avLst/>
          </a:prstGeom>
        </p:spPr>
        <p:txBody>
          <a:bodyPr wrap="square">
            <a:spAutoFit/>
          </a:bodyPr>
          <a:lstStyle/>
          <a:p>
            <a:pPr algn="ctr">
              <a:lnSpc>
                <a:spcPct val="107000"/>
              </a:lnSpc>
              <a:spcAft>
                <a:spcPts val="800"/>
              </a:spcAft>
            </a:pPr>
            <a:r>
              <a:rPr lang="es-CO" sz="2000" dirty="0">
                <a:solidFill>
                  <a:schemeClr val="bg1"/>
                </a:solidFill>
                <a:latin typeface="Arial" panose="020B0604020202020204" pitchFamily="34" charset="0"/>
                <a:ea typeface="Calibri" panose="020F0502020204030204" pitchFamily="34" charset="0"/>
                <a:cs typeface="Arial" panose="020B0604020202020204" pitchFamily="34" charset="0"/>
              </a:rPr>
              <a:t>“Hay almas que salvar en todo nuestro derredor. Cada uno debe hacer una obra de reconciliación con Cristo. Esta es la obra que debemos emprender en el nuevo año. Estamos viviendo para el tiempo y la Eternidad. Deseamos que la luz brille sobre nuestro sendero, y deseamos extender sus bendiciones a otros […].  Esforcémonos por tener un registro mejor en el año venidero, y por vivir tan cerca de Dios que podamos estar rodeados con la atmósfera del cielo, y ser así representantes de Cristo” (Manuscrito 60). </a:t>
            </a:r>
          </a:p>
          <a:p>
            <a:pPr algn="ctr">
              <a:lnSpc>
                <a:spcPct val="107000"/>
              </a:lnSpc>
              <a:spcAft>
                <a:spcPts val="800"/>
              </a:spcAft>
            </a:pPr>
            <a:r>
              <a:rPr lang="es-CO" sz="2400" b="1" dirty="0">
                <a:solidFill>
                  <a:schemeClr val="bg1"/>
                </a:solidFill>
                <a:latin typeface="Arial" panose="020B0604020202020204" pitchFamily="34" charset="0"/>
                <a:ea typeface="Calibri" panose="020F0502020204030204" pitchFamily="34" charset="0"/>
                <a:cs typeface="Arial" panose="020B0604020202020204" pitchFamily="34" charset="0"/>
              </a:rPr>
              <a:t>El Quinquenio se acabó; pero nuestro compromiso con Dios no. Quizá pueda renovarse hoy. </a:t>
            </a:r>
          </a:p>
          <a:p>
            <a:pPr algn="ctr">
              <a:lnSpc>
                <a:spcPct val="107000"/>
              </a:lnSpc>
              <a:spcAft>
                <a:spcPts val="800"/>
              </a:spcAft>
            </a:pPr>
            <a:r>
              <a:rPr lang="es-CO" sz="2400" b="1" dirty="0">
                <a:solidFill>
                  <a:schemeClr val="bg1"/>
                </a:solidFill>
                <a:latin typeface="Arial" panose="020B0604020202020204" pitchFamily="34" charset="0"/>
                <a:ea typeface="Calibri" panose="020F0502020204030204" pitchFamily="34" charset="0"/>
                <a:cs typeface="Arial" panose="020B0604020202020204" pitchFamily="34" charset="0"/>
              </a:rPr>
              <a:t>El año 2020 se termina; pero nuestra misión no. Tal vez pueda empezar ahora. </a:t>
            </a:r>
          </a:p>
          <a:p>
            <a:pPr algn="ctr">
              <a:lnSpc>
                <a:spcPct val="107000"/>
              </a:lnSpc>
              <a:spcAft>
                <a:spcPts val="800"/>
              </a:spcAft>
            </a:pPr>
            <a:r>
              <a:rPr lang="es-CO" sz="2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Bendiciones para todos.</a:t>
            </a:r>
          </a:p>
          <a:p>
            <a:pPr algn="ctr">
              <a:lnSpc>
                <a:spcPct val="107000"/>
              </a:lnSpc>
              <a:spcAft>
                <a:spcPts val="800"/>
              </a:spcAft>
            </a:pPr>
            <a:r>
              <a:rPr lang="es-CO" sz="5400" dirty="0">
                <a:solidFill>
                  <a:schemeClr val="bg1"/>
                </a:solidFill>
                <a:effectLst/>
                <a:latin typeface="Brush Script MT" panose="03060802040406070304" pitchFamily="66" charset="0"/>
                <a:ea typeface="Calibri" panose="020F0502020204030204" pitchFamily="34" charset="0"/>
                <a:cs typeface="Arial" panose="020B0604020202020204" pitchFamily="34" charset="0"/>
              </a:rPr>
              <a:t>Muchas Gracias.</a:t>
            </a:r>
          </a:p>
        </p:txBody>
      </p:sp>
    </p:spTree>
    <p:extLst>
      <p:ext uri="{BB962C8B-B14F-4D97-AF65-F5344CB8AC3E}">
        <p14:creationId xmlns:p14="http://schemas.microsoft.com/office/powerpoint/2010/main" val="1715538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755701" y="468891"/>
            <a:ext cx="8570554" cy="5539978"/>
          </a:xfrm>
          <a:prstGeom prst="rect">
            <a:avLst/>
          </a:prstGeom>
          <a:noFill/>
        </p:spPr>
        <p:txBody>
          <a:bodyPr wrap="square" rtlCol="0">
            <a:spAutoFit/>
          </a:bodyPr>
          <a:lstStyle/>
          <a:p>
            <a:r>
              <a:rPr lang="es-CO" sz="4800" b="1" dirty="0">
                <a:ln w="22225">
                  <a:solidFill>
                    <a:schemeClr val="bg1"/>
                  </a:solidFill>
                </a:ln>
                <a:gradFill>
                  <a:gsLst>
                    <a:gs pos="100000">
                      <a:srgbClr val="FD9227"/>
                    </a:gs>
                    <a:gs pos="56000">
                      <a:srgbClr val="FFDD18"/>
                    </a:gs>
                  </a:gsLst>
                  <a:lin ang="5400000" scaled="0"/>
                </a:gradFill>
                <a:effectLst>
                  <a:outerShdw blurRad="38100" dist="38100" dir="2700000" algn="tl">
                    <a:srgbClr val="000000">
                      <a:alpha val="43137"/>
                    </a:srgbClr>
                  </a:outerShdw>
                </a:effectLst>
                <a:latin typeface="+mj-lt"/>
                <a:cs typeface="Arial" panose="020B0604020202020204" pitchFamily="34" charset="0"/>
              </a:rPr>
              <a:t>Justificación.</a:t>
            </a:r>
          </a:p>
          <a:p>
            <a:endParaRPr lang="es-CO" dirty="0">
              <a:ln w="22225">
                <a:solidFill>
                  <a:schemeClr val="bg1"/>
                </a:solidFill>
              </a:ln>
              <a:gradFill>
                <a:gsLst>
                  <a:gs pos="100000">
                    <a:srgbClr val="FD9227"/>
                  </a:gs>
                  <a:gs pos="56000">
                    <a:srgbClr val="FFDD18"/>
                  </a:gs>
                </a:gsLst>
                <a:lin ang="5400000" scaled="0"/>
              </a:gradFill>
              <a:effectLst>
                <a:outerShdw blurRad="38100" dist="38100" dir="2700000" algn="tl">
                  <a:srgbClr val="000000">
                    <a:alpha val="43137"/>
                  </a:srgbClr>
                </a:outerShdw>
              </a:effectLst>
              <a:latin typeface="+mj-lt"/>
            </a:endParaRPr>
          </a:p>
          <a:p>
            <a:pPr marL="457200" indent="-457200">
              <a:buFont typeface="Wingdings" panose="05000000000000000000" pitchFamily="2" charset="2"/>
              <a:buChar char="ü"/>
            </a:pPr>
            <a:r>
              <a:rPr lang="es-CO" sz="3200" b="1" dirty="0">
                <a:ln w="22225">
                  <a:solidFill>
                    <a:schemeClr val="bg1"/>
                  </a:solidFill>
                </a:ln>
                <a:gradFill>
                  <a:gsLst>
                    <a:gs pos="100000">
                      <a:srgbClr val="FD9227"/>
                    </a:gs>
                    <a:gs pos="56000">
                      <a:srgbClr val="FFDD18"/>
                    </a:gs>
                  </a:gsLst>
                  <a:lin ang="5400000" scaled="0"/>
                </a:gradFill>
                <a:effectLst>
                  <a:outerShdw blurRad="38100" dist="38100" dir="2700000" algn="tl">
                    <a:srgbClr val="000000">
                      <a:alpha val="43137"/>
                    </a:srgbClr>
                  </a:outerShdw>
                </a:effectLst>
                <a:latin typeface="+mj-lt"/>
                <a:cs typeface="Arial" panose="020B0604020202020204" pitchFamily="34" charset="0"/>
              </a:rPr>
              <a:t>La Revelación nos invita a compartir Salud y Vida.</a:t>
            </a:r>
            <a:r>
              <a:rPr lang="es-MX"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p>
          <a:p>
            <a:endParaRPr lang="es-MX" sz="3200" b="1" spc="50" dirty="0">
              <a:ln w="11430"/>
              <a:solidFill>
                <a:schemeClr val="bg1"/>
              </a:solidFill>
              <a:effectLst>
                <a:outerShdw blurRad="76200" dist="50800" dir="5400000" algn="tl" rotWithShape="0">
                  <a:srgbClr val="000000">
                    <a:alpha val="65000"/>
                  </a:srgbClr>
                </a:outerShdw>
              </a:effectLst>
            </a:endParaRPr>
          </a:p>
          <a:p>
            <a:pPr algn="ctr"/>
            <a:r>
              <a:rPr lang="es-MX" sz="3200" b="1" spc="50" dirty="0">
                <a:ln w="11430"/>
                <a:solidFill>
                  <a:schemeClr val="bg1"/>
                </a:solidFill>
                <a:effectLst>
                  <a:outerShdw blurRad="76200" dist="50800" dir="5400000" algn="tl" rotWithShape="0">
                    <a:srgbClr val="000000">
                      <a:alpha val="65000"/>
                    </a:srgbClr>
                  </a:outerShdw>
                </a:effectLst>
              </a:rPr>
              <a:t>“Cuando se nos llamó la atención por primera vez a la reforma pro salud, hace unos treinta y cinco años, la luz que se me presentó estaba </a:t>
            </a:r>
            <a:r>
              <a:rPr lang="es-MX" sz="3200" b="1" u="sng" spc="50" dirty="0">
                <a:ln w="11430"/>
                <a:solidFill>
                  <a:schemeClr val="bg1"/>
                </a:solidFill>
                <a:effectLst>
                  <a:outerShdw blurRad="76200" dist="50800" dir="5400000" algn="tl" rotWithShape="0">
                    <a:srgbClr val="000000">
                      <a:alpha val="65000"/>
                    </a:srgbClr>
                  </a:outerShdw>
                </a:effectLst>
              </a:rPr>
              <a:t>contenida</a:t>
            </a:r>
            <a:r>
              <a:rPr lang="es-MX" sz="3200" b="1" spc="50" dirty="0">
                <a:ln w="11430"/>
                <a:solidFill>
                  <a:schemeClr val="bg1"/>
                </a:solidFill>
                <a:effectLst>
                  <a:outerShdw blurRad="76200" dist="50800" dir="5400000" algn="tl" rotWithShape="0">
                    <a:srgbClr val="000000">
                      <a:alpha val="65000"/>
                    </a:srgbClr>
                  </a:outerShdw>
                </a:effectLst>
              </a:rPr>
              <a:t> en este pasaje bíblico: </a:t>
            </a:r>
            <a:r>
              <a:rPr lang="es-MX" sz="3200" b="1" dirty="0">
                <a:solidFill>
                  <a:srgbClr val="FFFF00"/>
                </a:solidFill>
              </a:rPr>
              <a:t>Isaías 61: 1-4</a:t>
            </a:r>
            <a:r>
              <a:rPr lang="es-MX" sz="3200" b="1" dirty="0">
                <a:solidFill>
                  <a:schemeClr val="bg1"/>
                </a:solidFill>
              </a:rPr>
              <a:t>”</a:t>
            </a:r>
            <a:r>
              <a:rPr lang="es-MX"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p>
          <a:p>
            <a:pPr algn="ctr"/>
            <a:r>
              <a:rPr lang="es-MX"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(Consejos Sobre la Salud, pág. 537)</a:t>
            </a:r>
            <a:endParaRPr lang="es-MX" sz="3200" b="1" dirty="0">
              <a:solidFill>
                <a:schemeClr val="bg1"/>
              </a:solidFill>
            </a:endParaRPr>
          </a:p>
        </p:txBody>
      </p:sp>
      <p:pic>
        <p:nvPicPr>
          <p:cNvPr id="5" name="Imagen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 y="5051367"/>
            <a:ext cx="2709947" cy="1806631"/>
          </a:xfrm>
          <a:prstGeom prst="rect">
            <a:avLst/>
          </a:prstGeom>
        </p:spPr>
      </p:pic>
    </p:spTree>
    <p:extLst>
      <p:ext uri="{BB962C8B-B14F-4D97-AF65-F5344CB8AC3E}">
        <p14:creationId xmlns:p14="http://schemas.microsoft.com/office/powerpoint/2010/main" val="1812449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89527" y="889706"/>
            <a:ext cx="11231418" cy="5262979"/>
          </a:xfrm>
          <a:prstGeom prst="rect">
            <a:avLst/>
          </a:prstGeom>
        </p:spPr>
        <p:txBody>
          <a:bodyPr wrap="square">
            <a:spAutoFit/>
          </a:bodyPr>
          <a:lstStyle/>
          <a:p>
            <a:pPr algn="just"/>
            <a:r>
              <a:rPr lang="es-CO" sz="2400" dirty="0">
                <a:solidFill>
                  <a:schemeClr val="bg1"/>
                </a:solidFill>
                <a:latin typeface="Arial" panose="020B0604020202020204" pitchFamily="34" charset="0"/>
                <a:cs typeface="Arial" panose="020B0604020202020204" pitchFamily="34" charset="0"/>
              </a:rPr>
              <a:t>“El Espíritu de Jehová el Señor está sobre mí, porque me ungió Jehová; me ha enviado a </a:t>
            </a:r>
            <a:r>
              <a:rPr lang="es-CO" sz="2400" b="1" u="sng" dirty="0">
                <a:solidFill>
                  <a:srgbClr val="FFFF00"/>
                </a:solidFill>
                <a:latin typeface="Arial" panose="020B0604020202020204" pitchFamily="34" charset="0"/>
                <a:cs typeface="Arial" panose="020B0604020202020204" pitchFamily="34" charset="0"/>
              </a:rPr>
              <a:t>predicar buenas nuevas</a:t>
            </a:r>
            <a:r>
              <a:rPr lang="es-CO" sz="2400" b="1" dirty="0">
                <a:solidFill>
                  <a:schemeClr val="bg1"/>
                </a:solidFill>
                <a:latin typeface="Arial" panose="020B0604020202020204" pitchFamily="34" charset="0"/>
                <a:cs typeface="Arial" panose="020B0604020202020204" pitchFamily="34" charset="0"/>
              </a:rPr>
              <a:t> </a:t>
            </a:r>
            <a:r>
              <a:rPr lang="es-CO" sz="2400" dirty="0">
                <a:solidFill>
                  <a:schemeClr val="bg1"/>
                </a:solidFill>
                <a:latin typeface="Arial" panose="020B0604020202020204" pitchFamily="34" charset="0"/>
                <a:cs typeface="Arial" panose="020B0604020202020204" pitchFamily="34" charset="0"/>
              </a:rPr>
              <a:t>a los abatidos, a </a:t>
            </a:r>
            <a:r>
              <a:rPr lang="es-CO" sz="2400" b="1" u="sng" dirty="0">
                <a:solidFill>
                  <a:srgbClr val="FFFF00"/>
                </a:solidFill>
                <a:latin typeface="Arial" panose="020B0604020202020204" pitchFamily="34" charset="0"/>
                <a:cs typeface="Arial" panose="020B0604020202020204" pitchFamily="34" charset="0"/>
              </a:rPr>
              <a:t>vendar a los quebrantados</a:t>
            </a:r>
            <a:r>
              <a:rPr lang="es-CO" sz="2400" b="1" u="sng" dirty="0">
                <a:solidFill>
                  <a:schemeClr val="bg1"/>
                </a:solidFill>
                <a:latin typeface="Arial" panose="020B0604020202020204" pitchFamily="34" charset="0"/>
                <a:cs typeface="Arial" panose="020B0604020202020204" pitchFamily="34" charset="0"/>
              </a:rPr>
              <a:t> </a:t>
            </a:r>
            <a:r>
              <a:rPr lang="es-CO" sz="2400" dirty="0">
                <a:solidFill>
                  <a:schemeClr val="bg1"/>
                </a:solidFill>
                <a:latin typeface="Arial" panose="020B0604020202020204" pitchFamily="34" charset="0"/>
                <a:cs typeface="Arial" panose="020B0604020202020204" pitchFamily="34" charset="0"/>
              </a:rPr>
              <a:t>de corazón, a </a:t>
            </a:r>
            <a:r>
              <a:rPr lang="es-CO" sz="2400" b="1" u="sng" dirty="0">
                <a:solidFill>
                  <a:srgbClr val="FFFF00"/>
                </a:solidFill>
                <a:latin typeface="Arial" panose="020B0604020202020204" pitchFamily="34" charset="0"/>
                <a:cs typeface="Arial" panose="020B0604020202020204" pitchFamily="34" charset="0"/>
              </a:rPr>
              <a:t>publicar libertad a los cautivos</a:t>
            </a:r>
            <a:r>
              <a:rPr lang="es-CO" sz="2400" dirty="0">
                <a:solidFill>
                  <a:schemeClr val="bg1"/>
                </a:solidFill>
                <a:latin typeface="Arial" panose="020B0604020202020204" pitchFamily="34" charset="0"/>
                <a:cs typeface="Arial" panose="020B0604020202020204" pitchFamily="34" charset="0"/>
              </a:rPr>
              <a:t>, y a los presos apertura de la cárcel;</a:t>
            </a:r>
          </a:p>
          <a:p>
            <a:pPr algn="just"/>
            <a:r>
              <a:rPr lang="es-CO" sz="2400" dirty="0">
                <a:solidFill>
                  <a:schemeClr val="bg1"/>
                </a:solidFill>
                <a:latin typeface="Arial" panose="020B0604020202020204" pitchFamily="34" charset="0"/>
                <a:cs typeface="Arial" panose="020B0604020202020204" pitchFamily="34" charset="0"/>
              </a:rPr>
              <a:t>a </a:t>
            </a:r>
            <a:r>
              <a:rPr lang="es-CO" sz="2400" b="1" u="sng" dirty="0">
                <a:solidFill>
                  <a:srgbClr val="FFFF00"/>
                </a:solidFill>
                <a:latin typeface="Arial" panose="020B0604020202020204" pitchFamily="34" charset="0"/>
                <a:cs typeface="Arial" panose="020B0604020202020204" pitchFamily="34" charset="0"/>
              </a:rPr>
              <a:t>proclamar el año de la buena voluntad de Jehová</a:t>
            </a:r>
            <a:r>
              <a:rPr lang="es-CO" sz="2400" dirty="0">
                <a:solidFill>
                  <a:schemeClr val="bg1"/>
                </a:solidFill>
                <a:latin typeface="Arial" panose="020B0604020202020204" pitchFamily="34" charset="0"/>
                <a:cs typeface="Arial" panose="020B0604020202020204" pitchFamily="34" charset="0"/>
              </a:rPr>
              <a:t>, y el día de venganza del Dios nuestro; a </a:t>
            </a:r>
            <a:r>
              <a:rPr lang="es-CO" sz="2400" b="1" u="sng" dirty="0">
                <a:solidFill>
                  <a:srgbClr val="FFFF00"/>
                </a:solidFill>
                <a:latin typeface="Arial" panose="020B0604020202020204" pitchFamily="34" charset="0"/>
                <a:cs typeface="Arial" panose="020B0604020202020204" pitchFamily="34" charset="0"/>
              </a:rPr>
              <a:t>consolar a todos los enlutados</a:t>
            </a:r>
            <a:r>
              <a:rPr lang="es-CO" sz="2400" dirty="0">
                <a:solidFill>
                  <a:schemeClr val="bg1"/>
                </a:solidFill>
                <a:latin typeface="Arial" panose="020B0604020202020204" pitchFamily="34" charset="0"/>
                <a:cs typeface="Arial" panose="020B0604020202020204" pitchFamily="34" charset="0"/>
              </a:rPr>
              <a:t>; a ordenar que a los afligidos de Sion se les dé gloria en lugar de ceniza, óleo de gozo en lugar de luto, manto de alegría en lugar del espíritu angustiado; y serán llamados árboles de justicia, plantío de Jehová, para gloria suya.</a:t>
            </a:r>
          </a:p>
          <a:p>
            <a:pPr algn="just"/>
            <a:r>
              <a:rPr lang="es-CO" sz="2400" dirty="0">
                <a:solidFill>
                  <a:schemeClr val="bg1"/>
                </a:solidFill>
                <a:latin typeface="Arial" panose="020B0604020202020204" pitchFamily="34" charset="0"/>
                <a:cs typeface="Arial" panose="020B0604020202020204" pitchFamily="34" charset="0"/>
              </a:rPr>
              <a:t>Reedificarán las ruinas antiguas, y levantarán los asolamientos primeros, y </a:t>
            </a:r>
            <a:r>
              <a:rPr lang="es-CO" sz="2400" b="1" dirty="0">
                <a:solidFill>
                  <a:srgbClr val="FFFF00"/>
                </a:solidFill>
                <a:latin typeface="Arial" panose="020B0604020202020204" pitchFamily="34" charset="0"/>
                <a:cs typeface="Arial" panose="020B0604020202020204" pitchFamily="34" charset="0"/>
              </a:rPr>
              <a:t>restaurarán las ciudades arruinadas</a:t>
            </a:r>
            <a:r>
              <a:rPr lang="es-CO" sz="2400" dirty="0">
                <a:solidFill>
                  <a:schemeClr val="bg1"/>
                </a:solidFill>
                <a:latin typeface="Arial" panose="020B0604020202020204" pitchFamily="34" charset="0"/>
                <a:cs typeface="Arial" panose="020B0604020202020204" pitchFamily="34" charset="0"/>
              </a:rPr>
              <a:t>, los escombros de muchas generaciones”.</a:t>
            </a:r>
          </a:p>
          <a:p>
            <a:pPr algn="just"/>
            <a:endParaRPr lang="es-CO" sz="2400" b="0" i="0" dirty="0">
              <a:solidFill>
                <a:schemeClr val="bg1"/>
              </a:solidFill>
              <a:effectLst/>
              <a:latin typeface="Arial" panose="020B0604020202020204" pitchFamily="34" charset="0"/>
              <a:cs typeface="Arial" panose="020B0604020202020204" pitchFamily="34" charset="0"/>
            </a:endParaRPr>
          </a:p>
          <a:p>
            <a:pPr algn="ctr"/>
            <a:r>
              <a:rPr lang="es-CO" sz="2400" b="1" i="0" dirty="0">
                <a:solidFill>
                  <a:schemeClr val="bg1"/>
                </a:solidFill>
                <a:effectLst/>
                <a:latin typeface="Arial" panose="020B0604020202020204" pitchFamily="34" charset="0"/>
                <a:cs typeface="Arial" panose="020B0604020202020204" pitchFamily="34" charset="0"/>
              </a:rPr>
              <a:t>(Isaías 61:1-4)</a:t>
            </a:r>
          </a:p>
        </p:txBody>
      </p:sp>
    </p:spTree>
    <p:extLst>
      <p:ext uri="{BB962C8B-B14F-4D97-AF65-F5344CB8AC3E}">
        <p14:creationId xmlns:p14="http://schemas.microsoft.com/office/powerpoint/2010/main" val="345308310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ersonalizado 1">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1448</TotalTime>
  <Words>4880</Words>
  <Application>Microsoft Macintosh PowerPoint</Application>
  <PresentationFormat>Panorámica</PresentationFormat>
  <Paragraphs>500</Paragraphs>
  <Slides>75</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75</vt:i4>
      </vt:variant>
    </vt:vector>
  </HeadingPairs>
  <TitlesOfParts>
    <vt:vector size="84" baseType="lpstr">
      <vt:lpstr>Brush Script MT</vt:lpstr>
      <vt:lpstr>arial</vt:lpstr>
      <vt:lpstr>arial</vt:lpstr>
      <vt:lpstr>Book Antiqua</vt:lpstr>
      <vt:lpstr>Calibri</vt:lpstr>
      <vt:lpstr>Cambria</vt:lpstr>
      <vt:lpstr>Georgia</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QUINQUENIO UCN 2020-2025 (Acumulado de Julio a Octubre 2020)</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Pr. William</dc:creator>
  <cp:lastModifiedBy>Microsoft Office User</cp:lastModifiedBy>
  <cp:revision>201</cp:revision>
  <dcterms:created xsi:type="dcterms:W3CDTF">2020-12-03T13:24:58Z</dcterms:created>
  <dcterms:modified xsi:type="dcterms:W3CDTF">2021-05-03T14:37:05Z</dcterms:modified>
</cp:coreProperties>
</file>