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97" r:id="rId4"/>
    <p:sldId id="295" r:id="rId5"/>
    <p:sldId id="296" r:id="rId6"/>
    <p:sldId id="260" r:id="rId7"/>
    <p:sldId id="291" r:id="rId8"/>
    <p:sldId id="257" r:id="rId9"/>
    <p:sldId id="258" r:id="rId10"/>
    <p:sldId id="259" r:id="rId11"/>
    <p:sldId id="292" r:id="rId12"/>
    <p:sldId id="262" r:id="rId13"/>
    <p:sldId id="263" r:id="rId14"/>
    <p:sldId id="266" r:id="rId15"/>
    <p:sldId id="267" r:id="rId16"/>
    <p:sldId id="294" r:id="rId17"/>
    <p:sldId id="298" r:id="rId18"/>
    <p:sldId id="293" r:id="rId19"/>
    <p:sldId id="264" r:id="rId20"/>
    <p:sldId id="265"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60"/>
  </p:normalViewPr>
  <p:slideViewPr>
    <p:cSldViewPr snapToGrid="0">
      <p:cViewPr varScale="1">
        <p:scale>
          <a:sx n="69" d="100"/>
          <a:sy n="69" d="100"/>
        </p:scale>
        <p:origin x="5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39926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103697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222438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171373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3777231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407185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427957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81899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67538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39670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13ABEB7A-3F57-48EB-885E-59D5966A83AB}" type="datetimeFigureOut">
              <a:rPr lang="es-CO" smtClean="0"/>
              <a:t>3/02/2018</a:t>
            </a:fld>
            <a:endParaRPr lang="es-CO"/>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C2C31666-DE5D-4A28-969E-59F7A26010FC}" type="slidenum">
              <a:rPr lang="es-CO" smtClean="0"/>
              <a:t>‹Nº›</a:t>
            </a:fld>
            <a:endParaRPr lang="es-CO"/>
          </a:p>
        </p:txBody>
      </p:sp>
    </p:spTree>
    <p:extLst>
      <p:ext uri="{BB962C8B-B14F-4D97-AF65-F5344CB8AC3E}">
        <p14:creationId xmlns:p14="http://schemas.microsoft.com/office/powerpoint/2010/main" val="99530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26" y="0"/>
            <a:ext cx="12181747" cy="6858000"/>
          </a:xfrm>
          <a:prstGeom prst="rect">
            <a:avLst/>
          </a:prstGeom>
        </p:spPr>
      </p:pic>
    </p:spTree>
    <p:extLst>
      <p:ext uri="{BB962C8B-B14F-4D97-AF65-F5344CB8AC3E}">
        <p14:creationId xmlns:p14="http://schemas.microsoft.com/office/powerpoint/2010/main" val="2923125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ext.egwwritings.org/publication.php?pubtype=Book&amp;bookCode=5T&amp;lang=en&amp;pagenumber=39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ext.egwwritings.org/publication.php?pubtype=Book&amp;bookCode=7T&amp;lang=en&amp;pagenumber=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ext.egwwritings.org/publication.php?pubtype=Periodical&amp;bookCode=RH&amp;lang=en&amp;year=1888&amp;month=March&amp;day=13"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 y="0"/>
            <a:ext cx="12181747" cy="6858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459579" cy="4974106"/>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36545" b="11218"/>
          <a:stretch/>
        </p:blipFill>
        <p:spPr>
          <a:xfrm>
            <a:off x="-5126" y="3272588"/>
            <a:ext cx="12192000" cy="3585411"/>
          </a:xfrm>
          <a:prstGeom prst="rect">
            <a:avLst/>
          </a:prstGeom>
        </p:spPr>
      </p:pic>
    </p:spTree>
    <p:extLst>
      <p:ext uri="{BB962C8B-B14F-4D97-AF65-F5344CB8AC3E}">
        <p14:creationId xmlns:p14="http://schemas.microsoft.com/office/powerpoint/2010/main" val="13913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00"/>
                                        <p:tgtEl>
                                          <p:spTgt spid="3"/>
                                        </p:tgtEl>
                                      </p:cBhvr>
                                    </p:animEffect>
                                  </p:childTnLst>
                                </p:cTn>
                              </p:par>
                              <p:par>
                                <p:cTn id="8" presetID="14" presetClass="entr" presetSubtype="10" fill="hold" nodeType="withEffect">
                                  <p:stCondLst>
                                    <p:cond delay="60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6371" y="1122075"/>
            <a:ext cx="9981127" cy="3970318"/>
          </a:xfrm>
          <a:prstGeom prst="rect">
            <a:avLst/>
          </a:prstGeom>
        </p:spPr>
        <p:txBody>
          <a:bodyPr wrap="square">
            <a:spAutoFit/>
          </a:bodyPr>
          <a:lstStyle/>
          <a:p>
            <a:pPr algn="just"/>
            <a:r>
              <a:rPr lang="es-CO" sz="2800" dirty="0" smtClean="0">
                <a:solidFill>
                  <a:srgbClr val="002060"/>
                </a:solidFill>
                <a:latin typeface="+mj-lt"/>
              </a:rPr>
              <a:t>Y muchos de los samaritanos de aquella ciudad creyeron en él por la palabra de la mujer, que daba testimonio diciendo: Me dijo todo lo que he hecho.</a:t>
            </a:r>
          </a:p>
          <a:p>
            <a:pPr algn="just"/>
            <a:r>
              <a:rPr lang="es-CO" sz="2800" dirty="0" smtClean="0">
                <a:solidFill>
                  <a:srgbClr val="002060"/>
                </a:solidFill>
                <a:latin typeface="+mj-lt"/>
              </a:rPr>
              <a:t>Entonces vinieron los samaritanos a él y le rogaron que se quedase con ellos; y se quedó allí dos días.</a:t>
            </a:r>
          </a:p>
          <a:p>
            <a:pPr algn="just"/>
            <a:r>
              <a:rPr lang="es-CO" sz="2800" dirty="0" smtClean="0">
                <a:solidFill>
                  <a:srgbClr val="002060"/>
                </a:solidFill>
                <a:latin typeface="+mj-lt"/>
              </a:rPr>
              <a:t>Y creyeron muchos más por la palabra de él, y decían a la mujer: Ya no creemos solamente por tu dicho, porque nosotros mismos hemos oído, y sabemos que verdaderamente éste es el Salvador del mundo, el Cristo.  </a:t>
            </a:r>
            <a:r>
              <a:rPr lang="es-CO" sz="2800" b="1" dirty="0" smtClean="0">
                <a:solidFill>
                  <a:srgbClr val="C00000"/>
                </a:solidFill>
                <a:latin typeface="+mj-lt"/>
              </a:rPr>
              <a:t>(Juan 4: 39-42)</a:t>
            </a:r>
            <a:endParaRPr lang="es-CO" sz="2800" b="1" dirty="0">
              <a:solidFill>
                <a:srgbClr val="C00000"/>
              </a:solidFill>
              <a:latin typeface="+mj-lt"/>
            </a:endParaRPr>
          </a:p>
        </p:txBody>
      </p:sp>
      <p:pic>
        <p:nvPicPr>
          <p:cNvPr id="3"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36955" y="4939862"/>
            <a:ext cx="2582947" cy="19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18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06906" y="461650"/>
            <a:ext cx="9909954" cy="1200329"/>
          </a:xfrm>
          <a:prstGeom prst="rect">
            <a:avLst/>
          </a:prstGeom>
        </p:spPr>
        <p:txBody>
          <a:bodyPr wrap="square">
            <a:spAutoFit/>
          </a:bodyPr>
          <a:lstStyle/>
          <a:p>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 Un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que no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comparte</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Jesús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un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débil</a:t>
            </a:r>
            <a:endPar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p:cNvSpPr/>
          <p:nvPr/>
        </p:nvSpPr>
        <p:spPr>
          <a:xfrm>
            <a:off x="1720177" y="1835276"/>
            <a:ext cx="9120276" cy="4893647"/>
          </a:xfrm>
          <a:prstGeom prst="rect">
            <a:avLst/>
          </a:prstGeom>
        </p:spPr>
        <p:txBody>
          <a:bodyPr wrap="square">
            <a:spAutoFit/>
          </a:bodyPr>
          <a:lstStyle/>
          <a:p>
            <a:pPr algn="just"/>
            <a:r>
              <a:rPr lang="es-ES" sz="2400" i="1" dirty="0" smtClean="0">
                <a:solidFill>
                  <a:srgbClr val="002060"/>
                </a:solidFill>
                <a:latin typeface="Arial" panose="020B0604020202020204" pitchFamily="34" charset="0"/>
                <a:cs typeface="Arial" panose="020B0604020202020204" pitchFamily="34" charset="0"/>
              </a:rPr>
              <a:t>“Debe hacerse obra bien organizada en la iglesia, para que sus miembros sepan cómo impartir la luz a otros, y así </a:t>
            </a:r>
            <a:r>
              <a:rPr lang="es-ES" sz="2400" b="1" i="1" dirty="0" smtClean="0">
                <a:solidFill>
                  <a:srgbClr val="002060"/>
                </a:solidFill>
                <a:latin typeface="Arial" panose="020B0604020202020204" pitchFamily="34" charset="0"/>
                <a:cs typeface="Arial" panose="020B0604020202020204" pitchFamily="34" charset="0"/>
              </a:rPr>
              <a:t>fortalecer su propia fe</a:t>
            </a:r>
            <a:r>
              <a:rPr lang="es-ES" sz="2400" i="1" dirty="0" smtClean="0">
                <a:solidFill>
                  <a:srgbClr val="002060"/>
                </a:solidFill>
                <a:latin typeface="Arial" panose="020B0604020202020204" pitchFamily="34" charset="0"/>
                <a:cs typeface="Arial" panose="020B0604020202020204" pitchFamily="34" charset="0"/>
              </a:rPr>
              <a:t> y aumentar su conocimiento.  Mientras impartan aquello que recibieron de Dios, serán confirmados en la fe. Una iglesia que trabaja es una iglesia viva”  (Joyas de los testimonios, t. 3, p. 68). </a:t>
            </a:r>
          </a:p>
          <a:p>
            <a:pPr algn="just"/>
            <a:endParaRPr lang="es-ES" sz="2400" i="1" dirty="0" smtClean="0">
              <a:solidFill>
                <a:srgbClr val="002060"/>
              </a:solidFill>
              <a:latin typeface="Arial" panose="020B0604020202020204" pitchFamily="34" charset="0"/>
              <a:cs typeface="Arial" panose="020B0604020202020204" pitchFamily="34" charset="0"/>
            </a:endParaRPr>
          </a:p>
          <a:p>
            <a:pPr algn="just"/>
            <a:r>
              <a:rPr lang="es-ES" sz="2400" i="1" dirty="0" smtClean="0">
                <a:solidFill>
                  <a:srgbClr val="002060"/>
                </a:solidFill>
                <a:latin typeface="Arial" panose="020B0604020202020204" pitchFamily="34" charset="0"/>
                <a:cs typeface="Arial" panose="020B0604020202020204" pitchFamily="34" charset="0"/>
              </a:rPr>
              <a:t>“Hay peligro para los que hacen poco o nada para Cristo.  </a:t>
            </a:r>
            <a:r>
              <a:rPr lang="es-ES" sz="2400" b="1" i="1" dirty="0" smtClean="0">
                <a:solidFill>
                  <a:srgbClr val="002060"/>
                </a:solidFill>
                <a:latin typeface="Arial" panose="020B0604020202020204" pitchFamily="34" charset="0"/>
                <a:cs typeface="Arial" panose="020B0604020202020204" pitchFamily="34" charset="0"/>
              </a:rPr>
              <a:t>La gracia de Dios no permanecerá</a:t>
            </a:r>
            <a:r>
              <a:rPr lang="es-ES" sz="2400" i="1" dirty="0" smtClean="0">
                <a:solidFill>
                  <a:srgbClr val="002060"/>
                </a:solidFill>
                <a:latin typeface="Arial" panose="020B0604020202020204" pitchFamily="34" charset="0"/>
                <a:cs typeface="Arial" panose="020B0604020202020204" pitchFamily="34" charset="0"/>
              </a:rPr>
              <a:t> largo tiempo en el alma de aquel que, teniendo grandes privilegios y oportunidades, permanece en silencio” </a:t>
            </a:r>
          </a:p>
          <a:p>
            <a:pPr algn="just"/>
            <a:endParaRPr lang="es-ES" sz="2400" b="1" i="1" dirty="0">
              <a:solidFill>
                <a:srgbClr val="002060"/>
              </a:solidFill>
            </a:endParaRPr>
          </a:p>
          <a:p>
            <a:pPr algn="just"/>
            <a:r>
              <a:rPr lang="es-ES" sz="2400" b="1" i="1" dirty="0" smtClean="0">
                <a:solidFill>
                  <a:srgbClr val="C00000"/>
                </a:solidFill>
              </a:rPr>
              <a:t>                    (Servicio Cristiano, p. 113). </a:t>
            </a: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302564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5505" y="389460"/>
            <a:ext cx="8971491" cy="1200329"/>
          </a:xfrm>
          <a:prstGeom prst="rect">
            <a:avLst/>
          </a:prstGeom>
        </p:spPr>
        <p:txBody>
          <a:bodyPr wrap="square">
            <a:spAutoFit/>
          </a:bodyPr>
          <a:lstStyle/>
          <a:p>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4. Un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que no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comparte</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Jesús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un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débil</a:t>
            </a:r>
            <a:endPar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p:cNvSpPr/>
          <p:nvPr/>
        </p:nvSpPr>
        <p:spPr>
          <a:xfrm>
            <a:off x="1335505" y="1589789"/>
            <a:ext cx="9408694" cy="4431983"/>
          </a:xfrm>
          <a:prstGeom prst="rect">
            <a:avLst/>
          </a:prstGeom>
        </p:spPr>
        <p:txBody>
          <a:bodyPr wrap="square">
            <a:spAutoFit/>
          </a:bodyPr>
          <a:lstStyle/>
          <a:p>
            <a:pPr algn="just"/>
            <a:r>
              <a:rPr lang="es-CO" sz="2400" dirty="0" smtClean="0">
                <a:solidFill>
                  <a:srgbClr val="002060"/>
                </a:solidFill>
              </a:rPr>
              <a:t>Un hombre que permanece sentado y rehúsa ejercitar sus miembros, perderá pronto toda facultad de usarlos. De la misma forma el cristiano que no ejercita las facultades que Dios le ha dado, no solamente deja de crecer en Cristo, sino que pierde la fuerza que una vez tenía. Se convierte en un paralítico espiritual. </a:t>
            </a:r>
          </a:p>
          <a:p>
            <a:pPr algn="just"/>
            <a:r>
              <a:rPr lang="es-CO" sz="2400" dirty="0" smtClean="0">
                <a:solidFill>
                  <a:srgbClr val="002060"/>
                </a:solidFill>
              </a:rPr>
              <a:t>Son aquellos que, con todo amor a Dios y a sus semejantes, están luchando para ayudar a otros, los que llegan a estar establecidos, fortalecidos y afirmados en la verdad. </a:t>
            </a:r>
          </a:p>
          <a:p>
            <a:pPr algn="just"/>
            <a:r>
              <a:rPr lang="es-CO" sz="2400" dirty="0" smtClean="0">
                <a:solidFill>
                  <a:srgbClr val="002060"/>
                </a:solidFill>
              </a:rPr>
              <a:t>El verdadero cristiano trabaja para Dios, no por impulso, sino por principio; no durante un día o un mes, sino durante toda su vida.—</a:t>
            </a:r>
          </a:p>
          <a:p>
            <a:endParaRPr lang="es-CO" dirty="0" smtClean="0">
              <a:solidFill>
                <a:srgbClr val="002060"/>
              </a:solidFill>
              <a:hlinkClick r:id="rId2"/>
            </a:endParaRPr>
          </a:p>
          <a:p>
            <a:r>
              <a:rPr lang="en-US" sz="2400" b="1" i="1" dirty="0">
                <a:solidFill>
                  <a:srgbClr val="C00000"/>
                </a:solidFill>
              </a:rPr>
              <a:t>Testimonies for the Church 5:393</a:t>
            </a:r>
            <a:r>
              <a:rPr lang="es-CO" sz="2400" b="1" i="1" dirty="0" smtClean="0">
                <a:solidFill>
                  <a:srgbClr val="C00000"/>
                </a:solidFill>
              </a:rPr>
              <a:t>.</a:t>
            </a:r>
            <a:endParaRPr lang="es-CO" sz="2400" b="1" i="1" dirty="0">
              <a:solidFill>
                <a:srgbClr val="C00000"/>
              </a:solidFill>
            </a:endParaRPr>
          </a:p>
        </p:txBody>
      </p:sp>
      <p:pic>
        <p:nvPicPr>
          <p:cNvPr id="4" name="Picture 1" descr="C:\Seminarios Pr. Doria\Cópia de 0606210.png"/>
          <p:cNvPicPr>
            <a:picLocks noChangeAspect="1" noChangeArrowheads="1"/>
          </p:cNvPicPr>
          <p:nvPr/>
        </p:nvPicPr>
        <p:blipFill>
          <a:blip r:embed="rId3"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30410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7734" y="630182"/>
            <a:ext cx="9839459" cy="1200329"/>
          </a:xfrm>
          <a:prstGeom prst="rect">
            <a:avLst/>
          </a:prstGeom>
        </p:spPr>
        <p:txBody>
          <a:bodyPr wrap="square">
            <a:spAutoFit/>
          </a:bodyPr>
          <a:lstStyle/>
          <a:p>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5. Un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cristiano</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 que no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comparte</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 a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Jesús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es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 un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candidato</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 a la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apostasía</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 y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rPr>
              <a:t>disidencia</a:t>
            </a:r>
            <a:endPar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cs typeface="Arial" pitchFamily="34" charset="0"/>
            </a:endParaRPr>
          </a:p>
        </p:txBody>
      </p:sp>
      <p:sp>
        <p:nvSpPr>
          <p:cNvPr id="3" name="Rectángulo 2"/>
          <p:cNvSpPr/>
          <p:nvPr/>
        </p:nvSpPr>
        <p:spPr>
          <a:xfrm>
            <a:off x="1197733" y="1947067"/>
            <a:ext cx="9839459" cy="3970318"/>
          </a:xfrm>
          <a:prstGeom prst="rect">
            <a:avLst/>
          </a:prstGeom>
        </p:spPr>
        <p:txBody>
          <a:bodyPr wrap="square">
            <a:spAutoFit/>
          </a:bodyPr>
          <a:lstStyle/>
          <a:p>
            <a:pPr algn="just"/>
            <a:r>
              <a:rPr lang="es-ES" sz="2800" i="1" dirty="0" smtClean="0">
                <a:solidFill>
                  <a:srgbClr val="002060"/>
                </a:solidFill>
                <a:latin typeface="Arial" panose="020B0604020202020204" pitchFamily="34" charset="0"/>
                <a:cs typeface="Arial" panose="020B0604020202020204" pitchFamily="34" charset="0"/>
              </a:rPr>
              <a:t>“Los cristianos que están creciendo constantemente en fervor, en celo y en amor </a:t>
            </a:r>
            <a:r>
              <a:rPr lang="es-ES" sz="2800" b="1" i="1" dirty="0" smtClean="0">
                <a:solidFill>
                  <a:srgbClr val="002060"/>
                </a:solidFill>
                <a:latin typeface="Arial" panose="020B0604020202020204" pitchFamily="34" charset="0"/>
                <a:cs typeface="Arial" panose="020B0604020202020204" pitchFamily="34" charset="0"/>
              </a:rPr>
              <a:t>nunca apostatarán…</a:t>
            </a:r>
            <a:r>
              <a:rPr lang="es-ES" sz="2800" i="1" dirty="0" smtClean="0">
                <a:solidFill>
                  <a:srgbClr val="002060"/>
                </a:solidFill>
                <a:latin typeface="Arial" panose="020B0604020202020204" pitchFamily="34" charset="0"/>
                <a:cs typeface="Arial" panose="020B0604020202020204" pitchFamily="34" charset="0"/>
              </a:rPr>
              <a:t> Son aquellos que no se hallan ocupados en una labor abnegada los que tienen una experiencia enfermiza, y llegan a agotarse por la lucha, dudando, murmurando, pecando y arrepintiéndose, hasta que pierden todo sentido de lo que constituye la genuina religión” </a:t>
            </a:r>
          </a:p>
          <a:p>
            <a:pPr algn="just"/>
            <a:endParaRPr lang="es-ES" sz="2800" b="1" i="1" dirty="0">
              <a:solidFill>
                <a:srgbClr val="002060"/>
              </a:solidFill>
            </a:endParaRPr>
          </a:p>
          <a:p>
            <a:pPr algn="just"/>
            <a:r>
              <a:rPr lang="es-ES" sz="2800" b="1" i="1" dirty="0" smtClean="0">
                <a:solidFill>
                  <a:srgbClr val="C00000"/>
                </a:solidFill>
              </a:rPr>
              <a:t>(Servicio Cristiano, pp. 135, 136).</a:t>
            </a:r>
            <a:r>
              <a:rPr lang="es-ES" sz="2800" i="1" dirty="0" smtClean="0">
                <a:solidFill>
                  <a:srgbClr val="002060"/>
                </a:solidFill>
              </a:rPr>
              <a:t> </a:t>
            </a: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4967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0613" y="680820"/>
            <a:ext cx="9697791" cy="769441"/>
          </a:xfrm>
          <a:prstGeom prst="rect">
            <a:avLst/>
          </a:prstGeom>
        </p:spPr>
        <p:txBody>
          <a:bodyPr wrap="square">
            <a:spAutoFit/>
          </a:bodyPr>
          <a:lstStyle/>
          <a:p>
            <a:pPr algn="ctr"/>
            <a:r>
              <a:rPr lang="es-CO" sz="4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rPr>
              <a:t>CONCLUSIÓN</a:t>
            </a:r>
            <a:endParaRPr lang="es-CO" sz="4400" b="1"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ndParaRPr>
          </a:p>
        </p:txBody>
      </p:sp>
      <p:sp>
        <p:nvSpPr>
          <p:cNvPr id="3" name="Rectángulo 2"/>
          <p:cNvSpPr/>
          <p:nvPr/>
        </p:nvSpPr>
        <p:spPr>
          <a:xfrm>
            <a:off x="1210613" y="1595220"/>
            <a:ext cx="9697791" cy="4062651"/>
          </a:xfrm>
          <a:prstGeom prst="rect">
            <a:avLst/>
          </a:prstGeom>
        </p:spPr>
        <p:txBody>
          <a:bodyPr wrap="square">
            <a:spAutoFit/>
          </a:bodyPr>
          <a:lstStyle/>
          <a:p>
            <a:pPr algn="just"/>
            <a:r>
              <a:rPr lang="es-CO" sz="2400" dirty="0" smtClean="0">
                <a:solidFill>
                  <a:srgbClr val="002060"/>
                </a:solidFill>
                <a:latin typeface="Arial" panose="020B0604020202020204" pitchFamily="34" charset="0"/>
                <a:cs typeface="Arial" panose="020B0604020202020204" pitchFamily="34" charset="0"/>
              </a:rPr>
              <a:t>Dios me ha dado un mensaje para sus hijos. Deben despertar, extender sus tiendas y ensanchar sus límites. Mis hermanos y hermanas, habéis sido comprados por precio, y todo lo que tenéis y lo que sois ha de ser usado para la gloria de Dios y para el bien de vuestros semejantes. </a:t>
            </a:r>
          </a:p>
          <a:p>
            <a:pPr algn="just"/>
            <a:r>
              <a:rPr lang="es-CO" sz="2400" dirty="0" smtClean="0">
                <a:solidFill>
                  <a:srgbClr val="002060"/>
                </a:solidFill>
                <a:latin typeface="Arial" panose="020B0604020202020204" pitchFamily="34" charset="0"/>
                <a:cs typeface="Arial" panose="020B0604020202020204" pitchFamily="34" charset="0"/>
              </a:rPr>
              <a:t>Cristo murió en la cruz para salvar al mundo que perece en el pecado. </a:t>
            </a:r>
            <a:r>
              <a:rPr lang="es-CO" sz="2400" u="sng" dirty="0" smtClean="0">
                <a:solidFill>
                  <a:srgbClr val="002060"/>
                </a:solidFill>
                <a:latin typeface="Arial" panose="020B0604020202020204" pitchFamily="34" charset="0"/>
                <a:cs typeface="Arial" panose="020B0604020202020204" pitchFamily="34" charset="0"/>
              </a:rPr>
              <a:t>El pide vuestra cooperación en esta obra.</a:t>
            </a:r>
            <a:r>
              <a:rPr lang="es-CO" sz="2400" dirty="0" smtClean="0">
                <a:solidFill>
                  <a:srgbClr val="002060"/>
                </a:solidFill>
                <a:latin typeface="Arial" panose="020B0604020202020204" pitchFamily="34" charset="0"/>
                <a:cs typeface="Arial" panose="020B0604020202020204" pitchFamily="34" charset="0"/>
              </a:rPr>
              <a:t> Habéis de ser su mano ayudadora. Con esfuerzo fervoroso e incansable habéis de tratar de salvar a los perdidos. </a:t>
            </a:r>
          </a:p>
          <a:p>
            <a:pPr algn="r"/>
            <a:r>
              <a:rPr lang="en-US" sz="2400" b="1" i="1" dirty="0" smtClean="0">
                <a:solidFill>
                  <a:srgbClr val="C00000"/>
                </a:solidFill>
                <a:latin typeface="+mj-lt"/>
              </a:rPr>
              <a:t>                                            Testimonies </a:t>
            </a:r>
            <a:r>
              <a:rPr lang="en-US" sz="2400" b="1" i="1" dirty="0">
                <a:solidFill>
                  <a:srgbClr val="C00000"/>
                </a:solidFill>
                <a:latin typeface="+mj-lt"/>
              </a:rPr>
              <a:t>for the Church 7:9.</a:t>
            </a:r>
          </a:p>
          <a:p>
            <a:pPr algn="just"/>
            <a:endParaRPr lang="es-CO" b="1" dirty="0" smtClean="0">
              <a:solidFill>
                <a:srgbClr val="202020"/>
              </a:solidFill>
              <a:latin typeface="+mj-lt"/>
              <a:hlinkClick r:id="rId2"/>
            </a:endParaRPr>
          </a:p>
        </p:txBody>
      </p:sp>
      <p:pic>
        <p:nvPicPr>
          <p:cNvPr id="4" name="Picture 1" descr="C:\Seminarios Pr. Doria\Cópia de 0606210.png"/>
          <p:cNvPicPr>
            <a:picLocks noChangeAspect="1" noChangeArrowheads="1"/>
          </p:cNvPicPr>
          <p:nvPr/>
        </p:nvPicPr>
        <p:blipFill>
          <a:blip r:embed="rId3"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93393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6218" y="1982146"/>
            <a:ext cx="9826580" cy="3600986"/>
          </a:xfrm>
          <a:prstGeom prst="rect">
            <a:avLst/>
          </a:prstGeom>
        </p:spPr>
        <p:txBody>
          <a:bodyPr wrap="square">
            <a:spAutoFit/>
          </a:bodyPr>
          <a:lstStyle/>
          <a:p>
            <a:pPr algn="just"/>
            <a:r>
              <a:rPr lang="es-CO" sz="2400" dirty="0" smtClean="0">
                <a:solidFill>
                  <a:srgbClr val="002060"/>
                </a:solidFill>
                <a:latin typeface="Arial" panose="020B0604020202020204" pitchFamily="34" charset="0"/>
                <a:cs typeface="Arial" panose="020B0604020202020204" pitchFamily="34" charset="0"/>
              </a:rPr>
              <a:t>Si los miembros laicos de la iglesia se despiertan para hacer la obra que pueden hacer, y mirando cada uno cuánto puede hacer en la obra de ganar almas para Jesús, emprenden la guerra a su propio costo, veremos a muchos abandonar las filas de Satanás para colocarse bajo el estandarte de Cristo. Si nuestro pueblo decide actuar de acuerdo con la luz dada en estas pocas palabras de instrucción, veremos por cierto la salvación de Dios. Se producirán reavivamientos admirables. Se convertirán pecadores, y muchas almas serán añadidas a la iglesia.</a:t>
            </a:r>
          </a:p>
          <a:p>
            <a:pPr algn="just"/>
            <a:endParaRPr lang="es-CO" b="1" i="1" dirty="0" smtClean="0">
              <a:solidFill>
                <a:srgbClr val="C00000"/>
              </a:solidFill>
              <a:latin typeface="Arial" panose="020B0604020202020204" pitchFamily="34" charset="0"/>
              <a:cs typeface="Arial" panose="020B0604020202020204" pitchFamily="34" charset="0"/>
            </a:endParaRPr>
          </a:p>
          <a:p>
            <a:pPr algn="r"/>
            <a:r>
              <a:rPr lang="es-CO" b="1" i="1" dirty="0" smtClean="0">
                <a:solidFill>
                  <a:srgbClr val="C00000"/>
                </a:solidFill>
                <a:latin typeface="+mj-lt"/>
              </a:rPr>
              <a:t>Joyas </a:t>
            </a:r>
            <a:r>
              <a:rPr lang="es-CO" b="1" i="1" dirty="0">
                <a:solidFill>
                  <a:srgbClr val="C00000"/>
                </a:solidFill>
                <a:latin typeface="+mj-lt"/>
              </a:rPr>
              <a:t>de los Testimonios </a:t>
            </a:r>
            <a:r>
              <a:rPr lang="es-CO" b="1" i="1" dirty="0" smtClean="0">
                <a:solidFill>
                  <a:srgbClr val="C00000"/>
                </a:solidFill>
                <a:latin typeface="+mj-lt"/>
              </a:rPr>
              <a:t>3:250,  SC 229.2 </a:t>
            </a:r>
            <a:endParaRPr lang="es-CO" b="1" i="1" dirty="0">
              <a:solidFill>
                <a:srgbClr val="C00000"/>
              </a:solidFill>
              <a:latin typeface="+mj-lt"/>
            </a:endParaRPr>
          </a:p>
        </p:txBody>
      </p:sp>
      <p:sp>
        <p:nvSpPr>
          <p:cNvPr id="3" name="Rectángulo 2"/>
          <p:cNvSpPr/>
          <p:nvPr/>
        </p:nvSpPr>
        <p:spPr>
          <a:xfrm>
            <a:off x="1210612" y="1005672"/>
            <a:ext cx="9697791" cy="830997"/>
          </a:xfrm>
          <a:prstGeom prst="rect">
            <a:avLst/>
          </a:prstGeom>
        </p:spPr>
        <p:txBody>
          <a:bodyPr wrap="square">
            <a:spAutoFit/>
          </a:bodyPr>
          <a:lstStyle/>
          <a:p>
            <a:pPr algn="ctr"/>
            <a:r>
              <a:rPr lang="es-CO"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rPr>
              <a:t>CONCLUSIÓN</a:t>
            </a:r>
            <a:endParaRPr lang="es-CO" sz="4800" b="1" i="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91686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76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68582" y="871791"/>
            <a:ext cx="8876146" cy="5139869"/>
          </a:xfrm>
          <a:prstGeom prst="rect">
            <a:avLst/>
          </a:prstGeom>
        </p:spPr>
        <p:txBody>
          <a:bodyPr wrap="square">
            <a:spAutoFit/>
          </a:bodyPr>
          <a:lstStyle/>
          <a:p>
            <a:pPr algn="just"/>
            <a:r>
              <a:rPr lang="es-CO" sz="2800" dirty="0" smtClean="0">
                <a:latin typeface="Arial" panose="020B0604020202020204" pitchFamily="34" charset="0"/>
                <a:cs typeface="Arial" panose="020B0604020202020204" pitchFamily="34" charset="0"/>
              </a:rPr>
              <a:t>“Los </a:t>
            </a:r>
            <a:r>
              <a:rPr lang="es-CO" sz="2800" dirty="0">
                <a:latin typeface="Arial" panose="020B0604020202020204" pitchFamily="34" charset="0"/>
                <a:cs typeface="Arial" panose="020B0604020202020204" pitchFamily="34" charset="0"/>
              </a:rPr>
              <a:t>sobreveedores espirituales de la iglesia deben idear medios y modos de dar a cada miembro de la iglesia una oportunidad de desempeñar alguna parte en la obra de Dios. Demasiado a menudo en lo pasado, esto no ha sido hecho. No se han trazado claramente ni se han llevado plenamente a cabo planes por los cuales los talentos de </a:t>
            </a:r>
            <a:r>
              <a:rPr lang="es-CO" sz="2800" b="1" dirty="0">
                <a:latin typeface="Arial" panose="020B0604020202020204" pitchFamily="34" charset="0"/>
                <a:cs typeface="Arial" panose="020B0604020202020204" pitchFamily="34" charset="0"/>
              </a:rPr>
              <a:t>todos</a:t>
            </a:r>
            <a:r>
              <a:rPr lang="es-CO" sz="2800" dirty="0">
                <a:latin typeface="Arial" panose="020B0604020202020204" pitchFamily="34" charset="0"/>
                <a:cs typeface="Arial" panose="020B0604020202020204" pitchFamily="34" charset="0"/>
              </a:rPr>
              <a:t> pudiesen ser empleados en un servicio activo. Son pocos los que comprenden cuánto se ha perdido por causa de </a:t>
            </a:r>
            <a:r>
              <a:rPr lang="es-CO" sz="2800" dirty="0" smtClean="0">
                <a:latin typeface="Arial" panose="020B0604020202020204" pitchFamily="34" charset="0"/>
                <a:cs typeface="Arial" panose="020B0604020202020204" pitchFamily="34" charset="0"/>
              </a:rPr>
              <a:t>esto”.</a:t>
            </a:r>
            <a:r>
              <a:rPr lang="es-CO" sz="2800" dirty="0">
                <a:latin typeface="Arial" panose="020B0604020202020204" pitchFamily="34" charset="0"/>
                <a:cs typeface="Arial" panose="020B0604020202020204" pitchFamily="34" charset="0"/>
              </a:rPr>
              <a:t> </a:t>
            </a:r>
            <a:endParaRPr lang="es-CO" sz="2800" dirty="0" smtClean="0">
              <a:latin typeface="Arial" panose="020B0604020202020204" pitchFamily="34" charset="0"/>
              <a:cs typeface="Arial" panose="020B0604020202020204" pitchFamily="34" charset="0"/>
            </a:endParaRPr>
          </a:p>
          <a:p>
            <a:pPr algn="just"/>
            <a:endParaRPr lang="es-CO" sz="2400" dirty="0">
              <a:latin typeface="Arial" panose="020B0604020202020204" pitchFamily="34" charset="0"/>
              <a:cs typeface="Arial" panose="020B0604020202020204" pitchFamily="34" charset="0"/>
            </a:endParaRPr>
          </a:p>
          <a:p>
            <a:pPr algn="just"/>
            <a:r>
              <a:rPr lang="es-CO" sz="2400" dirty="0" smtClean="0">
                <a:latin typeface="Arial" panose="020B0604020202020204" pitchFamily="34" charset="0"/>
                <a:cs typeface="Arial" panose="020B0604020202020204" pitchFamily="34" charset="0"/>
              </a:rPr>
              <a:t>Obreros Evangélicos 364</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34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36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0613" y="881687"/>
            <a:ext cx="10367494" cy="1200329"/>
          </a:xfrm>
          <a:prstGeom prst="rect">
            <a:avLst/>
          </a:prstGeom>
        </p:spPr>
        <p:txBody>
          <a:bodyPr wrap="square">
            <a:spAutoFit/>
          </a:bodyPr>
          <a:lstStyle/>
          <a:p>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6. Un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que no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comparte</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Jesús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no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participará</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del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reavivamiento</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prometido</a:t>
            </a:r>
            <a:endPar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p:cNvSpPr/>
          <p:nvPr/>
        </p:nvSpPr>
        <p:spPr>
          <a:xfrm>
            <a:off x="1210613" y="2348446"/>
            <a:ext cx="9890975" cy="3970318"/>
          </a:xfrm>
          <a:prstGeom prst="rect">
            <a:avLst/>
          </a:prstGeom>
        </p:spPr>
        <p:txBody>
          <a:bodyPr wrap="square">
            <a:spAutoFit/>
          </a:bodyPr>
          <a:lstStyle/>
          <a:p>
            <a:pPr algn="just"/>
            <a:r>
              <a:rPr lang="es-ES" sz="2800" i="1" dirty="0" smtClean="0">
                <a:solidFill>
                  <a:srgbClr val="002060"/>
                </a:solidFill>
                <a:latin typeface="Arial" panose="020B0604020202020204" pitchFamily="34" charset="0"/>
                <a:cs typeface="Arial" panose="020B0604020202020204" pitchFamily="34" charset="0"/>
              </a:rPr>
              <a:t>“La iglesia debe ser una iglesia activa si quiere ser una iglesia viva. No debe contentarse meramente con mantener sus posiciones contra las fuerzas opositoras del pecado y el error, ni debe estar contenta de avanzar a paso lento, sino que debe llevar el yugo de Cristo, y mantenerse al paso de su líder, ganando nuevos reclutas a lo largo del camino”  </a:t>
            </a:r>
          </a:p>
          <a:p>
            <a:pPr algn="r"/>
            <a:endParaRPr lang="es-ES" sz="2800" b="1" i="1" dirty="0" smtClean="0">
              <a:solidFill>
                <a:srgbClr val="C00000"/>
              </a:solidFill>
            </a:endParaRPr>
          </a:p>
          <a:p>
            <a:r>
              <a:rPr lang="es-ES" sz="2800" b="1" i="1" dirty="0" smtClean="0">
                <a:solidFill>
                  <a:srgbClr val="C00000"/>
                </a:solidFill>
              </a:rPr>
              <a:t>(Servicio Cristiano, p. 106). </a:t>
            </a:r>
          </a:p>
          <a:p>
            <a:pPr algn="just">
              <a:buFont typeface="Arial" pitchFamily="34" charset="0"/>
              <a:buNone/>
            </a:pPr>
            <a:endParaRPr lang="en-US" sz="2800" dirty="0">
              <a:solidFill>
                <a:srgbClr val="002060"/>
              </a:solidFill>
            </a:endParaRP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9215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8886" y="705575"/>
            <a:ext cx="10663707" cy="5016758"/>
          </a:xfrm>
          <a:prstGeom prst="rect">
            <a:avLst/>
          </a:prstGeom>
        </p:spPr>
        <p:txBody>
          <a:bodyPr wrap="square">
            <a:spAutoFit/>
          </a:bodyPr>
          <a:lstStyle/>
          <a:p>
            <a:pPr algn="ctr"/>
            <a:r>
              <a:rPr lang="es-CO" sz="40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GRAN COMOSIÓN</a:t>
            </a:r>
            <a:endParaRPr lang="es-CO" sz="40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CO" sz="2800" dirty="0" smtClean="0">
                <a:solidFill>
                  <a:srgbClr val="000000"/>
                </a:solidFill>
                <a:latin typeface="Arial" panose="020B0604020202020204" pitchFamily="34" charset="0"/>
                <a:cs typeface="Arial" panose="020B0604020202020204" pitchFamily="34" charset="0"/>
              </a:rPr>
              <a:t>Pero </a:t>
            </a:r>
            <a:r>
              <a:rPr lang="es-CO" sz="2800" dirty="0">
                <a:solidFill>
                  <a:srgbClr val="000000"/>
                </a:solidFill>
                <a:latin typeface="Arial" panose="020B0604020202020204" pitchFamily="34" charset="0"/>
                <a:cs typeface="Arial" panose="020B0604020202020204" pitchFamily="34" charset="0"/>
              </a:rPr>
              <a:t>los once discípulos se fueron a Galilea, al monte donde Jesús les había ordenado.</a:t>
            </a:r>
          </a:p>
          <a:p>
            <a:pPr algn="just"/>
            <a:r>
              <a:rPr lang="es-CO" sz="2800" dirty="0" smtClean="0">
                <a:solidFill>
                  <a:srgbClr val="000000"/>
                </a:solidFill>
                <a:latin typeface="Arial" panose="020B0604020202020204" pitchFamily="34" charset="0"/>
                <a:cs typeface="Arial" panose="020B0604020202020204" pitchFamily="34" charset="0"/>
              </a:rPr>
              <a:t>Y </a:t>
            </a:r>
            <a:r>
              <a:rPr lang="es-CO" sz="2800" dirty="0">
                <a:solidFill>
                  <a:srgbClr val="000000"/>
                </a:solidFill>
                <a:latin typeface="Arial" panose="020B0604020202020204" pitchFamily="34" charset="0"/>
                <a:cs typeface="Arial" panose="020B0604020202020204" pitchFamily="34" charset="0"/>
              </a:rPr>
              <a:t>cuando le vieron, le adoraron; pero algunos dudaban.</a:t>
            </a:r>
          </a:p>
          <a:p>
            <a:pPr algn="just"/>
            <a:r>
              <a:rPr lang="es-CO" sz="2800" dirty="0" smtClean="0">
                <a:solidFill>
                  <a:srgbClr val="000000"/>
                </a:solidFill>
                <a:latin typeface="Arial" panose="020B0604020202020204" pitchFamily="34" charset="0"/>
                <a:cs typeface="Arial" panose="020B0604020202020204" pitchFamily="34" charset="0"/>
              </a:rPr>
              <a:t>Y </a:t>
            </a:r>
            <a:r>
              <a:rPr lang="es-CO" sz="2800" dirty="0">
                <a:solidFill>
                  <a:srgbClr val="000000"/>
                </a:solidFill>
                <a:latin typeface="Arial" panose="020B0604020202020204" pitchFamily="34" charset="0"/>
                <a:cs typeface="Arial" panose="020B0604020202020204" pitchFamily="34" charset="0"/>
              </a:rPr>
              <a:t>Jesús se acercó y les habló diciendo: Toda potestad me es dada en el cielo y en la tierra.</a:t>
            </a:r>
          </a:p>
          <a:p>
            <a:pPr algn="just"/>
            <a:r>
              <a:rPr lang="es-CO" sz="2800" dirty="0" smtClean="0">
                <a:solidFill>
                  <a:srgbClr val="000000"/>
                </a:solidFill>
                <a:latin typeface="Arial" panose="020B0604020202020204" pitchFamily="34" charset="0"/>
                <a:cs typeface="Arial" panose="020B0604020202020204" pitchFamily="34" charset="0"/>
              </a:rPr>
              <a:t>Por </a:t>
            </a:r>
            <a:r>
              <a:rPr lang="es-CO" sz="2800" dirty="0">
                <a:solidFill>
                  <a:srgbClr val="000000"/>
                </a:solidFill>
                <a:latin typeface="Arial" panose="020B0604020202020204" pitchFamily="34" charset="0"/>
                <a:cs typeface="Arial" panose="020B0604020202020204" pitchFamily="34" charset="0"/>
              </a:rPr>
              <a:t>tanto, id, y haced discípulos a todas las naciones, bautizándolos en el nombre del Padre, y del Hijo, y del Espíritu </a:t>
            </a:r>
            <a:r>
              <a:rPr lang="es-CO" sz="2800" dirty="0" smtClean="0">
                <a:solidFill>
                  <a:srgbClr val="000000"/>
                </a:solidFill>
                <a:latin typeface="Arial" panose="020B0604020202020204" pitchFamily="34" charset="0"/>
                <a:cs typeface="Arial" panose="020B0604020202020204" pitchFamily="34" charset="0"/>
              </a:rPr>
              <a:t>Santo; enseñándoles </a:t>
            </a:r>
            <a:r>
              <a:rPr lang="es-CO" sz="2800" dirty="0">
                <a:solidFill>
                  <a:srgbClr val="000000"/>
                </a:solidFill>
                <a:latin typeface="Arial" panose="020B0604020202020204" pitchFamily="34" charset="0"/>
                <a:cs typeface="Arial" panose="020B0604020202020204" pitchFamily="34" charset="0"/>
              </a:rPr>
              <a:t>que guarden todas las cosas que os he mandado; y he aquí yo estoy con vosotros todos los días, hasta el fin del mundo. Amén</a:t>
            </a:r>
            <a:r>
              <a:rPr lang="es-CO" sz="2800" dirty="0" smtClean="0">
                <a:solidFill>
                  <a:srgbClr val="000000"/>
                </a:solidFill>
                <a:latin typeface="Arial" panose="020B0604020202020204" pitchFamily="34" charset="0"/>
                <a:cs typeface="Arial" panose="020B0604020202020204" pitchFamily="34" charset="0"/>
              </a:rPr>
              <a:t>.    </a:t>
            </a:r>
            <a:r>
              <a:rPr lang="es-CO" sz="2800" b="1" i="1" dirty="0" smtClean="0">
                <a:solidFill>
                  <a:srgbClr val="000000"/>
                </a:solidFill>
                <a:latin typeface="Arial" panose="020B0604020202020204" pitchFamily="34" charset="0"/>
                <a:cs typeface="Arial" panose="020B0604020202020204" pitchFamily="34" charset="0"/>
              </a:rPr>
              <a:t>(Mateo 28:16-20)</a:t>
            </a:r>
            <a:endParaRPr lang="es-CO" sz="2800" b="1" i="1"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289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5763" y="713960"/>
            <a:ext cx="10084157" cy="1200329"/>
          </a:xfrm>
          <a:prstGeom prst="rect">
            <a:avLst/>
          </a:prstGeom>
        </p:spPr>
        <p:txBody>
          <a:bodyPr wrap="square">
            <a:spAutoFit/>
          </a:bodyPr>
          <a:lstStyle/>
          <a:p>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7.Un Cristiano que no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comparte</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Jesús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reclamará</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siempre</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atención</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y </a:t>
            </a:r>
            <a:r>
              <a:rPr lang="en-US" sz="36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cuidado</a:t>
            </a:r>
            <a:endPar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p:cNvSpPr/>
          <p:nvPr/>
        </p:nvSpPr>
        <p:spPr>
          <a:xfrm>
            <a:off x="1319758" y="2156606"/>
            <a:ext cx="9787943" cy="3600986"/>
          </a:xfrm>
          <a:prstGeom prst="rect">
            <a:avLst/>
          </a:prstGeom>
        </p:spPr>
        <p:txBody>
          <a:bodyPr wrap="square">
            <a:spAutoFit/>
          </a:bodyPr>
          <a:lstStyle/>
          <a:p>
            <a:pPr algn="just"/>
            <a:r>
              <a:rPr lang="es-CO" sz="2400" dirty="0" smtClean="0">
                <a:solidFill>
                  <a:srgbClr val="002060"/>
                </a:solidFill>
                <a:latin typeface="Arial" panose="020B0604020202020204" pitchFamily="34" charset="0"/>
                <a:cs typeface="Arial" panose="020B0604020202020204" pitchFamily="34" charset="0"/>
              </a:rPr>
              <a:t>Cuando Jesús se fue, le dejó a cada uno su obra, y la expresión “No hay nada que hacer” es una excusa indefendible. “Nada que hacer” es la razón de que haya pruebas entre los hermanos: pues Satanás llenará las mentes de los holgazanes con sus propios planes, y los pondrá al trabajo... “Nada que hacer” trae un mal testimonio contra los hermanos, y acarrea la disensión en la iglesia de Cristo. Jesús dice: “El que conmigo no recoge, desparrama”.</a:t>
            </a:r>
            <a:endParaRPr lang="en-US" sz="2400" b="1" i="1" dirty="0" smtClean="0">
              <a:solidFill>
                <a:srgbClr val="C00000"/>
              </a:solidFill>
              <a:latin typeface="Arial" panose="020B0604020202020204" pitchFamily="34" charset="0"/>
              <a:cs typeface="Arial" panose="020B0604020202020204" pitchFamily="34" charset="0"/>
            </a:endParaRPr>
          </a:p>
          <a:p>
            <a:pPr algn="r"/>
            <a:endParaRPr lang="en-US" sz="2000" b="1" i="1" dirty="0" smtClean="0">
              <a:solidFill>
                <a:srgbClr val="C00000"/>
              </a:solidFill>
              <a:latin typeface="+mj-lt"/>
            </a:endParaRPr>
          </a:p>
          <a:p>
            <a:r>
              <a:rPr lang="en-US" sz="2000" b="1" i="1" dirty="0" smtClean="0">
                <a:solidFill>
                  <a:srgbClr val="C00000"/>
                </a:solidFill>
                <a:latin typeface="+mj-lt"/>
              </a:rPr>
              <a:t>The </a:t>
            </a:r>
            <a:r>
              <a:rPr lang="en-US" sz="2000" b="1" i="1" dirty="0">
                <a:solidFill>
                  <a:srgbClr val="C00000"/>
                </a:solidFill>
                <a:latin typeface="+mj-lt"/>
              </a:rPr>
              <a:t>Review and Herald, 13 de </a:t>
            </a:r>
            <a:r>
              <a:rPr lang="en-US" sz="2000" b="1" i="1" dirty="0" err="1">
                <a:solidFill>
                  <a:srgbClr val="C00000"/>
                </a:solidFill>
                <a:latin typeface="+mj-lt"/>
              </a:rPr>
              <a:t>marzo</a:t>
            </a:r>
            <a:r>
              <a:rPr lang="en-US" sz="2000" b="1" i="1" dirty="0">
                <a:solidFill>
                  <a:srgbClr val="C00000"/>
                </a:solidFill>
                <a:latin typeface="+mj-lt"/>
              </a:rPr>
              <a:t> de 1888.</a:t>
            </a:r>
            <a:endParaRPr lang="es-CO" sz="2000" b="1" i="1" dirty="0" smtClean="0">
              <a:solidFill>
                <a:srgbClr val="C00000"/>
              </a:solidFill>
              <a:latin typeface="+mj-lt"/>
            </a:endParaRPr>
          </a:p>
          <a:p>
            <a:endParaRPr lang="es-CO" sz="2000" dirty="0" smtClean="0">
              <a:solidFill>
                <a:srgbClr val="202020"/>
              </a:solidFill>
              <a:latin typeface="+mj-lt"/>
              <a:hlinkClick r:id="rId2"/>
            </a:endParaRPr>
          </a:p>
        </p:txBody>
      </p:sp>
      <p:pic>
        <p:nvPicPr>
          <p:cNvPr id="4" name="Picture 1" descr="C:\Seminarios Pr. Doria\Cópia de 0606210.png"/>
          <p:cNvPicPr>
            <a:picLocks noChangeAspect="1" noChangeArrowheads="1"/>
          </p:cNvPicPr>
          <p:nvPr/>
        </p:nvPicPr>
        <p:blipFill>
          <a:blip r:embed="rId3"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55078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1855" y="1268212"/>
            <a:ext cx="8617527" cy="4339650"/>
          </a:xfrm>
          <a:prstGeom prst="rect">
            <a:avLst/>
          </a:prstGeom>
        </p:spPr>
        <p:txBody>
          <a:bodyPr wrap="square">
            <a:spAutoFit/>
          </a:bodyPr>
          <a:lstStyle/>
          <a:p>
            <a:pPr algn="just"/>
            <a:r>
              <a:rPr lang="es-CO" sz="3200" b="1" dirty="0" smtClean="0">
                <a:latin typeface="Arial" panose="020B0604020202020204" pitchFamily="34" charset="0"/>
                <a:cs typeface="Arial" panose="020B0604020202020204" pitchFamily="34" charset="0"/>
              </a:rPr>
              <a:t>“</a:t>
            </a:r>
            <a:r>
              <a:rPr lang="es-CO" sz="3200" dirty="0" smtClean="0">
                <a:latin typeface="Arial" panose="020B0604020202020204" pitchFamily="34" charset="0"/>
                <a:cs typeface="Arial" panose="020B0604020202020204" pitchFamily="34" charset="0"/>
              </a:rPr>
              <a:t>La </a:t>
            </a:r>
            <a:r>
              <a:rPr lang="es-CO" sz="3200" dirty="0">
                <a:latin typeface="Arial" panose="020B0604020202020204" pitchFamily="34" charset="0"/>
                <a:cs typeface="Arial" panose="020B0604020202020204" pitchFamily="34" charset="0"/>
              </a:rPr>
              <a:t>obra de Dios en esta tierra no podrá nunca terminarse antes que los hombres y mujeres abarcados por el </a:t>
            </a:r>
            <a:r>
              <a:rPr lang="es-CO" sz="3200" b="1" dirty="0">
                <a:latin typeface="Arial" panose="020B0604020202020204" pitchFamily="34" charset="0"/>
                <a:cs typeface="Arial" panose="020B0604020202020204" pitchFamily="34" charset="0"/>
              </a:rPr>
              <a:t>total</a:t>
            </a:r>
            <a:r>
              <a:rPr lang="es-CO" sz="3200" dirty="0">
                <a:latin typeface="Arial" panose="020B0604020202020204" pitchFamily="34" charset="0"/>
                <a:cs typeface="Arial" panose="020B0604020202020204" pitchFamily="34" charset="0"/>
              </a:rPr>
              <a:t> de miembros de nuestra iglesia se unan a la obra, y aúnen sus esfuerzos con los de los pastores y dirigentes de las </a:t>
            </a:r>
            <a:r>
              <a:rPr lang="es-CO" sz="3200" dirty="0" smtClean="0">
                <a:latin typeface="Arial" panose="020B0604020202020204" pitchFamily="34" charset="0"/>
                <a:cs typeface="Arial" panose="020B0604020202020204" pitchFamily="34" charset="0"/>
              </a:rPr>
              <a:t>iglesias”. </a:t>
            </a:r>
            <a:endParaRPr lang="es-CO" sz="3200" dirty="0">
              <a:latin typeface="Arial" panose="020B0604020202020204" pitchFamily="34" charset="0"/>
              <a:cs typeface="Arial" panose="020B0604020202020204" pitchFamily="34" charset="0"/>
            </a:endParaRPr>
          </a:p>
          <a:p>
            <a:pPr algn="just"/>
            <a:endParaRPr lang="es-CO" sz="2800" dirty="0" smtClean="0">
              <a:latin typeface="Arial" panose="020B0604020202020204" pitchFamily="34" charset="0"/>
              <a:cs typeface="Arial" panose="020B0604020202020204" pitchFamily="34" charset="0"/>
            </a:endParaRPr>
          </a:p>
          <a:p>
            <a:pPr algn="r"/>
            <a:endParaRPr lang="es-CO" sz="2800" dirty="0">
              <a:latin typeface="Arial" panose="020B0604020202020204" pitchFamily="34" charset="0"/>
              <a:cs typeface="Arial" panose="020B0604020202020204" pitchFamily="34" charset="0"/>
            </a:endParaRPr>
          </a:p>
          <a:p>
            <a:pPr algn="r"/>
            <a:r>
              <a:rPr lang="es-CO" sz="2400" b="1" i="1" dirty="0" smtClean="0">
                <a:latin typeface="Arial" panose="020B0604020202020204" pitchFamily="34" charset="0"/>
                <a:cs typeface="Arial" panose="020B0604020202020204" pitchFamily="34" charset="0"/>
              </a:rPr>
              <a:t>Obreros Evangélicos 364</a:t>
            </a:r>
            <a:endParaRPr lang="es-CO"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14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8186" y="1640399"/>
            <a:ext cx="10663707" cy="3416320"/>
          </a:xfrm>
          <a:prstGeom prst="rect">
            <a:avLst/>
          </a:prstGeom>
        </p:spPr>
        <p:txBody>
          <a:bodyPr wrap="square">
            <a:spAutoFit/>
          </a:bodyPr>
          <a:lstStyle/>
          <a:p>
            <a:pPr algn="ctr"/>
            <a:r>
              <a:rPr lang="es-CO" sz="5400" b="1" i="0" dirty="0" smtClean="0">
                <a:solidFill>
                  <a:srgbClr val="002060"/>
                </a:solidFill>
                <a:effectLst/>
                <a:latin typeface="Castellar" panose="020A0402060406010301" pitchFamily="18" charset="0"/>
                <a:cs typeface="Arial" panose="020B0604020202020204" pitchFamily="34" charset="0"/>
              </a:rPr>
              <a:t>¿POR QUÉ DIOS QUIERE</a:t>
            </a:r>
          </a:p>
          <a:p>
            <a:pPr algn="ctr"/>
            <a:r>
              <a:rPr lang="es-CO" sz="5400" b="1" dirty="0" smtClean="0">
                <a:solidFill>
                  <a:srgbClr val="002060"/>
                </a:solidFill>
                <a:latin typeface="Castellar" panose="020A0402060406010301" pitchFamily="18" charset="0"/>
                <a:cs typeface="Arial" panose="020B0604020202020204" pitchFamily="34" charset="0"/>
              </a:rPr>
              <a:t>QUE LE AYUDEMOS A PREDICAR</a:t>
            </a:r>
          </a:p>
          <a:p>
            <a:pPr algn="ctr"/>
            <a:r>
              <a:rPr lang="es-CO" sz="5400" b="1" i="0" dirty="0" smtClean="0">
                <a:solidFill>
                  <a:srgbClr val="002060"/>
                </a:solidFill>
                <a:effectLst/>
                <a:latin typeface="Castellar" panose="020A0402060406010301" pitchFamily="18" charset="0"/>
                <a:cs typeface="Arial" panose="020B0604020202020204" pitchFamily="34" charset="0"/>
              </a:rPr>
              <a:t>EL EVANGELIO?</a:t>
            </a:r>
            <a:endParaRPr lang="es-CO" sz="5400" b="1" i="0" dirty="0">
              <a:solidFill>
                <a:srgbClr val="002060"/>
              </a:solidFill>
              <a:effectLst/>
              <a:latin typeface="Castellar" panose="020A0402060406010301" pitchFamily="18" charset="0"/>
              <a:cs typeface="Arial" panose="020B0604020202020204" pitchFamily="34" charset="0"/>
            </a:endParaRPr>
          </a:p>
        </p:txBody>
      </p:sp>
    </p:spTree>
    <p:extLst>
      <p:ext uri="{BB962C8B-B14F-4D97-AF65-F5344CB8AC3E}">
        <p14:creationId xmlns:p14="http://schemas.microsoft.com/office/powerpoint/2010/main" val="37119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13644" y="790600"/>
            <a:ext cx="9247031" cy="4278094"/>
          </a:xfrm>
          <a:prstGeom prst="rect">
            <a:avLst/>
          </a:prstGeom>
        </p:spPr>
        <p:txBody>
          <a:bodyPr wrap="square">
            <a:spAutoFit/>
          </a:bodyPr>
          <a:lstStyle/>
          <a:p>
            <a:pPr algn="ctr"/>
            <a:r>
              <a:rPr lang="es-PE" sz="3600" b="1" i="1" dirty="0">
                <a:latin typeface="Arial" panose="020B0604020202020204" pitchFamily="34" charset="0"/>
                <a:cs typeface="Arial" panose="020B0604020202020204" pitchFamily="34" charset="0"/>
              </a:rPr>
              <a:t>“</a:t>
            </a:r>
            <a:r>
              <a:rPr lang="es-ES" sz="3600" b="1" i="1" dirty="0">
                <a:latin typeface="Arial" panose="020B0604020202020204" pitchFamily="34" charset="0"/>
                <a:cs typeface="Arial" panose="020B0604020202020204" pitchFamily="34" charset="0"/>
              </a:rPr>
              <a:t>Dios podría haber alcanzado su objeto de salvar a los pecadores sin nuestra ayuda” </a:t>
            </a:r>
            <a:endParaRPr lang="es-ES" sz="3600" b="1" i="1" dirty="0" smtClean="0">
              <a:latin typeface="Arial" panose="020B0604020202020204" pitchFamily="34" charset="0"/>
              <a:cs typeface="Arial" panose="020B0604020202020204" pitchFamily="34" charset="0"/>
            </a:endParaRPr>
          </a:p>
          <a:p>
            <a:pPr algn="ctr"/>
            <a:r>
              <a:rPr lang="es-ES" sz="2800" i="1" dirty="0" smtClean="0">
                <a:latin typeface="Arial" panose="020B0604020202020204" pitchFamily="34" charset="0"/>
                <a:cs typeface="Arial" panose="020B0604020202020204" pitchFamily="34" charset="0"/>
              </a:rPr>
              <a:t>(</a:t>
            </a:r>
            <a:r>
              <a:rPr lang="es-ES" sz="2800" i="1" dirty="0">
                <a:latin typeface="Arial" panose="020B0604020202020204" pitchFamily="34" charset="0"/>
                <a:cs typeface="Arial" panose="020B0604020202020204" pitchFamily="34" charset="0"/>
              </a:rPr>
              <a:t>El Deseado de </a:t>
            </a:r>
            <a:r>
              <a:rPr lang="es-ES" sz="2800" i="1" dirty="0" smtClean="0">
                <a:latin typeface="Arial" panose="020B0604020202020204" pitchFamily="34" charset="0"/>
                <a:cs typeface="Arial" panose="020B0604020202020204" pitchFamily="34" charset="0"/>
              </a:rPr>
              <a:t>Todas </a:t>
            </a:r>
            <a:r>
              <a:rPr lang="es-ES" sz="2800" i="1" dirty="0">
                <a:latin typeface="Arial" panose="020B0604020202020204" pitchFamily="34" charset="0"/>
                <a:cs typeface="Arial" panose="020B0604020202020204" pitchFamily="34" charset="0"/>
              </a:rPr>
              <a:t>las </a:t>
            </a:r>
            <a:r>
              <a:rPr lang="es-ES" sz="2800" i="1" dirty="0" smtClean="0">
                <a:latin typeface="Arial" panose="020B0604020202020204" pitchFamily="34" charset="0"/>
                <a:cs typeface="Arial" panose="020B0604020202020204" pitchFamily="34" charset="0"/>
              </a:rPr>
              <a:t>Gentes</a:t>
            </a:r>
            <a:r>
              <a:rPr lang="es-ES" sz="2800" i="1" dirty="0">
                <a:latin typeface="Arial" panose="020B0604020202020204" pitchFamily="34" charset="0"/>
                <a:cs typeface="Arial" panose="020B0604020202020204" pitchFamily="34" charset="0"/>
              </a:rPr>
              <a:t>, p. 116).</a:t>
            </a:r>
          </a:p>
          <a:p>
            <a:pPr algn="ctr">
              <a:buNone/>
            </a:pPr>
            <a:endParaRPr lang="es-ES" sz="3600" b="1" i="1" dirty="0">
              <a:latin typeface="Arial" panose="020B0604020202020204" pitchFamily="34" charset="0"/>
              <a:cs typeface="Arial" panose="020B0604020202020204" pitchFamily="34" charset="0"/>
            </a:endParaRPr>
          </a:p>
          <a:p>
            <a:pPr algn="ctr"/>
            <a:r>
              <a:rPr lang="es-ES" sz="3600" b="1" i="1" dirty="0">
                <a:latin typeface="Arial" panose="020B0604020202020204" pitchFamily="34" charset="0"/>
                <a:cs typeface="Arial" panose="020B0604020202020204" pitchFamily="34" charset="0"/>
              </a:rPr>
              <a:t>“Dios podría haber proclamado su verdad mediante ángeles inmaculados” </a:t>
            </a:r>
          </a:p>
          <a:p>
            <a:pPr algn="ctr">
              <a:buNone/>
            </a:pPr>
            <a:r>
              <a:rPr lang="es-ES" sz="2800" i="1" dirty="0">
                <a:latin typeface="Arial" panose="020B0604020202020204" pitchFamily="34" charset="0"/>
                <a:cs typeface="Arial" panose="020B0604020202020204" pitchFamily="34" charset="0"/>
              </a:rPr>
              <a:t>(Los H</a:t>
            </a:r>
            <a:r>
              <a:rPr lang="es-ES" sz="2800" i="1" dirty="0" smtClean="0">
                <a:latin typeface="Arial" panose="020B0604020202020204" pitchFamily="34" charset="0"/>
                <a:cs typeface="Arial" panose="020B0604020202020204" pitchFamily="34" charset="0"/>
              </a:rPr>
              <a:t>echos </a:t>
            </a:r>
            <a:r>
              <a:rPr lang="es-ES" sz="2800" i="1" dirty="0">
                <a:latin typeface="Arial" panose="020B0604020202020204" pitchFamily="34" charset="0"/>
                <a:cs typeface="Arial" panose="020B0604020202020204" pitchFamily="34" charset="0"/>
              </a:rPr>
              <a:t>de los </a:t>
            </a:r>
            <a:r>
              <a:rPr lang="es-ES" sz="2800" i="1" dirty="0" smtClean="0">
                <a:latin typeface="Arial" panose="020B0604020202020204" pitchFamily="34" charset="0"/>
                <a:cs typeface="Arial" panose="020B0604020202020204" pitchFamily="34" charset="0"/>
              </a:rPr>
              <a:t>Apóstoles</a:t>
            </a:r>
            <a:r>
              <a:rPr lang="es-ES" sz="2800" i="1" dirty="0">
                <a:latin typeface="Arial" panose="020B0604020202020204" pitchFamily="34" charset="0"/>
                <a:cs typeface="Arial" panose="020B0604020202020204" pitchFamily="34" charset="0"/>
              </a:rPr>
              <a:t>, p. 266).</a:t>
            </a:r>
          </a:p>
        </p:txBody>
      </p:sp>
    </p:spTree>
    <p:extLst>
      <p:ext uri="{BB962C8B-B14F-4D97-AF65-F5344CB8AC3E}">
        <p14:creationId xmlns:p14="http://schemas.microsoft.com/office/powerpoint/2010/main" val="254267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8186" y="820004"/>
            <a:ext cx="10354614" cy="1323439"/>
          </a:xfrm>
          <a:prstGeom prst="rect">
            <a:avLst/>
          </a:prstGeom>
        </p:spPr>
        <p:txBody>
          <a:bodyPr wrap="square">
            <a:spAutoFit/>
          </a:bodyPr>
          <a:lstStyle/>
          <a:p>
            <a:pPr algn="ct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1. Un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que no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comparte</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Jesús</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pPr algn="ct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jamás</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reflejará</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el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carácter</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de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Jesucristo</a:t>
            </a:r>
            <a:endPar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p:cNvSpPr/>
          <p:nvPr/>
        </p:nvSpPr>
        <p:spPr>
          <a:xfrm>
            <a:off x="1780674" y="2598004"/>
            <a:ext cx="8960306" cy="3046988"/>
          </a:xfrm>
          <a:prstGeom prst="rect">
            <a:avLst/>
          </a:prstGeom>
        </p:spPr>
        <p:txBody>
          <a:bodyPr wrap="square">
            <a:spAutoFit/>
          </a:bodyPr>
          <a:lstStyle/>
          <a:p>
            <a:pPr algn="just"/>
            <a:r>
              <a:rPr lang="es-ES" sz="3200" i="1" dirty="0" smtClean="0">
                <a:solidFill>
                  <a:srgbClr val="002060"/>
                </a:solidFill>
              </a:rPr>
              <a:t>“Dios podría haber alcanzado su objeto de salvar a los pecadores sin nuestra ayuda; </a:t>
            </a:r>
            <a:r>
              <a:rPr lang="es-ES" sz="3200" b="1" i="1" dirty="0" smtClean="0">
                <a:solidFill>
                  <a:srgbClr val="002060"/>
                </a:solidFill>
              </a:rPr>
              <a:t>pero a fin de que podamos desarrollar un</a:t>
            </a:r>
            <a:r>
              <a:rPr lang="es-ES" sz="3200" i="1" dirty="0" smtClean="0">
                <a:solidFill>
                  <a:srgbClr val="002060"/>
                </a:solidFill>
              </a:rPr>
              <a:t> </a:t>
            </a:r>
            <a:r>
              <a:rPr lang="es-ES" sz="3200" b="1" i="1" dirty="0" smtClean="0">
                <a:solidFill>
                  <a:srgbClr val="002060"/>
                </a:solidFill>
              </a:rPr>
              <a:t>carácter como el de Cristo</a:t>
            </a:r>
            <a:r>
              <a:rPr lang="es-ES" sz="3200" i="1" dirty="0" smtClean="0">
                <a:solidFill>
                  <a:srgbClr val="002060"/>
                </a:solidFill>
              </a:rPr>
              <a:t>, debemos participar en su obra” </a:t>
            </a:r>
          </a:p>
          <a:p>
            <a:pPr algn="r"/>
            <a:endParaRPr lang="es-ES" sz="3200" b="1" i="1" dirty="0">
              <a:solidFill>
                <a:srgbClr val="002060"/>
              </a:solidFill>
            </a:endParaRPr>
          </a:p>
          <a:p>
            <a:pPr algn="r"/>
            <a:r>
              <a:rPr lang="es-ES" sz="3200" b="1" i="1" dirty="0" smtClean="0">
                <a:solidFill>
                  <a:srgbClr val="C00000"/>
                </a:solidFill>
              </a:rPr>
              <a:t>(El Deseado de </a:t>
            </a:r>
            <a:r>
              <a:rPr lang="es-ES" sz="3200" b="1" i="1" dirty="0">
                <a:solidFill>
                  <a:srgbClr val="C00000"/>
                </a:solidFill>
              </a:rPr>
              <a:t>T</a:t>
            </a:r>
            <a:r>
              <a:rPr lang="es-ES" sz="3200" b="1" i="1" dirty="0" smtClean="0">
                <a:solidFill>
                  <a:srgbClr val="C00000"/>
                </a:solidFill>
              </a:rPr>
              <a:t>odas las Gentes, p. 116).</a:t>
            </a:r>
            <a:r>
              <a:rPr lang="es-ES" sz="3200" i="1" dirty="0" smtClean="0">
                <a:solidFill>
                  <a:srgbClr val="002060"/>
                </a:solidFill>
              </a:rPr>
              <a:t> </a:t>
            </a: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394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0311" y="645971"/>
            <a:ext cx="10431887" cy="1323439"/>
          </a:xfrm>
          <a:prstGeom prst="rect">
            <a:avLst/>
          </a:prstGeom>
        </p:spPr>
        <p:txBody>
          <a:bodyPr wrap="square">
            <a:spAutoFit/>
          </a:bodyPr>
          <a:lstStyle/>
          <a:p>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 Un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que no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comparte</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p>
          <a:p>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Jesús</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no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crece</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en</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la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vida</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espiritual</a:t>
            </a:r>
            <a:endPar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ángulo 2"/>
          <p:cNvSpPr/>
          <p:nvPr/>
        </p:nvSpPr>
        <p:spPr>
          <a:xfrm>
            <a:off x="1648327" y="2074302"/>
            <a:ext cx="8746958" cy="4401205"/>
          </a:xfrm>
          <a:prstGeom prst="rect">
            <a:avLst/>
          </a:prstGeom>
        </p:spPr>
        <p:txBody>
          <a:bodyPr wrap="square">
            <a:spAutoFit/>
          </a:bodyPr>
          <a:lstStyle/>
          <a:p>
            <a:pPr algn="just"/>
            <a:r>
              <a:rPr lang="es-ES" sz="2800" i="1" dirty="0" smtClean="0">
                <a:solidFill>
                  <a:srgbClr val="002060"/>
                </a:solidFill>
                <a:latin typeface="Arial" panose="020B0604020202020204" pitchFamily="34" charset="0"/>
                <a:cs typeface="Arial" panose="020B0604020202020204" pitchFamily="34" charset="0"/>
              </a:rPr>
              <a:t>“La única forma de crecer en la gracia es estar realizando con todo interés precisamente la obra que Cristo nos ha pedido que hagamos” (</a:t>
            </a:r>
            <a:r>
              <a:rPr lang="es-PE" sz="2800" i="1" dirty="0" smtClean="0">
                <a:solidFill>
                  <a:srgbClr val="002060"/>
                </a:solidFill>
                <a:latin typeface="Arial" panose="020B0604020202020204" pitchFamily="34" charset="0"/>
                <a:cs typeface="Arial" panose="020B0604020202020204" pitchFamily="34" charset="0"/>
              </a:rPr>
              <a:t>Servicio cristiano, p. 127). </a:t>
            </a:r>
            <a:endParaRPr lang="en-US" sz="2800" dirty="0" smtClean="0">
              <a:solidFill>
                <a:srgbClr val="002060"/>
              </a:solidFill>
              <a:latin typeface="Arial" panose="020B0604020202020204" pitchFamily="34" charset="0"/>
              <a:cs typeface="Arial" panose="020B0604020202020204" pitchFamily="34" charset="0"/>
            </a:endParaRPr>
          </a:p>
          <a:p>
            <a:pPr algn="just"/>
            <a:endParaRPr lang="es-ES_tradnl" sz="2800" i="1" dirty="0" smtClean="0">
              <a:solidFill>
                <a:srgbClr val="002060"/>
              </a:solidFill>
              <a:latin typeface="Arial" panose="020B0604020202020204" pitchFamily="34" charset="0"/>
              <a:cs typeface="Arial" panose="020B0604020202020204" pitchFamily="34" charset="0"/>
            </a:endParaRPr>
          </a:p>
          <a:p>
            <a:pPr algn="just"/>
            <a:r>
              <a:rPr lang="es-ES_tradnl" sz="2800" i="1" dirty="0" smtClean="0">
                <a:solidFill>
                  <a:srgbClr val="002060"/>
                </a:solidFill>
                <a:latin typeface="Arial" panose="020B0604020202020204" pitchFamily="34" charset="0"/>
                <a:cs typeface="Arial" panose="020B0604020202020204" pitchFamily="34" charset="0"/>
              </a:rPr>
              <a:t>“Muchos se están aproximando al día de Dios sin hacer nada, eximiéndose de las responsabilidades y, como resultado, son enanos religiosos” </a:t>
            </a:r>
          </a:p>
          <a:p>
            <a:pPr algn="r"/>
            <a:endParaRPr lang="es-ES_tradnl" sz="2800" b="1" i="1" dirty="0" smtClean="0">
              <a:solidFill>
                <a:srgbClr val="C00000"/>
              </a:solidFill>
            </a:endParaRPr>
          </a:p>
          <a:p>
            <a:r>
              <a:rPr lang="es-ES_tradnl" sz="2400" b="1" i="1" dirty="0" smtClean="0">
                <a:solidFill>
                  <a:srgbClr val="C00000"/>
                </a:solidFill>
              </a:rPr>
              <a:t>(</a:t>
            </a:r>
            <a:r>
              <a:rPr lang="es-ES_tradnl" sz="2400" b="1" i="1" dirty="0" err="1" smtClean="0">
                <a:solidFill>
                  <a:srgbClr val="C00000"/>
                </a:solidFill>
              </a:rPr>
              <a:t>Review</a:t>
            </a:r>
            <a:r>
              <a:rPr lang="es-ES_tradnl" sz="2400" b="1" i="1" dirty="0" smtClean="0">
                <a:solidFill>
                  <a:srgbClr val="C00000"/>
                </a:solidFill>
              </a:rPr>
              <a:t> and </a:t>
            </a:r>
            <a:r>
              <a:rPr lang="es-ES_tradnl" sz="2400" b="1" i="1" dirty="0" err="1" smtClean="0">
                <a:solidFill>
                  <a:srgbClr val="C00000"/>
                </a:solidFill>
              </a:rPr>
              <a:t>Herald</a:t>
            </a:r>
            <a:r>
              <a:rPr lang="es-ES_tradnl" sz="2400" b="1" i="1" dirty="0" smtClean="0">
                <a:solidFill>
                  <a:srgbClr val="C00000"/>
                </a:solidFill>
              </a:rPr>
              <a:t>, 22 de mayo de 1888).</a:t>
            </a:r>
          </a:p>
        </p:txBody>
      </p:sp>
      <p:pic>
        <p:nvPicPr>
          <p:cNvPr id="4"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13551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20211" y="2518667"/>
            <a:ext cx="7373494" cy="3108543"/>
          </a:xfrm>
          <a:prstGeom prst="rect">
            <a:avLst/>
          </a:prstGeom>
        </p:spPr>
        <p:txBody>
          <a:bodyPr wrap="square">
            <a:spAutoFit/>
          </a:bodyPr>
          <a:lstStyle/>
          <a:p>
            <a:pPr algn="just"/>
            <a:r>
              <a:rPr lang="es-ES" sz="2800" i="1" dirty="0" smtClean="0">
                <a:solidFill>
                  <a:srgbClr val="002060"/>
                </a:solidFill>
                <a:latin typeface="Arial" panose="020B0604020202020204" pitchFamily="34" charset="0"/>
                <a:cs typeface="Arial" panose="020B0604020202020204" pitchFamily="34" charset="0"/>
              </a:rPr>
              <a:t>“El primer impulso del corazón regenerado es el de traer a otros también al Salvador” (El conflicto de los siglos, p. 76).</a:t>
            </a:r>
          </a:p>
          <a:p>
            <a:pPr algn="just"/>
            <a:r>
              <a:rPr lang="es-ES" sz="2800" i="1" dirty="0" smtClean="0">
                <a:solidFill>
                  <a:srgbClr val="002060"/>
                </a:solidFill>
                <a:latin typeface="Arial" panose="020B0604020202020204" pitchFamily="34" charset="0"/>
                <a:cs typeface="Arial" panose="020B0604020202020204" pitchFamily="34" charset="0"/>
              </a:rPr>
              <a:t>“Una persona verdaderamente convertida no puede vivir una vida inútil y estéril” </a:t>
            </a:r>
          </a:p>
          <a:p>
            <a:pPr algn="just"/>
            <a:endParaRPr lang="es-ES" sz="2800" b="1" i="1" dirty="0">
              <a:solidFill>
                <a:srgbClr val="002060"/>
              </a:solidFill>
            </a:endParaRPr>
          </a:p>
          <a:p>
            <a:pPr algn="r"/>
            <a:r>
              <a:rPr lang="es-ES" sz="2800" b="1" i="1" dirty="0" smtClean="0">
                <a:solidFill>
                  <a:srgbClr val="C00000"/>
                </a:solidFill>
              </a:rPr>
              <a:t>(Palabras de Vida del Gran Maestro, p. 223).</a:t>
            </a:r>
          </a:p>
        </p:txBody>
      </p:sp>
      <p:sp>
        <p:nvSpPr>
          <p:cNvPr id="4" name="Rectángulo 3"/>
          <p:cNvSpPr/>
          <p:nvPr/>
        </p:nvSpPr>
        <p:spPr>
          <a:xfrm>
            <a:off x="2420211" y="946812"/>
            <a:ext cx="8155547" cy="1323439"/>
          </a:xfrm>
          <a:prstGeom prst="rect">
            <a:avLst/>
          </a:prstGeom>
        </p:spPr>
        <p:txBody>
          <a:bodyPr wrap="square">
            <a:spAutoFit/>
          </a:bodyPr>
          <a:lstStyle/>
          <a:p>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 Un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que no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comparte</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Jesús</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no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está</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convertido</a:t>
            </a:r>
            <a:endPar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Picture 1" descr="C:\Seminarios Pr. Doria\Cópia de 0606210.png"/>
          <p:cNvPicPr>
            <a:picLocks noChangeAspect="1" noChangeArrowheads="1"/>
          </p:cNvPicPr>
          <p:nvPr/>
        </p:nvPicPr>
        <p:blipFill>
          <a:blip r:embed="rId2" cstate="print"/>
          <a:srcRect b="9214"/>
          <a:stretch>
            <a:fillRect/>
          </a:stretch>
        </p:blipFill>
        <p:spPr bwMode="auto">
          <a:xfrm>
            <a:off x="0" y="4572000"/>
            <a:ext cx="1887911" cy="2286000"/>
          </a:xfrm>
          <a:prstGeom prst="rect">
            <a:avLst/>
          </a:prstGeom>
          <a:noFill/>
        </p:spPr>
      </p:pic>
    </p:spTree>
    <p:extLst>
      <p:ext uri="{BB962C8B-B14F-4D97-AF65-F5344CB8AC3E}">
        <p14:creationId xmlns:p14="http://schemas.microsoft.com/office/powerpoint/2010/main" val="96206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20211" y="2452924"/>
            <a:ext cx="8783391" cy="3046988"/>
          </a:xfrm>
          <a:prstGeom prst="rect">
            <a:avLst/>
          </a:prstGeom>
        </p:spPr>
        <p:txBody>
          <a:bodyPr wrap="square">
            <a:spAutoFit/>
          </a:bodyPr>
          <a:lstStyle/>
          <a:p>
            <a:r>
              <a:rPr lang="es-CO" sz="3200" dirty="0" smtClean="0">
                <a:solidFill>
                  <a:srgbClr val="002060"/>
                </a:solidFill>
                <a:latin typeface="Arial" panose="020B0604020202020204" pitchFamily="34" charset="0"/>
                <a:cs typeface="Arial" panose="020B0604020202020204" pitchFamily="34" charset="0"/>
              </a:rPr>
              <a:t>Entonces la mujer dejó su cántaro, y fue a la ciudad, y dijo a los hombres:</a:t>
            </a:r>
          </a:p>
          <a:p>
            <a:r>
              <a:rPr lang="es-CO" sz="3200" dirty="0" smtClean="0">
                <a:solidFill>
                  <a:srgbClr val="002060"/>
                </a:solidFill>
                <a:latin typeface="Arial" panose="020B0604020202020204" pitchFamily="34" charset="0"/>
                <a:cs typeface="Arial" panose="020B0604020202020204" pitchFamily="34" charset="0"/>
              </a:rPr>
              <a:t>Venid, ved a un hombre que me ha dicho todo cuanto he hecho. ¿No será éste el Cristo? Entonces salieron de la ciudad, y vinieron a él. </a:t>
            </a:r>
            <a:r>
              <a:rPr lang="es-CO" sz="3200" dirty="0" smtClean="0">
                <a:solidFill>
                  <a:srgbClr val="C00000"/>
                </a:solidFill>
                <a:latin typeface="Arial" panose="020B0604020202020204" pitchFamily="34" charset="0"/>
                <a:cs typeface="Arial" panose="020B0604020202020204" pitchFamily="34" charset="0"/>
              </a:rPr>
              <a:t>(Juan 4:28-30)</a:t>
            </a:r>
            <a:endParaRPr lang="es-CO" sz="3200" dirty="0">
              <a:solidFill>
                <a:srgbClr val="C00000"/>
              </a:solidFill>
              <a:latin typeface="Arial" panose="020B0604020202020204" pitchFamily="34" charset="0"/>
              <a:cs typeface="Arial" panose="020B0604020202020204" pitchFamily="34" charset="0"/>
            </a:endParaRPr>
          </a:p>
        </p:txBody>
      </p:sp>
      <p:sp>
        <p:nvSpPr>
          <p:cNvPr id="4" name="Rectángulo 3"/>
          <p:cNvSpPr/>
          <p:nvPr/>
        </p:nvSpPr>
        <p:spPr>
          <a:xfrm>
            <a:off x="2420211" y="946812"/>
            <a:ext cx="8155547" cy="1323439"/>
          </a:xfrm>
          <a:prstGeom prst="rect">
            <a:avLst/>
          </a:prstGeom>
        </p:spPr>
        <p:txBody>
          <a:bodyPr wrap="square">
            <a:spAutoFit/>
          </a:bodyPr>
          <a:lstStyle/>
          <a:p>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 Un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cristiano</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que no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comparte</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Jesús</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no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está</a:t>
            </a: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40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convertido</a:t>
            </a:r>
            <a:endPar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10 Imagen" descr="Bi.png"/>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36955" y="4559968"/>
            <a:ext cx="3094509" cy="229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08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983</TotalTime>
  <Words>1397</Words>
  <Application>Microsoft Office PowerPoint</Application>
  <PresentationFormat>Panorámica</PresentationFormat>
  <Paragraphs>78</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Book Antiqua</vt:lpstr>
      <vt:lpstr>Castellar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Barrero Sáenz</dc:creator>
  <cp:lastModifiedBy>Pr. William</cp:lastModifiedBy>
  <cp:revision>42</cp:revision>
  <dcterms:created xsi:type="dcterms:W3CDTF">2017-01-31T02:50:45Z</dcterms:created>
  <dcterms:modified xsi:type="dcterms:W3CDTF">2018-02-03T05:15:58Z</dcterms:modified>
</cp:coreProperties>
</file>