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9" r:id="rId9"/>
    <p:sldId id="272" r:id="rId10"/>
    <p:sldId id="273" r:id="rId11"/>
    <p:sldId id="274" r:id="rId12"/>
    <p:sldId id="262" r:id="rId13"/>
    <p:sldId id="275" r:id="rId14"/>
    <p:sldId id="279" r:id="rId15"/>
    <p:sldId id="27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792" y="6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13A94D-8E2C-AF48-831E-E53C470116B1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228DD3-A232-5645-9C45-B24464E6FB3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48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39A7A-E606-6047-B868-562795721AD6}" type="slidenum">
              <a:rPr lang="en-US"/>
              <a:pPr/>
              <a:t>12</a:t>
            </a:fld>
            <a:endParaRPr lang="en-US"/>
          </a:p>
        </p:txBody>
      </p:sp>
      <p:sp>
        <p:nvSpPr>
          <p:cNvPr id="523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  <a:extLs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523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15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69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01476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0168" y="609600"/>
            <a:ext cx="10773833" cy="1143000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0167" y="1981200"/>
            <a:ext cx="5080000" cy="4114800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3367" y="1981200"/>
            <a:ext cx="5080000" cy="4114800"/>
          </a:xfrm>
        </p:spPr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620251" y="6442075"/>
            <a:ext cx="2540000" cy="3810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0167" y="6365875"/>
            <a:ext cx="5689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946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6738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55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28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02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7130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7773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94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92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2C774-6704-5E40-B48C-16780266C75B}" type="datetimeFigureOut">
              <a:rPr lang="en-US" smtClean="0"/>
              <a:t>5/6/2019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24717C-72D1-3340-909F-4C9B6FBDC09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753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0751"/>
            <a:ext cx="7772400" cy="1470025"/>
          </a:xfrm>
        </p:spPr>
        <p:txBody>
          <a:bodyPr>
            <a:normAutofit/>
          </a:bodyPr>
          <a:lstStyle/>
          <a:p>
            <a:r>
              <a:rPr lang="en-US" sz="7200" dirty="0">
                <a:latin typeface="Abadi MT Condensed Extra Bold"/>
                <a:cs typeface="Abadi MT Condensed Extra Bold"/>
              </a:rPr>
              <a:t>LA SOLTERÍA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95600" y="5393015"/>
            <a:ext cx="6400800" cy="1133906"/>
          </a:xfrm>
        </p:spPr>
        <p:txBody>
          <a:bodyPr/>
          <a:lstStyle/>
          <a:p>
            <a:r>
              <a:rPr lang="en-US" b="1" dirty="0" smtClean="0">
                <a:solidFill>
                  <a:srgbClr val="0000FF"/>
                </a:solidFill>
                <a:latin typeface="Arial Black"/>
                <a:cs typeface="Arial Black"/>
              </a:rPr>
              <a:t>HAY VERDADES Y HAY MITOS</a:t>
            </a:r>
            <a:endParaRPr lang="en-US" b="1" dirty="0">
              <a:solidFill>
                <a:srgbClr val="0000FF"/>
              </a:solidFill>
              <a:latin typeface="Arial Black"/>
              <a:cs typeface="Arial Black"/>
            </a:endParaRPr>
          </a:p>
        </p:txBody>
      </p:sp>
      <p:pic>
        <p:nvPicPr>
          <p:cNvPr id="4" name="Picture 13" descr="OS540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r="9305"/>
          <a:stretch>
            <a:fillRect/>
          </a:stretch>
        </p:blipFill>
        <p:spPr bwMode="auto">
          <a:xfrm>
            <a:off x="2758469" y="1653937"/>
            <a:ext cx="2380081" cy="373907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3" descr="OS5403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6970866" y="1510775"/>
            <a:ext cx="2371124" cy="360845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989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Callout 7"/>
          <p:cNvSpPr/>
          <p:nvPr/>
        </p:nvSpPr>
        <p:spPr>
          <a:xfrm>
            <a:off x="5354262" y="0"/>
            <a:ext cx="4425637" cy="2063600"/>
          </a:xfrm>
          <a:prstGeom prst="wedgeEllipseCallout">
            <a:avLst>
              <a:gd name="adj1" fmla="val -76609"/>
              <a:gd name="adj2" fmla="val 47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RESPETA CADA  CONDICIÓN</a:t>
            </a:r>
            <a:endParaRPr lang="en-US" sz="32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4024585" y="2676113"/>
            <a:ext cx="6271304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600" baseline="30000" dirty="0">
                <a:latin typeface="Abadi MT Condensed Extra Bold"/>
                <a:cs typeface="Abadi MT Condensed Extra Bold"/>
              </a:rPr>
              <a:t>28</a:t>
            </a:r>
            <a:r>
              <a:rPr lang="es-ES" sz="3600" dirty="0">
                <a:latin typeface="Abadi MT Condensed Extra Bold"/>
                <a:cs typeface="Abadi MT Condensed Extra Bold"/>
              </a:rPr>
              <a:t>Pero si te casas, no has pecado; y si una doncella se casa, no ha pecado. Sin embargo, ellos tendrán problemas en esta vida, y yo os los quiero evitar.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sz="3600" i="1" dirty="0">
              <a:latin typeface="Abadi MT Condensed Extra Bold"/>
              <a:cs typeface="Abadi MT Condensed Extra Bold"/>
            </a:endParaRPr>
          </a:p>
        </p:txBody>
      </p:sp>
      <p:pic>
        <p:nvPicPr>
          <p:cNvPr id="9" name="Picture 13" descr="OS540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r="9305"/>
          <a:stretch>
            <a:fillRect/>
          </a:stretch>
        </p:blipFill>
        <p:spPr bwMode="auto">
          <a:xfrm>
            <a:off x="1524001" y="1467873"/>
            <a:ext cx="2713251" cy="42624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C0B8CB1-C3F3-47F1-A23B-9BFEE386F58B}"/>
              </a:ext>
            </a:extLst>
          </p:cNvPr>
          <p:cNvSpPr/>
          <p:nvPr/>
        </p:nvSpPr>
        <p:spPr>
          <a:xfrm>
            <a:off x="6863716" y="5730357"/>
            <a:ext cx="2916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 MT Condensed Extra Bold"/>
                <a:cs typeface="Abadi MT Condensed Extra Bold"/>
              </a:rPr>
              <a:t>1 Corintios 7:26-28 (LBLA)</a:t>
            </a:r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390121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S540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7345108" y="2083443"/>
            <a:ext cx="2824447" cy="429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1722460" y="551543"/>
            <a:ext cx="4425637" cy="2063600"/>
          </a:xfrm>
          <a:prstGeom prst="wedgeEllipseCallout">
            <a:avLst>
              <a:gd name="adj1" fmla="val 94243"/>
              <a:gd name="adj2" fmla="val 6675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“UNA MUJER SIN UN HOMBRE AL LADO NO ES NADIE”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1870057" y="3576414"/>
            <a:ext cx="599229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Todo lo puedo en Cristo que me fortalece.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FB465E5-3188-4690-959A-DADE51E05DC7}"/>
              </a:ext>
            </a:extLst>
          </p:cNvPr>
          <p:cNvSpPr/>
          <p:nvPr/>
        </p:nvSpPr>
        <p:spPr>
          <a:xfrm>
            <a:off x="4341964" y="5229798"/>
            <a:ext cx="274908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2400" dirty="0">
                <a:latin typeface="Abadi MT Condensed Extra Bold"/>
                <a:cs typeface="Abadi MT Condensed Extra Bold"/>
              </a:rPr>
              <a:t>Filipenses 4:11–13</a:t>
            </a:r>
            <a:endParaRPr lang="en-US" sz="2400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396971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42" name="Picture 2" descr="267136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1526" y="1374100"/>
            <a:ext cx="2994269" cy="453239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2246" name="Text Box 6"/>
          <p:cNvSpPr txBox="1">
            <a:spLocks noChangeArrowheads="1"/>
          </p:cNvSpPr>
          <p:nvPr/>
        </p:nvSpPr>
        <p:spPr bwMode="auto">
          <a:xfrm>
            <a:off x="2041526" y="757238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s-ES"/>
          </a:p>
        </p:txBody>
      </p:sp>
      <p:sp>
        <p:nvSpPr>
          <p:cNvPr id="9" name="Oval Callout 8"/>
          <p:cNvSpPr/>
          <p:nvPr/>
        </p:nvSpPr>
        <p:spPr>
          <a:xfrm>
            <a:off x="5731633" y="537029"/>
            <a:ext cx="5560481" cy="2063600"/>
          </a:xfrm>
          <a:prstGeom prst="wedgeEllipseCallout">
            <a:avLst>
              <a:gd name="adj1" fmla="val -76609"/>
              <a:gd name="adj2" fmla="val 47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32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LOS SOLTEROS TENEMOS DESEOS SEXUALES</a:t>
            </a:r>
            <a:endParaRPr lang="en-US" sz="32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5600519" y="3475103"/>
            <a:ext cx="4695370" cy="24622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n-US" sz="4400" i="1" dirty="0">
                <a:latin typeface="Abadi MT Condensed Extra Bold"/>
                <a:cs typeface="Abadi MT Condensed Extra Bold"/>
              </a:rPr>
              <a:t>¿CÓMO ENFRENTAR LOS DESEOS SEXUALES CON ÉXITO?</a:t>
            </a:r>
          </a:p>
        </p:txBody>
      </p:sp>
    </p:spTree>
    <p:extLst>
      <p:ext uri="{BB962C8B-B14F-4D97-AF65-F5344CB8AC3E}">
        <p14:creationId xmlns:p14="http://schemas.microsoft.com/office/powerpoint/2010/main" val="2411913847"/>
      </p:ext>
    </p:extLst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OS540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r="9305"/>
          <a:stretch>
            <a:fillRect/>
          </a:stretch>
        </p:blipFill>
        <p:spPr bwMode="auto">
          <a:xfrm>
            <a:off x="1524001" y="1467873"/>
            <a:ext cx="2713251" cy="42624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5098283" y="458544"/>
            <a:ext cx="5131266" cy="2063600"/>
          </a:xfrm>
          <a:prstGeom prst="wedgeEllipseCallout">
            <a:avLst>
              <a:gd name="adj1" fmla="val -76609"/>
              <a:gd name="adj2" fmla="val 47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CUIDA TUS PENSAMIENTOS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4237251" y="3576414"/>
            <a:ext cx="59922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Las avenidas del alma deben ser cuidadas.</a:t>
            </a:r>
          </a:p>
          <a:p>
            <a:pPr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El tráfico también:  tv,  la red.</a:t>
            </a:r>
          </a:p>
        </p:txBody>
      </p:sp>
    </p:spTree>
    <p:extLst>
      <p:ext uri="{BB962C8B-B14F-4D97-AF65-F5344CB8AC3E}">
        <p14:creationId xmlns:p14="http://schemas.microsoft.com/office/powerpoint/2010/main" val="335520953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3" descr="OS540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r="9305"/>
          <a:stretch>
            <a:fillRect/>
          </a:stretch>
        </p:blipFill>
        <p:spPr bwMode="auto">
          <a:xfrm>
            <a:off x="1524001" y="1467873"/>
            <a:ext cx="2713251" cy="42624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Callout 5"/>
          <p:cNvSpPr/>
          <p:nvPr/>
        </p:nvSpPr>
        <p:spPr>
          <a:xfrm>
            <a:off x="5289991" y="632382"/>
            <a:ext cx="4826466" cy="2063600"/>
          </a:xfrm>
          <a:prstGeom prst="wedgeEllipseCallout">
            <a:avLst>
              <a:gd name="adj1" fmla="val -76609"/>
              <a:gd name="adj2" fmla="val 47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FÓRMULA DEL ÉXITO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4237251" y="3576414"/>
            <a:ext cx="5992298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Todo lo puedo en Cristo que me fortalece.  Fil. 4:13</a:t>
            </a:r>
          </a:p>
          <a:p>
            <a:pPr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Mi parte y Su parte</a:t>
            </a:r>
          </a:p>
        </p:txBody>
      </p:sp>
    </p:spTree>
    <p:extLst>
      <p:ext uri="{BB962C8B-B14F-4D97-AF65-F5344CB8AC3E}">
        <p14:creationId xmlns:p14="http://schemas.microsoft.com/office/powerpoint/2010/main" val="427564680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0132" name="Text Box 4"/>
          <p:cNvSpPr txBox="1">
            <a:spLocks noChangeArrowheads="1"/>
          </p:cNvSpPr>
          <p:nvPr/>
        </p:nvSpPr>
        <p:spPr bwMode="auto">
          <a:xfrm>
            <a:off x="1890713" y="234950"/>
            <a:ext cx="8382000" cy="65864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s-ES_tradnl" sz="5400">
                <a:solidFill>
                  <a:schemeClr val="bg1"/>
                </a:solidFill>
                <a:latin typeface="Arial Rounded MT Bold" charset="0"/>
              </a:rPr>
              <a:t>No te detengas a pensar en el sexo. </a:t>
            </a:r>
          </a:p>
          <a:p>
            <a:pPr algn="ctr"/>
            <a:r>
              <a:rPr lang="es-ES_tradnl" sz="5400">
                <a:solidFill>
                  <a:schemeClr val="bg1"/>
                </a:solidFill>
                <a:latin typeface="Arial Rounded MT Bold" charset="0"/>
              </a:rPr>
              <a:t>La tentación no es pecado. El espaciarse en esos pensamientos y ceder a ellos es lo que constituye el pecado.</a:t>
            </a:r>
          </a:p>
          <a:p>
            <a:pPr algn="ctr"/>
            <a:r>
              <a:rPr lang="es-ES_tradnl" sz="4400">
                <a:solidFill>
                  <a:schemeClr val="bg1"/>
                </a:solidFill>
                <a:latin typeface="Arial Rounded MT Bold" charset="0"/>
              </a:rPr>
              <a:t>Santiago 1:12-16</a:t>
            </a:r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62220" y="0"/>
            <a:ext cx="5257800" cy="6858000"/>
          </a:xfrm>
          <a:prstGeom prst="rect">
            <a:avLst/>
          </a:prstGeom>
          <a:noFill/>
          <a:effectLst>
            <a:softEdge rad="635000"/>
          </a:effectLst>
        </p:spPr>
      </p:pic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00320" y="4927914"/>
            <a:ext cx="5219700" cy="1537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/>
          <a:lstStyle/>
          <a:p>
            <a:pPr marL="342900" indent="-342900" algn="ctr">
              <a:spcBef>
                <a:spcPct val="20000"/>
              </a:spcBef>
              <a:defRPr/>
            </a:pPr>
            <a:r>
              <a:rPr lang="es-ES" sz="4000" dirty="0">
                <a:solidFill>
                  <a:schemeClr val="bg1"/>
                </a:solidFill>
                <a:latin typeface="Abadi MT Condensed Extra Bold"/>
                <a:cs typeface="Abadi MT Condensed Extra Bold"/>
              </a:rPr>
              <a:t>“Todo lo puedo en Cristo que me fortalece”.</a:t>
            </a:r>
          </a:p>
          <a:p>
            <a:pPr marL="342900" indent="-342900" algn="ctr">
              <a:spcBef>
                <a:spcPct val="20000"/>
              </a:spcBef>
              <a:defRPr/>
            </a:pPr>
            <a:endParaRPr lang="es-ES" sz="4000" dirty="0">
              <a:solidFill>
                <a:schemeClr val="bg1"/>
              </a:solidFill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1103589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0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6013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6013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6013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013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 txBox="1">
            <a:spLocks noGrp="1"/>
          </p:cNvSpPr>
          <p:nvPr>
            <p:ph idx="1"/>
          </p:nvPr>
        </p:nvSpPr>
        <p:spPr>
          <a:xfrm>
            <a:off x="1981200" y="2056574"/>
            <a:ext cx="82296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 algn="ctr">
              <a:buNone/>
            </a:pPr>
            <a:r>
              <a:rPr lang="es-CO" dirty="0"/>
              <a:t>Jugar con los corazones es un crimen no pequeño a la vista de un Dios santo.</a:t>
            </a:r>
            <a:endParaRPr lang="en-US" dirty="0"/>
          </a:p>
          <a:p>
            <a:pPr marL="0" indent="0" algn="r">
              <a:buNone/>
            </a:pPr>
            <a:r>
              <a:rPr lang="en-US" sz="2400" dirty="0"/>
              <a:t>Elena G. de White, </a:t>
            </a:r>
          </a:p>
          <a:p>
            <a:pPr marL="0" indent="0" algn="r">
              <a:buNone/>
            </a:pPr>
            <a:r>
              <a:rPr lang="es-CO" sz="2400" dirty="0"/>
              <a:t>Hogar </a:t>
            </a:r>
            <a:r>
              <a:rPr lang="es-CO" sz="2400" dirty="0" smtClean="0"/>
              <a:t>Adventista Pág. </a:t>
            </a:r>
            <a:r>
              <a:rPr lang="es-CO" sz="2400" dirty="0"/>
              <a:t>49 </a:t>
            </a: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6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S540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7345108" y="2083443"/>
            <a:ext cx="2824447" cy="429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1722460" y="0"/>
            <a:ext cx="4425637" cy="2063600"/>
          </a:xfrm>
          <a:prstGeom prst="wedgeEllipseCallout">
            <a:avLst>
              <a:gd name="adj1" fmla="val 94243"/>
              <a:gd name="adj2" fmla="val 6675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EL MATRIMONIO NO  ES   ÚNICA OPCION SEGÚN LA BIBLIA</a:t>
            </a:r>
            <a:endParaRPr lang="en-US" sz="28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6B73CB-87E0-49F9-A76D-521CF64156EC}"/>
              </a:ext>
            </a:extLst>
          </p:cNvPr>
          <p:cNvSpPr/>
          <p:nvPr/>
        </p:nvSpPr>
        <p:spPr>
          <a:xfrm>
            <a:off x="1722460" y="3323246"/>
            <a:ext cx="671512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i="1" dirty="0"/>
              <a:t>El que encuentra esposa encuentra el bien y alcanza la benevolencia de Jehová.       </a:t>
            </a:r>
            <a:endParaRPr lang="en-US" sz="3200" i="1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C6DF719-4604-4D0E-88E6-AA69EFB555FC}"/>
              </a:ext>
            </a:extLst>
          </p:cNvPr>
          <p:cNvSpPr/>
          <p:nvPr/>
        </p:nvSpPr>
        <p:spPr>
          <a:xfrm>
            <a:off x="5352254" y="4491005"/>
            <a:ext cx="18074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i="1" dirty="0"/>
              <a:t>Proverbios 18:22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881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S540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7345108" y="2083443"/>
            <a:ext cx="2824447" cy="429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1359603" y="304800"/>
            <a:ext cx="5622648" cy="2063600"/>
          </a:xfrm>
          <a:prstGeom prst="wedgeEllipseCallout">
            <a:avLst>
              <a:gd name="adj1" fmla="val 94243"/>
              <a:gd name="adj2" fmla="val 6675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ALGUNAS PERSONAS PUEDE VIVIR SOLTERA SEGÚN LA BIBLIA</a:t>
            </a:r>
            <a:endParaRPr lang="en-US" sz="28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25CE796-39EE-4FC1-9F47-F8503EAD208A}"/>
              </a:ext>
            </a:extLst>
          </p:cNvPr>
          <p:cNvSpPr/>
          <p:nvPr/>
        </p:nvSpPr>
        <p:spPr>
          <a:xfrm>
            <a:off x="1722460" y="3027329"/>
            <a:ext cx="6013309" cy="25299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ES" sz="3200" i="1" dirty="0"/>
              <a:t>Ojalá todos pudiéramos llevarnos bien sin casarnos, igual que yo. Pero no todos somos iguales. Dios da a algunos el don de un esposo o esposa, y otros le da el don de ser capaz de permanecer felizmente soltero. </a:t>
            </a:r>
            <a:endParaRPr lang="en-US" sz="3200" i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D1009F0-B793-4950-962F-F8BCF16309F6}"/>
              </a:ext>
            </a:extLst>
          </p:cNvPr>
          <p:cNvSpPr/>
          <p:nvPr/>
        </p:nvSpPr>
        <p:spPr>
          <a:xfrm>
            <a:off x="5069865" y="5920118"/>
            <a:ext cx="215646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i="1" dirty="0"/>
              <a:t>1 Corintios 7: 7-8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495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S540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7345108" y="2083443"/>
            <a:ext cx="2824447" cy="429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456337" y="503802"/>
            <a:ext cx="5523549" cy="2063600"/>
          </a:xfrm>
          <a:prstGeom prst="wedgeEllipseCallout">
            <a:avLst>
              <a:gd name="adj1" fmla="val 94243"/>
              <a:gd name="adj2" fmla="val 6675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PARA ALGUNO ES VENTAJOSO ESTAR SOLOS,  SEGÚN LA BIBLIA</a:t>
            </a:r>
            <a:endParaRPr lang="en-US" sz="28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B423BDE-4D9A-498C-ACAC-31A1607D4A38}"/>
              </a:ext>
            </a:extLst>
          </p:cNvPr>
          <p:cNvSpPr/>
          <p:nvPr/>
        </p:nvSpPr>
        <p:spPr>
          <a:xfrm>
            <a:off x="1722460" y="3051361"/>
            <a:ext cx="6465889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s-ES" sz="3200" i="1" dirty="0"/>
              <a:t>Así que les digo a los que no están casados y a las viudas, mejor que se queden solteros si pueden, tal como soy.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FF358EF-831D-4618-BCF1-ED0BE0241AD7}"/>
              </a:ext>
            </a:extLst>
          </p:cNvPr>
          <p:cNvSpPr/>
          <p:nvPr/>
        </p:nvSpPr>
        <p:spPr>
          <a:xfrm>
            <a:off x="4683068" y="4928797"/>
            <a:ext cx="29300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i="1" dirty="0"/>
              <a:t>1 Corintios 7: 7-8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62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3" descr="OS5403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535" r="9662"/>
          <a:stretch>
            <a:fillRect/>
          </a:stretch>
        </p:blipFill>
        <p:spPr bwMode="auto">
          <a:xfrm>
            <a:off x="7345108" y="2083443"/>
            <a:ext cx="2824447" cy="42983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Oval Callout 7"/>
          <p:cNvSpPr/>
          <p:nvPr/>
        </p:nvSpPr>
        <p:spPr>
          <a:xfrm>
            <a:off x="1170917" y="586647"/>
            <a:ext cx="5902139" cy="1628170"/>
          </a:xfrm>
          <a:prstGeom prst="wedgeEllipseCallout">
            <a:avLst>
              <a:gd name="adj1" fmla="val 94243"/>
              <a:gd name="adj2" fmla="val 6675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CASADOS Y SOLTEROS TIENEN SUS VENTAJAS,  SEGÚN LA BIBLIA</a:t>
            </a:r>
            <a:endParaRPr lang="en-US" sz="28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1870057" y="2346190"/>
            <a:ext cx="5992298" cy="3260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es-ES" sz="3200" dirty="0"/>
              <a:t>Una mujer soltera o niña se preocupa por los asuntos del Señor: Su objetivo es ser devotos al Señor tanto en cuerpo como en espíritu. Pero a una mujer casada le preocupan los asuntos de este mundo: cómo puede complacer a su marido.</a:t>
            </a:r>
            <a:endParaRPr lang="en-US" sz="3200" i="1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2206649-C53D-45E0-AC7E-F3E4DF56D2EC}"/>
              </a:ext>
            </a:extLst>
          </p:cNvPr>
          <p:cNvSpPr/>
          <p:nvPr/>
        </p:nvSpPr>
        <p:spPr>
          <a:xfrm>
            <a:off x="5215478" y="5606079"/>
            <a:ext cx="24091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/>
              <a:t>1 Corintios 7: 32-34 NVI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145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532" name="Picture 4" descr="OS5406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0495" y="1362920"/>
            <a:ext cx="2736515" cy="4212770"/>
          </a:xfrm>
          <a:prstGeom prst="rect">
            <a:avLst/>
          </a:prstGeom>
          <a:solidFill>
            <a:srgbClr val="77777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6535" name="Text Box 7"/>
          <p:cNvSpPr txBox="1">
            <a:spLocks noChangeArrowheads="1"/>
          </p:cNvSpPr>
          <p:nvPr/>
        </p:nvSpPr>
        <p:spPr bwMode="auto">
          <a:xfrm>
            <a:off x="2754446" y="217488"/>
            <a:ext cx="70373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sz="4000" dirty="0">
                <a:solidFill>
                  <a:srgbClr val="00009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venir Heavy"/>
                <a:cs typeface="Avenir Heavy"/>
              </a:rPr>
              <a:t>ALGUNAS VENTAJAS</a:t>
            </a:r>
            <a:r>
              <a:rPr lang="en-US" sz="3200" dirty="0">
                <a:solidFill>
                  <a:srgbClr val="00009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venir Heavy"/>
                <a:cs typeface="Avenir Heavy"/>
              </a:rPr>
              <a:t> </a:t>
            </a:r>
          </a:p>
        </p:txBody>
      </p:sp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1894637" y="1362921"/>
            <a:ext cx="5675858" cy="51029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lnSpc>
                <a:spcPct val="110000"/>
              </a:lnSpc>
              <a:buFontTx/>
              <a:buAutoNum type="arabicPeriod"/>
            </a:pPr>
            <a:r>
              <a:rPr kumimoji="0" lang="es-ES_tradnl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 Control del tiempo propio </a:t>
            </a:r>
          </a:p>
          <a:p>
            <a:pPr>
              <a:lnSpc>
                <a:spcPct val="110000"/>
              </a:lnSpc>
              <a:buFontTx/>
              <a:buAutoNum type="arabicPeriod"/>
            </a:pPr>
            <a:r>
              <a:rPr kumimoji="0" lang="es-ES_tradnl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 Libertad de acción</a:t>
            </a:r>
          </a:p>
          <a:p>
            <a:pPr>
              <a:lnSpc>
                <a:spcPct val="110000"/>
              </a:lnSpc>
            </a:pPr>
            <a:r>
              <a:rPr kumimoji="0" lang="es-ES_tradnl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3. Control del dinero propio </a:t>
            </a:r>
          </a:p>
          <a:p>
            <a:pPr>
              <a:lnSpc>
                <a:spcPct val="110000"/>
              </a:lnSpc>
            </a:pPr>
            <a:r>
              <a:rPr kumimoji="0" lang="es-ES_tradnl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4. Libertad para lograr el blanco en una profesión</a:t>
            </a:r>
          </a:p>
          <a:p>
            <a:pPr>
              <a:lnSpc>
                <a:spcPct val="110000"/>
              </a:lnSpc>
            </a:pPr>
            <a:r>
              <a:rPr kumimoji="0" lang="es-ES_tradnl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5. Oportunidad única de servir a Dios.  </a:t>
            </a:r>
            <a:r>
              <a:rPr kumimoji="0" lang="es-ES_tradnl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(1ra. de Corintios 7:32-34</a:t>
            </a:r>
            <a:r>
              <a:rPr kumimoji="0"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)</a:t>
            </a:r>
          </a:p>
          <a:p>
            <a:pPr>
              <a:lnSpc>
                <a:spcPct val="110000"/>
              </a:lnSpc>
            </a:pPr>
            <a:r>
              <a:rPr kumimoji="0"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6.__________________________</a:t>
            </a:r>
          </a:p>
          <a:p>
            <a:pPr>
              <a:lnSpc>
                <a:spcPct val="110000"/>
              </a:lnSpc>
            </a:pPr>
            <a:r>
              <a:rPr kumimoji="0" lang="en-US" dirty="0">
                <a:solidFill>
                  <a:srgbClr val="00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badi MT Condensed Extra Bold"/>
                <a:cs typeface="Abadi MT Condensed Extra Bold"/>
              </a:rPr>
              <a:t>7.__________________________</a:t>
            </a:r>
            <a:endParaRPr kumimoji="0" lang="es-ES_tradnl" sz="3200" dirty="0">
              <a:solidFill>
                <a:srgbClr val="00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193527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6532" name="Picture 4" descr="OS5406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3114" y="1362920"/>
            <a:ext cx="2736515" cy="3663386"/>
          </a:xfrm>
          <a:prstGeom prst="rect">
            <a:avLst/>
          </a:prstGeom>
          <a:solidFill>
            <a:srgbClr val="777777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6535" name="Text Box 7"/>
          <p:cNvSpPr txBox="1">
            <a:spLocks noChangeArrowheads="1"/>
          </p:cNvSpPr>
          <p:nvPr/>
        </p:nvSpPr>
        <p:spPr bwMode="auto">
          <a:xfrm>
            <a:off x="2754446" y="217488"/>
            <a:ext cx="703732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s-ES_tradnl" sz="4000" dirty="0">
                <a:solidFill>
                  <a:srgbClr val="00009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venir Heavy"/>
                <a:cs typeface="Avenir Heavy"/>
              </a:rPr>
              <a:t>ALGUNAS DESVENTAJAS</a:t>
            </a:r>
            <a:r>
              <a:rPr lang="en-US" sz="3200" dirty="0">
                <a:solidFill>
                  <a:srgbClr val="00009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venir Heavy"/>
                <a:cs typeface="Avenir Heavy"/>
              </a:rPr>
              <a:t> </a:t>
            </a:r>
          </a:p>
        </p:txBody>
      </p:sp>
      <p:sp>
        <p:nvSpPr>
          <p:cNvPr id="406537" name="Text Box 9"/>
          <p:cNvSpPr txBox="1">
            <a:spLocks noChangeArrowheads="1"/>
          </p:cNvSpPr>
          <p:nvPr/>
        </p:nvSpPr>
        <p:spPr bwMode="auto">
          <a:xfrm>
            <a:off x="1959794" y="1414567"/>
            <a:ext cx="4982139" cy="52629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1. </a:t>
            </a: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Pérdida de la maternidad o paternidad</a:t>
            </a:r>
          </a:p>
          <a:p>
            <a:r>
              <a:rPr lang="en-US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2. </a:t>
            </a:r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Soledad. El temor de estar solo </a:t>
            </a:r>
          </a:p>
          <a:p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en caso de emergencia</a:t>
            </a:r>
          </a:p>
          <a:p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3. Falta de satisfacción sexual</a:t>
            </a:r>
          </a:p>
          <a:p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4. Actitud de la sociedad y la iglesia hacia este estatus</a:t>
            </a:r>
          </a:p>
          <a:p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5.________________________</a:t>
            </a:r>
          </a:p>
          <a:p>
            <a:r>
              <a:rPr lang="es-ES_tradnl" sz="2800" dirty="0">
                <a:effectLst>
                  <a:outerShdw blurRad="38100" dist="38100" dir="2700000" algn="tl">
                    <a:srgbClr val="000000"/>
                  </a:outerShdw>
                </a:effectLst>
                <a:latin typeface="Avenir Black"/>
                <a:cs typeface="Avenir Black"/>
              </a:rPr>
              <a:t>6.________________________</a:t>
            </a:r>
            <a:endParaRPr lang="es-ES_tradnl" sz="3200" dirty="0">
              <a:effectLst>
                <a:outerShdw blurRad="38100" dist="38100" dir="2700000" algn="tl">
                  <a:srgbClr val="000000"/>
                </a:outerShdw>
              </a:effectLst>
              <a:latin typeface="Avenir Black"/>
              <a:cs typeface="Avenir Black"/>
            </a:endParaRPr>
          </a:p>
        </p:txBody>
      </p:sp>
    </p:spTree>
    <p:extLst>
      <p:ext uri="{BB962C8B-B14F-4D97-AF65-F5344CB8AC3E}">
        <p14:creationId xmlns:p14="http://schemas.microsoft.com/office/powerpoint/2010/main" val="76768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val Callout 7"/>
          <p:cNvSpPr/>
          <p:nvPr/>
        </p:nvSpPr>
        <p:spPr>
          <a:xfrm>
            <a:off x="5354262" y="436073"/>
            <a:ext cx="4425637" cy="2063600"/>
          </a:xfrm>
          <a:prstGeom prst="wedgeEllipseCallout">
            <a:avLst>
              <a:gd name="adj1" fmla="val -76609"/>
              <a:gd name="adj2" fmla="val 47520"/>
            </a:avLst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sz="2800" b="1" dirty="0">
                <a:solidFill>
                  <a:srgbClr val="000090"/>
                </a:solidFill>
                <a:latin typeface="Abadi MT Condensed Extra Bold"/>
                <a:cs typeface="Abadi MT Condensed Extra Bold"/>
              </a:rPr>
              <a:t>NO CODICIARÁS LA CONDICIÓN CIVIL DEL OTRO</a:t>
            </a:r>
            <a:endParaRPr lang="en-US" sz="2800" dirty="0">
              <a:solidFill>
                <a:srgbClr val="000090"/>
              </a:solidFill>
              <a:latin typeface="Abadi MT Condensed Extra Bold"/>
              <a:cs typeface="Abadi MT Condensed Extra Bold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81BA507-FFC5-45B2-B42A-908771B8FBCC}"/>
              </a:ext>
            </a:extLst>
          </p:cNvPr>
          <p:cNvSpPr/>
          <p:nvPr/>
        </p:nvSpPr>
        <p:spPr>
          <a:xfrm>
            <a:off x="4024585" y="2676113"/>
            <a:ext cx="6271304" cy="33670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Creo, pues, que esto es bueno en vista de la presente aflicción; es decir, que es bueno que el hombre se quede como está.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es-ES" sz="3200" dirty="0">
                <a:latin typeface="Abadi MT Condensed Extra Bold"/>
                <a:cs typeface="Abadi MT Condensed Extra Bold"/>
              </a:rPr>
              <a:t>¿Estás unido a mujer? No procures separarte. ¿Estás libre de mujer? No busques mujer.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en-US" sz="3200" i="1" dirty="0">
              <a:latin typeface="Abadi MT Condensed Extra Bold"/>
              <a:cs typeface="Abadi MT Condensed Extra Bold"/>
            </a:endParaRPr>
          </a:p>
        </p:txBody>
      </p:sp>
      <p:pic>
        <p:nvPicPr>
          <p:cNvPr id="9" name="Picture 13" descr="OS5403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92" r="9305"/>
          <a:stretch>
            <a:fillRect/>
          </a:stretch>
        </p:blipFill>
        <p:spPr bwMode="auto">
          <a:xfrm>
            <a:off x="1524001" y="1467873"/>
            <a:ext cx="2713251" cy="426248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C0B8CB1-C3F3-47F1-A23B-9BFEE386F58B}"/>
              </a:ext>
            </a:extLst>
          </p:cNvPr>
          <p:cNvSpPr/>
          <p:nvPr/>
        </p:nvSpPr>
        <p:spPr>
          <a:xfrm>
            <a:off x="6863716" y="5730357"/>
            <a:ext cx="29161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>
                <a:latin typeface="Abadi MT Condensed Extra Bold"/>
                <a:cs typeface="Abadi MT Condensed Extra Bold"/>
              </a:rPr>
              <a:t>1 Corintios 7:26-28 (LBLA)</a:t>
            </a:r>
            <a:endParaRPr lang="en-US" dirty="0">
              <a:latin typeface="Abadi MT Condensed Extra Bold"/>
              <a:cs typeface="Abadi MT Condensed Extra Bold"/>
            </a:endParaRPr>
          </a:p>
        </p:txBody>
      </p:sp>
    </p:spTree>
    <p:extLst>
      <p:ext uri="{BB962C8B-B14F-4D97-AF65-F5344CB8AC3E}">
        <p14:creationId xmlns:p14="http://schemas.microsoft.com/office/powerpoint/2010/main" val="216938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</TotalTime>
  <Words>543</Words>
  <Application>Microsoft Office PowerPoint</Application>
  <PresentationFormat>Panorámica</PresentationFormat>
  <Paragraphs>56</Paragraphs>
  <Slides>15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4" baseType="lpstr">
      <vt:lpstr>ＭＳ Ｐゴシック</vt:lpstr>
      <vt:lpstr>Abadi MT Condensed Extra Bold</vt:lpstr>
      <vt:lpstr>Arial</vt:lpstr>
      <vt:lpstr>Arial Black</vt:lpstr>
      <vt:lpstr>Arial Rounded MT Bold</vt:lpstr>
      <vt:lpstr>Avenir Black</vt:lpstr>
      <vt:lpstr>Avenir Heavy</vt:lpstr>
      <vt:lpstr>Calibri</vt:lpstr>
      <vt:lpstr>Office Theme</vt:lpstr>
      <vt:lpstr>LA SOLTERÍA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SOLTERÍA</dc:title>
  <dc:creator>Pedro Iglesias</dc:creator>
  <cp:lastModifiedBy>Usuario de Windows</cp:lastModifiedBy>
  <cp:revision>14</cp:revision>
  <dcterms:created xsi:type="dcterms:W3CDTF">2019-05-02T22:49:34Z</dcterms:created>
  <dcterms:modified xsi:type="dcterms:W3CDTF">2019-05-06T17:02:27Z</dcterms:modified>
</cp:coreProperties>
</file>