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905000" y="2857500"/>
            <a:ext cx="20574000" cy="45339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905000" y="7531100"/>
            <a:ext cx="20574000" cy="1727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Escribe una cita aquí”"/>
          <p:cNvSpPr txBox="1"/>
          <p:nvPr>
            <p:ph type="body" sz="quarter" idx="21"/>
          </p:nvPr>
        </p:nvSpPr>
        <p:spPr>
          <a:xfrm>
            <a:off x="2374900" y="5956300"/>
            <a:ext cx="19621500" cy="1066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5300"/>
              </a:spcBef>
              <a:buSzTx/>
              <a:buNone/>
              <a:defRPr i="1" sz="66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“Escribe una cita aquí”</a:t>
            </a:r>
          </a:p>
        </p:txBody>
      </p:sp>
      <p:sp>
        <p:nvSpPr>
          <p:cNvPr id="94" name="-Juan Pérez"/>
          <p:cNvSpPr txBox="1"/>
          <p:nvPr>
            <p:ph type="body" sz="quarter" idx="22"/>
          </p:nvPr>
        </p:nvSpPr>
        <p:spPr>
          <a:xfrm>
            <a:off x="2374900" y="8953500"/>
            <a:ext cx="19621500" cy="762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A29A85"/>
                </a:solidFill>
              </a:defRPr>
            </a:lvl1pPr>
          </a:lstStyle>
          <a:p>
            <a:pPr/>
            <a:r>
              <a:t>-Juan Pérez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57638500_2257x3000.jpeg"/>
          <p:cNvSpPr/>
          <p:nvPr>
            <p:ph type="pic" idx="21"/>
          </p:nvPr>
        </p:nvSpPr>
        <p:spPr>
          <a:xfrm>
            <a:off x="0" y="-2311400"/>
            <a:ext cx="24384000" cy="18344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el título"/>
          <p:cNvSpPr txBox="1"/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>
              <a:defRPr cap="all" spc="319" sz="8000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18" name="Nivel de texto 1…"/>
          <p:cNvSpPr txBox="1"/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xfrm>
            <a:off x="11976100" y="12846050"/>
            <a:ext cx="419100" cy="457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C8C8C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solidFill>
          <a:srgbClr val="C246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o del título"/>
          <p:cNvSpPr txBox="1"/>
          <p:nvPr>
            <p:ph type="title"/>
          </p:nvPr>
        </p:nvSpPr>
        <p:spPr>
          <a:xfrm>
            <a:off x="3096369" y="3994150"/>
            <a:ext cx="19621501" cy="3213100"/>
          </a:xfrm>
          <a:prstGeom prst="rect">
            <a:avLst/>
          </a:prstGeom>
        </p:spPr>
        <p:txBody>
          <a:bodyPr anchor="b"/>
          <a:lstStyle>
            <a:lvl1pPr>
              <a:defRPr i="1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27" name="Nivel de texto 1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" name="Número de diapositiva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n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Texto del título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914400">
              <a:defRPr cap="all" sz="6400">
                <a:solidFill>
                  <a:srgbClr val="A9E023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7" name="Nivel de texto 1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 defTabSz="914400">
              <a:spcBef>
                <a:spcPts val="1200"/>
              </a:spcBef>
              <a:buClrTx/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spcBef>
                <a:spcPts val="1200"/>
              </a:spcBef>
              <a:buClrTx/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spcBef>
                <a:spcPts val="1200"/>
              </a:spcBef>
              <a:buClrTx/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spcBef>
                <a:spcPts val="1200"/>
              </a:spcBef>
              <a:buClrTx/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spcBef>
                <a:spcPts val="1200"/>
              </a:spcBef>
              <a:buClrTx/>
              <a:buSzTx/>
              <a:buNone/>
              <a:defRPr cap="small" sz="4400">
                <a:solidFill>
                  <a:srgbClr val="FFFFF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8" name="Número de diapositiva"/>
          <p:cNvSpPr txBox="1"/>
          <p:nvPr>
            <p:ph type="sldNum" sz="quarter" idx="2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457200">
              <a:defRPr b="1" sz="1800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o del título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cap="all" sz="100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46" name="Nivel de texto 1…"/>
          <p:cNvSpPr txBox="1"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7" name="Número de diapositiva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21"/>
          </p:nvPr>
        </p:nvSpPr>
        <p:spPr>
          <a:xfrm>
            <a:off x="7010400" y="863600"/>
            <a:ext cx="10378979" cy="129758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905000" y="8953500"/>
            <a:ext cx="20574000" cy="21463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905000" y="11074400"/>
            <a:ext cx="20574000" cy="1854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905000" y="4584700"/>
            <a:ext cx="20574000" cy="4533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quarter" idx="21"/>
          </p:nvPr>
        </p:nvSpPr>
        <p:spPr>
          <a:xfrm>
            <a:off x="16421100" y="2882900"/>
            <a:ext cx="6345534" cy="793321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1435100" y="3251200"/>
            <a:ext cx="14630400" cy="4483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1435100" y="7912100"/>
            <a:ext cx="14630400" cy="4559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xfrm>
            <a:off x="1905000" y="3898900"/>
            <a:ext cx="20574000" cy="80391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quarter" idx="21"/>
          </p:nvPr>
        </p:nvSpPr>
        <p:spPr>
          <a:xfrm>
            <a:off x="15849600" y="3937000"/>
            <a:ext cx="6345534" cy="793321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1905000" y="3911600"/>
            <a:ext cx="12839700" cy="8001000"/>
          </a:xfrm>
          <a:prstGeom prst="rect">
            <a:avLst/>
          </a:prstGeom>
        </p:spPr>
        <p:txBody>
          <a:bodyPr/>
          <a:lstStyle>
            <a:lvl1pPr>
              <a:spcBef>
                <a:spcPts val="5300"/>
              </a:spcBef>
              <a:defRPr sz="4600"/>
            </a:lvl1pPr>
            <a:lvl2pPr>
              <a:spcBef>
                <a:spcPts val="5300"/>
              </a:spcBef>
              <a:defRPr sz="4600"/>
            </a:lvl2pPr>
            <a:lvl3pPr>
              <a:spcBef>
                <a:spcPts val="5300"/>
              </a:spcBef>
              <a:defRPr sz="4600"/>
            </a:lvl3pPr>
            <a:lvl4pPr>
              <a:spcBef>
                <a:spcPts val="5300"/>
              </a:spcBef>
              <a:defRPr sz="4600"/>
            </a:lvl4pPr>
            <a:lvl5pPr>
              <a:spcBef>
                <a:spcPts val="5300"/>
              </a:spcBef>
              <a:defRPr sz="46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idx="21"/>
          </p:nvPr>
        </p:nvSpPr>
        <p:spPr>
          <a:xfrm>
            <a:off x="965200" y="1320800"/>
            <a:ext cx="14686310" cy="1104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22"/>
          </p:nvPr>
        </p:nvSpPr>
        <p:spPr>
          <a:xfrm>
            <a:off x="16476736" y="5459619"/>
            <a:ext cx="6680201" cy="8267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sz="quarter" idx="23"/>
          </p:nvPr>
        </p:nvSpPr>
        <p:spPr>
          <a:xfrm>
            <a:off x="16503113" y="1244600"/>
            <a:ext cx="6739524" cy="430957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xfrm>
            <a:off x="12090400" y="12661900"/>
            <a:ext cx="419100" cy="4572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/>
          <p:nvPr>
            <p:ph type="body" idx="1"/>
          </p:nvPr>
        </p:nvSpPr>
        <p:spPr>
          <a:xfrm>
            <a:off x="1905000" y="1778000"/>
            <a:ext cx="205740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/>
          <p:nvPr>
            <p:ph type="title"/>
          </p:nvPr>
        </p:nvSpPr>
        <p:spPr>
          <a:xfrm>
            <a:off x="1905000" y="762000"/>
            <a:ext cx="20574000" cy="260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76100" y="126619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ClrTx/>
              <a:defRPr sz="24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27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90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54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317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381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444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508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571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1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12.png"/><Relationship Id="rId4" Type="http://schemas.openxmlformats.org/officeDocument/2006/relationships/image" Target="../media/image30.png"/><Relationship Id="rId5" Type="http://schemas.openxmlformats.org/officeDocument/2006/relationships/image" Target="../media/image13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Relationship Id="rId6" Type="http://schemas.openxmlformats.org/officeDocument/2006/relationships/image" Target="../media/image15.png"/><Relationship Id="rId7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38.png"/><Relationship Id="rId4" Type="http://schemas.openxmlformats.org/officeDocument/2006/relationships/image" Target="../media/image30.png"/><Relationship Id="rId5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39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6" Type="http://schemas.openxmlformats.org/officeDocument/2006/relationships/image" Target="../media/image30.png"/><Relationship Id="rId7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6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41.png"/><Relationship Id="rId4" Type="http://schemas.openxmlformats.org/officeDocument/2006/relationships/image" Target="../media/image13.png"/><Relationship Id="rId5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Editar: doble clic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Editar: doble clic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Portada_SeminarioCMP.jpg" descr="Portada_SeminarioC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ctángulo"/>
          <p:cNvSpPr/>
          <p:nvPr/>
        </p:nvSpPr>
        <p:spPr>
          <a:xfrm>
            <a:off x="2682485" y="4377008"/>
            <a:ext cx="19659487" cy="5581307"/>
          </a:xfrm>
          <a:prstGeom prst="rect">
            <a:avLst/>
          </a:prstGeom>
          <a:gradFill>
            <a:gsLst>
              <a:gs pos="0">
                <a:srgbClr val="BC6D7B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8455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sp>
        <p:nvSpPr>
          <p:cNvPr id="230" name="El amor transforma el carácter"/>
          <p:cNvSpPr txBox="1"/>
          <p:nvPr/>
        </p:nvSpPr>
        <p:spPr>
          <a:xfrm>
            <a:off x="4046748" y="943988"/>
            <a:ext cx="16930961" cy="16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transforma el carácter</a:t>
            </a:r>
          </a:p>
        </p:txBody>
      </p:sp>
      <p:sp>
        <p:nvSpPr>
          <p:cNvPr id="231" name="Presenten el amor de Jesús a los que no conocen la verdad, y esta trabajará como levadura en la transformación del carácter."/>
          <p:cNvSpPr txBox="1"/>
          <p:nvPr/>
        </p:nvSpPr>
        <p:spPr>
          <a:xfrm>
            <a:off x="3657657" y="4640085"/>
            <a:ext cx="17709143" cy="558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000"/>
              </a:lnSpc>
              <a:buClrTx/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Presenten el amor de Jesús a los que no conocen la verdad, y esta trabajará como levadura en la transformación del carácter.</a:t>
            </a:r>
          </a:p>
        </p:txBody>
      </p:sp>
      <p:sp>
        <p:nvSpPr>
          <p:cNvPr id="232" name="—TC 8:60 (1904). {1MCP 244.4}"/>
          <p:cNvSpPr txBox="1"/>
          <p:nvPr/>
        </p:nvSpPr>
        <p:spPr>
          <a:xfrm>
            <a:off x="17739549" y="12542429"/>
            <a:ext cx="5467732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—TC 8:60 (1904). {1MCP 244.4}</a:t>
            </a:r>
          </a:p>
        </p:txBody>
      </p:sp>
      <p:pic>
        <p:nvPicPr>
          <p:cNvPr id="23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5983" y="8728526"/>
            <a:ext cx="7812491" cy="4452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889" y="40677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5046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ángulo"/>
          <p:cNvSpPr/>
          <p:nvPr/>
        </p:nvSpPr>
        <p:spPr>
          <a:xfrm>
            <a:off x="1225308" y="4226409"/>
            <a:ext cx="20387653" cy="7979623"/>
          </a:xfrm>
          <a:prstGeom prst="rect">
            <a:avLst/>
          </a:prstGeom>
          <a:gradFill>
            <a:gsLst>
              <a:gs pos="0">
                <a:srgbClr val="BC6D7B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pic>
        <p:nvPicPr>
          <p:cNvPr id="23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0" b="43002"/>
          <a:stretch>
            <a:fillRect/>
          </a:stretch>
        </p:blipFill>
        <p:spPr>
          <a:xfrm>
            <a:off x="18988697" y="2023082"/>
            <a:ext cx="5596811" cy="1170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mor egoísta"/>
          <p:cNvSpPr txBox="1"/>
          <p:nvPr/>
        </p:nvSpPr>
        <p:spPr>
          <a:xfrm>
            <a:off x="8196919" y="943988"/>
            <a:ext cx="9284669" cy="16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Amor egoísta</a:t>
            </a:r>
          </a:p>
        </p:txBody>
      </p:sp>
      <p:sp>
        <p:nvSpPr>
          <p:cNvPr id="241" name="Comprendan que para glorificarlo deben dar su afecto a quienes más lo necesitan […].…"/>
          <p:cNvSpPr txBox="1"/>
          <p:nvPr/>
        </p:nvSpPr>
        <p:spPr>
          <a:xfrm>
            <a:off x="1515505" y="4679867"/>
            <a:ext cx="17485441" cy="6891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484653" indent="-1484653" algn="l" defTabSz="549148">
              <a:lnSpc>
                <a:spcPts val="8000"/>
              </a:lnSpc>
              <a:buClrTx/>
              <a:buSzPct val="80000"/>
              <a:buBlip>
                <a:blip r:embed="rId5"/>
              </a:buBlip>
              <a:defRPr spc="-71" sz="7144">
                <a:solidFill>
                  <a:srgbClr val="FFFFFF"/>
                </a:solidFill>
                <a:effectLst>
                  <a:outerShdw sx="100000" sy="100000" kx="0" ky="0" algn="b" rotWithShape="0" blurRad="35814" dist="59689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Comprendan que para glorificarlo </a:t>
            </a:r>
            <a:r>
              <a:rPr b="1" i="1" spc="-78" sz="7801">
                <a:latin typeface="Times New Roman"/>
                <a:ea typeface="Times New Roman"/>
                <a:cs typeface="Times New Roman"/>
                <a:sym typeface="Times New Roman"/>
              </a:rPr>
              <a:t>deben dar su afecto</a:t>
            </a:r>
            <a:r>
              <a:t> </a:t>
            </a:r>
            <a:r>
              <a:rPr spc="-59" sz="5922"/>
              <a:t>a quienes más lo necesitan […].</a:t>
            </a:r>
            <a:endParaRPr spc="-59" sz="5922"/>
          </a:p>
          <a:p>
            <a:pPr marL="1484653" indent="-1484653" algn="l" defTabSz="549148">
              <a:lnSpc>
                <a:spcPts val="8000"/>
              </a:lnSpc>
              <a:buClrTx/>
              <a:buSzPct val="80000"/>
              <a:buBlip>
                <a:blip r:embed="rId5"/>
              </a:buBlip>
              <a:defRPr spc="-71" sz="7144">
                <a:solidFill>
                  <a:srgbClr val="FFFFFF"/>
                </a:solidFill>
                <a:effectLst>
                  <a:outerShdw sx="100000" sy="100000" kx="0" ky="0" algn="b" rotWithShape="0" blurRad="35814" dist="59689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debe manifestarse egoísmo</a:t>
            </a:r>
            <a:r>
              <a:rPr spc="-59" sz="5922"/>
              <a:t> en la mirada,</a:t>
            </a:r>
            <a:endParaRPr spc="-59" sz="5922"/>
          </a:p>
          <a:p>
            <a:pPr marL="1484653" indent="-1484653" algn="l" defTabSz="549148">
              <a:lnSpc>
                <a:spcPts val="8000"/>
              </a:lnSpc>
              <a:buClrTx/>
              <a:buSzPct val="80000"/>
              <a:buBlip>
                <a:blip r:embed="rId5"/>
              </a:buBlip>
              <a:defRPr spc="-71" sz="7144">
                <a:solidFill>
                  <a:srgbClr val="FFFFFF"/>
                </a:solidFill>
                <a:effectLst>
                  <a:outerShdw sx="100000" sy="100000" kx="0" ky="0" algn="b" rotWithShape="0" blurRad="35814" dist="59689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En las palabras</a:t>
            </a:r>
            <a:r>
              <a:rPr spc="-59" sz="5922"/>
              <a:t>, o en los hechos,</a:t>
            </a:r>
            <a:endParaRPr spc="-59" sz="5922"/>
          </a:p>
          <a:p>
            <a:pPr marL="1484653" indent="-1484653" algn="l" defTabSz="549148">
              <a:lnSpc>
                <a:spcPts val="6900"/>
              </a:lnSpc>
              <a:buClrTx/>
              <a:buSzPct val="80000"/>
              <a:buBlip>
                <a:blip r:embed="rId5"/>
              </a:buBlip>
              <a:defRPr spc="-71" sz="7144">
                <a:solidFill>
                  <a:srgbClr val="FFFFFF"/>
                </a:solidFill>
                <a:effectLst>
                  <a:outerShdw sx="100000" sy="100000" kx="0" ky="0" algn="b" rotWithShape="0" blurRad="35814" dist="59689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Cuando se trata con aquellos </a:t>
            </a:r>
            <a:r>
              <a:rPr spc="-59" sz="5922"/>
              <a:t>que pertenecen a la misma fe [...] aunque sean encumbrados o humildes, ricos o pobres.</a:t>
            </a:r>
          </a:p>
        </p:txBody>
      </p:sp>
      <p:sp>
        <p:nvSpPr>
          <p:cNvPr id="242" name="—Nuestra Elavada Vocacion, 233 (1899). {1MCP 244.5}"/>
          <p:cNvSpPr txBox="1"/>
          <p:nvPr/>
        </p:nvSpPr>
        <p:spPr>
          <a:xfrm>
            <a:off x="9574719" y="12847229"/>
            <a:ext cx="9136762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—Nuestra Elavada Vocacion, 233 (1899). {1MCP 244.5}</a:t>
            </a:r>
          </a:p>
        </p:txBody>
      </p:sp>
      <p:sp>
        <p:nvSpPr>
          <p:cNvPr id="243" name="Dios anhela que sus hijos"/>
          <p:cNvSpPr txBox="1"/>
          <p:nvPr/>
        </p:nvSpPr>
        <p:spPr>
          <a:xfrm>
            <a:off x="1972705" y="2871032"/>
            <a:ext cx="9191151" cy="1285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25779">
              <a:lnSpc>
                <a:spcPts val="7700"/>
              </a:lnSpc>
              <a:buClrTx/>
              <a:defRPr spc="-68" sz="6840">
                <a:solidFill>
                  <a:srgbClr val="FFFFFF"/>
                </a:solidFill>
                <a:effectLst>
                  <a:outerShdw sx="100000" sy="100000" kx="0" ky="0" algn="b" rotWithShape="0" blurRad="34289" dist="5715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Dios anhela que sus hijos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2249" y="0"/>
            <a:ext cx="301998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ángulo"/>
          <p:cNvSpPr/>
          <p:nvPr/>
        </p:nvSpPr>
        <p:spPr>
          <a:xfrm>
            <a:off x="2538667" y="3869008"/>
            <a:ext cx="20121548" cy="8503200"/>
          </a:xfrm>
          <a:prstGeom prst="rect">
            <a:avLst/>
          </a:prstGeom>
          <a:gradFill>
            <a:gsLst>
              <a:gs pos="0">
                <a:srgbClr val="BC6D7B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sp>
        <p:nvSpPr>
          <p:cNvPr id="248" name="Amor egoísta"/>
          <p:cNvSpPr txBox="1"/>
          <p:nvPr/>
        </p:nvSpPr>
        <p:spPr>
          <a:xfrm>
            <a:off x="693035" y="660537"/>
            <a:ext cx="7656330" cy="74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92100">
              <a:lnSpc>
                <a:spcPts val="4800"/>
              </a:lnSpc>
              <a:buClrTx/>
              <a:defRPr spc="-49" sz="4950">
                <a:solidFill>
                  <a:srgbClr val="FFFFFF"/>
                </a:solidFill>
                <a:effectLst>
                  <a:outerShdw sx="100000" sy="100000" kx="0" ky="0" algn="b" rotWithShape="0" blurRad="19050" dist="3175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Amor egoísta</a:t>
            </a:r>
          </a:p>
        </p:txBody>
      </p:sp>
      <p:sp>
        <p:nvSpPr>
          <p:cNvPr id="249" name="El amor que pronuncia palabras bondadosas solamente a unos pocos, mientras a otros se los trata con frialdad e indiferencia, no es amor, sino egoísmo, y de ninguna manera obrará para el bien de las almas o para la gloria de Dios.…"/>
          <p:cNvSpPr txBox="1"/>
          <p:nvPr/>
        </p:nvSpPr>
        <p:spPr>
          <a:xfrm>
            <a:off x="2758370" y="4327415"/>
            <a:ext cx="19777394" cy="7638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358299" indent="-1358299" algn="l" defTabSz="502412">
              <a:lnSpc>
                <a:spcPts val="7300"/>
              </a:lnSpc>
              <a:buClrTx/>
              <a:buSzPct val="80000"/>
              <a:buBlip>
                <a:blip r:embed="rId4"/>
              </a:buBlip>
              <a:defRPr spc="-65" sz="653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amor que </a:t>
            </a:r>
            <a:r>
              <a:rPr b="1" i="1" spc="-71" sz="7138">
                <a:latin typeface="Times New Roman"/>
                <a:ea typeface="Times New Roman"/>
                <a:cs typeface="Times New Roman"/>
                <a:sym typeface="Times New Roman"/>
              </a:rPr>
              <a:t>pronuncia palabras bondadosas</a:t>
            </a:r>
            <a:r>
              <a:t> </a:t>
            </a:r>
            <a:r>
              <a:rPr b="1" i="1" spc="-71" sz="7138">
                <a:latin typeface="Times New Roman"/>
                <a:ea typeface="Times New Roman"/>
                <a:cs typeface="Times New Roman"/>
                <a:sym typeface="Times New Roman"/>
              </a:rPr>
              <a:t>solamente a unos pocos</a:t>
            </a:r>
            <a:r>
              <a:t>, mientras a otros </a:t>
            </a:r>
            <a:r>
              <a:rPr b="1" i="1" spc="-71" sz="7138">
                <a:latin typeface="Times New Roman"/>
                <a:ea typeface="Times New Roman"/>
                <a:cs typeface="Times New Roman"/>
                <a:sym typeface="Times New Roman"/>
              </a:rPr>
              <a:t>se los trata con frialdad e indiferencia</a:t>
            </a:r>
            <a:r>
              <a:t>, </a:t>
            </a:r>
            <a:r>
              <a:rPr spc="-72" sz="7224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es amor</a:t>
            </a:r>
            <a:r>
              <a:t>, sino egoísmo, y de ninguna manera obrará para el bien de las almas o para la gloria de Dios.</a:t>
            </a:r>
          </a:p>
          <a:p>
            <a:pPr marL="1358299" indent="-1358299" algn="l" defTabSz="502412">
              <a:lnSpc>
                <a:spcPts val="7300"/>
              </a:lnSpc>
              <a:buClrTx/>
              <a:buSzPct val="80000"/>
              <a:buBlip>
                <a:blip r:embed="rId4"/>
              </a:buBlip>
              <a:defRPr spc="-65" sz="653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Nuestro amor [...] </a:t>
            </a:r>
            <a:r>
              <a:rPr b="1" i="1" spc="-75" sz="7568">
                <a:latin typeface="Times New Roman"/>
                <a:ea typeface="Times New Roman"/>
                <a:cs typeface="Times New Roman"/>
                <a:sym typeface="Times New Roman"/>
              </a:rPr>
              <a:t>no debe reservarse para unos pocos y descuidar a otros</a:t>
            </a:r>
            <a:r>
              <a:t>. Quiebren la botella, y la fragancia llenará la casa.</a:t>
            </a:r>
          </a:p>
        </p:txBody>
      </p:sp>
      <p:pic>
        <p:nvPicPr>
          <p:cNvPr id="25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96044" y="0"/>
            <a:ext cx="350308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ectángulo"/>
          <p:cNvSpPr/>
          <p:nvPr/>
        </p:nvSpPr>
        <p:spPr>
          <a:xfrm>
            <a:off x="4371784" y="3813638"/>
            <a:ext cx="17585020" cy="8397446"/>
          </a:xfrm>
          <a:prstGeom prst="rect">
            <a:avLst/>
          </a:prstGeom>
          <a:gradFill>
            <a:gsLst>
              <a:gs pos="0">
                <a:srgbClr val="3E5075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8455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sp>
        <p:nvSpPr>
          <p:cNvPr id="254" name="La capacidad no sustituye al amor"/>
          <p:cNvSpPr txBox="1"/>
          <p:nvPr/>
        </p:nvSpPr>
        <p:spPr>
          <a:xfrm>
            <a:off x="4698813" y="994788"/>
            <a:ext cx="16930962" cy="16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60831">
              <a:lnSpc>
                <a:spcPts val="9300"/>
              </a:lnSpc>
              <a:buClrTx/>
              <a:defRPr spc="-95" sz="9504">
                <a:solidFill>
                  <a:srgbClr val="FFFFFF"/>
                </a:solidFill>
                <a:effectLst>
                  <a:outerShdw sx="100000" sy="100000" kx="0" ky="0" algn="b" rotWithShape="0" blurRad="36576" dist="60959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capacidad no sustituye al amor</a:t>
            </a:r>
          </a:p>
        </p:txBody>
      </p:sp>
      <p:sp>
        <p:nvSpPr>
          <p:cNvPr id="255" name="La charlatanería, el farisaísmo y la alabanza propia abundan; pero estas cosas nunca ganarán almas para Cristo.…"/>
          <p:cNvSpPr txBox="1"/>
          <p:nvPr/>
        </p:nvSpPr>
        <p:spPr>
          <a:xfrm>
            <a:off x="2795240" y="4052089"/>
            <a:ext cx="18793520" cy="792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724890" indent="-1724890" algn="l" defTabSz="584200">
              <a:lnSpc>
                <a:spcPts val="9000"/>
              </a:lnSpc>
              <a:buClrTx/>
              <a:buSzPct val="80000"/>
              <a:buBlip>
                <a:blip r:embed="rId3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La charlatanería, el farisaísmo y la alabanza propia abundan</a:t>
            </a:r>
            <a:r>
              <a:rPr i="0" spc="-69" sz="6900">
                <a:latin typeface="Helvetica Neue Light"/>
                <a:ea typeface="Helvetica Neue Light"/>
                <a:cs typeface="Helvetica Neue Light"/>
                <a:sym typeface="Helvetica Neue Light"/>
              </a:rPr>
              <a:t>; pero estas cosas nunca ganarán almas para Cristo.</a:t>
            </a:r>
            <a:endParaRPr i="0" spc="-69" sz="69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724890" indent="-1724890" algn="l" defTabSz="584200">
              <a:lnSpc>
                <a:spcPts val="9000"/>
              </a:lnSpc>
              <a:buClrTx/>
              <a:buSzPct val="80000"/>
              <a:buBlip>
                <a:blip r:embed="rId3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 amor puro y santificado</a:t>
            </a:r>
            <a:r>
              <a:rPr i="0" spc="-69" sz="6900">
                <a:latin typeface="Helvetica Neue Light"/>
                <a:ea typeface="Helvetica Neue Light"/>
                <a:cs typeface="Helvetica Neue Light"/>
                <a:sym typeface="Helvetica Neue Light"/>
              </a:rPr>
              <a:t>, el amor como el que se reveló en la obra de Cristo,</a:t>
            </a:r>
            <a:r>
              <a:t> es un perfume sagrado.</a:t>
            </a:r>
          </a:p>
        </p:txBody>
      </p:sp>
      <p:sp>
        <p:nvSpPr>
          <p:cNvPr id="256" name="—TC 8:60 (1904). {1MCP 244.4}"/>
          <p:cNvSpPr txBox="1"/>
          <p:nvPr/>
        </p:nvSpPr>
        <p:spPr>
          <a:xfrm>
            <a:off x="17739549" y="12542429"/>
            <a:ext cx="5467732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—TC 8:60 (1904). {1MCP 244.4}</a:t>
            </a:r>
          </a:p>
        </p:txBody>
      </p:sp>
      <p:pic>
        <p:nvPicPr>
          <p:cNvPr id="25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1329" y="1263634"/>
            <a:ext cx="4616461" cy="12237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1589" y="4137540"/>
            <a:ext cx="9405774" cy="9454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La capacidad no sustituye al amor"/>
          <p:cNvSpPr txBox="1"/>
          <p:nvPr/>
        </p:nvSpPr>
        <p:spPr>
          <a:xfrm>
            <a:off x="3949216" y="1021574"/>
            <a:ext cx="16930961" cy="16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60831">
              <a:lnSpc>
                <a:spcPts val="9300"/>
              </a:lnSpc>
              <a:buClrTx/>
              <a:defRPr spc="-95" sz="9504">
                <a:solidFill>
                  <a:srgbClr val="FFFFFF"/>
                </a:solidFill>
                <a:effectLst>
                  <a:outerShdw sx="100000" sy="100000" kx="0" ky="0" algn="b" rotWithShape="0" blurRad="36576" dist="60959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capacidad no sustituye al amor</a:t>
            </a:r>
          </a:p>
        </p:txBody>
      </p:sp>
      <p:pic>
        <p:nvPicPr>
          <p:cNvPr id="26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69879" y="2535327"/>
            <a:ext cx="7152231" cy="1097103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—TC 8:60 (1904). {1MCP 244.4}"/>
          <p:cNvSpPr txBox="1"/>
          <p:nvPr/>
        </p:nvSpPr>
        <p:spPr>
          <a:xfrm>
            <a:off x="9269916" y="12161429"/>
            <a:ext cx="5467732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—TC 8:60 (1904). {1MCP 244.4}</a:t>
            </a:r>
          </a:p>
        </p:txBody>
      </p:sp>
      <p:sp>
        <p:nvSpPr>
          <p:cNvPr id="264" name="Rectángulo"/>
          <p:cNvSpPr/>
          <p:nvPr/>
        </p:nvSpPr>
        <p:spPr>
          <a:xfrm>
            <a:off x="468320" y="7108788"/>
            <a:ext cx="23070924" cy="4942239"/>
          </a:xfrm>
          <a:prstGeom prst="rect">
            <a:avLst/>
          </a:prstGeom>
          <a:gradFill>
            <a:gsLst>
              <a:gs pos="0">
                <a:srgbClr val="3E5075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8455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sp>
        <p:nvSpPr>
          <p:cNvPr id="265" name="Como el vaso de alabastro que quebró María, llena de fragancia toda la casa."/>
          <p:cNvSpPr txBox="1"/>
          <p:nvPr/>
        </p:nvSpPr>
        <p:spPr>
          <a:xfrm>
            <a:off x="4981483" y="3136945"/>
            <a:ext cx="12011903" cy="3183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797433" indent="-797433" algn="l" defTabSz="531622">
              <a:lnSpc>
                <a:spcPts val="8100"/>
              </a:lnSpc>
              <a:buClrTx/>
              <a:buSzPct val="80000"/>
              <a:buBlip>
                <a:blip r:embed="rId5"/>
              </a:buBlip>
              <a:defRPr spc="-62" sz="6279">
                <a:solidFill>
                  <a:srgbClr val="FFFFFF"/>
                </a:solidFill>
                <a:effectLst>
                  <a:outerShdw sx="100000" sy="100000" kx="0" ky="0" algn="b" rotWithShape="0" blurRad="34671" dist="57785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 i="1" spc="-75" sz="7553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 spc="-62" sz="6279">
                <a:latin typeface="Helvetica Neue Thin"/>
                <a:ea typeface="Helvetica Neue Thin"/>
                <a:cs typeface="Helvetica Neue Thin"/>
                <a:sym typeface="Helvetica Neue Thin"/>
              </a:rPr>
              <a:t>Como el vaso de alabastro que quebró María, llena de fragancia toda la casa.</a:t>
            </a:r>
          </a:p>
        </p:txBody>
      </p:sp>
      <p:sp>
        <p:nvSpPr>
          <p:cNvPr id="266" name="La elocuencia, el conocimiento de la verdad, los talentos extraordinarios, mezclados con amor, son todos dones preciosos."/>
          <p:cNvSpPr txBox="1"/>
          <p:nvPr/>
        </p:nvSpPr>
        <p:spPr>
          <a:xfrm>
            <a:off x="857786" y="7498178"/>
            <a:ext cx="22291992" cy="416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054100" indent="-1054100" algn="l" defTabSz="584200">
              <a:lnSpc>
                <a:spcPts val="9000"/>
              </a:lnSpc>
              <a:buClrTx/>
              <a:buSzPct val="80000"/>
              <a:buBlip>
                <a:blip r:embed="rId5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elocuencia, el conocimiento </a:t>
            </a:r>
            <a:r>
              <a:rPr spc="-59" sz="5900"/>
              <a:t>de la </a:t>
            </a:r>
            <a:r>
              <a:t>verdad</a:t>
            </a:r>
            <a:r>
              <a:rPr spc="-59" sz="5900"/>
              <a:t>, los </a:t>
            </a:r>
            <a:r>
              <a:t>talentos extraordinarios, mezclados con amor</a:t>
            </a:r>
            <a:r>
              <a:rPr spc="-68" sz="6800"/>
              <a:t>, son todos dones preciosos.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3086" y="4846124"/>
            <a:ext cx="19352793" cy="9368467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a capacidad personal, los talentos más selectos, por sí solos, no pueden ocupar el lugar del amor."/>
          <p:cNvSpPr txBox="1"/>
          <p:nvPr/>
        </p:nvSpPr>
        <p:spPr>
          <a:xfrm>
            <a:off x="2613930" y="1322128"/>
            <a:ext cx="20151106" cy="425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capacidad personal, los talentos más selectos, por sí solos, no pueden ocupar el lugar del amor.</a:t>
            </a:r>
          </a:p>
        </p:txBody>
      </p:sp>
      <p:sp>
        <p:nvSpPr>
          <p:cNvPr id="270" name="—TC 8:60 (1904). {1MCP 244.4}"/>
          <p:cNvSpPr txBox="1"/>
          <p:nvPr/>
        </p:nvSpPr>
        <p:spPr>
          <a:xfrm>
            <a:off x="6436549" y="12110629"/>
            <a:ext cx="5467732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—TC 8:60 (1904). {1MCP 244.4}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0532774" y="2093146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ectángulo redondeado"/>
          <p:cNvSpPr/>
          <p:nvPr/>
        </p:nvSpPr>
        <p:spPr>
          <a:xfrm>
            <a:off x="2133600" y="3784600"/>
            <a:ext cx="20940515" cy="8327629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7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6782" y="3814663"/>
            <a:ext cx="1870275" cy="18702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  <p:sp>
        <p:nvSpPr>
          <p:cNvPr id="276" name="Dar amor genuino es un signo de discipulado"/>
          <p:cNvSpPr txBox="1"/>
          <p:nvPr/>
        </p:nvSpPr>
        <p:spPr>
          <a:xfrm>
            <a:off x="6283067" y="235806"/>
            <a:ext cx="11817866" cy="225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2412">
              <a:lnSpc>
                <a:spcPts val="8300"/>
              </a:lnSpc>
              <a:buClrTx/>
              <a:defRPr spc="-85" sz="8514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Dar amor genuino </a:t>
            </a:r>
            <a:r>
              <a:rPr spc="-55" sz="5504"/>
              <a:t>es un </a:t>
            </a:r>
            <a:r>
              <a:t>signo</a:t>
            </a:r>
            <a:r>
              <a:rPr spc="-55" sz="5504"/>
              <a:t> de </a:t>
            </a:r>
            <a:r>
              <a:t>discipulado</a:t>
            </a:r>
          </a:p>
        </p:txBody>
      </p:sp>
      <p:sp>
        <p:nvSpPr>
          <p:cNvPr id="277" name="—Los HA 262, 263 (1911). {1MCP 245.3}"/>
          <p:cNvSpPr txBox="1"/>
          <p:nvPr/>
        </p:nvSpPr>
        <p:spPr>
          <a:xfrm>
            <a:off x="16314863" y="12618628"/>
            <a:ext cx="6917818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—Los HA 262, 263 (1911). {1MCP 245.3}</a:t>
            </a:r>
          </a:p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</a:p>
        </p:txBody>
      </p:sp>
      <p:sp>
        <p:nvSpPr>
          <p:cNvPr id="278" name="Línea"/>
          <p:cNvSpPr/>
          <p:nvPr/>
        </p:nvSpPr>
        <p:spPr>
          <a:xfrm flipV="1">
            <a:off x="11556999" y="6223000"/>
            <a:ext cx="1270001" cy="1270000"/>
          </a:xfrm>
          <a:prstGeom prst="line">
            <a:avLst/>
          </a:prstGeom>
          <a:ln w="12700">
            <a:solidFill>
              <a:srgbClr val="A29A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/>
            </a:pPr>
          </a:p>
        </p:txBody>
      </p:sp>
      <p:sp>
        <p:nvSpPr>
          <p:cNvPr id="279" name="Por elevada que sea la profesión de fe, aquel cuyo corazón no está lleno de amor a Dios y a sus semejantes, no es verdadero discípulo de Cristo. Aunque posea una fe grande y tenga poder hasta de realizar milagros, si no tiene amor, su fe no valdrá nada. "/>
          <p:cNvSpPr txBox="1"/>
          <p:nvPr/>
        </p:nvSpPr>
        <p:spPr>
          <a:xfrm>
            <a:off x="2495956" y="4165613"/>
            <a:ext cx="20300536" cy="775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Por elevada que sea la profesión de fe,</a:t>
            </a:r>
            <a:r>
              <a:t> aquel cuyo corazón no está lleno de amor a Dios y a sus semejantes, no es verdadero discípulo de Cristo. </a:t>
            </a:r>
            <a:r>
              <a:rPr sz="5200">
                <a:latin typeface="Helvetica Neue Thin"/>
                <a:ea typeface="Helvetica Neue Thin"/>
                <a:cs typeface="Helvetica Neue Thin"/>
                <a:sym typeface="Helvetica Neue Thin"/>
              </a:rPr>
              <a:t>Aunque posea una fe grande y tenga poder hasta de realizar milagros, si no tiene amor, su fe no valdrá nada. Podrá manifestar mucha generosidad; pero si el motivo de sus acciones no es el amor genuino, aunque dé todos sus bienes para alimentar a los pobres, no merecerá el favor de Dios.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En su celo podrá hasta enfrentar el martirio, pero si no obra por amor, Dios lo considerará un engañado entusiasta o un hipócrita ambicioso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-3665826" y="1644330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ángulo"/>
          <p:cNvSpPr/>
          <p:nvPr/>
        </p:nvSpPr>
        <p:spPr>
          <a:xfrm>
            <a:off x="7315200" y="3751957"/>
            <a:ext cx="7368481" cy="7495283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8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Un corazón guiado por el amor"/>
          <p:cNvSpPr txBox="1"/>
          <p:nvPr/>
        </p:nvSpPr>
        <p:spPr>
          <a:xfrm>
            <a:off x="662940" y="791588"/>
            <a:ext cx="23058120" cy="166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Un corazón guiado por el amor</a:t>
            </a:r>
          </a:p>
        </p:txBody>
      </p:sp>
      <p:sp>
        <p:nvSpPr>
          <p:cNvPr id="286" name="No estará lleno de pasión o venganza por injurias que el orgullo y el amor propio pudieran suponer como imposibles de sobrellevar."/>
          <p:cNvSpPr txBox="1"/>
          <p:nvPr/>
        </p:nvSpPr>
        <p:spPr>
          <a:xfrm>
            <a:off x="7607113" y="4374073"/>
            <a:ext cx="6784655" cy="661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lnSpc>
                <a:spcPts val="6100"/>
              </a:lnSpc>
              <a:buClrTx/>
              <a:defRPr i="1" spc="-72" sz="7221">
                <a:solidFill>
                  <a:srgbClr val="FFFFFF"/>
                </a:solidFill>
                <a:effectLst>
                  <a:outerShdw sx="100000" sy="100000" kx="0" ky="0" algn="b" rotWithShape="0" blurRad="33147" dist="55245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 estará lleno de pasión o venganza por injurias que el orgullo y el amor propio pudieran suponer como imposibles de sobrellevar.</a:t>
            </a:r>
          </a:p>
        </p:txBody>
      </p:sp>
      <p:pic>
        <p:nvPicPr>
          <p:cNvPr id="287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7969" y="957957"/>
            <a:ext cx="5715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El corazón en el cual gobierna el amor"/>
          <p:cNvSpPr txBox="1"/>
          <p:nvPr/>
        </p:nvSpPr>
        <p:spPr>
          <a:xfrm>
            <a:off x="1313919" y="2068987"/>
            <a:ext cx="4533877" cy="576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7100"/>
              </a:lnSpc>
              <a:buClrTx/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chemeClr val="accent1">
                      <a:satOff val="11240"/>
                      <a:lumOff val="13356"/>
                    </a:scheme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El corazón en el cual gobierna el amor</a:t>
            </a:r>
          </a:p>
        </p:txBody>
      </p:sp>
      <p:pic>
        <p:nvPicPr>
          <p:cNvPr id="289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—TC5:168, 169 (1882). {1MCP 246.1"/>
          <p:cNvSpPr txBox="1"/>
          <p:nvPr/>
        </p:nvSpPr>
        <p:spPr>
          <a:xfrm>
            <a:off x="1496949" y="12544821"/>
            <a:ext cx="6912103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—TC5:168, 169 (1882). {1MCP 246.1</a:t>
            </a:r>
          </a:p>
        </p:txBody>
      </p:sp>
      <p:sp>
        <p:nvSpPr>
          <p:cNvPr id="291" name="Rectángulo"/>
          <p:cNvSpPr/>
          <p:nvPr/>
        </p:nvSpPr>
        <p:spPr>
          <a:xfrm>
            <a:off x="16151085" y="2368706"/>
            <a:ext cx="7911307" cy="10196117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92" name="El amor no tiene sospechas, siempre interpreta en la forma más favorable los motivos y actos de los otros."/>
          <p:cNvSpPr txBox="1"/>
          <p:nvPr/>
        </p:nvSpPr>
        <p:spPr>
          <a:xfrm>
            <a:off x="16714412" y="3397222"/>
            <a:ext cx="6784654" cy="923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7100"/>
              </a:lnSpc>
              <a:buClrTx/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 amor no tiene sospechas, siempre interpreta en la forma más favorable los motivos y actos de los otros.</a:t>
            </a:r>
          </a:p>
        </p:txBody>
      </p:sp>
      <p:pic>
        <p:nvPicPr>
          <p:cNvPr id="293" name="Imagen" descr="Image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49889" y="82587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ángulo"/>
          <p:cNvSpPr/>
          <p:nvPr/>
        </p:nvSpPr>
        <p:spPr>
          <a:xfrm>
            <a:off x="1778000" y="2550169"/>
            <a:ext cx="7257852" cy="861566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9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Un corazón guiado por el amor"/>
          <p:cNvSpPr txBox="1"/>
          <p:nvPr/>
        </p:nvSpPr>
        <p:spPr>
          <a:xfrm>
            <a:off x="441680" y="878145"/>
            <a:ext cx="10795183" cy="778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303783">
              <a:lnSpc>
                <a:spcPts val="5000"/>
              </a:lnSpc>
              <a:buClrTx/>
              <a:defRPr spc="-51" sz="5148">
                <a:solidFill>
                  <a:srgbClr val="FFFFFF"/>
                </a:solidFill>
                <a:effectLst>
                  <a:outerShdw sx="100000" sy="100000" kx="0" ky="0" algn="b" rotWithShape="0" blurRad="19812" dist="3302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Un corazón guiado por el amor</a:t>
            </a:r>
          </a:p>
        </p:txBody>
      </p:sp>
      <p:sp>
        <p:nvSpPr>
          <p:cNvPr id="298" name="La actividad del ejército de Satanás, el peligro que rodea al alma humana, requieren las energías de todo obrero."/>
          <p:cNvSpPr txBox="1"/>
          <p:nvPr/>
        </p:nvSpPr>
        <p:spPr>
          <a:xfrm>
            <a:off x="2069913" y="2988384"/>
            <a:ext cx="6749829" cy="816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7600"/>
              </a:lnSpc>
              <a:buClrTx/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La actividad del ejército de Satanás, el peligro que rodea al alma humana, requieren las energías de todo obrero.</a:t>
            </a:r>
          </a:p>
        </p:txBody>
      </p:sp>
      <p:pic>
        <p:nvPicPr>
          <p:cNvPr id="29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76801" y="21373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  <p:sp>
        <p:nvSpPr>
          <p:cNvPr id="301" name="Rectángulo"/>
          <p:cNvSpPr/>
          <p:nvPr/>
        </p:nvSpPr>
        <p:spPr>
          <a:xfrm>
            <a:off x="14119085" y="2050157"/>
            <a:ext cx="9708456" cy="10196116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2" name="Pero no se ejercitará compulsión alguna. La depravación del hombre ha de ser arrostrada por el amor, la paciencia y la misericordia de Dios"/>
          <p:cNvSpPr txBox="1"/>
          <p:nvPr/>
        </p:nvSpPr>
        <p:spPr>
          <a:xfrm>
            <a:off x="14381382" y="2357799"/>
            <a:ext cx="9183863" cy="9953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78358">
              <a:lnSpc>
                <a:spcPts val="9700"/>
              </a:lnSpc>
              <a:buClrTx/>
              <a:defRPr i="1" spc="-82" sz="8217">
                <a:solidFill>
                  <a:srgbClr val="FFFFFF"/>
                </a:solidFill>
                <a:effectLst>
                  <a:outerShdw sx="100000" sy="100000" kx="0" ky="0" algn="b" rotWithShape="0" blurRad="37719" dist="62864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Pero no se ejercitará compulsión alguna. La depravación del hombre ha de ser arrostrada por el amor, la paciencia y la misericordia de Dios</a:t>
            </a:r>
          </a:p>
        </p:txBody>
      </p:sp>
      <p:pic>
        <p:nvPicPr>
          <p:cNvPr id="303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86153" y="3145414"/>
            <a:ext cx="4075294" cy="104985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-3615026" y="2126930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Rectángulo"/>
          <p:cNvSpPr/>
          <p:nvPr/>
        </p:nvSpPr>
        <p:spPr>
          <a:xfrm>
            <a:off x="2757467" y="3135372"/>
            <a:ext cx="20380227" cy="831770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8" name="Cuando un hombre es participante de la naturaleza divina, el amor de Cristo será un principio permanente en el alma, y el yo y sus peculiaridades no se exhibirán."/>
          <p:cNvSpPr txBox="1"/>
          <p:nvPr/>
        </p:nvSpPr>
        <p:spPr>
          <a:xfrm>
            <a:off x="3598507" y="3944258"/>
            <a:ext cx="18698147" cy="711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11900"/>
              </a:lnSpc>
              <a:buClrTx/>
              <a:defRPr spc="-89" sz="8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Cuando un hombre es participante de la naturaleza divina, el amor de Cristo será un principio permanente en el alma, y el yo y sus peculiaridades no se exhibirán.</a:t>
            </a:r>
          </a:p>
        </p:txBody>
      </p:sp>
      <p:sp>
        <p:nvSpPr>
          <p:cNvPr id="309" name="Corrige las peculiaridades"/>
          <p:cNvSpPr txBox="1"/>
          <p:nvPr/>
        </p:nvSpPr>
        <p:spPr>
          <a:xfrm>
            <a:off x="4585285" y="1205032"/>
            <a:ext cx="16724591" cy="166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Corrige las peculiaridades</a:t>
            </a:r>
          </a:p>
        </p:txBody>
      </p:sp>
      <p:pic>
        <p:nvPicPr>
          <p:cNvPr id="31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—TC5:168, 6:52 (1900). {1MCP 246.3"/>
          <p:cNvSpPr txBox="1"/>
          <p:nvPr/>
        </p:nvSpPr>
        <p:spPr>
          <a:xfrm>
            <a:off x="13986294" y="12468621"/>
            <a:ext cx="7028612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—TC5:168, 6:52 (1900). {1MCP 246.3</a:t>
            </a:r>
          </a:p>
        </p:txBody>
      </p:sp>
      <p:pic>
        <p:nvPicPr>
          <p:cNvPr id="312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1889" y="25183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  <p:pic>
        <p:nvPicPr>
          <p:cNvPr id="31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/>
          </a:blip>
          <a:srcRect l="0" t="963" r="0" b="0"/>
          <a:stretch>
            <a:fillRect/>
          </a:stretch>
        </p:blipFill>
        <p:spPr>
          <a:xfrm>
            <a:off x="2640419" y="614846"/>
            <a:ext cx="8064798" cy="128646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Grupo"/>
          <p:cNvGrpSpPr/>
          <p:nvPr/>
        </p:nvGrpSpPr>
        <p:grpSpPr>
          <a:xfrm>
            <a:off x="14263340" y="1913228"/>
            <a:ext cx="8164515" cy="5158919"/>
            <a:chOff x="0" y="0"/>
            <a:chExt cx="8164514" cy="5158917"/>
          </a:xfrm>
        </p:grpSpPr>
        <p:pic>
          <p:nvPicPr>
            <p:cNvPr id="161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2" t="0" r="632" b="0"/>
            <a:stretch>
              <a:fillRect/>
            </a:stretch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64" name="Seminario  basado en el libro Mente, Carácter y Personalidad…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>
              <a:lnSpc>
                <a:spcPts val="3900"/>
              </a:lnSpc>
              <a:spcBef>
                <a:spcPts val="1200"/>
              </a:spcBef>
              <a:buClrTx/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lnSpc>
                <a:spcPts val="3900"/>
              </a:lnSpc>
              <a:spcBef>
                <a:spcPts val="1200"/>
              </a:spcBef>
              <a:buClrTx/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165" name="Seminario  basado en el libro Mente, Carácter y Personalidad…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>
              <a:lnSpc>
                <a:spcPts val="3900"/>
              </a:lnSpc>
              <a:spcBef>
                <a:spcPts val="1200"/>
              </a:spcBef>
              <a:buClrTx/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lnSpc>
                <a:spcPts val="3900"/>
              </a:lnSpc>
              <a:spcBef>
                <a:spcPts val="1200"/>
              </a:spcBef>
              <a:buClrTx/>
              <a:defRPr cap="small" sz="2600">
                <a:solidFill>
                  <a:srgbClr val="FFFFFF"/>
                </a:solidFill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166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83743" y="6335971"/>
            <a:ext cx="14021459" cy="8573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-3615026" y="2126930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Rectángulo"/>
          <p:cNvSpPr/>
          <p:nvPr/>
        </p:nvSpPr>
        <p:spPr>
          <a:xfrm>
            <a:off x="3772078" y="3135372"/>
            <a:ext cx="19365616" cy="86740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8" name="Solamente el amor que fluye del corazón de Cristo puede sanar. Solo aquel en quien fluye ese amor, como la savia en el árbol, o la sangre en el cuerpo, puede restaurar el alma herida."/>
          <p:cNvSpPr txBox="1"/>
          <p:nvPr/>
        </p:nvSpPr>
        <p:spPr>
          <a:xfrm>
            <a:off x="5332553" y="3563258"/>
            <a:ext cx="16964101" cy="711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43305">
              <a:lnSpc>
                <a:spcPts val="11000"/>
              </a:lnSpc>
              <a:buClrTx/>
              <a:defRPr spc="-82" sz="8277">
                <a:solidFill>
                  <a:srgbClr val="FFFFFF"/>
                </a:solidFill>
                <a:effectLst>
                  <a:outerShdw sx="100000" sy="100000" kx="0" ky="0" algn="b" rotWithShape="0" blurRad="35433" dist="59055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Solamente el amor que fluye del corazón de Cristo puede sanar. Solo aquel en quien fluye ese amor, como la savia en el árbol, o la sangre en el cuerpo, puede restaurar el alma herida.</a:t>
            </a:r>
          </a:p>
        </p:txBody>
      </p:sp>
      <p:sp>
        <p:nvSpPr>
          <p:cNvPr id="319" name="Solo el amor de Cristo puede sanar"/>
          <p:cNvSpPr txBox="1"/>
          <p:nvPr/>
        </p:nvSpPr>
        <p:spPr>
          <a:xfrm>
            <a:off x="4585285" y="1205032"/>
            <a:ext cx="16724591" cy="166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43305">
              <a:lnSpc>
                <a:spcPts val="9000"/>
              </a:lnSpc>
              <a:buClrTx/>
              <a:defRPr spc="-92" sz="9207">
                <a:solidFill>
                  <a:srgbClr val="FFFFFF"/>
                </a:solidFill>
                <a:effectLst>
                  <a:outerShdw sx="100000" sy="100000" kx="0" ky="0" algn="b" rotWithShape="0" blurRad="35433" dist="59055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Solo el amor de Cristo puede sanar</a:t>
            </a:r>
          </a:p>
        </p:txBody>
      </p:sp>
      <p:pic>
        <p:nvPicPr>
          <p:cNvPr id="32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—La Educación, 109 (1903). {1MCP 246.4}"/>
          <p:cNvSpPr txBox="1"/>
          <p:nvPr/>
        </p:nvSpPr>
        <p:spPr>
          <a:xfrm>
            <a:off x="13557345" y="12468621"/>
            <a:ext cx="788651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—La Educación, 109 (1903). {1MCP 246.4}</a:t>
            </a:r>
          </a:p>
        </p:txBody>
      </p:sp>
      <p:pic>
        <p:nvPicPr>
          <p:cNvPr id="32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079500" y="2209800"/>
            <a:ext cx="83058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1889" y="25183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0532774" y="2093146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Rectángulo redondeado"/>
          <p:cNvSpPr/>
          <p:nvPr/>
        </p:nvSpPr>
        <p:spPr>
          <a:xfrm>
            <a:off x="1147613" y="3873946"/>
            <a:ext cx="10191156" cy="9041508"/>
          </a:xfrm>
          <a:prstGeom prst="roundRect">
            <a:avLst>
              <a:gd name="adj" fmla="val 1381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9" name="Prepara para toda eventualidad"/>
          <p:cNvSpPr txBox="1"/>
          <p:nvPr/>
        </p:nvSpPr>
        <p:spPr>
          <a:xfrm>
            <a:off x="4110425" y="960655"/>
            <a:ext cx="16840318" cy="240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Prepara para toda eventualidad</a:t>
            </a:r>
          </a:p>
        </p:txBody>
      </p:sp>
      <p:sp>
        <p:nvSpPr>
          <p:cNvPr id="330" name="—Joyas de los Testimonios 2:187 (1889). {1MCP 246.5"/>
          <p:cNvSpPr txBox="1"/>
          <p:nvPr/>
        </p:nvSpPr>
        <p:spPr>
          <a:xfrm>
            <a:off x="10063288" y="12895534"/>
            <a:ext cx="11859012" cy="6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—Joyas de los Testimonios 2:187 (1889). {1MCP 246.5</a:t>
            </a:r>
          </a:p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</a:p>
        </p:txBody>
      </p:sp>
      <p:sp>
        <p:nvSpPr>
          <p:cNvPr id="331" name="Tendrá el espíritu de Cristo…"/>
          <p:cNvSpPr txBox="1"/>
          <p:nvPr/>
        </p:nvSpPr>
        <p:spPr>
          <a:xfrm>
            <a:off x="1406236" y="4624467"/>
            <a:ext cx="9673910" cy="848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977900" indent="-977900" algn="l">
              <a:lnSpc>
                <a:spcPts val="8000"/>
              </a:lnSpc>
              <a:spcBef>
                <a:spcPts val="1100"/>
              </a:spcBef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Tendrá</a:t>
            </a:r>
            <a:r>
              <a:rPr sz="5700"/>
              <a:t> el </a:t>
            </a:r>
            <a:r>
              <a:t>espíritu </a:t>
            </a:r>
            <a:r>
              <a:rPr sz="5700"/>
              <a:t>de </a:t>
            </a:r>
            <a:r>
              <a:t>Cristo </a:t>
            </a:r>
          </a:p>
          <a:p>
            <a:pPr marL="977900" indent="-977900" algn="l">
              <a:lnSpc>
                <a:spcPts val="8000"/>
              </a:lnSpc>
              <a:spcBef>
                <a:spcPts val="1100"/>
              </a:spcBef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Un ferviente amor hacia sus hermanos.</a:t>
            </a:r>
          </a:p>
          <a:p>
            <a:pPr marL="977900" indent="-977900" algn="l">
              <a:lnSpc>
                <a:spcPts val="8000"/>
              </a:lnSpc>
              <a:spcBef>
                <a:spcPts val="1100"/>
              </a:spcBef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Cuanto más en comunión con Dios esté.</a:t>
            </a:r>
          </a:p>
        </p:txBody>
      </p:sp>
      <p:sp>
        <p:nvSpPr>
          <p:cNvPr id="332" name="Todo aquel que ame sinceramente a Dios"/>
          <p:cNvSpPr txBox="1"/>
          <p:nvPr/>
        </p:nvSpPr>
        <p:spPr>
          <a:xfrm>
            <a:off x="4926865" y="2373404"/>
            <a:ext cx="15207438" cy="121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lnSpc>
                <a:spcPts val="8400"/>
              </a:lnSpc>
              <a:defRPr i="1" sz="6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Todo aquel que ame sinceramente a Dios</a:t>
            </a:r>
          </a:p>
        </p:txBody>
      </p:sp>
      <p:sp>
        <p:nvSpPr>
          <p:cNvPr id="333" name="Rectángulo redondeado"/>
          <p:cNvSpPr/>
          <p:nvPr/>
        </p:nvSpPr>
        <p:spPr>
          <a:xfrm>
            <a:off x="12806213" y="3611632"/>
            <a:ext cx="11009104" cy="9041508"/>
          </a:xfrm>
          <a:prstGeom prst="roundRect">
            <a:avLst>
              <a:gd name="adj" fmla="val 1381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34" name="Cuanto más se concentren sus afectos en Cristo…"/>
          <p:cNvSpPr txBox="1"/>
          <p:nvPr/>
        </p:nvSpPr>
        <p:spPr>
          <a:xfrm>
            <a:off x="12806213" y="4433226"/>
            <a:ext cx="10576411" cy="739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842850" indent="-842850" algn="l">
              <a:lnSpc>
                <a:spcPts val="8000"/>
              </a:lnSpc>
              <a:spcBef>
                <a:spcPts val="1100"/>
              </a:spcBef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6200"/>
              <a:t>Cuanto </a:t>
            </a:r>
            <a:r>
              <a:rPr sz="5600"/>
              <a:t>más</a:t>
            </a:r>
            <a:r>
              <a:rPr sz="6200"/>
              <a:t> </a:t>
            </a:r>
            <a:r>
              <a:t>se concentren sus afectos</a:t>
            </a:r>
            <a:r>
              <a:rPr sz="5600"/>
              <a:t> en </a:t>
            </a:r>
            <a:r>
              <a:t>Cristo</a:t>
            </a:r>
          </a:p>
          <a:p>
            <a:pPr marL="965200" indent="-965200" algn="l">
              <a:lnSpc>
                <a:spcPts val="8000"/>
              </a:lnSpc>
              <a:spcBef>
                <a:spcPts val="1100"/>
              </a:spcBef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Menos perturbada </a:t>
            </a:r>
            <a:r>
              <a:rPr sz="5600"/>
              <a:t>se </a:t>
            </a:r>
            <a:r>
              <a:t>sentirá </a:t>
            </a:r>
            <a:r>
              <a:rPr sz="5600"/>
              <a:t>ella por las </a:t>
            </a:r>
            <a:r>
              <a:t>asperezas</a:t>
            </a:r>
            <a:r>
              <a:rPr sz="5600"/>
              <a:t> y </a:t>
            </a:r>
            <a:r>
              <a:t>penurias </a:t>
            </a:r>
            <a:r>
              <a:rPr sz="5700"/>
              <a:t>que </a:t>
            </a:r>
            <a:r>
              <a:t>encuentre </a:t>
            </a:r>
            <a:r>
              <a:rPr sz="5600"/>
              <a:t>en esta vida.</a:t>
            </a:r>
          </a:p>
        </p:txBody>
      </p:sp>
      <p:pic>
        <p:nvPicPr>
          <p:cNvPr id="33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78380" y="4779863"/>
            <a:ext cx="1870275" cy="1870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0532774" y="2093146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ángulo redondeado"/>
          <p:cNvSpPr/>
          <p:nvPr/>
        </p:nvSpPr>
        <p:spPr>
          <a:xfrm>
            <a:off x="1909613" y="3666331"/>
            <a:ext cx="21906311" cy="9456738"/>
          </a:xfrm>
          <a:prstGeom prst="roundRect">
            <a:avLst>
              <a:gd name="adj" fmla="val 1381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0" name="La fraternidad nunca se consigue por medio de componendas"/>
          <p:cNvSpPr txBox="1"/>
          <p:nvPr/>
        </p:nvSpPr>
        <p:spPr>
          <a:xfrm>
            <a:off x="3902958" y="427419"/>
            <a:ext cx="16840319" cy="2408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37463">
              <a:lnSpc>
                <a:spcPts val="8900"/>
              </a:lnSpc>
              <a:buClrTx/>
              <a:defRPr spc="-91" sz="9108">
                <a:solidFill>
                  <a:srgbClr val="FFFFFF"/>
                </a:solidFill>
                <a:effectLst>
                  <a:outerShdw sx="100000" sy="100000" kx="0" ky="0" algn="b" rotWithShape="0" blurRad="35052" dist="5842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fraternidad nunca se consigue por medio de componendas</a:t>
            </a:r>
          </a:p>
        </p:txBody>
      </p:sp>
      <p:sp>
        <p:nvSpPr>
          <p:cNvPr id="341" name="—Joyas de los Testimonios 2:187 (1889). {1MCP 246.5"/>
          <p:cNvSpPr txBox="1"/>
          <p:nvPr/>
        </p:nvSpPr>
        <p:spPr>
          <a:xfrm>
            <a:off x="10063288" y="12895534"/>
            <a:ext cx="11859012" cy="6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—Joyas de los Testimonios 2:187 (1889). {1MCP 246.5</a:t>
            </a:r>
          </a:p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</a:p>
        </p:txBody>
      </p:sp>
      <p:sp>
        <p:nvSpPr>
          <p:cNvPr id="342" name="La verdadera fraternidad nunca puede ser mantenida al comprometer los principios. Cuando los cristianos se acercan al modelo de la semejanza a Cristo y llegan a ser puros en espíritu y en acción, sentirán el veneno de la serpiente. Un cristianismo que es"/>
          <p:cNvSpPr txBox="1"/>
          <p:nvPr/>
        </p:nvSpPr>
        <p:spPr>
          <a:xfrm>
            <a:off x="3422808" y="4557729"/>
            <a:ext cx="18879921" cy="848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ts val="8000"/>
              </a:lnSpc>
              <a:spcBef>
                <a:spcPts val="1100"/>
              </a:spcBef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 verdadera fraternidad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nunca puede ser mantenida</a:t>
            </a:r>
            <a:r>
              <a:t> </a:t>
            </a:r>
            <a:r>
              <a:rPr sz="5700"/>
              <a:t>al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 comprometer </a:t>
            </a:r>
            <a:r>
              <a:rPr sz="5700"/>
              <a:t>los </a:t>
            </a:r>
            <a:r>
              <a:t>principios. </a:t>
            </a:r>
            <a:r>
              <a:rPr sz="6200"/>
              <a:t>Cuando </a:t>
            </a:r>
            <a:r>
              <a:rPr sz="6200"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los cristianos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se acercan </a:t>
            </a:r>
            <a:r>
              <a:rPr sz="5700"/>
              <a:t>al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modelo</a:t>
            </a:r>
            <a:r>
              <a:t> </a:t>
            </a:r>
            <a:r>
              <a:rPr sz="5700"/>
              <a:t>de la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semejanza</a:t>
            </a:r>
            <a:r>
              <a:t> </a:t>
            </a:r>
            <a:r>
              <a:rPr sz="5700"/>
              <a:t>a </a:t>
            </a:r>
            <a:r>
              <a:t>Cristo</a:t>
            </a:r>
            <a:r>
              <a:rPr sz="5700"/>
              <a:t> y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llegan </a:t>
            </a:r>
            <a:r>
              <a:rPr sz="5700"/>
              <a:t>a ser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puros</a:t>
            </a:r>
            <a:r>
              <a:t> </a:t>
            </a:r>
            <a:r>
              <a:rPr sz="5700"/>
              <a:t>en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espíritu</a:t>
            </a:r>
            <a:r>
              <a:t> </a:t>
            </a:r>
            <a:r>
              <a:rPr sz="5700"/>
              <a:t>y en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acción</a:t>
            </a:r>
            <a:r>
              <a:t>,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sentirán</a:t>
            </a:r>
            <a:r>
              <a:t> el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veneno</a:t>
            </a:r>
            <a:r>
              <a:t> </a:t>
            </a:r>
            <a:r>
              <a:rPr sz="5700"/>
              <a:t>de la </a:t>
            </a:r>
            <a:r>
              <a:t>serpiente. </a:t>
            </a:r>
            <a:r>
              <a:rPr sz="5700"/>
              <a:t>Un cristianismo que es espiritual provoca la oposición de los hijos de la desobediencia [...]. </a:t>
            </a:r>
          </a:p>
        </p:txBody>
      </p:sp>
      <p:pic>
        <p:nvPicPr>
          <p:cNvPr id="34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780" y="3890863"/>
            <a:ext cx="1870275" cy="1870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15650" b="12796"/>
          <a:stretch>
            <a:fillRect/>
          </a:stretch>
        </p:blipFill>
        <p:spPr>
          <a:xfrm>
            <a:off x="10532774" y="2093146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tángulo redondeado"/>
          <p:cNvSpPr/>
          <p:nvPr/>
        </p:nvSpPr>
        <p:spPr>
          <a:xfrm>
            <a:off x="1935013" y="2481414"/>
            <a:ext cx="21906311" cy="9456739"/>
          </a:xfrm>
          <a:prstGeom prst="roundRect">
            <a:avLst>
              <a:gd name="adj" fmla="val 1381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7" name="—The Review and Herald, 16 de enero de 1900. {1MCP 246.6}"/>
          <p:cNvSpPr txBox="1"/>
          <p:nvPr/>
        </p:nvSpPr>
        <p:spPr>
          <a:xfrm>
            <a:off x="12147019" y="12413115"/>
            <a:ext cx="10706983" cy="110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—The Review and Herald, 16 de enero de 1900. {1MCP 246.6}</a:t>
            </a:r>
          </a:p>
        </p:txBody>
      </p:sp>
      <p:sp>
        <p:nvSpPr>
          <p:cNvPr id="348" name="Esa paz y armonía que se obtienen por concesiones mutuas para evitar toda diferencia de opinión no merecen esos nombres. A veces se deberían hacer concesiones en asuntos que se relacionan con los sentimientos entre un hombre y otro; pero nunca debería sa"/>
          <p:cNvSpPr txBox="1"/>
          <p:nvPr/>
        </p:nvSpPr>
        <p:spPr>
          <a:xfrm>
            <a:off x="2828239" y="3200966"/>
            <a:ext cx="20550170" cy="80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ts val="8000"/>
              </a:lnSpc>
              <a:spcBef>
                <a:spcPts val="1100"/>
              </a:spcBef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Esa paz y armonía que se obtienen por concesiones mutuas para evitar toda diferencia de opinión no merecen esos nombres. </a:t>
            </a:r>
            <a:r>
              <a:rPr sz="5700">
                <a:latin typeface="Helvetica Neue Thin"/>
                <a:ea typeface="Helvetica Neue Thin"/>
                <a:cs typeface="Helvetica Neue Thin"/>
                <a:sym typeface="Helvetica Neue Thin"/>
              </a:rPr>
              <a:t>A veces se deberían hacer concesiones en asuntos que se relacionan con los sentimientos entre un hombre y otro;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pero nunca debería sacrificarse ni una jota de los principios para obtener armonía</a:t>
            </a:r>
            <a:r>
              <a:rPr sz="5700"/>
              <a:t>. </a:t>
            </a:r>
          </a:p>
        </p:txBody>
      </p:sp>
      <p:pic>
        <p:nvPicPr>
          <p:cNvPr id="34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180" y="2798663"/>
            <a:ext cx="1870275" cy="1870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4680" y="-508000"/>
            <a:ext cx="83058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-3615026" y="2126930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tángulo"/>
          <p:cNvSpPr/>
          <p:nvPr/>
        </p:nvSpPr>
        <p:spPr>
          <a:xfrm>
            <a:off x="2168306" y="3458219"/>
            <a:ext cx="20156588" cy="86740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4" name="Cristo vino a esta tierra con un mensaje de misericordia y perdón. Puso el fundamento para una religión mediante la cual judíos y gentiles, negros y blancos, siervos y libres, están unidos en una fraternidad común, reconocidos como iguales a la vista de "/>
          <p:cNvSpPr txBox="1"/>
          <p:nvPr/>
        </p:nvSpPr>
        <p:spPr>
          <a:xfrm>
            <a:off x="3186770" y="4239880"/>
            <a:ext cx="18475261" cy="711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49833">
              <a:lnSpc>
                <a:spcPts val="9100"/>
              </a:lnSpc>
              <a:buClrTx/>
              <a:defRPr spc="-68" sz="6853">
                <a:solidFill>
                  <a:srgbClr val="FFFFFF"/>
                </a:solidFill>
                <a:effectLst>
                  <a:outerShdw sx="100000" sy="100000" kx="0" ky="0" algn="b" rotWithShape="0" blurRad="29337" dist="48895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Cristo vino a esta tierra</a:t>
            </a:r>
            <a:r>
              <a:t> con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un mensaje</a:t>
            </a:r>
            <a:r>
              <a:t> de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misericordia </a:t>
            </a:r>
            <a:r>
              <a:t>y perdón.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Puso el fundamento</a:t>
            </a:r>
            <a:r>
              <a:t> para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una religión </a:t>
            </a:r>
            <a:r>
              <a:t>mediante la cual judíos y gentiles, negros y blancos, siervos y libres,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están unidos </a:t>
            </a:r>
            <a:r>
              <a:t>en una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fraternidad común</a:t>
            </a:r>
            <a:r>
              <a:t>, </a:t>
            </a:r>
            <a:r>
              <a:rPr spc="-80" sz="800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reconocidos </a:t>
            </a:r>
            <a:r>
              <a:t>como iguales a la vista de Dios. </a:t>
            </a:r>
          </a:p>
        </p:txBody>
      </p:sp>
      <p:sp>
        <p:nvSpPr>
          <p:cNvPr id="355" name="El amor divino es imparcial"/>
          <p:cNvSpPr txBox="1"/>
          <p:nvPr/>
        </p:nvSpPr>
        <p:spPr>
          <a:xfrm>
            <a:off x="4585285" y="1459032"/>
            <a:ext cx="16724591" cy="166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divino es imparcial</a:t>
            </a:r>
          </a:p>
        </p:txBody>
      </p:sp>
      <p:pic>
        <p:nvPicPr>
          <p:cNvPr id="356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—La Educación, 109 (1903). {1MCP 246.4}"/>
          <p:cNvSpPr txBox="1"/>
          <p:nvPr/>
        </p:nvSpPr>
        <p:spPr>
          <a:xfrm>
            <a:off x="13557345" y="12468621"/>
            <a:ext cx="788651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—La Educación, 109 (1903). {1MCP 246.4}</a:t>
            </a:r>
          </a:p>
        </p:txBody>
      </p:sp>
      <p:pic>
        <p:nvPicPr>
          <p:cNvPr id="35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3689" y="37121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15650" b="12796"/>
          <a:stretch>
            <a:fillRect/>
          </a:stretch>
        </p:blipFill>
        <p:spPr>
          <a:xfrm>
            <a:off x="-3615026" y="2126930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ángulo"/>
          <p:cNvSpPr/>
          <p:nvPr/>
        </p:nvSpPr>
        <p:spPr>
          <a:xfrm>
            <a:off x="3031906" y="1911399"/>
            <a:ext cx="20092890" cy="108459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3" name="El Salvador ama sin límites a cada ser humano. En cada uno él ve posibilidades de mejorar. Con energía y esperanza divinas saluda a todos aquellos por quienes dio su vida."/>
          <p:cNvSpPr txBox="1"/>
          <p:nvPr/>
        </p:nvSpPr>
        <p:spPr>
          <a:xfrm>
            <a:off x="4145520" y="3302660"/>
            <a:ext cx="18475261" cy="711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37463">
              <a:lnSpc>
                <a:spcPts val="10900"/>
              </a:lnSpc>
              <a:buClrTx/>
              <a:defRPr spc="-95" sz="9568">
                <a:solidFill>
                  <a:srgbClr val="FFFFFF"/>
                </a:solidFill>
                <a:effectLst>
                  <a:outerShdw sx="100000" sy="100000" kx="0" ky="0" algn="b" rotWithShape="0" blurRad="35052" dist="58420" dir="18900000">
                    <a:srgbClr val="C1C1C1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>
              <a:defRPr spc="-81" sz="8188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95" sz="9568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El Salvador ama sin límites a cada ser humano. En cada uno él ve posibilidades de mejorar. Con energía y esperanza divinas saluda a todos aquellos por quienes dio su vida.</a:t>
            </a:r>
          </a:p>
        </p:txBody>
      </p:sp>
      <p:pic>
        <p:nvPicPr>
          <p:cNvPr id="36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—La Educación, 109 (1903). {1MCP 246.4}"/>
          <p:cNvSpPr txBox="1"/>
          <p:nvPr/>
        </p:nvSpPr>
        <p:spPr>
          <a:xfrm>
            <a:off x="13557345" y="12468621"/>
            <a:ext cx="788651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—La Educación, 109 (1903). {1MCP 246.4}</a:t>
            </a:r>
          </a:p>
        </p:txBody>
      </p:sp>
      <p:pic>
        <p:nvPicPr>
          <p:cNvPr id="36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889" y="48297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Rectángulo"/>
          <p:cNvSpPr/>
          <p:nvPr/>
        </p:nvSpPr>
        <p:spPr>
          <a:xfrm>
            <a:off x="2743200" y="2431157"/>
            <a:ext cx="21128236" cy="974953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37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barca en un abrazo divino a la fraternidad humana"/>
          <p:cNvSpPr txBox="1"/>
          <p:nvPr/>
        </p:nvSpPr>
        <p:spPr>
          <a:xfrm>
            <a:off x="1223523" y="979745"/>
            <a:ext cx="21936954" cy="99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03097">
              <a:lnSpc>
                <a:spcPts val="6600"/>
              </a:lnSpc>
              <a:buClrTx/>
              <a:defRPr spc="-68" sz="6831">
                <a:solidFill>
                  <a:srgbClr val="FFFFFF"/>
                </a:solidFill>
                <a:effectLst>
                  <a:outerShdw sx="100000" sy="100000" kx="0" ky="0" algn="b" rotWithShape="0" blurRad="26289" dist="43815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Abarca en un abrazo divino a la fraternidad humana</a:t>
            </a:r>
          </a:p>
        </p:txBody>
      </p:sp>
      <p:sp>
        <p:nvSpPr>
          <p:cNvPr id="373" name="El amor mutuo santificado es sagrado.…"/>
          <p:cNvSpPr txBox="1"/>
          <p:nvPr/>
        </p:nvSpPr>
        <p:spPr>
          <a:xfrm>
            <a:off x="3733762" y="3131904"/>
            <a:ext cx="16314218" cy="8805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990600" indent="-990600" algn="l" defTabSz="584200">
              <a:lnSpc>
                <a:spcPts val="10400"/>
              </a:lnSpc>
              <a:spcBef>
                <a:spcPts val="600"/>
              </a:spcBef>
              <a:buClrTx/>
              <a:buSzPct val="80000"/>
              <a:buBlip>
                <a:blip r:embed="rId5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amor mutuo santificado es sagrado.</a:t>
            </a:r>
          </a:p>
          <a:p>
            <a:pPr marL="990600" indent="-990600" algn="l" defTabSz="584200">
              <a:lnSpc>
                <a:spcPts val="10400"/>
              </a:lnSpc>
              <a:spcBef>
                <a:spcPts val="600"/>
              </a:spcBef>
              <a:buClrTx/>
              <a:buSzPct val="80000"/>
              <a:buBlip>
                <a:blip r:embed="rId5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En esta gran obra, mucho más elevado.</a:t>
            </a:r>
          </a:p>
          <a:p>
            <a:pPr marL="990600" indent="-990600" algn="l" defTabSz="584200">
              <a:lnSpc>
                <a:spcPts val="10400"/>
              </a:lnSpc>
              <a:spcBef>
                <a:spcPts val="600"/>
              </a:spcBef>
              <a:buClrTx/>
              <a:buSzPct val="80000"/>
              <a:buBlip>
                <a:blip r:embed="rId5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Más constante, más cortés, más abnegado de lo que se haya visto.</a:t>
            </a:r>
          </a:p>
          <a:p>
            <a:pPr marL="990600" indent="-990600" algn="l" defTabSz="584200">
              <a:lnSpc>
                <a:spcPts val="10400"/>
              </a:lnSpc>
              <a:spcBef>
                <a:spcPts val="600"/>
              </a:spcBef>
              <a:buClrTx/>
              <a:buSzPct val="80000"/>
              <a:buBlip>
                <a:blip r:embed="rId5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Preserva la ternura, la benevolencia y la cortesía cristianas.</a:t>
            </a:r>
          </a:p>
        </p:txBody>
      </p:sp>
      <p:pic>
        <p:nvPicPr>
          <p:cNvPr id="374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0089" y="46011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ángulo"/>
          <p:cNvSpPr/>
          <p:nvPr/>
        </p:nvSpPr>
        <p:spPr>
          <a:xfrm>
            <a:off x="4445000" y="2558157"/>
            <a:ext cx="16844963" cy="974953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27000" dir="5400000">
              <a:srgbClr val="AAA6A6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37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Abarca en un abrazo divino a la fraternidad humana"/>
          <p:cNvSpPr txBox="1"/>
          <p:nvPr/>
        </p:nvSpPr>
        <p:spPr>
          <a:xfrm>
            <a:off x="470779" y="913425"/>
            <a:ext cx="13637881" cy="61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9522">
              <a:lnSpc>
                <a:spcPts val="3900"/>
              </a:lnSpc>
              <a:buClrTx/>
              <a:defRPr spc="-40" sz="4059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Abarca en un abrazo divino a la fraternidad humana</a:t>
            </a:r>
          </a:p>
        </p:txBody>
      </p:sp>
      <p:sp>
        <p:nvSpPr>
          <p:cNvPr id="380" name="Envuelve la hermandad humana en el abrazo de Dios…"/>
          <p:cNvSpPr txBox="1"/>
          <p:nvPr/>
        </p:nvSpPr>
        <p:spPr>
          <a:xfrm>
            <a:off x="4727637" y="3666395"/>
            <a:ext cx="15844813" cy="9146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990600" indent="-990600" algn="l" defTabSz="584200">
              <a:lnSpc>
                <a:spcPts val="74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Envuelve</a:t>
            </a:r>
            <a:r>
              <a:rPr spc="-55" sz="5500"/>
              <a:t> la </a:t>
            </a:r>
            <a:r>
              <a:t>hermandad humana </a:t>
            </a:r>
            <a:r>
              <a:rPr spc="-55" sz="5500"/>
              <a:t>en el </a:t>
            </a:r>
            <a:r>
              <a:t>abrazo de Dios</a:t>
            </a:r>
          </a:p>
          <a:p>
            <a:pPr marL="990600" indent="-990600" algn="l" defTabSz="584200">
              <a:lnSpc>
                <a:spcPts val="74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Reconociendo la dignidad </a:t>
            </a:r>
            <a:r>
              <a:rPr spc="-55" sz="5500"/>
              <a:t>con que </a:t>
            </a:r>
            <a:r>
              <a:t>Dios ha investido </a:t>
            </a:r>
            <a:r>
              <a:rPr spc="-55" sz="5500"/>
              <a:t>los </a:t>
            </a:r>
            <a:r>
              <a:t>derechos </a:t>
            </a:r>
            <a:r>
              <a:rPr spc="-55" sz="5500"/>
              <a:t>del </a:t>
            </a:r>
            <a:r>
              <a:t>hombre.</a:t>
            </a:r>
          </a:p>
          <a:p>
            <a:pPr marL="990600" indent="-990600" algn="l" defTabSz="584200">
              <a:lnSpc>
                <a:spcPts val="74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spc="-71" sz="71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Los cristianos siempre deben cultivar esta dignidad</a:t>
            </a:r>
            <a:r>
              <a:rPr spc="-55" sz="5500"/>
              <a:t> para la </a:t>
            </a:r>
            <a:r>
              <a:t>honra y gloria </a:t>
            </a:r>
            <a:r>
              <a:rPr spc="-55" sz="5500"/>
              <a:t>de </a:t>
            </a:r>
            <a:r>
              <a:t>Dios.</a:t>
            </a:r>
          </a:p>
        </p:txBody>
      </p:sp>
      <p:pic>
        <p:nvPicPr>
          <p:cNvPr id="38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75982" y="13541176"/>
            <a:ext cx="5499101" cy="579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61089" y="37121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  <p:sp>
        <p:nvSpPr>
          <p:cNvPr id="383" name="—Comentario Bíblico Adventista 5:1114 (1897). {1MCP 247.2}"/>
          <p:cNvSpPr txBox="1"/>
          <p:nvPr/>
        </p:nvSpPr>
        <p:spPr>
          <a:xfrm>
            <a:off x="10336739" y="12731478"/>
            <a:ext cx="11178122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—Comentario Bíblico Adventista 5:1114 (1897). {1MCP 247.2}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8" name="Galería de imágenes"/>
          <p:cNvGrpSpPr/>
          <p:nvPr/>
        </p:nvGrpSpPr>
        <p:grpSpPr>
          <a:xfrm>
            <a:off x="-127000" y="3898900"/>
            <a:ext cx="24529455" cy="10489109"/>
            <a:chOff x="0" y="0"/>
            <a:chExt cx="24529454" cy="10489108"/>
          </a:xfrm>
        </p:grpSpPr>
        <p:pic>
          <p:nvPicPr>
            <p:cNvPr id="386" name="bible.jpeg" descr="bible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9830" r="0" b="19830"/>
            <a:stretch>
              <a:fillRect/>
            </a:stretch>
          </p:blipFill>
          <p:spPr>
            <a:xfrm>
              <a:off x="0" y="0"/>
              <a:ext cx="24529455" cy="9828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Leyenda"/>
            <p:cNvSpPr/>
            <p:nvPr/>
          </p:nvSpPr>
          <p:spPr>
            <a:xfrm>
              <a:off x="0" y="9904908"/>
              <a:ext cx="24529455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buClrTx/>
                <a:defRPr sz="3000"/>
              </a:lvl1pPr>
            </a:lstStyle>
            <a:p>
              <a:pPr/>
              <a:r>
                <a:t>Leyenda</a:t>
              </a:r>
            </a:p>
          </p:txBody>
        </p:sp>
      </p:grpSp>
      <p:pic>
        <p:nvPicPr>
          <p:cNvPr id="38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0" r="15650" b="12796"/>
          <a:stretch>
            <a:fillRect/>
          </a:stretch>
        </p:blipFill>
        <p:spPr>
          <a:xfrm>
            <a:off x="10685174" y="3058346"/>
            <a:ext cx="13935477" cy="117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Rectángulo redondeado"/>
          <p:cNvSpPr/>
          <p:nvPr/>
        </p:nvSpPr>
        <p:spPr>
          <a:xfrm>
            <a:off x="1909613" y="3345014"/>
            <a:ext cx="20934562" cy="18702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91" name="Su amor por las almas mide su amor por Dios"/>
          <p:cNvSpPr txBox="1"/>
          <p:nvPr/>
        </p:nvSpPr>
        <p:spPr>
          <a:xfrm>
            <a:off x="1031816" y="868050"/>
            <a:ext cx="22320368" cy="187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ts val="9700"/>
              </a:lnSpc>
              <a:buClrTx/>
              <a:defRPr spc="-99" sz="9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Su amor </a:t>
            </a:r>
            <a:r>
              <a:rPr spc="-67" sz="6700"/>
              <a:t>por las </a:t>
            </a:r>
            <a:r>
              <a:t>almas mide su amor </a:t>
            </a:r>
            <a:r>
              <a:rPr spc="-67" sz="6700"/>
              <a:t>por </a:t>
            </a:r>
            <a:r>
              <a:t>Dios</a:t>
            </a:r>
          </a:p>
        </p:txBody>
      </p:sp>
      <p:sp>
        <p:nvSpPr>
          <p:cNvPr id="392" name="Se nos llama a “andar como él anduvo”.…"/>
          <p:cNvSpPr txBox="1"/>
          <p:nvPr/>
        </p:nvSpPr>
        <p:spPr>
          <a:xfrm>
            <a:off x="2403186" y="7870806"/>
            <a:ext cx="19947416" cy="267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5300"/>
              </a:lnSpc>
              <a:defRPr sz="7100">
                <a:solidFill>
                  <a:srgbClr val="596D9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Se nos llama a “andar como él anduvo”.</a:t>
            </a:r>
            <a:endParaRPr>
              <a:effectLst>
                <a:outerShdw sx="100000" sy="100000" kx="0" ky="0" algn="b" rotWithShape="0" blurRad="38100" dist="63500" dir="18900000">
                  <a:srgbClr val="AAA6A6"/>
                </a:outerShdw>
              </a:effectLst>
            </a:endParaRPr>
          </a:p>
          <a:p>
            <a:pPr>
              <a:lnSpc>
                <a:spcPts val="5300"/>
              </a:lnSpc>
              <a:defRPr sz="7100">
                <a:solidFill>
                  <a:srgbClr val="596D9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5000"/>
              <a:t>1 Juan 2:6.</a:t>
            </a:r>
          </a:p>
        </p:txBody>
      </p:sp>
      <p:pic>
        <p:nvPicPr>
          <p:cNvPr id="393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0180" y="2798663"/>
            <a:ext cx="1870275" cy="187027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El amor revelado en la vida de abnegación y sacrificio de Cristo ha de verse en la vida de sus seguidores."/>
          <p:cNvSpPr txBox="1"/>
          <p:nvPr/>
        </p:nvSpPr>
        <p:spPr>
          <a:xfrm>
            <a:off x="3120633" y="3472014"/>
            <a:ext cx="18142734" cy="229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2">
              <a:buClrTx/>
              <a:defRPr sz="5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amor revelado en la vida de abnegación y sacrificio de Cristo ha de verse en la vida de sus seguidores.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15650" b="12796"/>
          <a:stretch>
            <a:fillRect/>
          </a:stretch>
        </p:blipFill>
        <p:spPr>
          <a:xfrm>
            <a:off x="10532774" y="2093146"/>
            <a:ext cx="13935477" cy="1171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01486" y="5209989"/>
            <a:ext cx="9051140" cy="8346602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ctángulo redondeado"/>
          <p:cNvSpPr/>
          <p:nvPr/>
        </p:nvSpPr>
        <p:spPr>
          <a:xfrm>
            <a:off x="1782613" y="639663"/>
            <a:ext cx="20934562" cy="18702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190500" dist="127000" dir="4085254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99" name="—{1MCP 247.3"/>
          <p:cNvSpPr txBox="1"/>
          <p:nvPr/>
        </p:nvSpPr>
        <p:spPr>
          <a:xfrm>
            <a:off x="10349782" y="12240092"/>
            <a:ext cx="3800224" cy="982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2" algn="r">
              <a:lnSpc>
                <a:spcPts val="3600"/>
              </a:lnSpc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—{1MCP 247.3</a:t>
            </a:r>
          </a:p>
        </p:txBody>
      </p:sp>
      <p:pic>
        <p:nvPicPr>
          <p:cNvPr id="40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980" y="639663"/>
            <a:ext cx="1870275" cy="1870274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Así anduvo Enoc con Dios."/>
          <p:cNvSpPr txBox="1"/>
          <p:nvPr/>
        </p:nvSpPr>
        <p:spPr>
          <a:xfrm>
            <a:off x="2313240" y="3206203"/>
            <a:ext cx="8443209" cy="124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2">
              <a:buClrTx/>
              <a:defRPr sz="5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Así anduvo Enoc con Dios.</a:t>
            </a:r>
          </a:p>
        </p:txBody>
      </p:sp>
      <p:sp>
        <p:nvSpPr>
          <p:cNvPr id="402" name="Es nuestro privilegio tener la luz del cielo sobre nosotros."/>
          <p:cNvSpPr txBox="1"/>
          <p:nvPr/>
        </p:nvSpPr>
        <p:spPr>
          <a:xfrm>
            <a:off x="2435829" y="954063"/>
            <a:ext cx="19628130" cy="124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ts val="8000"/>
              </a:lnSpc>
              <a:spcBef>
                <a:spcPts val="1100"/>
              </a:spcBef>
              <a:defRPr sz="7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5400"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Es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nuestro privilegio tener</a:t>
            </a:r>
            <a:r>
              <a:rPr sz="5400"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 la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luz</a:t>
            </a:r>
            <a:r>
              <a:rPr sz="5400"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 del </a:t>
            </a:r>
            <a:r>
              <a:rPr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cielo</a:t>
            </a:r>
            <a:r>
              <a:rPr sz="5400">
                <a:effectLst>
                  <a:outerShdw sx="100000" sy="100000" kx="0" ky="0" algn="b" rotWithShape="0" blurRad="38100" dist="63500" dir="18900000">
                    <a:srgbClr val="AAA6A6"/>
                  </a:outerShdw>
                </a:effectLst>
              </a:rPr>
              <a:t> sobre nosotros.</a:t>
            </a:r>
          </a:p>
        </p:txBody>
      </p:sp>
      <p:sp>
        <p:nvSpPr>
          <p:cNvPr id="403" name="No fue más fácil vivir una vida justa…"/>
          <p:cNvSpPr txBox="1"/>
          <p:nvPr/>
        </p:nvSpPr>
        <p:spPr>
          <a:xfrm>
            <a:off x="1348040" y="3880048"/>
            <a:ext cx="15825679" cy="813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2" marL="787400" indent="-787400" algn="l">
              <a:lnSpc>
                <a:spcPts val="6400"/>
              </a:lnSpc>
              <a:spcBef>
                <a:spcPts val="400"/>
              </a:spcBef>
              <a:buClrTx/>
              <a:buSzPct val="80000"/>
              <a:buBlip>
                <a:blip r:embed="rId5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30466D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fue más fácil vivir una vida justa </a:t>
            </a:r>
          </a:p>
          <a:p>
            <a:pPr lvl="2" marL="787400" indent="-787400" algn="l">
              <a:lnSpc>
                <a:spcPts val="6400"/>
              </a:lnSpc>
              <a:spcBef>
                <a:spcPts val="400"/>
              </a:spcBef>
              <a:buClrTx/>
              <a:buSzPct val="80000"/>
              <a:buBlip>
                <a:blip r:embed="rId5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30466D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mundo en su tiempo no favorecía más el crecimiento en la gracia y la santidad que el mundo actual […].</a:t>
            </a:r>
          </a:p>
          <a:p>
            <a:pPr lvl="2" marL="787400" indent="-787400" algn="l">
              <a:lnSpc>
                <a:spcPts val="6400"/>
              </a:lnSpc>
              <a:spcBef>
                <a:spcPts val="400"/>
              </a:spcBef>
              <a:buClrTx/>
              <a:buSzPct val="80000"/>
              <a:buBlip>
                <a:blip r:embed="rId5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30466D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Vivimos en los peligros de los últimos días, y debemos recibir nuestra fuerza de la misma fuente.</a:t>
            </a:r>
          </a:p>
          <a:p>
            <a:pPr lvl="2" marL="787400" indent="-787400" algn="l">
              <a:lnSpc>
                <a:spcPts val="6400"/>
              </a:lnSpc>
              <a:spcBef>
                <a:spcPts val="400"/>
              </a:spcBef>
              <a:buClrTx/>
              <a:buSzPct val="80000"/>
              <a:buBlip>
                <a:blip r:embed="rId5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30466D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Debemos andar con Dios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alería de imágenes" descr="Galería de imágenes"/>
          <p:cNvPicPr>
            <a:picLocks noChangeAspect="1"/>
          </p:cNvPicPr>
          <p:nvPr/>
        </p:nvPicPr>
        <p:blipFill>
          <a:blip r:embed="rId2">
            <a:extLst/>
          </a:blip>
          <a:srcRect l="0" t="9402" r="0" b="9402"/>
          <a:stretch>
            <a:fillRect/>
          </a:stretch>
        </p:blipFill>
        <p:spPr>
          <a:xfrm>
            <a:off x="8788400" y="3259832"/>
            <a:ext cx="15474058" cy="897433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La fuerza reconfortante de la vida"/>
          <p:cNvSpPr txBox="1"/>
          <p:nvPr>
            <p:ph type="title"/>
          </p:nvPr>
        </p:nvSpPr>
        <p:spPr>
          <a:xfrm>
            <a:off x="879445" y="1550755"/>
            <a:ext cx="8464610" cy="3407142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anchor="t"/>
          <a:lstStyle/>
          <a:p>
            <a:pPr defTabSz="701675">
              <a:lnSpc>
                <a:spcPts val="8500"/>
              </a:lnSpc>
              <a:defRPr i="0" sz="9520">
                <a:solidFill>
                  <a:srgbClr val="FFFFFF"/>
                </a:solidFill>
                <a:effectLst>
                  <a:outerShdw sx="100000" sy="100000" kx="0" ky="0" algn="b" rotWithShape="0" blurRad="21590" dist="32385" dir="18900000">
                    <a:srgbClr val="FFD583"/>
                  </a:outerShdw>
                </a:effectLst>
                <a:latin typeface="Roboto Bold Condensed"/>
                <a:ea typeface="Roboto Bold Condensed"/>
                <a:cs typeface="Roboto Bold Condensed"/>
                <a:sym typeface="Roboto Bold Condensed"/>
              </a:defRPr>
            </a:pPr>
            <a:r>
              <a:rPr sz="5695">
                <a:latin typeface="Roboto Light"/>
                <a:ea typeface="Roboto Light"/>
                <a:cs typeface="Roboto Light"/>
                <a:sym typeface="Roboto Light"/>
              </a:rPr>
              <a:t>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fuerza reconfortante </a:t>
            </a:r>
            <a:r>
              <a:rPr sz="5695">
                <a:latin typeface="Roboto Light"/>
                <a:ea typeface="Roboto Light"/>
                <a:cs typeface="Roboto Light"/>
                <a:sym typeface="Roboto Light"/>
              </a:rPr>
              <a:t>de 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</a:p>
        </p:txBody>
      </p:sp>
      <p:sp>
        <p:nvSpPr>
          <p:cNvPr id="170" name="Comprensión"/>
          <p:cNvSpPr txBox="1"/>
          <p:nvPr/>
        </p:nvSpPr>
        <p:spPr>
          <a:xfrm>
            <a:off x="11199860" y="3683586"/>
            <a:ext cx="4626599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80000"/>
              </a:lnSpc>
              <a:buClrTx/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El </a:t>
            </a:r>
            <a:r>
              <a:t>amor</a:t>
            </a:r>
            <a:r>
              <a:rPr sz="2700"/>
              <a:t>, un </a:t>
            </a:r>
            <a:r>
              <a:t>principio divino </a:t>
            </a:r>
            <a:r>
              <a:rPr sz="2700"/>
              <a:t>y </a:t>
            </a:r>
            <a:r>
              <a:t>eterno</a:t>
            </a:r>
          </a:p>
        </p:txBody>
      </p:sp>
      <p:sp>
        <p:nvSpPr>
          <p:cNvPr id="171" name="10"/>
          <p:cNvSpPr txBox="1"/>
          <p:nvPr/>
        </p:nvSpPr>
        <p:spPr>
          <a:xfrm>
            <a:off x="9745338" y="3090267"/>
            <a:ext cx="1489773" cy="5236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ts val="16100"/>
              </a:lnSpc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23</a:t>
            </a:r>
          </a:p>
          <a:p>
            <a:pPr algn="l">
              <a:lnSpc>
                <a:spcPts val="12500"/>
              </a:lnSpc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</a:p>
          <a:p>
            <a:pPr algn="l">
              <a:lnSpc>
                <a:spcPts val="12500"/>
              </a:lnSpc>
              <a:spcBef>
                <a:spcPts val="400"/>
              </a:spcBef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24</a:t>
            </a:r>
          </a:p>
        </p:txBody>
      </p:sp>
      <p:sp>
        <p:nvSpPr>
          <p:cNvPr id="172" name="Comprensión"/>
          <p:cNvSpPr txBox="1"/>
          <p:nvPr/>
        </p:nvSpPr>
        <p:spPr>
          <a:xfrm>
            <a:off x="11501424" y="7031632"/>
            <a:ext cx="4480671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  <a:buClrTx/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700"/>
              <a:t>El amor</a:t>
            </a:r>
            <a:endParaRPr sz="4700"/>
          </a:p>
          <a:p>
            <a:pPr algn="l">
              <a:lnSpc>
                <a:spcPct val="80000"/>
              </a:lnSpc>
              <a:buClrTx/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en el </a:t>
            </a:r>
            <a:r>
              <a:rPr sz="4700"/>
              <a:t>hogar</a:t>
            </a:r>
          </a:p>
        </p:txBody>
      </p:sp>
      <p:sp>
        <p:nvSpPr>
          <p:cNvPr id="173" name="Comprensión"/>
          <p:cNvSpPr txBox="1"/>
          <p:nvPr/>
        </p:nvSpPr>
        <p:spPr>
          <a:xfrm>
            <a:off x="18660491" y="3549630"/>
            <a:ext cx="4626599" cy="205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ts val="4100"/>
              </a:lnSpc>
              <a:buClrTx/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700"/>
              <a:t>Amor </a:t>
            </a:r>
            <a:r>
              <a:rPr sz="2700"/>
              <a:t>y</a:t>
            </a:r>
            <a:r>
              <a:rPr sz="4700"/>
              <a:t> sexualidad </a:t>
            </a:r>
            <a:r>
              <a:rPr sz="2700"/>
              <a:t>en la</a:t>
            </a:r>
            <a:r>
              <a:rPr sz="4700"/>
              <a:t> experiencia </a:t>
            </a:r>
            <a:r>
              <a:rPr sz="2700"/>
              <a:t>humana</a:t>
            </a:r>
          </a:p>
        </p:txBody>
      </p:sp>
      <p:sp>
        <p:nvSpPr>
          <p:cNvPr id="174" name="Comprensión"/>
          <p:cNvSpPr txBox="1"/>
          <p:nvPr/>
        </p:nvSpPr>
        <p:spPr>
          <a:xfrm>
            <a:off x="18884230" y="7129779"/>
            <a:ext cx="417912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80000"/>
              </a:lnSpc>
              <a:buClrTx/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Amor fraternal</a:t>
            </a:r>
          </a:p>
        </p:txBody>
      </p:sp>
      <p:sp>
        <p:nvSpPr>
          <p:cNvPr id="175" name="Comprensión"/>
          <p:cNvSpPr txBox="1"/>
          <p:nvPr/>
        </p:nvSpPr>
        <p:spPr>
          <a:xfrm>
            <a:off x="14991988" y="10478381"/>
            <a:ext cx="417912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80000"/>
              </a:lnSpc>
              <a:buClrTx/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El </a:t>
            </a:r>
            <a:r>
              <a:rPr sz="4700"/>
              <a:t>amor </a:t>
            </a:r>
            <a:r>
              <a:rPr sz="2700"/>
              <a:t>de</a:t>
            </a:r>
            <a:r>
              <a:rPr sz="4700"/>
              <a:t> Dios</a:t>
            </a:r>
          </a:p>
        </p:txBody>
      </p:sp>
      <p:sp>
        <p:nvSpPr>
          <p:cNvPr id="176" name="10"/>
          <p:cNvSpPr txBox="1"/>
          <p:nvPr/>
        </p:nvSpPr>
        <p:spPr>
          <a:xfrm>
            <a:off x="16889063" y="3448407"/>
            <a:ext cx="1489773" cy="469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ts val="12400"/>
              </a:lnSpc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25</a:t>
            </a:r>
          </a:p>
          <a:p>
            <a:pPr algn="l">
              <a:lnSpc>
                <a:spcPts val="12400"/>
              </a:lnSpc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</a:p>
          <a:p>
            <a:pPr algn="l">
              <a:lnSpc>
                <a:spcPts val="12400"/>
              </a:lnSpc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26</a:t>
            </a:r>
          </a:p>
        </p:txBody>
      </p:sp>
      <p:sp>
        <p:nvSpPr>
          <p:cNvPr id="177" name="Contenido:"/>
          <p:cNvSpPr txBox="1"/>
          <p:nvPr/>
        </p:nvSpPr>
        <p:spPr>
          <a:xfrm>
            <a:off x="11276806" y="2028497"/>
            <a:ext cx="10497245" cy="14493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ts val="5000"/>
              </a:lnSpc>
              <a:buClrTx/>
              <a:defRPr sz="4300">
                <a:solidFill>
                  <a:srgbClr val="FFFFFF"/>
                </a:solidFill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defRPr>
                <a:latin typeface="Roboto Bold Condensed"/>
                <a:ea typeface="Roboto Bold Condensed"/>
                <a:cs typeface="Roboto Bold Condensed"/>
                <a:sym typeface="Roboto Bold Condensed"/>
              </a:defRPr>
            </a:pPr>
            <a:r>
              <a:rPr>
                <a:latin typeface="Roboto Light"/>
                <a:ea typeface="Roboto Light"/>
                <a:cs typeface="Roboto Light"/>
                <a:sym typeface="Roboto Light"/>
              </a:rPr>
              <a:t>Contenido:</a:t>
            </a:r>
          </a:p>
        </p:txBody>
      </p:sp>
      <p:pic>
        <p:nvPicPr>
          <p:cNvPr id="17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22" y="8280737"/>
            <a:ext cx="10236056" cy="6259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0"/>
          <p:cNvSpPr txBox="1"/>
          <p:nvPr/>
        </p:nvSpPr>
        <p:spPr>
          <a:xfrm>
            <a:off x="13256863" y="10049478"/>
            <a:ext cx="1489773" cy="154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12400"/>
              </a:lnSpc>
              <a:buClrTx/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738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4137" t="23413" r="12866" b="0"/>
          <a:stretch>
            <a:fillRect/>
          </a:stretch>
        </p:blipFill>
        <p:spPr>
          <a:xfrm>
            <a:off x="1319727" y="-16343"/>
            <a:ext cx="22984979" cy="1358338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Capítulo 8"/>
          <p:cNvSpPr txBox="1"/>
          <p:nvPr/>
        </p:nvSpPr>
        <p:spPr>
          <a:xfrm>
            <a:off x="8580835" y="940011"/>
            <a:ext cx="8462800" cy="299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1">
              <a:lnSpc>
                <a:spcPts val="9400"/>
              </a:lnSpc>
              <a:buClrTx/>
              <a:defRPr sz="11200">
                <a:solidFill>
                  <a:srgbClr val="FFFFFF"/>
                </a:solidFill>
                <a:effectLst>
                  <a:outerShdw sx="100000" sy="100000" kx="0" ky="0" algn="b" rotWithShape="0" blurRad="25400" dist="63500" dir="450000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Capítulo 26</a:t>
            </a:r>
          </a:p>
        </p:txBody>
      </p:sp>
      <p:sp>
        <p:nvSpPr>
          <p:cNvPr id="183" name="Amor…"/>
          <p:cNvSpPr txBox="1"/>
          <p:nvPr/>
        </p:nvSpPr>
        <p:spPr>
          <a:xfrm>
            <a:off x="9294961" y="6358140"/>
            <a:ext cx="7542548" cy="42763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ts val="8700"/>
              </a:lnSpc>
              <a:buClrTx/>
              <a:defRPr sz="15200">
                <a:solidFill>
                  <a:srgbClr val="FFFFFF"/>
                </a:solidFill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Amor</a:t>
            </a:r>
            <a:endParaRPr sz="8300"/>
          </a:p>
          <a:p>
            <a:pPr>
              <a:lnSpc>
                <a:spcPts val="8700"/>
              </a:lnSpc>
              <a:buClrTx/>
              <a:defRPr sz="11200">
                <a:solidFill>
                  <a:srgbClr val="FFFFFF"/>
                </a:solidFill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fraternal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1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451"/>
          <a:stretch>
            <a:fillRect/>
          </a:stretch>
        </p:blipFill>
        <p:spPr>
          <a:xfrm>
            <a:off x="3011183" y="7517877"/>
            <a:ext cx="19149511" cy="6169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El amor por otros produce gozo"/>
          <p:cNvSpPr txBox="1"/>
          <p:nvPr/>
        </p:nvSpPr>
        <p:spPr>
          <a:xfrm>
            <a:off x="5448350" y="1119387"/>
            <a:ext cx="14275178" cy="1376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14095">
              <a:lnSpc>
                <a:spcPts val="8500"/>
              </a:lnSpc>
              <a:buClrTx/>
              <a:defRPr spc="-87" sz="8712">
                <a:solidFill>
                  <a:srgbClr val="FFFFFF"/>
                </a:solidFill>
                <a:effectLst>
                  <a:outerShdw sx="100000" sy="100000" kx="0" ky="0" algn="b" rotWithShape="0" blurRad="33528" dist="5588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por otros produce gozo</a:t>
            </a:r>
          </a:p>
        </p:txBody>
      </p:sp>
      <p:sp>
        <p:nvSpPr>
          <p:cNvPr id="189" name="Debería surgir del alma del cristiano como manantiales en el desierto, que refrescan y embellecen, que llevan alegría, paz y gozo a su propia vida y a la de los demás."/>
          <p:cNvSpPr txBox="1"/>
          <p:nvPr/>
        </p:nvSpPr>
        <p:spPr>
          <a:xfrm>
            <a:off x="1741517" y="4829022"/>
            <a:ext cx="21688843" cy="462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ts val="8600"/>
              </a:lnSpc>
              <a:buClrTx/>
              <a:defRPr spc="-79" sz="79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Debería surgir </a:t>
            </a:r>
            <a:r>
              <a:rPr spc="-69" sz="6900"/>
              <a:t>del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alma </a:t>
            </a:r>
            <a:r>
              <a:rPr spc="-69" sz="6900"/>
              <a:t>del cristiano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como manantiales</a:t>
            </a:r>
            <a:r>
              <a:rPr spc="-69" sz="6900"/>
              <a:t> en el desierto, que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refrescan</a:t>
            </a:r>
            <a:r>
              <a:rPr spc="-69" sz="6900"/>
              <a:t> y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embellecen</a:t>
            </a:r>
            <a:r>
              <a:rPr spc="-69" sz="6900"/>
              <a:t>, que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llevan alegría</a:t>
            </a:r>
            <a:r>
              <a:rPr spc="-69" sz="6900"/>
              <a:t>,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paz </a:t>
            </a:r>
            <a:r>
              <a:rPr spc="-69" sz="6900"/>
              <a:t>y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gozo</a:t>
            </a:r>
            <a:r>
              <a:rPr spc="-69" sz="6900"/>
              <a:t> a su propia vida y a la de los demás.</a:t>
            </a:r>
          </a:p>
        </p:txBody>
      </p:sp>
      <p:sp>
        <p:nvSpPr>
          <p:cNvPr id="190" name="¡Cultiven el amor de Cristo!"/>
          <p:cNvSpPr txBox="1"/>
          <p:nvPr/>
        </p:nvSpPr>
        <p:spPr>
          <a:xfrm>
            <a:off x="1620524" y="3239633"/>
            <a:ext cx="13904430" cy="1053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7100"/>
              </a:lnSpc>
              <a:buClrTx/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¡Cultiven el amor de Cristo!</a:t>
            </a:r>
          </a:p>
        </p:txBody>
      </p:sp>
      <p:sp>
        <p:nvSpPr>
          <p:cNvPr id="191" name="TT 5:565 (1889). {1MCP 243.1}"/>
          <p:cNvSpPr txBox="1"/>
          <p:nvPr/>
        </p:nvSpPr>
        <p:spPr>
          <a:xfrm>
            <a:off x="18725197" y="12796429"/>
            <a:ext cx="524408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TT 5:565 (1889). {1MCP 243.1}</a:t>
            </a:r>
          </a:p>
        </p:txBody>
      </p:sp>
      <p:pic>
        <p:nvPicPr>
          <p:cNvPr id="19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6025" y="3216933"/>
            <a:ext cx="1246189" cy="1246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ángulo"/>
          <p:cNvSpPr/>
          <p:nvPr/>
        </p:nvSpPr>
        <p:spPr>
          <a:xfrm>
            <a:off x="3831885" y="6237437"/>
            <a:ext cx="20481315" cy="6093673"/>
          </a:xfrm>
          <a:prstGeom prst="rect">
            <a:avLst/>
          </a:prstGeom>
          <a:gradFill>
            <a:gsLst>
              <a:gs pos="0">
                <a:srgbClr val="BC6D7B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pic>
        <p:nvPicPr>
          <p:cNvPr id="19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El ejemplo de amor abnegado es irresistible"/>
          <p:cNvSpPr txBox="1"/>
          <p:nvPr/>
        </p:nvSpPr>
        <p:spPr>
          <a:xfrm>
            <a:off x="4717119" y="1147188"/>
            <a:ext cx="16930962" cy="16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38150">
              <a:lnSpc>
                <a:spcPts val="7200"/>
              </a:lnSpc>
              <a:buClrTx/>
              <a:defRPr spc="-74" sz="7425">
                <a:solidFill>
                  <a:srgbClr val="FFFFFF"/>
                </a:solidFill>
                <a:effectLst>
                  <a:outerShdw sx="100000" sy="100000" kx="0" ky="0" algn="b" rotWithShape="0" blurRad="28575" dist="47625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ejemplo de amor abnegado es irresistible</a:t>
            </a:r>
          </a:p>
        </p:txBody>
      </p:sp>
      <p:sp>
        <p:nvSpPr>
          <p:cNvPr id="198" name="Tanto mayor será nuestro amor hacia…"/>
          <p:cNvSpPr txBox="1"/>
          <p:nvPr/>
        </p:nvSpPr>
        <p:spPr>
          <a:xfrm>
            <a:off x="4945647" y="6572632"/>
            <a:ext cx="19066591" cy="541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66674">
              <a:lnSpc>
                <a:spcPts val="8300"/>
              </a:lnSpc>
              <a:buClrTx/>
              <a:defRPr spc="-73" sz="7372">
                <a:solidFill>
                  <a:srgbClr val="FFFFFF"/>
                </a:solidFill>
                <a:effectLst>
                  <a:outerShdw sx="100000" sy="100000" kx="0" ky="0" algn="b" rotWithShape="0" blurRad="36957" dist="61595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Tanto mayor será nuestro amor hacia </a:t>
            </a:r>
          </a:p>
          <a:p>
            <a:pPr defTabSz="566674">
              <a:lnSpc>
                <a:spcPts val="8300"/>
              </a:lnSpc>
              <a:buClrTx/>
              <a:defRPr spc="-73" sz="7372">
                <a:solidFill>
                  <a:srgbClr val="FFFFFF"/>
                </a:solidFill>
                <a:effectLst>
                  <a:outerShdw sx="100000" sy="100000" kx="0" ky="0" algn="b" rotWithShape="0" blurRad="36957" dist="61595" dir="18900000">
                    <a:srgbClr val="C1C1C1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aquellos por quienes él murió. Los cristianos que manifiestan entre sí un espíritu de amor abnegado están dando un testimonio por Cristo que los incrédulos no pueden negar ni resistir. </a:t>
            </a:r>
          </a:p>
        </p:txBody>
      </p:sp>
      <p:sp>
        <p:nvSpPr>
          <p:cNvPr id="199" name="¡Cuanto más nos parezcamos a nuestro Salvador en el carácter!"/>
          <p:cNvSpPr txBox="1"/>
          <p:nvPr/>
        </p:nvSpPr>
        <p:spPr>
          <a:xfrm>
            <a:off x="4648257" y="3407070"/>
            <a:ext cx="14430261" cy="21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7100"/>
              </a:lnSpc>
              <a:buClrTx/>
              <a:defRPr i="1" spc="-63" sz="6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¡Cuanto más nos parezcamos a nuestro Salvador en el carácter!</a:t>
            </a:r>
          </a:p>
        </p:txBody>
      </p:sp>
      <p:sp>
        <p:nvSpPr>
          <p:cNvPr id="200" name="TT 5:565 (1889). {1MCP 243.2}"/>
          <p:cNvSpPr txBox="1"/>
          <p:nvPr/>
        </p:nvSpPr>
        <p:spPr>
          <a:xfrm>
            <a:off x="16997997" y="12542429"/>
            <a:ext cx="524408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TT 5:565 (1889). {1MCP 243.2}</a:t>
            </a:r>
          </a:p>
        </p:txBody>
      </p:sp>
      <p:pic>
        <p:nvPicPr>
          <p:cNvPr id="20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6489" y="6125170"/>
            <a:ext cx="2837261" cy="283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8725" y="2464454"/>
            <a:ext cx="7798123" cy="11240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89300" y="2051585"/>
            <a:ext cx="83058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ctángulo"/>
          <p:cNvSpPr/>
          <p:nvPr/>
        </p:nvSpPr>
        <p:spPr>
          <a:xfrm>
            <a:off x="2635508" y="5469208"/>
            <a:ext cx="20053261" cy="7137621"/>
          </a:xfrm>
          <a:prstGeom prst="rect">
            <a:avLst/>
          </a:prstGeom>
          <a:gradFill>
            <a:gsLst>
              <a:gs pos="0">
                <a:srgbClr val="FB3C8F">
                  <a:alpha val="67249"/>
                </a:srgbClr>
              </a:gs>
              <a:gs pos="100000">
                <a:srgbClr val="3E5075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FF9D5B"/>
                </a:solidFill>
              </a:defRPr>
            </a:pPr>
          </a:p>
        </p:txBody>
      </p:sp>
      <p:sp>
        <p:nvSpPr>
          <p:cNvPr id="208" name="El yo puede oscurecer el amor"/>
          <p:cNvSpPr txBox="1"/>
          <p:nvPr/>
        </p:nvSpPr>
        <p:spPr>
          <a:xfrm>
            <a:off x="5054411" y="1096388"/>
            <a:ext cx="14275178" cy="1376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37463">
              <a:lnSpc>
                <a:spcPts val="8900"/>
              </a:lnSpc>
              <a:buClrTx/>
              <a:defRPr spc="-91" sz="9108">
                <a:solidFill>
                  <a:srgbClr val="FFFFFF"/>
                </a:solidFill>
                <a:effectLst>
                  <a:outerShdw sx="100000" sy="100000" kx="0" ky="0" algn="b" rotWithShape="0" blurRad="35052" dist="58420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yo puede oscurecer el amor</a:t>
            </a:r>
          </a:p>
        </p:txBody>
      </p:sp>
      <p:sp>
        <p:nvSpPr>
          <p:cNvPr id="209" name="Mantiene el bien de los demás…"/>
          <p:cNvSpPr txBox="1"/>
          <p:nvPr/>
        </p:nvSpPr>
        <p:spPr>
          <a:xfrm>
            <a:off x="3290380" y="5701281"/>
            <a:ext cx="19235743" cy="6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584406" indent="-1486108" algn="l" defTabSz="502412">
              <a:lnSpc>
                <a:spcPts val="7300"/>
              </a:lnSpc>
              <a:buClrTx/>
              <a:buSzPct val="80000"/>
              <a:buBlip>
                <a:blip r:embed="rId5"/>
              </a:buBlip>
              <a:defRPr spc="-52" sz="524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 spc="-71" sz="7138">
                <a:latin typeface="Times New Roman"/>
                <a:ea typeface="Times New Roman"/>
                <a:cs typeface="Times New Roman"/>
                <a:sym typeface="Times New Roman"/>
              </a:rPr>
              <a:t>Mantiene</a:t>
            </a:r>
            <a:r>
              <a:t> el bien de los demás</a:t>
            </a:r>
          </a:p>
          <a:p>
            <a:pPr marL="1584406" indent="-1486108" algn="l" defTabSz="502412">
              <a:lnSpc>
                <a:spcPts val="7300"/>
              </a:lnSpc>
              <a:buClrTx/>
              <a:buSzPct val="80000"/>
              <a:buBlip>
                <a:blip r:embed="rId5"/>
              </a:buBlip>
              <a:defRPr spc="-52" sz="524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 spc="-71" sz="7138">
                <a:latin typeface="Times New Roman"/>
                <a:ea typeface="Times New Roman"/>
                <a:cs typeface="Times New Roman"/>
                <a:sym typeface="Times New Roman"/>
              </a:rPr>
              <a:t>Reprime</a:t>
            </a:r>
            <a:r>
              <a:t> nuestras acciones desconsideradas </a:t>
            </a:r>
          </a:p>
          <a:p>
            <a:pPr marL="1190497" indent="-1092200" algn="l" defTabSz="502412">
              <a:lnSpc>
                <a:spcPts val="7300"/>
              </a:lnSpc>
              <a:buClrTx/>
              <a:buSzPct val="80000"/>
              <a:buBlip>
                <a:blip r:embed="rId5"/>
              </a:buBlip>
              <a:defRPr spc="-52" sz="524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El amor </a:t>
            </a:r>
            <a:r>
              <a:rPr i="1" spc="-71" sz="7138">
                <a:latin typeface="Times New Roman"/>
                <a:ea typeface="Times New Roman"/>
                <a:cs typeface="Times New Roman"/>
                <a:sym typeface="Times New Roman"/>
              </a:rPr>
              <a:t>no busca</a:t>
            </a:r>
            <a:r>
              <a:t> lo suyo.</a:t>
            </a:r>
          </a:p>
          <a:p>
            <a:pPr marL="1584406" indent="-1486108" algn="l" defTabSz="502412">
              <a:lnSpc>
                <a:spcPts val="7300"/>
              </a:lnSpc>
              <a:buClrTx/>
              <a:buSzPct val="80000"/>
              <a:buBlip>
                <a:blip r:embed="rId5"/>
              </a:buBlip>
              <a:defRPr spc="-52" sz="524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 spc="-71" sz="7138">
                <a:latin typeface="Times New Roman"/>
                <a:ea typeface="Times New Roman"/>
                <a:cs typeface="Times New Roman"/>
                <a:sym typeface="Times New Roman"/>
              </a:rPr>
              <a:t>No impulsará</a:t>
            </a:r>
            <a:r>
              <a:t> a buscar su propia comodidad y la complacencia del yo.</a:t>
            </a:r>
          </a:p>
          <a:p>
            <a:pPr marL="1584406" indent="-1486108" algn="l" defTabSz="502412">
              <a:lnSpc>
                <a:spcPts val="7300"/>
              </a:lnSpc>
              <a:buClrTx/>
              <a:buSzPct val="80000"/>
              <a:buBlip>
                <a:blip r:embed="rId5"/>
              </a:buBlip>
              <a:defRPr spc="-52" sz="5246">
                <a:solidFill>
                  <a:srgbClr val="FFFFFF"/>
                </a:solidFill>
                <a:effectLst>
                  <a:outerShdw sx="100000" sy="100000" kx="0" ky="0" algn="b" rotWithShape="0" blurRad="32766" dist="54610" dir="18900000">
                    <a:srgbClr val="C1C1C1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i="1" spc="-71" sz="7138">
                <a:latin typeface="Times New Roman"/>
                <a:ea typeface="Times New Roman"/>
                <a:cs typeface="Times New Roman"/>
                <a:sym typeface="Times New Roman"/>
              </a:rPr>
              <a:t>El respeto</a:t>
            </a:r>
            <a:r>
              <a:t> que tributamos al yo impide el crecimiento del amor.</a:t>
            </a:r>
          </a:p>
        </p:txBody>
      </p:sp>
      <p:sp>
        <p:nvSpPr>
          <p:cNvPr id="210" name="El amor es un principio activo"/>
          <p:cNvSpPr txBox="1"/>
          <p:nvPr/>
        </p:nvSpPr>
        <p:spPr>
          <a:xfrm>
            <a:off x="4980833" y="4157563"/>
            <a:ext cx="13330611" cy="1376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ts val="7100"/>
              </a:lnSpc>
              <a:buClrTx/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El amor es un principio activo</a:t>
            </a:r>
          </a:p>
        </p:txBody>
      </p:sp>
      <p:sp>
        <p:nvSpPr>
          <p:cNvPr id="211" name="TT 5:565 (1889). {1MCP 244.1}"/>
          <p:cNvSpPr txBox="1"/>
          <p:nvPr/>
        </p:nvSpPr>
        <p:spPr>
          <a:xfrm>
            <a:off x="15981997" y="12542429"/>
            <a:ext cx="524408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TT 5:565 (1889). {1MCP 244.1}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1548" t="35965" r="0" b="42067"/>
          <a:stretch>
            <a:fillRect/>
          </a:stretch>
        </p:blipFill>
        <p:spPr>
          <a:xfrm>
            <a:off x="-44894" y="-382310"/>
            <a:ext cx="24473953" cy="273041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ctángulo"/>
          <p:cNvSpPr/>
          <p:nvPr/>
        </p:nvSpPr>
        <p:spPr>
          <a:xfrm>
            <a:off x="1546426" y="4104029"/>
            <a:ext cx="18041195" cy="1572959"/>
          </a:xfrm>
          <a:prstGeom prst="rect">
            <a:avLst/>
          </a:prstGeom>
          <a:gradFill>
            <a:gsLst>
              <a:gs pos="0">
                <a:srgbClr val="E6534A"/>
              </a:gs>
              <a:gs pos="100000">
                <a:srgbClr val="D63E7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defRPr sz="5000">
                <a:solidFill>
                  <a:srgbClr val="003870"/>
                </a:solidFill>
              </a:defRPr>
            </a:pPr>
          </a:p>
        </p:txBody>
      </p:sp>
      <p:pic>
        <p:nvPicPr>
          <p:cNvPr id="21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El amor verdadero amor es modesto"/>
          <p:cNvSpPr txBox="1"/>
          <p:nvPr/>
        </p:nvSpPr>
        <p:spPr>
          <a:xfrm>
            <a:off x="4336462" y="1070756"/>
            <a:ext cx="15711076" cy="127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90727">
              <a:lnSpc>
                <a:spcPts val="8100"/>
              </a:lnSpc>
              <a:buClrTx/>
              <a:defRPr spc="-83" sz="8316">
                <a:solidFill>
                  <a:srgbClr val="FFFFFF"/>
                </a:solidFill>
                <a:effectLst>
                  <a:outerShdw sx="100000" sy="100000" kx="0" ky="0" algn="b" rotWithShape="0" blurRad="32004" dist="53339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verdadero amor es modesto</a:t>
            </a:r>
          </a:p>
        </p:txBody>
      </p:sp>
      <p:sp>
        <p:nvSpPr>
          <p:cNvPr id="217" name="TT 5:565 (1889). {1MCP 243.2}"/>
          <p:cNvSpPr txBox="1"/>
          <p:nvPr/>
        </p:nvSpPr>
        <p:spPr>
          <a:xfrm>
            <a:off x="16413797" y="12669429"/>
            <a:ext cx="524408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TT 5:565 (1889). {1MCP 243.2}</a:t>
            </a:r>
          </a:p>
        </p:txBody>
      </p:sp>
      <p:sp>
        <p:nvSpPr>
          <p:cNvPr id="218" name="La devoción que Dios requiere se revela en"/>
          <p:cNvSpPr txBox="1"/>
          <p:nvPr/>
        </p:nvSpPr>
        <p:spPr>
          <a:xfrm>
            <a:off x="1968404" y="4381440"/>
            <a:ext cx="18820061" cy="101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60831">
              <a:lnSpc>
                <a:spcPts val="6800"/>
              </a:lnSpc>
              <a:buClrTx/>
              <a:defRPr i="1" spc="-79" sz="7968">
                <a:solidFill>
                  <a:srgbClr val="FFFFFF"/>
                </a:solidFill>
                <a:effectLst>
                  <a:outerShdw sx="100000" sy="100000" kx="0" ky="0" algn="b" rotWithShape="0" blurRad="36576" dist="60959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La devoción que Dios requiere se revela en</a:t>
            </a:r>
          </a:p>
        </p:txBody>
      </p:sp>
      <p:sp>
        <p:nvSpPr>
          <p:cNvPr id="219" name="El amor sincero por las almas…"/>
          <p:cNvSpPr txBox="1"/>
          <p:nvPr/>
        </p:nvSpPr>
        <p:spPr>
          <a:xfrm>
            <a:off x="3341522" y="6168519"/>
            <a:ext cx="20139356" cy="697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 amor sincero </a:t>
            </a:r>
            <a:r>
              <a:rPr spc="-59" sz="5900"/>
              <a:t>por las </a:t>
            </a:r>
            <a:r>
              <a:t>almas </a:t>
            </a:r>
          </a:p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 manifestará </a:t>
            </a:r>
            <a:r>
              <a:rPr spc="-59" sz="5900"/>
              <a:t>por el </a:t>
            </a:r>
            <a:r>
              <a:t>amor que prescribe </a:t>
            </a:r>
            <a:r>
              <a:rPr spc="-59" sz="5900"/>
              <a:t>a sus discípulos.</a:t>
            </a:r>
            <a:endParaRPr spc="-59" sz="5900"/>
          </a:p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Preferirán </a:t>
            </a:r>
            <a:r>
              <a:rPr spc="-59" sz="5900"/>
              <a:t>a los demás </a:t>
            </a:r>
            <a:r>
              <a:t>antes que a sí mismos.</a:t>
            </a:r>
          </a:p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4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 buscan </a:t>
            </a:r>
            <a:r>
              <a:rPr spc="-59" sz="5900"/>
              <a:t>la </a:t>
            </a:r>
            <a:r>
              <a:t>parte más grande </a:t>
            </a:r>
            <a:r>
              <a:rPr spc="-59" sz="5900"/>
              <a:t>en ningún lugar ni momento</a:t>
            </a:r>
          </a:p>
        </p:txBody>
      </p:sp>
      <p:pic>
        <p:nvPicPr>
          <p:cNvPr id="22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335" y="3397539"/>
            <a:ext cx="2002038" cy="200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5F585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E50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15650" b="12796"/>
          <a:stretch>
            <a:fillRect/>
          </a:stretch>
        </p:blipFill>
        <p:spPr>
          <a:xfrm>
            <a:off x="17339974" y="7749948"/>
            <a:ext cx="7022507" cy="59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El amor verdadero amor es modesto"/>
          <p:cNvSpPr txBox="1"/>
          <p:nvPr/>
        </p:nvSpPr>
        <p:spPr>
          <a:xfrm>
            <a:off x="443232" y="520560"/>
            <a:ext cx="11105410" cy="89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44677">
              <a:lnSpc>
                <a:spcPts val="5700"/>
              </a:lnSpc>
              <a:buClrTx/>
              <a:defRPr spc="-58" sz="5840">
                <a:solidFill>
                  <a:srgbClr val="FFFFFF"/>
                </a:solidFill>
                <a:effectLst>
                  <a:outerShdw sx="100000" sy="100000" kx="0" ky="0" algn="b" rotWithShape="0" blurRad="22479" dist="37464" dir="18900000">
                    <a:srgbClr val="C1C1C1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verdadero amor es modesto</a:t>
            </a:r>
          </a:p>
        </p:txBody>
      </p:sp>
      <p:sp>
        <p:nvSpPr>
          <p:cNvPr id="224" name="—Manuscrito 121, 1899. {1MCP 244.3}"/>
          <p:cNvSpPr txBox="1"/>
          <p:nvPr/>
        </p:nvSpPr>
        <p:spPr>
          <a:xfrm>
            <a:off x="15080678" y="12669429"/>
            <a:ext cx="6577204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algn="r">
              <a:buClrTx/>
              <a:defRPr sz="3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—Manuscrito 121, 1899. {1MCP 244.3}</a:t>
            </a:r>
          </a:p>
        </p:txBody>
      </p:sp>
      <p:sp>
        <p:nvSpPr>
          <p:cNvPr id="225" name="No consideran que sus talentos sean superiores.…"/>
          <p:cNvSpPr txBox="1"/>
          <p:nvPr/>
        </p:nvSpPr>
        <p:spPr>
          <a:xfrm>
            <a:off x="2732468" y="3732984"/>
            <a:ext cx="20138264" cy="7599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3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 consideran que sus talentos sean superiores.</a:t>
            </a:r>
          </a:p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3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 mostrará la señal mediante una revelación del amor que Cristo manifestó por las almas de los hombres: </a:t>
            </a:r>
          </a:p>
          <a:p>
            <a:pPr marL="1181100" indent="-1181100" algn="l" defTabSz="584200">
              <a:lnSpc>
                <a:spcPts val="7100"/>
              </a:lnSpc>
              <a:spcBef>
                <a:spcPts val="2000"/>
              </a:spcBef>
              <a:buClrTx/>
              <a:buSzPct val="80000"/>
              <a:buBlip>
                <a:blip r:embed="rId3"/>
              </a:buBlip>
              <a:defRPr i="1" spc="-83" sz="8300">
                <a:solidFill>
                  <a:srgbClr val="FFFFFF"/>
                </a:solidFill>
                <a:effectLst>
                  <a:outerShdw sx="100000" sy="100000" kx="0" ky="0" algn="b" rotWithShape="0" blurRad="38100" dist="63500" dir="18900000">
                    <a:srgbClr val="C1C1C1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 amor abnegado, genuino, que prefería el bienestar de los demás antes que el propio.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