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ilonga" panose="020B0604020202020204" charset="0"/>
      <p:regular r:id="rId27"/>
    </p:embeddedFont>
    <p:embeddedFont>
      <p:font typeface="Open Sans" panose="020B0604020202020204" charset="0"/>
      <p:bold r:id="rId28"/>
      <p:boldItalic r:id="rId29"/>
    </p:embeddedFont>
    <p:embeddedFont>
      <p:font typeface="Quintessential" panose="020B0604020202020204" charset="0"/>
      <p:regular r:id="rId30"/>
    </p:embeddedFont>
    <p:embeddedFont>
      <p:font typeface="Radley" panose="020B0604020202020204" charset="0"/>
      <p:regular r:id="rId31"/>
      <p:italic r:id="rId32"/>
    </p:embeddedFont>
    <p:embeddedFont>
      <p:font typeface="Teko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37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590" y="3230697"/>
            <a:ext cx="9355733" cy="378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008816" y="384702"/>
            <a:ext cx="5140990" cy="13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3"/>
              <a:buFont typeface="Arial"/>
              <a:buNone/>
            </a:pPr>
            <a:r>
              <a:rPr lang="es-MX" sz="49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008816" y="1579226"/>
            <a:ext cx="5140990" cy="70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98"/>
              <a:buFont typeface="Arial"/>
              <a:buNone/>
            </a:pPr>
            <a:r>
              <a:rPr lang="es-MX" sz="4498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2475453" y="2204829"/>
            <a:ext cx="4207715" cy="27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49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04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790350" y="2580628"/>
            <a:ext cx="51411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5" tIns="34250" rIns="68525" bIns="342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1799"/>
              <a:buFont typeface="Arial"/>
              <a:buNone/>
            </a:pPr>
            <a:r>
              <a:rPr lang="es-MX" sz="1799" b="0" i="0" u="none" strike="noStrike" cap="none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938" y="2956300"/>
            <a:ext cx="404749" cy="4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 descr="background, backlight, bl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53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25160" y="1404217"/>
            <a:ext cx="8293677" cy="3458729"/>
          </a:xfrm>
          <a:prstGeom prst="rect">
            <a:avLst/>
          </a:prstGeom>
          <a:solidFill>
            <a:srgbClr val="FF99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-Fundamento bíblico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-Uso del Espíritu de Profecía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-Uso del Comentario bíblico adventista 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-Participación del Instituto de   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Investigación Bíblica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-Las Creencias Fundamentales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 descr="adventure, ball-shaped, bl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53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219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Book Antiqua"/>
              <a:buNone/>
            </a:pPr>
            <a: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-Didáctica adecuada</a:t>
            </a:r>
            <a:b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-Participación internacional</a:t>
            </a:r>
            <a:b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-Programas activos</a:t>
            </a:r>
            <a:br>
              <a:rPr lang="es-MX" sz="3959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3959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-48986" y="1222833"/>
            <a:ext cx="9241972" cy="10608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8A2B"/>
              </a:buClr>
              <a:buSzPts val="4400"/>
              <a:buFont typeface="Book Antiqua"/>
              <a:buNone/>
            </a:pPr>
            <a:r>
              <a:rPr lang="es-MX" sz="4400" b="0" i="0" u="none" strike="noStrike" cap="none">
                <a:solidFill>
                  <a:srgbClr val="B98A2B"/>
                </a:solidFill>
                <a:latin typeface="Book Antiqua"/>
                <a:ea typeface="Book Antiqua"/>
                <a:cs typeface="Book Antiqua"/>
                <a:sym typeface="Book Antiqua"/>
              </a:rPr>
              <a:t>Cuatro dinámicas</a:t>
            </a:r>
            <a:endParaRPr sz="4400" b="0" i="0" u="none" strike="noStrike" cap="none">
              <a:solidFill>
                <a:srgbClr val="B98A2B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1284514" y="2563091"/>
            <a:ext cx="779381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50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2889064" y="2524495"/>
            <a:ext cx="1051891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50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4914173" y="2519546"/>
            <a:ext cx="94448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50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618515" y="2524495"/>
            <a:ext cx="106150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5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50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 descr="Analog Clock Sketch in Black Surf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53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821382" y="1593272"/>
            <a:ext cx="3990110" cy="430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-Horas de enseñanza</a:t>
            </a:r>
            <a:b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Estilos de aprendizaje</a:t>
            </a:r>
            <a:b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-La testificación: un estilo de vida</a:t>
            </a:r>
            <a:b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9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-Énfasis en el estudio bíblico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 descr="Green Potted Plant on White Ceramic V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653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127414" y="942979"/>
            <a:ext cx="7157604" cy="153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4800"/>
              <a:buFont typeface="Arial"/>
              <a:buNone/>
            </a:pPr>
            <a:r>
              <a:rPr lang="es-MX" sz="4800" b="1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-Arte inclusivo</a:t>
            </a:r>
            <a:br>
              <a:rPr lang="es-MX" sz="4800" b="1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4800" b="1" i="0" u="none" strike="noStrike" cap="non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-Llamamiento a la inclusión</a:t>
            </a:r>
            <a:endParaRPr sz="4800" b="1" i="0" u="none" strike="noStrike" cap="non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 descr="Close-up of Hand over Whit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53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ok Antiqua"/>
              <a:buNone/>
            </a:pPr>
            <a:r>
              <a:rPr lang="es-MX" sz="54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Fe Real</a:t>
            </a:r>
            <a:endParaRPr sz="5400" b="1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628650" y="165980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-Es una 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guía</a:t>
            </a: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estudio</a:t>
            </a: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Escuela Sabática para </a:t>
            </a: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preadolescentes.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-El tema 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clave</a:t>
            </a: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esta guía </a:t>
            </a:r>
            <a:r>
              <a:rPr lang="es-MX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estudio</a:t>
            </a:r>
            <a:r>
              <a:rPr lang="es-MX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es el reino de la gracia de Dios.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1845128" y="969818"/>
            <a:ext cx="6155872" cy="261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eko"/>
              <a:buNone/>
            </a:pPr>
            <a:r>
              <a:rPr lang="es-MX" sz="7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Clases</a:t>
            </a:r>
            <a:r>
              <a:rPr lang="es-MX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br>
              <a:rPr lang="es-MX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Sabática para </a:t>
            </a:r>
            <a:r>
              <a:rPr lang="es-MX" sz="5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todos</a:t>
            </a:r>
            <a:br>
              <a:rPr lang="es-MX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Por: Sabine Honoré</a:t>
            </a:r>
            <a:endParaRPr sz="16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7619" y="0"/>
            <a:ext cx="54618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03" y="4005994"/>
            <a:ext cx="2412055" cy="285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67" y="215103"/>
            <a:ext cx="373484" cy="37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0" y="5725161"/>
            <a:ext cx="56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8915" y="5888503"/>
            <a:ext cx="450764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8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484556" y="2664535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4" descr="esultado de imagen para imagenes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3176" y="3587528"/>
            <a:ext cx="3090824" cy="286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24543" y="1981778"/>
            <a:ext cx="2895600" cy="282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Book Antiqua"/>
              <a:buNone/>
            </a:pPr>
            <a:r>
              <a:rPr lang="es-MX" sz="3959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¿</a:t>
            </a:r>
            <a:r>
              <a:rPr lang="es-MX" sz="3959" b="0" i="0" u="none" strike="noStrike" cap="non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Cuándo</a:t>
            </a:r>
            <a:r>
              <a:rPr lang="es-MX" sz="3959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es-MX" sz="3959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usted </a:t>
            </a:r>
            <a:r>
              <a:rPr lang="es-MX" sz="3959" b="0" i="0" u="none" strike="noStrike" cap="non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aprendió</a:t>
            </a:r>
            <a:r>
              <a:rPr lang="es-MX" sz="3959" b="0" i="0" u="none" strike="noStrike" cap="none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s-MX" sz="3959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</a:t>
            </a:r>
            <a:r>
              <a:rPr lang="es-MX" sz="3959" b="0" i="0" u="none" strike="noStrike" cap="non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leer</a:t>
            </a:r>
            <a:r>
              <a:rPr lang="es-MX" sz="3959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y </a:t>
            </a:r>
            <a:r>
              <a:rPr lang="es-MX" sz="3959" b="0" i="0" u="none" strike="noStrike" cap="non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escribir</a:t>
            </a:r>
            <a:r>
              <a:rPr lang="es-MX" sz="3959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?</a:t>
            </a:r>
            <a:endParaRPr sz="3959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1" name="Google Shape;111;p15" descr="White Teddy Bear Reading 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438" y="1219201"/>
            <a:ext cx="6563562" cy="43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Resultado de imagen para the begin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785379" y="392835"/>
            <a:ext cx="7573242" cy="149138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s-MX"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algún momento de nuestras vidas, todos hemos recibido un </a:t>
            </a:r>
            <a:r>
              <a:rPr lang="es-MX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</a:t>
            </a:r>
            <a:r>
              <a:rPr lang="es-MX"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MX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s-MX"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sobre la que hemos </a:t>
            </a:r>
            <a:r>
              <a:rPr lang="es-MX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edificado</a:t>
            </a:r>
            <a:r>
              <a:rPr lang="es-MX"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nuestra </a:t>
            </a:r>
            <a:r>
              <a:rPr lang="es-MX" sz="28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s-MX"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Close-up of Apple on Top of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628650" y="697635"/>
            <a:ext cx="4192732" cy="3029238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s-MX" sz="4770" b="0" i="0" u="none" strike="noStrike" cap="none">
                <a:solidFill>
                  <a:srgbClr val="BE2626"/>
                </a:solidFill>
                <a:latin typeface="Arial"/>
                <a:ea typeface="Arial"/>
                <a:cs typeface="Arial"/>
                <a:sym typeface="Arial"/>
              </a:rPr>
              <a:t>Cristianos adventistas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séptimo día también </a:t>
            </a:r>
            <a:r>
              <a:rPr lang="es-MX" sz="4770" b="0" i="0" u="none" strike="noStrike" cap="none">
                <a:solidFill>
                  <a:srgbClr val="BE2626"/>
                </a:solidFill>
                <a:latin typeface="Arial"/>
                <a:ea typeface="Arial"/>
                <a:cs typeface="Arial"/>
                <a:sym typeface="Arial"/>
              </a:rPr>
              <a:t>recibimos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s-MX" sz="4770" b="0" i="0" u="none" strike="noStrike" cap="none">
                <a:solidFill>
                  <a:srgbClr val="BE2626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s-MX" sz="3959" b="0" i="0" u="none" strike="noStrike" cap="none">
                <a:solidFill>
                  <a:srgbClr val="BE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959" b="0" i="0" u="none" strike="noStrike" cap="none">
              <a:solidFill>
                <a:srgbClr val="BE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28650" y="166256"/>
            <a:ext cx="7886700" cy="152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nos enseña </a:t>
            </a:r>
            <a:r>
              <a:rPr lang="es-MX" sz="3959" b="0" i="0" u="none" strike="noStrike" cap="none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quiénes somos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s-MX" sz="3959" b="0" i="0" u="none" strike="noStrike" cap="none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qué creemos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incluso, </a:t>
            </a:r>
            <a:r>
              <a:rPr lang="es-MX" sz="3959" b="0" i="0" u="none" strike="noStrike" cap="none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en</a:t>
            </a:r>
            <a:r>
              <a:rPr lang="es-MX" sz="3959" b="0" i="0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s-MX" sz="3959" b="0" i="0" u="none" strike="noStrike" cap="none">
                <a:solidFill>
                  <a:srgbClr val="FF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quién creemos.</a:t>
            </a:r>
            <a:endParaRPr sz="3959" b="0" i="0" u="none" strike="noStrike" cap="none">
              <a:solidFill>
                <a:srgbClr val="FF0000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  <p:pic>
        <p:nvPicPr>
          <p:cNvPr id="132" name="Google Shape;132;p18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21440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 descr="adult, blur,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681470" y="1239982"/>
            <a:ext cx="7781059" cy="4378036"/>
          </a:xfrm>
          <a:prstGeom prst="rect">
            <a:avLst/>
          </a:prstGeom>
          <a:solidFill>
            <a:srgbClr val="F7CAAC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 educación tiene mucho que ver con el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tiempo</a:t>
            </a:r>
            <a:r>
              <a:rPr lang="es-MX" sz="4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dedicamos a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orar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estudiar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Escrituras</a:t>
            </a:r>
            <a:r>
              <a:rPr lang="es-MX" sz="3959" b="0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 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nuestra casa, pero también está relacionado con el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tiempo</a:t>
            </a:r>
            <a:r>
              <a:rPr lang="es-MX" sz="3959" b="0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 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dedicamos al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estudio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lecciones de la </a:t>
            </a:r>
            <a:r>
              <a:rPr lang="es-MX" sz="441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Escuela Sabática</a:t>
            </a:r>
            <a:r>
              <a:rPr lang="es-MX" sz="3959" b="0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rPr>
              <a:t>.</a:t>
            </a:r>
            <a:endParaRPr sz="3959" b="0" i="0" u="none" strike="noStrike" cap="none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 descr="Leaves of Brown Wooden 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97527" y="1149927"/>
            <a:ext cx="7330044" cy="54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Clases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Cuna: 0 a 2 años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Jardín de Infantes: de 3 a 5 años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Primarios: de 6 a 9 años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Menores : de 10 a 12 años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Fe Real: de 13 a 14 años</a:t>
            </a: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 descr="abstract, art, backdr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53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321377" y="1995091"/>
            <a:ext cx="6755823" cy="2106326"/>
          </a:xfrm>
          <a:prstGeom prst="rect">
            <a:avLst/>
          </a:prstGeom>
          <a:solidFill>
            <a:srgbClr val="F4B08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primeras cuatro clases son parte del currículo “Eslabones de la Gracia”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ftr" idx="11"/>
          </p:nvPr>
        </p:nvSpPr>
        <p:spPr>
          <a:xfrm>
            <a:off x="-1" y="6539857"/>
            <a:ext cx="9144001" cy="3181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88" b="1" i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Nuestros niños  </a:t>
            </a:r>
            <a:r>
              <a:rPr lang="es-MX" sz="12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			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7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15</Slides>
  <Notes>15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Clases de  Escuela Sabática para todos Por: Sabine Honoré</vt:lpstr>
      <vt:lpstr>¿Cuándo usted aprendió a leer y escribir?</vt:lpstr>
      <vt:lpstr>En algún momento de nuestras vidas, todos hemos recibido un fundamento, la base sobre la que hemos edificado nuestra educación.</vt:lpstr>
      <vt:lpstr>Como Cristianos adventistas del séptimo día también recibimos una educación.</vt:lpstr>
      <vt:lpstr>Se nos enseña quiénes somos, en qué creemos, e incluso, en quién creemos.</vt:lpstr>
      <vt:lpstr>Ésta educación tiene mucho que ver con el tiempo que dedicamos a orar y estudiar las Escrituras en nuestra casa, pero también está relacionado con el tiempo que dedicamos al estudio de las lecciones de la Escuela Sabática.</vt:lpstr>
      <vt:lpstr>Las Clases: 1. Cuna: 0 a 2 años 2. Jardín de Infantes: de 3 a 5 años 3. Primarios: de 6 a 9 años 4. Menores : de 10 a 12 años 5. Fe Real: de 13 a 14 años  </vt:lpstr>
      <vt:lpstr>Las primeras cuatro clases son parte del currículo “Eslabones de la Gracia”</vt:lpstr>
      <vt:lpstr>-Fundamento bíblico -Uso del Espíritu de Profecía -Uso del Comentario bíblico adventista  -Participación del Instituto de      Investigación Bíblica -Las Creencias Fundamentales</vt:lpstr>
      <vt:lpstr>-Didáctica adecuada -Participación internacional -Programas activos </vt:lpstr>
      <vt:lpstr>Cuatro dinámicas</vt:lpstr>
      <vt:lpstr>-Horas de enseñanza Estilos de aprendizaje -La testificación: un estilo de vida -Énfasis en el estudio bíblico </vt:lpstr>
      <vt:lpstr>-Arte inclusivo -Llamamiento a la inclusión</vt:lpstr>
      <vt:lpstr>Fe Real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</cp:revision>
  <dcterms:modified xsi:type="dcterms:W3CDTF">2019-03-05T18:27:33Z</dcterms:modified>
</cp:coreProperties>
</file>