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/>
    <p:restoredTop sz="59781"/>
  </p:normalViewPr>
  <p:slideViewPr>
    <p:cSldViewPr snapToGrid="0" snapToObjects="1">
      <p:cViewPr varScale="1">
        <p:scale>
          <a:sx n="66" d="100"/>
          <a:sy n="66" d="100"/>
        </p:scale>
        <p:origin x="1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2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0EB4E-2D67-324F-9965-18653F5336F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2D3D2-E3C8-2347-9F30-B9F610FBB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Sermon: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Blessed to Be a Blessing”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81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0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2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350838"/>
            <a:ext cx="4873625" cy="2741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36523"/>
            <a:ext cx="5486400" cy="5756463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44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41324"/>
            <a:ext cx="5486400" cy="3600450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984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66832"/>
            <a:ext cx="5486400" cy="3600450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D3D2-E3C8-2347-9F30-B9F610FBB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7921-5035-9343-9A86-6C131B2E983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ACE8-E263-394A-987E-5F4284A4A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b="9010"/>
          <a:stretch/>
        </p:blipFill>
        <p:spPr>
          <a:xfrm>
            <a:off x="-58616" y="0"/>
            <a:ext cx="12250616" cy="6868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086" y="735494"/>
            <a:ext cx="10285600" cy="1361295"/>
          </a:xfrm>
        </p:spPr>
        <p:txBody>
          <a:bodyPr>
            <a:normAutofit/>
          </a:bodyPr>
          <a:lstStyle/>
          <a:p>
            <a:r>
              <a:rPr lang="es-MX" b="1" dirty="0"/>
              <a:t>“Bendecidas para ser Bendición”</a:t>
            </a:r>
            <a:r>
              <a:rPr lang="en-US" dirty="0"/>
              <a:t/>
            </a:r>
            <a:br>
              <a:rPr lang="en-US" dirty="0"/>
            </a:br>
            <a:r>
              <a:rPr lang="es-MX" sz="2000" b="1" dirty="0"/>
              <a:t>Por M. Dinorah Rivera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2469" y="3212563"/>
            <a:ext cx="5617028" cy="1655762"/>
          </a:xfrm>
        </p:spPr>
        <p:txBody>
          <a:bodyPr>
            <a:normAutofit/>
          </a:bodyPr>
          <a:lstStyle/>
          <a:p>
            <a:r>
              <a:rPr lang="es-MX" b="1" dirty="0"/>
              <a:t>Día de Énfasis de Ministerio de la Mujer </a:t>
            </a:r>
            <a:endParaRPr lang="en-US" dirty="0"/>
          </a:p>
          <a:p>
            <a:r>
              <a:rPr lang="es-MX" b="1" dirty="0"/>
              <a:t> </a:t>
            </a:r>
            <a:r>
              <a:rPr lang="es-MX" b="1" dirty="0" smtClean="0"/>
              <a:t>9 </a:t>
            </a:r>
            <a:r>
              <a:rPr lang="es-MX" b="1" dirty="0"/>
              <a:t>de junio de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62" y="2832283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5"/>
          <a:stretch/>
        </p:blipFill>
        <p:spPr>
          <a:xfrm>
            <a:off x="-1" y="-1"/>
            <a:ext cx="121898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25" y="7642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+mn-lt"/>
                <a:ea typeface="Avenir Next" charset="0"/>
                <a:cs typeface="Avenir Next" charset="0"/>
              </a:rPr>
              <a:t>2. </a:t>
            </a:r>
            <a:r>
              <a:rPr lang="es-MX" dirty="0" smtClean="0">
                <a:solidFill>
                  <a:srgbClr val="7030A0"/>
                </a:solidFill>
                <a:latin typeface="+mn-lt"/>
              </a:rPr>
              <a:t>CONTENTAMIENTO </a:t>
            </a:r>
            <a:endParaRPr lang="en-US" sz="4000" b="1" dirty="0">
              <a:solidFill>
                <a:srgbClr val="7030A0"/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7" y="3300463"/>
            <a:ext cx="10768778" cy="2495652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dirty="0"/>
              <a:t>Cuando, en forma de gratitud, Eliseo le ofrece intervenir en su favor ante el gobierno, ella le dice que está contenta con lo que ya tiene en su vida. </a:t>
            </a: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2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-93785" y="0"/>
            <a:ext cx="12285785" cy="7238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982" y="2872758"/>
            <a:ext cx="9596284" cy="20974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3200" dirty="0" smtClean="0">
                <a:solidFill>
                  <a:srgbClr val="7030A0"/>
                </a:solidFill>
              </a:rPr>
              <a:t>“El </a:t>
            </a:r>
            <a:r>
              <a:rPr lang="es-MX" sz="3200" dirty="0">
                <a:solidFill>
                  <a:srgbClr val="7030A0"/>
                </a:solidFill>
              </a:rPr>
              <a:t>contentamiento no es tener todo lo que deseamos, sino más bien, apreciar todo lo que sí tenemos”.</a:t>
            </a:r>
            <a:endParaRPr lang="en-US" sz="3200" spc="300" dirty="0">
              <a:solidFill>
                <a:srgbClr val="7030A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5"/>
          <a:stretch/>
        </p:blipFill>
        <p:spPr>
          <a:xfrm>
            <a:off x="-1" y="-1"/>
            <a:ext cx="121898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72" y="6180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+mn-lt"/>
                <a:ea typeface="Avenir Next" charset="0"/>
                <a:cs typeface="Avenir Next" charset="0"/>
              </a:rPr>
              <a:t>3. </a:t>
            </a:r>
            <a:r>
              <a:rPr lang="es-MX" sz="5400" dirty="0" smtClean="0">
                <a:solidFill>
                  <a:srgbClr val="7030A0"/>
                </a:solidFill>
                <a:latin typeface="+mn-lt"/>
              </a:rPr>
              <a:t>PAZ Y CONFIANZA</a:t>
            </a:r>
            <a:endParaRPr lang="en-US" sz="4800" b="1" dirty="0">
              <a:solidFill>
                <a:srgbClr val="7030A0"/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3199"/>
            <a:ext cx="10515600" cy="19352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3600" dirty="0"/>
              <a:t>Ella no solamente manifestó un espíritu interno de paz divina, sino que también pudo ofrecerlo a quienes le </a:t>
            </a:r>
            <a:r>
              <a:rPr lang="es-MX" sz="3600" dirty="0" smtClean="0"/>
              <a:t>rodeaban.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725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5"/>
          <a:stretch/>
        </p:blipFill>
        <p:spPr>
          <a:xfrm>
            <a:off x="-1" y="-1"/>
            <a:ext cx="121898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003"/>
            <a:ext cx="5431971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n-lt"/>
                <a:ea typeface="Avenir Next" charset="0"/>
                <a:cs typeface="Avenir Next" charset="0"/>
              </a:rPr>
              <a:t>4. </a:t>
            </a:r>
            <a:r>
              <a:rPr lang="es-MX" sz="4800" dirty="0" smtClean="0">
                <a:solidFill>
                  <a:srgbClr val="7030A0"/>
                </a:solidFill>
                <a:latin typeface="+mn-lt"/>
              </a:rPr>
              <a:t>PERSEVERANCIA.</a:t>
            </a:r>
            <a:endParaRPr lang="en-US" b="1" dirty="0">
              <a:solidFill>
                <a:srgbClr val="7030A0"/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418" y="3347883"/>
            <a:ext cx="9574161" cy="250722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dirty="0"/>
              <a:t>Y así como Jesús </a:t>
            </a:r>
            <a:r>
              <a:rPr lang="es-MX" i="1" dirty="0"/>
              <a:t>elogió </a:t>
            </a:r>
            <a:r>
              <a:rPr lang="es-MX" dirty="0"/>
              <a:t>a personas a las que sanó en tiempos del Nuevo Testamento, por su fe perseverante, Dios </a:t>
            </a:r>
            <a:r>
              <a:rPr lang="es-MX" i="1" dirty="0"/>
              <a:t>recompensó </a:t>
            </a:r>
            <a:r>
              <a:rPr lang="es-MX" dirty="0"/>
              <a:t>la fe perseverante de la </a:t>
            </a:r>
            <a:r>
              <a:rPr lang="es-MX" dirty="0" err="1"/>
              <a:t>sunamita</a:t>
            </a:r>
            <a:r>
              <a:rPr lang="es-MX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2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-93785" y="0"/>
            <a:ext cx="12285785" cy="7238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947" y="1027906"/>
            <a:ext cx="8831826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dirty="0"/>
              <a:t>Como escribió el apóstol Pablo algunos siglos después: </a:t>
            </a:r>
            <a:endParaRPr lang="es-MX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s-MX" dirty="0" smtClean="0">
                <a:solidFill>
                  <a:srgbClr val="7030A0"/>
                </a:solidFill>
              </a:rPr>
              <a:t>“</a:t>
            </a:r>
            <a:r>
              <a:rPr lang="es-MX" dirty="0">
                <a:solidFill>
                  <a:srgbClr val="7030A0"/>
                </a:solidFill>
              </a:rPr>
              <a:t>Antes, en todas estas cosas somos más que vencedores por medio de aquel que nos amó.</a:t>
            </a:r>
            <a:r>
              <a:rPr lang="es-MX" baseline="30000" dirty="0">
                <a:solidFill>
                  <a:srgbClr val="7030A0"/>
                </a:solidFill>
              </a:rPr>
              <a:t> </a:t>
            </a:r>
            <a:r>
              <a:rPr lang="es-MX" dirty="0">
                <a:solidFill>
                  <a:srgbClr val="7030A0"/>
                </a:solidFill>
              </a:rPr>
              <a:t>Por lo cual estoy seguro de que ni la muerte ni la vida, ni ángeles ni principados ni potestades, ni lo presente ni lo por venir, </a:t>
            </a:r>
            <a:r>
              <a:rPr lang="es-MX" baseline="30000" dirty="0">
                <a:solidFill>
                  <a:srgbClr val="7030A0"/>
                </a:solidFill>
              </a:rPr>
              <a:t>39 </a:t>
            </a:r>
            <a:r>
              <a:rPr lang="es-MX" dirty="0">
                <a:solidFill>
                  <a:srgbClr val="7030A0"/>
                </a:solidFill>
              </a:rPr>
              <a:t>ni lo alto ni lo profundo, ni ninguna otra cosa creada nos podrá separar del amor de Dios, que es en Cristo Jesús, Señor nuestro” </a:t>
            </a:r>
            <a:r>
              <a:rPr lang="es-MX" sz="2400" dirty="0"/>
              <a:t>(Romanos 8:37-39, RVR 1995).</a:t>
            </a: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0" y="0"/>
            <a:ext cx="12285785" cy="7238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180" y="1231303"/>
            <a:ext cx="8625348" cy="42260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3200" dirty="0"/>
              <a:t>Allí en el mismo lugar donde nos encontramos, Dios </a:t>
            </a:r>
            <a:r>
              <a:rPr lang="es-MX" sz="3200" dirty="0">
                <a:solidFill>
                  <a:srgbClr val="7030A0"/>
                </a:solidFill>
              </a:rPr>
              <a:t>nos elige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7030A0"/>
                </a:solidFill>
              </a:rPr>
              <a:t>nos redime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7030A0"/>
                </a:solidFill>
              </a:rPr>
              <a:t>nos bendice </a:t>
            </a:r>
            <a:r>
              <a:rPr lang="es-MX" sz="3200" dirty="0"/>
              <a:t>y </a:t>
            </a:r>
            <a:r>
              <a:rPr lang="es-MX" sz="3200" dirty="0">
                <a:solidFill>
                  <a:srgbClr val="7030A0"/>
                </a:solidFill>
              </a:rPr>
              <a:t>nos transforma como nuevas criaturas en él</a:t>
            </a:r>
            <a:r>
              <a:rPr lang="es-MX" sz="3200" dirty="0"/>
              <a:t>. Nos dota de un nuevo nombre: </a:t>
            </a:r>
            <a:r>
              <a:rPr lang="es-MX" sz="3200" dirty="0">
                <a:solidFill>
                  <a:srgbClr val="7030A0"/>
                </a:solidFill>
              </a:rPr>
              <a:t>¡Hija de Dios! </a:t>
            </a:r>
            <a:r>
              <a:rPr lang="es-MX" sz="3200" dirty="0"/>
              <a:t>Entonces nos equipa, a nosotros que hemos sido </a:t>
            </a:r>
            <a:r>
              <a:rPr lang="es-MX" sz="3200" dirty="0">
                <a:solidFill>
                  <a:srgbClr val="7030A0"/>
                </a:solidFill>
              </a:rPr>
              <a:t>bendecidas</a:t>
            </a:r>
            <a:r>
              <a:rPr lang="es-MX" sz="3200" dirty="0"/>
              <a:t> en forma tan inexpresablemente bendecidas, </a:t>
            </a:r>
            <a:r>
              <a:rPr lang="es-MX" sz="3200" dirty="0">
                <a:solidFill>
                  <a:srgbClr val="7030A0"/>
                </a:solidFill>
              </a:rPr>
              <a:t>para</a:t>
            </a:r>
            <a:r>
              <a:rPr lang="es-MX" sz="3200" dirty="0"/>
              <a:t> convertirnos en </a:t>
            </a:r>
            <a:r>
              <a:rPr lang="es-MX" sz="3200" dirty="0">
                <a:solidFill>
                  <a:srgbClr val="7030A0"/>
                </a:solidFill>
              </a:rPr>
              <a:t>bendición para los demás</a:t>
            </a:r>
            <a:r>
              <a:rPr lang="es-MX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5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124"/>
            <a:ext cx="3818467" cy="582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466" y="365123"/>
            <a:ext cx="5811839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480" y="515884"/>
            <a:ext cx="6548937" cy="1525352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MUJER DE BENDICIÓN EN EL NUEVO TESTAMENTO </a:t>
            </a:r>
            <a:endParaRPr lang="en-US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225" y="2394858"/>
            <a:ext cx="6373446" cy="37011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500" dirty="0"/>
              <a:t>De acuerdo con el evangelio de Lucas, “Entrando el ángel a donde ella estaba, dijo: —¡Salve, muy favorecida! El Señor es contigo; bendita tú entre las mujeres. </a:t>
            </a:r>
            <a:r>
              <a:rPr lang="es-MX" sz="3500" baseline="30000" dirty="0"/>
              <a:t> </a:t>
            </a:r>
            <a:r>
              <a:rPr lang="es-MX" sz="3500" dirty="0"/>
              <a:t>Pero ella, cuando lo vio, se turbó por sus palabras, y pensaba qué salutación sería ésta” </a:t>
            </a:r>
            <a:endParaRPr lang="es-MX" sz="3500" dirty="0" smtClean="0"/>
          </a:p>
          <a:p>
            <a:pPr marL="0" indent="0" algn="ctr">
              <a:buNone/>
            </a:pPr>
            <a:r>
              <a:rPr lang="es-MX" sz="2000" dirty="0" smtClean="0"/>
              <a:t>(</a:t>
            </a:r>
            <a:r>
              <a:rPr lang="es-MX" sz="2000" dirty="0"/>
              <a:t>Lucas 1: 28, 29, RVR 1995).</a:t>
            </a: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4" name="Picture 4" descr="mulheres_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5"/>
          <a:stretch/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-93785" y="9372"/>
            <a:ext cx="12285785" cy="7238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314" y="2046441"/>
            <a:ext cx="8911771" cy="2023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latin typeface="Avenir Next" charset="0"/>
                <a:ea typeface="Avenir Next" charset="0"/>
                <a:cs typeface="Avenir Next" charset="0"/>
              </a:rPr>
              <a:t>“</a:t>
            </a:r>
            <a:r>
              <a:rPr lang="es-MX" sz="4400" dirty="0"/>
              <a:t>El Señor es contigo; bendita tú entre las </a:t>
            </a:r>
            <a:r>
              <a:rPr lang="es-MX" sz="4400" dirty="0" smtClean="0"/>
              <a:t>mujeres</a:t>
            </a:r>
            <a:r>
              <a:rPr lang="en-US" sz="4400" dirty="0" smtClean="0">
                <a:latin typeface="Avenir Next" charset="0"/>
                <a:ea typeface="Avenir Next" charset="0"/>
                <a:cs typeface="Avenir Next" charset="0"/>
              </a:rPr>
              <a:t>” . </a:t>
            </a:r>
            <a:endParaRPr lang="en-US" sz="4400" dirty="0"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3200" dirty="0"/>
              <a:t>(Lucas 1: 28, 29, RVR 1995</a:t>
            </a:r>
            <a:r>
              <a:rPr lang="es-MX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13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0" y="0"/>
            <a:ext cx="12285785" cy="7238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6" y="928914"/>
            <a:ext cx="8952038" cy="518905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De pronto y por causa de esta bendición especial de Dios, María tuvo que “desaprender” la vida de la manera que antes la había conocido —algo parecido a lo que Marina Chapman tuvo que hacer.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Ahora María tenía que </a:t>
            </a:r>
            <a:r>
              <a:rPr lang="es-MX" dirty="0">
                <a:solidFill>
                  <a:srgbClr val="7030A0"/>
                </a:solidFill>
              </a:rPr>
              <a:t>ejercer</a:t>
            </a:r>
            <a:r>
              <a:rPr lang="es-MX" dirty="0"/>
              <a:t> </a:t>
            </a:r>
            <a:r>
              <a:rPr lang="es-MX" dirty="0">
                <a:solidFill>
                  <a:srgbClr val="7030A0"/>
                </a:solidFill>
              </a:rPr>
              <a:t>más fe que nunca</a:t>
            </a:r>
            <a:r>
              <a:rPr lang="es-MX" dirty="0"/>
              <a:t>, a fin de poder aprender lo que sería ser la madre de Dios en la tierra. </a:t>
            </a:r>
            <a:endParaRPr lang="es-MX" dirty="0" smtClean="0"/>
          </a:p>
          <a:p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MX" dirty="0"/>
              <a:t>Ella sabía que debía enfrentar grandes dificultades; pero, ¿sabía que si seguía la dirección que Dios le marcaba, él usaría esta inesperada </a:t>
            </a:r>
            <a:r>
              <a:rPr lang="es-MX" dirty="0">
                <a:solidFill>
                  <a:srgbClr val="7030A0"/>
                </a:solidFill>
              </a:rPr>
              <a:t>bendición en su vida para bendecir a innumerables personas más</a:t>
            </a:r>
            <a:r>
              <a:rPr lang="es-MX" dirty="0" smtClean="0"/>
              <a:t>?.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39" y="940306"/>
            <a:ext cx="9765891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</a:rPr>
              <a:t>EL LEGADO DE MARÍA PARA NOSOTROS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100" y="3005496"/>
            <a:ext cx="8187813" cy="221543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dirty="0"/>
              <a:t>Como puede observarse en la experiencia de María, Dios usará definitivamente sus bendiciones en nuestra vida para bendecir a otros, aun cuando no podamos ver claramente la forma en que él lo está haciendo.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10485"/>
          <a:stretch/>
        </p:blipFill>
        <p:spPr>
          <a:xfrm>
            <a:off x="-93785" y="0"/>
            <a:ext cx="12285785" cy="7238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997" y="1087790"/>
            <a:ext cx="9522538" cy="1325563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MUJER DE BENDICIÓN EN EL ANTIGUO TESTAMENTO</a:t>
            </a:r>
            <a:endParaRPr lang="en-US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82825"/>
            <a:ext cx="8610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buNone/>
            </a:pPr>
            <a:r>
              <a:rPr lang="es-MX" dirty="0"/>
              <a:t>Veamos ahora a una mujer en el Antiguo Testamento que tuvo también la experiencia de ser bendecida para ser bendición. Vayamos al libro de 2 Reyes, en el capítulo 4</a:t>
            </a:r>
            <a:r>
              <a:rPr lang="es-MX" dirty="0" smtClean="0"/>
              <a:t>.</a:t>
            </a:r>
          </a:p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dirty="0"/>
              <a:t>En los versículos ocho al treinta y siete, encontramos la interesante historia de otra mujer. Ni siquiera conocemos su nombre. Sin embargo, Dios usó a esta mujer con el propósito de que fuera una bendición para los demás.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6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08" y="940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</a:rPr>
              <a:t>EL LEGADO </a:t>
            </a:r>
            <a:r>
              <a:rPr lang="es-MX" b="1" dirty="0" smtClean="0">
                <a:solidFill>
                  <a:srgbClr val="7030A0"/>
                </a:solidFill>
              </a:rPr>
              <a:t>DE LA MUJER SUNAMITA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6218"/>
            <a:ext cx="10515600" cy="2215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De la misma manera que María, la madre terrenal de Jesús, la mujer </a:t>
            </a:r>
            <a:r>
              <a:rPr lang="es-MX" sz="3600" dirty="0" err="1"/>
              <a:t>sunamita</a:t>
            </a:r>
            <a:r>
              <a:rPr lang="es-MX" sz="3600" dirty="0"/>
              <a:t> también nos deja un legado.</a:t>
            </a: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5"/>
          <a:stretch/>
        </p:blipFill>
        <p:spPr>
          <a:xfrm>
            <a:off x="-1" y="-1"/>
            <a:ext cx="121898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6" y="346790"/>
            <a:ext cx="10515600" cy="1325563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7030A0"/>
                </a:solidFill>
              </a:rPr>
              <a:t>1.HOSPITALIDAD</a:t>
            </a:r>
            <a:endParaRPr lang="en-US" b="1" dirty="0">
              <a:solidFill>
                <a:srgbClr val="7030A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8" y="3344707"/>
            <a:ext cx="10515600" cy="2687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/>
              <a:t>“Eliseo acudía a menudo a este retiro, agradecido por la tranquila paz que le ofrecía. Y Dios no pasó por alto la bondad de la mujer. No había niños en su hogar; y el Señor recompensó su hospitalidad con el don de un hijo</a:t>
            </a:r>
            <a:r>
              <a:rPr lang="es-MX" sz="3200" dirty="0" smtClean="0"/>
              <a:t>”.</a:t>
            </a:r>
          </a:p>
          <a:p>
            <a:pPr marL="0" indent="0" algn="ctr">
              <a:buNone/>
            </a:pPr>
            <a:r>
              <a:rPr lang="es-MX" sz="3200" dirty="0" smtClean="0"/>
              <a:t> </a:t>
            </a:r>
            <a:r>
              <a:rPr lang="es-MX" sz="3200" dirty="0"/>
              <a:t>(Elena G. White, </a:t>
            </a:r>
            <a:r>
              <a:rPr lang="es-MX" sz="3200" i="1" dirty="0"/>
              <a:t>Profetas y reyes,</a:t>
            </a:r>
            <a:r>
              <a:rPr lang="es-MX" sz="3200" dirty="0"/>
              <a:t> p. 178</a:t>
            </a:r>
            <a:r>
              <a:rPr lang="es-MX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181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</TotalTime>
  <Words>642</Words>
  <Application>Microsoft Office PowerPoint</Application>
  <PresentationFormat>Widescreen</PresentationFormat>
  <Paragraphs>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Avenir Next</vt:lpstr>
      <vt:lpstr>Calibri</vt:lpstr>
      <vt:lpstr>Calibri Light</vt:lpstr>
      <vt:lpstr>Office Theme</vt:lpstr>
      <vt:lpstr>“Bendecidas para ser Bendición” Por M. Dinorah Rivera</vt:lpstr>
      <vt:lpstr>PowerPoint Presentation</vt:lpstr>
      <vt:lpstr>UNA MUJER DE BENDICIÓN EN EL NUEVO TESTAMENTO </vt:lpstr>
      <vt:lpstr>PowerPoint Presentation</vt:lpstr>
      <vt:lpstr>PowerPoint Presentation</vt:lpstr>
      <vt:lpstr>EL LEGADO DE MARÍA PARA NOSOTROS</vt:lpstr>
      <vt:lpstr>UNA MUJER DE BENDICIÓN EN EL ANTIGUO TESTAMENTO</vt:lpstr>
      <vt:lpstr>EL LEGADO DE LA MUJER SUNAMITA</vt:lpstr>
      <vt:lpstr>1.HOSPITALIDAD</vt:lpstr>
      <vt:lpstr>2. CONTENTAMIENTO </vt:lpstr>
      <vt:lpstr>PowerPoint Presentation</vt:lpstr>
      <vt:lpstr>3. PAZ Y CONFIANZA</vt:lpstr>
      <vt:lpstr>4. PERSEVERANCIA.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TO BLESS BY DINORAH RIVERA</dc:title>
  <dc:creator>Arrais, Raquel</dc:creator>
  <cp:lastModifiedBy>Cori Villarreal</cp:lastModifiedBy>
  <cp:revision>35</cp:revision>
  <dcterms:created xsi:type="dcterms:W3CDTF">2018-01-10T20:16:14Z</dcterms:created>
  <dcterms:modified xsi:type="dcterms:W3CDTF">2018-04-19T12:06:33Z</dcterms:modified>
</cp:coreProperties>
</file>