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1C61"/>
    <a:srgbClr val="D1206F"/>
    <a:srgbClr val="FFB7BA"/>
    <a:srgbClr val="FF3492"/>
    <a:srgbClr val="FF97A7"/>
    <a:srgbClr val="FF418C"/>
    <a:srgbClr val="FF0C79"/>
    <a:srgbClr val="FF2785"/>
    <a:srgbClr val="FF5CB5"/>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92"/>
    <p:restoredTop sz="90868"/>
  </p:normalViewPr>
  <p:slideViewPr>
    <p:cSldViewPr snapToGrid="0" snapToObjects="1">
      <p:cViewPr varScale="1">
        <p:scale>
          <a:sx n="105" d="100"/>
          <a:sy n="105" d="100"/>
        </p:scale>
        <p:origin x="96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2" Type="http://schemas.openxmlformats.org/officeDocument/2006/relationships/hyperlink" Target="https://wol.jw.org/es/wol/bc/r4/lp-s/2005527/6/0" TargetMode="External"/><Relationship Id="rId1" Type="http://schemas.openxmlformats.org/officeDocument/2006/relationships/hyperlink" Target="https://wol.jw.org/es/wol/bc/r4/lp-s/2005527/5/0"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wol.jw.org/es/wol/bc/r4/lp-s/2005527/6/0" TargetMode="External"/><Relationship Id="rId1" Type="http://schemas.openxmlformats.org/officeDocument/2006/relationships/hyperlink" Target="https://wol.jw.org/es/wol/bc/r4/lp-s/2005527/5/0"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E209A-0FD3-2740-9DC0-DB29279A284F}" type="doc">
      <dgm:prSet loTypeId="urn:microsoft.com/office/officeart/2005/8/layout/default" loCatId="list" qsTypeId="urn:microsoft.com/office/officeart/2005/8/quickstyle/simple4" qsCatId="simple" csTypeId="urn:microsoft.com/office/officeart/2005/8/colors/colorful3" csCatId="colorful" phldr="1"/>
      <dgm:spPr/>
      <dgm:t>
        <a:bodyPr/>
        <a:lstStyle/>
        <a:p>
          <a:endParaRPr lang="es-ES_tradnl"/>
        </a:p>
      </dgm:t>
    </dgm:pt>
    <dgm:pt modelId="{D66D22F4-1E38-9848-8592-B5F7E246B5C9}">
      <dgm:prSet custT="1"/>
      <dgm:spPr>
        <a:solidFill>
          <a:srgbClr val="FF3492"/>
        </a:solidFill>
      </dgm:spPr>
      <dgm:t>
        <a:bodyPr/>
        <a:lstStyle/>
        <a:p>
          <a:pPr rtl="0"/>
          <a:r>
            <a:rPr lang="es-ES_tradnl" sz="2400" dirty="0" smtClean="0"/>
            <a:t>Deuteronomio 7:9</a:t>
          </a:r>
          <a:endParaRPr lang="en-US" sz="2400" noProof="0" dirty="0"/>
        </a:p>
      </dgm:t>
    </dgm:pt>
    <dgm:pt modelId="{57C5BF92-D38E-4645-9620-51F438D63EBD}" type="parTrans" cxnId="{DF08A610-38DF-DE42-AA66-870B2CA259E7}">
      <dgm:prSet/>
      <dgm:spPr/>
      <dgm:t>
        <a:bodyPr/>
        <a:lstStyle/>
        <a:p>
          <a:endParaRPr lang="es-ES_tradnl" sz="1400"/>
        </a:p>
      </dgm:t>
    </dgm:pt>
    <dgm:pt modelId="{DC25ADBE-C0CE-9E45-9742-89EED4CFBBE2}" type="sibTrans" cxnId="{DF08A610-38DF-DE42-AA66-870B2CA259E7}">
      <dgm:prSet/>
      <dgm:spPr/>
      <dgm:t>
        <a:bodyPr/>
        <a:lstStyle/>
        <a:p>
          <a:endParaRPr lang="es-ES_tradnl" sz="1400"/>
        </a:p>
      </dgm:t>
    </dgm:pt>
    <dgm:pt modelId="{10FD173A-B9C6-4944-82E3-FE732FB14AB9}">
      <dgm:prSet custT="1"/>
      <dgm:spPr>
        <a:solidFill>
          <a:srgbClr val="FF3492"/>
        </a:solidFill>
      </dgm:spPr>
      <dgm:t>
        <a:bodyPr/>
        <a:lstStyle/>
        <a:p>
          <a:pPr rtl="0"/>
          <a:r>
            <a:rPr lang="es-ES_tradnl" sz="2400" dirty="0" smtClean="0"/>
            <a:t>Salmos 25:10 y 36:5</a:t>
          </a:r>
          <a:endParaRPr lang="en-US" sz="2400" noProof="0" dirty="0"/>
        </a:p>
      </dgm:t>
    </dgm:pt>
    <dgm:pt modelId="{C0F6E555-5D53-5B43-A857-0CD195E51B38}" type="parTrans" cxnId="{210F41FD-C3F1-5A44-A15B-6C1152D98A60}">
      <dgm:prSet/>
      <dgm:spPr/>
      <dgm:t>
        <a:bodyPr/>
        <a:lstStyle/>
        <a:p>
          <a:endParaRPr lang="es-ES_tradnl" sz="1400"/>
        </a:p>
      </dgm:t>
    </dgm:pt>
    <dgm:pt modelId="{0AB506B2-FF12-D643-92D8-681C4CB1759A}" type="sibTrans" cxnId="{210F41FD-C3F1-5A44-A15B-6C1152D98A60}">
      <dgm:prSet/>
      <dgm:spPr/>
      <dgm:t>
        <a:bodyPr/>
        <a:lstStyle/>
        <a:p>
          <a:endParaRPr lang="es-ES_tradnl" sz="1400"/>
        </a:p>
      </dgm:t>
    </dgm:pt>
    <dgm:pt modelId="{EFE315CE-91D2-824A-B390-492A618A7CE9}" type="pres">
      <dgm:prSet presAssocID="{753E209A-0FD3-2740-9DC0-DB29279A284F}" presName="diagram" presStyleCnt="0">
        <dgm:presLayoutVars>
          <dgm:dir/>
          <dgm:resizeHandles val="exact"/>
        </dgm:presLayoutVars>
      </dgm:prSet>
      <dgm:spPr/>
      <dgm:t>
        <a:bodyPr/>
        <a:lstStyle/>
        <a:p>
          <a:endParaRPr lang="en-US"/>
        </a:p>
      </dgm:t>
    </dgm:pt>
    <dgm:pt modelId="{3983CC7F-D128-6347-ABA8-5E3FCB1B48A5}" type="pres">
      <dgm:prSet presAssocID="{D66D22F4-1E38-9848-8592-B5F7E246B5C9}" presName="node" presStyleLbl="node1" presStyleIdx="0" presStyleCnt="2" custScaleX="119183">
        <dgm:presLayoutVars>
          <dgm:bulletEnabled val="1"/>
        </dgm:presLayoutVars>
      </dgm:prSet>
      <dgm:spPr>
        <a:prstGeom prst="round2SameRect">
          <a:avLst/>
        </a:prstGeom>
      </dgm:spPr>
      <dgm:t>
        <a:bodyPr/>
        <a:lstStyle/>
        <a:p>
          <a:endParaRPr lang="en-US"/>
        </a:p>
      </dgm:t>
    </dgm:pt>
    <dgm:pt modelId="{F8A246F2-AEE2-5441-9AD0-D5FAEA53FE38}" type="pres">
      <dgm:prSet presAssocID="{DC25ADBE-C0CE-9E45-9742-89EED4CFBBE2}" presName="sibTrans" presStyleCnt="0"/>
      <dgm:spPr/>
    </dgm:pt>
    <dgm:pt modelId="{6BB131FB-308B-484E-9D77-922A60B9EBE6}" type="pres">
      <dgm:prSet presAssocID="{10FD173A-B9C6-4944-82E3-FE732FB14AB9}" presName="node" presStyleLbl="node1" presStyleIdx="1" presStyleCnt="2" custScaleX="133747">
        <dgm:presLayoutVars>
          <dgm:bulletEnabled val="1"/>
        </dgm:presLayoutVars>
      </dgm:prSet>
      <dgm:spPr>
        <a:prstGeom prst="round2SameRect">
          <a:avLst/>
        </a:prstGeom>
      </dgm:spPr>
      <dgm:t>
        <a:bodyPr/>
        <a:lstStyle/>
        <a:p>
          <a:endParaRPr lang="en-US"/>
        </a:p>
      </dgm:t>
    </dgm:pt>
  </dgm:ptLst>
  <dgm:cxnLst>
    <dgm:cxn modelId="{E99D4979-B060-E543-B505-DCFAA791EE07}" type="presOf" srcId="{753E209A-0FD3-2740-9DC0-DB29279A284F}" destId="{EFE315CE-91D2-824A-B390-492A618A7CE9}" srcOrd="0" destOrd="0" presId="urn:microsoft.com/office/officeart/2005/8/layout/default"/>
    <dgm:cxn modelId="{DF08A610-38DF-DE42-AA66-870B2CA259E7}" srcId="{753E209A-0FD3-2740-9DC0-DB29279A284F}" destId="{D66D22F4-1E38-9848-8592-B5F7E246B5C9}" srcOrd="0" destOrd="0" parTransId="{57C5BF92-D38E-4645-9620-51F438D63EBD}" sibTransId="{DC25ADBE-C0CE-9E45-9742-89EED4CFBBE2}"/>
    <dgm:cxn modelId="{210F41FD-C3F1-5A44-A15B-6C1152D98A60}" srcId="{753E209A-0FD3-2740-9DC0-DB29279A284F}" destId="{10FD173A-B9C6-4944-82E3-FE732FB14AB9}" srcOrd="1" destOrd="0" parTransId="{C0F6E555-5D53-5B43-A857-0CD195E51B38}" sibTransId="{0AB506B2-FF12-D643-92D8-681C4CB1759A}"/>
    <dgm:cxn modelId="{B9F5A05E-FAE3-2045-A971-20A981E97FB5}" type="presOf" srcId="{10FD173A-B9C6-4944-82E3-FE732FB14AB9}" destId="{6BB131FB-308B-484E-9D77-922A60B9EBE6}" srcOrd="0" destOrd="0" presId="urn:microsoft.com/office/officeart/2005/8/layout/default"/>
    <dgm:cxn modelId="{694B8919-BA55-6A49-812F-38C189D1E4D2}" type="presOf" srcId="{D66D22F4-1E38-9848-8592-B5F7E246B5C9}" destId="{3983CC7F-D128-6347-ABA8-5E3FCB1B48A5}" srcOrd="0" destOrd="0" presId="urn:microsoft.com/office/officeart/2005/8/layout/default"/>
    <dgm:cxn modelId="{F0EA0FD1-FC71-AC41-BCE9-F6982C11BB1B}" type="presParOf" srcId="{EFE315CE-91D2-824A-B390-492A618A7CE9}" destId="{3983CC7F-D128-6347-ABA8-5E3FCB1B48A5}" srcOrd="0" destOrd="0" presId="urn:microsoft.com/office/officeart/2005/8/layout/default"/>
    <dgm:cxn modelId="{40B7AD4B-5B9B-5D4D-A96C-963A6BA42BF5}" type="presParOf" srcId="{EFE315CE-91D2-824A-B390-492A618A7CE9}" destId="{F8A246F2-AEE2-5441-9AD0-D5FAEA53FE38}" srcOrd="1" destOrd="0" presId="urn:microsoft.com/office/officeart/2005/8/layout/default"/>
    <dgm:cxn modelId="{883AF6E4-E158-164F-B1EE-E39465518357}" type="presParOf" srcId="{EFE315CE-91D2-824A-B390-492A618A7CE9}" destId="{6BB131FB-308B-484E-9D77-922A60B9EBE6}"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2DAEE5B-A59C-0D42-8E90-874B02C504F6}"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s-ES_tradnl"/>
        </a:p>
      </dgm:t>
    </dgm:pt>
    <dgm:pt modelId="{98A6C0F0-C321-0E44-AEFA-A64714786772}">
      <dgm:prSet phldrT="[Texto]"/>
      <dgm:spPr>
        <a:solidFill>
          <a:srgbClr val="FF3492"/>
        </a:solidFill>
      </dgm:spPr>
      <dgm:t>
        <a:bodyPr/>
        <a:lstStyle/>
        <a:p>
          <a:pPr algn="just"/>
          <a:r>
            <a:rPr lang="es-ES_tradnl" dirty="0" smtClean="0"/>
            <a:t>FIDELIDAD A DIOS. Deuteronomio 7:6-9</a:t>
          </a:r>
          <a:endParaRPr lang="en-US" noProof="0" dirty="0"/>
        </a:p>
      </dgm:t>
    </dgm:pt>
    <dgm:pt modelId="{9DBADE4F-65B6-B54D-9A7F-AD9A5251BA8C}" type="parTrans" cxnId="{55794902-B442-D64B-9DE1-25D36005F2B6}">
      <dgm:prSet/>
      <dgm:spPr/>
      <dgm:t>
        <a:bodyPr/>
        <a:lstStyle/>
        <a:p>
          <a:pPr algn="just"/>
          <a:endParaRPr lang="es-ES_tradnl"/>
        </a:p>
      </dgm:t>
    </dgm:pt>
    <dgm:pt modelId="{7B82FAF7-241E-6E47-88D8-C07D9D7A07FA}" type="sibTrans" cxnId="{55794902-B442-D64B-9DE1-25D36005F2B6}">
      <dgm:prSet/>
      <dgm:spPr/>
      <dgm:t>
        <a:bodyPr/>
        <a:lstStyle/>
        <a:p>
          <a:pPr algn="just"/>
          <a:endParaRPr lang="es-ES_tradnl"/>
        </a:p>
      </dgm:t>
    </dgm:pt>
    <dgm:pt modelId="{11684FAF-F84E-A94D-ADAA-7DED3724B9A0}">
      <dgm:prSet/>
      <dgm:spPr>
        <a:solidFill>
          <a:schemeClr val="bg1"/>
        </a:solidFill>
        <a:ln>
          <a:solidFill>
            <a:srgbClr val="FF3492"/>
          </a:solidFill>
        </a:ln>
      </dgm:spPr>
      <dgm:t>
        <a:bodyPr/>
        <a:lstStyle/>
        <a:p>
          <a:pPr algn="just"/>
          <a:r>
            <a:rPr lang="es-ES_tradnl" dirty="0" smtClean="0"/>
            <a:t>Moisés como servidor fue fiel”, dice </a:t>
          </a:r>
          <a:r>
            <a:rPr lang="es-ES_tradnl" dirty="0" smtClean="0">
              <a:hlinkClick xmlns:r="http://schemas.openxmlformats.org/officeDocument/2006/relationships" r:id="rId1"/>
            </a:rPr>
            <a:t>Hebreos 3:5</a:t>
          </a:r>
          <a:r>
            <a:rPr lang="es-ES_tradnl" dirty="0" smtClean="0"/>
            <a:t>. ¿Qué hizo del profeta Moisés un siervo fiel? Al construir e instalar el tabernáculo, “Moisés procedió a hacer conforme a todo lo que le había mandado Jehová. Hizo precisamente así” (</a:t>
          </a:r>
          <a:r>
            <a:rPr lang="es-ES_tradnl" dirty="0" smtClean="0">
              <a:hlinkClick xmlns:r="http://schemas.openxmlformats.org/officeDocument/2006/relationships" r:id="rId2"/>
            </a:rPr>
            <a:t>Éxodo 40:16</a:t>
          </a:r>
          <a:r>
            <a:rPr lang="es-ES_tradnl" dirty="0" smtClean="0"/>
            <a:t>). En cambio Adán y Eva  desobedecieron un mandato divino, convirtiéndose en infieles.</a:t>
          </a:r>
          <a:endParaRPr lang="es-ES_tradnl" b="0" dirty="0">
            <a:solidFill>
              <a:schemeClr val="tx1"/>
            </a:solidFill>
          </a:endParaRPr>
        </a:p>
      </dgm:t>
    </dgm:pt>
    <dgm:pt modelId="{29643035-80A8-0D45-B865-2EC561EA7066}" type="parTrans" cxnId="{80B110B8-1103-5D40-B2C7-8DDB4EF811E6}">
      <dgm:prSet/>
      <dgm:spPr/>
      <dgm:t>
        <a:bodyPr/>
        <a:lstStyle/>
        <a:p>
          <a:pPr algn="just"/>
          <a:endParaRPr lang="es-ES_tradnl"/>
        </a:p>
      </dgm:t>
    </dgm:pt>
    <dgm:pt modelId="{74D36FB3-4A62-DD4D-B454-C78F5356B481}" type="sibTrans" cxnId="{80B110B8-1103-5D40-B2C7-8DDB4EF811E6}">
      <dgm:prSet/>
      <dgm:spPr/>
      <dgm:t>
        <a:bodyPr/>
        <a:lstStyle/>
        <a:p>
          <a:pPr algn="just"/>
          <a:endParaRPr lang="es-ES_tradnl"/>
        </a:p>
      </dgm:t>
    </dgm:pt>
    <dgm:pt modelId="{2CE97037-F951-4B6B-9DAD-C522487AF3BD}">
      <dgm:prSet/>
      <dgm:spPr/>
      <dgm:t>
        <a:bodyPr/>
        <a:lstStyle/>
        <a:p>
          <a:r>
            <a:rPr lang="es-ES_tradnl" smtClean="0"/>
            <a:t>La fidelidad a Dios incluye: Obediencia a todos sus mandatos, devolver al Señor la parte que él estableció como Diezmo, entregar mis ofrendas de gratitud con fidelidad, obedecer y respetar el Manual de la IASD, respeto a los lideres de la iglesia, uso adecuado de nuestros dones y talentos Mateo 25:21</a:t>
          </a:r>
          <a:endParaRPr lang="es-ES_tradnl" dirty="0"/>
        </a:p>
      </dgm:t>
    </dgm:pt>
    <dgm:pt modelId="{4276A9A9-FFCA-413C-8591-065607696F70}" type="parTrans" cxnId="{06184EF2-721D-475B-AEE7-BAD735776E2E}">
      <dgm:prSet/>
      <dgm:spPr/>
      <dgm:t>
        <a:bodyPr/>
        <a:lstStyle/>
        <a:p>
          <a:endParaRPr lang="en-US"/>
        </a:p>
      </dgm:t>
    </dgm:pt>
    <dgm:pt modelId="{2B105D7E-54EB-4DBE-9AC6-F27DF28B6142}" type="sibTrans" cxnId="{06184EF2-721D-475B-AEE7-BAD735776E2E}">
      <dgm:prSet/>
      <dgm:spPr/>
      <dgm:t>
        <a:bodyPr/>
        <a:lstStyle/>
        <a:p>
          <a:endParaRPr lang="en-US"/>
        </a:p>
      </dgm:t>
    </dgm:pt>
    <dgm:pt modelId="{41D51E10-F856-41CF-8DD7-5F5D415820D5}">
      <dgm:prSet/>
      <dgm:spPr/>
      <dgm:t>
        <a:bodyPr/>
        <a:lstStyle/>
        <a:p>
          <a:r>
            <a:rPr lang="es-ES_tradnl" b="1" u="sng" dirty="0" smtClean="0"/>
            <a:t>Los adoradores de Jehová demostramos fidelidad sirviéndole con obediencia. Esto, por supuesto, incluye permanecer leales a él aún cuando atravesamos pruebas o desgracias.</a:t>
          </a:r>
          <a:endParaRPr lang="es-ES_tradnl" dirty="0"/>
        </a:p>
      </dgm:t>
    </dgm:pt>
    <dgm:pt modelId="{357E8558-69C7-47B4-BB50-81BCD4E77BB7}" type="parTrans" cxnId="{1A329ECB-43BA-4C46-BF17-0BE26E6DAEB5}">
      <dgm:prSet/>
      <dgm:spPr/>
      <dgm:t>
        <a:bodyPr/>
        <a:lstStyle/>
        <a:p>
          <a:endParaRPr lang="en-US"/>
        </a:p>
      </dgm:t>
    </dgm:pt>
    <dgm:pt modelId="{739A9FEF-ED1C-48F7-BF8C-445533B170BF}" type="sibTrans" cxnId="{1A329ECB-43BA-4C46-BF17-0BE26E6DAEB5}">
      <dgm:prSet/>
      <dgm:spPr/>
      <dgm:t>
        <a:bodyPr/>
        <a:lstStyle/>
        <a:p>
          <a:endParaRPr lang="en-US"/>
        </a:p>
      </dgm:t>
    </dgm:pt>
    <dgm:pt modelId="{A0FCB120-752B-5A44-BFA1-F44DB56859D6}" type="pres">
      <dgm:prSet presAssocID="{C2DAEE5B-A59C-0D42-8E90-874B02C504F6}" presName="linear" presStyleCnt="0">
        <dgm:presLayoutVars>
          <dgm:dir/>
          <dgm:animLvl val="lvl"/>
          <dgm:resizeHandles val="exact"/>
        </dgm:presLayoutVars>
      </dgm:prSet>
      <dgm:spPr/>
      <dgm:t>
        <a:bodyPr/>
        <a:lstStyle/>
        <a:p>
          <a:endParaRPr lang="en-US"/>
        </a:p>
      </dgm:t>
    </dgm:pt>
    <dgm:pt modelId="{4EC6A62D-3A5B-1043-BF96-5813A76F8857}" type="pres">
      <dgm:prSet presAssocID="{98A6C0F0-C321-0E44-AEFA-A64714786772}" presName="parentLin" presStyleCnt="0"/>
      <dgm:spPr/>
    </dgm:pt>
    <dgm:pt modelId="{4188EB1F-F5D7-4F40-B8AE-B28F415EC789}" type="pres">
      <dgm:prSet presAssocID="{98A6C0F0-C321-0E44-AEFA-A64714786772}" presName="parentLeftMargin" presStyleLbl="node1" presStyleIdx="0" presStyleCnt="1"/>
      <dgm:spPr/>
      <dgm:t>
        <a:bodyPr/>
        <a:lstStyle/>
        <a:p>
          <a:endParaRPr lang="en-US"/>
        </a:p>
      </dgm:t>
    </dgm:pt>
    <dgm:pt modelId="{E9FFD7C8-73B8-1543-A9E6-46735E35B3C5}" type="pres">
      <dgm:prSet presAssocID="{98A6C0F0-C321-0E44-AEFA-A64714786772}" presName="parentText" presStyleLbl="node1" presStyleIdx="0" presStyleCnt="1" custLinFactNeighborX="3950">
        <dgm:presLayoutVars>
          <dgm:chMax val="0"/>
          <dgm:bulletEnabled val="1"/>
        </dgm:presLayoutVars>
      </dgm:prSet>
      <dgm:spPr/>
      <dgm:t>
        <a:bodyPr/>
        <a:lstStyle/>
        <a:p>
          <a:endParaRPr lang="en-US"/>
        </a:p>
      </dgm:t>
    </dgm:pt>
    <dgm:pt modelId="{BFFFBC17-3DB9-1D48-9B56-66F85C931CC1}" type="pres">
      <dgm:prSet presAssocID="{98A6C0F0-C321-0E44-AEFA-A64714786772}" presName="negativeSpace" presStyleCnt="0"/>
      <dgm:spPr/>
    </dgm:pt>
    <dgm:pt modelId="{4606B5D5-8C66-8841-A0FC-2A1394BFE22E}" type="pres">
      <dgm:prSet presAssocID="{98A6C0F0-C321-0E44-AEFA-A64714786772}" presName="childText" presStyleLbl="conFgAcc1" presStyleIdx="0" presStyleCnt="1">
        <dgm:presLayoutVars>
          <dgm:bulletEnabled val="1"/>
        </dgm:presLayoutVars>
      </dgm:prSet>
      <dgm:spPr/>
      <dgm:t>
        <a:bodyPr/>
        <a:lstStyle/>
        <a:p>
          <a:endParaRPr lang="en-US"/>
        </a:p>
      </dgm:t>
    </dgm:pt>
  </dgm:ptLst>
  <dgm:cxnLst>
    <dgm:cxn modelId="{55794902-B442-D64B-9DE1-25D36005F2B6}" srcId="{C2DAEE5B-A59C-0D42-8E90-874B02C504F6}" destId="{98A6C0F0-C321-0E44-AEFA-A64714786772}" srcOrd="0" destOrd="0" parTransId="{9DBADE4F-65B6-B54D-9A7F-AD9A5251BA8C}" sibTransId="{7B82FAF7-241E-6E47-88D8-C07D9D7A07FA}"/>
    <dgm:cxn modelId="{06184EF2-721D-475B-AEE7-BAD735776E2E}" srcId="{98A6C0F0-C321-0E44-AEFA-A64714786772}" destId="{2CE97037-F951-4B6B-9DAD-C522487AF3BD}" srcOrd="1" destOrd="0" parTransId="{4276A9A9-FFCA-413C-8591-065607696F70}" sibTransId="{2B105D7E-54EB-4DBE-9AC6-F27DF28B6142}"/>
    <dgm:cxn modelId="{9EDA44BE-B40D-9948-9E98-33C3DD7AA893}" type="presOf" srcId="{C2DAEE5B-A59C-0D42-8E90-874B02C504F6}" destId="{A0FCB120-752B-5A44-BFA1-F44DB56859D6}" srcOrd="0" destOrd="0" presId="urn:microsoft.com/office/officeart/2005/8/layout/list1"/>
    <dgm:cxn modelId="{685EEF7C-D0BE-4C48-B9DE-376DF4054D1C}" type="presOf" srcId="{41D51E10-F856-41CF-8DD7-5F5D415820D5}" destId="{4606B5D5-8C66-8841-A0FC-2A1394BFE22E}" srcOrd="0" destOrd="2" presId="urn:microsoft.com/office/officeart/2005/8/layout/list1"/>
    <dgm:cxn modelId="{1A329ECB-43BA-4C46-BF17-0BE26E6DAEB5}" srcId="{98A6C0F0-C321-0E44-AEFA-A64714786772}" destId="{41D51E10-F856-41CF-8DD7-5F5D415820D5}" srcOrd="2" destOrd="0" parTransId="{357E8558-69C7-47B4-BB50-81BCD4E77BB7}" sibTransId="{739A9FEF-ED1C-48F7-BF8C-445533B170BF}"/>
    <dgm:cxn modelId="{80B110B8-1103-5D40-B2C7-8DDB4EF811E6}" srcId="{98A6C0F0-C321-0E44-AEFA-A64714786772}" destId="{11684FAF-F84E-A94D-ADAA-7DED3724B9A0}" srcOrd="0" destOrd="0" parTransId="{29643035-80A8-0D45-B865-2EC561EA7066}" sibTransId="{74D36FB3-4A62-DD4D-B454-C78F5356B481}"/>
    <dgm:cxn modelId="{D0A4B866-7CFE-6548-9FD3-5DA831067123}" type="presOf" srcId="{11684FAF-F84E-A94D-ADAA-7DED3724B9A0}" destId="{4606B5D5-8C66-8841-A0FC-2A1394BFE22E}" srcOrd="0" destOrd="0" presId="urn:microsoft.com/office/officeart/2005/8/layout/list1"/>
    <dgm:cxn modelId="{C5570ABD-E4D5-E64D-8B4C-34FDE6B49E50}" type="presOf" srcId="{98A6C0F0-C321-0E44-AEFA-A64714786772}" destId="{4188EB1F-F5D7-4F40-B8AE-B28F415EC789}" srcOrd="0" destOrd="0" presId="urn:microsoft.com/office/officeart/2005/8/layout/list1"/>
    <dgm:cxn modelId="{7FF29EAE-717B-E044-BD88-7B89540A1974}" type="presOf" srcId="{98A6C0F0-C321-0E44-AEFA-A64714786772}" destId="{E9FFD7C8-73B8-1543-A9E6-46735E35B3C5}" srcOrd="1" destOrd="0" presId="urn:microsoft.com/office/officeart/2005/8/layout/list1"/>
    <dgm:cxn modelId="{93D2ACCD-01C6-4EB5-9DD6-F829E0719D96}" type="presOf" srcId="{2CE97037-F951-4B6B-9DAD-C522487AF3BD}" destId="{4606B5D5-8C66-8841-A0FC-2A1394BFE22E}" srcOrd="0" destOrd="1" presId="urn:microsoft.com/office/officeart/2005/8/layout/list1"/>
    <dgm:cxn modelId="{78CD06BC-CB10-9F4B-BF35-CB6F9070E4DC}" type="presParOf" srcId="{A0FCB120-752B-5A44-BFA1-F44DB56859D6}" destId="{4EC6A62D-3A5B-1043-BF96-5813A76F8857}" srcOrd="0" destOrd="0" presId="urn:microsoft.com/office/officeart/2005/8/layout/list1"/>
    <dgm:cxn modelId="{BE6486BF-351E-FF49-8458-D9F263DB7BF8}" type="presParOf" srcId="{4EC6A62D-3A5B-1043-BF96-5813A76F8857}" destId="{4188EB1F-F5D7-4F40-B8AE-B28F415EC789}" srcOrd="0" destOrd="0" presId="urn:microsoft.com/office/officeart/2005/8/layout/list1"/>
    <dgm:cxn modelId="{E5771C8F-A6ED-534F-887B-DA5120101EA2}" type="presParOf" srcId="{4EC6A62D-3A5B-1043-BF96-5813A76F8857}" destId="{E9FFD7C8-73B8-1543-A9E6-46735E35B3C5}" srcOrd="1" destOrd="0" presId="urn:microsoft.com/office/officeart/2005/8/layout/list1"/>
    <dgm:cxn modelId="{C86B60E4-81B7-814E-BD5E-21E08616C8F2}" type="presParOf" srcId="{A0FCB120-752B-5A44-BFA1-F44DB56859D6}" destId="{BFFFBC17-3DB9-1D48-9B56-66F85C931CC1}" srcOrd="1" destOrd="0" presId="urn:microsoft.com/office/officeart/2005/8/layout/list1"/>
    <dgm:cxn modelId="{D3813654-4B8B-D644-94CC-D8F2D9CCE2AC}" type="presParOf" srcId="{A0FCB120-752B-5A44-BFA1-F44DB56859D6}" destId="{4606B5D5-8C66-8841-A0FC-2A1394BFE22E}"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3CC7F-D128-6347-ABA8-5E3FCB1B48A5}">
      <dsp:nvSpPr>
        <dsp:cNvPr id="0" name=""/>
        <dsp:cNvSpPr/>
      </dsp:nvSpPr>
      <dsp:spPr>
        <a:xfrm>
          <a:off x="1093780" y="1150"/>
          <a:ext cx="2619042" cy="1318498"/>
        </a:xfrm>
        <a:prstGeom prst="round2Same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_tradnl" sz="2400" kern="1200" dirty="0" smtClean="0"/>
            <a:t>Deuteronomio 7:9</a:t>
          </a:r>
          <a:endParaRPr lang="en-US" sz="2400" kern="1200" noProof="0" dirty="0"/>
        </a:p>
      </dsp:txBody>
      <dsp:txXfrm>
        <a:off x="1158144" y="65514"/>
        <a:ext cx="2490314" cy="1254134"/>
      </dsp:txXfrm>
    </dsp:sp>
    <dsp:sp modelId="{6BB131FB-308B-484E-9D77-922A60B9EBE6}">
      <dsp:nvSpPr>
        <dsp:cNvPr id="0" name=""/>
        <dsp:cNvSpPr/>
      </dsp:nvSpPr>
      <dsp:spPr>
        <a:xfrm>
          <a:off x="3932573" y="1150"/>
          <a:ext cx="2939086" cy="1318498"/>
        </a:xfrm>
        <a:prstGeom prst="round2Same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s-ES_tradnl" sz="2400" kern="1200" dirty="0" smtClean="0"/>
            <a:t>Salmos 25:10 y 36:5</a:t>
          </a:r>
          <a:endParaRPr lang="en-US" sz="2400" kern="1200" noProof="0" dirty="0"/>
        </a:p>
      </dsp:txBody>
      <dsp:txXfrm>
        <a:off x="3996937" y="65514"/>
        <a:ext cx="2810358" cy="12541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6B5D5-8C66-8841-A0FC-2A1394BFE22E}">
      <dsp:nvSpPr>
        <dsp:cNvPr id="0" name=""/>
        <dsp:cNvSpPr/>
      </dsp:nvSpPr>
      <dsp:spPr>
        <a:xfrm>
          <a:off x="0" y="461577"/>
          <a:ext cx="6692578" cy="5147100"/>
        </a:xfrm>
        <a:prstGeom prst="rect">
          <a:avLst/>
        </a:prstGeom>
        <a:solidFill>
          <a:schemeClr val="bg1"/>
        </a:solidFill>
        <a:ln w="6350" cap="flat" cmpd="sng" algn="ctr">
          <a:solidFill>
            <a:srgbClr val="FF349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9418" tIns="395732" rIns="519418" bIns="135128" numCol="1" spcCol="1270" anchor="t" anchorCtr="0">
          <a:noAutofit/>
        </a:bodyPr>
        <a:lstStyle/>
        <a:p>
          <a:pPr marL="171450" lvl="1" indent="-171450" algn="just" defTabSz="844550">
            <a:lnSpc>
              <a:spcPct val="90000"/>
            </a:lnSpc>
            <a:spcBef>
              <a:spcPct val="0"/>
            </a:spcBef>
            <a:spcAft>
              <a:spcPct val="15000"/>
            </a:spcAft>
            <a:buChar char="••"/>
          </a:pPr>
          <a:r>
            <a:rPr lang="es-ES_tradnl" sz="1900" kern="1200" dirty="0" smtClean="0"/>
            <a:t>Moisés como servidor fue fiel”, dice </a:t>
          </a:r>
          <a:r>
            <a:rPr lang="es-ES_tradnl" sz="1900" kern="1200" dirty="0" smtClean="0">
              <a:hlinkClick xmlns:r="http://schemas.openxmlformats.org/officeDocument/2006/relationships" r:id="rId1"/>
            </a:rPr>
            <a:t>Hebreos 3:5</a:t>
          </a:r>
          <a:r>
            <a:rPr lang="es-ES_tradnl" sz="1900" kern="1200" dirty="0" smtClean="0"/>
            <a:t>. ¿Qué hizo del profeta Moisés un siervo fiel? Al construir e instalar el tabernáculo, “Moisés procedió a hacer conforme a todo lo que le había mandado Jehová. Hizo precisamente así” (</a:t>
          </a:r>
          <a:r>
            <a:rPr lang="es-ES_tradnl" sz="1900" kern="1200" dirty="0" smtClean="0">
              <a:hlinkClick xmlns:r="http://schemas.openxmlformats.org/officeDocument/2006/relationships" r:id="rId2"/>
            </a:rPr>
            <a:t>Éxodo 40:16</a:t>
          </a:r>
          <a:r>
            <a:rPr lang="es-ES_tradnl" sz="1900" kern="1200" dirty="0" smtClean="0"/>
            <a:t>). En cambio Adán y Eva  desobedecieron un mandato divino, convirtiéndose en infieles.</a:t>
          </a:r>
          <a:endParaRPr lang="es-ES_tradnl" sz="1900" b="0" kern="1200" dirty="0">
            <a:solidFill>
              <a:schemeClr val="tx1"/>
            </a:solidFill>
          </a:endParaRPr>
        </a:p>
        <a:p>
          <a:pPr marL="171450" lvl="1" indent="-171450" algn="l" defTabSz="844550">
            <a:lnSpc>
              <a:spcPct val="90000"/>
            </a:lnSpc>
            <a:spcBef>
              <a:spcPct val="0"/>
            </a:spcBef>
            <a:spcAft>
              <a:spcPct val="15000"/>
            </a:spcAft>
            <a:buChar char="••"/>
          </a:pPr>
          <a:r>
            <a:rPr lang="es-ES_tradnl" sz="1900" kern="1200" smtClean="0"/>
            <a:t>La fidelidad a Dios incluye: Obediencia a todos sus mandatos, devolver al Señor la parte que él estableció como Diezmo, entregar mis ofrendas de gratitud con fidelidad, obedecer y respetar el Manual de la IASD, respeto a los lideres de la iglesia, uso adecuado de nuestros dones y talentos Mateo 25:21</a:t>
          </a:r>
          <a:endParaRPr lang="es-ES_tradnl" sz="1900" kern="1200" dirty="0"/>
        </a:p>
        <a:p>
          <a:pPr marL="171450" lvl="1" indent="-171450" algn="l" defTabSz="844550">
            <a:lnSpc>
              <a:spcPct val="90000"/>
            </a:lnSpc>
            <a:spcBef>
              <a:spcPct val="0"/>
            </a:spcBef>
            <a:spcAft>
              <a:spcPct val="15000"/>
            </a:spcAft>
            <a:buChar char="••"/>
          </a:pPr>
          <a:r>
            <a:rPr lang="es-ES_tradnl" sz="1900" b="1" u="sng" kern="1200" dirty="0" smtClean="0"/>
            <a:t>Los adoradores de Jehová demostramos fidelidad sirviéndole con obediencia. Esto, por supuesto, incluye permanecer leales a él aún cuando atravesamos pruebas o desgracias.</a:t>
          </a:r>
          <a:endParaRPr lang="es-ES_tradnl" sz="1900" kern="1200" dirty="0"/>
        </a:p>
      </dsp:txBody>
      <dsp:txXfrm>
        <a:off x="0" y="461577"/>
        <a:ext cx="6692578" cy="5147100"/>
      </dsp:txXfrm>
    </dsp:sp>
    <dsp:sp modelId="{E9FFD7C8-73B8-1543-A9E6-46735E35B3C5}">
      <dsp:nvSpPr>
        <dsp:cNvPr id="0" name=""/>
        <dsp:cNvSpPr/>
      </dsp:nvSpPr>
      <dsp:spPr>
        <a:xfrm>
          <a:off x="347846" y="181137"/>
          <a:ext cx="4684804" cy="560880"/>
        </a:xfrm>
        <a:prstGeom prst="roundRect">
          <a:avLst/>
        </a:prstGeom>
        <a:solidFill>
          <a:srgbClr val="FF349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074" tIns="0" rIns="177074" bIns="0" numCol="1" spcCol="1270" anchor="ctr" anchorCtr="0">
          <a:noAutofit/>
        </a:bodyPr>
        <a:lstStyle/>
        <a:p>
          <a:pPr lvl="0" algn="just" defTabSz="844550">
            <a:lnSpc>
              <a:spcPct val="90000"/>
            </a:lnSpc>
            <a:spcBef>
              <a:spcPct val="0"/>
            </a:spcBef>
            <a:spcAft>
              <a:spcPct val="35000"/>
            </a:spcAft>
          </a:pPr>
          <a:r>
            <a:rPr lang="es-ES_tradnl" sz="1900" kern="1200" dirty="0" smtClean="0"/>
            <a:t>FIDELIDAD A DIOS. Deuteronomio 7:6-9</a:t>
          </a:r>
          <a:endParaRPr lang="en-US" sz="1900" kern="1200" noProof="0" dirty="0"/>
        </a:p>
      </dsp:txBody>
      <dsp:txXfrm>
        <a:off x="375226" y="208517"/>
        <a:ext cx="4630044"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E610F1-7F2A-164A-8A76-A20E63AADF2C}" type="datetimeFigureOut">
              <a:rPr lang="es-ES_tradnl" smtClean="0"/>
              <a:t>06/01/2020</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846606-07CC-E64D-9BAC-415F9F5BCCE4}" type="slidenum">
              <a:rPr lang="es-ES_tradnl" smtClean="0"/>
              <a:t>‹#›</a:t>
            </a:fld>
            <a:endParaRPr lang="es-ES_tradnl"/>
          </a:p>
        </p:txBody>
      </p:sp>
    </p:spTree>
    <p:extLst>
      <p:ext uri="{BB962C8B-B14F-4D97-AF65-F5344CB8AC3E}">
        <p14:creationId xmlns:p14="http://schemas.microsoft.com/office/powerpoint/2010/main" val="2637941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dirty="0" smtClean="0"/>
              <a:t>“Todo acto, por insignificante que sea, tiene su influencia para el bien o para el mal. La fidelidad o el descuido en lo que parecen ser deberes menos importantes puede abrir la puerta a las más ricas bendiciones o a las mayores calamidades. Son las cosas pequeñas las que prueban el carácter. Dios mira con una sonrisa complaciente los actos humildes de abnegación cotidiana, si se realizan con un corazón alegre y voluntario. No hemos de vivir para nosotros mismos, sino para los demás. Sólo olvidándonos de nosotros mismos y abrigando un espíritu amable y ayudador, podemos hacer de nuestra vida una bendición. Las pequeñas atenciones, los actos sencillos de cortesía, contribuyen mucho a la felicidad de la vida, y el descuido de estas cosas influye […] en la miseria humana” (Elena G. de White, Patriarcas y Profetas, pp. 154, 155).</a:t>
            </a:r>
          </a:p>
          <a:p>
            <a:endParaRPr lang="en-US" dirty="0"/>
          </a:p>
        </p:txBody>
      </p:sp>
      <p:sp>
        <p:nvSpPr>
          <p:cNvPr id="4" name="Slide Number Placeholder 3"/>
          <p:cNvSpPr>
            <a:spLocks noGrp="1"/>
          </p:cNvSpPr>
          <p:nvPr>
            <p:ph type="sldNum" sz="quarter" idx="5"/>
          </p:nvPr>
        </p:nvSpPr>
        <p:spPr/>
        <p:txBody>
          <a:bodyPr/>
          <a:lstStyle/>
          <a:p>
            <a:fld id="{74846606-07CC-E64D-9BAC-415F9F5BCCE4}" type="slidenum">
              <a:rPr lang="es-ES_tradnl" smtClean="0"/>
              <a:t>14</a:t>
            </a:fld>
            <a:endParaRPr lang="es-ES_tradnl"/>
          </a:p>
        </p:txBody>
      </p:sp>
    </p:spTree>
    <p:extLst>
      <p:ext uri="{BB962C8B-B14F-4D97-AF65-F5344CB8AC3E}">
        <p14:creationId xmlns:p14="http://schemas.microsoft.com/office/powerpoint/2010/main" val="898550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74846606-07CC-E64D-9BAC-415F9F5BCCE4}" type="slidenum">
              <a:rPr lang="es-ES_tradnl" smtClean="0"/>
              <a:t>16</a:t>
            </a:fld>
            <a:endParaRPr lang="es-ES_tradnl"/>
          </a:p>
        </p:txBody>
      </p:sp>
    </p:spTree>
    <p:extLst>
      <p:ext uri="{BB962C8B-B14F-4D97-AF65-F5344CB8AC3E}">
        <p14:creationId xmlns:p14="http://schemas.microsoft.com/office/powerpoint/2010/main" val="669377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r>
              <a:rPr lang="es-ES_tradnl" sz="1800" b="1" dirty="0" smtClean="0">
                <a:latin typeface="Abadi MT Condensed Extra Bold" charset="0"/>
                <a:ea typeface="Abadi MT Condensed Extra Bold" charset="0"/>
                <a:cs typeface="Abadi MT Condensed Extra Bold" charset="0"/>
              </a:rPr>
              <a:t>WILLIAM COLGATE</a:t>
            </a:r>
          </a:p>
          <a:p>
            <a:pPr marL="0" indent="0" algn="ctr">
              <a:buNone/>
            </a:pPr>
            <a:r>
              <a:rPr lang="es-ES_tradnl" sz="1200" b="1" dirty="0" smtClean="0">
                <a:latin typeface="Abadi MT Condensed Extra Bold" charset="0"/>
                <a:ea typeface="Abadi MT Condensed Extra Bold" charset="0"/>
                <a:cs typeface="Abadi MT Condensed Extra Bold" charset="0"/>
              </a:rPr>
              <a:t>EL DIEZMO Y FIDELIDAD A DIOS LO LLEVÓ A CREAR “COLGATE</a:t>
            </a:r>
          </a:p>
          <a:p>
            <a:pPr marL="0" indent="0" fontAlgn="base">
              <a:buNone/>
            </a:pPr>
            <a:r>
              <a:rPr lang="es-ES_tradnl" sz="1200" dirty="0" smtClean="0"/>
              <a:t>William Colgate fue un empresario inglés que nació el 25 de enero de 1783 en la localidad de </a:t>
            </a:r>
            <a:r>
              <a:rPr lang="es-ES_tradnl" sz="1200" dirty="0" err="1" smtClean="0"/>
              <a:t>Hollingbourn</a:t>
            </a:r>
            <a:r>
              <a:rPr lang="es-ES_tradnl" sz="1200" dirty="0" smtClean="0"/>
              <a:t>, en Kent, Reino Unido. Siendo muy joven, emigró a Nueva York, pues se vio obligado a abandonar su hogar, ya que sus padres no podían sostenerlo, debido a la gran escasez económica en la que vivían. Con tan sólo 16 años de edad, se ganaba la vida recorriendo las calles vendiendo jabones con una caja de madera colgada al cuello. Siendo él un joven de campo, se encontró con lo duro de conseguir trabajo en la gran ciudad, sin embargo, su fe en Dios lo ayudó a continuar en la búsqueda por superarse y prosperar. Un día para protegerse de la lluvia, se refugió en una iglesia y escuchó cuando el predicador narraba la historia de Jacob: </a:t>
            </a:r>
            <a:r>
              <a:rPr lang="es-ES_tradnl" sz="1050" b="1" dirty="0" smtClean="0"/>
              <a:t>“E hizo Jacob voto, diciendo: Si fuere Dios conmigo, y me guardare en este viaje en que voy, y me diere pan para comer y vestido para vestir, y si volviere en paz a casa de mi padre, Jehová será mi Dios. Y esta piedra que he puesto por señal, será casa de Dios; y de todo lo que me dieres, el diezmo apartaré para ti. Génesis 28:20-22”</a:t>
            </a:r>
          </a:p>
          <a:p>
            <a:pPr marL="0" indent="0" fontAlgn="base">
              <a:buNone/>
            </a:pPr>
            <a:r>
              <a:rPr lang="es-ES_tradnl" sz="1200" dirty="0" smtClean="0"/>
              <a:t>William, al escuchar esto, al salir se arrodilló con su cajita de jabón y oró diciendo: </a:t>
            </a:r>
            <a:r>
              <a:rPr lang="es-ES_tradnl" sz="1050" b="1" dirty="0" smtClean="0"/>
              <a:t>“¡Oh Dios!, Si me sacas de esta pobreza en que me encuentro, te prometo que durante toda mi vida daré para ti la décima parte de todo lo que gane”.</a:t>
            </a:r>
          </a:p>
          <a:p>
            <a:pPr marL="0" indent="0" fontAlgn="base">
              <a:buNone/>
            </a:pPr>
            <a:r>
              <a:rPr lang="es-ES_tradnl" sz="1200" dirty="0" smtClean="0"/>
              <a:t>Durante la noche tuvo un sueño, en el cual escuchó una voz que le decía: “Aprende a fabricar jabones”. Tuvo fe y obedeció, ya que al día siguiente consiguió un empleo en una fábrica de almidón, jabones y velas. Llegó como mensajero, pero, por su buena conducta, fue ascendiendo hasta que aprendió a fabricar jabones. Pronto, llegó a ser socio en el negocio del jabón; pero pocos años más tarde, se convirtió en el único propietario debido al fallecimiento de su socio. El negocio creció prósperamente, gracias a su esfuerzo y por supuesto, porque él continuó honrando a Dios con sus diezmos. Para 1806 William Colgate descubrió la fórmula de la crema dental e introdujo los tubos de pasta de dientes, Su fidelidad y dedicación a Dios le hizo prosperar y triunfar como empresario, ya que después de comenzar con el </a:t>
            </a:r>
            <a:r>
              <a:rPr lang="es-ES_tradnl" sz="1200" b="1" dirty="0" smtClean="0"/>
              <a:t>10% de su diezmo</a:t>
            </a:r>
            <a:r>
              <a:rPr lang="es-ES_tradnl" sz="1200" dirty="0" smtClean="0"/>
              <a:t>, continuó con el</a:t>
            </a:r>
            <a:r>
              <a:rPr lang="es-ES_tradnl" sz="1200" b="1" dirty="0" smtClean="0"/>
              <a:t> 20%, el 30%, el 40%, el 50%</a:t>
            </a:r>
            <a:r>
              <a:rPr lang="es-ES_tradnl" sz="1200" dirty="0" smtClean="0"/>
              <a:t>, así, hasta llegar a dar el </a:t>
            </a:r>
            <a:r>
              <a:rPr lang="es-ES_tradnl" sz="1200" b="1" dirty="0" smtClean="0"/>
              <a:t>90%</a:t>
            </a:r>
            <a:r>
              <a:rPr lang="es-ES_tradnl" sz="1200" dirty="0" smtClean="0"/>
              <a:t> de todas sus ganancias.  Colgate fue considerado </a:t>
            </a:r>
            <a:r>
              <a:rPr lang="es-ES_tradnl" sz="1200" b="1" dirty="0" smtClean="0"/>
              <a:t>el hombre más rico</a:t>
            </a:r>
            <a:r>
              <a:rPr lang="es-ES_tradnl" sz="1200" dirty="0" smtClean="0"/>
              <a:t>, </a:t>
            </a:r>
            <a:r>
              <a:rPr lang="es-ES_tradnl" sz="1200" b="1" dirty="0" smtClean="0"/>
              <a:t>sobreviviendo con apenas el 10% de sus ganancias</a:t>
            </a:r>
            <a:r>
              <a:rPr lang="es-ES_tradnl" sz="1200" dirty="0" smtClean="0"/>
              <a:t>. Fue alguien que apoyó a hombres de Dios para que se pudiera llevar el mensaje de salvación a muchas naciones. Además ayudó a organizar varias sociedades Bíblicas, </a:t>
            </a:r>
          </a:p>
          <a:p>
            <a:pPr marL="0" indent="0" fontAlgn="base">
              <a:buNone/>
            </a:pPr>
            <a:r>
              <a:rPr lang="es-ES_tradnl" sz="1200" dirty="0" smtClean="0"/>
              <a:t>William Colgate le creyó a Dios y a sus promesas. Fuente: Wikipedia, YouTube</a:t>
            </a:r>
          </a:p>
          <a:p>
            <a:endParaRPr lang="en-US" dirty="0"/>
          </a:p>
        </p:txBody>
      </p:sp>
      <p:sp>
        <p:nvSpPr>
          <p:cNvPr id="4" name="Slide Number Placeholder 3"/>
          <p:cNvSpPr>
            <a:spLocks noGrp="1"/>
          </p:cNvSpPr>
          <p:nvPr>
            <p:ph type="sldNum" sz="quarter" idx="5"/>
          </p:nvPr>
        </p:nvSpPr>
        <p:spPr/>
        <p:txBody>
          <a:bodyPr/>
          <a:lstStyle/>
          <a:p>
            <a:fld id="{74846606-07CC-E64D-9BAC-415F9F5BCCE4}" type="slidenum">
              <a:rPr lang="es-ES_tradnl" smtClean="0"/>
              <a:t>17</a:t>
            </a:fld>
            <a:endParaRPr lang="es-ES_tradnl"/>
          </a:p>
        </p:txBody>
      </p:sp>
    </p:spTree>
    <p:extLst>
      <p:ext uri="{BB962C8B-B14F-4D97-AF65-F5344CB8AC3E}">
        <p14:creationId xmlns:p14="http://schemas.microsoft.com/office/powerpoint/2010/main" val="2051496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Be an example in the return of tithing. All officers will be an example in the faithful return of tithing to the Church. Whoever fails to set an example in this important matter will not be elected to any office of the church. P. 64</a:t>
            </a:r>
          </a:p>
          <a:p>
            <a:endParaRPr lang="en-US" dirty="0"/>
          </a:p>
        </p:txBody>
      </p:sp>
      <p:sp>
        <p:nvSpPr>
          <p:cNvPr id="4" name="Slide Number Placeholder 3"/>
          <p:cNvSpPr>
            <a:spLocks noGrp="1"/>
          </p:cNvSpPr>
          <p:nvPr>
            <p:ph type="sldNum" sz="quarter" idx="5"/>
          </p:nvPr>
        </p:nvSpPr>
        <p:spPr/>
        <p:txBody>
          <a:bodyPr/>
          <a:lstStyle/>
          <a:p>
            <a:fld id="{74846606-07CC-E64D-9BAC-415F9F5BCCE4}" type="slidenum">
              <a:rPr lang="es-ES_tradnl" smtClean="0"/>
              <a:t>18</a:t>
            </a:fld>
            <a:endParaRPr lang="es-ES_tradnl"/>
          </a:p>
        </p:txBody>
      </p:sp>
    </p:spTree>
    <p:extLst>
      <p:ext uri="{BB962C8B-B14F-4D97-AF65-F5344CB8AC3E}">
        <p14:creationId xmlns:p14="http://schemas.microsoft.com/office/powerpoint/2010/main" val="3528608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74846606-07CC-E64D-9BAC-415F9F5BCCE4}" type="slidenum">
              <a:rPr lang="es-ES_tradnl" smtClean="0"/>
              <a:t>19</a:t>
            </a:fld>
            <a:endParaRPr lang="es-ES_tradnl"/>
          </a:p>
        </p:txBody>
      </p:sp>
    </p:spTree>
    <p:extLst>
      <p:ext uri="{BB962C8B-B14F-4D97-AF65-F5344CB8AC3E}">
        <p14:creationId xmlns:p14="http://schemas.microsoft.com/office/powerpoint/2010/main" val="3261887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fontAlgn="base">
              <a:buNone/>
            </a:pPr>
            <a:r>
              <a:rPr lang="es-ES_tradnl" sz="1200" dirty="0" smtClean="0"/>
              <a:t>ILUSTRACIÓN</a:t>
            </a:r>
          </a:p>
          <a:p>
            <a:pPr marL="0" indent="0" algn="just" fontAlgn="base">
              <a:buNone/>
            </a:pPr>
            <a:r>
              <a:rPr lang="es-ES_tradnl" sz="1200" dirty="0" smtClean="0"/>
              <a:t>Un empresario buscaba un asistente competente. Tenía a la puerta de su oficina una fila de candidatos esperando para entrar por turnos. Uno de ellos entró en el despacho del empleador, y de camino hasta la silla frente a la mesa, vio un pequeño papel de caramelo en el suelo. Se agachó para recogerlo y preguntó dónde estaba la papelera. El empleador, al final de la entrevista le dijo: “Está usted contratado, no solo por su currículum, sino porque ha sido el único que se ha tomado la molestia de tomar el pequeño papel del suelo que yo mismo dejé a propósito para ver cuál de los candidatos se dignaba a recogerlo”… Hay muchos que por querer complacer a todos los demás, se equivocan y descuidan los detalles y la fidelidad a los principios, a lo básico. </a:t>
            </a:r>
          </a:p>
          <a:p>
            <a:pPr marL="0" indent="0" algn="just" fontAlgn="base">
              <a:buNone/>
            </a:pPr>
            <a:r>
              <a:rPr lang="es-ES_tradnl" sz="1200" dirty="0" smtClean="0"/>
              <a:t>No importa lo poco “apreciado” que sea el gesto que tengas que hacer. No importa si poca gente o nadie se da cuenta de lo que has hecho. Lo que sí importa es que siempre hay Alguien que valora lo que el resto de la humanidad no sabe valorar, la fidelidad al deber y a los principios.</a:t>
            </a:r>
          </a:p>
          <a:p>
            <a:pPr marL="0" indent="0" algn="just" fontAlgn="base">
              <a:buNone/>
            </a:pPr>
            <a:r>
              <a:rPr lang="es-ES_tradnl" sz="1200" dirty="0" smtClean="0"/>
              <a:t>Dios no mide como medimos los hombres, ni valora de la misma manera como nosotros valoramos. Dios valora la fidelidad al deber y los detalles. No todo vale de cualquier manera. Pablo nos lo expresa de esta manera: “</a:t>
            </a:r>
            <a:r>
              <a:rPr lang="es-ES_tradnl" sz="1200" i="1" dirty="0" smtClean="0"/>
              <a:t>Procurando hacer las cosas honradamente, no sólo delante del Señor sino también delante de los hombres</a:t>
            </a:r>
            <a:r>
              <a:rPr lang="es-ES_tradnl" sz="1200" dirty="0" smtClean="0"/>
              <a:t>” (2 Corintios 8:21). </a:t>
            </a:r>
          </a:p>
          <a:p>
            <a:endParaRPr lang="en-US" dirty="0"/>
          </a:p>
        </p:txBody>
      </p:sp>
      <p:sp>
        <p:nvSpPr>
          <p:cNvPr id="4" name="Slide Number Placeholder 3"/>
          <p:cNvSpPr>
            <a:spLocks noGrp="1"/>
          </p:cNvSpPr>
          <p:nvPr>
            <p:ph type="sldNum" sz="quarter" idx="5"/>
          </p:nvPr>
        </p:nvSpPr>
        <p:spPr/>
        <p:txBody>
          <a:bodyPr/>
          <a:lstStyle/>
          <a:p>
            <a:fld id="{74846606-07CC-E64D-9BAC-415F9F5BCCE4}" type="slidenum">
              <a:rPr lang="es-ES_tradnl" smtClean="0"/>
              <a:t>23</a:t>
            </a:fld>
            <a:endParaRPr lang="es-ES_tradnl"/>
          </a:p>
        </p:txBody>
      </p:sp>
    </p:spTree>
    <p:extLst>
      <p:ext uri="{BB962C8B-B14F-4D97-AF65-F5344CB8AC3E}">
        <p14:creationId xmlns:p14="http://schemas.microsoft.com/office/powerpoint/2010/main" val="3259158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smtClean="0"/>
              <a:t>Los nombres de los que son obedientes, los que se sacrifican y </a:t>
            </a:r>
            <a:r>
              <a:rPr lang="es-ES_tradnl" b="1" dirty="0" smtClean="0"/>
              <a:t>los fieles </a:t>
            </a:r>
            <a:r>
              <a:rPr lang="es-ES_tradnl" dirty="0" smtClean="0"/>
              <a:t>estarán esculpidos en las palmas de sus manos; no serán vomitados de su boca, sino que serán tomados en sus labios y él rogará especialmente en favor de ellos ante el Padre. Cuando los egoístas y orgullosos sean olvidados, ellos serán recordados y sus nombres serán inmortalizados. A fin de ser felices, debemos vivir para hacer felices a otros. Es bueno que presentemos nuestras posesiones, nuestros talentos y nuestros afectos en una agradecida devoción a Cristo, y en esa forma encontraremos felicidad aquí y una gloria inmortal en el más allá.—Testimonies </a:t>
            </a:r>
            <a:r>
              <a:rPr lang="es-ES_tradnl" dirty="0" err="1" smtClean="0"/>
              <a:t>for</a:t>
            </a:r>
            <a:r>
              <a:rPr lang="es-ES_tradnl" dirty="0" smtClean="0"/>
              <a:t> </a:t>
            </a:r>
            <a:r>
              <a:rPr lang="es-ES_tradnl" dirty="0" err="1" smtClean="0"/>
              <a:t>the</a:t>
            </a:r>
            <a:r>
              <a:rPr lang="es-ES_tradnl" dirty="0" smtClean="0"/>
              <a:t> </a:t>
            </a:r>
            <a:r>
              <a:rPr lang="es-ES_tradnl" dirty="0" err="1" smtClean="0"/>
              <a:t>Church</a:t>
            </a:r>
            <a:r>
              <a:rPr lang="es-ES_tradnl" dirty="0" smtClean="0"/>
              <a:t> 3:250, 251.</a:t>
            </a:r>
          </a:p>
          <a:p>
            <a:endParaRPr lang="en-US" dirty="0"/>
          </a:p>
        </p:txBody>
      </p:sp>
      <p:sp>
        <p:nvSpPr>
          <p:cNvPr id="4" name="Slide Number Placeholder 3"/>
          <p:cNvSpPr>
            <a:spLocks noGrp="1"/>
          </p:cNvSpPr>
          <p:nvPr>
            <p:ph type="sldNum" sz="quarter" idx="5"/>
          </p:nvPr>
        </p:nvSpPr>
        <p:spPr/>
        <p:txBody>
          <a:bodyPr/>
          <a:lstStyle/>
          <a:p>
            <a:fld id="{74846606-07CC-E64D-9BAC-415F9F5BCCE4}" type="slidenum">
              <a:rPr lang="es-ES_tradnl" smtClean="0"/>
              <a:t>28</a:t>
            </a:fld>
            <a:endParaRPr lang="es-ES_tradnl"/>
          </a:p>
        </p:txBody>
      </p:sp>
    </p:spTree>
    <p:extLst>
      <p:ext uri="{BB962C8B-B14F-4D97-AF65-F5344CB8AC3E}">
        <p14:creationId xmlns:p14="http://schemas.microsoft.com/office/powerpoint/2010/main" val="379181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CB1E1-8670-954D-8F74-64EF2D0C40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_tradnl"/>
          </a:p>
        </p:txBody>
      </p:sp>
      <p:sp>
        <p:nvSpPr>
          <p:cNvPr id="3" name="Subtitle 2">
            <a:extLst>
              <a:ext uri="{FF2B5EF4-FFF2-40B4-BE49-F238E27FC236}">
                <a16:creationId xmlns:a16="http://schemas.microsoft.com/office/drawing/2014/main" id="{465B0202-7CEE-CB49-843D-DE2A787FA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_tradnl"/>
          </a:p>
        </p:txBody>
      </p:sp>
      <p:sp>
        <p:nvSpPr>
          <p:cNvPr id="4" name="Date Placeholder 3">
            <a:extLst>
              <a:ext uri="{FF2B5EF4-FFF2-40B4-BE49-F238E27FC236}">
                <a16:creationId xmlns:a16="http://schemas.microsoft.com/office/drawing/2014/main" id="{CE37AD9B-4FAB-2348-A5C5-2313AC0662D4}"/>
              </a:ext>
            </a:extLst>
          </p:cNvPr>
          <p:cNvSpPr>
            <a:spLocks noGrp="1"/>
          </p:cNvSpPr>
          <p:nvPr>
            <p:ph type="dt" sz="half" idx="10"/>
          </p:nvPr>
        </p:nvSpPr>
        <p:spPr/>
        <p:txBody>
          <a:bodyPr/>
          <a:lstStyle/>
          <a:p>
            <a:fld id="{30A0EA30-5328-854D-86CE-668C02DDBAC2}" type="datetimeFigureOut">
              <a:rPr lang="es-ES_tradnl" smtClean="0"/>
              <a:t>06/01/2020</a:t>
            </a:fld>
            <a:endParaRPr lang="es-ES_tradnl"/>
          </a:p>
        </p:txBody>
      </p:sp>
      <p:sp>
        <p:nvSpPr>
          <p:cNvPr id="5" name="Footer Placeholder 4">
            <a:extLst>
              <a:ext uri="{FF2B5EF4-FFF2-40B4-BE49-F238E27FC236}">
                <a16:creationId xmlns:a16="http://schemas.microsoft.com/office/drawing/2014/main" id="{56C7467A-CBF3-9240-B128-E54D62876749}"/>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5CE8CED6-B7DC-2849-8713-E6470DCB29D4}"/>
              </a:ext>
            </a:extLst>
          </p:cNvPr>
          <p:cNvSpPr>
            <a:spLocks noGrp="1"/>
          </p:cNvSpPr>
          <p:nvPr>
            <p:ph type="sldNum" sz="quarter" idx="12"/>
          </p:nvPr>
        </p:nvSpPr>
        <p:spPr/>
        <p:txBody>
          <a:bodyPr/>
          <a:lstStyle/>
          <a:p>
            <a:fld id="{A08E662B-F170-5440-B611-E20734D99C8E}" type="slidenum">
              <a:rPr lang="es-ES_tradnl" smtClean="0"/>
              <a:t>‹#›</a:t>
            </a:fld>
            <a:endParaRPr lang="es-ES_tradnl"/>
          </a:p>
        </p:txBody>
      </p:sp>
    </p:spTree>
    <p:extLst>
      <p:ext uri="{BB962C8B-B14F-4D97-AF65-F5344CB8AC3E}">
        <p14:creationId xmlns:p14="http://schemas.microsoft.com/office/powerpoint/2010/main" val="1100774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16704-674C-6D4F-87F2-21450BEBBFC1}"/>
              </a:ext>
            </a:extLst>
          </p:cNvPr>
          <p:cNvSpPr>
            <a:spLocks noGrp="1"/>
          </p:cNvSpPr>
          <p:nvPr>
            <p:ph type="title"/>
          </p:nvPr>
        </p:nvSpPr>
        <p:spPr/>
        <p:txBody>
          <a:bodyPr/>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id="{1B6F6639-5F87-2F40-AD5F-F0C52B81041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7679024B-BAE5-D24A-A0B0-BD6C5C37C7AF}"/>
              </a:ext>
            </a:extLst>
          </p:cNvPr>
          <p:cNvSpPr>
            <a:spLocks noGrp="1"/>
          </p:cNvSpPr>
          <p:nvPr>
            <p:ph type="dt" sz="half" idx="10"/>
          </p:nvPr>
        </p:nvSpPr>
        <p:spPr/>
        <p:txBody>
          <a:bodyPr/>
          <a:lstStyle/>
          <a:p>
            <a:fld id="{30A0EA30-5328-854D-86CE-668C02DDBAC2}" type="datetimeFigureOut">
              <a:rPr lang="es-ES_tradnl" smtClean="0"/>
              <a:t>06/01/2020</a:t>
            </a:fld>
            <a:endParaRPr lang="es-ES_tradnl"/>
          </a:p>
        </p:txBody>
      </p:sp>
      <p:sp>
        <p:nvSpPr>
          <p:cNvPr id="5" name="Footer Placeholder 4">
            <a:extLst>
              <a:ext uri="{FF2B5EF4-FFF2-40B4-BE49-F238E27FC236}">
                <a16:creationId xmlns:a16="http://schemas.microsoft.com/office/drawing/2014/main" id="{DD6C0406-E9D9-724A-9C85-B18A1522DD83}"/>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59AFFD8C-16DC-0547-86CD-F6D892513DAD}"/>
              </a:ext>
            </a:extLst>
          </p:cNvPr>
          <p:cNvSpPr>
            <a:spLocks noGrp="1"/>
          </p:cNvSpPr>
          <p:nvPr>
            <p:ph type="sldNum" sz="quarter" idx="12"/>
          </p:nvPr>
        </p:nvSpPr>
        <p:spPr/>
        <p:txBody>
          <a:bodyPr/>
          <a:lstStyle/>
          <a:p>
            <a:fld id="{A08E662B-F170-5440-B611-E20734D99C8E}" type="slidenum">
              <a:rPr lang="es-ES_tradnl" smtClean="0"/>
              <a:t>‹#›</a:t>
            </a:fld>
            <a:endParaRPr lang="es-ES_tradnl"/>
          </a:p>
        </p:txBody>
      </p:sp>
    </p:spTree>
    <p:extLst>
      <p:ext uri="{BB962C8B-B14F-4D97-AF65-F5344CB8AC3E}">
        <p14:creationId xmlns:p14="http://schemas.microsoft.com/office/powerpoint/2010/main" val="1561828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C96CFA-4726-D541-98EE-FDD7338986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id="{EE56965F-605B-ED44-8713-68E1DC785B6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7073F937-A0BB-E24F-ADC3-7D001CFA5564}"/>
              </a:ext>
            </a:extLst>
          </p:cNvPr>
          <p:cNvSpPr>
            <a:spLocks noGrp="1"/>
          </p:cNvSpPr>
          <p:nvPr>
            <p:ph type="dt" sz="half" idx="10"/>
          </p:nvPr>
        </p:nvSpPr>
        <p:spPr/>
        <p:txBody>
          <a:bodyPr/>
          <a:lstStyle/>
          <a:p>
            <a:fld id="{30A0EA30-5328-854D-86CE-668C02DDBAC2}" type="datetimeFigureOut">
              <a:rPr lang="es-ES_tradnl" smtClean="0"/>
              <a:t>06/01/2020</a:t>
            </a:fld>
            <a:endParaRPr lang="es-ES_tradnl"/>
          </a:p>
        </p:txBody>
      </p:sp>
      <p:sp>
        <p:nvSpPr>
          <p:cNvPr id="5" name="Footer Placeholder 4">
            <a:extLst>
              <a:ext uri="{FF2B5EF4-FFF2-40B4-BE49-F238E27FC236}">
                <a16:creationId xmlns:a16="http://schemas.microsoft.com/office/drawing/2014/main" id="{BB9AE722-E611-3242-A2EA-C4C78B48F2C9}"/>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BC33BE4E-CDDC-734C-BCE8-ED35A9EC3FE3}"/>
              </a:ext>
            </a:extLst>
          </p:cNvPr>
          <p:cNvSpPr>
            <a:spLocks noGrp="1"/>
          </p:cNvSpPr>
          <p:nvPr>
            <p:ph type="sldNum" sz="quarter" idx="12"/>
          </p:nvPr>
        </p:nvSpPr>
        <p:spPr/>
        <p:txBody>
          <a:bodyPr/>
          <a:lstStyle/>
          <a:p>
            <a:fld id="{A08E662B-F170-5440-B611-E20734D99C8E}" type="slidenum">
              <a:rPr lang="es-ES_tradnl" smtClean="0"/>
              <a:t>‹#›</a:t>
            </a:fld>
            <a:endParaRPr lang="es-ES_tradnl"/>
          </a:p>
        </p:txBody>
      </p:sp>
    </p:spTree>
    <p:extLst>
      <p:ext uri="{BB962C8B-B14F-4D97-AF65-F5344CB8AC3E}">
        <p14:creationId xmlns:p14="http://schemas.microsoft.com/office/powerpoint/2010/main" val="145459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03498-C749-F046-A873-8E6443073F26}"/>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9A2737C2-AC7B-5243-B978-FC991A5D854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3DCC9514-D4EE-6F4B-8048-4E776517BCC0}"/>
              </a:ext>
            </a:extLst>
          </p:cNvPr>
          <p:cNvSpPr>
            <a:spLocks noGrp="1"/>
          </p:cNvSpPr>
          <p:nvPr>
            <p:ph type="dt" sz="half" idx="10"/>
          </p:nvPr>
        </p:nvSpPr>
        <p:spPr/>
        <p:txBody>
          <a:bodyPr/>
          <a:lstStyle/>
          <a:p>
            <a:fld id="{30A0EA30-5328-854D-86CE-668C02DDBAC2}" type="datetimeFigureOut">
              <a:rPr lang="es-ES_tradnl" smtClean="0"/>
              <a:t>06/01/2020</a:t>
            </a:fld>
            <a:endParaRPr lang="es-ES_tradnl"/>
          </a:p>
        </p:txBody>
      </p:sp>
      <p:sp>
        <p:nvSpPr>
          <p:cNvPr id="5" name="Footer Placeholder 4">
            <a:extLst>
              <a:ext uri="{FF2B5EF4-FFF2-40B4-BE49-F238E27FC236}">
                <a16:creationId xmlns:a16="http://schemas.microsoft.com/office/drawing/2014/main" id="{14B23CD1-4D1F-834F-A239-E464E022026F}"/>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05F374B3-9D2F-DE46-9926-79B2D7A1F5B4}"/>
              </a:ext>
            </a:extLst>
          </p:cNvPr>
          <p:cNvSpPr>
            <a:spLocks noGrp="1"/>
          </p:cNvSpPr>
          <p:nvPr>
            <p:ph type="sldNum" sz="quarter" idx="12"/>
          </p:nvPr>
        </p:nvSpPr>
        <p:spPr/>
        <p:txBody>
          <a:bodyPr/>
          <a:lstStyle/>
          <a:p>
            <a:fld id="{A08E662B-F170-5440-B611-E20734D99C8E}" type="slidenum">
              <a:rPr lang="es-ES_tradnl" smtClean="0"/>
              <a:t>‹#›</a:t>
            </a:fld>
            <a:endParaRPr lang="es-ES_tradnl"/>
          </a:p>
        </p:txBody>
      </p:sp>
    </p:spTree>
    <p:extLst>
      <p:ext uri="{BB962C8B-B14F-4D97-AF65-F5344CB8AC3E}">
        <p14:creationId xmlns:p14="http://schemas.microsoft.com/office/powerpoint/2010/main" val="2873930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C6CD3-802E-3845-957B-4116378647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09B40910-67A2-B148-9108-0BF4170A72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8B7643-6CEA-7244-AF74-1FE11BA84743}"/>
              </a:ext>
            </a:extLst>
          </p:cNvPr>
          <p:cNvSpPr>
            <a:spLocks noGrp="1"/>
          </p:cNvSpPr>
          <p:nvPr>
            <p:ph type="dt" sz="half" idx="10"/>
          </p:nvPr>
        </p:nvSpPr>
        <p:spPr/>
        <p:txBody>
          <a:bodyPr/>
          <a:lstStyle/>
          <a:p>
            <a:fld id="{30A0EA30-5328-854D-86CE-668C02DDBAC2}" type="datetimeFigureOut">
              <a:rPr lang="es-ES_tradnl" smtClean="0"/>
              <a:t>06/01/2020</a:t>
            </a:fld>
            <a:endParaRPr lang="es-ES_tradnl"/>
          </a:p>
        </p:txBody>
      </p:sp>
      <p:sp>
        <p:nvSpPr>
          <p:cNvPr id="5" name="Footer Placeholder 4">
            <a:extLst>
              <a:ext uri="{FF2B5EF4-FFF2-40B4-BE49-F238E27FC236}">
                <a16:creationId xmlns:a16="http://schemas.microsoft.com/office/drawing/2014/main" id="{FECF4060-E90B-C24C-B786-83A985FEB414}"/>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63910E58-CCED-B649-95F7-59B04284220D}"/>
              </a:ext>
            </a:extLst>
          </p:cNvPr>
          <p:cNvSpPr>
            <a:spLocks noGrp="1"/>
          </p:cNvSpPr>
          <p:nvPr>
            <p:ph type="sldNum" sz="quarter" idx="12"/>
          </p:nvPr>
        </p:nvSpPr>
        <p:spPr/>
        <p:txBody>
          <a:bodyPr/>
          <a:lstStyle/>
          <a:p>
            <a:fld id="{A08E662B-F170-5440-B611-E20734D99C8E}" type="slidenum">
              <a:rPr lang="es-ES_tradnl" smtClean="0"/>
              <a:t>‹#›</a:t>
            </a:fld>
            <a:endParaRPr lang="es-ES_tradnl"/>
          </a:p>
        </p:txBody>
      </p:sp>
    </p:spTree>
    <p:extLst>
      <p:ext uri="{BB962C8B-B14F-4D97-AF65-F5344CB8AC3E}">
        <p14:creationId xmlns:p14="http://schemas.microsoft.com/office/powerpoint/2010/main" val="1628558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56AEC-6FA6-4A41-A48B-D5B666CD77A9}"/>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8DCE9DD7-3E2C-994B-AF7B-3F3ACBA9BE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Content Placeholder 3">
            <a:extLst>
              <a:ext uri="{FF2B5EF4-FFF2-40B4-BE49-F238E27FC236}">
                <a16:creationId xmlns:a16="http://schemas.microsoft.com/office/drawing/2014/main" id="{B8188AF5-CB82-C94E-AC2B-8C3E58D86A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Date Placeholder 4">
            <a:extLst>
              <a:ext uri="{FF2B5EF4-FFF2-40B4-BE49-F238E27FC236}">
                <a16:creationId xmlns:a16="http://schemas.microsoft.com/office/drawing/2014/main" id="{9129B4E0-BE4F-884B-87BE-AA3780881171}"/>
              </a:ext>
            </a:extLst>
          </p:cNvPr>
          <p:cNvSpPr>
            <a:spLocks noGrp="1"/>
          </p:cNvSpPr>
          <p:nvPr>
            <p:ph type="dt" sz="half" idx="10"/>
          </p:nvPr>
        </p:nvSpPr>
        <p:spPr/>
        <p:txBody>
          <a:bodyPr/>
          <a:lstStyle/>
          <a:p>
            <a:fld id="{30A0EA30-5328-854D-86CE-668C02DDBAC2}" type="datetimeFigureOut">
              <a:rPr lang="es-ES_tradnl" smtClean="0"/>
              <a:t>06/01/2020</a:t>
            </a:fld>
            <a:endParaRPr lang="es-ES_tradnl"/>
          </a:p>
        </p:txBody>
      </p:sp>
      <p:sp>
        <p:nvSpPr>
          <p:cNvPr id="6" name="Footer Placeholder 5">
            <a:extLst>
              <a:ext uri="{FF2B5EF4-FFF2-40B4-BE49-F238E27FC236}">
                <a16:creationId xmlns:a16="http://schemas.microsoft.com/office/drawing/2014/main" id="{89F67B78-F76E-EE4F-8329-86819FC881FD}"/>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4E1F90BF-3594-E149-BB10-432038160C44}"/>
              </a:ext>
            </a:extLst>
          </p:cNvPr>
          <p:cNvSpPr>
            <a:spLocks noGrp="1"/>
          </p:cNvSpPr>
          <p:nvPr>
            <p:ph type="sldNum" sz="quarter" idx="12"/>
          </p:nvPr>
        </p:nvSpPr>
        <p:spPr/>
        <p:txBody>
          <a:bodyPr/>
          <a:lstStyle/>
          <a:p>
            <a:fld id="{A08E662B-F170-5440-B611-E20734D99C8E}" type="slidenum">
              <a:rPr lang="es-ES_tradnl" smtClean="0"/>
              <a:t>‹#›</a:t>
            </a:fld>
            <a:endParaRPr lang="es-ES_tradnl"/>
          </a:p>
        </p:txBody>
      </p:sp>
    </p:spTree>
    <p:extLst>
      <p:ext uri="{BB962C8B-B14F-4D97-AF65-F5344CB8AC3E}">
        <p14:creationId xmlns:p14="http://schemas.microsoft.com/office/powerpoint/2010/main" val="2399888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B3301-353F-274C-8D39-443F99ADF708}"/>
              </a:ext>
            </a:extLst>
          </p:cNvPr>
          <p:cNvSpPr>
            <a:spLocks noGrp="1"/>
          </p:cNvSpPr>
          <p:nvPr>
            <p:ph type="title"/>
          </p:nvPr>
        </p:nvSpPr>
        <p:spPr>
          <a:xfrm>
            <a:off x="839788" y="365125"/>
            <a:ext cx="10515600" cy="1325563"/>
          </a:xfrm>
        </p:spPr>
        <p:txBody>
          <a:body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92B05B97-D225-C845-8E5B-929925A87F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E5FE964-05FA-5441-B615-069221ADD87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Text Placeholder 4">
            <a:extLst>
              <a:ext uri="{FF2B5EF4-FFF2-40B4-BE49-F238E27FC236}">
                <a16:creationId xmlns:a16="http://schemas.microsoft.com/office/drawing/2014/main" id="{C7C461DA-8070-604D-92AB-FA99CEE37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ADC089E-43A8-4148-B9C0-3385633BAB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7" name="Date Placeholder 6">
            <a:extLst>
              <a:ext uri="{FF2B5EF4-FFF2-40B4-BE49-F238E27FC236}">
                <a16:creationId xmlns:a16="http://schemas.microsoft.com/office/drawing/2014/main" id="{A71E5129-AF0B-4240-AA24-D550A17B621C}"/>
              </a:ext>
            </a:extLst>
          </p:cNvPr>
          <p:cNvSpPr>
            <a:spLocks noGrp="1"/>
          </p:cNvSpPr>
          <p:nvPr>
            <p:ph type="dt" sz="half" idx="10"/>
          </p:nvPr>
        </p:nvSpPr>
        <p:spPr/>
        <p:txBody>
          <a:bodyPr/>
          <a:lstStyle/>
          <a:p>
            <a:fld id="{30A0EA30-5328-854D-86CE-668C02DDBAC2}" type="datetimeFigureOut">
              <a:rPr lang="es-ES_tradnl" smtClean="0"/>
              <a:t>06/01/2020</a:t>
            </a:fld>
            <a:endParaRPr lang="es-ES_tradnl"/>
          </a:p>
        </p:txBody>
      </p:sp>
      <p:sp>
        <p:nvSpPr>
          <p:cNvPr id="8" name="Footer Placeholder 7">
            <a:extLst>
              <a:ext uri="{FF2B5EF4-FFF2-40B4-BE49-F238E27FC236}">
                <a16:creationId xmlns:a16="http://schemas.microsoft.com/office/drawing/2014/main" id="{7724AAD6-3E4F-BE4D-B36B-D23581DEC506}"/>
              </a:ext>
            </a:extLst>
          </p:cNvPr>
          <p:cNvSpPr>
            <a:spLocks noGrp="1"/>
          </p:cNvSpPr>
          <p:nvPr>
            <p:ph type="ftr" sz="quarter" idx="11"/>
          </p:nvPr>
        </p:nvSpPr>
        <p:spPr/>
        <p:txBody>
          <a:bodyPr/>
          <a:lstStyle/>
          <a:p>
            <a:endParaRPr lang="es-ES_tradnl"/>
          </a:p>
        </p:txBody>
      </p:sp>
      <p:sp>
        <p:nvSpPr>
          <p:cNvPr id="9" name="Slide Number Placeholder 8">
            <a:extLst>
              <a:ext uri="{FF2B5EF4-FFF2-40B4-BE49-F238E27FC236}">
                <a16:creationId xmlns:a16="http://schemas.microsoft.com/office/drawing/2014/main" id="{1A6E5288-885E-7345-8CBD-DA0E6737310E}"/>
              </a:ext>
            </a:extLst>
          </p:cNvPr>
          <p:cNvSpPr>
            <a:spLocks noGrp="1"/>
          </p:cNvSpPr>
          <p:nvPr>
            <p:ph type="sldNum" sz="quarter" idx="12"/>
          </p:nvPr>
        </p:nvSpPr>
        <p:spPr/>
        <p:txBody>
          <a:bodyPr/>
          <a:lstStyle/>
          <a:p>
            <a:fld id="{A08E662B-F170-5440-B611-E20734D99C8E}" type="slidenum">
              <a:rPr lang="es-ES_tradnl" smtClean="0"/>
              <a:t>‹#›</a:t>
            </a:fld>
            <a:endParaRPr lang="es-ES_tradnl"/>
          </a:p>
        </p:txBody>
      </p:sp>
    </p:spTree>
    <p:extLst>
      <p:ext uri="{BB962C8B-B14F-4D97-AF65-F5344CB8AC3E}">
        <p14:creationId xmlns:p14="http://schemas.microsoft.com/office/powerpoint/2010/main" val="2191104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D02DB-9966-694F-BB83-BC1D56668D76}"/>
              </a:ext>
            </a:extLst>
          </p:cNvPr>
          <p:cNvSpPr>
            <a:spLocks noGrp="1"/>
          </p:cNvSpPr>
          <p:nvPr>
            <p:ph type="title"/>
          </p:nvPr>
        </p:nvSpPr>
        <p:spPr/>
        <p:txBody>
          <a:bodyPr/>
          <a:lstStyle/>
          <a:p>
            <a:r>
              <a:rPr lang="en-US"/>
              <a:t>Click to edit Master title style</a:t>
            </a:r>
            <a:endParaRPr lang="es-ES_tradnl"/>
          </a:p>
        </p:txBody>
      </p:sp>
      <p:sp>
        <p:nvSpPr>
          <p:cNvPr id="3" name="Date Placeholder 2">
            <a:extLst>
              <a:ext uri="{FF2B5EF4-FFF2-40B4-BE49-F238E27FC236}">
                <a16:creationId xmlns:a16="http://schemas.microsoft.com/office/drawing/2014/main" id="{66E378C3-2B23-E944-93CA-2204A42535AA}"/>
              </a:ext>
            </a:extLst>
          </p:cNvPr>
          <p:cNvSpPr>
            <a:spLocks noGrp="1"/>
          </p:cNvSpPr>
          <p:nvPr>
            <p:ph type="dt" sz="half" idx="10"/>
          </p:nvPr>
        </p:nvSpPr>
        <p:spPr/>
        <p:txBody>
          <a:bodyPr/>
          <a:lstStyle/>
          <a:p>
            <a:fld id="{30A0EA30-5328-854D-86CE-668C02DDBAC2}" type="datetimeFigureOut">
              <a:rPr lang="es-ES_tradnl" smtClean="0"/>
              <a:t>06/01/2020</a:t>
            </a:fld>
            <a:endParaRPr lang="es-ES_tradnl"/>
          </a:p>
        </p:txBody>
      </p:sp>
      <p:sp>
        <p:nvSpPr>
          <p:cNvPr id="4" name="Footer Placeholder 3">
            <a:extLst>
              <a:ext uri="{FF2B5EF4-FFF2-40B4-BE49-F238E27FC236}">
                <a16:creationId xmlns:a16="http://schemas.microsoft.com/office/drawing/2014/main" id="{52819E80-1C60-CB4C-AE21-5EE21C3D5B6F}"/>
              </a:ext>
            </a:extLst>
          </p:cNvPr>
          <p:cNvSpPr>
            <a:spLocks noGrp="1"/>
          </p:cNvSpPr>
          <p:nvPr>
            <p:ph type="ftr" sz="quarter" idx="11"/>
          </p:nvPr>
        </p:nvSpPr>
        <p:spPr/>
        <p:txBody>
          <a:bodyPr/>
          <a:lstStyle/>
          <a:p>
            <a:endParaRPr lang="es-ES_tradnl"/>
          </a:p>
        </p:txBody>
      </p:sp>
      <p:sp>
        <p:nvSpPr>
          <p:cNvPr id="5" name="Slide Number Placeholder 4">
            <a:extLst>
              <a:ext uri="{FF2B5EF4-FFF2-40B4-BE49-F238E27FC236}">
                <a16:creationId xmlns:a16="http://schemas.microsoft.com/office/drawing/2014/main" id="{319A1F15-DB8C-AD43-BFFC-042650B82E90}"/>
              </a:ext>
            </a:extLst>
          </p:cNvPr>
          <p:cNvSpPr>
            <a:spLocks noGrp="1"/>
          </p:cNvSpPr>
          <p:nvPr>
            <p:ph type="sldNum" sz="quarter" idx="12"/>
          </p:nvPr>
        </p:nvSpPr>
        <p:spPr/>
        <p:txBody>
          <a:bodyPr/>
          <a:lstStyle/>
          <a:p>
            <a:fld id="{A08E662B-F170-5440-B611-E20734D99C8E}" type="slidenum">
              <a:rPr lang="es-ES_tradnl" smtClean="0"/>
              <a:t>‹#›</a:t>
            </a:fld>
            <a:endParaRPr lang="es-ES_tradnl"/>
          </a:p>
        </p:txBody>
      </p:sp>
    </p:spTree>
    <p:extLst>
      <p:ext uri="{BB962C8B-B14F-4D97-AF65-F5344CB8AC3E}">
        <p14:creationId xmlns:p14="http://schemas.microsoft.com/office/powerpoint/2010/main" val="2845199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301926-BE48-8347-8CBF-006DA063B8A0}"/>
              </a:ext>
            </a:extLst>
          </p:cNvPr>
          <p:cNvSpPr>
            <a:spLocks noGrp="1"/>
          </p:cNvSpPr>
          <p:nvPr>
            <p:ph type="dt" sz="half" idx="10"/>
          </p:nvPr>
        </p:nvSpPr>
        <p:spPr/>
        <p:txBody>
          <a:bodyPr/>
          <a:lstStyle/>
          <a:p>
            <a:fld id="{30A0EA30-5328-854D-86CE-668C02DDBAC2}" type="datetimeFigureOut">
              <a:rPr lang="es-ES_tradnl" smtClean="0"/>
              <a:t>06/01/2020</a:t>
            </a:fld>
            <a:endParaRPr lang="es-ES_tradnl"/>
          </a:p>
        </p:txBody>
      </p:sp>
      <p:sp>
        <p:nvSpPr>
          <p:cNvPr id="3" name="Footer Placeholder 2">
            <a:extLst>
              <a:ext uri="{FF2B5EF4-FFF2-40B4-BE49-F238E27FC236}">
                <a16:creationId xmlns:a16="http://schemas.microsoft.com/office/drawing/2014/main" id="{B222C463-6BC4-5E4A-AE1D-C8AC8D170A82}"/>
              </a:ext>
            </a:extLst>
          </p:cNvPr>
          <p:cNvSpPr>
            <a:spLocks noGrp="1"/>
          </p:cNvSpPr>
          <p:nvPr>
            <p:ph type="ftr" sz="quarter" idx="11"/>
          </p:nvPr>
        </p:nvSpPr>
        <p:spPr/>
        <p:txBody>
          <a:bodyPr/>
          <a:lstStyle/>
          <a:p>
            <a:endParaRPr lang="es-ES_tradnl"/>
          </a:p>
        </p:txBody>
      </p:sp>
      <p:sp>
        <p:nvSpPr>
          <p:cNvPr id="4" name="Slide Number Placeholder 3">
            <a:extLst>
              <a:ext uri="{FF2B5EF4-FFF2-40B4-BE49-F238E27FC236}">
                <a16:creationId xmlns:a16="http://schemas.microsoft.com/office/drawing/2014/main" id="{09223D39-E66A-9948-895C-2C31A5689889}"/>
              </a:ext>
            </a:extLst>
          </p:cNvPr>
          <p:cNvSpPr>
            <a:spLocks noGrp="1"/>
          </p:cNvSpPr>
          <p:nvPr>
            <p:ph type="sldNum" sz="quarter" idx="12"/>
          </p:nvPr>
        </p:nvSpPr>
        <p:spPr/>
        <p:txBody>
          <a:bodyPr/>
          <a:lstStyle/>
          <a:p>
            <a:fld id="{A08E662B-F170-5440-B611-E20734D99C8E}" type="slidenum">
              <a:rPr lang="es-ES_tradnl" smtClean="0"/>
              <a:t>‹#›</a:t>
            </a:fld>
            <a:endParaRPr lang="es-ES_tradnl"/>
          </a:p>
        </p:txBody>
      </p:sp>
    </p:spTree>
    <p:extLst>
      <p:ext uri="{BB962C8B-B14F-4D97-AF65-F5344CB8AC3E}">
        <p14:creationId xmlns:p14="http://schemas.microsoft.com/office/powerpoint/2010/main" val="2675353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CF22E-DC62-F940-958B-260037B46E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CA78261D-B55B-424F-BACF-3013F97991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Text Placeholder 3">
            <a:extLst>
              <a:ext uri="{FF2B5EF4-FFF2-40B4-BE49-F238E27FC236}">
                <a16:creationId xmlns:a16="http://schemas.microsoft.com/office/drawing/2014/main" id="{86F9FD6B-8CC7-2E46-8593-7790F5422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779498-0E62-9448-85D8-C03A278CB04F}"/>
              </a:ext>
            </a:extLst>
          </p:cNvPr>
          <p:cNvSpPr>
            <a:spLocks noGrp="1"/>
          </p:cNvSpPr>
          <p:nvPr>
            <p:ph type="dt" sz="half" idx="10"/>
          </p:nvPr>
        </p:nvSpPr>
        <p:spPr/>
        <p:txBody>
          <a:bodyPr/>
          <a:lstStyle/>
          <a:p>
            <a:fld id="{30A0EA30-5328-854D-86CE-668C02DDBAC2}" type="datetimeFigureOut">
              <a:rPr lang="es-ES_tradnl" smtClean="0"/>
              <a:t>06/01/2020</a:t>
            </a:fld>
            <a:endParaRPr lang="es-ES_tradnl"/>
          </a:p>
        </p:txBody>
      </p:sp>
      <p:sp>
        <p:nvSpPr>
          <p:cNvPr id="6" name="Footer Placeholder 5">
            <a:extLst>
              <a:ext uri="{FF2B5EF4-FFF2-40B4-BE49-F238E27FC236}">
                <a16:creationId xmlns:a16="http://schemas.microsoft.com/office/drawing/2014/main" id="{2E8C5354-7FD4-4D48-B341-3001BF110F0C}"/>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7E1E7362-7440-ED49-8BC5-365CED2EF037}"/>
              </a:ext>
            </a:extLst>
          </p:cNvPr>
          <p:cNvSpPr>
            <a:spLocks noGrp="1"/>
          </p:cNvSpPr>
          <p:nvPr>
            <p:ph type="sldNum" sz="quarter" idx="12"/>
          </p:nvPr>
        </p:nvSpPr>
        <p:spPr/>
        <p:txBody>
          <a:bodyPr/>
          <a:lstStyle/>
          <a:p>
            <a:fld id="{A08E662B-F170-5440-B611-E20734D99C8E}" type="slidenum">
              <a:rPr lang="es-ES_tradnl" smtClean="0"/>
              <a:t>‹#›</a:t>
            </a:fld>
            <a:endParaRPr lang="es-ES_tradnl"/>
          </a:p>
        </p:txBody>
      </p:sp>
    </p:spTree>
    <p:extLst>
      <p:ext uri="{BB962C8B-B14F-4D97-AF65-F5344CB8AC3E}">
        <p14:creationId xmlns:p14="http://schemas.microsoft.com/office/powerpoint/2010/main" val="1237581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F689-CAAB-C64F-8DE5-FD3B98769A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Picture Placeholder 2">
            <a:extLst>
              <a:ext uri="{FF2B5EF4-FFF2-40B4-BE49-F238E27FC236}">
                <a16:creationId xmlns:a16="http://schemas.microsoft.com/office/drawing/2014/main" id="{0B74FFDC-3B5B-C44E-98B2-2B9A0A918D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a:extLst>
              <a:ext uri="{FF2B5EF4-FFF2-40B4-BE49-F238E27FC236}">
                <a16:creationId xmlns:a16="http://schemas.microsoft.com/office/drawing/2014/main" id="{7FE80DEA-AB0F-594B-A255-A4369CA136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660674-5BCF-CF4F-94A8-5D37D03CECE3}"/>
              </a:ext>
            </a:extLst>
          </p:cNvPr>
          <p:cNvSpPr>
            <a:spLocks noGrp="1"/>
          </p:cNvSpPr>
          <p:nvPr>
            <p:ph type="dt" sz="half" idx="10"/>
          </p:nvPr>
        </p:nvSpPr>
        <p:spPr/>
        <p:txBody>
          <a:bodyPr/>
          <a:lstStyle/>
          <a:p>
            <a:fld id="{30A0EA30-5328-854D-86CE-668C02DDBAC2}" type="datetimeFigureOut">
              <a:rPr lang="es-ES_tradnl" smtClean="0"/>
              <a:t>06/01/2020</a:t>
            </a:fld>
            <a:endParaRPr lang="es-ES_tradnl"/>
          </a:p>
        </p:txBody>
      </p:sp>
      <p:sp>
        <p:nvSpPr>
          <p:cNvPr id="6" name="Footer Placeholder 5">
            <a:extLst>
              <a:ext uri="{FF2B5EF4-FFF2-40B4-BE49-F238E27FC236}">
                <a16:creationId xmlns:a16="http://schemas.microsoft.com/office/drawing/2014/main" id="{3884B20D-BDC5-5141-B100-1967886F0044}"/>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07ECF727-9823-2F46-9247-CADCE25A1F89}"/>
              </a:ext>
            </a:extLst>
          </p:cNvPr>
          <p:cNvSpPr>
            <a:spLocks noGrp="1"/>
          </p:cNvSpPr>
          <p:nvPr>
            <p:ph type="sldNum" sz="quarter" idx="12"/>
          </p:nvPr>
        </p:nvSpPr>
        <p:spPr/>
        <p:txBody>
          <a:bodyPr/>
          <a:lstStyle/>
          <a:p>
            <a:fld id="{A08E662B-F170-5440-B611-E20734D99C8E}" type="slidenum">
              <a:rPr lang="es-ES_tradnl" smtClean="0"/>
              <a:t>‹#›</a:t>
            </a:fld>
            <a:endParaRPr lang="es-ES_tradnl"/>
          </a:p>
        </p:txBody>
      </p:sp>
    </p:spTree>
    <p:extLst>
      <p:ext uri="{BB962C8B-B14F-4D97-AF65-F5344CB8AC3E}">
        <p14:creationId xmlns:p14="http://schemas.microsoft.com/office/powerpoint/2010/main" val="2364873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10D72F-1687-2942-9B7B-E49B1A1ED5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7AA7E882-0F2E-0643-981A-2BCE98C2C4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5EAB0E1B-AEF6-8148-AB32-E6305CF554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A0EA30-5328-854D-86CE-668C02DDBAC2}" type="datetimeFigureOut">
              <a:rPr lang="es-ES_tradnl" smtClean="0"/>
              <a:t>06/01/2020</a:t>
            </a:fld>
            <a:endParaRPr lang="es-ES_tradnl"/>
          </a:p>
        </p:txBody>
      </p:sp>
      <p:sp>
        <p:nvSpPr>
          <p:cNvPr id="5" name="Footer Placeholder 4">
            <a:extLst>
              <a:ext uri="{FF2B5EF4-FFF2-40B4-BE49-F238E27FC236}">
                <a16:creationId xmlns:a16="http://schemas.microsoft.com/office/drawing/2014/main" id="{85448CC1-B130-5F41-975D-1772A5BD9E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a:extLst>
              <a:ext uri="{FF2B5EF4-FFF2-40B4-BE49-F238E27FC236}">
                <a16:creationId xmlns:a16="http://schemas.microsoft.com/office/drawing/2014/main" id="{2B7C15B4-CEBD-7044-8CD5-F3D8312E9B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E662B-F170-5440-B611-E20734D99C8E}" type="slidenum">
              <a:rPr lang="es-ES_tradnl" smtClean="0"/>
              <a:t>‹#›</a:t>
            </a:fld>
            <a:endParaRPr lang="es-ES_tradnl"/>
          </a:p>
        </p:txBody>
      </p:sp>
    </p:spTree>
    <p:extLst>
      <p:ext uri="{BB962C8B-B14F-4D97-AF65-F5344CB8AC3E}">
        <p14:creationId xmlns:p14="http://schemas.microsoft.com/office/powerpoint/2010/main" val="3735199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udio1.spanishdict.com/audio?lang=en&amp;text=the-deacon-is-a-servant-of-god-just-as-she-is-faithful-in-small-activities-she-must-also-be-faithful-in-the-great-responsibilities-of-personal-and-ecclesiastical-lif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8F58D75-E615-4946-B697-829E0F848D26}"/>
              </a:ext>
            </a:extLst>
          </p:cNvPr>
          <p:cNvPicPr>
            <a:picLocks noChangeAspect="1"/>
          </p:cNvPicPr>
          <p:nvPr/>
        </p:nvPicPr>
        <p:blipFill>
          <a:blip r:embed="rId2"/>
          <a:stretch>
            <a:fillRect/>
          </a:stretch>
        </p:blipFill>
        <p:spPr>
          <a:xfrm>
            <a:off x="0" y="0"/>
            <a:ext cx="12192000" cy="6858000"/>
          </a:xfrm>
          <a:prstGeom prst="rect">
            <a:avLst/>
          </a:prstGeom>
        </p:spPr>
      </p:pic>
      <p:sp>
        <p:nvSpPr>
          <p:cNvPr id="9" name="Título 1">
            <a:extLst>
              <a:ext uri="{FF2B5EF4-FFF2-40B4-BE49-F238E27FC236}">
                <a16:creationId xmlns:a16="http://schemas.microsoft.com/office/drawing/2014/main" id="{8E281FE9-1868-5349-A7B2-A367748DE480}"/>
              </a:ext>
            </a:extLst>
          </p:cNvPr>
          <p:cNvSpPr txBox="1">
            <a:spLocks/>
          </p:cNvSpPr>
          <p:nvPr/>
        </p:nvSpPr>
        <p:spPr>
          <a:xfrm>
            <a:off x="-401534" y="2020062"/>
            <a:ext cx="9483771" cy="14578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US" sz="8000" dirty="0" smtClean="0">
                <a:ln w="0"/>
                <a:solidFill>
                  <a:schemeClr val="bg1"/>
                </a:solidFill>
                <a:effectLst>
                  <a:outerShdw blurRad="38100" dist="19050" dir="2700000" algn="tl" rotWithShape="0">
                    <a:schemeClr val="dk1">
                      <a:alpha val="40000"/>
                    </a:schemeClr>
                  </a:outerShdw>
                </a:effectLst>
                <a:latin typeface="Gabriola" pitchFamily="82" charset="0"/>
                <a:ea typeface="Abadi MT Condensed Extra Bold" charset="0"/>
                <a:cs typeface="Abadi MT Condensed Extra Bold" charset="0"/>
              </a:rPr>
              <a:t>Fidelidad de la Diaconisa</a:t>
            </a:r>
            <a:endParaRPr lang="es-US" sz="8000" dirty="0">
              <a:ln w="0"/>
              <a:solidFill>
                <a:schemeClr val="bg1"/>
              </a:solidFill>
              <a:effectLst>
                <a:outerShdw blurRad="38100" dist="19050" dir="2700000" algn="tl" rotWithShape="0">
                  <a:schemeClr val="dk1">
                    <a:alpha val="40000"/>
                  </a:schemeClr>
                </a:outerShdw>
              </a:effectLst>
              <a:latin typeface="Gabriola" pitchFamily="82" charset="0"/>
              <a:ea typeface="Abadi MT Condensed Extra Bold" charset="0"/>
              <a:cs typeface="Abadi MT Condensed Extra Bold" charset="0"/>
            </a:endParaRPr>
          </a:p>
        </p:txBody>
      </p:sp>
      <p:sp>
        <p:nvSpPr>
          <p:cNvPr id="6" name="Subtítulo 2">
            <a:extLst>
              <a:ext uri="{FF2B5EF4-FFF2-40B4-BE49-F238E27FC236}">
                <a16:creationId xmlns:a16="http://schemas.microsoft.com/office/drawing/2014/main" id="{4FCF01B8-8479-084A-81D6-5E88902657DE}"/>
              </a:ext>
            </a:extLst>
          </p:cNvPr>
          <p:cNvSpPr txBox="1">
            <a:spLocks/>
          </p:cNvSpPr>
          <p:nvPr/>
        </p:nvSpPr>
        <p:spPr>
          <a:xfrm>
            <a:off x="-1450848" y="3635062"/>
            <a:ext cx="5791200" cy="1064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dirty="0">
                <a:ln w="0"/>
                <a:solidFill>
                  <a:schemeClr val="bg1"/>
                </a:solidFill>
                <a:effectLst>
                  <a:outerShdw blurRad="38100" dist="19050" dir="2700000" algn="tl" rotWithShape="0">
                    <a:schemeClr val="dk1">
                      <a:alpha val="40000"/>
                    </a:schemeClr>
                  </a:outerShdw>
                </a:effectLst>
                <a:latin typeface="Brush Script MT" charset="0"/>
                <a:ea typeface="Brush Script MT" charset="0"/>
                <a:cs typeface="Brush Script MT" charset="0"/>
              </a:rPr>
              <a:t>Gloria de Ruiz</a:t>
            </a:r>
          </a:p>
          <a:p>
            <a:pPr marL="0" indent="0" algn="ctr">
              <a:buNone/>
            </a:pPr>
            <a:endParaRPr lang="es-ES_tradnl" dirty="0">
              <a:ln w="0"/>
              <a:effectLst>
                <a:outerShdw blurRad="38100" dist="19050" dir="2700000" algn="tl" rotWithShape="0">
                  <a:schemeClr val="dk1">
                    <a:alpha val="40000"/>
                  </a:schemeClr>
                </a:outerShdw>
              </a:effectLst>
            </a:endParaRPr>
          </a:p>
        </p:txBody>
      </p:sp>
      <p:cxnSp>
        <p:nvCxnSpPr>
          <p:cNvPr id="12" name="Straight Connector 11">
            <a:extLst>
              <a:ext uri="{FF2B5EF4-FFF2-40B4-BE49-F238E27FC236}">
                <a16:creationId xmlns:a16="http://schemas.microsoft.com/office/drawing/2014/main" id="{90C1E33B-66EE-2648-9C1D-9A7106DDDFEA}"/>
              </a:ext>
            </a:extLst>
          </p:cNvPr>
          <p:cNvCxnSpPr/>
          <p:nvPr/>
        </p:nvCxnSpPr>
        <p:spPr>
          <a:xfrm>
            <a:off x="521528" y="3429000"/>
            <a:ext cx="5980670" cy="0"/>
          </a:xfrm>
          <a:prstGeom prst="line">
            <a:avLst/>
          </a:prstGeom>
          <a:ln>
            <a:solidFill>
              <a:schemeClr val="bg1">
                <a:lumMod val="95000"/>
              </a:schemeClr>
            </a:solidFill>
          </a:ln>
        </p:spPr>
        <p:style>
          <a:lnRef idx="3">
            <a:schemeClr val="dk1"/>
          </a:lnRef>
          <a:fillRef idx="0">
            <a:schemeClr val="dk1"/>
          </a:fillRef>
          <a:effectRef idx="2">
            <a:schemeClr val="dk1"/>
          </a:effectRef>
          <a:fontRef idx="minor">
            <a:schemeClr val="tx1"/>
          </a:fontRef>
        </p:style>
      </p:cxnSp>
      <p:pic>
        <p:nvPicPr>
          <p:cNvPr id="14" name="Picture 13">
            <a:extLst>
              <a:ext uri="{FF2B5EF4-FFF2-40B4-BE49-F238E27FC236}">
                <a16:creationId xmlns:a16="http://schemas.microsoft.com/office/drawing/2014/main" id="{5198CC87-3E85-2540-8B73-2BA260B23F6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76352" y="5657850"/>
            <a:ext cx="4064000" cy="1028700"/>
          </a:xfrm>
          <a:prstGeom prst="rect">
            <a:avLst/>
          </a:prstGeom>
        </p:spPr>
      </p:pic>
    </p:spTree>
    <p:extLst>
      <p:ext uri="{BB962C8B-B14F-4D97-AF65-F5344CB8AC3E}">
        <p14:creationId xmlns:p14="http://schemas.microsoft.com/office/powerpoint/2010/main" val="605338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9FF744-F8A5-5649-8E79-3BC7E0BE70A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948F170-0F4D-9F4B-9D0F-B6C8E477C158}"/>
              </a:ext>
            </a:extLst>
          </p:cNvPr>
          <p:cNvSpPr>
            <a:spLocks noGrp="1"/>
          </p:cNvSpPr>
          <p:nvPr>
            <p:ph idx="1"/>
          </p:nvPr>
        </p:nvSpPr>
        <p:spPr>
          <a:xfrm>
            <a:off x="4422641" y="934676"/>
            <a:ext cx="6737195" cy="5574797"/>
          </a:xfrm>
        </p:spPr>
        <p:txBody>
          <a:bodyPr>
            <a:normAutofit/>
          </a:bodyPr>
          <a:lstStyle/>
          <a:p>
            <a:pPr marL="0" indent="0" algn="ctr">
              <a:buNone/>
            </a:pPr>
            <a:r>
              <a:rPr lang="es-ES_tradnl" sz="4000" b="1" dirty="0">
                <a:solidFill>
                  <a:srgbClr val="B61C61"/>
                </a:solidFill>
              </a:rPr>
              <a:t/>
            </a:r>
            <a:br>
              <a:rPr lang="es-ES_tradnl" sz="4000" b="1" dirty="0">
                <a:solidFill>
                  <a:srgbClr val="B61C61"/>
                </a:solidFill>
              </a:rPr>
            </a:br>
            <a:r>
              <a:rPr lang="es-ES_tradnl" sz="4000" b="1" dirty="0">
                <a:solidFill>
                  <a:srgbClr val="B61C61"/>
                </a:solidFill>
              </a:rPr>
              <a:t>La Diaconisa es una Sierva de Dios, así cómo es fiel en las actividades pequeñas, también deberá ser fiel en las grandes responsabilidades de la vida personal y eclesiástica.</a:t>
            </a:r>
          </a:p>
          <a:p>
            <a:pPr marL="0" indent="0">
              <a:buNone/>
            </a:pPr>
            <a:r>
              <a:rPr lang="en-US" sz="4000" dirty="0">
                <a:hlinkClick r:id="rId3"/>
              </a:rPr>
              <a:t/>
            </a:r>
            <a:br>
              <a:rPr lang="en-US" sz="4000" dirty="0">
                <a:hlinkClick r:id="rId3"/>
              </a:rPr>
            </a:br>
            <a:endParaRPr lang="es-ES_tradnl" sz="4000" dirty="0"/>
          </a:p>
        </p:txBody>
      </p:sp>
    </p:spTree>
    <p:extLst>
      <p:ext uri="{BB962C8B-B14F-4D97-AF65-F5344CB8AC3E}">
        <p14:creationId xmlns:p14="http://schemas.microsoft.com/office/powerpoint/2010/main" val="2974174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75D405-652C-4248-A790-1B09A2C06505}"/>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F607096A-6308-7D4F-A83C-BC67C1A1D306}"/>
              </a:ext>
            </a:extLst>
          </p:cNvPr>
          <p:cNvSpPr>
            <a:spLocks noGrp="1"/>
          </p:cNvSpPr>
          <p:nvPr>
            <p:ph idx="1"/>
          </p:nvPr>
        </p:nvSpPr>
        <p:spPr>
          <a:xfrm>
            <a:off x="2515782" y="521845"/>
            <a:ext cx="6697490" cy="5281045"/>
          </a:xfrm>
        </p:spPr>
        <p:txBody>
          <a:bodyPr>
            <a:normAutofit fontScale="92500"/>
          </a:bodyPr>
          <a:lstStyle/>
          <a:p>
            <a:pPr marL="0" lvl="0" indent="0" algn="ctr">
              <a:buNone/>
            </a:pPr>
            <a:r>
              <a:rPr lang="es-ES" sz="3600" b="1" dirty="0">
                <a:solidFill>
                  <a:schemeClr val="bg1"/>
                </a:solidFill>
              </a:rPr>
              <a:t>Proverbios 28:20</a:t>
            </a:r>
            <a:endParaRPr lang="es-ES" sz="3600" dirty="0">
              <a:solidFill>
                <a:schemeClr val="bg1"/>
              </a:solidFill>
            </a:endParaRPr>
          </a:p>
          <a:p>
            <a:pPr marL="0" lvl="0" indent="0" algn="ctr">
              <a:buNone/>
            </a:pPr>
            <a:r>
              <a:rPr lang="es-ES" sz="3600" b="1" dirty="0">
                <a:solidFill>
                  <a:schemeClr val="bg1"/>
                </a:solidFill>
              </a:rPr>
              <a:t>El hombre fiel </a:t>
            </a:r>
            <a:r>
              <a:rPr lang="es-ES" sz="3600" dirty="0">
                <a:solidFill>
                  <a:schemeClr val="bg1"/>
                </a:solidFill>
              </a:rPr>
              <a:t>abundará en bendiciones, pero el que se apresura a enriquecerse no quedará sin castigo.</a:t>
            </a:r>
          </a:p>
          <a:p>
            <a:pPr marL="0" lvl="0" indent="0" algn="ctr">
              <a:buNone/>
            </a:pPr>
            <a:endParaRPr lang="es-ES" sz="3600" dirty="0">
              <a:solidFill>
                <a:schemeClr val="bg1"/>
              </a:solidFill>
            </a:endParaRPr>
          </a:p>
          <a:p>
            <a:pPr marL="0" lvl="0" indent="0" algn="ctr">
              <a:buNone/>
            </a:pPr>
            <a:r>
              <a:rPr lang="es-ES" sz="3600" b="1" dirty="0">
                <a:solidFill>
                  <a:schemeClr val="bg1"/>
                </a:solidFill>
              </a:rPr>
              <a:t>Proverbios 20:6</a:t>
            </a:r>
            <a:r>
              <a:rPr lang="es-ES" sz="3600" dirty="0">
                <a:solidFill>
                  <a:schemeClr val="bg1"/>
                </a:solidFill>
              </a:rPr>
              <a:t/>
            </a:r>
            <a:br>
              <a:rPr lang="es-ES" sz="3600" dirty="0">
                <a:solidFill>
                  <a:schemeClr val="bg1"/>
                </a:solidFill>
              </a:rPr>
            </a:br>
            <a:r>
              <a:rPr lang="es-ES" sz="3600" dirty="0">
                <a:solidFill>
                  <a:schemeClr val="bg1"/>
                </a:solidFill>
              </a:rPr>
              <a:t>Muchos hombres proclaman su propia lealtad, pero un hombre digno de confianza, ¿quién lo hallará?</a:t>
            </a:r>
            <a:endParaRPr lang="es-ES_tradnl" sz="3600" dirty="0">
              <a:solidFill>
                <a:schemeClr val="bg1"/>
              </a:solidFill>
            </a:endParaRPr>
          </a:p>
          <a:p>
            <a:pPr marL="0" indent="0" algn="ctr">
              <a:buNone/>
            </a:pPr>
            <a:endParaRPr lang="en-US" sz="3600" dirty="0">
              <a:solidFill>
                <a:schemeClr val="bg1"/>
              </a:solidFill>
            </a:endParaRPr>
          </a:p>
        </p:txBody>
      </p:sp>
    </p:spTree>
    <p:extLst>
      <p:ext uri="{BB962C8B-B14F-4D97-AF65-F5344CB8AC3E}">
        <p14:creationId xmlns:p14="http://schemas.microsoft.com/office/powerpoint/2010/main" val="4159765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57591D-2F48-B843-B2BC-0E9CBF20251D}"/>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57B65F43-CD7F-904F-A85D-64ED2A8011BD}"/>
              </a:ext>
            </a:extLst>
          </p:cNvPr>
          <p:cNvSpPr>
            <a:spLocks noGrp="1"/>
          </p:cNvSpPr>
          <p:nvPr>
            <p:ph idx="1"/>
          </p:nvPr>
        </p:nvSpPr>
        <p:spPr>
          <a:xfrm>
            <a:off x="2949751" y="788477"/>
            <a:ext cx="6514171" cy="5281045"/>
          </a:xfrm>
        </p:spPr>
        <p:txBody>
          <a:bodyPr>
            <a:normAutofit/>
          </a:bodyPr>
          <a:lstStyle/>
          <a:p>
            <a:pPr marL="0" lvl="0" indent="0" algn="ctr">
              <a:buNone/>
            </a:pPr>
            <a:r>
              <a:rPr lang="es-ES_tradnl" sz="4000" b="1" u="sng" dirty="0">
                <a:solidFill>
                  <a:schemeClr val="bg1"/>
                </a:solidFill>
              </a:rPr>
              <a:t>Mateo 25:21</a:t>
            </a:r>
          </a:p>
          <a:p>
            <a:pPr marL="0" lvl="0" indent="0" algn="ctr">
              <a:buNone/>
            </a:pPr>
            <a:r>
              <a:rPr lang="es-ES_tradnl" sz="4000" dirty="0">
                <a:solidFill>
                  <a:schemeClr val="bg1"/>
                </a:solidFill>
              </a:rPr>
              <a:t>Y su señor le dijo: Bien, buen siervo y fiel; sobre poco has sido fiel, sobre mucho te pondré; entra en el gozo de tu señor.</a:t>
            </a:r>
            <a:r>
              <a:rPr lang="es-ES_tradnl" sz="4000" b="1" dirty="0">
                <a:solidFill>
                  <a:schemeClr val="bg1"/>
                </a:solidFill>
              </a:rPr>
              <a:t> </a:t>
            </a:r>
          </a:p>
          <a:p>
            <a:pPr marL="0" indent="0" algn="ctr">
              <a:buNone/>
            </a:pPr>
            <a:endParaRPr lang="en-US" sz="4000" dirty="0">
              <a:solidFill>
                <a:schemeClr val="bg1"/>
              </a:solidFill>
            </a:endParaRPr>
          </a:p>
        </p:txBody>
      </p:sp>
      <p:sp>
        <p:nvSpPr>
          <p:cNvPr id="6" name="Rectangle 5">
            <a:extLst>
              <a:ext uri="{FF2B5EF4-FFF2-40B4-BE49-F238E27FC236}">
                <a16:creationId xmlns:a16="http://schemas.microsoft.com/office/drawing/2014/main" id="{F0C055FC-4DA0-F24B-816E-648103B61B74}"/>
              </a:ext>
            </a:extLst>
          </p:cNvPr>
          <p:cNvSpPr/>
          <p:nvPr/>
        </p:nvSpPr>
        <p:spPr>
          <a:xfrm>
            <a:off x="8868467" y="6279095"/>
            <a:ext cx="3198842" cy="369332"/>
          </a:xfrm>
          <a:prstGeom prst="rect">
            <a:avLst/>
          </a:prstGeom>
          <a:solidFill>
            <a:srgbClr val="FFB7BA"/>
          </a:solidFill>
        </p:spPr>
        <p:txBody>
          <a:bodyPr wrap="square">
            <a:spAutoFit/>
          </a:bodyPr>
          <a:lstStyle/>
          <a:p>
            <a:r>
              <a:rPr lang="en-US" dirty="0">
                <a:solidFill>
                  <a:schemeClr val="bg1"/>
                </a:solidFill>
                <a:latin typeface="Gabriola" pitchFamily="82" charset="0"/>
              </a:rPr>
              <a:t>Deaconesses’ Fidelity</a:t>
            </a:r>
          </a:p>
        </p:txBody>
      </p:sp>
    </p:spTree>
    <p:extLst>
      <p:ext uri="{BB962C8B-B14F-4D97-AF65-F5344CB8AC3E}">
        <p14:creationId xmlns:p14="http://schemas.microsoft.com/office/powerpoint/2010/main" val="1474951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60843F-A36F-4C41-8FE7-1ED1148BB54E}"/>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A4D9921-B7A0-D343-B858-8BE7BAC7938A}"/>
              </a:ext>
            </a:extLst>
          </p:cNvPr>
          <p:cNvSpPr>
            <a:spLocks noGrp="1"/>
          </p:cNvSpPr>
          <p:nvPr>
            <p:ph idx="1"/>
          </p:nvPr>
        </p:nvSpPr>
        <p:spPr>
          <a:xfrm>
            <a:off x="2209968" y="1572998"/>
            <a:ext cx="7772063" cy="4950329"/>
          </a:xfrm>
        </p:spPr>
        <p:txBody>
          <a:bodyPr>
            <a:normAutofit/>
          </a:bodyPr>
          <a:lstStyle/>
          <a:p>
            <a:pPr marL="0" indent="0" algn="ctr">
              <a:buNone/>
            </a:pPr>
            <a:r>
              <a:rPr lang="es-ES_tradnl" sz="3200" b="1" dirty="0">
                <a:solidFill>
                  <a:srgbClr val="B61C61"/>
                </a:solidFill>
              </a:rPr>
              <a:t>Que maravilloso será cuando Dios te diga así:</a:t>
            </a:r>
          </a:p>
          <a:p>
            <a:pPr marL="0" indent="0" algn="ctr">
              <a:buNone/>
            </a:pPr>
            <a:endParaRPr lang="es-ES_tradnl" sz="3200" b="1" dirty="0">
              <a:solidFill>
                <a:srgbClr val="B61C61"/>
              </a:solidFill>
            </a:endParaRPr>
          </a:p>
          <a:p>
            <a:pPr marL="0" indent="0" algn="ctr">
              <a:buNone/>
            </a:pPr>
            <a:r>
              <a:rPr lang="es-ES_tradnl" sz="3200" b="1" dirty="0">
                <a:solidFill>
                  <a:srgbClr val="B61C61"/>
                </a:solidFill>
              </a:rPr>
              <a:t>“Bien buen Sierva </a:t>
            </a:r>
            <a:r>
              <a:rPr lang="es-ES_tradnl" sz="3200" b="1" u="sng" dirty="0">
                <a:solidFill>
                  <a:srgbClr val="B61C61"/>
                </a:solidFill>
              </a:rPr>
              <a:t>_(Ana)_</a:t>
            </a:r>
            <a:r>
              <a:rPr lang="es-ES_tradnl" sz="3200" b="1" dirty="0">
                <a:solidFill>
                  <a:srgbClr val="B61C61"/>
                </a:solidFill>
              </a:rPr>
              <a:t> fiel”</a:t>
            </a:r>
          </a:p>
          <a:p>
            <a:pPr marL="0" indent="0" algn="ctr">
              <a:buNone/>
            </a:pPr>
            <a:r>
              <a:rPr lang="es-ES_tradnl" sz="3200" b="1" dirty="0">
                <a:solidFill>
                  <a:srgbClr val="B61C61"/>
                </a:solidFill>
              </a:rPr>
              <a:t>Sobre poco has sido fiel    sobre mucho te pondré,    entra en el gozo de tu Señor.</a:t>
            </a:r>
          </a:p>
          <a:p>
            <a:pPr marL="0" indent="0" algn="ctr">
              <a:buNone/>
            </a:pPr>
            <a:r>
              <a:rPr lang="en-US" sz="3200" b="1" dirty="0" smtClean="0">
                <a:solidFill>
                  <a:srgbClr val="B61C61"/>
                </a:solidFill>
              </a:rPr>
              <a:t>.</a:t>
            </a:r>
            <a:endParaRPr lang="es-ES_tradnl" sz="3200" b="1" dirty="0">
              <a:solidFill>
                <a:srgbClr val="B61C61"/>
              </a:solidFill>
            </a:endParaRPr>
          </a:p>
        </p:txBody>
      </p:sp>
    </p:spTree>
    <p:extLst>
      <p:ext uri="{BB962C8B-B14F-4D97-AF65-F5344CB8AC3E}">
        <p14:creationId xmlns:p14="http://schemas.microsoft.com/office/powerpoint/2010/main" val="2842262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BAC442-0464-224B-9394-BF6F0D88D8B3}"/>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0EBE657-7EA6-8A4D-9FAC-E5CA3B88841E}"/>
              </a:ext>
            </a:extLst>
          </p:cNvPr>
          <p:cNvSpPr>
            <a:spLocks noGrp="1"/>
          </p:cNvSpPr>
          <p:nvPr>
            <p:ph idx="1"/>
          </p:nvPr>
        </p:nvSpPr>
        <p:spPr>
          <a:xfrm>
            <a:off x="2066691" y="667722"/>
            <a:ext cx="8975381" cy="5730914"/>
          </a:xfrm>
        </p:spPr>
        <p:txBody>
          <a:bodyPr>
            <a:normAutofit lnSpcReduction="10000"/>
          </a:bodyPr>
          <a:lstStyle/>
          <a:p>
            <a:pPr marL="0" indent="0" algn="just">
              <a:buNone/>
            </a:pPr>
            <a:r>
              <a:rPr lang="es-ES_tradnl" dirty="0">
                <a:solidFill>
                  <a:schemeClr val="bg1"/>
                </a:solidFill>
              </a:rPr>
              <a:t>“Todo acto, por insignificante que sea, tiene su influencia para el bien o para el mal. La fidelidad o el descuido en lo que parecen ser deberes menos importantes puede abrir la puerta a las más ricas bendiciones o a las mayores calamidades. Son las cosas pequeñas las que prueban el carácter. Dios mira con una sonrisa complaciente los actos humildes de abnegación cotidiana, si se realizan con un corazón alegre y voluntario. No hemos de vivir para nosotros mismos, sino para los demás. Sólo olvidándonos de nosotros mismos y abrigando un espíritu amable y ayudador, podemos hacer de nuestra vida una bendición. Las pequeñas atenciones, los actos sencillos de cortesía, contribuyen mucho a la felicidad de la vida, y el descuido de estas cosas influye […] en la miseria humana” (Elena G. de White, Patriarcas y Profetas, pp. 154, 155).</a:t>
            </a:r>
          </a:p>
          <a:p>
            <a:pPr algn="just"/>
            <a:endParaRPr lang="en-US" b="1" dirty="0">
              <a:solidFill>
                <a:schemeClr val="bg1"/>
              </a:solidFill>
            </a:endParaRPr>
          </a:p>
        </p:txBody>
      </p:sp>
    </p:spTree>
    <p:extLst>
      <p:ext uri="{BB962C8B-B14F-4D97-AF65-F5344CB8AC3E}">
        <p14:creationId xmlns:p14="http://schemas.microsoft.com/office/powerpoint/2010/main" val="2113014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D7E8C7-692D-6E4D-A866-4EC44B3BE799}"/>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BB99A23B-0C4D-5542-BD8D-A56D55E9C231}"/>
              </a:ext>
            </a:extLst>
          </p:cNvPr>
          <p:cNvSpPr>
            <a:spLocks noGrp="1"/>
          </p:cNvSpPr>
          <p:nvPr>
            <p:ph idx="1"/>
          </p:nvPr>
        </p:nvSpPr>
        <p:spPr>
          <a:xfrm>
            <a:off x="4447309" y="2130702"/>
            <a:ext cx="6781800" cy="4351338"/>
          </a:xfrm>
        </p:spPr>
        <p:txBody>
          <a:bodyPr>
            <a:normAutofit/>
          </a:bodyPr>
          <a:lstStyle/>
          <a:p>
            <a:pPr marL="0" indent="0" algn="ctr">
              <a:buNone/>
            </a:pPr>
            <a:r>
              <a:rPr lang="es-ES_tradnl" sz="4800" b="1" dirty="0">
                <a:solidFill>
                  <a:srgbClr val="B61C61"/>
                </a:solidFill>
              </a:rPr>
              <a:t>En qué situaciones una Diaconisa debe ser una Buena Sierva Fiel</a:t>
            </a:r>
          </a:p>
          <a:p>
            <a:pPr marL="0" indent="0" algn="ctr">
              <a:buNone/>
            </a:pPr>
            <a:endParaRPr lang="en-US" sz="6000" b="1" dirty="0">
              <a:solidFill>
                <a:srgbClr val="B61C61"/>
              </a:solidFill>
            </a:endParaRPr>
          </a:p>
        </p:txBody>
      </p:sp>
    </p:spTree>
    <p:extLst>
      <p:ext uri="{BB962C8B-B14F-4D97-AF65-F5344CB8AC3E}">
        <p14:creationId xmlns:p14="http://schemas.microsoft.com/office/powerpoint/2010/main" val="1863224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D7AFC0-03CC-2641-914F-60A6A0BEE4D8}"/>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5" name="Marcador de contenido 4">
            <a:extLst>
              <a:ext uri="{FF2B5EF4-FFF2-40B4-BE49-F238E27FC236}">
                <a16:creationId xmlns:a16="http://schemas.microsoft.com/office/drawing/2014/main" id="{51EF94BD-70CB-A047-87ED-DD9BCF0E6583}"/>
              </a:ext>
            </a:extLst>
          </p:cNvPr>
          <p:cNvGraphicFramePr>
            <a:graphicFrameLocks/>
          </p:cNvGraphicFramePr>
          <p:nvPr>
            <p:extLst>
              <p:ext uri="{D42A27DB-BD31-4B8C-83A1-F6EECF244321}">
                <p14:modId xmlns:p14="http://schemas.microsoft.com/office/powerpoint/2010/main" val="617030974"/>
              </p:ext>
            </p:extLst>
          </p:nvPr>
        </p:nvGraphicFramePr>
        <p:xfrm>
          <a:off x="2264802" y="126076"/>
          <a:ext cx="6692578" cy="57898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05289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F7B0E8-F0B4-A345-A351-109C48E6F83D}"/>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F0110CE-4BC0-FC48-85D8-F72D24B816D8}"/>
              </a:ext>
            </a:extLst>
          </p:cNvPr>
          <p:cNvSpPr>
            <a:spLocks noGrp="1"/>
          </p:cNvSpPr>
          <p:nvPr>
            <p:ph idx="1"/>
          </p:nvPr>
        </p:nvSpPr>
        <p:spPr>
          <a:xfrm>
            <a:off x="2084576" y="252046"/>
            <a:ext cx="8320188" cy="6353907"/>
          </a:xfrm>
        </p:spPr>
        <p:txBody>
          <a:bodyPr>
            <a:normAutofit/>
          </a:bodyPr>
          <a:lstStyle/>
          <a:p>
            <a:pPr marL="0" indent="0" algn="ctr">
              <a:buNone/>
            </a:pPr>
            <a:r>
              <a:rPr lang="es-ES_tradnl" sz="2000" b="1" dirty="0">
                <a:solidFill>
                  <a:srgbClr val="B61C61"/>
                </a:solidFill>
                <a:latin typeface="Abadi MT Condensed Extra Bold" charset="0"/>
                <a:ea typeface="Abadi MT Condensed Extra Bold" charset="0"/>
                <a:cs typeface="Abadi MT Condensed Extra Bold" charset="0"/>
              </a:rPr>
              <a:t>WILLIAM COLGATE</a:t>
            </a:r>
          </a:p>
          <a:p>
            <a:pPr marL="0" indent="0" algn="ctr">
              <a:buNone/>
            </a:pPr>
            <a:r>
              <a:rPr lang="es-ES_tradnl" sz="1400" b="1" dirty="0">
                <a:solidFill>
                  <a:srgbClr val="B61C61"/>
                </a:solidFill>
                <a:latin typeface="Abadi MT Condensed Extra Bold" charset="0"/>
                <a:ea typeface="Abadi MT Condensed Extra Bold" charset="0"/>
                <a:cs typeface="Abadi MT Condensed Extra Bold" charset="0"/>
              </a:rPr>
              <a:t>EL DIEZMO Y FIDELIDAD A DIOS LO LLEVÓ A CREAR “COLGATE</a:t>
            </a:r>
          </a:p>
          <a:p>
            <a:pPr marL="0" indent="0" fontAlgn="base">
              <a:buNone/>
            </a:pPr>
            <a:r>
              <a:rPr lang="es-ES_tradnl" sz="1400" dirty="0">
                <a:solidFill>
                  <a:srgbClr val="B61C61"/>
                </a:solidFill>
              </a:rPr>
              <a:t>William Colgate fue un empresario inglés que nació el 25 de enero de 1783 en la localidad de </a:t>
            </a:r>
            <a:r>
              <a:rPr lang="es-ES_tradnl" sz="1400" dirty="0" err="1">
                <a:solidFill>
                  <a:srgbClr val="B61C61"/>
                </a:solidFill>
              </a:rPr>
              <a:t>Hollingbourn</a:t>
            </a:r>
            <a:r>
              <a:rPr lang="es-ES_tradnl" sz="1400" dirty="0">
                <a:solidFill>
                  <a:srgbClr val="B61C61"/>
                </a:solidFill>
              </a:rPr>
              <a:t>, en Kent, Reino Unido. Siendo muy joven, emigró a Nueva York, pues se vio obligado a abandonar su hogar, ya que sus padres no podían sostenerlo, debido a la gran escasez económica en la que vivían. Con tan sólo 16 años de edad, se ganaba la vida recorriendo las calles vendiendo jabones con una caja de madera colgada al cuello. Siendo él un joven de campo, se encontró con lo duro de conseguir trabajo en la gran ciudad, sin embargo, su fe en Dios lo ayudó a continuar en la búsqueda por superarse y prosperar. Un día para protegerse de la lluvia, se refugió en una iglesia y escuchó cuando el predicador narraba la historia de Jacob: </a:t>
            </a:r>
            <a:r>
              <a:rPr lang="es-ES_tradnl" sz="1100" b="1" dirty="0">
                <a:solidFill>
                  <a:srgbClr val="B61C61"/>
                </a:solidFill>
              </a:rPr>
              <a:t>“E hizo Jacob voto, diciendo: Si fuere Dios conmigo, y me guardare en este viaje en que voy, y me diere pan para comer y vestido para vestir, y si volviere en paz a casa de mi padre, Jehová será mi Dios. Y esta piedra que he puesto por señal, será casa de Dios; y de todo lo que me dieres, el diezmo apartaré para ti. Génesis 28:20-22”</a:t>
            </a:r>
          </a:p>
          <a:p>
            <a:pPr marL="0" indent="0" fontAlgn="base">
              <a:buNone/>
            </a:pPr>
            <a:r>
              <a:rPr lang="es-ES_tradnl" sz="1400" dirty="0">
                <a:solidFill>
                  <a:srgbClr val="B61C61"/>
                </a:solidFill>
              </a:rPr>
              <a:t>William, al escuchar esto, al salir se arrodilló con su cajita de jabón y oró diciendo: </a:t>
            </a:r>
            <a:r>
              <a:rPr lang="es-ES_tradnl" sz="1100" b="1" dirty="0">
                <a:solidFill>
                  <a:srgbClr val="B61C61"/>
                </a:solidFill>
              </a:rPr>
              <a:t>“¡Oh Dios!, Si me sacas de esta pobreza en que me encuentro, te prometo que durante toda mi vida daré para ti la décima parte de todo lo que gane”.</a:t>
            </a:r>
          </a:p>
          <a:p>
            <a:pPr marL="0" indent="0" fontAlgn="base">
              <a:buNone/>
            </a:pPr>
            <a:r>
              <a:rPr lang="es-ES_tradnl" sz="1400" dirty="0">
                <a:solidFill>
                  <a:srgbClr val="B61C61"/>
                </a:solidFill>
              </a:rPr>
              <a:t>Durante la noche tuvo un sueño, en el cual escuchó una voz que le decía: “Aprende a fabricar jabones”. Tuvo fe y obedeció, ya que al día siguiente consiguió un empleo en una fábrica de almidón, jabones y velas. Llegó como mensajero, pero, por su buena conducta, fue ascendiendo hasta que aprendió a fabricar jabones. Pronto, llegó a ser socio en el negocio del jabón; pero pocos años más tarde, se convirtió en el único propietario debido al fallecimiento de su socio. El negocio creció prósperamente, gracias a su esfuerzo y por supuesto, porque él continuó honrando a Dios con sus diezmos. Para 1806 William Colgate descubrió la fórmula de la crema dental e introdujo los tubos de pasta de dientes, Su fidelidad y dedicación a Dios le hizo prosperar y triunfar como empresario, ya que después de comenzar con el </a:t>
            </a:r>
            <a:r>
              <a:rPr lang="es-ES_tradnl" sz="1400" b="1" dirty="0">
                <a:solidFill>
                  <a:srgbClr val="B61C61"/>
                </a:solidFill>
              </a:rPr>
              <a:t>10% de su diezmo</a:t>
            </a:r>
            <a:r>
              <a:rPr lang="es-ES_tradnl" sz="1400" dirty="0">
                <a:solidFill>
                  <a:srgbClr val="B61C61"/>
                </a:solidFill>
              </a:rPr>
              <a:t>, continuó con el</a:t>
            </a:r>
            <a:r>
              <a:rPr lang="es-ES_tradnl" sz="1400" b="1" dirty="0">
                <a:solidFill>
                  <a:srgbClr val="B61C61"/>
                </a:solidFill>
              </a:rPr>
              <a:t> 20%, el 30%, el 40%, el 50%</a:t>
            </a:r>
            <a:r>
              <a:rPr lang="es-ES_tradnl" sz="1400" dirty="0">
                <a:solidFill>
                  <a:srgbClr val="B61C61"/>
                </a:solidFill>
              </a:rPr>
              <a:t>, así, hasta llegar a dar el </a:t>
            </a:r>
            <a:r>
              <a:rPr lang="es-ES_tradnl" sz="1400" b="1" dirty="0">
                <a:solidFill>
                  <a:srgbClr val="B61C61"/>
                </a:solidFill>
              </a:rPr>
              <a:t>90%</a:t>
            </a:r>
            <a:r>
              <a:rPr lang="es-ES_tradnl" sz="1400" dirty="0">
                <a:solidFill>
                  <a:srgbClr val="B61C61"/>
                </a:solidFill>
              </a:rPr>
              <a:t> de todas sus ganancias.  Colgate fue considerado </a:t>
            </a:r>
            <a:r>
              <a:rPr lang="es-ES_tradnl" sz="1400" b="1" dirty="0">
                <a:solidFill>
                  <a:srgbClr val="B61C61"/>
                </a:solidFill>
              </a:rPr>
              <a:t>el hombre más rico</a:t>
            </a:r>
            <a:r>
              <a:rPr lang="es-ES_tradnl" sz="1400" dirty="0">
                <a:solidFill>
                  <a:srgbClr val="B61C61"/>
                </a:solidFill>
              </a:rPr>
              <a:t>, </a:t>
            </a:r>
            <a:r>
              <a:rPr lang="es-ES_tradnl" sz="1400" b="1" dirty="0">
                <a:solidFill>
                  <a:srgbClr val="B61C61"/>
                </a:solidFill>
              </a:rPr>
              <a:t>sobreviviendo con apenas el 10% de sus ganancias</a:t>
            </a:r>
            <a:r>
              <a:rPr lang="es-ES_tradnl" sz="1400" dirty="0">
                <a:solidFill>
                  <a:srgbClr val="B61C61"/>
                </a:solidFill>
              </a:rPr>
              <a:t>. Fue alguien que apoyó a hombres de Dios para que se pudiera llevar el mensaje de salvación a muchas naciones. Además ayudó a organizar varias sociedades Bíblicas, </a:t>
            </a:r>
          </a:p>
          <a:p>
            <a:pPr marL="0" indent="0" fontAlgn="base">
              <a:buNone/>
            </a:pPr>
            <a:r>
              <a:rPr lang="es-ES_tradnl" sz="1400" dirty="0">
                <a:solidFill>
                  <a:srgbClr val="B61C61"/>
                </a:solidFill>
              </a:rPr>
              <a:t>William Colgate le creyó a Dios y a sus promesas. Fuente: Wikipedia, YouTube</a:t>
            </a:r>
          </a:p>
          <a:p>
            <a:pPr marL="0" indent="0">
              <a:buNone/>
            </a:pPr>
            <a:endParaRPr lang="es-ES_tradnl" sz="1400" dirty="0"/>
          </a:p>
          <a:p>
            <a:pPr marL="0" indent="0">
              <a:buNone/>
            </a:pPr>
            <a:endParaRPr lang="es-ES_tradnl" sz="1400" dirty="0"/>
          </a:p>
          <a:p>
            <a:pPr marL="0" indent="0">
              <a:buNone/>
            </a:pPr>
            <a:endParaRPr lang="es-ES_tradnl" sz="1400" dirty="0"/>
          </a:p>
        </p:txBody>
      </p:sp>
    </p:spTree>
    <p:extLst>
      <p:ext uri="{BB962C8B-B14F-4D97-AF65-F5344CB8AC3E}">
        <p14:creationId xmlns:p14="http://schemas.microsoft.com/office/powerpoint/2010/main" val="3730757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E95788-7E2E-354F-A828-914609CFDCE3}"/>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65F15B3-435C-8E44-9B4C-0BD8B2E55A0E}"/>
              </a:ext>
            </a:extLst>
          </p:cNvPr>
          <p:cNvSpPr>
            <a:spLocks noGrp="1"/>
          </p:cNvSpPr>
          <p:nvPr>
            <p:ph idx="1"/>
          </p:nvPr>
        </p:nvSpPr>
        <p:spPr>
          <a:xfrm>
            <a:off x="2242582" y="204280"/>
            <a:ext cx="7940509" cy="5825271"/>
          </a:xfrm>
        </p:spPr>
        <p:txBody>
          <a:bodyPr/>
          <a:lstStyle/>
          <a:p>
            <a:pPr marL="0" indent="0" algn="just">
              <a:buNone/>
            </a:pPr>
            <a:endParaRPr lang="es-ES_tradnl" sz="4000" dirty="0"/>
          </a:p>
          <a:p>
            <a:pPr marL="0" indent="0" algn="ctr">
              <a:buNone/>
            </a:pPr>
            <a:r>
              <a:rPr lang="es-ES_tradnl" dirty="0">
                <a:solidFill>
                  <a:schemeClr val="bg1"/>
                </a:solidFill>
              </a:rPr>
              <a:t> </a:t>
            </a:r>
            <a:r>
              <a:rPr lang="es-ES_tradnl" sz="4000" dirty="0">
                <a:solidFill>
                  <a:schemeClr val="bg1"/>
                </a:solidFill>
              </a:rPr>
              <a:t>Ser un ejemplo en la devolución del diezmo. Todos los oficiales serán un ejemplo en la </a:t>
            </a:r>
            <a:r>
              <a:rPr lang="es-ES_tradnl" sz="4000" b="1" dirty="0">
                <a:solidFill>
                  <a:schemeClr val="bg1"/>
                </a:solidFill>
              </a:rPr>
              <a:t>devolución fiel del diezmo a la Iglesia. </a:t>
            </a:r>
            <a:r>
              <a:rPr lang="es-ES_tradnl" sz="4000" dirty="0">
                <a:solidFill>
                  <a:schemeClr val="bg1"/>
                </a:solidFill>
              </a:rPr>
              <a:t>El que deja de dar ejemplo en este asunto importante no será elegido para ningún cargo de la iglesia. </a:t>
            </a:r>
            <a:endParaRPr lang="es-ES_tradnl" sz="4000" dirty="0" smtClean="0">
              <a:solidFill>
                <a:schemeClr val="bg1"/>
              </a:solidFill>
            </a:endParaRPr>
          </a:p>
          <a:p>
            <a:pPr marL="0" indent="0" algn="ctr">
              <a:buNone/>
            </a:pPr>
            <a:r>
              <a:rPr lang="es-ES_tradnl" dirty="0" smtClean="0">
                <a:solidFill>
                  <a:schemeClr val="bg1"/>
                </a:solidFill>
              </a:rPr>
              <a:t>Manual de la Iglesia Pág.64</a:t>
            </a:r>
            <a:endParaRPr lang="es-ES_tradnl" dirty="0">
              <a:solidFill>
                <a:schemeClr val="bg1"/>
              </a:solidFill>
            </a:endParaRPr>
          </a:p>
          <a:p>
            <a:endParaRPr lang="es-ES_tradnl" dirty="0"/>
          </a:p>
        </p:txBody>
      </p:sp>
      <p:sp>
        <p:nvSpPr>
          <p:cNvPr id="5" name="Rectangle 4">
            <a:extLst>
              <a:ext uri="{FF2B5EF4-FFF2-40B4-BE49-F238E27FC236}">
                <a16:creationId xmlns:a16="http://schemas.microsoft.com/office/drawing/2014/main" id="{62DF6998-D340-B54F-9FEA-146581E4FD90}"/>
              </a:ext>
            </a:extLst>
          </p:cNvPr>
          <p:cNvSpPr/>
          <p:nvPr/>
        </p:nvSpPr>
        <p:spPr>
          <a:xfrm>
            <a:off x="8882322" y="6375461"/>
            <a:ext cx="3115714" cy="369332"/>
          </a:xfrm>
          <a:prstGeom prst="rect">
            <a:avLst/>
          </a:prstGeom>
          <a:solidFill>
            <a:srgbClr val="FFB7BA"/>
          </a:solidFill>
        </p:spPr>
        <p:txBody>
          <a:bodyPr wrap="square">
            <a:spAutoFit/>
          </a:bodyPr>
          <a:lstStyle/>
          <a:p>
            <a:r>
              <a:rPr lang="en-US" dirty="0">
                <a:solidFill>
                  <a:schemeClr val="bg1"/>
                </a:solidFill>
                <a:latin typeface="Gabriola" pitchFamily="82" charset="0"/>
              </a:rPr>
              <a:t>Deaconesses’ Fidelity</a:t>
            </a:r>
          </a:p>
        </p:txBody>
      </p:sp>
    </p:spTree>
    <p:extLst>
      <p:ext uri="{BB962C8B-B14F-4D97-AF65-F5344CB8AC3E}">
        <p14:creationId xmlns:p14="http://schemas.microsoft.com/office/powerpoint/2010/main" val="1210818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AC4608-FCFB-864F-985F-1554F1AC4BA4}"/>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51FF27-81E7-8A46-B1D9-E98199365D94}"/>
              </a:ext>
            </a:extLst>
          </p:cNvPr>
          <p:cNvSpPr>
            <a:spLocks noGrp="1"/>
          </p:cNvSpPr>
          <p:nvPr>
            <p:ph type="title"/>
          </p:nvPr>
        </p:nvSpPr>
        <p:spPr>
          <a:xfrm>
            <a:off x="638374" y="725343"/>
            <a:ext cx="8851989" cy="1325563"/>
          </a:xfrm>
        </p:spPr>
        <p:txBody>
          <a:bodyPr>
            <a:normAutofit fontScale="90000"/>
          </a:bodyPr>
          <a:lstStyle/>
          <a:p>
            <a:pPr lvl="0"/>
            <a:r>
              <a:rPr lang="es-ES_tradnl" sz="4000" b="1" dirty="0">
                <a:solidFill>
                  <a:srgbClr val="B61C61"/>
                </a:solidFill>
                <a:latin typeface="Calibri "/>
              </a:rPr>
              <a:t>FIDELIDAD A LA FAMILIA. </a:t>
            </a:r>
            <a:r>
              <a:rPr lang="es-ES_tradnl" sz="4000" b="1" dirty="0" smtClean="0">
                <a:solidFill>
                  <a:srgbClr val="B61C61"/>
                </a:solidFill>
                <a:latin typeface="Calibri "/>
              </a:rPr>
              <a:t/>
            </a:r>
            <a:br>
              <a:rPr lang="es-ES_tradnl" sz="4000" b="1" dirty="0" smtClean="0">
                <a:solidFill>
                  <a:srgbClr val="B61C61"/>
                </a:solidFill>
                <a:latin typeface="Calibri "/>
              </a:rPr>
            </a:br>
            <a:r>
              <a:rPr lang="es-ES_tradnl" sz="3100" dirty="0" smtClean="0">
                <a:solidFill>
                  <a:srgbClr val="B61C61"/>
                </a:solidFill>
                <a:latin typeface="Calibri "/>
              </a:rPr>
              <a:t>Hebreos </a:t>
            </a:r>
            <a:r>
              <a:rPr lang="es-ES_tradnl" sz="3100" dirty="0">
                <a:solidFill>
                  <a:srgbClr val="B61C61"/>
                </a:solidFill>
                <a:latin typeface="Calibri "/>
              </a:rPr>
              <a:t>13:4</a:t>
            </a:r>
            <a:r>
              <a:rPr lang="es-ES_tradnl" sz="3200" dirty="0"/>
              <a:t/>
            </a:r>
            <a:br>
              <a:rPr lang="es-ES_tradnl" sz="3200" dirty="0"/>
            </a:br>
            <a:endParaRPr lang="es-ES_tradnl" sz="3200" b="1" dirty="0">
              <a:solidFill>
                <a:srgbClr val="B61C61"/>
              </a:solidFill>
            </a:endParaRPr>
          </a:p>
        </p:txBody>
      </p:sp>
      <p:sp>
        <p:nvSpPr>
          <p:cNvPr id="3" name="Content Placeholder 2">
            <a:extLst>
              <a:ext uri="{FF2B5EF4-FFF2-40B4-BE49-F238E27FC236}">
                <a16:creationId xmlns:a16="http://schemas.microsoft.com/office/drawing/2014/main" id="{95370252-1FA4-5A49-B3FF-F565E422DAF6}"/>
              </a:ext>
            </a:extLst>
          </p:cNvPr>
          <p:cNvSpPr>
            <a:spLocks noGrp="1"/>
          </p:cNvSpPr>
          <p:nvPr>
            <p:ph idx="1"/>
          </p:nvPr>
        </p:nvSpPr>
        <p:spPr>
          <a:xfrm>
            <a:off x="638374" y="2030341"/>
            <a:ext cx="5346790" cy="4848224"/>
          </a:xfrm>
        </p:spPr>
        <p:txBody>
          <a:bodyPr>
            <a:normAutofit/>
          </a:bodyPr>
          <a:lstStyle/>
          <a:p>
            <a:pPr lvl="0" algn="just"/>
            <a:r>
              <a:rPr lang="es-ES_tradnl" sz="1800" dirty="0">
                <a:solidFill>
                  <a:srgbClr val="B61C61"/>
                </a:solidFill>
                <a:latin typeface="Helvetica" charset="0"/>
              </a:rPr>
              <a:t>En la ceremonia matrimonial, la pareja solemnemente promete fidelidad con las siguientes palabras: “Prometo serte fiel, en la pobreza y en la riqueza, en la salud y en la </a:t>
            </a:r>
            <a:r>
              <a:rPr lang="es-ES_tradnl" sz="1800" dirty="0">
                <a:solidFill>
                  <a:srgbClr val="B61C61"/>
                </a:solidFill>
                <a:latin typeface="Arial" charset="0"/>
              </a:rPr>
              <a:t>enfermedad, en las alegrías y las tristezas, hasta que la muerte nos separe”.  Esta promesa – hecha ante Dios  ¡es algo serio! </a:t>
            </a:r>
          </a:p>
          <a:p>
            <a:pPr lvl="0" algn="just"/>
            <a:r>
              <a:rPr lang="es-ES_tradnl" sz="1800" dirty="0">
                <a:solidFill>
                  <a:srgbClr val="B61C61"/>
                </a:solidFill>
                <a:latin typeface="Arial" charset="0"/>
              </a:rPr>
              <a:t>Cuán fiel eres tú a tu relación matrimonial, a tu esposo e hijos? Dios desea que seamos fieles a Dios y también fieles con nuestra familia. </a:t>
            </a:r>
          </a:p>
          <a:p>
            <a:pPr lvl="0" algn="just"/>
            <a:r>
              <a:rPr lang="es-ES_tradnl" sz="1800" dirty="0">
                <a:solidFill>
                  <a:srgbClr val="B61C61"/>
                </a:solidFill>
                <a:latin typeface="Arial" charset="0"/>
              </a:rPr>
              <a:t>No tengas amigos privados en tus redes sociales, no pases mucho tiempo con hombres que no sean tu esposo. No dediques tus afectos a alguien que no sea tu cónyuge. Se fiel a tu esposo.</a:t>
            </a:r>
          </a:p>
          <a:p>
            <a:pPr algn="just"/>
            <a:endParaRPr lang="en-US" sz="1800" dirty="0">
              <a:solidFill>
                <a:srgbClr val="B61C61"/>
              </a:solidFill>
            </a:endParaRPr>
          </a:p>
        </p:txBody>
      </p:sp>
      <p:sp>
        <p:nvSpPr>
          <p:cNvPr id="7" name="TextBox 6">
            <a:extLst>
              <a:ext uri="{FF2B5EF4-FFF2-40B4-BE49-F238E27FC236}">
                <a16:creationId xmlns:a16="http://schemas.microsoft.com/office/drawing/2014/main" id="{DBCF96D7-7FBF-8C44-8E54-51A9AF41C1AE}"/>
              </a:ext>
            </a:extLst>
          </p:cNvPr>
          <p:cNvSpPr txBox="1"/>
          <p:nvPr/>
        </p:nvSpPr>
        <p:spPr>
          <a:xfrm>
            <a:off x="6470073" y="2050906"/>
            <a:ext cx="5112327" cy="3970318"/>
          </a:xfrm>
          <a:prstGeom prst="rect">
            <a:avLst/>
          </a:prstGeom>
          <a:noFill/>
        </p:spPr>
        <p:txBody>
          <a:bodyPr wrap="square" rtlCol="0">
            <a:spAutoFit/>
          </a:bodyPr>
          <a:lstStyle/>
          <a:p>
            <a:pPr marL="285750" lvl="0" indent="-285750" algn="just">
              <a:buFont typeface="Arial" panose="020B0604020202020204" pitchFamily="34" charset="0"/>
              <a:buChar char="•"/>
            </a:pPr>
            <a:r>
              <a:rPr lang="es-ES_tradnl" dirty="0">
                <a:solidFill>
                  <a:srgbClr val="B61C61"/>
                </a:solidFill>
                <a:latin typeface="Arial" charset="0"/>
              </a:rPr>
              <a:t>La palabra hogar proviene del latín </a:t>
            </a:r>
            <a:r>
              <a:rPr lang="es-ES_tradnl" dirty="0" err="1">
                <a:solidFill>
                  <a:srgbClr val="B61C61"/>
                </a:solidFill>
                <a:latin typeface="Arial" charset="0"/>
              </a:rPr>
              <a:t>focarem</a:t>
            </a:r>
            <a:r>
              <a:rPr lang="es-ES_tradnl" dirty="0">
                <a:solidFill>
                  <a:srgbClr val="B61C61"/>
                </a:solidFill>
                <a:latin typeface="Arial" charset="0"/>
              </a:rPr>
              <a:t> que significa literalmente "lugar donde se coloca el fuego". Eso debe ser el hogar, el sitio de refugio, de compartir cargas, de confianza, de seguridad, el sitio de cuidar, de consolar, el lugar de las caricias constantes y las palabras de ánimo, un lugar en donde la presencia de Dios pueda ser percibida, y la fidelidad de sus miembros se afirma día a día.</a:t>
            </a:r>
          </a:p>
          <a:p>
            <a:pPr marL="285750" lvl="0" indent="-285750" algn="just">
              <a:buFont typeface="Arial" panose="020B0604020202020204" pitchFamily="34" charset="0"/>
              <a:buChar char="•"/>
            </a:pPr>
            <a:r>
              <a:rPr lang="es-ES_tradnl" dirty="0">
                <a:solidFill>
                  <a:srgbClr val="B61C61"/>
                </a:solidFill>
                <a:latin typeface="Arial" charset="0"/>
              </a:rPr>
              <a:t>Y si tu esposo no te fue fiel? Dios juzgara a cada uno. Pero tú busca ser la Buena Sierva Fiel…</a:t>
            </a:r>
          </a:p>
          <a:p>
            <a:endParaRPr lang="en-US" dirty="0"/>
          </a:p>
        </p:txBody>
      </p:sp>
    </p:spTree>
    <p:extLst>
      <p:ext uri="{BB962C8B-B14F-4D97-AF65-F5344CB8AC3E}">
        <p14:creationId xmlns:p14="http://schemas.microsoft.com/office/powerpoint/2010/main" val="2973168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A074A-A632-DA43-88A0-E1C9B0F0D13C}"/>
              </a:ext>
            </a:extLst>
          </p:cNvPr>
          <p:cNvPicPr>
            <a:picLocks noChangeAspect="1"/>
          </p:cNvPicPr>
          <p:nvPr/>
        </p:nvPicPr>
        <p:blipFill>
          <a:blip r:embed="rId2"/>
          <a:stretch>
            <a:fillRect/>
          </a:stretch>
        </p:blipFill>
        <p:spPr>
          <a:xfrm>
            <a:off x="0" y="0"/>
            <a:ext cx="12192000" cy="6857999"/>
          </a:xfrm>
          <a:prstGeom prst="rect">
            <a:avLst/>
          </a:prstGeom>
        </p:spPr>
      </p:pic>
      <p:sp>
        <p:nvSpPr>
          <p:cNvPr id="3" name="Content Placeholder 2">
            <a:extLst>
              <a:ext uri="{FF2B5EF4-FFF2-40B4-BE49-F238E27FC236}">
                <a16:creationId xmlns:a16="http://schemas.microsoft.com/office/drawing/2014/main" id="{3BB5C325-B28A-8A48-9839-409634503880}"/>
              </a:ext>
            </a:extLst>
          </p:cNvPr>
          <p:cNvSpPr>
            <a:spLocks noGrp="1"/>
          </p:cNvSpPr>
          <p:nvPr>
            <p:ph idx="1"/>
          </p:nvPr>
        </p:nvSpPr>
        <p:spPr>
          <a:xfrm>
            <a:off x="2606898" y="704207"/>
            <a:ext cx="6978204" cy="5449584"/>
          </a:xfrm>
        </p:spPr>
        <p:txBody>
          <a:bodyPr>
            <a:normAutofit/>
          </a:bodyPr>
          <a:lstStyle/>
          <a:p>
            <a:pPr marL="0" indent="0" algn="just">
              <a:buNone/>
            </a:pPr>
            <a:r>
              <a:rPr lang="es-ES_tradnl" dirty="0">
                <a:solidFill>
                  <a:srgbClr val="D1206F"/>
                </a:solidFill>
              </a:rPr>
              <a:t>Ha notado lo que le pasa a la sombra que un árbol proyecta sobre el suelo a medida que avanza el día</a:t>
            </a:r>
            <a:r>
              <a:rPr lang="es-ES_tradnl" dirty="0" smtClean="0">
                <a:solidFill>
                  <a:srgbClr val="D1206F"/>
                </a:solidFill>
              </a:rPr>
              <a:t>?</a:t>
            </a:r>
          </a:p>
          <a:p>
            <a:pPr marL="0" indent="0" algn="just">
              <a:buNone/>
            </a:pPr>
            <a:endParaRPr lang="es-ES_tradnl" dirty="0">
              <a:solidFill>
                <a:srgbClr val="D1206F"/>
              </a:solidFill>
            </a:endParaRPr>
          </a:p>
          <a:p>
            <a:pPr marL="0" indent="0" algn="just">
              <a:buNone/>
            </a:pPr>
            <a:r>
              <a:rPr lang="es-ES_tradnl" dirty="0">
                <a:solidFill>
                  <a:srgbClr val="D1206F"/>
                </a:solidFill>
              </a:rPr>
              <a:t>Pues que va cambiando de tamaño y dirección. Así de inestables suelen ser los proyectos y las promesas de los seres humanos. </a:t>
            </a:r>
            <a:endParaRPr lang="es-ES_tradnl" dirty="0" smtClean="0">
              <a:solidFill>
                <a:srgbClr val="D1206F"/>
              </a:solidFill>
            </a:endParaRPr>
          </a:p>
          <a:p>
            <a:pPr marL="0" indent="0" algn="just">
              <a:buNone/>
            </a:pPr>
            <a:endParaRPr lang="es-ES_tradnl" dirty="0">
              <a:solidFill>
                <a:srgbClr val="D1206F"/>
              </a:solidFill>
            </a:endParaRPr>
          </a:p>
          <a:p>
            <a:pPr marL="0" indent="0" algn="just">
              <a:buNone/>
            </a:pPr>
            <a:r>
              <a:rPr lang="es-ES_tradnl" dirty="0">
                <a:solidFill>
                  <a:srgbClr val="D1206F"/>
                </a:solidFill>
              </a:rPr>
              <a:t>Por el contrario, Jehová Dios no cambia con el tiempo, Él es siempre fiel.(Malaquías 3:6, Hebreos 13:8)</a:t>
            </a:r>
          </a:p>
          <a:p>
            <a:pPr marL="0" indent="0">
              <a:buNone/>
            </a:pPr>
            <a:endParaRPr lang="es-ES_tradnl" dirty="0"/>
          </a:p>
        </p:txBody>
      </p:sp>
    </p:spTree>
    <p:extLst>
      <p:ext uri="{BB962C8B-B14F-4D97-AF65-F5344CB8AC3E}">
        <p14:creationId xmlns:p14="http://schemas.microsoft.com/office/powerpoint/2010/main" val="1254283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7CCE05-6288-C049-9F1D-1D1C63258C8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976B745-1E7C-CE4A-B4AB-166BCC76C957}"/>
              </a:ext>
            </a:extLst>
          </p:cNvPr>
          <p:cNvSpPr>
            <a:spLocks noGrp="1"/>
          </p:cNvSpPr>
          <p:nvPr>
            <p:ph type="title"/>
          </p:nvPr>
        </p:nvSpPr>
        <p:spPr>
          <a:xfrm>
            <a:off x="1021829" y="451199"/>
            <a:ext cx="6937608" cy="1325563"/>
          </a:xfrm>
        </p:spPr>
        <p:txBody>
          <a:bodyPr>
            <a:normAutofit fontScale="90000"/>
          </a:bodyPr>
          <a:lstStyle/>
          <a:p>
            <a:pPr lvl="0"/>
            <a:r>
              <a:rPr lang="es-ES_tradnl" sz="4000" b="1" dirty="0">
                <a:solidFill>
                  <a:schemeClr val="bg1"/>
                </a:solidFill>
                <a:latin typeface="Calibri "/>
              </a:rPr>
              <a:t>FIDELIDAD EN EL </a:t>
            </a:r>
            <a:r>
              <a:rPr lang="es-ES_tradnl" sz="4000" b="1" dirty="0" smtClean="0">
                <a:solidFill>
                  <a:schemeClr val="bg1"/>
                </a:solidFill>
                <a:latin typeface="Calibri "/>
              </a:rPr>
              <a:t>TRABAJO </a:t>
            </a:r>
            <a:br>
              <a:rPr lang="es-ES_tradnl" sz="4000" b="1" dirty="0" smtClean="0">
                <a:solidFill>
                  <a:schemeClr val="bg1"/>
                </a:solidFill>
                <a:latin typeface="Calibri "/>
              </a:rPr>
            </a:br>
            <a:r>
              <a:rPr lang="es-ES_tradnl" sz="3600" dirty="0" smtClean="0">
                <a:solidFill>
                  <a:schemeClr val="bg1"/>
                </a:solidFill>
                <a:latin typeface="Calibri "/>
              </a:rPr>
              <a:t>Efesios </a:t>
            </a:r>
            <a:r>
              <a:rPr lang="es-ES_tradnl" sz="3600" dirty="0">
                <a:solidFill>
                  <a:schemeClr val="bg1"/>
                </a:solidFill>
                <a:latin typeface="Calibri "/>
              </a:rPr>
              <a:t>4:28</a:t>
            </a:r>
            <a:r>
              <a:rPr lang="es-ES_tradnl" sz="5400" dirty="0"/>
              <a:t/>
            </a:r>
            <a:br>
              <a:rPr lang="es-ES_tradnl" sz="5400" dirty="0"/>
            </a:br>
            <a:endParaRPr lang="es-ES_tradnl" sz="5400" b="1" dirty="0">
              <a:solidFill>
                <a:schemeClr val="bg1"/>
              </a:solidFill>
            </a:endParaRPr>
          </a:p>
        </p:txBody>
      </p:sp>
      <p:sp>
        <p:nvSpPr>
          <p:cNvPr id="3" name="Content Placeholder 2">
            <a:extLst>
              <a:ext uri="{FF2B5EF4-FFF2-40B4-BE49-F238E27FC236}">
                <a16:creationId xmlns:a16="http://schemas.microsoft.com/office/drawing/2014/main" id="{937123DC-EAAF-5143-93A1-26AF7332A06D}"/>
              </a:ext>
            </a:extLst>
          </p:cNvPr>
          <p:cNvSpPr>
            <a:spLocks noGrp="1"/>
          </p:cNvSpPr>
          <p:nvPr>
            <p:ph idx="1"/>
          </p:nvPr>
        </p:nvSpPr>
        <p:spPr>
          <a:xfrm>
            <a:off x="1021829" y="1613983"/>
            <a:ext cx="9299807" cy="4575175"/>
          </a:xfrm>
        </p:spPr>
        <p:txBody>
          <a:bodyPr>
            <a:normAutofit lnSpcReduction="10000"/>
          </a:bodyPr>
          <a:lstStyle/>
          <a:p>
            <a:pPr lvl="0" algn="just"/>
            <a:r>
              <a:rPr lang="es-ES_tradnl" dirty="0">
                <a:solidFill>
                  <a:schemeClr val="bg1"/>
                </a:solidFill>
              </a:rPr>
              <a:t>En vez de “robar” tiempo debido a la pereza, trabajamos con empeño, como para Jehová (Colosenses 3:23) Aprovechemos el tiempo, colaboremos con nuestros compañeros, no hablemos mal de los jefes o dirigentes. </a:t>
            </a:r>
          </a:p>
          <a:p>
            <a:pPr lvl="0" algn="just"/>
            <a:r>
              <a:rPr lang="es-ES_tradnl" dirty="0">
                <a:solidFill>
                  <a:schemeClr val="bg1"/>
                </a:solidFill>
              </a:rPr>
              <a:t>Según cálculos, en cierto país europeo 1/3 de los empleados que piden una autorización médica para faltar al trabajo lo hacen de forma fraudulenta.  </a:t>
            </a:r>
          </a:p>
          <a:p>
            <a:pPr lvl="0" algn="just"/>
            <a:r>
              <a:rPr lang="es-ES_tradnl" dirty="0">
                <a:solidFill>
                  <a:schemeClr val="bg1"/>
                </a:solidFill>
              </a:rPr>
              <a:t>Los verdaderos siervos de Dios no inventan pretextos para no ir a trabajar. </a:t>
            </a:r>
          </a:p>
          <a:p>
            <a:pPr lvl="0" algn="just"/>
            <a:r>
              <a:rPr lang="es-ES_tradnl" dirty="0">
                <a:solidFill>
                  <a:schemeClr val="bg1"/>
                </a:solidFill>
              </a:rPr>
              <a:t>Se fiel a tu institución, a tus jefes, a tus colegas, a tus objetivos, a  tus clientes.</a:t>
            </a:r>
          </a:p>
          <a:p>
            <a:pPr algn="just"/>
            <a:endParaRPr lang="en-US" dirty="0">
              <a:solidFill>
                <a:schemeClr val="bg1"/>
              </a:solidFill>
            </a:endParaRPr>
          </a:p>
        </p:txBody>
      </p:sp>
    </p:spTree>
    <p:extLst>
      <p:ext uri="{BB962C8B-B14F-4D97-AF65-F5344CB8AC3E}">
        <p14:creationId xmlns:p14="http://schemas.microsoft.com/office/powerpoint/2010/main" val="2372080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92B4C9-F56A-B54D-8732-095EE539B07E}"/>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B2F67B23-3A73-A24A-9178-27E1E7887BE8}"/>
              </a:ext>
            </a:extLst>
          </p:cNvPr>
          <p:cNvSpPr>
            <a:spLocks noGrp="1"/>
          </p:cNvSpPr>
          <p:nvPr>
            <p:ph idx="1"/>
          </p:nvPr>
        </p:nvSpPr>
        <p:spPr>
          <a:xfrm>
            <a:off x="2178494" y="569002"/>
            <a:ext cx="8084394" cy="5442903"/>
          </a:xfrm>
        </p:spPr>
        <p:txBody>
          <a:bodyPr>
            <a:normAutofit/>
          </a:bodyPr>
          <a:lstStyle/>
          <a:p>
            <a:pPr marL="0" lvl="0" indent="0" algn="ctr">
              <a:buNone/>
            </a:pPr>
            <a:r>
              <a:rPr lang="es-ES_tradnl" sz="2400" b="1" u="sng" dirty="0">
                <a:solidFill>
                  <a:srgbClr val="B61C61"/>
                </a:solidFill>
              </a:rPr>
              <a:t>Hebreos 13:18</a:t>
            </a:r>
          </a:p>
          <a:p>
            <a:pPr marL="0" lvl="0" indent="0" algn="ctr">
              <a:buNone/>
            </a:pPr>
            <a:r>
              <a:rPr lang="es-ES_tradnl" sz="2400" dirty="0">
                <a:solidFill>
                  <a:srgbClr val="B61C61"/>
                </a:solidFill>
              </a:rPr>
              <a:t>“Orad por nosotros; pues confiamos en que tenemos buena conciencia, deseando </a:t>
            </a:r>
            <a:r>
              <a:rPr lang="es-ES_tradnl" sz="2400" b="1" u="sng" dirty="0">
                <a:solidFill>
                  <a:srgbClr val="B61C61"/>
                </a:solidFill>
              </a:rPr>
              <a:t>conducirnos bien en todo</a:t>
            </a:r>
            <a:r>
              <a:rPr lang="es-ES_tradnl" sz="2400" dirty="0">
                <a:solidFill>
                  <a:srgbClr val="B61C61"/>
                </a:solidFill>
              </a:rPr>
              <a:t>”</a:t>
            </a:r>
          </a:p>
          <a:p>
            <a:pPr marL="0" lvl="0" indent="0" algn="ctr">
              <a:buNone/>
            </a:pPr>
            <a:endParaRPr lang="es-ES_tradnl" sz="2400" dirty="0">
              <a:solidFill>
                <a:srgbClr val="B61C61"/>
              </a:solidFill>
            </a:endParaRPr>
          </a:p>
          <a:p>
            <a:pPr marL="0" lvl="0" indent="0" algn="ctr">
              <a:buNone/>
            </a:pPr>
            <a:r>
              <a:rPr lang="es-ES_tradnl" sz="2400" dirty="0">
                <a:solidFill>
                  <a:srgbClr val="B61C61"/>
                </a:solidFill>
              </a:rPr>
              <a:t>La expresión </a:t>
            </a:r>
            <a:r>
              <a:rPr lang="es-ES_tradnl" sz="2400" u="sng" dirty="0">
                <a:solidFill>
                  <a:srgbClr val="B61C61"/>
                </a:solidFill>
              </a:rPr>
              <a:t>“</a:t>
            </a:r>
            <a:r>
              <a:rPr lang="es-ES_tradnl" sz="2400" b="1" u="sng" dirty="0">
                <a:solidFill>
                  <a:srgbClr val="B61C61"/>
                </a:solidFill>
              </a:rPr>
              <a:t>todas las cosas</a:t>
            </a:r>
            <a:r>
              <a:rPr lang="es-ES_tradnl" sz="2400" b="1" dirty="0">
                <a:solidFill>
                  <a:srgbClr val="B61C61"/>
                </a:solidFill>
              </a:rPr>
              <a:t>” </a:t>
            </a:r>
            <a:r>
              <a:rPr lang="es-ES_tradnl" sz="2400" dirty="0">
                <a:solidFill>
                  <a:srgbClr val="B61C61"/>
                </a:solidFill>
              </a:rPr>
              <a:t>abarca todo lo relacionado con cuestiones de dinero. Pagamos las deudas y los impuestos con puntualidad y honradez. </a:t>
            </a:r>
          </a:p>
          <a:p>
            <a:pPr marL="0" lvl="0" indent="0" algn="ctr">
              <a:buNone/>
            </a:pPr>
            <a:r>
              <a:rPr lang="es-ES_tradnl" sz="2400" dirty="0">
                <a:solidFill>
                  <a:srgbClr val="B61C61"/>
                </a:solidFill>
              </a:rPr>
              <a:t>¿Por qué razón? Por causa de nuestra conciencia y, ante todo, porque el amor a Dios nos impulsa a obedecer sus mandatos </a:t>
            </a:r>
            <a:r>
              <a:rPr lang="es-ES_tradnl" sz="2400" dirty="0" smtClean="0">
                <a:solidFill>
                  <a:srgbClr val="B61C61"/>
                </a:solidFill>
              </a:rPr>
              <a:t>(Romanos 13:5,6). </a:t>
            </a:r>
            <a:endParaRPr lang="es-ES_tradnl" sz="2400" dirty="0">
              <a:solidFill>
                <a:srgbClr val="B61C61"/>
              </a:solidFill>
            </a:endParaRPr>
          </a:p>
          <a:p>
            <a:pPr marL="0" lvl="0" indent="0" algn="ctr">
              <a:buNone/>
            </a:pPr>
            <a:r>
              <a:rPr lang="es-ES_tradnl" sz="2400" dirty="0">
                <a:solidFill>
                  <a:srgbClr val="B61C61"/>
                </a:solidFill>
              </a:rPr>
              <a:t>¿Qué hacemos cuando encontramos objetos perdidos? Procuramos devolverlos a su legítimo dueño.</a:t>
            </a:r>
          </a:p>
          <a:p>
            <a:pPr marL="0" lvl="0" indent="0" algn="ctr">
              <a:buNone/>
            </a:pPr>
            <a:r>
              <a:rPr lang="es-ES_tradnl" sz="2400" dirty="0">
                <a:solidFill>
                  <a:srgbClr val="B61C61"/>
                </a:solidFill>
              </a:rPr>
              <a:t> ¡En las pequeñas cosas manifestamos la fidelidad!</a:t>
            </a:r>
          </a:p>
          <a:p>
            <a:pPr marL="0" indent="0" algn="ctr">
              <a:buNone/>
            </a:pPr>
            <a:endParaRPr lang="en-US" sz="2400" dirty="0">
              <a:solidFill>
                <a:srgbClr val="B61C61"/>
              </a:solidFill>
            </a:endParaRPr>
          </a:p>
        </p:txBody>
      </p:sp>
    </p:spTree>
    <p:extLst>
      <p:ext uri="{BB962C8B-B14F-4D97-AF65-F5344CB8AC3E}">
        <p14:creationId xmlns:p14="http://schemas.microsoft.com/office/powerpoint/2010/main" val="673441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EFC96B-830C-D144-957E-C82766F0BA51}"/>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2F348E8-9253-6747-B669-6E793ECECC2E}"/>
              </a:ext>
            </a:extLst>
          </p:cNvPr>
          <p:cNvSpPr>
            <a:spLocks noGrp="1"/>
          </p:cNvSpPr>
          <p:nvPr>
            <p:ph idx="1"/>
          </p:nvPr>
        </p:nvSpPr>
        <p:spPr>
          <a:xfrm>
            <a:off x="2051430" y="1087076"/>
            <a:ext cx="9032205" cy="4351338"/>
          </a:xfrm>
        </p:spPr>
        <p:txBody>
          <a:bodyPr>
            <a:normAutofit lnSpcReduction="10000"/>
          </a:bodyPr>
          <a:lstStyle/>
          <a:p>
            <a:pPr marL="0" indent="0" algn="just">
              <a:buNone/>
            </a:pPr>
            <a:r>
              <a:rPr lang="es-ES_tradnl" sz="3200" b="1" dirty="0">
                <a:solidFill>
                  <a:schemeClr val="bg1"/>
                </a:solidFill>
              </a:rPr>
              <a:t>Hasta la tecnología requiere Fidelidad para un buen funcionamiento.</a:t>
            </a:r>
          </a:p>
          <a:p>
            <a:pPr marL="0" indent="0" algn="just">
              <a:buNone/>
            </a:pPr>
            <a:r>
              <a:rPr lang="es-ES_tradnl" dirty="0">
                <a:solidFill>
                  <a:schemeClr val="bg1"/>
                </a:solidFill>
              </a:rPr>
              <a:t>La expresión en inglés, "Wireless </a:t>
            </a:r>
            <a:r>
              <a:rPr lang="es-ES_tradnl" dirty="0" err="1">
                <a:solidFill>
                  <a:schemeClr val="bg1"/>
                </a:solidFill>
              </a:rPr>
              <a:t>Fidelity</a:t>
            </a:r>
            <a:r>
              <a:rPr lang="es-ES_tradnl" dirty="0">
                <a:solidFill>
                  <a:schemeClr val="bg1"/>
                </a:solidFill>
              </a:rPr>
              <a:t>" conocida como: </a:t>
            </a:r>
            <a:r>
              <a:rPr lang="es-ES_tradnl" dirty="0" err="1">
                <a:solidFill>
                  <a:schemeClr val="bg1"/>
                </a:solidFill>
              </a:rPr>
              <a:t>Wi</a:t>
            </a:r>
            <a:r>
              <a:rPr lang="es-ES_tradnl" dirty="0">
                <a:solidFill>
                  <a:schemeClr val="bg1"/>
                </a:solidFill>
              </a:rPr>
              <a:t>-Fi, significa </a:t>
            </a:r>
            <a:r>
              <a:rPr lang="es-ES_tradnl" b="1" dirty="0">
                <a:solidFill>
                  <a:schemeClr val="bg1"/>
                </a:solidFill>
              </a:rPr>
              <a:t>"fidelidad inalámbrica”.</a:t>
            </a:r>
          </a:p>
          <a:p>
            <a:pPr marL="0" indent="0" algn="just">
              <a:buNone/>
            </a:pPr>
            <a:r>
              <a:rPr lang="es-ES_tradnl" dirty="0">
                <a:solidFill>
                  <a:schemeClr val="bg1"/>
                </a:solidFill>
              </a:rPr>
              <a:t>Es una tecnología de la comunicación transmitida a través de radiofrecuencia o infrarrojos, que permiten acceder a Internet, estando el dispositivo móvil dentro del área de cobertura de la red sin interferencia.</a:t>
            </a:r>
          </a:p>
          <a:p>
            <a:pPr marL="0" indent="0">
              <a:buNone/>
            </a:pPr>
            <a:r>
              <a:rPr lang="en-US" dirty="0"/>
              <a:t/>
            </a:r>
            <a:br>
              <a:rPr lang="en-US" dirty="0"/>
            </a:br>
            <a:endParaRPr lang="es-ES_tradnl" dirty="0"/>
          </a:p>
        </p:txBody>
      </p:sp>
    </p:spTree>
    <p:extLst>
      <p:ext uri="{BB962C8B-B14F-4D97-AF65-F5344CB8AC3E}">
        <p14:creationId xmlns:p14="http://schemas.microsoft.com/office/powerpoint/2010/main" val="481895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DB9AB4-6FD2-FE4B-BDD4-D873E7B3671E}"/>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FDF7A2F4-B594-9C45-AF20-4F76715968D5}"/>
              </a:ext>
            </a:extLst>
          </p:cNvPr>
          <p:cNvSpPr>
            <a:spLocks noGrp="1"/>
          </p:cNvSpPr>
          <p:nvPr>
            <p:ph idx="1"/>
          </p:nvPr>
        </p:nvSpPr>
        <p:spPr>
          <a:xfrm>
            <a:off x="1648691" y="338478"/>
            <a:ext cx="8894618" cy="5884984"/>
          </a:xfrm>
        </p:spPr>
        <p:txBody>
          <a:bodyPr>
            <a:normAutofit fontScale="92500" lnSpcReduction="20000"/>
          </a:bodyPr>
          <a:lstStyle/>
          <a:p>
            <a:pPr marL="0" indent="0" algn="just" fontAlgn="base">
              <a:buNone/>
            </a:pPr>
            <a:r>
              <a:rPr lang="es-ES_tradnl" sz="3900" b="1" dirty="0">
                <a:solidFill>
                  <a:srgbClr val="B61C61"/>
                </a:solidFill>
              </a:rPr>
              <a:t>ILUSTRACIÓN</a:t>
            </a:r>
          </a:p>
          <a:p>
            <a:pPr marL="0" indent="0" algn="just" fontAlgn="base">
              <a:buNone/>
            </a:pPr>
            <a:r>
              <a:rPr lang="es-ES_tradnl" sz="2400" dirty="0">
                <a:solidFill>
                  <a:srgbClr val="B61C61"/>
                </a:solidFill>
              </a:rPr>
              <a:t>Un empresario buscaba un asistente competente. Tenía a la puerta de su oficina una fila de candidatos esperando para entrar por turnos. Uno de ellos entró en el despacho del empleador, y de camino hasta la silla frente a la mesa, vio un pequeño papel de caramelo en el suelo. Se agachó para recogerlo y preguntó dónde estaba la papelera. El empleador, al final de la entrevista le dijo: “Está usted contratado, no solo por su currículum, sino porque ha sido el único que se ha tomado la molestia de tomar el pequeño papel del suelo que yo mismo dejé a propósito para ver cuál de los candidatos se dignaba a recogerlo”… Hay muchos que por querer complacer a todos los demás, se equivocan y descuidan los detalles y la fidelidad a los principios, a lo básico. </a:t>
            </a:r>
          </a:p>
          <a:p>
            <a:pPr marL="0" indent="0" algn="just" fontAlgn="base">
              <a:buNone/>
            </a:pPr>
            <a:r>
              <a:rPr lang="es-ES_tradnl" sz="2400" dirty="0">
                <a:solidFill>
                  <a:srgbClr val="B61C61"/>
                </a:solidFill>
              </a:rPr>
              <a:t>No importa lo poco “apreciado” que sea el gesto que tengas que hacer. No importa si poca gente o nadie se da cuenta de lo que has hecho. Lo que sí importa es que siempre hay Alguien que valora lo que el resto de la humanidad no sabe valorar, la fidelidad al deber y a los principios.</a:t>
            </a:r>
          </a:p>
          <a:p>
            <a:pPr marL="0" indent="0" algn="just" fontAlgn="base">
              <a:buNone/>
            </a:pPr>
            <a:r>
              <a:rPr lang="es-ES_tradnl" sz="2400" dirty="0">
                <a:solidFill>
                  <a:srgbClr val="B61C61"/>
                </a:solidFill>
              </a:rPr>
              <a:t>Dios no mide como medimos los hombres, ni valora de la misma manera como nosotros valoramos. Dios valora la fidelidad al deber y los detalles. No todo vale de cualquier manera. Pablo nos lo expresa de esta manera: “</a:t>
            </a:r>
            <a:r>
              <a:rPr lang="es-ES_tradnl" sz="2400" i="1" dirty="0">
                <a:solidFill>
                  <a:srgbClr val="B61C61"/>
                </a:solidFill>
              </a:rPr>
              <a:t>Procurando hacer las cosas honradamente, no sólo delante del Señor sino también delante de los hombres</a:t>
            </a:r>
            <a:r>
              <a:rPr lang="es-ES_tradnl" sz="2400" dirty="0">
                <a:solidFill>
                  <a:srgbClr val="B61C61"/>
                </a:solidFill>
              </a:rPr>
              <a:t>” (2 Corintios 8:21). </a:t>
            </a:r>
          </a:p>
          <a:p>
            <a:pPr marL="0" indent="0" algn="just">
              <a:buNone/>
            </a:pPr>
            <a:endParaRPr lang="en-US" sz="2100" dirty="0">
              <a:solidFill>
                <a:srgbClr val="B61C61"/>
              </a:solidFill>
            </a:endParaRPr>
          </a:p>
        </p:txBody>
      </p:sp>
    </p:spTree>
    <p:extLst>
      <p:ext uri="{BB962C8B-B14F-4D97-AF65-F5344CB8AC3E}">
        <p14:creationId xmlns:p14="http://schemas.microsoft.com/office/powerpoint/2010/main" val="1066277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C2CE13-F037-6D43-8EF4-30E139E67891}"/>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B297D39-F9AC-E64D-B89C-2761F40E062D}"/>
              </a:ext>
            </a:extLst>
          </p:cNvPr>
          <p:cNvSpPr>
            <a:spLocks noGrp="1"/>
          </p:cNvSpPr>
          <p:nvPr>
            <p:ph idx="1"/>
          </p:nvPr>
        </p:nvSpPr>
        <p:spPr>
          <a:xfrm>
            <a:off x="4322740" y="1379514"/>
            <a:ext cx="6860371" cy="4351338"/>
          </a:xfrm>
        </p:spPr>
        <p:txBody>
          <a:bodyPr>
            <a:normAutofit/>
          </a:bodyPr>
          <a:lstStyle/>
          <a:p>
            <a:pPr marL="0" indent="0" algn="ctr">
              <a:buNone/>
            </a:pPr>
            <a:r>
              <a:rPr lang="es-ES_tradnl" sz="4000" b="1" u="sng" dirty="0">
                <a:solidFill>
                  <a:srgbClr val="B61C61"/>
                </a:solidFill>
              </a:rPr>
              <a:t>Apocalipsis 2:10</a:t>
            </a:r>
          </a:p>
          <a:p>
            <a:pPr marL="0" indent="0" algn="ctr">
              <a:buNone/>
            </a:pPr>
            <a:r>
              <a:rPr lang="es-ES_tradnl" sz="4000" dirty="0">
                <a:solidFill>
                  <a:srgbClr val="B61C61"/>
                </a:solidFill>
              </a:rPr>
              <a:t>“… Sé fiel hasta la muerte, y yo te daré la corona de la vida”</a:t>
            </a:r>
          </a:p>
          <a:p>
            <a:pPr marL="0" indent="0" algn="ctr">
              <a:buNone/>
            </a:pPr>
            <a:endParaRPr lang="es-ES_tradnl" dirty="0" smtClean="0">
              <a:solidFill>
                <a:srgbClr val="B61C61"/>
              </a:solidFill>
            </a:endParaRPr>
          </a:p>
          <a:p>
            <a:pPr marL="0" indent="0" algn="ctr">
              <a:buNone/>
            </a:pPr>
            <a:endParaRPr lang="es-ES_tradnl" dirty="0">
              <a:solidFill>
                <a:srgbClr val="B61C61"/>
              </a:solidFill>
            </a:endParaRPr>
          </a:p>
          <a:p>
            <a:pPr marL="0" indent="0" algn="ctr">
              <a:buNone/>
            </a:pPr>
            <a:r>
              <a:rPr lang="es-ES_tradnl" dirty="0" smtClean="0">
                <a:solidFill>
                  <a:srgbClr val="B61C61"/>
                </a:solidFill>
              </a:rPr>
              <a:t>Salmo </a:t>
            </a:r>
            <a:r>
              <a:rPr lang="es-ES_tradnl" dirty="0">
                <a:solidFill>
                  <a:srgbClr val="B61C61"/>
                </a:solidFill>
              </a:rPr>
              <a:t>31:23</a:t>
            </a:r>
          </a:p>
          <a:p>
            <a:pPr marL="0" indent="0" algn="ctr">
              <a:buNone/>
            </a:pPr>
            <a:r>
              <a:rPr lang="es-ES_tradnl" dirty="0">
                <a:solidFill>
                  <a:srgbClr val="B61C61"/>
                </a:solidFill>
              </a:rPr>
              <a:t>1 Timoteo 4:10</a:t>
            </a:r>
          </a:p>
          <a:p>
            <a:pPr marL="0" indent="0" algn="ctr">
              <a:buNone/>
            </a:pPr>
            <a:endParaRPr lang="en-US" sz="3900" dirty="0">
              <a:solidFill>
                <a:srgbClr val="B61C61"/>
              </a:solidFill>
            </a:endParaRPr>
          </a:p>
        </p:txBody>
      </p:sp>
    </p:spTree>
    <p:extLst>
      <p:ext uri="{BB962C8B-B14F-4D97-AF65-F5344CB8AC3E}">
        <p14:creationId xmlns:p14="http://schemas.microsoft.com/office/powerpoint/2010/main" val="195813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59EB43-8A48-DE4B-9A5C-42B4667C740B}"/>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C973BD9-BF83-2443-BC8F-3F67CAB286BC}"/>
              </a:ext>
            </a:extLst>
          </p:cNvPr>
          <p:cNvSpPr>
            <a:spLocks noGrp="1"/>
          </p:cNvSpPr>
          <p:nvPr>
            <p:ph idx="1"/>
          </p:nvPr>
        </p:nvSpPr>
        <p:spPr>
          <a:xfrm>
            <a:off x="1996163" y="1205901"/>
            <a:ext cx="7945582" cy="5536881"/>
          </a:xfrm>
        </p:spPr>
        <p:txBody>
          <a:bodyPr>
            <a:normAutofit/>
          </a:bodyPr>
          <a:lstStyle/>
          <a:p>
            <a:pPr marL="0" indent="0" algn="ctr">
              <a:buNone/>
            </a:pPr>
            <a:r>
              <a:rPr lang="es-ES_tradnl" sz="3600" b="1" dirty="0">
                <a:solidFill>
                  <a:schemeClr val="bg1"/>
                </a:solidFill>
              </a:rPr>
              <a:t>Fidelidad a Dios, sin importar la circunstancia</a:t>
            </a:r>
            <a:endParaRPr lang="es-ES_tradnl" sz="3600" dirty="0">
              <a:solidFill>
                <a:schemeClr val="bg1"/>
              </a:solidFill>
            </a:endParaRPr>
          </a:p>
          <a:p>
            <a:pPr marL="0" indent="0" algn="ctr">
              <a:buNone/>
            </a:pPr>
            <a:endParaRPr lang="es-ES_tradnl" sz="3600" dirty="0" smtClean="0">
              <a:solidFill>
                <a:schemeClr val="bg1"/>
              </a:solidFill>
            </a:endParaRPr>
          </a:p>
          <a:p>
            <a:pPr marL="0" indent="0" algn="ctr">
              <a:buNone/>
            </a:pPr>
            <a:endParaRPr lang="es-ES_tradnl" sz="3600" dirty="0">
              <a:solidFill>
                <a:schemeClr val="bg1"/>
              </a:solidFill>
            </a:endParaRPr>
          </a:p>
          <a:p>
            <a:pPr marL="0" indent="0" algn="ctr">
              <a:buNone/>
            </a:pPr>
            <a:r>
              <a:rPr lang="es-ES_tradnl" sz="3600" dirty="0">
                <a:solidFill>
                  <a:schemeClr val="bg1"/>
                </a:solidFill>
              </a:rPr>
              <a:t>Algunos seguidores de Jesús, han sido fieles hasta la muerte, muriendo como mártires</a:t>
            </a:r>
          </a:p>
          <a:p>
            <a:pPr marL="0" indent="0" algn="ctr">
              <a:buNone/>
            </a:pPr>
            <a:endParaRPr lang="es-ES_tradnl" sz="3600" b="1" dirty="0">
              <a:solidFill>
                <a:schemeClr val="bg1"/>
              </a:solidFill>
            </a:endParaRPr>
          </a:p>
        </p:txBody>
      </p:sp>
    </p:spTree>
    <p:extLst>
      <p:ext uri="{BB962C8B-B14F-4D97-AF65-F5344CB8AC3E}">
        <p14:creationId xmlns:p14="http://schemas.microsoft.com/office/powerpoint/2010/main" val="3581134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94B64B-06B2-DD47-9438-A4789546CE3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1E45912C-A66B-924B-8411-FFB9151CCE06}"/>
              </a:ext>
            </a:extLst>
          </p:cNvPr>
          <p:cNvSpPr>
            <a:spLocks noGrp="1"/>
          </p:cNvSpPr>
          <p:nvPr>
            <p:ph idx="1"/>
          </p:nvPr>
        </p:nvSpPr>
        <p:spPr>
          <a:xfrm>
            <a:off x="2442956" y="1253331"/>
            <a:ext cx="8114208" cy="4351338"/>
          </a:xfrm>
        </p:spPr>
        <p:txBody>
          <a:bodyPr>
            <a:normAutofit/>
          </a:bodyPr>
          <a:lstStyle/>
          <a:p>
            <a:pPr marL="0" indent="0" algn="ctr">
              <a:buNone/>
            </a:pPr>
            <a:r>
              <a:rPr lang="en-US" sz="5400" b="1" u="sng" dirty="0">
                <a:solidFill>
                  <a:srgbClr val="B61C61"/>
                </a:solidFill>
              </a:rPr>
              <a:t>1 Corinthians 4:2-5</a:t>
            </a:r>
          </a:p>
          <a:p>
            <a:pPr marL="0" indent="0" algn="ctr">
              <a:buNone/>
            </a:pPr>
            <a:r>
              <a:rPr lang="en-US" sz="5400" dirty="0">
                <a:solidFill>
                  <a:srgbClr val="B61C61"/>
                </a:solidFill>
              </a:rPr>
              <a:t>Now it is required that those who have been given a trust must prove faithful… </a:t>
            </a:r>
          </a:p>
        </p:txBody>
      </p:sp>
    </p:spTree>
    <p:extLst>
      <p:ext uri="{BB962C8B-B14F-4D97-AF65-F5344CB8AC3E}">
        <p14:creationId xmlns:p14="http://schemas.microsoft.com/office/powerpoint/2010/main" val="2434050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18662E-0D65-B945-878C-A6609558116F}"/>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A985E0D-50D9-564D-BF83-2BCEB99A6DC2}"/>
              </a:ext>
            </a:extLst>
          </p:cNvPr>
          <p:cNvSpPr>
            <a:spLocks noGrp="1"/>
          </p:cNvSpPr>
          <p:nvPr>
            <p:ph idx="1"/>
          </p:nvPr>
        </p:nvSpPr>
        <p:spPr>
          <a:xfrm>
            <a:off x="1577819" y="1011931"/>
            <a:ext cx="9036361" cy="5637701"/>
          </a:xfrm>
        </p:spPr>
        <p:txBody>
          <a:bodyPr>
            <a:normAutofit/>
          </a:bodyPr>
          <a:lstStyle/>
          <a:p>
            <a:pPr marL="0" indent="0" algn="ctr">
              <a:buNone/>
            </a:pPr>
            <a:endParaRPr lang="es-ES_tradnl" sz="4000" b="1" u="sng" dirty="0"/>
          </a:p>
          <a:p>
            <a:pPr marL="0" indent="0" algn="ctr">
              <a:buNone/>
            </a:pPr>
            <a:r>
              <a:rPr lang="en-US" sz="4000" b="1" u="sng" dirty="0">
                <a:solidFill>
                  <a:schemeClr val="bg1"/>
                </a:solidFill>
              </a:rPr>
              <a:t>Psalm</a:t>
            </a:r>
            <a:r>
              <a:rPr lang="es-ES_tradnl" sz="4000" b="1" u="sng" dirty="0">
                <a:solidFill>
                  <a:schemeClr val="bg1"/>
                </a:solidFill>
              </a:rPr>
              <a:t> 101:6 </a:t>
            </a:r>
            <a:endParaRPr lang="es-ES_tradnl" sz="4000" dirty="0">
              <a:solidFill>
                <a:schemeClr val="bg1"/>
              </a:solidFill>
            </a:endParaRPr>
          </a:p>
          <a:p>
            <a:pPr marL="0" indent="0" algn="ctr">
              <a:buNone/>
            </a:pPr>
            <a:r>
              <a:rPr lang="en-US" sz="4000" dirty="0">
                <a:solidFill>
                  <a:schemeClr val="bg1"/>
                </a:solidFill>
              </a:rPr>
              <a:t>My eyes will be on the faithful in the land,</a:t>
            </a:r>
            <a:br>
              <a:rPr lang="en-US" sz="4000" dirty="0">
                <a:solidFill>
                  <a:schemeClr val="bg1"/>
                </a:solidFill>
              </a:rPr>
            </a:br>
            <a:r>
              <a:rPr lang="en-US" sz="4000" dirty="0">
                <a:solidFill>
                  <a:schemeClr val="bg1"/>
                </a:solidFill>
              </a:rPr>
              <a:t>    that they may dwell with me;</a:t>
            </a:r>
            <a:br>
              <a:rPr lang="en-US" sz="4000" dirty="0">
                <a:solidFill>
                  <a:schemeClr val="bg1"/>
                </a:solidFill>
              </a:rPr>
            </a:br>
            <a:r>
              <a:rPr lang="en-US" sz="4000" dirty="0">
                <a:solidFill>
                  <a:schemeClr val="bg1"/>
                </a:solidFill>
              </a:rPr>
              <a:t>the one whose walk is blameless</a:t>
            </a:r>
            <a:br>
              <a:rPr lang="en-US" sz="4000" dirty="0">
                <a:solidFill>
                  <a:schemeClr val="bg1"/>
                </a:solidFill>
              </a:rPr>
            </a:br>
            <a:r>
              <a:rPr lang="en-US" sz="4000" dirty="0">
                <a:solidFill>
                  <a:schemeClr val="bg1"/>
                </a:solidFill>
              </a:rPr>
              <a:t>    will minister to me.</a:t>
            </a:r>
            <a:endParaRPr lang="es-ES_tradnl" sz="4000" dirty="0">
              <a:solidFill>
                <a:schemeClr val="bg1"/>
              </a:solidFill>
            </a:endParaRPr>
          </a:p>
        </p:txBody>
      </p:sp>
    </p:spTree>
    <p:extLst>
      <p:ext uri="{BB962C8B-B14F-4D97-AF65-F5344CB8AC3E}">
        <p14:creationId xmlns:p14="http://schemas.microsoft.com/office/powerpoint/2010/main" val="1931993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54FF5E-BC71-6943-A820-658DE48F1A31}"/>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1C0FFAD-5086-434E-8896-2EBD247C1433}"/>
              </a:ext>
            </a:extLst>
          </p:cNvPr>
          <p:cNvSpPr>
            <a:spLocks noGrp="1"/>
          </p:cNvSpPr>
          <p:nvPr>
            <p:ph idx="1"/>
          </p:nvPr>
        </p:nvSpPr>
        <p:spPr>
          <a:xfrm>
            <a:off x="1712273" y="703934"/>
            <a:ext cx="8767454" cy="5450132"/>
          </a:xfrm>
        </p:spPr>
        <p:txBody>
          <a:bodyPr>
            <a:normAutofit/>
          </a:bodyPr>
          <a:lstStyle/>
          <a:p>
            <a:pPr marL="0" indent="0" algn="just">
              <a:buNone/>
            </a:pPr>
            <a:r>
              <a:rPr lang="es-ES_tradnl" dirty="0">
                <a:solidFill>
                  <a:srgbClr val="B61C61"/>
                </a:solidFill>
              </a:rPr>
              <a:t>Los nombres de los que son obedientes, los que se sacrifican y </a:t>
            </a:r>
            <a:r>
              <a:rPr lang="es-ES_tradnl" b="1" dirty="0">
                <a:solidFill>
                  <a:srgbClr val="B61C61"/>
                </a:solidFill>
              </a:rPr>
              <a:t>los fieles </a:t>
            </a:r>
            <a:r>
              <a:rPr lang="es-ES_tradnl" dirty="0">
                <a:solidFill>
                  <a:srgbClr val="B61C61"/>
                </a:solidFill>
              </a:rPr>
              <a:t>estarán esculpidos en las palmas de sus manos; no serán vomitados de su boca, sino que serán tomados en sus labios y él rogará especialmente en favor de ellos ante el Padre. Cuando los egoístas y orgullosos sean olvidados, ellos serán recordados y sus nombres serán inmortalizados. A fin de ser felices, debemos vivir para hacer felices a otros. Es bueno que presentemos nuestras posesiones, nuestros talentos y nuestros afectos en una agradecida devoción a Cristo, y en esa forma encontraremos felicidad aquí y una gloria inmortal en el más allá.—</a:t>
            </a:r>
            <a:r>
              <a:rPr lang="es-ES_tradnl" dirty="0" smtClean="0">
                <a:solidFill>
                  <a:srgbClr val="B61C61"/>
                </a:solidFill>
              </a:rPr>
              <a:t>Testimonios para la Iglesia 3 - 250</a:t>
            </a:r>
            <a:r>
              <a:rPr lang="es-ES_tradnl" dirty="0">
                <a:solidFill>
                  <a:srgbClr val="B61C61"/>
                </a:solidFill>
              </a:rPr>
              <a:t>, 251.</a:t>
            </a:r>
          </a:p>
          <a:p>
            <a:pPr marL="0" indent="0" algn="just">
              <a:buNone/>
            </a:pPr>
            <a:endParaRPr lang="en-US" dirty="0">
              <a:solidFill>
                <a:srgbClr val="B61C61"/>
              </a:solidFill>
            </a:endParaRPr>
          </a:p>
        </p:txBody>
      </p:sp>
    </p:spTree>
    <p:extLst>
      <p:ext uri="{BB962C8B-B14F-4D97-AF65-F5344CB8AC3E}">
        <p14:creationId xmlns:p14="http://schemas.microsoft.com/office/powerpoint/2010/main" val="2219740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F535C8-79AB-D948-9F56-1EC4EB3C9D76}"/>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1C50F87-3F48-2644-BD16-10B56AF5DBD0}"/>
              </a:ext>
            </a:extLst>
          </p:cNvPr>
          <p:cNvSpPr>
            <a:spLocks noGrp="1"/>
          </p:cNvSpPr>
          <p:nvPr>
            <p:ph idx="1"/>
          </p:nvPr>
        </p:nvSpPr>
        <p:spPr>
          <a:xfrm>
            <a:off x="2029158" y="1621964"/>
            <a:ext cx="8133684" cy="4351338"/>
          </a:xfrm>
        </p:spPr>
        <p:txBody>
          <a:bodyPr>
            <a:normAutofit/>
          </a:bodyPr>
          <a:lstStyle/>
          <a:p>
            <a:pPr marL="0" indent="0" algn="ctr">
              <a:buNone/>
            </a:pPr>
            <a:r>
              <a:rPr lang="es-ES_tradnl" sz="5400" b="1" dirty="0">
                <a:solidFill>
                  <a:schemeClr val="bg1"/>
                </a:solidFill>
                <a:latin typeface="Abadi MT Condensed Extra Bold" charset="0"/>
                <a:ea typeface="Abadi MT Condensed Extra Bold" charset="0"/>
                <a:cs typeface="Abadi MT Condensed Extra Bold" charset="0"/>
              </a:rPr>
              <a:t>Oración:</a:t>
            </a:r>
          </a:p>
          <a:p>
            <a:pPr marL="0" indent="0" algn="ctr">
              <a:buNone/>
            </a:pPr>
            <a:r>
              <a:rPr lang="es-ES_tradnl" sz="5400" b="1" dirty="0">
                <a:solidFill>
                  <a:schemeClr val="bg1"/>
                </a:solidFill>
                <a:latin typeface="Abadi MT Condensed Extra Bold" charset="0"/>
                <a:ea typeface="Abadi MT Condensed Extra Bold" charset="0"/>
                <a:cs typeface="Abadi MT Condensed Extra Bold" charset="0"/>
              </a:rPr>
              <a:t>Señor transfórmame en una Diaconisa fiel</a:t>
            </a:r>
          </a:p>
          <a:p>
            <a:pPr marL="0" indent="0" algn="ctr">
              <a:buNone/>
            </a:pPr>
            <a:endParaRPr lang="es-ES_tradnl" sz="4000" b="1" dirty="0">
              <a:latin typeface="Abadi MT Condensed Extra Bold" panose="020B0306030101010103" pitchFamily="34" charset="77"/>
            </a:endParaRPr>
          </a:p>
        </p:txBody>
      </p:sp>
      <p:sp>
        <p:nvSpPr>
          <p:cNvPr id="6" name="Rectangle 5">
            <a:extLst>
              <a:ext uri="{FF2B5EF4-FFF2-40B4-BE49-F238E27FC236}">
                <a16:creationId xmlns:a16="http://schemas.microsoft.com/office/drawing/2014/main" id="{955BAA17-2ED7-BA42-A780-61C80E676FBC}"/>
              </a:ext>
            </a:extLst>
          </p:cNvPr>
          <p:cNvSpPr/>
          <p:nvPr/>
        </p:nvSpPr>
        <p:spPr>
          <a:xfrm>
            <a:off x="8868467" y="6404760"/>
            <a:ext cx="3101860" cy="369332"/>
          </a:xfrm>
          <a:prstGeom prst="rect">
            <a:avLst/>
          </a:prstGeom>
          <a:solidFill>
            <a:srgbClr val="FFB7BA"/>
          </a:solidFill>
        </p:spPr>
        <p:txBody>
          <a:bodyPr wrap="square">
            <a:spAutoFit/>
          </a:bodyPr>
          <a:lstStyle/>
          <a:p>
            <a:r>
              <a:rPr lang="es-US" dirty="0">
                <a:ln w="0"/>
                <a:solidFill>
                  <a:schemeClr val="bg1"/>
                </a:solidFill>
                <a:effectLst>
                  <a:outerShdw blurRad="38100" dist="19050" dir="2700000" algn="tl" rotWithShape="0">
                    <a:schemeClr val="dk1">
                      <a:alpha val="40000"/>
                    </a:schemeClr>
                  </a:outerShdw>
                </a:effectLst>
                <a:latin typeface="Gabriola" pitchFamily="82" charset="0"/>
                <a:ea typeface="Abadi MT Condensed Extra Bold" charset="0"/>
                <a:cs typeface="Abadi MT Condensed Extra Bold" charset="0"/>
              </a:rPr>
              <a:t>Fidelidad de la </a:t>
            </a:r>
            <a:r>
              <a:rPr lang="es-US" dirty="0" smtClean="0">
                <a:ln w="0"/>
                <a:solidFill>
                  <a:schemeClr val="bg1"/>
                </a:solidFill>
                <a:effectLst>
                  <a:outerShdw blurRad="38100" dist="19050" dir="2700000" algn="tl" rotWithShape="0">
                    <a:schemeClr val="dk1">
                      <a:alpha val="40000"/>
                    </a:schemeClr>
                  </a:outerShdw>
                </a:effectLst>
                <a:latin typeface="Gabriola" pitchFamily="82" charset="0"/>
                <a:ea typeface="Abadi MT Condensed Extra Bold" charset="0"/>
                <a:cs typeface="Abadi MT Condensed Extra Bold" charset="0"/>
              </a:rPr>
              <a:t>Diaconisa</a:t>
            </a:r>
            <a:endParaRPr lang="es-US" dirty="0">
              <a:ln w="0"/>
              <a:solidFill>
                <a:schemeClr val="bg1"/>
              </a:solidFill>
              <a:effectLst>
                <a:outerShdw blurRad="38100" dist="19050" dir="2700000" algn="tl" rotWithShape="0">
                  <a:schemeClr val="dk1">
                    <a:alpha val="40000"/>
                  </a:schemeClr>
                </a:outerShdw>
              </a:effectLst>
              <a:latin typeface="Gabriola" pitchFamily="82" charset="0"/>
              <a:ea typeface="Abadi MT Condensed Extra Bold" charset="0"/>
              <a:cs typeface="Abadi MT Condensed Extra Bold" charset="0"/>
            </a:endParaRPr>
          </a:p>
        </p:txBody>
      </p:sp>
    </p:spTree>
    <p:extLst>
      <p:ext uri="{BB962C8B-B14F-4D97-AF65-F5344CB8AC3E}">
        <p14:creationId xmlns:p14="http://schemas.microsoft.com/office/powerpoint/2010/main" val="2361081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3CE3F8-CDEB-8A4D-9620-5D018C38BE11}"/>
              </a:ext>
            </a:extLst>
          </p:cNvPr>
          <p:cNvPicPr>
            <a:picLocks noChangeAspect="1"/>
          </p:cNvPicPr>
          <p:nvPr/>
        </p:nvPicPr>
        <p:blipFill>
          <a:blip r:embed="rId2"/>
          <a:stretch>
            <a:fillRect/>
          </a:stretch>
        </p:blipFill>
        <p:spPr>
          <a:xfrm>
            <a:off x="0" y="0"/>
            <a:ext cx="12192000" cy="6858000"/>
          </a:xfrm>
          <a:prstGeom prst="rect">
            <a:avLst/>
          </a:prstGeom>
        </p:spPr>
      </p:pic>
      <p:sp>
        <p:nvSpPr>
          <p:cNvPr id="7" name="Marcador de contenido 2">
            <a:extLst>
              <a:ext uri="{FF2B5EF4-FFF2-40B4-BE49-F238E27FC236}">
                <a16:creationId xmlns:a16="http://schemas.microsoft.com/office/drawing/2014/main" id="{7BC519CD-7872-F145-95EB-34B16E20E9FD}"/>
              </a:ext>
            </a:extLst>
          </p:cNvPr>
          <p:cNvSpPr>
            <a:spLocks noGrp="1"/>
          </p:cNvSpPr>
          <p:nvPr>
            <p:ph idx="1"/>
          </p:nvPr>
        </p:nvSpPr>
        <p:spPr>
          <a:xfrm>
            <a:off x="2382981" y="605185"/>
            <a:ext cx="8013747" cy="5315974"/>
          </a:xfrm>
        </p:spPr>
        <p:txBody>
          <a:bodyPr>
            <a:noAutofit/>
          </a:bodyPr>
          <a:lstStyle/>
          <a:p>
            <a:pPr marL="0" indent="0" algn="ctr">
              <a:buNone/>
            </a:pPr>
            <a:r>
              <a:rPr lang="es-ES_tradnl" sz="2400" dirty="0">
                <a:solidFill>
                  <a:schemeClr val="bg1"/>
                </a:solidFill>
              </a:rPr>
              <a:t>Existe una frase muy conocida que dice:</a:t>
            </a:r>
          </a:p>
          <a:p>
            <a:pPr marL="0" indent="0" algn="ctr">
              <a:buNone/>
            </a:pPr>
            <a:r>
              <a:rPr lang="es-ES_tradnl" sz="2400" dirty="0">
                <a:solidFill>
                  <a:schemeClr val="bg1"/>
                </a:solidFill>
              </a:rPr>
              <a:t> </a:t>
            </a:r>
            <a:r>
              <a:rPr lang="es-ES_tradnl" sz="3600" b="1" dirty="0">
                <a:solidFill>
                  <a:schemeClr val="bg1"/>
                </a:solidFill>
              </a:rPr>
              <a:t>“El Perro es el mejor amigo del hombre”</a:t>
            </a:r>
            <a:endParaRPr lang="es-ES_tradnl" sz="2400" b="1" dirty="0">
              <a:solidFill>
                <a:schemeClr val="bg1"/>
              </a:solidFill>
            </a:endParaRPr>
          </a:p>
          <a:p>
            <a:pPr marL="0" indent="0" algn="just">
              <a:buNone/>
            </a:pPr>
            <a:r>
              <a:rPr lang="es-ES_tradnl" sz="2400" dirty="0">
                <a:solidFill>
                  <a:schemeClr val="bg1"/>
                </a:solidFill>
              </a:rPr>
              <a:t>Quien primero la pronunció fue Charles </a:t>
            </a:r>
            <a:r>
              <a:rPr lang="es-ES_tradnl" sz="2400" dirty="0" err="1">
                <a:solidFill>
                  <a:schemeClr val="bg1"/>
                </a:solidFill>
              </a:rPr>
              <a:t>Burden</a:t>
            </a:r>
            <a:r>
              <a:rPr lang="es-ES_tradnl" sz="2400" dirty="0">
                <a:solidFill>
                  <a:schemeClr val="bg1"/>
                </a:solidFill>
              </a:rPr>
              <a:t>, quien tenía un galgo llamado Old </a:t>
            </a:r>
            <a:r>
              <a:rPr lang="es-ES_tradnl" sz="2400" dirty="0" err="1">
                <a:solidFill>
                  <a:schemeClr val="bg1"/>
                </a:solidFill>
              </a:rPr>
              <a:t>Drum</a:t>
            </a:r>
            <a:r>
              <a:rPr lang="es-ES_tradnl" sz="2400" dirty="0">
                <a:solidFill>
                  <a:schemeClr val="bg1"/>
                </a:solidFill>
              </a:rPr>
              <a:t>, al que quería con todo su corazón. Una mañana descubrió que había sido asesinado por su vecino a sangre fría y decidió denunciar el hecho. Ante el jurado expresó un discurso conmovedor del valor de un fiel perro al lado del hombre. </a:t>
            </a:r>
          </a:p>
          <a:p>
            <a:pPr marL="0" indent="0" algn="just">
              <a:buNone/>
            </a:pPr>
            <a:r>
              <a:rPr lang="es-ES_tradnl" sz="2400" dirty="0">
                <a:solidFill>
                  <a:schemeClr val="bg1"/>
                </a:solidFill>
              </a:rPr>
              <a:t>La sala se llenó de un profundo silencio. El vecino y asesino del perro, Leónidas </a:t>
            </a:r>
            <a:r>
              <a:rPr lang="es-ES_tradnl" sz="2400" dirty="0" err="1">
                <a:solidFill>
                  <a:schemeClr val="bg1"/>
                </a:solidFill>
              </a:rPr>
              <a:t>Hornsby</a:t>
            </a:r>
            <a:r>
              <a:rPr lang="es-ES_tradnl" sz="2400" dirty="0">
                <a:solidFill>
                  <a:schemeClr val="bg1"/>
                </a:solidFill>
              </a:rPr>
              <a:t>, fue multado con 550 dólares y la frase "el perro es el mejor amigo del hombre" se volvió una afirmación válida hasta nuestros días.</a:t>
            </a:r>
          </a:p>
          <a:p>
            <a:pPr marL="0" indent="0" algn="ctr">
              <a:buNone/>
            </a:pPr>
            <a:r>
              <a:rPr lang="es-ES_tradnl" sz="2400" i="1" dirty="0"/>
              <a:t> </a:t>
            </a:r>
            <a:r>
              <a:rPr lang="es-ES_tradnl" sz="2400" dirty="0"/>
              <a:t> </a:t>
            </a:r>
          </a:p>
        </p:txBody>
      </p:sp>
    </p:spTree>
    <p:extLst>
      <p:ext uri="{BB962C8B-B14F-4D97-AF65-F5344CB8AC3E}">
        <p14:creationId xmlns:p14="http://schemas.microsoft.com/office/powerpoint/2010/main" val="934411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564F06-7CD2-E74D-B3C8-8A04C9188040}"/>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B7983C12-75BE-D241-947C-AEDD06B82145}"/>
              </a:ext>
            </a:extLst>
          </p:cNvPr>
          <p:cNvSpPr txBox="1"/>
          <p:nvPr/>
        </p:nvSpPr>
        <p:spPr>
          <a:xfrm>
            <a:off x="867204" y="2422779"/>
            <a:ext cx="6795450" cy="1446550"/>
          </a:xfrm>
          <a:prstGeom prst="rect">
            <a:avLst/>
          </a:prstGeom>
          <a:noFill/>
        </p:spPr>
        <p:txBody>
          <a:bodyPr wrap="none" rtlCol="0">
            <a:spAutoFit/>
          </a:bodyPr>
          <a:lstStyle/>
          <a:p>
            <a:r>
              <a:rPr lang="es-ES_tradnl" sz="8800" b="1" dirty="0" smtClean="0">
                <a:solidFill>
                  <a:schemeClr val="bg1"/>
                </a:solidFill>
                <a:latin typeface="Gabriola" pitchFamily="82" charset="0"/>
              </a:rPr>
              <a:t>DIOS TE BENDIGA</a:t>
            </a:r>
            <a:endParaRPr lang="es-ES_tradnl" sz="8800" b="1" dirty="0">
              <a:solidFill>
                <a:schemeClr val="bg1"/>
              </a:solidFill>
              <a:latin typeface="Gabriola" pitchFamily="82" charset="0"/>
            </a:endParaRPr>
          </a:p>
        </p:txBody>
      </p:sp>
      <p:pic>
        <p:nvPicPr>
          <p:cNvPr id="7" name="Imagen 10">
            <a:extLst>
              <a:ext uri="{FF2B5EF4-FFF2-40B4-BE49-F238E27FC236}">
                <a16:creationId xmlns:a16="http://schemas.microsoft.com/office/drawing/2014/main" id="{786A652E-44E8-2C45-AF26-60E8D4869132}"/>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4857312" y="6048123"/>
            <a:ext cx="1640470" cy="487970"/>
          </a:xfrm>
          <a:prstGeom prst="rect">
            <a:avLst/>
          </a:prstGeom>
        </p:spPr>
      </p:pic>
    </p:spTree>
    <p:extLst>
      <p:ext uri="{BB962C8B-B14F-4D97-AF65-F5344CB8AC3E}">
        <p14:creationId xmlns:p14="http://schemas.microsoft.com/office/powerpoint/2010/main" val="586741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1AD177-91D2-FD4F-AAB2-7930EEEB7421}"/>
              </a:ext>
            </a:extLst>
          </p:cNvPr>
          <p:cNvPicPr>
            <a:picLocks noChangeAspect="1"/>
          </p:cNvPicPr>
          <p:nvPr/>
        </p:nvPicPr>
        <p:blipFill>
          <a:blip r:embed="rId2"/>
          <a:stretch>
            <a:fillRect/>
          </a:stretch>
        </p:blipFill>
        <p:spPr>
          <a:xfrm>
            <a:off x="0" y="0"/>
            <a:ext cx="12192000" cy="6857999"/>
          </a:xfrm>
          <a:prstGeom prst="rect">
            <a:avLst/>
          </a:prstGeom>
        </p:spPr>
      </p:pic>
      <p:sp>
        <p:nvSpPr>
          <p:cNvPr id="6" name="Marcador de contenido 2">
            <a:extLst>
              <a:ext uri="{FF2B5EF4-FFF2-40B4-BE49-F238E27FC236}">
                <a16:creationId xmlns:a16="http://schemas.microsoft.com/office/drawing/2014/main" id="{7F541C6D-CBB0-D24D-B0F7-61B5038E4117}"/>
              </a:ext>
            </a:extLst>
          </p:cNvPr>
          <p:cNvSpPr>
            <a:spLocks noGrp="1"/>
          </p:cNvSpPr>
          <p:nvPr>
            <p:ph idx="1"/>
          </p:nvPr>
        </p:nvSpPr>
        <p:spPr>
          <a:xfrm>
            <a:off x="2737936" y="82296"/>
            <a:ext cx="7273544" cy="6299200"/>
          </a:xfrm>
        </p:spPr>
        <p:txBody>
          <a:bodyPr>
            <a:noAutofit/>
          </a:bodyPr>
          <a:lstStyle/>
          <a:p>
            <a:pPr marL="0" indent="0" algn="ctr">
              <a:buNone/>
            </a:pPr>
            <a:r>
              <a:rPr lang="es-ES_tradnl" sz="4000" b="1" dirty="0"/>
              <a:t/>
            </a:r>
            <a:br>
              <a:rPr lang="es-ES_tradnl" sz="4000" b="1" dirty="0"/>
            </a:br>
            <a:r>
              <a:rPr lang="es-ES_tradnl" sz="3600" b="1" dirty="0">
                <a:solidFill>
                  <a:srgbClr val="D1206F"/>
                </a:solidFill>
              </a:rPr>
              <a:t>La Fidelidad es uno de los atributos de Dios que más frecuentemente se destaca en las Escrituras.</a:t>
            </a:r>
          </a:p>
          <a:p>
            <a:pPr marL="0" indent="0" algn="ctr">
              <a:buNone/>
            </a:pPr>
            <a:endParaRPr lang="es-ES_tradnl" sz="3600" b="1" dirty="0" smtClean="0">
              <a:solidFill>
                <a:srgbClr val="D1206F"/>
              </a:solidFill>
            </a:endParaRPr>
          </a:p>
          <a:p>
            <a:pPr marL="0" indent="0" algn="ctr">
              <a:buNone/>
            </a:pPr>
            <a:endParaRPr lang="es-ES_tradnl" sz="3600" b="1" dirty="0">
              <a:solidFill>
                <a:srgbClr val="D1206F"/>
              </a:solidFill>
            </a:endParaRPr>
          </a:p>
          <a:p>
            <a:pPr marL="0" indent="0" algn="just">
              <a:buNone/>
            </a:pPr>
            <a:endParaRPr lang="es-ES_tradnl" sz="3600" b="1" dirty="0">
              <a:solidFill>
                <a:srgbClr val="D1206F"/>
              </a:solidFill>
            </a:endParaRPr>
          </a:p>
          <a:p>
            <a:pPr marL="0" indent="0" algn="just">
              <a:buNone/>
            </a:pPr>
            <a:endParaRPr lang="es-ES_tradnl" sz="3600" b="1" dirty="0">
              <a:solidFill>
                <a:srgbClr val="D1206F"/>
              </a:solidFill>
            </a:endParaRPr>
          </a:p>
          <a:p>
            <a:pPr marL="0" indent="0" algn="ctr">
              <a:buNone/>
            </a:pPr>
            <a:r>
              <a:rPr lang="es-ES_tradnl" sz="3600" b="1" dirty="0">
                <a:solidFill>
                  <a:srgbClr val="D1206F"/>
                </a:solidFill>
              </a:rPr>
              <a:t>Dios es fiel y la fidelidad debería ser también la característica del creyente, Hijo (a) de </a:t>
            </a:r>
            <a:r>
              <a:rPr lang="es-ES_tradnl" sz="3600" b="1" dirty="0" smtClean="0">
                <a:solidFill>
                  <a:srgbClr val="D1206F"/>
                </a:solidFill>
              </a:rPr>
              <a:t>Dios</a:t>
            </a:r>
            <a:r>
              <a:rPr lang="en-US" sz="3600" b="1" dirty="0" smtClean="0">
                <a:solidFill>
                  <a:srgbClr val="D1206F"/>
                </a:solidFill>
              </a:rPr>
              <a:t>.</a:t>
            </a:r>
            <a:endParaRPr lang="en-US" sz="3600" b="1" dirty="0">
              <a:solidFill>
                <a:srgbClr val="D1206F"/>
              </a:solidFill>
            </a:endParaRPr>
          </a:p>
        </p:txBody>
      </p:sp>
      <p:graphicFrame>
        <p:nvGraphicFramePr>
          <p:cNvPr id="7" name="Diagrama 10">
            <a:extLst>
              <a:ext uri="{FF2B5EF4-FFF2-40B4-BE49-F238E27FC236}">
                <a16:creationId xmlns:a16="http://schemas.microsoft.com/office/drawing/2014/main" id="{7E0E560F-85B7-FB43-8294-F447CF71CF0A}"/>
              </a:ext>
            </a:extLst>
          </p:cNvPr>
          <p:cNvGraphicFramePr/>
          <p:nvPr>
            <p:extLst>
              <p:ext uri="{D42A27DB-BD31-4B8C-83A1-F6EECF244321}">
                <p14:modId xmlns:p14="http://schemas.microsoft.com/office/powerpoint/2010/main" val="3555963445"/>
              </p:ext>
            </p:extLst>
          </p:nvPr>
        </p:nvGraphicFramePr>
        <p:xfrm>
          <a:off x="2113280" y="2948709"/>
          <a:ext cx="7965440" cy="132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2470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AD9B26-9C97-CE45-8983-9624CAE27F1C}"/>
              </a:ext>
            </a:extLst>
          </p:cNvPr>
          <p:cNvPicPr>
            <a:picLocks noChangeAspect="1"/>
          </p:cNvPicPr>
          <p:nvPr/>
        </p:nvPicPr>
        <p:blipFill>
          <a:blip r:embed="rId2"/>
          <a:stretch>
            <a:fillRect/>
          </a:stretch>
        </p:blipFill>
        <p:spPr>
          <a:xfrm>
            <a:off x="0" y="0"/>
            <a:ext cx="12192000" cy="6857999"/>
          </a:xfrm>
          <a:prstGeom prst="rect">
            <a:avLst/>
          </a:prstGeom>
        </p:spPr>
      </p:pic>
      <p:sp>
        <p:nvSpPr>
          <p:cNvPr id="3" name="Content Placeholder 2">
            <a:extLst>
              <a:ext uri="{FF2B5EF4-FFF2-40B4-BE49-F238E27FC236}">
                <a16:creationId xmlns:a16="http://schemas.microsoft.com/office/drawing/2014/main" id="{01914FB5-CA77-6648-933A-EFAC73F50692}"/>
              </a:ext>
            </a:extLst>
          </p:cNvPr>
          <p:cNvSpPr>
            <a:spLocks noGrp="1"/>
          </p:cNvSpPr>
          <p:nvPr>
            <p:ph idx="1"/>
          </p:nvPr>
        </p:nvSpPr>
        <p:spPr>
          <a:xfrm>
            <a:off x="1220265" y="1663701"/>
            <a:ext cx="7221416" cy="4351338"/>
          </a:xfrm>
        </p:spPr>
        <p:txBody>
          <a:bodyPr>
            <a:normAutofit fontScale="92500" lnSpcReduction="20000"/>
          </a:bodyPr>
          <a:lstStyle/>
          <a:p>
            <a:pPr algn="just"/>
            <a:r>
              <a:rPr lang="es-ES_tradnl" sz="2400" dirty="0">
                <a:solidFill>
                  <a:schemeClr val="bg1"/>
                </a:solidFill>
              </a:rPr>
              <a:t>Firmeza y constancia en los afectos, ideas y obligaciones, y en el cumplimiento de los compromisos establecidos.</a:t>
            </a:r>
          </a:p>
          <a:p>
            <a:pPr algn="just"/>
            <a:r>
              <a:rPr lang="es-ES_tradnl" sz="2400" dirty="0">
                <a:solidFill>
                  <a:schemeClr val="bg1"/>
                </a:solidFill>
              </a:rPr>
              <a:t>Tener fidelidad es una expresión usada para nombrar al o a lo que tiene constancia. Ejemplo: La fidelidad de un cliente, la fidelidad de un amigo, la fidelidad de Dios, la fidelidad del esposo o la esposa, etc. La fidelidad es la </a:t>
            </a:r>
            <a:r>
              <a:rPr lang="es-ES_tradnl" sz="2400" b="1" dirty="0">
                <a:solidFill>
                  <a:schemeClr val="bg1"/>
                </a:solidFill>
              </a:rPr>
              <a:t>capacidad, el poder o la virtud de dar cumplimiento a las promesas</a:t>
            </a:r>
            <a:r>
              <a:rPr lang="es-ES_tradnl" sz="2400" dirty="0">
                <a:solidFill>
                  <a:schemeClr val="bg1"/>
                </a:solidFill>
              </a:rPr>
              <a:t>. También es la capacidad de no engañar, de no traicionar a los demás. Cuando se rompen estos compromisos se llama infidelidad.</a:t>
            </a:r>
          </a:p>
          <a:p>
            <a:pPr algn="just"/>
            <a:r>
              <a:rPr lang="es-ES_tradnl" sz="2400" dirty="0">
                <a:solidFill>
                  <a:schemeClr val="bg1"/>
                </a:solidFill>
              </a:rPr>
              <a:t>También se puede decir que la fidelidad es la capacidad de no engañar, no traicionar a los demás. Es un valor moral que faculta al ser humano para cumplir con los pactos y compromisos adquiridos. La fidelidad es entonces el cumplimiento de la palabra dada.</a:t>
            </a:r>
          </a:p>
          <a:p>
            <a:endParaRPr lang="en-US" sz="2400" b="1" dirty="0">
              <a:solidFill>
                <a:schemeClr val="bg1"/>
              </a:solidFill>
            </a:endParaRPr>
          </a:p>
        </p:txBody>
      </p:sp>
      <p:sp>
        <p:nvSpPr>
          <p:cNvPr id="2" name="Title 1">
            <a:extLst>
              <a:ext uri="{FF2B5EF4-FFF2-40B4-BE49-F238E27FC236}">
                <a16:creationId xmlns:a16="http://schemas.microsoft.com/office/drawing/2014/main" id="{BA839D18-B369-714B-B07C-F00A82988085}"/>
              </a:ext>
            </a:extLst>
          </p:cNvPr>
          <p:cNvSpPr>
            <a:spLocks noGrp="1"/>
          </p:cNvSpPr>
          <p:nvPr>
            <p:ph type="title"/>
          </p:nvPr>
        </p:nvSpPr>
        <p:spPr>
          <a:xfrm>
            <a:off x="1073961" y="729600"/>
            <a:ext cx="6711462" cy="1325563"/>
          </a:xfrm>
        </p:spPr>
        <p:txBody>
          <a:bodyPr>
            <a:normAutofit fontScale="90000"/>
          </a:bodyPr>
          <a:lstStyle/>
          <a:p>
            <a:pPr algn="ctr"/>
            <a:r>
              <a:rPr lang="es-ES_tradnl" sz="4000" b="1" dirty="0">
                <a:solidFill>
                  <a:schemeClr val="bg1"/>
                </a:solidFill>
                <a:latin typeface="Abadi MT Condensed Extra Bold" charset="0"/>
                <a:ea typeface="Abadi MT Condensed Extra Bold" charset="0"/>
                <a:cs typeface="Abadi MT Condensed Extra Bold" charset="0"/>
              </a:rPr>
              <a:t>DEFINICIÓN DE FIDELIDAD</a:t>
            </a:r>
            <a:r>
              <a:rPr lang="es-ES_tradnl" sz="6600" dirty="0">
                <a:latin typeface="Abadi MT Condensed Extra Bold" charset="0"/>
                <a:ea typeface="Abadi MT Condensed Extra Bold" charset="0"/>
                <a:cs typeface="Abadi MT Condensed Extra Bold" charset="0"/>
              </a:rPr>
              <a:t/>
            </a:r>
            <a:br>
              <a:rPr lang="es-ES_tradnl" sz="6600" dirty="0">
                <a:latin typeface="Abadi MT Condensed Extra Bold" charset="0"/>
                <a:ea typeface="Abadi MT Condensed Extra Bold" charset="0"/>
                <a:cs typeface="Abadi MT Condensed Extra Bold" charset="0"/>
              </a:rPr>
            </a:br>
            <a:endParaRPr lang="en-US" sz="6600" b="1" dirty="0">
              <a:solidFill>
                <a:schemeClr val="bg1"/>
              </a:solidFill>
            </a:endParaRPr>
          </a:p>
        </p:txBody>
      </p:sp>
      <p:sp>
        <p:nvSpPr>
          <p:cNvPr id="7" name="TextBox 6">
            <a:extLst>
              <a:ext uri="{FF2B5EF4-FFF2-40B4-BE49-F238E27FC236}">
                <a16:creationId xmlns:a16="http://schemas.microsoft.com/office/drawing/2014/main" id="{9571D429-B19E-4946-AE2C-14EBA0ACA0D4}"/>
              </a:ext>
            </a:extLst>
          </p:cNvPr>
          <p:cNvSpPr txBox="1"/>
          <p:nvPr/>
        </p:nvSpPr>
        <p:spPr>
          <a:xfrm>
            <a:off x="8894618" y="6262255"/>
            <a:ext cx="3297382" cy="461665"/>
          </a:xfrm>
          <a:prstGeom prst="rect">
            <a:avLst/>
          </a:prstGeom>
          <a:solidFill>
            <a:srgbClr val="FFB7BA"/>
          </a:solidFill>
        </p:spPr>
        <p:txBody>
          <a:bodyPr wrap="square" rtlCol="0">
            <a:spAutoFit/>
          </a:bodyPr>
          <a:lstStyle/>
          <a:p>
            <a:r>
              <a:rPr lang="es-US" sz="2400" dirty="0">
                <a:ln w="0"/>
                <a:solidFill>
                  <a:schemeClr val="bg1"/>
                </a:solidFill>
                <a:effectLst>
                  <a:outerShdw blurRad="38100" dist="19050" dir="2700000" algn="tl" rotWithShape="0">
                    <a:schemeClr val="dk1">
                      <a:alpha val="40000"/>
                    </a:schemeClr>
                  </a:outerShdw>
                </a:effectLst>
                <a:latin typeface="Gabriola" pitchFamily="82" charset="0"/>
                <a:ea typeface="Abadi MT Condensed Extra Bold" charset="0"/>
                <a:cs typeface="Abadi MT Condensed Extra Bold" charset="0"/>
              </a:rPr>
              <a:t>Fidelidad de la </a:t>
            </a:r>
            <a:r>
              <a:rPr lang="es-US" sz="2400" dirty="0" smtClean="0">
                <a:ln w="0"/>
                <a:solidFill>
                  <a:schemeClr val="bg1"/>
                </a:solidFill>
                <a:effectLst>
                  <a:outerShdw blurRad="38100" dist="19050" dir="2700000" algn="tl" rotWithShape="0">
                    <a:schemeClr val="dk1">
                      <a:alpha val="40000"/>
                    </a:schemeClr>
                  </a:outerShdw>
                </a:effectLst>
                <a:latin typeface="Gabriola" pitchFamily="82" charset="0"/>
                <a:ea typeface="Abadi MT Condensed Extra Bold" charset="0"/>
                <a:cs typeface="Abadi MT Condensed Extra Bold" charset="0"/>
              </a:rPr>
              <a:t>Diaconisa</a:t>
            </a:r>
            <a:endParaRPr lang="es-US" sz="2400" dirty="0">
              <a:ln w="0"/>
              <a:solidFill>
                <a:schemeClr val="bg1"/>
              </a:solidFill>
              <a:effectLst>
                <a:outerShdw blurRad="38100" dist="19050" dir="2700000" algn="tl" rotWithShape="0">
                  <a:schemeClr val="dk1">
                    <a:alpha val="40000"/>
                  </a:schemeClr>
                </a:outerShdw>
              </a:effectLst>
              <a:latin typeface="Gabriola" pitchFamily="82" charset="0"/>
              <a:ea typeface="Abadi MT Condensed Extra Bold" charset="0"/>
              <a:cs typeface="Abadi MT Condensed Extra Bold" charset="0"/>
            </a:endParaRPr>
          </a:p>
        </p:txBody>
      </p:sp>
      <p:cxnSp>
        <p:nvCxnSpPr>
          <p:cNvPr id="8" name="Straight Connector 7">
            <a:extLst>
              <a:ext uri="{FF2B5EF4-FFF2-40B4-BE49-F238E27FC236}">
                <a16:creationId xmlns:a16="http://schemas.microsoft.com/office/drawing/2014/main" id="{BD690B72-BF35-9145-8387-6B130C0E3063}"/>
              </a:ext>
            </a:extLst>
          </p:cNvPr>
          <p:cNvCxnSpPr/>
          <p:nvPr/>
        </p:nvCxnSpPr>
        <p:spPr>
          <a:xfrm>
            <a:off x="1366655" y="1392382"/>
            <a:ext cx="5980670" cy="0"/>
          </a:xfrm>
          <a:prstGeom prst="line">
            <a:avLst/>
          </a:prstGeom>
          <a:ln>
            <a:solidFill>
              <a:schemeClr val="bg1">
                <a:lumMod val="95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77907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2D204D-8093-9241-9C17-35741010DC1B}"/>
              </a:ext>
            </a:extLst>
          </p:cNvPr>
          <p:cNvPicPr>
            <a:picLocks noChangeAspect="1"/>
          </p:cNvPicPr>
          <p:nvPr/>
        </p:nvPicPr>
        <p:blipFill>
          <a:blip r:embed="rId2"/>
          <a:stretch>
            <a:fillRect/>
          </a:stretch>
        </p:blipFill>
        <p:spPr>
          <a:xfrm>
            <a:off x="0" y="0"/>
            <a:ext cx="12192000" cy="6857999"/>
          </a:xfrm>
          <a:prstGeom prst="rect">
            <a:avLst/>
          </a:prstGeom>
        </p:spPr>
      </p:pic>
      <p:sp>
        <p:nvSpPr>
          <p:cNvPr id="3" name="Content Placeholder 2">
            <a:extLst>
              <a:ext uri="{FF2B5EF4-FFF2-40B4-BE49-F238E27FC236}">
                <a16:creationId xmlns:a16="http://schemas.microsoft.com/office/drawing/2014/main" id="{154BAC21-2509-724D-90B8-335057AA3F02}"/>
              </a:ext>
            </a:extLst>
          </p:cNvPr>
          <p:cNvSpPr>
            <a:spLocks noGrp="1"/>
          </p:cNvSpPr>
          <p:nvPr>
            <p:ph idx="1"/>
          </p:nvPr>
        </p:nvSpPr>
        <p:spPr>
          <a:xfrm>
            <a:off x="524106" y="2092180"/>
            <a:ext cx="6714893" cy="4351338"/>
          </a:xfrm>
        </p:spPr>
        <p:txBody>
          <a:bodyPr>
            <a:normAutofit/>
          </a:bodyPr>
          <a:lstStyle/>
          <a:p>
            <a:pPr algn="just"/>
            <a:r>
              <a:rPr lang="es-ES_tradnl" sz="2400" dirty="0">
                <a:solidFill>
                  <a:srgbClr val="B61C61"/>
                </a:solidFill>
              </a:rPr>
              <a:t>La fidelidad es el atributo mayor de Dios y es la prueba del amor auténtico y sus obras revelan fidelidad. Deuteronomio  7:9, 32:4</a:t>
            </a:r>
          </a:p>
          <a:p>
            <a:pPr algn="just"/>
            <a:r>
              <a:rPr lang="es-ES_tradnl" sz="2400" dirty="0">
                <a:solidFill>
                  <a:srgbClr val="B61C61"/>
                </a:solidFill>
              </a:rPr>
              <a:t> La fidelidad divina se revela inmutable en el plan de Salvación, frente a la constante infidelidad del hombre Salmo 101:6, Salmos 37:28</a:t>
            </a:r>
          </a:p>
          <a:p>
            <a:pPr algn="just"/>
            <a:r>
              <a:rPr lang="es-ES_tradnl" sz="2400" dirty="0">
                <a:solidFill>
                  <a:srgbClr val="B61C61"/>
                </a:solidFill>
              </a:rPr>
              <a:t>En efecto, Jehová se deleita en la fidelidad de sus siervos. Con razón escribió el apóstol Pablo: “Lo que se busca en los mayordomos es que se le halle fiel” 1 Corintios 4:2</a:t>
            </a:r>
          </a:p>
          <a:p>
            <a:endParaRPr lang="en-US" sz="2400" dirty="0">
              <a:solidFill>
                <a:srgbClr val="B61C61"/>
              </a:solidFill>
            </a:endParaRPr>
          </a:p>
        </p:txBody>
      </p:sp>
      <p:sp>
        <p:nvSpPr>
          <p:cNvPr id="2" name="Title 1">
            <a:extLst>
              <a:ext uri="{FF2B5EF4-FFF2-40B4-BE49-F238E27FC236}">
                <a16:creationId xmlns:a16="http://schemas.microsoft.com/office/drawing/2014/main" id="{8134389E-920F-1948-9C0F-15E779F110DE}"/>
              </a:ext>
            </a:extLst>
          </p:cNvPr>
          <p:cNvSpPr>
            <a:spLocks noGrp="1"/>
          </p:cNvSpPr>
          <p:nvPr>
            <p:ph type="title"/>
          </p:nvPr>
        </p:nvSpPr>
        <p:spPr>
          <a:xfrm>
            <a:off x="-888507" y="914333"/>
            <a:ext cx="9081531" cy="1325563"/>
          </a:xfrm>
        </p:spPr>
        <p:txBody>
          <a:bodyPr>
            <a:normAutofit fontScale="90000"/>
          </a:bodyPr>
          <a:lstStyle/>
          <a:p>
            <a:pPr algn="ctr"/>
            <a:r>
              <a:rPr lang="es-ES_tradnl" sz="6000" dirty="0">
                <a:solidFill>
                  <a:srgbClr val="B61C61"/>
                </a:solidFill>
                <a:latin typeface="Abadi MT Condensed Extra Bold" charset="0"/>
                <a:ea typeface="Abadi MT Condensed Extra Bold" charset="0"/>
                <a:cs typeface="Abadi MT Condensed Extra Bold" charset="0"/>
              </a:rPr>
              <a:t>FIDELIDAD DIVINA</a:t>
            </a:r>
            <a:r>
              <a:rPr lang="es-ES_tradnl" sz="7200" dirty="0">
                <a:latin typeface="Abadi MT Condensed Extra Bold" charset="0"/>
                <a:ea typeface="Abadi MT Condensed Extra Bold" charset="0"/>
                <a:cs typeface="Abadi MT Condensed Extra Bold" charset="0"/>
              </a:rPr>
              <a:t/>
            </a:r>
            <a:br>
              <a:rPr lang="es-ES_tradnl" sz="7200" dirty="0">
                <a:latin typeface="Abadi MT Condensed Extra Bold" charset="0"/>
                <a:ea typeface="Abadi MT Condensed Extra Bold" charset="0"/>
                <a:cs typeface="Abadi MT Condensed Extra Bold" charset="0"/>
              </a:rPr>
            </a:br>
            <a:endParaRPr lang="es-ES_tradnl" sz="6800" b="1" dirty="0">
              <a:solidFill>
                <a:srgbClr val="B61C61"/>
              </a:solidFill>
              <a:latin typeface="Abadi MT Condensed Extra Bold" panose="020B0306030101010103" pitchFamily="34" charset="77"/>
            </a:endParaRPr>
          </a:p>
        </p:txBody>
      </p:sp>
    </p:spTree>
    <p:extLst>
      <p:ext uri="{BB962C8B-B14F-4D97-AF65-F5344CB8AC3E}">
        <p14:creationId xmlns:p14="http://schemas.microsoft.com/office/powerpoint/2010/main" val="382406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44CF52-8066-F648-BDAE-03CA8D9312DF}"/>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6726E48-214B-9044-93DB-407821BD05E1}"/>
              </a:ext>
            </a:extLst>
          </p:cNvPr>
          <p:cNvSpPr>
            <a:spLocks noGrp="1"/>
          </p:cNvSpPr>
          <p:nvPr>
            <p:ph idx="1"/>
          </p:nvPr>
        </p:nvSpPr>
        <p:spPr>
          <a:xfrm>
            <a:off x="2100945" y="1714373"/>
            <a:ext cx="6714894" cy="4351338"/>
          </a:xfrm>
        </p:spPr>
        <p:txBody>
          <a:bodyPr>
            <a:noAutofit/>
          </a:bodyPr>
          <a:lstStyle/>
          <a:p>
            <a:pPr algn="just"/>
            <a:r>
              <a:rPr lang="es-ES_tradnl" sz="2000" dirty="0">
                <a:solidFill>
                  <a:schemeClr val="bg1"/>
                </a:solidFill>
              </a:rPr>
              <a:t>El ser humano puede demostrar «fidelidad» en sus relaciones con Dios y con su prójimo (1 S 26:23). «El hombre fiel tendrá muchas bendiciones.</a:t>
            </a:r>
          </a:p>
          <a:p>
            <a:pPr algn="just"/>
            <a:r>
              <a:rPr lang="es-ES_tradnl" sz="2000" dirty="0">
                <a:solidFill>
                  <a:schemeClr val="bg1"/>
                </a:solidFill>
              </a:rPr>
              <a:t>Oseas describe la relación de Dios con Israel en términos de un matrimonio y declara la promesa divina de «fidelidad»: «Te desposaré conmigo para siempre; te desposaré conmigo en justicia y derecho, en lealtad y compasión. Yo te desposaré conmigo en fidelidad, y conocerás a Jehovah» (Os 2:19–20 </a:t>
            </a:r>
          </a:p>
          <a:p>
            <a:pPr algn="just"/>
            <a:r>
              <a:rPr lang="es-ES_tradnl" sz="2000" dirty="0">
                <a:solidFill>
                  <a:schemeClr val="bg1"/>
                </a:solidFill>
              </a:rPr>
              <a:t>Como en la relación conyugal, la «fidelidad» no es opcional. Para establecer la relación, se requiere que las dos partes respondan mutuamente en «fidelidad». Isaías y Jeremías condenan al pueblo por no ser «fieles» a Dios.</a:t>
            </a:r>
          </a:p>
          <a:p>
            <a:endParaRPr lang="en-US" sz="2100" b="1" dirty="0">
              <a:solidFill>
                <a:schemeClr val="bg1"/>
              </a:solidFill>
            </a:endParaRPr>
          </a:p>
        </p:txBody>
      </p:sp>
      <p:sp>
        <p:nvSpPr>
          <p:cNvPr id="2" name="Title 1">
            <a:extLst>
              <a:ext uri="{FF2B5EF4-FFF2-40B4-BE49-F238E27FC236}">
                <a16:creationId xmlns:a16="http://schemas.microsoft.com/office/drawing/2014/main" id="{A73C5276-3A8C-D64A-ABCA-45008793B193}"/>
              </a:ext>
            </a:extLst>
          </p:cNvPr>
          <p:cNvSpPr>
            <a:spLocks noGrp="1"/>
          </p:cNvSpPr>
          <p:nvPr>
            <p:ph type="title"/>
          </p:nvPr>
        </p:nvSpPr>
        <p:spPr>
          <a:xfrm>
            <a:off x="2100945" y="695038"/>
            <a:ext cx="6714893" cy="1325563"/>
          </a:xfrm>
        </p:spPr>
        <p:txBody>
          <a:bodyPr>
            <a:normAutofit fontScale="90000"/>
          </a:bodyPr>
          <a:lstStyle/>
          <a:p>
            <a:r>
              <a:rPr lang="es-ES_tradnl" sz="5400" dirty="0">
                <a:solidFill>
                  <a:schemeClr val="bg1"/>
                </a:solidFill>
                <a:latin typeface="Abadi MT Condensed Extra Bold" charset="0"/>
                <a:ea typeface="Abadi MT Condensed Extra Bold" charset="0"/>
                <a:cs typeface="Abadi MT Condensed Extra Bold" charset="0"/>
              </a:rPr>
              <a:t>FIDELIDAD HUMANA</a:t>
            </a:r>
            <a:r>
              <a:rPr lang="es-ES_tradnl" sz="5400" dirty="0">
                <a:latin typeface="Abadi MT Condensed Extra Bold" charset="0"/>
                <a:ea typeface="Abadi MT Condensed Extra Bold" charset="0"/>
                <a:cs typeface="Abadi MT Condensed Extra Bold" charset="0"/>
              </a:rPr>
              <a:t/>
            </a:r>
            <a:br>
              <a:rPr lang="es-ES_tradnl" sz="5400" dirty="0">
                <a:latin typeface="Abadi MT Condensed Extra Bold" charset="0"/>
                <a:ea typeface="Abadi MT Condensed Extra Bold" charset="0"/>
                <a:cs typeface="Abadi MT Condensed Extra Bold" charset="0"/>
              </a:rPr>
            </a:br>
            <a:endParaRPr lang="es-ES_tradnl" sz="5400" b="1" dirty="0">
              <a:solidFill>
                <a:schemeClr val="bg1"/>
              </a:solidFill>
              <a:latin typeface="Abadi MT Condensed Extra Bold" panose="020B0306030101010103" pitchFamily="34" charset="77"/>
            </a:endParaRPr>
          </a:p>
        </p:txBody>
      </p:sp>
      <p:cxnSp>
        <p:nvCxnSpPr>
          <p:cNvPr id="9" name="Straight Connector 8">
            <a:extLst>
              <a:ext uri="{FF2B5EF4-FFF2-40B4-BE49-F238E27FC236}">
                <a16:creationId xmlns:a16="http://schemas.microsoft.com/office/drawing/2014/main" id="{FCCC8EB1-752C-8E43-8FFD-797E5ADFEB26}"/>
              </a:ext>
            </a:extLst>
          </p:cNvPr>
          <p:cNvCxnSpPr/>
          <p:nvPr/>
        </p:nvCxnSpPr>
        <p:spPr>
          <a:xfrm>
            <a:off x="2100946" y="1440830"/>
            <a:ext cx="5980670" cy="0"/>
          </a:xfrm>
          <a:prstGeom prst="line">
            <a:avLst/>
          </a:prstGeom>
          <a:ln>
            <a:solidFill>
              <a:schemeClr val="bg1">
                <a:lumMod val="95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36268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EAE12E9-E3F0-1342-8049-8441BAF8F297}"/>
              </a:ext>
            </a:extLst>
          </p:cNvPr>
          <p:cNvPicPr>
            <a:picLocks noChangeAspect="1"/>
          </p:cNvPicPr>
          <p:nvPr/>
        </p:nvPicPr>
        <p:blipFill>
          <a:blip r:embed="rId2"/>
          <a:stretch>
            <a:fillRect/>
          </a:stretch>
        </p:blipFill>
        <p:spPr>
          <a:xfrm>
            <a:off x="0" y="0"/>
            <a:ext cx="12192000" cy="6857999"/>
          </a:xfrm>
          <a:prstGeom prst="rect">
            <a:avLst/>
          </a:prstGeom>
        </p:spPr>
      </p:pic>
      <p:sp>
        <p:nvSpPr>
          <p:cNvPr id="3" name="Content Placeholder 2">
            <a:extLst>
              <a:ext uri="{FF2B5EF4-FFF2-40B4-BE49-F238E27FC236}">
                <a16:creationId xmlns:a16="http://schemas.microsoft.com/office/drawing/2014/main" id="{418E2187-336E-9A46-806C-CDA37314C987}"/>
              </a:ext>
            </a:extLst>
          </p:cNvPr>
          <p:cNvSpPr>
            <a:spLocks noGrp="1"/>
          </p:cNvSpPr>
          <p:nvPr>
            <p:ph idx="1"/>
          </p:nvPr>
        </p:nvSpPr>
        <p:spPr>
          <a:xfrm>
            <a:off x="2864599" y="569977"/>
            <a:ext cx="6846849" cy="5856922"/>
          </a:xfrm>
        </p:spPr>
        <p:txBody>
          <a:bodyPr>
            <a:normAutofit fontScale="77500" lnSpcReduction="20000"/>
          </a:bodyPr>
          <a:lstStyle/>
          <a:p>
            <a:pPr marL="0" indent="0" algn="ctr">
              <a:buNone/>
            </a:pPr>
            <a:r>
              <a:rPr lang="es-ES_tradnl" sz="4200" b="1" dirty="0">
                <a:solidFill>
                  <a:srgbClr val="B61C61"/>
                </a:solidFill>
                <a:latin typeface="Abadi MT Condensed Extra Bold" charset="0"/>
                <a:ea typeface="Abadi MT Condensed Extra Bold" charset="0"/>
                <a:cs typeface="Abadi MT Condensed Extra Bold" charset="0"/>
              </a:rPr>
              <a:t>PERSONAJES BÍBLICOS FIELES</a:t>
            </a:r>
          </a:p>
          <a:p>
            <a:pPr marL="0" indent="0" algn="ctr">
              <a:buNone/>
            </a:pPr>
            <a:endParaRPr lang="es-ES_tradnl" dirty="0">
              <a:solidFill>
                <a:srgbClr val="B61C61"/>
              </a:solidFill>
            </a:endParaRPr>
          </a:p>
          <a:p>
            <a:pPr marL="0" indent="0" algn="ctr">
              <a:buNone/>
            </a:pPr>
            <a:r>
              <a:rPr lang="es-ES_tradnl" sz="2500" b="1" u="sng" dirty="0">
                <a:solidFill>
                  <a:srgbClr val="B61C61"/>
                </a:solidFill>
              </a:rPr>
              <a:t>1 Samuel 2:35</a:t>
            </a:r>
          </a:p>
          <a:p>
            <a:pPr marL="0" indent="0" algn="ctr">
              <a:buNone/>
            </a:pPr>
            <a:r>
              <a:rPr lang="es-ES_tradnl" dirty="0">
                <a:solidFill>
                  <a:srgbClr val="B61C61"/>
                </a:solidFill>
              </a:rPr>
              <a:t>Y yo me suscitaré un sacerdote fiel, que haga conforme a mi corazón y a mi alma; y yo le edificaré casa firme, y andará delante de mi ungido todos los días.</a:t>
            </a:r>
          </a:p>
          <a:p>
            <a:pPr marL="0" indent="0" algn="ctr">
              <a:buNone/>
            </a:pPr>
            <a:endParaRPr lang="es-ES_tradnl" dirty="0">
              <a:solidFill>
                <a:srgbClr val="B61C61"/>
              </a:solidFill>
            </a:endParaRPr>
          </a:p>
          <a:p>
            <a:pPr marL="0" indent="0" algn="ctr">
              <a:buNone/>
            </a:pPr>
            <a:r>
              <a:rPr lang="es-ES_tradnl" b="1" u="sng" dirty="0">
                <a:solidFill>
                  <a:srgbClr val="B61C61"/>
                </a:solidFill>
              </a:rPr>
              <a:t>1 Samuel 22:14</a:t>
            </a:r>
          </a:p>
          <a:p>
            <a:pPr marL="0" indent="0" algn="ctr">
              <a:buNone/>
            </a:pPr>
            <a:r>
              <a:rPr lang="es-ES_tradnl" dirty="0">
                <a:solidFill>
                  <a:srgbClr val="B61C61"/>
                </a:solidFill>
              </a:rPr>
              <a:t>Respondió </a:t>
            </a:r>
            <a:r>
              <a:rPr lang="es-ES_tradnl" dirty="0" err="1">
                <a:solidFill>
                  <a:srgbClr val="B61C61"/>
                </a:solidFill>
              </a:rPr>
              <a:t>Ahimelec</a:t>
            </a:r>
            <a:r>
              <a:rPr lang="es-ES_tradnl" dirty="0">
                <a:solidFill>
                  <a:srgbClr val="B61C61"/>
                </a:solidFill>
              </a:rPr>
              <a:t> al rey y dijo: ¿Y quién entre todos tus siervos es tan fiel como David, yerno del rey, jefe de tu guardia y se le honra en tu casa?</a:t>
            </a:r>
          </a:p>
          <a:p>
            <a:pPr marL="0" indent="0" algn="ctr">
              <a:buNone/>
            </a:pPr>
            <a:endParaRPr lang="es-ES_tradnl" sz="2500" dirty="0">
              <a:solidFill>
                <a:srgbClr val="B61C61"/>
              </a:solidFill>
            </a:endParaRPr>
          </a:p>
          <a:p>
            <a:pPr marL="0" indent="0" algn="ctr">
              <a:buNone/>
            </a:pPr>
            <a:r>
              <a:rPr lang="es-ES_tradnl" b="1" u="sng" dirty="0">
                <a:solidFill>
                  <a:srgbClr val="B61C61"/>
                </a:solidFill>
              </a:rPr>
              <a:t>Nehemías </a:t>
            </a:r>
            <a:r>
              <a:rPr lang="en-US" sz="2500" b="1" u="sng" dirty="0" smtClean="0">
                <a:solidFill>
                  <a:srgbClr val="B61C61"/>
                </a:solidFill>
              </a:rPr>
              <a:t>7:2</a:t>
            </a:r>
          </a:p>
          <a:p>
            <a:pPr marL="0" indent="0" algn="ctr">
              <a:buNone/>
            </a:pPr>
            <a:r>
              <a:rPr lang="es-ES_tradnl" dirty="0" smtClean="0">
                <a:solidFill>
                  <a:srgbClr val="B61C61"/>
                </a:solidFill>
              </a:rPr>
              <a:t>Puse </a:t>
            </a:r>
            <a:r>
              <a:rPr lang="es-ES_tradnl" dirty="0">
                <a:solidFill>
                  <a:srgbClr val="B61C61"/>
                </a:solidFill>
              </a:rPr>
              <a:t>al frente de Jerusalén a mi hermano </a:t>
            </a:r>
            <a:r>
              <a:rPr lang="es-ES_tradnl" dirty="0" err="1">
                <a:solidFill>
                  <a:srgbClr val="B61C61"/>
                </a:solidFill>
              </a:rPr>
              <a:t>Hananí</a:t>
            </a:r>
            <a:r>
              <a:rPr lang="es-ES_tradnl" dirty="0">
                <a:solidFill>
                  <a:srgbClr val="B61C61"/>
                </a:solidFill>
              </a:rPr>
              <a:t> y a </a:t>
            </a:r>
            <a:r>
              <a:rPr lang="es-ES_tradnl" dirty="0" err="1">
                <a:solidFill>
                  <a:srgbClr val="B61C61"/>
                </a:solidFill>
              </a:rPr>
              <a:t>Hananías</a:t>
            </a:r>
            <a:r>
              <a:rPr lang="es-ES_tradnl" dirty="0">
                <a:solidFill>
                  <a:srgbClr val="B61C61"/>
                </a:solidFill>
              </a:rPr>
              <a:t>, comandante de la fortaleza, porque éste </a:t>
            </a:r>
            <a:r>
              <a:rPr lang="es-ES_tradnl" i="1" dirty="0">
                <a:solidFill>
                  <a:srgbClr val="B61C61"/>
                </a:solidFill>
              </a:rPr>
              <a:t>era</a:t>
            </a:r>
            <a:r>
              <a:rPr lang="es-ES_tradnl" dirty="0">
                <a:solidFill>
                  <a:srgbClr val="B61C61"/>
                </a:solidFill>
              </a:rPr>
              <a:t> hombre fiel y temeroso de Dios más que </a:t>
            </a:r>
            <a:r>
              <a:rPr lang="es-ES_tradnl" dirty="0" smtClean="0">
                <a:solidFill>
                  <a:srgbClr val="B61C61"/>
                </a:solidFill>
              </a:rPr>
              <a:t>muchos.</a:t>
            </a:r>
            <a:endParaRPr lang="es-ES_tradnl" dirty="0">
              <a:solidFill>
                <a:srgbClr val="B61C61"/>
              </a:solidFill>
            </a:endParaRPr>
          </a:p>
          <a:p>
            <a:pPr marL="0" indent="0" algn="ctr">
              <a:buNone/>
            </a:pPr>
            <a:endParaRPr lang="en-US" sz="2500" b="1" u="sng" dirty="0">
              <a:solidFill>
                <a:srgbClr val="B61C61"/>
              </a:solidFill>
            </a:endParaRPr>
          </a:p>
        </p:txBody>
      </p:sp>
    </p:spTree>
    <p:extLst>
      <p:ext uri="{BB962C8B-B14F-4D97-AF65-F5344CB8AC3E}">
        <p14:creationId xmlns:p14="http://schemas.microsoft.com/office/powerpoint/2010/main" val="1950391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AE9E52-8B86-F44B-889B-65C8EEE551C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5E2D15A-B237-FE43-9BFF-FA6FB66E87A5}"/>
              </a:ext>
            </a:extLst>
          </p:cNvPr>
          <p:cNvSpPr>
            <a:spLocks noGrp="1"/>
          </p:cNvSpPr>
          <p:nvPr>
            <p:ph idx="1"/>
          </p:nvPr>
        </p:nvSpPr>
        <p:spPr>
          <a:xfrm>
            <a:off x="3002488" y="632682"/>
            <a:ext cx="6335751" cy="5281045"/>
          </a:xfrm>
        </p:spPr>
        <p:txBody>
          <a:bodyPr>
            <a:normAutofit/>
          </a:bodyPr>
          <a:lstStyle/>
          <a:p>
            <a:pPr marL="0" indent="0" algn="ctr">
              <a:buNone/>
            </a:pPr>
            <a:r>
              <a:rPr lang="pt-BR" sz="3600" b="1" u="sng" dirty="0">
                <a:solidFill>
                  <a:schemeClr val="bg1"/>
                </a:solidFill>
              </a:rPr>
              <a:t>Lucas 16:10-12</a:t>
            </a:r>
          </a:p>
          <a:p>
            <a:pPr marL="0" indent="0" algn="ctr">
              <a:buNone/>
            </a:pPr>
            <a:r>
              <a:rPr lang="pt-BR" sz="3600" dirty="0">
                <a:solidFill>
                  <a:schemeClr val="bg1"/>
                </a:solidFill>
              </a:rPr>
              <a:t>El que es fiel en lo muy poco, también en lo más es fiel; y el que en lo muy poco es injusto, también en lo más es injusto.  Pues si en las riquezas injustas no fuisteis fieles, ¿quién os confiará lo verdadero?  Y si en lo ajeno no fuisteis fieles, ¿quién os dará lo que es vuestro?</a:t>
            </a:r>
          </a:p>
          <a:p>
            <a:pPr marL="0" indent="0" algn="ctr">
              <a:buNone/>
            </a:pPr>
            <a:endParaRPr lang="en-US" sz="3600" dirty="0">
              <a:solidFill>
                <a:schemeClr val="bg1"/>
              </a:solidFill>
            </a:endParaRPr>
          </a:p>
        </p:txBody>
      </p:sp>
    </p:spTree>
    <p:extLst>
      <p:ext uri="{BB962C8B-B14F-4D97-AF65-F5344CB8AC3E}">
        <p14:creationId xmlns:p14="http://schemas.microsoft.com/office/powerpoint/2010/main" val="1539605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1898</TotalTime>
  <Words>2853</Words>
  <Application>Microsoft Office PowerPoint</Application>
  <PresentationFormat>Widescreen</PresentationFormat>
  <Paragraphs>142</Paragraphs>
  <Slides>30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Abadi MT Condensed Extra Bold</vt:lpstr>
      <vt:lpstr>Arial</vt:lpstr>
      <vt:lpstr>Brush Script MT</vt:lpstr>
      <vt:lpstr>Calibri</vt:lpstr>
      <vt:lpstr>Calibri </vt:lpstr>
      <vt:lpstr>Calibri Light</vt:lpstr>
      <vt:lpstr>Gabriola</vt:lpstr>
      <vt:lpstr>Helvetica</vt:lpstr>
      <vt:lpstr>Office Theme</vt:lpstr>
      <vt:lpstr>PowerPoint Presentation</vt:lpstr>
      <vt:lpstr>PowerPoint Presentation</vt:lpstr>
      <vt:lpstr>PowerPoint Presentation</vt:lpstr>
      <vt:lpstr>PowerPoint Presentation</vt:lpstr>
      <vt:lpstr>DEFINICIÓN DE FIDELIDAD </vt:lpstr>
      <vt:lpstr>FIDELIDAD DIVINA </vt:lpstr>
      <vt:lpstr>FIDELIDAD HUMANA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FIDELIDAD A LA FAMILIA.  Hebreos 13:4 </vt:lpstr>
      <vt:lpstr>FIDELIDAD EN EL TRABAJO  Efesios 4:28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Meriviana Ferreyra</cp:lastModifiedBy>
  <cp:revision>33</cp:revision>
  <dcterms:created xsi:type="dcterms:W3CDTF">2019-11-26T21:51:34Z</dcterms:created>
  <dcterms:modified xsi:type="dcterms:W3CDTF">2020-01-06T18:37:04Z</dcterms:modified>
  <cp:category/>
</cp:coreProperties>
</file>