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1" r:id="rId14"/>
    <p:sldId id="272" r:id="rId15"/>
    <p:sldId id="269" r:id="rId16"/>
    <p:sldId id="270"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F3D0"/>
    <a:srgbClr val="CEFF10"/>
    <a:srgbClr val="C531A3"/>
    <a:srgbClr val="ACFFD5"/>
    <a:srgbClr val="8F2473"/>
    <a:srgbClr val="FF8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431" autoAdjust="0"/>
    <p:restoredTop sz="94660"/>
  </p:normalViewPr>
  <p:slideViewPr>
    <p:cSldViewPr snapToGrid="0">
      <p:cViewPr>
        <p:scale>
          <a:sx n="69" d="100"/>
          <a:sy n="69" d="100"/>
        </p:scale>
        <p:origin x="736"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6C0F10-5FD6-2A44-BE7E-63E746729CB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xmlns="" id="{1458D74A-5509-2945-A97D-C95F0F232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xmlns="" id="{FE36E597-A8F4-2949-93DA-6553993AEEE5}"/>
              </a:ext>
            </a:extLst>
          </p:cNvPr>
          <p:cNvSpPr>
            <a:spLocks noGrp="1"/>
          </p:cNvSpPr>
          <p:nvPr>
            <p:ph type="dt" sz="half" idx="10"/>
          </p:nvPr>
        </p:nvSpPr>
        <p:spPr/>
        <p:txBody>
          <a:bodyPr/>
          <a:lstStyle/>
          <a:p>
            <a:fld id="{9334D819-9F07-4261-B09B-9E467E5D9002}" type="datetimeFigureOut">
              <a:rPr lang="en-US" smtClean="0"/>
              <a:pPr/>
              <a:t>10/22/19</a:t>
            </a:fld>
            <a:endParaRPr lang="en-US" dirty="0"/>
          </a:p>
        </p:txBody>
      </p:sp>
      <p:sp>
        <p:nvSpPr>
          <p:cNvPr id="5" name="Marcador de pie de página 4">
            <a:extLst>
              <a:ext uri="{FF2B5EF4-FFF2-40B4-BE49-F238E27FC236}">
                <a16:creationId xmlns:a16="http://schemas.microsoft.com/office/drawing/2014/main" xmlns="" id="{D648D2E7-0D4C-CD42-AB23-A446956010D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072207A0-1D06-4B4E-BC56-2C464ECFA5AC}"/>
              </a:ext>
            </a:extLst>
          </p:cNvPr>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36342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0D8201-6C0B-E14E-8EAC-51F2EBD7FFA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6BCC7188-4724-9344-82B5-563D48709331}"/>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xmlns="" id="{F2B46B5E-EB5F-B045-AE29-4EAA20E52594}"/>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5" name="Marcador de pie de página 4">
            <a:extLst>
              <a:ext uri="{FF2B5EF4-FFF2-40B4-BE49-F238E27FC236}">
                <a16:creationId xmlns:a16="http://schemas.microsoft.com/office/drawing/2014/main" xmlns="" id="{F0CE135E-507F-FC41-8275-3E04209568E2}"/>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D7EE5064-C1CA-C442-96C1-C6A22500AB73}"/>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355423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57C8B181-089C-F042-946A-B7FDE7D9ED9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2A666E18-9707-4741-87DF-89403BD18FC5}"/>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xmlns="" id="{CA592596-63C2-CA46-A724-3751C9DC5E0A}"/>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5" name="Marcador de pie de página 4">
            <a:extLst>
              <a:ext uri="{FF2B5EF4-FFF2-40B4-BE49-F238E27FC236}">
                <a16:creationId xmlns:a16="http://schemas.microsoft.com/office/drawing/2014/main" xmlns="" id="{AD42DEF2-24B9-F143-98FC-420C5B56AB7A}"/>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E6E9B1F5-0E0C-B94F-8D9D-E88F78E1D79B}"/>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399855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82A1DD3-3A76-BA4E-A2EA-A48793132AD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76F30CB4-BC0F-6A42-8B0D-267E03EE1E28}"/>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xmlns="" id="{B3F55081-DD90-3E48-8CB8-DAA9767FE9D1}"/>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5" name="Marcador de pie de página 4">
            <a:extLst>
              <a:ext uri="{FF2B5EF4-FFF2-40B4-BE49-F238E27FC236}">
                <a16:creationId xmlns:a16="http://schemas.microsoft.com/office/drawing/2014/main" xmlns="" id="{70B04AB1-90E3-CC49-B464-D83A1CE42412}"/>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5EEB0AB6-29A5-3845-B08F-D64B510CE9E8}"/>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2235864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5B9A948-7571-F94A-8451-00A1C28A67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AC0D100C-395C-4B44-98E4-7AFC081E59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xmlns="" id="{B49D9553-EC30-7B46-8C03-70D4481E306C}"/>
              </a:ext>
            </a:extLst>
          </p:cNvPr>
          <p:cNvSpPr>
            <a:spLocks noGrp="1"/>
          </p:cNvSpPr>
          <p:nvPr>
            <p:ph type="dt" sz="half" idx="10"/>
          </p:nvPr>
        </p:nvSpPr>
        <p:spPr/>
        <p:txBody>
          <a:bodyPr/>
          <a:lstStyle/>
          <a:p>
            <a:fld id="{9334D819-9F07-4261-B09B-9E467E5D9002}" type="datetimeFigureOut">
              <a:rPr lang="en-US" smtClean="0"/>
              <a:pPr/>
              <a:t>10/22/19</a:t>
            </a:fld>
            <a:endParaRPr lang="en-US" dirty="0"/>
          </a:p>
        </p:txBody>
      </p:sp>
      <p:sp>
        <p:nvSpPr>
          <p:cNvPr id="5" name="Marcador de pie de página 4">
            <a:extLst>
              <a:ext uri="{FF2B5EF4-FFF2-40B4-BE49-F238E27FC236}">
                <a16:creationId xmlns:a16="http://schemas.microsoft.com/office/drawing/2014/main" xmlns="" id="{34121C09-B30A-3340-8847-19676EC98541}"/>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5F682B30-7CDA-7F44-AE49-EA124363773D}"/>
              </a:ext>
            </a:extLst>
          </p:cNvPr>
          <p:cNvSpPr>
            <a:spLocks noGrp="1"/>
          </p:cNvSpPr>
          <p:nvPr>
            <p:ph type="sldNum" sz="quarter" idx="12"/>
          </p:nvPr>
        </p:nvSpPr>
        <p:spPr/>
        <p:txBody>
          <a:body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3855739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A67C4E-46C2-374A-8839-40CF764517D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9A933932-1A16-8D48-B321-565C7544173A}"/>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xmlns="" id="{FD6161C5-762C-4845-AA0B-6D1FEF7C4D56}"/>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xmlns="" id="{5E5CD0BB-7579-704F-8462-35A69010781B}"/>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6" name="Marcador de pie de página 5">
            <a:extLst>
              <a:ext uri="{FF2B5EF4-FFF2-40B4-BE49-F238E27FC236}">
                <a16:creationId xmlns:a16="http://schemas.microsoft.com/office/drawing/2014/main" xmlns="" id="{54F783B2-49D3-314F-9671-D047261C1A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CCA45602-7FCB-8742-949C-CF0FCE44E6DE}"/>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130909924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AB0703-B246-D046-A870-34C71261C3F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92890E5E-3DFA-3D45-8BC4-15AE3B4DE2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xmlns="" id="{6E2B9DF6-1199-A142-B65A-2DDC4D79CDE6}"/>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xmlns="" id="{9D7C561F-1109-EA47-ABFF-EA13B78381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xmlns="" id="{96843C08-7850-024D-B672-69D76C37D271}"/>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xmlns="" id="{AFB44268-04CF-7D4B-BC15-616119A82023}"/>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8" name="Marcador de pie de página 7">
            <a:extLst>
              <a:ext uri="{FF2B5EF4-FFF2-40B4-BE49-F238E27FC236}">
                <a16:creationId xmlns:a16="http://schemas.microsoft.com/office/drawing/2014/main" xmlns="" id="{FBFDD7CD-6128-7D46-970D-79114129468B}"/>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xmlns="" id="{7A64F73A-205A-7245-B86D-FB4C273898C8}"/>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29463621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C4E94BB-2E2C-EC42-9872-914358DB667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xmlns="" id="{A2F03C73-0D98-D348-AB16-28CAC296F638}"/>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4" name="Marcador de pie de página 3">
            <a:extLst>
              <a:ext uri="{FF2B5EF4-FFF2-40B4-BE49-F238E27FC236}">
                <a16:creationId xmlns:a16="http://schemas.microsoft.com/office/drawing/2014/main" xmlns="" id="{BF43A839-7BF8-4343-8F21-0ED0F159E671}"/>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xmlns="" id="{DBB04228-2D12-1F4C-A0E7-2B95BA27C969}"/>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154751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1E849224-27BA-1643-8B8C-98A318565022}"/>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3" name="Marcador de pie de página 2">
            <a:extLst>
              <a:ext uri="{FF2B5EF4-FFF2-40B4-BE49-F238E27FC236}">
                <a16:creationId xmlns:a16="http://schemas.microsoft.com/office/drawing/2014/main" xmlns="" id="{28D1D353-EFBE-6043-834A-891198C15D31}"/>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xmlns="" id="{5BC35DBA-8E2D-DD4E-8CC7-D257B1C542B4}"/>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412240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1AC7D6-B3B7-8949-B93A-AC25EB8609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774EA579-7FFF-AE47-9D9D-968CFDE032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xmlns="" id="{AEB06BAE-A9E8-E441-A9A2-26580B2649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xmlns="" id="{56861180-93F0-BF4C-B9F4-A38B0AC90788}"/>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6" name="Marcador de pie de página 5">
            <a:extLst>
              <a:ext uri="{FF2B5EF4-FFF2-40B4-BE49-F238E27FC236}">
                <a16:creationId xmlns:a16="http://schemas.microsoft.com/office/drawing/2014/main" xmlns="" id="{89287621-8818-EC43-9DCB-78ADB7B80158}"/>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7C6BEBD6-E0C1-E044-9B35-8A5DE5803AD0}"/>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120197988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342209D-860B-B44E-BF8E-4E80E1D284A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xmlns="" id="{832CA2CE-3150-214E-8CC6-FF0034E05A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xmlns="" id="{22D159A3-DB5B-C244-8598-1B5CFC795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xmlns="" id="{B1ED8316-9338-424B-A3F4-9EF63F6D8BAB}"/>
              </a:ext>
            </a:extLst>
          </p:cNvPr>
          <p:cNvSpPr>
            <a:spLocks noGrp="1"/>
          </p:cNvSpPr>
          <p:nvPr>
            <p:ph type="dt" sz="half" idx="10"/>
          </p:nvPr>
        </p:nvSpPr>
        <p:spPr/>
        <p:txBody>
          <a:bodyPr/>
          <a:lstStyle/>
          <a:p>
            <a:fld id="{9334D819-9F07-4261-B09B-9E467E5D9002}" type="datetimeFigureOut">
              <a:rPr lang="en-US" smtClean="0"/>
              <a:t>10/22/19</a:t>
            </a:fld>
            <a:endParaRPr lang="en-US" dirty="0"/>
          </a:p>
        </p:txBody>
      </p:sp>
      <p:sp>
        <p:nvSpPr>
          <p:cNvPr id="6" name="Marcador de pie de página 5">
            <a:extLst>
              <a:ext uri="{FF2B5EF4-FFF2-40B4-BE49-F238E27FC236}">
                <a16:creationId xmlns:a16="http://schemas.microsoft.com/office/drawing/2014/main" xmlns="" id="{A141FCD4-049A-BC4B-ABFB-850834244946}"/>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6FC130A8-5A36-8B4C-9722-E7EF56534ACA}"/>
              </a:ext>
            </a:extLst>
          </p:cNvPr>
          <p:cNvSpPr>
            <a:spLocks noGrp="1"/>
          </p:cNvSpPr>
          <p:nvPr>
            <p:ph type="sldNum" sz="quarter" idx="12"/>
          </p:nvPr>
        </p:nvSpPr>
        <p:spPr/>
        <p:txBody>
          <a:bodyPr/>
          <a:lstStyle/>
          <a:p>
            <a:fld id="{71766878-3199-4EAB-94E7-2D6D11070E14}" type="slidenum">
              <a:rPr lang="en-US" smtClean="0"/>
              <a:t>‹Nr.›</a:t>
            </a:fld>
            <a:endParaRPr lang="en-US" dirty="0"/>
          </a:p>
        </p:txBody>
      </p:sp>
    </p:spTree>
    <p:extLst>
      <p:ext uri="{BB962C8B-B14F-4D97-AF65-F5344CB8AC3E}">
        <p14:creationId xmlns:p14="http://schemas.microsoft.com/office/powerpoint/2010/main" val="13894319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0991E392-F1EA-0346-98E4-09EBFABA06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1BE3D6C4-77A7-BB40-9E2E-E122CDBB3A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xmlns="" id="{10EDAB29-2582-9845-94A4-28BFAC08B1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10/22/19</a:t>
            </a:fld>
            <a:endParaRPr lang="en-US" dirty="0"/>
          </a:p>
        </p:txBody>
      </p:sp>
      <p:sp>
        <p:nvSpPr>
          <p:cNvPr id="5" name="Marcador de pie de página 4">
            <a:extLst>
              <a:ext uri="{FF2B5EF4-FFF2-40B4-BE49-F238E27FC236}">
                <a16:creationId xmlns:a16="http://schemas.microsoft.com/office/drawing/2014/main" xmlns="" id="{06A3C974-CD15-3740-9A64-A5C71EA691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xmlns="" id="{564AF255-A8DD-9147-AE79-2356EF536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‹Nr.›</a:t>
            </a:fld>
            <a:endParaRPr lang="en-US" dirty="0"/>
          </a:p>
        </p:txBody>
      </p:sp>
    </p:spTree>
    <p:extLst>
      <p:ext uri="{BB962C8B-B14F-4D97-AF65-F5344CB8AC3E}">
        <p14:creationId xmlns:p14="http://schemas.microsoft.com/office/powerpoint/2010/main" val="2703349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tiff"/><Relationship Id="rId7" Type="http://schemas.openxmlformats.org/officeDocument/2006/relationships/image" Target="../media/image9.tiff"/><Relationship Id="rId8" Type="http://schemas.openxmlformats.org/officeDocument/2006/relationships/image" Target="../media/image10.tiff"/><Relationship Id="rId9" Type="http://schemas.openxmlformats.org/officeDocument/2006/relationships/image" Target="../media/image11.tiff"/><Relationship Id="rId10"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EFF10"/>
            </a:gs>
            <a:gs pos="98000">
              <a:schemeClr val="accent6">
                <a:lumMod val="20000"/>
                <a:lumOff val="80000"/>
              </a:schemeClr>
            </a:gs>
          </a:gsLst>
          <a:lin ang="1800000" scaled="0"/>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259" y="562688"/>
            <a:ext cx="5346192" cy="5346192"/>
          </a:xfrm>
          <a:prstGeom prst="rect">
            <a:avLst/>
          </a:prstGeom>
        </p:spPr>
      </p:pic>
      <p:sp>
        <p:nvSpPr>
          <p:cNvPr id="3" name="CuadroTexto 2"/>
          <p:cNvSpPr txBox="1"/>
          <p:nvPr/>
        </p:nvSpPr>
        <p:spPr>
          <a:xfrm>
            <a:off x="2812775" y="4158913"/>
            <a:ext cx="5131837" cy="800219"/>
          </a:xfrm>
          <a:prstGeom prst="rect">
            <a:avLst/>
          </a:prstGeom>
          <a:noFill/>
        </p:spPr>
        <p:txBody>
          <a:bodyPr wrap="square" rtlCol="0">
            <a:spAutoFit/>
          </a:bodyPr>
          <a:lstStyle/>
          <a:p>
            <a:r>
              <a:rPr lang="es-ES" sz="2800" b="1" dirty="0">
                <a:solidFill>
                  <a:schemeClr val="accent5">
                    <a:lumMod val="50000"/>
                  </a:schemeClr>
                </a:solidFill>
              </a:rPr>
              <a:t>Mtra. Elia Hernández Romero</a:t>
            </a:r>
            <a:endParaRPr lang="es-MX" sz="2800" dirty="0">
              <a:solidFill>
                <a:schemeClr val="accent5">
                  <a:lumMod val="50000"/>
                </a:schemeClr>
              </a:solidFill>
            </a:endParaRPr>
          </a:p>
          <a:p>
            <a:endParaRPr lang="es-ES_tradnl"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000" y="2146125"/>
            <a:ext cx="4480560" cy="2468880"/>
          </a:xfrm>
          <a:prstGeom prst="rect">
            <a:avLst/>
          </a:prstGeom>
        </p:spPr>
      </p:pic>
    </p:spTree>
    <p:extLst>
      <p:ext uri="{BB962C8B-B14F-4D97-AF65-F5344CB8AC3E}">
        <p14:creationId xmlns:p14="http://schemas.microsoft.com/office/powerpoint/2010/main" val="26721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98000">
              <a:srgbClr val="00B0F0"/>
            </a:gs>
          </a:gsLst>
          <a:lin ang="1800000" scaled="0"/>
        </a:gra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259" y="562688"/>
            <a:ext cx="5346192" cy="5346192"/>
          </a:xfrm>
          <a:prstGeom prst="rect">
            <a:avLst/>
          </a:prstGeom>
        </p:spPr>
      </p:pic>
      <p:sp>
        <p:nvSpPr>
          <p:cNvPr id="2" name="Título 1">
            <a:extLst>
              <a:ext uri="{FF2B5EF4-FFF2-40B4-BE49-F238E27FC236}">
                <a16:creationId xmlns:a16="http://schemas.microsoft.com/office/drawing/2014/main" xmlns="" id="{FD173F5B-DC20-7742-B1B1-ADBA9028E3D9}"/>
              </a:ext>
            </a:extLst>
          </p:cNvPr>
          <p:cNvSpPr>
            <a:spLocks noGrp="1"/>
          </p:cNvSpPr>
          <p:nvPr>
            <p:ph type="title"/>
          </p:nvPr>
        </p:nvSpPr>
        <p:spPr>
          <a:xfrm>
            <a:off x="838200" y="759979"/>
            <a:ext cx="10515600" cy="1325563"/>
          </a:xfrm>
        </p:spPr>
        <p:txBody>
          <a:bodyPr>
            <a:noAutofit/>
          </a:bodyPr>
          <a:lstStyle/>
          <a:p>
            <a:r>
              <a:rPr lang="es-ES_tradnl" sz="3600" b="1" dirty="0">
                <a:solidFill>
                  <a:schemeClr val="accent4">
                    <a:lumMod val="40000"/>
                    <a:lumOff val="60000"/>
                  </a:schemeClr>
                </a:solidFill>
              </a:rPr>
              <a:t>Analicemos los siguientes</a:t>
            </a:r>
            <a:r>
              <a:rPr lang="es-ES_tradnl" sz="3600" b="1" i="1" dirty="0">
                <a:solidFill>
                  <a:schemeClr val="accent4">
                    <a:lumMod val="40000"/>
                    <a:lumOff val="60000"/>
                  </a:schemeClr>
                </a:solidFill>
              </a:rPr>
              <a:t> beneficios </a:t>
            </a:r>
            <a:r>
              <a:rPr lang="es-ES_tradnl" sz="3600" b="1" dirty="0" smtClean="0">
                <a:solidFill>
                  <a:schemeClr val="accent4">
                    <a:lumMod val="40000"/>
                    <a:lumOff val="60000"/>
                  </a:schemeClr>
                </a:solidFill>
              </a:rPr>
              <a:t>de practicar </a:t>
            </a:r>
            <a:r>
              <a:rPr lang="es-ES_tradnl" sz="3600" b="1" dirty="0">
                <a:solidFill>
                  <a:schemeClr val="accent4">
                    <a:lumMod val="40000"/>
                    <a:lumOff val="60000"/>
                  </a:schemeClr>
                </a:solidFill>
              </a:rPr>
              <a:t>ejercicio y alimentarte correctamente en esta etapa de tu vida:</a:t>
            </a:r>
            <a:r>
              <a:rPr lang="es-MX" sz="3600" dirty="0"/>
              <a:t/>
            </a:r>
            <a:br>
              <a:rPr lang="es-MX" sz="3600" dirty="0"/>
            </a:br>
            <a:endParaRPr lang="es-MX" sz="3600" dirty="0"/>
          </a:p>
        </p:txBody>
      </p:sp>
      <p:sp>
        <p:nvSpPr>
          <p:cNvPr id="3" name="Marcador de contenido 2">
            <a:extLst>
              <a:ext uri="{FF2B5EF4-FFF2-40B4-BE49-F238E27FC236}">
                <a16:creationId xmlns:a16="http://schemas.microsoft.com/office/drawing/2014/main" xmlns="" id="{747A249F-48A7-624B-AB04-B432CD38F840}"/>
              </a:ext>
            </a:extLst>
          </p:cNvPr>
          <p:cNvSpPr>
            <a:spLocks noGrp="1"/>
          </p:cNvSpPr>
          <p:nvPr>
            <p:ph idx="1"/>
          </p:nvPr>
        </p:nvSpPr>
        <p:spPr>
          <a:xfrm>
            <a:off x="838200" y="2451677"/>
            <a:ext cx="10515600" cy="4351338"/>
          </a:xfrm>
        </p:spPr>
        <p:txBody>
          <a:bodyPr/>
          <a:lstStyle/>
          <a:p>
            <a:pPr>
              <a:buFont typeface="Courier New" charset="0"/>
              <a:buChar char="o"/>
            </a:pPr>
            <a:r>
              <a:rPr lang="es-MX" dirty="0" smtClean="0">
                <a:solidFill>
                  <a:schemeClr val="bg1"/>
                </a:solidFill>
              </a:rPr>
              <a:t>  Aumenta </a:t>
            </a:r>
            <a:r>
              <a:rPr lang="es-MX" dirty="0">
                <a:solidFill>
                  <a:schemeClr val="bg1"/>
                </a:solidFill>
              </a:rPr>
              <a:t>los años de vida</a:t>
            </a:r>
          </a:p>
          <a:p>
            <a:pPr>
              <a:buFont typeface="Courier New" charset="0"/>
              <a:buChar char="o"/>
            </a:pPr>
            <a:r>
              <a:rPr lang="es-MX" dirty="0" smtClean="0">
                <a:solidFill>
                  <a:schemeClr val="bg1"/>
                </a:solidFill>
              </a:rPr>
              <a:t>  Promueve </a:t>
            </a:r>
            <a:r>
              <a:rPr lang="es-MX" dirty="0">
                <a:solidFill>
                  <a:schemeClr val="bg1"/>
                </a:solidFill>
              </a:rPr>
              <a:t>la estabilidad mental, social y física de las personas</a:t>
            </a:r>
          </a:p>
          <a:p>
            <a:pPr>
              <a:buFont typeface="Courier New" charset="0"/>
              <a:buChar char="o"/>
            </a:pPr>
            <a:r>
              <a:rPr lang="es-MX" dirty="0" smtClean="0">
                <a:solidFill>
                  <a:schemeClr val="bg1"/>
                </a:solidFill>
              </a:rPr>
              <a:t>  Ayuda </a:t>
            </a:r>
            <a:r>
              <a:rPr lang="es-MX" dirty="0">
                <a:solidFill>
                  <a:schemeClr val="bg1"/>
                </a:solidFill>
              </a:rPr>
              <a:t>a prevenir adicciones como el fumar, consumo de </a:t>
            </a:r>
            <a:r>
              <a:rPr lang="es-MX" dirty="0" smtClean="0">
                <a:solidFill>
                  <a:schemeClr val="bg1"/>
                </a:solidFill>
              </a:rPr>
              <a:t>bebidas alcoholicas </a:t>
            </a:r>
            <a:r>
              <a:rPr lang="es-MX" dirty="0">
                <a:solidFill>
                  <a:schemeClr val="bg1"/>
                </a:solidFill>
              </a:rPr>
              <a:t>y </a:t>
            </a:r>
            <a:r>
              <a:rPr lang="es-MX" dirty="0" smtClean="0">
                <a:solidFill>
                  <a:schemeClr val="bg1"/>
                </a:solidFill>
              </a:rPr>
              <a:t>drogas</a:t>
            </a:r>
            <a:endParaRPr lang="es-MX" dirty="0">
              <a:solidFill>
                <a:schemeClr val="bg1"/>
              </a:solidFill>
            </a:endParaRPr>
          </a:p>
          <a:p>
            <a:pPr>
              <a:buFont typeface="Courier New" charset="0"/>
              <a:buChar char="o"/>
            </a:pPr>
            <a:r>
              <a:rPr lang="es-MX" dirty="0" smtClean="0">
                <a:solidFill>
                  <a:schemeClr val="bg1"/>
                </a:solidFill>
              </a:rPr>
              <a:t>  Disminuye </a:t>
            </a:r>
            <a:r>
              <a:rPr lang="es-MX" dirty="0">
                <a:solidFill>
                  <a:schemeClr val="bg1"/>
                </a:solidFill>
              </a:rPr>
              <a:t>factores de riesgo para la salud</a:t>
            </a:r>
          </a:p>
          <a:p>
            <a:pPr>
              <a:buFont typeface="Courier New" charset="0"/>
              <a:buChar char="o"/>
            </a:pPr>
            <a:r>
              <a:rPr lang="es-MX" dirty="0" smtClean="0">
                <a:solidFill>
                  <a:schemeClr val="bg1"/>
                </a:solidFill>
              </a:rPr>
              <a:t>  Favorece </a:t>
            </a:r>
            <a:r>
              <a:rPr lang="es-MX" dirty="0">
                <a:solidFill>
                  <a:schemeClr val="bg1"/>
                </a:solidFill>
              </a:rPr>
              <a:t>un estado de ánimo positivo</a:t>
            </a:r>
          </a:p>
          <a:p>
            <a:pPr>
              <a:buFont typeface="Courier New" charset="0"/>
              <a:buChar char="o"/>
            </a:pPr>
            <a:r>
              <a:rPr lang="es-MX" dirty="0" smtClean="0">
                <a:solidFill>
                  <a:schemeClr val="bg1"/>
                </a:solidFill>
              </a:rPr>
              <a:t>  Incrementa </a:t>
            </a:r>
            <a:r>
              <a:rPr lang="es-MX" dirty="0">
                <a:solidFill>
                  <a:schemeClr val="bg1"/>
                </a:solidFill>
              </a:rPr>
              <a:t>la comunicación e interacción</a:t>
            </a:r>
          </a:p>
          <a:p>
            <a:pPr>
              <a:buFont typeface="Courier New" charset="0"/>
              <a:buChar char="o"/>
            </a:pPr>
            <a:r>
              <a:rPr lang="es-MX" dirty="0" smtClean="0">
                <a:solidFill>
                  <a:schemeClr val="bg1"/>
                </a:solidFill>
              </a:rPr>
              <a:t>  Facilita </a:t>
            </a:r>
            <a:r>
              <a:rPr lang="es-MX" dirty="0">
                <a:solidFill>
                  <a:schemeClr val="bg1"/>
                </a:solidFill>
              </a:rPr>
              <a:t>la adquisición de buenas actitudes</a:t>
            </a:r>
          </a:p>
          <a:p>
            <a:endParaRPr lang="es-MX" dirty="0"/>
          </a:p>
        </p:txBody>
      </p:sp>
    </p:spTree>
    <p:extLst>
      <p:ext uri="{BB962C8B-B14F-4D97-AF65-F5344CB8AC3E}">
        <p14:creationId xmlns:p14="http://schemas.microsoft.com/office/powerpoint/2010/main" val="33774850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98000">
              <a:srgbClr val="00B0F0"/>
            </a:gs>
          </a:gsLst>
          <a:lin ang="1800000" scaled="0"/>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259" y="562688"/>
            <a:ext cx="5346192" cy="5346192"/>
          </a:xfrm>
          <a:prstGeom prst="rect">
            <a:avLst/>
          </a:prstGeom>
        </p:spPr>
      </p:pic>
      <p:sp>
        <p:nvSpPr>
          <p:cNvPr id="3" name="Marcador de contenido 2">
            <a:extLst>
              <a:ext uri="{FF2B5EF4-FFF2-40B4-BE49-F238E27FC236}">
                <a16:creationId xmlns:a16="http://schemas.microsoft.com/office/drawing/2014/main" xmlns="" id="{8EEC37C7-5348-B644-B40E-96BC6031E37A}"/>
              </a:ext>
            </a:extLst>
          </p:cNvPr>
          <p:cNvSpPr>
            <a:spLocks noGrp="1"/>
          </p:cNvSpPr>
          <p:nvPr>
            <p:ph idx="1"/>
          </p:nvPr>
        </p:nvSpPr>
        <p:spPr>
          <a:xfrm>
            <a:off x="838200" y="1101012"/>
            <a:ext cx="10515600" cy="5075951"/>
          </a:xfrm>
        </p:spPr>
        <p:txBody>
          <a:bodyPr>
            <a:normAutofit/>
          </a:bodyPr>
          <a:lstStyle/>
          <a:p>
            <a:pPr>
              <a:buFont typeface="Courier New" charset="0"/>
              <a:buChar char="o"/>
            </a:pPr>
            <a:r>
              <a:rPr lang="es-MX" dirty="0">
                <a:solidFill>
                  <a:schemeClr val="bg1"/>
                </a:solidFill>
              </a:rPr>
              <a:t>Favorece </a:t>
            </a:r>
            <a:r>
              <a:rPr lang="es-MX" dirty="0" smtClean="0">
                <a:solidFill>
                  <a:schemeClr val="bg1"/>
                </a:solidFill>
              </a:rPr>
              <a:t>la edificación del carácter</a:t>
            </a:r>
          </a:p>
          <a:p>
            <a:pPr>
              <a:buFont typeface="Courier New" charset="0"/>
              <a:buChar char="o"/>
            </a:pPr>
            <a:r>
              <a:rPr lang="es-ES_tradnl" dirty="0" smtClean="0">
                <a:solidFill>
                  <a:schemeClr val="bg1"/>
                </a:solidFill>
              </a:rPr>
              <a:t>Permite </a:t>
            </a:r>
            <a:r>
              <a:rPr lang="es-ES_tradnl" dirty="0">
                <a:solidFill>
                  <a:schemeClr val="bg1"/>
                </a:solidFill>
              </a:rPr>
              <a:t>un crecimiento y desarrollo sano y </a:t>
            </a:r>
            <a:r>
              <a:rPr lang="es-ES_tradnl" dirty="0" smtClean="0">
                <a:solidFill>
                  <a:schemeClr val="bg1"/>
                </a:solidFill>
              </a:rPr>
              <a:t>fuerte</a:t>
            </a:r>
            <a:endParaRPr lang="es-MX" dirty="0">
              <a:solidFill>
                <a:schemeClr val="bg1"/>
              </a:solidFill>
            </a:endParaRPr>
          </a:p>
          <a:p>
            <a:pPr>
              <a:buFont typeface="Courier New" charset="0"/>
              <a:buChar char="o"/>
            </a:pPr>
            <a:r>
              <a:rPr lang="es-ES_tradnl" dirty="0" smtClean="0">
                <a:solidFill>
                  <a:schemeClr val="bg1"/>
                </a:solidFill>
              </a:rPr>
              <a:t>Proveen </a:t>
            </a:r>
            <a:r>
              <a:rPr lang="es-ES_tradnl" dirty="0">
                <a:solidFill>
                  <a:schemeClr val="bg1"/>
                </a:solidFill>
              </a:rPr>
              <a:t>la energía necesaria para llevar una vida activa y estudiar con </a:t>
            </a:r>
            <a:r>
              <a:rPr lang="es-ES_tradnl" dirty="0" smtClean="0">
                <a:solidFill>
                  <a:schemeClr val="bg1"/>
                </a:solidFill>
              </a:rPr>
              <a:t>eficacia</a:t>
            </a:r>
            <a:endParaRPr lang="es-MX" dirty="0">
              <a:solidFill>
                <a:schemeClr val="bg1"/>
              </a:solidFill>
            </a:endParaRPr>
          </a:p>
          <a:p>
            <a:pPr>
              <a:buFont typeface="Courier New" charset="0"/>
              <a:buChar char="o"/>
            </a:pPr>
            <a:r>
              <a:rPr lang="es-ES_tradnl" dirty="0" smtClean="0">
                <a:solidFill>
                  <a:schemeClr val="bg1"/>
                </a:solidFill>
              </a:rPr>
              <a:t>Mayor bienestar</a:t>
            </a:r>
            <a:endParaRPr lang="es-MX" dirty="0">
              <a:solidFill>
                <a:schemeClr val="bg1"/>
              </a:solidFill>
            </a:endParaRPr>
          </a:p>
          <a:p>
            <a:pPr>
              <a:buFont typeface="Courier New" charset="0"/>
              <a:buChar char="o"/>
            </a:pPr>
            <a:r>
              <a:rPr lang="es-ES_tradnl" dirty="0" smtClean="0">
                <a:solidFill>
                  <a:schemeClr val="bg1"/>
                </a:solidFill>
              </a:rPr>
              <a:t>Reduce </a:t>
            </a:r>
            <a:r>
              <a:rPr lang="es-ES_tradnl" dirty="0">
                <a:solidFill>
                  <a:schemeClr val="bg1"/>
                </a:solidFill>
              </a:rPr>
              <a:t>riesgo de sobrepeso y enfermedades crónicas </a:t>
            </a:r>
            <a:r>
              <a:rPr lang="es-ES_tradnl" dirty="0" smtClean="0">
                <a:solidFill>
                  <a:schemeClr val="bg1"/>
                </a:solidFill>
              </a:rPr>
              <a:t>asociadas</a:t>
            </a:r>
            <a:endParaRPr lang="es-MX" dirty="0">
              <a:solidFill>
                <a:schemeClr val="bg1"/>
              </a:solidFill>
            </a:endParaRPr>
          </a:p>
          <a:p>
            <a:pPr>
              <a:buFont typeface="Courier New" charset="0"/>
              <a:buChar char="o"/>
            </a:pPr>
            <a:r>
              <a:rPr lang="es-ES_tradnl" dirty="0" smtClean="0">
                <a:solidFill>
                  <a:schemeClr val="bg1"/>
                </a:solidFill>
              </a:rPr>
              <a:t>Favorece el desarrollo del sistema nervioso</a:t>
            </a:r>
            <a:endParaRPr lang="es-MX" dirty="0">
              <a:solidFill>
                <a:schemeClr val="bg1"/>
              </a:solidFill>
            </a:endParaRPr>
          </a:p>
          <a:p>
            <a:pPr>
              <a:buFont typeface="Courier New" charset="0"/>
              <a:buChar char="o"/>
            </a:pPr>
            <a:r>
              <a:rPr lang="es-ES_tradnl" dirty="0" smtClean="0">
                <a:solidFill>
                  <a:schemeClr val="bg1"/>
                </a:solidFill>
              </a:rPr>
              <a:t>Protege </a:t>
            </a:r>
            <a:r>
              <a:rPr lang="es-ES_tradnl" dirty="0">
                <a:solidFill>
                  <a:schemeClr val="bg1"/>
                </a:solidFill>
              </a:rPr>
              <a:t>contra las enfermedades</a:t>
            </a:r>
            <a:endParaRPr lang="es-MX" dirty="0">
              <a:solidFill>
                <a:schemeClr val="bg1"/>
              </a:solidFill>
            </a:endParaRPr>
          </a:p>
          <a:p>
            <a:endParaRPr lang="es-MX" dirty="0"/>
          </a:p>
        </p:txBody>
      </p:sp>
    </p:spTree>
    <p:extLst>
      <p:ext uri="{BB962C8B-B14F-4D97-AF65-F5344CB8AC3E}">
        <p14:creationId xmlns:p14="http://schemas.microsoft.com/office/powerpoint/2010/main" val="2925248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0"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2844" b="24641"/>
          <a:stretch/>
        </p:blipFill>
        <p:spPr>
          <a:xfrm>
            <a:off x="-692799" y="18000"/>
            <a:ext cx="13030202" cy="6840000"/>
          </a:xfrm>
          <a:prstGeom prst="rect">
            <a:avLst/>
          </a:prstGeom>
        </p:spPr>
      </p:pic>
      <p:sp>
        <p:nvSpPr>
          <p:cNvPr id="3" name="Marcador de contenido 2">
            <a:extLst>
              <a:ext uri="{FF2B5EF4-FFF2-40B4-BE49-F238E27FC236}">
                <a16:creationId xmlns:a16="http://schemas.microsoft.com/office/drawing/2014/main" xmlns="" id="{D9B1DF71-83A6-F24A-8EBB-1036E430C77E}"/>
              </a:ext>
            </a:extLst>
          </p:cNvPr>
          <p:cNvSpPr>
            <a:spLocks noGrp="1"/>
          </p:cNvSpPr>
          <p:nvPr>
            <p:ph idx="1"/>
          </p:nvPr>
        </p:nvSpPr>
        <p:spPr>
          <a:xfrm>
            <a:off x="5934270" y="335902"/>
            <a:ext cx="6046236" cy="8266924"/>
          </a:xfrm>
        </p:spPr>
        <p:txBody>
          <a:bodyPr>
            <a:normAutofit/>
          </a:bodyPr>
          <a:lstStyle/>
          <a:p>
            <a:pPr marL="0" indent="0">
              <a:buNone/>
            </a:pPr>
            <a:r>
              <a:rPr lang="es-ES_tradnl" dirty="0">
                <a:solidFill>
                  <a:schemeClr val="bg1"/>
                </a:solidFill>
              </a:rPr>
              <a:t>“El tiempo dedicado al ejercicio físico no está perdido. El alumno que estudia constantemente sus libros, y hace poco ejercicio al aire libre, se perjudica a sí mismo. Un ejercicio equilibrado de los diversos órganos y facultades del cuerpo, es esencial para el mejor funcionamiento de los mismos. Hay pérdida de fuerza física y mental cuando el cerebro está constantemente recargado mientras que otros órganos quedan inactivos. Las facultades físicas quedan privadas de su tono sano, la mente pierde su frescura y vigor, y el resultado es una excitación mórbida” (Mensajes para los jóvenes, 237).</a:t>
            </a:r>
            <a:endParaRPr lang="es-MX" dirty="0">
              <a:solidFill>
                <a:schemeClr val="bg1"/>
              </a:solidFill>
            </a:endParaRPr>
          </a:p>
          <a:p>
            <a:endParaRPr lang="es-MX" dirty="0"/>
          </a:p>
        </p:txBody>
      </p:sp>
    </p:spTree>
    <p:extLst>
      <p:ext uri="{BB962C8B-B14F-4D97-AF65-F5344CB8AC3E}">
        <p14:creationId xmlns:p14="http://schemas.microsoft.com/office/powerpoint/2010/main" val="42721948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 name="Nube 6"/>
          <p:cNvSpPr/>
          <p:nvPr/>
        </p:nvSpPr>
        <p:spPr>
          <a:xfrm rot="403637">
            <a:off x="754424" y="73754"/>
            <a:ext cx="7865941" cy="5283701"/>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xmlns="" id="{EC728ABE-B649-5D46-AA1E-D52A4B3232B3}"/>
              </a:ext>
            </a:extLst>
          </p:cNvPr>
          <p:cNvSpPr>
            <a:spLocks noGrp="1"/>
          </p:cNvSpPr>
          <p:nvPr>
            <p:ph type="title"/>
          </p:nvPr>
        </p:nvSpPr>
        <p:spPr>
          <a:xfrm>
            <a:off x="1866123" y="828871"/>
            <a:ext cx="5971592" cy="2903376"/>
          </a:xfrm>
        </p:spPr>
        <p:txBody>
          <a:bodyPr>
            <a:normAutofit fontScale="90000"/>
          </a:bodyPr>
          <a:lstStyle/>
          <a:p>
            <a:r>
              <a:rPr lang="es-ES_tradnl" dirty="0"/>
              <a:t>Hace mucho tiempo, un joven como tú se encontró en un punto de su vida en el que debía tomar una gran decisión</a:t>
            </a:r>
            <a:r>
              <a:rPr lang="es-MX" dirty="0">
                <a:effectLst/>
              </a:rPr>
              <a:t> </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162" y="1030257"/>
            <a:ext cx="14566074" cy="8189417"/>
          </a:xfrm>
          <a:prstGeom prst="rect">
            <a:avLst/>
          </a:prstGeom>
        </p:spPr>
      </p:pic>
    </p:spTree>
    <p:extLst>
      <p:ext uri="{BB962C8B-B14F-4D97-AF65-F5344CB8AC3E}">
        <p14:creationId xmlns:p14="http://schemas.microsoft.com/office/powerpoint/2010/main" val="3644346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8116"/>
        </a:solidFill>
        <a:effectLst/>
      </p:bgPr>
    </p:bg>
    <p:spTree>
      <p:nvGrpSpPr>
        <p:cNvPr id="1" name=""/>
        <p:cNvGrpSpPr/>
        <p:nvPr/>
      </p:nvGrpSpPr>
      <p:grpSpPr>
        <a:xfrm>
          <a:off x="0" y="0"/>
          <a:ext cx="0" cy="0"/>
          <a:chOff x="0" y="0"/>
          <a:chExt cx="0" cy="0"/>
        </a:xfrm>
      </p:grpSpPr>
      <p:sp>
        <p:nvSpPr>
          <p:cNvPr id="5" name="Corazón 4"/>
          <p:cNvSpPr/>
          <p:nvPr/>
        </p:nvSpPr>
        <p:spPr>
          <a:xfrm>
            <a:off x="347354" y="-230721"/>
            <a:ext cx="11298381" cy="10058400"/>
          </a:xfrm>
          <a:prstGeom prst="heart">
            <a:avLst/>
          </a:prstGeom>
          <a:solidFill>
            <a:srgbClr val="FFC000">
              <a:alpha val="60000"/>
            </a:srgbClr>
          </a:solidFill>
          <a:ln w="317500">
            <a:solidFill>
              <a:srgbClr val="FE8907">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Marcador de contenido 2">
            <a:extLst>
              <a:ext uri="{FF2B5EF4-FFF2-40B4-BE49-F238E27FC236}">
                <a16:creationId xmlns:a16="http://schemas.microsoft.com/office/drawing/2014/main" xmlns="" id="{4F523AD0-8BFB-B840-B6AC-B9F7375F79FA}"/>
              </a:ext>
            </a:extLst>
          </p:cNvPr>
          <p:cNvSpPr>
            <a:spLocks noGrp="1"/>
          </p:cNvSpPr>
          <p:nvPr>
            <p:ph idx="1"/>
          </p:nvPr>
        </p:nvSpPr>
        <p:spPr>
          <a:xfrm>
            <a:off x="1847460" y="2351315"/>
            <a:ext cx="8965163" cy="5635787"/>
          </a:xfrm>
        </p:spPr>
        <p:txBody>
          <a:bodyPr/>
          <a:lstStyle/>
          <a:p>
            <a:pPr marL="0" indent="0">
              <a:buNone/>
            </a:pPr>
            <a:r>
              <a:rPr lang="es-ES_tradnl" dirty="0">
                <a:solidFill>
                  <a:schemeClr val="bg1"/>
                </a:solidFill>
              </a:rPr>
              <a:t>“Y Daniel propuso en su corazón no contaminarse con la porción de la comida del rey, ni con el vino que él bebía; pidió, por tanto, al jefe de los eunucos que no se le obligase a contaminarse…. Te ruego que hagas la prueba con tus siervos por diez días, y nos den legumbres a comer, y agua para beber” (Daniel 1: 8, 12). </a:t>
            </a:r>
            <a:endParaRPr lang="es-MX" dirty="0">
              <a:solidFill>
                <a:schemeClr val="bg1"/>
              </a:solidFill>
            </a:endParaRPr>
          </a:p>
        </p:txBody>
      </p:sp>
    </p:spTree>
    <p:extLst>
      <p:ext uri="{BB962C8B-B14F-4D97-AF65-F5344CB8AC3E}">
        <p14:creationId xmlns:p14="http://schemas.microsoft.com/office/powerpoint/2010/main" val="4066819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27" presetClass="emph" presetSubtype="0" fill="remove" grpId="1" nodeType="afterEffect">
                                  <p:stCondLst>
                                    <p:cond delay="0"/>
                                  </p:stCondLst>
                                  <p:childTnLst>
                                    <p:animClr clrSpc="rgb" dir="cw">
                                      <p:cBhvr override="childStyle">
                                        <p:cTn id="14" dur="250" autoRev="1" fill="remove"/>
                                        <p:tgtEl>
                                          <p:spTgt spid="5"/>
                                        </p:tgtEl>
                                        <p:attrNameLst>
                                          <p:attrName>style.color</p:attrName>
                                        </p:attrNameLst>
                                      </p:cBhvr>
                                      <p:to>
                                        <a:schemeClr val="bg1"/>
                                      </p:to>
                                    </p:animClr>
                                    <p:animClr clrSpc="rgb" dir="cw">
                                      <p:cBhvr>
                                        <p:cTn id="15" dur="250" autoRev="1" fill="remove"/>
                                        <p:tgtEl>
                                          <p:spTgt spid="5"/>
                                        </p:tgtEl>
                                        <p:attrNameLst>
                                          <p:attrName>fillcolor</p:attrName>
                                        </p:attrNameLst>
                                      </p:cBhvr>
                                      <p:to>
                                        <a:schemeClr val="bg1"/>
                                      </p:to>
                                    </p:animClr>
                                    <p:set>
                                      <p:cBhvr>
                                        <p:cTn id="16" dur="250" autoRev="1" fill="remove"/>
                                        <p:tgtEl>
                                          <p:spTgt spid="5"/>
                                        </p:tgtEl>
                                        <p:attrNameLst>
                                          <p:attrName>fill.type</p:attrName>
                                        </p:attrNameLst>
                                      </p:cBhvr>
                                      <p:to>
                                        <p:strVal val="solid"/>
                                      </p:to>
                                    </p:set>
                                    <p:set>
                                      <p:cBhvr>
                                        <p:cTn id="17"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00" t="8714" r="719" b="7591"/>
          <a:stretch/>
        </p:blipFill>
        <p:spPr>
          <a:xfrm>
            <a:off x="0" y="0"/>
            <a:ext cx="12168000" cy="6840000"/>
          </a:xfrm>
          <a:prstGeom prst="rect">
            <a:avLst/>
          </a:prstGeom>
        </p:spPr>
      </p:pic>
      <p:sp>
        <p:nvSpPr>
          <p:cNvPr id="7" name="Rectángulo redondeado 6"/>
          <p:cNvSpPr/>
          <p:nvPr/>
        </p:nvSpPr>
        <p:spPr>
          <a:xfrm>
            <a:off x="1118116" y="597159"/>
            <a:ext cx="5655908" cy="783772"/>
          </a:xfrm>
          <a:prstGeom prst="roundRect">
            <a:avLst/>
          </a:prstGeom>
          <a:solidFill>
            <a:srgbClr val="C531A3"/>
          </a:solidFill>
          <a:ln>
            <a:solidFill>
              <a:srgbClr val="8F2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xmlns="" id="{C164D81F-F062-284E-AB04-9EDD7E260DAB}"/>
              </a:ext>
            </a:extLst>
          </p:cNvPr>
          <p:cNvSpPr>
            <a:spLocks noGrp="1"/>
          </p:cNvSpPr>
          <p:nvPr>
            <p:ph type="title"/>
          </p:nvPr>
        </p:nvSpPr>
        <p:spPr>
          <a:xfrm>
            <a:off x="1147332" y="362047"/>
            <a:ext cx="9164217" cy="1325563"/>
          </a:xfrm>
        </p:spPr>
        <p:txBody>
          <a:bodyPr/>
          <a:lstStyle/>
          <a:p>
            <a:r>
              <a:rPr lang="es-ES_tradnl" b="1" dirty="0">
                <a:solidFill>
                  <a:schemeClr val="bg1"/>
                </a:solidFill>
              </a:rPr>
              <a:t>Algunos consejos extras:</a:t>
            </a:r>
            <a:endParaRPr lang="es-MX" dirty="0">
              <a:solidFill>
                <a:schemeClr val="bg1"/>
              </a:solidFill>
            </a:endParaRPr>
          </a:p>
        </p:txBody>
      </p:sp>
      <p:sp>
        <p:nvSpPr>
          <p:cNvPr id="5" name="Rectángulo redondeado 4"/>
          <p:cNvSpPr/>
          <p:nvPr/>
        </p:nvSpPr>
        <p:spPr>
          <a:xfrm>
            <a:off x="838200" y="1825625"/>
            <a:ext cx="9724053" cy="3884710"/>
          </a:xfrm>
          <a:prstGeom prst="roundRect">
            <a:avLst/>
          </a:prstGeom>
          <a:solidFill>
            <a:schemeClr val="tx1">
              <a:alpha val="52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a:extLst>
              <a:ext uri="{FF2B5EF4-FFF2-40B4-BE49-F238E27FC236}">
                <a16:creationId xmlns:a16="http://schemas.microsoft.com/office/drawing/2014/main" xmlns="" id="{47271542-DCE5-864A-B1EE-83DD6DE7191D}"/>
              </a:ext>
            </a:extLst>
          </p:cNvPr>
          <p:cNvSpPr>
            <a:spLocks noGrp="1"/>
          </p:cNvSpPr>
          <p:nvPr>
            <p:ph idx="1"/>
          </p:nvPr>
        </p:nvSpPr>
        <p:spPr>
          <a:xfrm>
            <a:off x="1118117" y="2058891"/>
            <a:ext cx="9164217" cy="3789459"/>
          </a:xfrm>
        </p:spPr>
        <p:txBody>
          <a:bodyPr>
            <a:normAutofit/>
          </a:bodyPr>
          <a:lstStyle/>
          <a:p>
            <a:pPr lvl="0"/>
            <a:r>
              <a:rPr lang="es-ES_tradnl" dirty="0">
                <a:solidFill>
                  <a:schemeClr val="bg1"/>
                </a:solidFill>
              </a:rPr>
              <a:t>Toma tus alimentos en horarios regulares. </a:t>
            </a:r>
            <a:endParaRPr lang="es-MX" dirty="0">
              <a:solidFill>
                <a:schemeClr val="bg1"/>
              </a:solidFill>
            </a:endParaRPr>
          </a:p>
          <a:p>
            <a:r>
              <a:rPr lang="es-ES_tradnl" dirty="0">
                <a:solidFill>
                  <a:schemeClr val="bg1"/>
                </a:solidFill>
              </a:rPr>
              <a:t>Cuando comas fuera de casa, </a:t>
            </a:r>
            <a:r>
              <a:rPr lang="es-MX" dirty="0">
                <a:solidFill>
                  <a:schemeClr val="bg1"/>
                </a:solidFill>
              </a:rPr>
              <a:t>podrías tal vez hasta llevar tus propios alimentos desde tu hogar</a:t>
            </a:r>
            <a:r>
              <a:rPr lang="es-MX" dirty="0" smtClean="0">
                <a:solidFill>
                  <a:schemeClr val="bg1"/>
                </a:solidFill>
              </a:rPr>
              <a:t>.</a:t>
            </a:r>
            <a:endParaRPr lang="es-MX" dirty="0">
              <a:solidFill>
                <a:schemeClr val="bg1"/>
              </a:solidFill>
            </a:endParaRPr>
          </a:p>
          <a:p>
            <a:r>
              <a:rPr lang="es-MX" dirty="0">
                <a:solidFill>
                  <a:schemeClr val="bg1"/>
                </a:solidFill>
              </a:rPr>
              <a:t>El agua sola es generalmente más </a:t>
            </a:r>
            <a:r>
              <a:rPr lang="es-MX" dirty="0" smtClean="0">
                <a:solidFill>
                  <a:schemeClr val="bg1"/>
                </a:solidFill>
              </a:rPr>
              <a:t>saludable</a:t>
            </a:r>
            <a:r>
              <a:rPr lang="es-MX" dirty="0"/>
              <a:t>.</a:t>
            </a:r>
            <a:endParaRPr lang="es-MX" dirty="0">
              <a:solidFill>
                <a:schemeClr val="bg1"/>
              </a:solidFill>
            </a:endParaRPr>
          </a:p>
          <a:p>
            <a:pPr lvl="0"/>
            <a:r>
              <a:rPr lang="es-ES_tradnl" dirty="0">
                <a:solidFill>
                  <a:schemeClr val="bg1"/>
                </a:solidFill>
              </a:rPr>
              <a:t>Come despacio y mastica bien tus alimentos.</a:t>
            </a:r>
            <a:endParaRPr lang="es-MX" dirty="0">
              <a:solidFill>
                <a:schemeClr val="bg1"/>
              </a:solidFill>
            </a:endParaRPr>
          </a:p>
          <a:p>
            <a:pPr lvl="0"/>
            <a:r>
              <a:rPr lang="es-ES_tradnl" dirty="0">
                <a:solidFill>
                  <a:schemeClr val="bg1"/>
                </a:solidFill>
              </a:rPr>
              <a:t>Consume pocos alimentos fritos y hasta donde puedas disminuye el consumo de carne.</a:t>
            </a:r>
            <a:endParaRPr lang="es-MX" dirty="0">
              <a:solidFill>
                <a:schemeClr val="bg1"/>
              </a:solidFill>
            </a:endParaRPr>
          </a:p>
          <a:p>
            <a:endParaRPr lang="es-MX" dirty="0"/>
          </a:p>
        </p:txBody>
      </p:sp>
    </p:spTree>
    <p:extLst>
      <p:ext uri="{BB962C8B-B14F-4D97-AF65-F5344CB8AC3E}">
        <p14:creationId xmlns:p14="http://schemas.microsoft.com/office/powerpoint/2010/main" val="3675509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0" end="0"/>
                                            </p:txEl>
                                          </p:spTgt>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1" end="1"/>
                                            </p:txEl>
                                          </p:spTgt>
                                        </p:tgtEl>
                                      </p:cBhvr>
                                    </p:animEffect>
                                  </p:childTnLst>
                                </p:cTn>
                              </p:par>
                            </p:childTnLst>
                          </p:cTn>
                        </p:par>
                        <p:par>
                          <p:cTn id="26" fill="hold">
                            <p:stCondLst>
                              <p:cond delay="2500"/>
                            </p:stCondLst>
                            <p:childTnLst>
                              <p:par>
                                <p:cTn id="27" presetID="12" presetClass="entr" presetSubtype="4"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2" end="2"/>
                                            </p:txEl>
                                          </p:spTgt>
                                        </p:tgtEl>
                                      </p:cBhvr>
                                    </p:animEffect>
                                  </p:childTnLst>
                                </p:cTn>
                              </p:par>
                            </p:childTnLst>
                          </p:cTn>
                        </p:par>
                        <p:par>
                          <p:cTn id="31" fill="hold">
                            <p:stCondLst>
                              <p:cond delay="3000"/>
                            </p:stCondLst>
                            <p:childTnLst>
                              <p:par>
                                <p:cTn id="32" presetID="1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5" dur="500"/>
                                        <p:tgtEl>
                                          <p:spTgt spid="3">
                                            <p:txEl>
                                              <p:pRg st="3" end="3"/>
                                            </p:txEl>
                                          </p:spTgt>
                                        </p:tgtEl>
                                      </p:cBhvr>
                                    </p:animEffect>
                                  </p:childTnLst>
                                </p:cTn>
                              </p:par>
                            </p:childTnLst>
                          </p:cTn>
                        </p:par>
                        <p:par>
                          <p:cTn id="36" fill="hold">
                            <p:stCondLst>
                              <p:cond delay="3500"/>
                            </p:stCondLst>
                            <p:childTnLst>
                              <p:par>
                                <p:cTn id="37" presetID="12" presetClass="entr" presetSubtype="4"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5" grpId="0" animBg="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98000">
              <a:srgbClr val="00B0F0"/>
            </a:gs>
          </a:gsLst>
          <a:lin ang="1800000" scaled="0"/>
        </a:grad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4777522" y="5647095"/>
            <a:ext cx="7563520" cy="1413742"/>
          </a:xfrm>
          <a:prstGeom prst="rect">
            <a:avLst/>
          </a:prstGeom>
        </p:spPr>
      </p:pic>
      <p:pic>
        <p:nvPicPr>
          <p:cNvPr id="8" name="Imagen 7"/>
          <p:cNvPicPr>
            <a:picLocks noChangeAspect="1"/>
          </p:cNvPicPr>
          <p:nvPr/>
        </p:nvPicPr>
        <p:blipFill>
          <a:blip r:embed="rId3"/>
          <a:stretch>
            <a:fillRect/>
          </a:stretch>
        </p:blipFill>
        <p:spPr>
          <a:xfrm rot="21098510">
            <a:off x="1402635" y="265957"/>
            <a:ext cx="7331254" cy="6550830"/>
          </a:xfrm>
          <a:prstGeom prst="rect">
            <a:avLst/>
          </a:prstGeom>
        </p:spPr>
      </p:pic>
      <p:sp>
        <p:nvSpPr>
          <p:cNvPr id="3" name="Marcador de contenido 2">
            <a:extLst>
              <a:ext uri="{FF2B5EF4-FFF2-40B4-BE49-F238E27FC236}">
                <a16:creationId xmlns:a16="http://schemas.microsoft.com/office/drawing/2014/main" xmlns="" id="{7455FFA2-31A4-8E49-BCEE-336F7F69CB80}"/>
              </a:ext>
            </a:extLst>
          </p:cNvPr>
          <p:cNvSpPr>
            <a:spLocks noGrp="1"/>
          </p:cNvSpPr>
          <p:nvPr>
            <p:ph idx="1"/>
          </p:nvPr>
        </p:nvSpPr>
        <p:spPr>
          <a:xfrm>
            <a:off x="2612572" y="1240972"/>
            <a:ext cx="5393094" cy="4152123"/>
          </a:xfrm>
        </p:spPr>
        <p:txBody>
          <a:bodyPr>
            <a:normAutofit/>
          </a:bodyPr>
          <a:lstStyle/>
          <a:p>
            <a:r>
              <a:rPr lang="es-ES_tradnl" sz="3400" dirty="0">
                <a:solidFill>
                  <a:schemeClr val="bg1"/>
                </a:solidFill>
              </a:rPr>
              <a:t>En la Santa Biblia se encuentran los principios de una sana y completa </a:t>
            </a:r>
            <a:r>
              <a:rPr lang="es-ES_tradnl" sz="3400" dirty="0" smtClean="0">
                <a:solidFill>
                  <a:schemeClr val="bg1"/>
                </a:solidFill>
              </a:rPr>
              <a:t>alimentación</a:t>
            </a:r>
            <a:r>
              <a:rPr lang="es-MX" sz="3400" dirty="0" smtClean="0">
                <a:solidFill>
                  <a:schemeClr val="bg1"/>
                </a:solidFill>
              </a:rPr>
              <a:t>. </a:t>
            </a:r>
            <a:r>
              <a:rPr lang="es-MX" sz="3400" dirty="0">
                <a:solidFill>
                  <a:schemeClr val="bg1"/>
                </a:solidFill>
              </a:rPr>
              <a:t>Te sugiero que leas la Palabra de Dios con humildad y disposición para obedecer su consejo. </a:t>
            </a:r>
            <a:endParaRPr lang="es-ES_tradnl" sz="3400" dirty="0">
              <a:solidFill>
                <a:schemeClr val="bg1"/>
              </a:solidFill>
            </a:endParaRPr>
          </a:p>
          <a:p>
            <a:pPr marL="0" indent="0">
              <a:buNone/>
            </a:pPr>
            <a:endParaRPr lang="es-MX" dirty="0"/>
          </a:p>
        </p:txBody>
      </p:sp>
    </p:spTree>
    <p:extLst>
      <p:ext uri="{BB962C8B-B14F-4D97-AF65-F5344CB8AC3E}">
        <p14:creationId xmlns:p14="http://schemas.microsoft.com/office/powerpoint/2010/main" val="1048273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2500"/>
                            </p:stCondLst>
                            <p:childTnLst>
                              <p:par>
                                <p:cTn id="13" presetID="5" presetClass="entr" presetSubtype="1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98000">
              <a:srgbClr val="FFFF00"/>
            </a:gs>
          </a:gsLst>
          <a:lin ang="1800000" scaled="0"/>
        </a:gra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BAF208D5-4A7C-2941-A1C6-99CB2C697B52}"/>
              </a:ext>
            </a:extLst>
          </p:cNvPr>
          <p:cNvSpPr>
            <a:spLocks noGrp="1"/>
          </p:cNvSpPr>
          <p:nvPr>
            <p:ph idx="1"/>
          </p:nvPr>
        </p:nvSpPr>
        <p:spPr>
          <a:xfrm>
            <a:off x="1007706" y="913056"/>
            <a:ext cx="5150498" cy="4965230"/>
          </a:xfrm>
        </p:spPr>
        <p:txBody>
          <a:bodyPr>
            <a:normAutofit lnSpcReduction="10000"/>
          </a:bodyPr>
          <a:lstStyle/>
          <a:p>
            <a:pPr marL="0" indent="0">
              <a:lnSpc>
                <a:spcPct val="150000"/>
              </a:lnSpc>
              <a:buNone/>
            </a:pPr>
            <a:r>
              <a:rPr lang="es-ES_tradnl" dirty="0" smtClean="0"/>
              <a:t>Y </a:t>
            </a:r>
            <a:r>
              <a:rPr lang="es-ES_tradnl" dirty="0"/>
              <a:t>después de esto Daniel y sus amigos fueron hallados diez veces más inteligentes y mejores en todos los aspectos que los demás que comieron de la mesa del rey”. ¿Y tú, quieres ser diez veces mejor? Entonces sigue el ejemplo de Daniel.</a:t>
            </a:r>
            <a:r>
              <a:rPr lang="es-MX" dirty="0">
                <a:effectLst/>
              </a:rPr>
              <a:t> </a:t>
            </a:r>
            <a:endParaRPr lang="es-MX" dirty="0"/>
          </a:p>
        </p:txBody>
      </p:sp>
      <p:sp>
        <p:nvSpPr>
          <p:cNvPr id="6" name="Rectángulo 5"/>
          <p:cNvSpPr/>
          <p:nvPr/>
        </p:nvSpPr>
        <p:spPr>
          <a:xfrm>
            <a:off x="6449397" y="1888036"/>
            <a:ext cx="519861" cy="1175655"/>
          </a:xfrm>
          <a:prstGeom prst="rect">
            <a:avLst/>
          </a:prstGeom>
          <a:gradFill>
            <a:gsLst>
              <a:gs pos="0">
                <a:schemeClr val="accent5">
                  <a:lumMod val="75000"/>
                </a:schemeClr>
              </a:gs>
              <a:gs pos="98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6"/>
          <p:cNvSpPr/>
          <p:nvPr/>
        </p:nvSpPr>
        <p:spPr>
          <a:xfrm>
            <a:off x="6449397" y="2936956"/>
            <a:ext cx="4710015" cy="1212980"/>
          </a:xfrm>
          <a:prstGeom prst="rect">
            <a:avLst/>
          </a:prstGeom>
          <a:gradFill>
            <a:gsLst>
              <a:gs pos="0">
                <a:schemeClr val="accent5">
                  <a:lumMod val="75000"/>
                </a:schemeClr>
              </a:gs>
              <a:gs pos="98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p:cNvSpPr txBox="1"/>
          <p:nvPr/>
        </p:nvSpPr>
        <p:spPr>
          <a:xfrm>
            <a:off x="6449397" y="1996998"/>
            <a:ext cx="1039722" cy="830997"/>
          </a:xfrm>
          <a:prstGeom prst="rect">
            <a:avLst/>
          </a:prstGeom>
          <a:noFill/>
        </p:spPr>
        <p:txBody>
          <a:bodyPr wrap="square" rtlCol="0">
            <a:spAutoFit/>
          </a:bodyPr>
          <a:lstStyle/>
          <a:p>
            <a:r>
              <a:rPr lang="es-ES_tradnl" sz="4800" dirty="0" smtClean="0">
                <a:solidFill>
                  <a:schemeClr val="bg1"/>
                </a:solidFill>
                <a:latin typeface="Abadi MT Condensed Extra Bold" charset="0"/>
                <a:ea typeface="Abadi MT Condensed Extra Bold" charset="0"/>
                <a:cs typeface="Abadi MT Condensed Extra Bold" charset="0"/>
              </a:rPr>
              <a:t>1</a:t>
            </a:r>
            <a:endParaRPr lang="es-ES_tradnl" sz="4800" dirty="0">
              <a:solidFill>
                <a:schemeClr val="bg1"/>
              </a:solidFill>
              <a:latin typeface="Abadi MT Condensed Extra Bold" charset="0"/>
              <a:ea typeface="Abadi MT Condensed Extra Bold" charset="0"/>
              <a:cs typeface="Abadi MT Condensed Extra Bold" charset="0"/>
            </a:endParaRPr>
          </a:p>
        </p:txBody>
      </p:sp>
      <p:sp>
        <p:nvSpPr>
          <p:cNvPr id="9" name="CuadroTexto 8"/>
          <p:cNvSpPr txBox="1"/>
          <p:nvPr/>
        </p:nvSpPr>
        <p:spPr>
          <a:xfrm>
            <a:off x="6877278" y="3172652"/>
            <a:ext cx="4282134" cy="830997"/>
          </a:xfrm>
          <a:prstGeom prst="rect">
            <a:avLst/>
          </a:prstGeom>
          <a:noFill/>
        </p:spPr>
        <p:txBody>
          <a:bodyPr wrap="square" rtlCol="0">
            <a:spAutoFit/>
          </a:bodyPr>
          <a:lstStyle/>
          <a:p>
            <a:r>
              <a:rPr lang="es-ES_tradnl" sz="4800" smtClean="0">
                <a:solidFill>
                  <a:schemeClr val="bg1"/>
                </a:solidFill>
                <a:latin typeface="Abadi MT Condensed Extra Bold" charset="0"/>
                <a:ea typeface="Abadi MT Condensed Extra Bold" charset="0"/>
                <a:cs typeface="Abadi MT Condensed Extra Bold" charset="0"/>
              </a:rPr>
              <a:t>10  Veces más</a:t>
            </a:r>
            <a:endParaRPr lang="es-ES_tradnl" sz="4800" dirty="0">
              <a:solidFill>
                <a:schemeClr val="bg1"/>
              </a:solidFill>
              <a:latin typeface="Abadi MT Condensed Extra Bold" charset="0"/>
              <a:ea typeface="Abadi MT Condensed Extra Bold" charset="0"/>
              <a:cs typeface="Abadi MT Condensed Extra Bold" charset="0"/>
            </a:endParaRPr>
          </a:p>
        </p:txBody>
      </p:sp>
      <p:sp>
        <p:nvSpPr>
          <p:cNvPr id="11" name="CuadroTexto 10"/>
          <p:cNvSpPr txBox="1"/>
          <p:nvPr/>
        </p:nvSpPr>
        <p:spPr>
          <a:xfrm>
            <a:off x="666940" y="769868"/>
            <a:ext cx="452732" cy="1323439"/>
          </a:xfrm>
          <a:prstGeom prst="rect">
            <a:avLst/>
          </a:prstGeom>
          <a:noFill/>
        </p:spPr>
        <p:txBody>
          <a:bodyPr wrap="square" rtlCol="0">
            <a:spAutoFit/>
          </a:bodyPr>
          <a:lstStyle/>
          <a:p>
            <a:r>
              <a:rPr lang="es-ES_tradnl" sz="8000" dirty="0">
                <a:latin typeface="Adreena Script Demo" charset="0"/>
                <a:ea typeface="Adreena Script Demo" charset="0"/>
                <a:cs typeface="Adreena Script Demo" charset="0"/>
              </a:rPr>
              <a:t>“</a:t>
            </a:r>
          </a:p>
        </p:txBody>
      </p:sp>
    </p:spTree>
    <p:extLst>
      <p:ext uri="{BB962C8B-B14F-4D97-AF65-F5344CB8AC3E}">
        <p14:creationId xmlns:p14="http://schemas.microsoft.com/office/powerpoint/2010/main" val="3303742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5"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b="12989"/>
          <a:stretch/>
        </p:blipFill>
        <p:spPr>
          <a:xfrm>
            <a:off x="-1058246" y="-1225660"/>
            <a:ext cx="14307716" cy="8100000"/>
          </a:xfrm>
          <a:prstGeom prst="rect">
            <a:avLst/>
          </a:prstGeom>
        </p:spPr>
      </p:pic>
      <p:sp>
        <p:nvSpPr>
          <p:cNvPr id="3" name="Marcador de contenido 2">
            <a:extLst>
              <a:ext uri="{FF2B5EF4-FFF2-40B4-BE49-F238E27FC236}">
                <a16:creationId xmlns:a16="http://schemas.microsoft.com/office/drawing/2014/main" xmlns="" id="{86FA32E4-66B7-3A4A-9712-D46860F20E28}"/>
              </a:ext>
            </a:extLst>
          </p:cNvPr>
          <p:cNvSpPr>
            <a:spLocks noGrp="1"/>
          </p:cNvSpPr>
          <p:nvPr>
            <p:ph idx="1"/>
          </p:nvPr>
        </p:nvSpPr>
        <p:spPr>
          <a:xfrm>
            <a:off x="1901890" y="2407298"/>
            <a:ext cx="8119188" cy="4786174"/>
          </a:xfrm>
        </p:spPr>
        <p:txBody>
          <a:bodyPr/>
          <a:lstStyle/>
          <a:p>
            <a:pPr marL="0" indent="0" algn="ctr">
              <a:buNone/>
            </a:pPr>
            <a:r>
              <a:rPr lang="es-ES_tradnl" sz="3200" dirty="0"/>
              <a:t>Para lograr ser una persona higiénica o limpia debes ser consciente de la importancia del aseo, tener voluntad de hacerlo, y ser disciplinado</a:t>
            </a:r>
            <a:r>
              <a:rPr lang="es-ES_tradnl" dirty="0"/>
              <a:t>. </a:t>
            </a:r>
            <a:endParaRPr lang="es-MX" dirty="0"/>
          </a:p>
        </p:txBody>
      </p:sp>
    </p:spTree>
    <p:extLst>
      <p:ext uri="{BB962C8B-B14F-4D97-AF65-F5344CB8AC3E}">
        <p14:creationId xmlns:p14="http://schemas.microsoft.com/office/powerpoint/2010/main" val="248996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301" r="198" b="13618"/>
          <a:stretch/>
        </p:blipFill>
        <p:spPr>
          <a:xfrm>
            <a:off x="0" y="0"/>
            <a:ext cx="12168000" cy="6840000"/>
          </a:xfrm>
          <a:prstGeom prst="rect">
            <a:avLst/>
          </a:prstGeom>
        </p:spPr>
      </p:pic>
      <p:sp>
        <p:nvSpPr>
          <p:cNvPr id="3" name="Marcador de contenido 2">
            <a:extLst>
              <a:ext uri="{FF2B5EF4-FFF2-40B4-BE49-F238E27FC236}">
                <a16:creationId xmlns:a16="http://schemas.microsoft.com/office/drawing/2014/main" xmlns="" id="{366189C2-2DBC-B14B-A77B-92ECFA847AC7}"/>
              </a:ext>
            </a:extLst>
          </p:cNvPr>
          <p:cNvSpPr>
            <a:spLocks noGrp="1"/>
          </p:cNvSpPr>
          <p:nvPr>
            <p:ph idx="1"/>
          </p:nvPr>
        </p:nvSpPr>
        <p:spPr>
          <a:xfrm>
            <a:off x="838199" y="783772"/>
            <a:ext cx="6122437" cy="5579804"/>
          </a:xfrm>
        </p:spPr>
        <p:txBody>
          <a:bodyPr>
            <a:normAutofit lnSpcReduction="10000"/>
          </a:bodyPr>
          <a:lstStyle/>
          <a:p>
            <a:pPr marL="0" indent="0">
              <a:buNone/>
            </a:pPr>
            <a:r>
              <a:rPr lang="es-ES_tradnl" sz="3200" dirty="0">
                <a:solidFill>
                  <a:schemeClr val="bg1"/>
                </a:solidFill>
              </a:rPr>
              <a:t>Desde la adolescencia es necesario el aseo personal como una disciplina, ya que es en esta etapa donde las hormonas empiezan a activarse y junto con ello, empiezan los malos </a:t>
            </a:r>
            <a:r>
              <a:rPr lang="es-ES_tradnl" sz="3200" dirty="0" smtClean="0">
                <a:solidFill>
                  <a:schemeClr val="bg1"/>
                </a:solidFill>
              </a:rPr>
              <a:t>olores, </a:t>
            </a:r>
            <a:r>
              <a:rPr lang="es-ES_tradnl" sz="3200" dirty="0">
                <a:solidFill>
                  <a:schemeClr val="bg1"/>
                </a:solidFill>
              </a:rPr>
              <a:t>producto de ciertos humores propios de la edad por lo que es bueno que nos convirtamos en jovencitos y jovencitas limpios, higiénicos, que podamos acercarnos libremente a la gente sin que tengan que taparse la nariz. </a:t>
            </a:r>
            <a:endParaRPr lang="es-MX" sz="3200" dirty="0">
              <a:solidFill>
                <a:schemeClr val="bg1"/>
              </a:solidFill>
            </a:endParaRPr>
          </a:p>
          <a:p>
            <a:pPr marL="0" indent="0">
              <a:buNone/>
            </a:pPr>
            <a:endParaRPr lang="es-MX" dirty="0"/>
          </a:p>
        </p:txBody>
      </p:sp>
    </p:spTree>
    <p:extLst>
      <p:ext uri="{BB962C8B-B14F-4D97-AF65-F5344CB8AC3E}">
        <p14:creationId xmlns:p14="http://schemas.microsoft.com/office/powerpoint/2010/main" val="26498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Nube 3"/>
          <p:cNvSpPr/>
          <p:nvPr/>
        </p:nvSpPr>
        <p:spPr>
          <a:xfrm rot="403637">
            <a:off x="1933186" y="275237"/>
            <a:ext cx="9042526" cy="60740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p:cNvSpPr>
            <a:spLocks noGrp="1"/>
          </p:cNvSpPr>
          <p:nvPr>
            <p:ph idx="1"/>
          </p:nvPr>
        </p:nvSpPr>
        <p:spPr>
          <a:xfrm>
            <a:off x="2535382" y="1846407"/>
            <a:ext cx="7502236" cy="4351338"/>
          </a:xfrm>
        </p:spPr>
        <p:txBody>
          <a:bodyPr/>
          <a:lstStyle/>
          <a:p>
            <a:pPr algn="ctr"/>
            <a:r>
              <a:rPr lang="es-ES_tradnl" sz="4000" dirty="0">
                <a:solidFill>
                  <a:schemeClr val="accent6">
                    <a:lumMod val="75000"/>
                  </a:schemeClr>
                </a:solidFill>
              </a:rPr>
              <a:t>“¿O ignoráis que vuestro cuerpo es templo del Espíritu Santo, el cual está en vosotros, el cual tenéis de Dios, y que no sois vuestros?” </a:t>
            </a:r>
            <a:r>
              <a:rPr lang="es-ES_tradnl" sz="4000" dirty="0" smtClean="0">
                <a:solidFill>
                  <a:schemeClr val="accent6">
                    <a:lumMod val="75000"/>
                  </a:schemeClr>
                </a:solidFill>
              </a:rPr>
              <a:t>(</a:t>
            </a:r>
            <a:r>
              <a:rPr lang="es-ES_tradnl" sz="4000" dirty="0">
                <a:solidFill>
                  <a:schemeClr val="accent6">
                    <a:lumMod val="75000"/>
                  </a:schemeClr>
                </a:solidFill>
              </a:rPr>
              <a:t>1 Corintios 6: 19).</a:t>
            </a:r>
            <a:endParaRPr lang="es-MX" sz="4000" dirty="0">
              <a:solidFill>
                <a:schemeClr val="accent6">
                  <a:lumMod val="75000"/>
                </a:schemeClr>
              </a:solidFill>
            </a:endParaRPr>
          </a:p>
          <a:p>
            <a:endParaRPr lang="es-MX" dirty="0"/>
          </a:p>
        </p:txBody>
      </p:sp>
    </p:spTree>
    <p:extLst>
      <p:ext uri="{BB962C8B-B14F-4D97-AF65-F5344CB8AC3E}">
        <p14:creationId xmlns:p14="http://schemas.microsoft.com/office/powerpoint/2010/main" val="2601118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7860" b="7918"/>
          <a:stretch/>
        </p:blipFill>
        <p:spPr>
          <a:xfrm>
            <a:off x="0" y="0"/>
            <a:ext cx="12192000" cy="6840000"/>
          </a:xfrm>
          <a:prstGeom prst="rect">
            <a:avLst/>
          </a:prstGeom>
        </p:spPr>
      </p:pic>
      <p:sp>
        <p:nvSpPr>
          <p:cNvPr id="3" name="Marcador de contenido 2">
            <a:extLst>
              <a:ext uri="{FF2B5EF4-FFF2-40B4-BE49-F238E27FC236}">
                <a16:creationId xmlns:a16="http://schemas.microsoft.com/office/drawing/2014/main" xmlns="" id="{D370EDE4-CF07-644D-ADCE-9BD6D7033981}"/>
              </a:ext>
            </a:extLst>
          </p:cNvPr>
          <p:cNvSpPr>
            <a:spLocks noGrp="1"/>
          </p:cNvSpPr>
          <p:nvPr>
            <p:ph idx="1"/>
          </p:nvPr>
        </p:nvSpPr>
        <p:spPr>
          <a:xfrm>
            <a:off x="1007707" y="1287625"/>
            <a:ext cx="9685176" cy="4926661"/>
          </a:xfrm>
        </p:spPr>
        <p:txBody>
          <a:bodyPr/>
          <a:lstStyle/>
          <a:p>
            <a:pPr marL="0" indent="0">
              <a:buNone/>
            </a:pPr>
            <a:r>
              <a:rPr lang="es-ES_tradnl" dirty="0">
                <a:solidFill>
                  <a:schemeClr val="bg1"/>
                </a:solidFill>
              </a:rPr>
              <a:t>El Señor tu Creador desea que seas prosperado en todo, incluyendo tu apariencia.   Un baño diario es de gran beneficio, especialmente en los periodos menstruales en el caso de las niñas. </a:t>
            </a:r>
            <a:endParaRPr lang="es-MX" dirty="0">
              <a:solidFill>
                <a:schemeClr val="bg1"/>
              </a:solidFill>
            </a:endParaRPr>
          </a:p>
          <a:p>
            <a:pPr marL="0" indent="0">
              <a:buNone/>
            </a:pPr>
            <a:endParaRPr lang="es-MX" dirty="0"/>
          </a:p>
        </p:txBody>
      </p:sp>
      <p:sp>
        <p:nvSpPr>
          <p:cNvPr id="5" name="Estrella de 5 puntas 4"/>
          <p:cNvSpPr/>
          <p:nvPr/>
        </p:nvSpPr>
        <p:spPr>
          <a:xfrm>
            <a:off x="541176" y="1287625"/>
            <a:ext cx="335902" cy="335902"/>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514049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par>
                          <p:cTn id="14" fill="hold">
                            <p:stCondLst>
                              <p:cond delay="1000"/>
                            </p:stCondLst>
                            <p:childTnLst>
                              <p:par>
                                <p:cTn id="15" presetID="37"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241800" y="0"/>
            <a:ext cx="7950200" cy="5295900"/>
          </a:xfrm>
          <a:prstGeom prst="rect">
            <a:avLst/>
          </a:prstGeom>
        </p:spPr>
      </p:pic>
      <p:sp>
        <p:nvSpPr>
          <p:cNvPr id="3" name="Marcador de contenido 2">
            <a:extLst>
              <a:ext uri="{FF2B5EF4-FFF2-40B4-BE49-F238E27FC236}">
                <a16:creationId xmlns:a16="http://schemas.microsoft.com/office/drawing/2014/main" xmlns="" id="{46240F62-413C-294D-B4AB-190671CD003D}"/>
              </a:ext>
            </a:extLst>
          </p:cNvPr>
          <p:cNvSpPr>
            <a:spLocks noGrp="1"/>
          </p:cNvSpPr>
          <p:nvPr>
            <p:ph idx="1"/>
          </p:nvPr>
        </p:nvSpPr>
        <p:spPr>
          <a:xfrm>
            <a:off x="838200" y="1562100"/>
            <a:ext cx="4610878" cy="5019967"/>
          </a:xfrm>
        </p:spPr>
        <p:txBody>
          <a:bodyPr/>
          <a:lstStyle/>
          <a:p>
            <a:pPr marL="0" indent="0">
              <a:buNone/>
            </a:pPr>
            <a:r>
              <a:rPr lang="es-ES_tradnl" sz="3200" dirty="0"/>
              <a:t>Es importante que cuides la limpieza de tu cabello, el lavado de tu cara, la limpieza de tus dientes, mantener las manos limpias, la limpieza de tus pies y la limpieza de tu ropa.</a:t>
            </a:r>
            <a:endParaRPr lang="es-MX" sz="3200" dirty="0"/>
          </a:p>
          <a:p>
            <a:pPr marL="0" indent="0">
              <a:buNone/>
            </a:pPr>
            <a:endParaRPr lang="es-MX" dirty="0"/>
          </a:p>
        </p:txBody>
      </p:sp>
    </p:spTree>
    <p:extLst>
      <p:ext uri="{BB962C8B-B14F-4D97-AF65-F5344CB8AC3E}">
        <p14:creationId xmlns:p14="http://schemas.microsoft.com/office/powerpoint/2010/main" val="736889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3"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
                                        <p:tgtEl>
                                          <p:spTgt spid="3">
                                            <p:txEl>
                                              <p:pRg st="0" end="0"/>
                                            </p:txEl>
                                          </p:spTgt>
                                        </p:tgtEl>
                                      </p:cBhvr>
                                    </p:animEffect>
                                    <p:anim calcmode="lin" valueType="num">
                                      <p:cBhvr>
                                        <p:cTn id="14"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DB293C6-121D-8B4C-B68B-3933C45C009A}"/>
              </a:ext>
            </a:extLst>
          </p:cNvPr>
          <p:cNvSpPr>
            <a:spLocks noGrp="1"/>
          </p:cNvSpPr>
          <p:nvPr>
            <p:ph type="title"/>
          </p:nvPr>
        </p:nvSpPr>
        <p:spPr>
          <a:xfrm>
            <a:off x="744894" y="1331554"/>
            <a:ext cx="7036837" cy="4391414"/>
          </a:xfrm>
        </p:spPr>
        <p:txBody>
          <a:bodyPr>
            <a:normAutofit fontScale="90000"/>
          </a:bodyPr>
          <a:lstStyle/>
          <a:p>
            <a:r>
              <a:rPr lang="es-ES_tradnl" dirty="0"/>
              <a:t>El armiño es un animalito que cuida mucho su blanco pelaje para no ensuciarlo.  Cuando los cazadores quieren atraparlos para obtener su fino pelaje, llenan de lodo la entrada de su </a:t>
            </a:r>
            <a:r>
              <a:rPr lang="es-ES_tradnl" dirty="0" smtClean="0"/>
              <a:t>madriguera. El </a:t>
            </a:r>
            <a:r>
              <a:rPr lang="es-ES_tradnl" dirty="0"/>
              <a:t>armiño prefiere ser atrapado antes que ensuciar su blanco y limpio pelaje.</a:t>
            </a:r>
            <a:r>
              <a:rPr lang="es-MX" dirty="0"/>
              <a:t/>
            </a:r>
            <a:br>
              <a:rPr lang="es-MX" dirty="0"/>
            </a:br>
            <a:endParaRPr lang="es-MX"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34007" r="34007"/>
          <a:stretch/>
        </p:blipFill>
        <p:spPr>
          <a:xfrm>
            <a:off x="-4779608" y="-357555"/>
            <a:ext cx="16971608" cy="9541870"/>
          </a:xfrm>
          <a:prstGeom prst="rect">
            <a:avLst/>
          </a:prstGeom>
        </p:spPr>
      </p:pic>
    </p:spTree>
    <p:extLst>
      <p:ext uri="{BB962C8B-B14F-4D97-AF65-F5344CB8AC3E}">
        <p14:creationId xmlns:p14="http://schemas.microsoft.com/office/powerpoint/2010/main" val="4000174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b="12989"/>
          <a:stretch/>
        </p:blipFill>
        <p:spPr>
          <a:xfrm>
            <a:off x="-1058246" y="-1225660"/>
            <a:ext cx="14307716" cy="8100000"/>
          </a:xfrm>
          <a:prstGeom prst="rect">
            <a:avLst/>
          </a:prstGeom>
        </p:spPr>
      </p:pic>
      <p:sp>
        <p:nvSpPr>
          <p:cNvPr id="9" name="Corazón 8"/>
          <p:cNvSpPr/>
          <p:nvPr/>
        </p:nvSpPr>
        <p:spPr>
          <a:xfrm>
            <a:off x="2397805" y="242595"/>
            <a:ext cx="7395614" cy="6027576"/>
          </a:xfrm>
          <a:prstGeom prst="heart">
            <a:avLst/>
          </a:prstGeom>
          <a:solidFill>
            <a:schemeClr val="accent1">
              <a:lumMod val="75000"/>
            </a:schemeClr>
          </a:solidFill>
          <a:ln w="317500">
            <a:solidFill>
              <a:srgbClr val="00B0F0">
                <a:alpha val="8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Marcador de contenido 2">
            <a:extLst>
              <a:ext uri="{FF2B5EF4-FFF2-40B4-BE49-F238E27FC236}">
                <a16:creationId xmlns:a16="http://schemas.microsoft.com/office/drawing/2014/main" xmlns="" id="{96E3B2C5-E45F-0F47-A955-4D6A9F3F9DEA}"/>
              </a:ext>
            </a:extLst>
          </p:cNvPr>
          <p:cNvSpPr>
            <a:spLocks noGrp="1"/>
          </p:cNvSpPr>
          <p:nvPr>
            <p:ph idx="1"/>
          </p:nvPr>
        </p:nvSpPr>
        <p:spPr>
          <a:xfrm>
            <a:off x="3295416" y="2450235"/>
            <a:ext cx="5600392" cy="3623541"/>
          </a:xfrm>
        </p:spPr>
        <p:txBody>
          <a:bodyPr/>
          <a:lstStyle/>
          <a:p>
            <a:pPr marL="0" indent="0" algn="ctr">
              <a:spcBef>
                <a:spcPts val="0"/>
              </a:spcBef>
              <a:buNone/>
            </a:pPr>
            <a:r>
              <a:rPr lang="es-ES_tradnl" sz="3200" dirty="0">
                <a:solidFill>
                  <a:schemeClr val="bg1"/>
                </a:solidFill>
              </a:rPr>
              <a:t>Tú también cuida tu limpieza exterior, pero, sobre todo, cuida la limpieza de tu corazón.</a:t>
            </a:r>
            <a:endParaRPr lang="es-MX" sz="3200" dirty="0">
              <a:solidFill>
                <a:schemeClr val="bg1"/>
              </a:solidFill>
            </a:endParaRPr>
          </a:p>
          <a:p>
            <a:pPr marL="0" indent="0" algn="ctr">
              <a:spcBef>
                <a:spcPts val="0"/>
              </a:spcBef>
              <a:buNone/>
            </a:pPr>
            <a:r>
              <a:rPr lang="es-ES_tradnl" sz="3200" dirty="0">
                <a:solidFill>
                  <a:schemeClr val="bg1"/>
                </a:solidFill>
              </a:rPr>
              <a:t>Y recuerda: La salud es una VICTORIA que se gana </a:t>
            </a:r>
            <a:endParaRPr lang="es-ES_tradnl" sz="3200" dirty="0" smtClean="0">
              <a:solidFill>
                <a:schemeClr val="bg1"/>
              </a:solidFill>
            </a:endParaRPr>
          </a:p>
          <a:p>
            <a:pPr marL="0" indent="0" algn="ctr">
              <a:spcBef>
                <a:spcPts val="0"/>
              </a:spcBef>
              <a:buNone/>
            </a:pPr>
            <a:r>
              <a:rPr lang="es-ES_tradnl" sz="3200" dirty="0" smtClean="0">
                <a:solidFill>
                  <a:schemeClr val="bg1"/>
                </a:solidFill>
              </a:rPr>
              <a:t>todos </a:t>
            </a:r>
            <a:r>
              <a:rPr lang="es-ES_tradnl" sz="3200" dirty="0">
                <a:solidFill>
                  <a:schemeClr val="bg1"/>
                </a:solidFill>
              </a:rPr>
              <a:t>los días.</a:t>
            </a:r>
            <a:endParaRPr lang="es-MX" sz="3200" dirty="0">
              <a:solidFill>
                <a:schemeClr val="bg1"/>
              </a:solidFill>
            </a:endParaRPr>
          </a:p>
          <a:p>
            <a:pPr marL="0" indent="0">
              <a:buNone/>
            </a:pPr>
            <a:endParaRPr lang="es-MX" dirty="0"/>
          </a:p>
        </p:txBody>
      </p:sp>
    </p:spTree>
    <p:extLst>
      <p:ext uri="{BB962C8B-B14F-4D97-AF65-F5344CB8AC3E}">
        <p14:creationId xmlns:p14="http://schemas.microsoft.com/office/powerpoint/2010/main" val="8438538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43"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
                                        <p:tgtEl>
                                          <p:spTgt spid="3">
                                            <p:txEl>
                                              <p:pRg st="0" end="0"/>
                                            </p:txEl>
                                          </p:spTgt>
                                        </p:tgtEl>
                                      </p:cBhvr>
                                    </p:animEffect>
                                    <p:anim calcmode="lin" valueType="num">
                                      <p:cBhvr>
                                        <p:cTn id="15"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9" fill="hold">
                            <p:stCondLst>
                              <p:cond delay="1500"/>
                            </p:stCondLst>
                            <p:childTnLst>
                              <p:par>
                                <p:cTn id="20" presetID="43"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
                                        <p:tgtEl>
                                          <p:spTgt spid="3">
                                            <p:txEl>
                                              <p:pRg st="1" end="1"/>
                                            </p:txEl>
                                          </p:spTgt>
                                        </p:tgtEl>
                                      </p:cBhvr>
                                    </p:animEffect>
                                    <p:anim calcmode="lin" valueType="num">
                                      <p:cBhvr>
                                        <p:cTn id="23"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7" fill="hold">
                            <p:stCondLst>
                              <p:cond delay="2500"/>
                            </p:stCondLst>
                            <p:childTnLst>
                              <p:par>
                                <p:cTn id="28" presetID="43"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
                                        <p:tgtEl>
                                          <p:spTgt spid="3">
                                            <p:txEl>
                                              <p:pRg st="2" end="2"/>
                                            </p:txEl>
                                          </p:spTgt>
                                        </p:tgtEl>
                                      </p:cBhvr>
                                    </p:animEffect>
                                    <p:anim calcmode="lin" valueType="num">
                                      <p:cBhvr>
                                        <p:cTn id="31"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675908" y="0"/>
            <a:ext cx="12192000" cy="6858000"/>
          </a:xfrm>
          <a:prstGeom prst="rect">
            <a:avLst/>
          </a:prstGeom>
        </p:spPr>
      </p:pic>
      <p:sp>
        <p:nvSpPr>
          <p:cNvPr id="5" name="Elipse 4"/>
          <p:cNvSpPr/>
          <p:nvPr/>
        </p:nvSpPr>
        <p:spPr>
          <a:xfrm>
            <a:off x="419100" y="394854"/>
            <a:ext cx="6068291" cy="6068291"/>
          </a:xfrm>
          <a:prstGeom prst="ellipse">
            <a:avLst/>
          </a:prstGeom>
          <a:solidFill>
            <a:srgbClr val="00B0F0"/>
          </a:solidFill>
          <a:ln w="730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a:extLst>
              <a:ext uri="{FF2B5EF4-FFF2-40B4-BE49-F238E27FC236}">
                <a16:creationId xmlns:a16="http://schemas.microsoft.com/office/drawing/2014/main" xmlns="" id="{630114BB-EBA2-D040-A2F7-6C221D188290}"/>
              </a:ext>
            </a:extLst>
          </p:cNvPr>
          <p:cNvSpPr>
            <a:spLocks noGrp="1"/>
          </p:cNvSpPr>
          <p:nvPr>
            <p:ph idx="1"/>
          </p:nvPr>
        </p:nvSpPr>
        <p:spPr>
          <a:xfrm>
            <a:off x="1295400" y="1804844"/>
            <a:ext cx="4897582" cy="4351338"/>
          </a:xfrm>
        </p:spPr>
        <p:txBody>
          <a:bodyPr/>
          <a:lstStyle/>
          <a:p>
            <a:pPr marL="0" indent="0">
              <a:buNone/>
            </a:pPr>
            <a:r>
              <a:rPr lang="es-ES_tradnl" dirty="0">
                <a:solidFill>
                  <a:schemeClr val="bg1"/>
                </a:solidFill>
              </a:rPr>
              <a:t>“Todos necesitamos conocer el organismo más maravilloso: el cuerpo humano. Tienen que comprender las funciones de los diversos órganos y cómo estos dependen de los demás para que todos actúen con salud” (Mente, Carácter y Personalidad, t1, 19).</a:t>
            </a:r>
            <a:r>
              <a:rPr lang="es-MX" dirty="0">
                <a:solidFill>
                  <a:schemeClr val="bg1"/>
                </a:solidFill>
                <a:effectLst/>
              </a:rPr>
              <a:t> </a:t>
            </a:r>
            <a:endParaRPr lang="es-MX" dirty="0">
              <a:solidFill>
                <a:schemeClr val="bg1"/>
              </a:solidFill>
            </a:endParaRPr>
          </a:p>
        </p:txBody>
      </p:sp>
    </p:spTree>
    <p:extLst>
      <p:ext uri="{BB962C8B-B14F-4D97-AF65-F5344CB8AC3E}">
        <p14:creationId xmlns:p14="http://schemas.microsoft.com/office/powerpoint/2010/main" val="3951381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80">
                                          <p:stCondLst>
                                            <p:cond delay="0"/>
                                          </p:stCondLst>
                                        </p:cTn>
                                        <p:tgtEl>
                                          <p:spTgt spid="3">
                                            <p:txEl>
                                              <p:pRg st="0" end="0"/>
                                            </p:txEl>
                                          </p:spTgt>
                                        </p:tgtEl>
                                      </p:cBhvr>
                                    </p:animEffect>
                                    <p:anim calcmode="lin" valueType="num">
                                      <p:cBhvr>
                                        <p:cTn id="2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0" end="0"/>
                                            </p:txEl>
                                          </p:spTgt>
                                        </p:tgtEl>
                                      </p:cBhvr>
                                      <p:to x="100000" y="60000"/>
                                    </p:animScale>
                                    <p:animScale>
                                      <p:cBhvr>
                                        <p:cTn id="30" dur="166" decel="50000">
                                          <p:stCondLst>
                                            <p:cond delay="676"/>
                                          </p:stCondLst>
                                        </p:cTn>
                                        <p:tgtEl>
                                          <p:spTgt spid="3">
                                            <p:txEl>
                                              <p:pRg st="0" end="0"/>
                                            </p:txEl>
                                          </p:spTgt>
                                        </p:tgtEl>
                                      </p:cBhvr>
                                      <p:to x="100000" y="100000"/>
                                    </p:animScale>
                                    <p:animScale>
                                      <p:cBhvr>
                                        <p:cTn id="31" dur="26">
                                          <p:stCondLst>
                                            <p:cond delay="1312"/>
                                          </p:stCondLst>
                                        </p:cTn>
                                        <p:tgtEl>
                                          <p:spTgt spid="3">
                                            <p:txEl>
                                              <p:pRg st="0" end="0"/>
                                            </p:txEl>
                                          </p:spTgt>
                                        </p:tgtEl>
                                      </p:cBhvr>
                                      <p:to x="100000" y="80000"/>
                                    </p:animScale>
                                    <p:animScale>
                                      <p:cBhvr>
                                        <p:cTn id="32" dur="166" decel="50000">
                                          <p:stCondLst>
                                            <p:cond delay="1338"/>
                                          </p:stCondLst>
                                        </p:cTn>
                                        <p:tgtEl>
                                          <p:spTgt spid="3">
                                            <p:txEl>
                                              <p:pRg st="0" end="0"/>
                                            </p:txEl>
                                          </p:spTgt>
                                        </p:tgtEl>
                                      </p:cBhvr>
                                      <p:to x="100000" y="100000"/>
                                    </p:animScale>
                                    <p:animScale>
                                      <p:cBhvr>
                                        <p:cTn id="33" dur="26">
                                          <p:stCondLst>
                                            <p:cond delay="1642"/>
                                          </p:stCondLst>
                                        </p:cTn>
                                        <p:tgtEl>
                                          <p:spTgt spid="3">
                                            <p:txEl>
                                              <p:pRg st="0" end="0"/>
                                            </p:txEl>
                                          </p:spTgt>
                                        </p:tgtEl>
                                      </p:cBhvr>
                                      <p:to x="100000" y="90000"/>
                                    </p:animScale>
                                    <p:animScale>
                                      <p:cBhvr>
                                        <p:cTn id="34" dur="166" decel="50000">
                                          <p:stCondLst>
                                            <p:cond delay="1668"/>
                                          </p:stCondLst>
                                        </p:cTn>
                                        <p:tgtEl>
                                          <p:spTgt spid="3">
                                            <p:txEl>
                                              <p:pRg st="0" end="0"/>
                                            </p:txEl>
                                          </p:spTgt>
                                        </p:tgtEl>
                                      </p:cBhvr>
                                      <p:to x="100000" y="100000"/>
                                    </p:animScale>
                                    <p:animScale>
                                      <p:cBhvr>
                                        <p:cTn id="35" dur="26">
                                          <p:stCondLst>
                                            <p:cond delay="1808"/>
                                          </p:stCondLst>
                                        </p:cTn>
                                        <p:tgtEl>
                                          <p:spTgt spid="3">
                                            <p:txEl>
                                              <p:pRg st="0" end="0"/>
                                            </p:txEl>
                                          </p:spTgt>
                                        </p:tgtEl>
                                      </p:cBhvr>
                                      <p:to x="100000" y="95000"/>
                                    </p:animScale>
                                    <p:animScale>
                                      <p:cBhvr>
                                        <p:cTn id="36" dur="166" decel="50000">
                                          <p:stCondLst>
                                            <p:cond delay="1834"/>
                                          </p:stCondLst>
                                        </p:cTn>
                                        <p:tgtEl>
                                          <p:spTgt spid="3">
                                            <p:txEl>
                                              <p:pRg st="0" end="0"/>
                                            </p:txEl>
                                          </p:spTgt>
                                        </p:tgtEl>
                                      </p:cBhvr>
                                      <p:to x="100000" y="100000"/>
                                    </p:animScale>
                                  </p:childTnLst>
                                </p:cTn>
                              </p:par>
                            </p:childTnLst>
                          </p:cTn>
                        </p:par>
                        <p:par>
                          <p:cTn id="37" fill="hold">
                            <p:stCondLst>
                              <p:cond delay="2000"/>
                            </p:stCondLst>
                            <p:childTnLst>
                              <p:par>
                                <p:cTn id="38" presetID="25"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3" dur="1000" fill="hold"/>
                                        <p:tgtEl>
                                          <p:spTgt spid="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485565" y="0"/>
            <a:ext cx="3963711" cy="2229587"/>
          </a:xfrm>
          <a:prstGeom prst="rect">
            <a:avLst/>
          </a:prstGeom>
        </p:spPr>
      </p:pic>
      <p:pic>
        <p:nvPicPr>
          <p:cNvPr id="9" name="Imagen 8"/>
          <p:cNvPicPr>
            <a:picLocks noChangeAspect="1"/>
          </p:cNvPicPr>
          <p:nvPr/>
        </p:nvPicPr>
        <p:blipFill>
          <a:blip r:embed="rId3"/>
          <a:stretch>
            <a:fillRect/>
          </a:stretch>
        </p:blipFill>
        <p:spPr>
          <a:xfrm>
            <a:off x="-45980" y="4762933"/>
            <a:ext cx="3724564" cy="2095067"/>
          </a:xfrm>
          <a:prstGeom prst="rect">
            <a:avLst/>
          </a:prstGeom>
        </p:spPr>
      </p:pic>
      <p:pic>
        <p:nvPicPr>
          <p:cNvPr id="10" name="Imagen 9"/>
          <p:cNvPicPr>
            <a:picLocks noChangeAspect="1"/>
          </p:cNvPicPr>
          <p:nvPr/>
        </p:nvPicPr>
        <p:blipFill>
          <a:blip r:embed="rId4"/>
          <a:stretch>
            <a:fillRect/>
          </a:stretch>
        </p:blipFill>
        <p:spPr>
          <a:xfrm>
            <a:off x="3058877" y="5281054"/>
            <a:ext cx="4062841" cy="2695538"/>
          </a:xfrm>
          <a:prstGeom prst="rect">
            <a:avLst/>
          </a:prstGeom>
        </p:spPr>
      </p:pic>
      <p:pic>
        <p:nvPicPr>
          <p:cNvPr id="12" name="Imagen 11"/>
          <p:cNvPicPr>
            <a:picLocks noChangeAspect="1"/>
          </p:cNvPicPr>
          <p:nvPr/>
        </p:nvPicPr>
        <p:blipFill>
          <a:blip r:embed="rId5"/>
          <a:stretch>
            <a:fillRect/>
          </a:stretch>
        </p:blipFill>
        <p:spPr>
          <a:xfrm>
            <a:off x="9154750" y="4728908"/>
            <a:ext cx="3004843" cy="4006457"/>
          </a:xfrm>
          <a:prstGeom prst="rect">
            <a:avLst/>
          </a:prstGeom>
        </p:spPr>
      </p:pic>
      <p:pic>
        <p:nvPicPr>
          <p:cNvPr id="14" name="Imagen 13"/>
          <p:cNvPicPr>
            <a:picLocks noChangeAspect="1"/>
          </p:cNvPicPr>
          <p:nvPr/>
        </p:nvPicPr>
        <p:blipFill>
          <a:blip r:embed="rId6"/>
          <a:stretch>
            <a:fillRect/>
          </a:stretch>
        </p:blipFill>
        <p:spPr>
          <a:xfrm>
            <a:off x="8228289" y="8216"/>
            <a:ext cx="3963711" cy="2642474"/>
          </a:xfrm>
          <a:prstGeom prst="rect">
            <a:avLst/>
          </a:prstGeom>
        </p:spPr>
      </p:pic>
      <p:pic>
        <p:nvPicPr>
          <p:cNvPr id="8" name="Imagen 7"/>
          <p:cNvPicPr>
            <a:picLocks noChangeAspect="1"/>
          </p:cNvPicPr>
          <p:nvPr/>
        </p:nvPicPr>
        <p:blipFill>
          <a:blip r:embed="rId7"/>
          <a:stretch>
            <a:fillRect/>
          </a:stretch>
        </p:blipFill>
        <p:spPr>
          <a:xfrm>
            <a:off x="7596707" y="2229587"/>
            <a:ext cx="4595293" cy="2584852"/>
          </a:xfrm>
          <a:prstGeom prst="rect">
            <a:avLst/>
          </a:prstGeom>
        </p:spPr>
      </p:pic>
      <p:pic>
        <p:nvPicPr>
          <p:cNvPr id="13" name="Imagen 12"/>
          <p:cNvPicPr>
            <a:picLocks noChangeAspect="1"/>
          </p:cNvPicPr>
          <p:nvPr/>
        </p:nvPicPr>
        <p:blipFill>
          <a:blip r:embed="rId8"/>
          <a:stretch>
            <a:fillRect/>
          </a:stretch>
        </p:blipFill>
        <p:spPr>
          <a:xfrm>
            <a:off x="5995272" y="-457"/>
            <a:ext cx="3162300" cy="3162300"/>
          </a:xfrm>
          <a:prstGeom prst="rect">
            <a:avLst/>
          </a:prstGeom>
        </p:spPr>
      </p:pic>
      <p:pic>
        <p:nvPicPr>
          <p:cNvPr id="11" name="Imagen 10"/>
          <p:cNvPicPr>
            <a:picLocks noChangeAspect="1"/>
          </p:cNvPicPr>
          <p:nvPr/>
        </p:nvPicPr>
        <p:blipFill>
          <a:blip r:embed="rId9"/>
          <a:stretch>
            <a:fillRect/>
          </a:stretch>
        </p:blipFill>
        <p:spPr>
          <a:xfrm>
            <a:off x="6403029" y="2988664"/>
            <a:ext cx="2751721" cy="3889452"/>
          </a:xfrm>
          <a:prstGeom prst="rect">
            <a:avLst/>
          </a:prstGeom>
        </p:spPr>
      </p:pic>
      <p:pic>
        <p:nvPicPr>
          <p:cNvPr id="5" name="Imagen 4"/>
          <p:cNvPicPr>
            <a:picLocks noChangeAspect="1"/>
          </p:cNvPicPr>
          <p:nvPr/>
        </p:nvPicPr>
        <p:blipFill>
          <a:blip r:embed="rId10"/>
          <a:stretch>
            <a:fillRect/>
          </a:stretch>
        </p:blipFill>
        <p:spPr>
          <a:xfrm rot="21333896">
            <a:off x="583775" y="191079"/>
            <a:ext cx="7183601" cy="6418896"/>
          </a:xfrm>
          <a:prstGeom prst="rect">
            <a:avLst/>
          </a:prstGeom>
        </p:spPr>
      </p:pic>
      <p:sp>
        <p:nvSpPr>
          <p:cNvPr id="3" name="Marcador de contenido 2">
            <a:extLst>
              <a:ext uri="{FF2B5EF4-FFF2-40B4-BE49-F238E27FC236}">
                <a16:creationId xmlns:a16="http://schemas.microsoft.com/office/drawing/2014/main" xmlns="" id="{7C72D4A5-48A0-6343-8494-FA10DA795DF7}"/>
              </a:ext>
            </a:extLst>
          </p:cNvPr>
          <p:cNvSpPr>
            <a:spLocks noGrp="1"/>
          </p:cNvSpPr>
          <p:nvPr>
            <p:ph idx="1"/>
          </p:nvPr>
        </p:nvSpPr>
        <p:spPr>
          <a:xfrm>
            <a:off x="1580712" y="1651805"/>
            <a:ext cx="5715000" cy="3827463"/>
          </a:xfrm>
        </p:spPr>
        <p:txBody>
          <a:bodyPr>
            <a:normAutofit/>
          </a:bodyPr>
          <a:lstStyle/>
          <a:p>
            <a:pPr lvl="0"/>
            <a:r>
              <a:rPr lang="es-ES_tradnl" sz="3200" dirty="0">
                <a:solidFill>
                  <a:schemeClr val="bg1"/>
                </a:solidFill>
              </a:rPr>
              <a:t>Elijan tres atletas que admiren por sus destrezas físicas  </a:t>
            </a:r>
            <a:endParaRPr lang="es-MX" sz="3200" dirty="0">
              <a:solidFill>
                <a:schemeClr val="bg1"/>
              </a:solidFill>
            </a:endParaRPr>
          </a:p>
          <a:p>
            <a:pPr lvl="0"/>
            <a:r>
              <a:rPr lang="es-ES_tradnl" sz="3200" dirty="0">
                <a:solidFill>
                  <a:schemeClr val="bg1"/>
                </a:solidFill>
              </a:rPr>
              <a:t>Mencionen por qué admiran esas cualidades.</a:t>
            </a:r>
            <a:endParaRPr lang="es-MX" sz="3200" dirty="0">
              <a:solidFill>
                <a:schemeClr val="bg1"/>
              </a:solidFill>
            </a:endParaRPr>
          </a:p>
          <a:p>
            <a:pPr lvl="0"/>
            <a:r>
              <a:rPr lang="es-ES_tradnl" sz="3200" dirty="0">
                <a:solidFill>
                  <a:schemeClr val="bg1"/>
                </a:solidFill>
              </a:rPr>
              <a:t>Escribe los beneficios de </a:t>
            </a:r>
            <a:r>
              <a:rPr lang="es-ES_tradnl" sz="3200" dirty="0" smtClean="0">
                <a:solidFill>
                  <a:schemeClr val="bg1"/>
                </a:solidFill>
              </a:rPr>
              <a:t>practicar </a:t>
            </a:r>
            <a:r>
              <a:rPr lang="es-ES_tradnl" sz="3200" dirty="0">
                <a:solidFill>
                  <a:schemeClr val="bg1"/>
                </a:solidFill>
              </a:rPr>
              <a:t>ejercicio.</a:t>
            </a:r>
            <a:endParaRPr lang="es-MX" sz="3200" dirty="0">
              <a:solidFill>
                <a:schemeClr val="bg1"/>
              </a:solidFill>
            </a:endParaRPr>
          </a:p>
          <a:p>
            <a:pPr marL="0" indent="0">
              <a:buNone/>
            </a:pPr>
            <a:endParaRPr lang="es-MX" dirty="0"/>
          </a:p>
        </p:txBody>
      </p:sp>
    </p:spTree>
    <p:extLst>
      <p:ext uri="{BB962C8B-B14F-4D97-AF65-F5344CB8AC3E}">
        <p14:creationId xmlns:p14="http://schemas.microsoft.com/office/powerpoint/2010/main" val="320742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55"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strVal val="#ppt_w*0.70"/>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Effect transition="in" filter="fade">
                                      <p:cBhvr>
                                        <p:cTn id="41" dur="1000"/>
                                        <p:tgtEl>
                                          <p:spTgt spid="5"/>
                                        </p:tgtEl>
                                      </p:cBhvr>
                                    </p:animEffect>
                                  </p:childTnLst>
                                </p:cTn>
                              </p:par>
                            </p:childTnLst>
                          </p:cTn>
                        </p:par>
                        <p:par>
                          <p:cTn id="42" fill="hold">
                            <p:stCondLst>
                              <p:cond delay="5000"/>
                            </p:stCondLst>
                            <p:childTnLst>
                              <p:par>
                                <p:cTn id="43" presetID="12" presetClass="entr" presetSubtype="4" fill="hold" grpId="0" nodeType="after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 calcmode="lin" valueType="num">
                                      <p:cBhvr additive="base">
                                        <p:cTn id="4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46" dur="500"/>
                                        <p:tgtEl>
                                          <p:spTgt spid="3">
                                            <p:txEl>
                                              <p:pRg st="0" end="0"/>
                                            </p:txEl>
                                          </p:spTgt>
                                        </p:tgtEl>
                                      </p:cBhvr>
                                    </p:animEffect>
                                  </p:childTnLst>
                                </p:cTn>
                              </p:par>
                            </p:childTnLst>
                          </p:cTn>
                        </p:par>
                        <p:par>
                          <p:cTn id="47" fill="hold">
                            <p:stCondLst>
                              <p:cond delay="5500"/>
                            </p:stCondLst>
                            <p:childTnLst>
                              <p:par>
                                <p:cTn id="48" presetID="12" presetClass="entr" presetSubtype="4" fill="hold" grpId="0" nodeType="after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51" dur="500"/>
                                        <p:tgtEl>
                                          <p:spTgt spid="3">
                                            <p:txEl>
                                              <p:pRg st="1" end="1"/>
                                            </p:txEl>
                                          </p:spTgt>
                                        </p:tgtEl>
                                      </p:cBhvr>
                                    </p:animEffect>
                                  </p:childTnLst>
                                </p:cTn>
                              </p:par>
                            </p:childTnLst>
                          </p:cTn>
                        </p:par>
                        <p:par>
                          <p:cTn id="52" fill="hold">
                            <p:stCondLst>
                              <p:cond delay="6000"/>
                            </p:stCondLst>
                            <p:childTnLst>
                              <p:par>
                                <p:cTn id="53" presetID="12" presetClass="entr" presetSubtype="4" fill="hold" grpId="0" nodeType="afterEffect">
                                  <p:stCondLst>
                                    <p:cond delay="0"/>
                                  </p:stCondLst>
                                  <p:childTnLst>
                                    <p:set>
                                      <p:cBhvr>
                                        <p:cTn id="54" dur="1" fill="hold">
                                          <p:stCondLst>
                                            <p:cond delay="0"/>
                                          </p:stCondLst>
                                        </p:cTn>
                                        <p:tgtEl>
                                          <p:spTgt spid="3">
                                            <p:txEl>
                                              <p:pRg st="2" end="2"/>
                                            </p:txEl>
                                          </p:spTgt>
                                        </p:tgtEl>
                                        <p:attrNameLst>
                                          <p:attrName>style.visibility</p:attrName>
                                        </p:attrNameLst>
                                      </p:cBhvr>
                                      <p:to>
                                        <p:strVal val="visible"/>
                                      </p:to>
                                    </p:set>
                                    <p:anim calcmode="lin" valueType="num">
                                      <p:cBhvr additive="base">
                                        <p:cTn id="5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EFF10"/>
            </a:gs>
            <a:gs pos="98000">
              <a:schemeClr val="accent6">
                <a:lumMod val="20000"/>
                <a:lumOff val="80000"/>
              </a:schemeClr>
            </a:gs>
          </a:gsLst>
          <a:lin ang="1800000" scaled="0"/>
        </a:grad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393256776"/>
              </p:ext>
            </p:extLst>
          </p:nvPr>
        </p:nvGraphicFramePr>
        <p:xfrm>
          <a:off x="2032000" y="1114522"/>
          <a:ext cx="8478616" cy="4642040"/>
        </p:xfrm>
        <a:graphic>
          <a:graphicData uri="http://schemas.openxmlformats.org/drawingml/2006/table">
            <a:tbl>
              <a:tblPr firstRow="1" bandRow="1">
                <a:tableStyleId>{5C22544A-7EE6-4342-B048-85BDC9FD1C3A}</a:tableStyleId>
              </a:tblPr>
              <a:tblGrid>
                <a:gridCol w="4239308"/>
                <a:gridCol w="4239308"/>
              </a:tblGrid>
              <a:tr h="580255">
                <a:tc>
                  <a:txBody>
                    <a:bodyPr/>
                    <a:lstStyle/>
                    <a:p>
                      <a:r>
                        <a:rPr lang="es-ES_tradnl" sz="2800" dirty="0" smtClean="0"/>
                        <a:t>NOMBRE</a:t>
                      </a:r>
                      <a:r>
                        <a:rPr lang="es-ES_tradnl" sz="2800" baseline="0" dirty="0" smtClean="0"/>
                        <a:t> DEL ATLETA</a:t>
                      </a:r>
                      <a:endParaRPr lang="es-ES_tradnl" sz="2800" dirty="0"/>
                    </a:p>
                  </a:txBody>
                  <a:tcPr marL="143077" marR="143077" marT="71538" marB="71538">
                    <a:solidFill>
                      <a:srgbClr val="00B0F0"/>
                    </a:solidFill>
                  </a:tcPr>
                </a:tc>
                <a:tc>
                  <a:txBody>
                    <a:bodyPr/>
                    <a:lstStyle/>
                    <a:p>
                      <a:r>
                        <a:rPr lang="es-ES_tradnl" sz="2800" dirty="0" smtClean="0"/>
                        <a:t>DESTREZA FÍSICA</a:t>
                      </a:r>
                      <a:endParaRPr lang="es-ES_tradnl" sz="2800" dirty="0"/>
                    </a:p>
                  </a:txBody>
                  <a:tcPr marL="143077" marR="143077" marT="71538" marB="71538">
                    <a:solidFill>
                      <a:srgbClr val="00B0F0"/>
                    </a:solidFill>
                  </a:tcPr>
                </a:tc>
              </a:tr>
              <a:tr h="580255">
                <a:tc>
                  <a:txBody>
                    <a:bodyPr/>
                    <a:lstStyle/>
                    <a:p>
                      <a:endParaRPr lang="es-ES_tradnl" sz="2800" dirty="0"/>
                    </a:p>
                  </a:txBody>
                  <a:tcPr marL="143077" marR="143077" marT="71538" marB="71538">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solidFill>
                      <a:schemeClr val="bg1"/>
                    </a:solidFill>
                  </a:tcPr>
                </a:tc>
                <a:tc>
                  <a:txBody>
                    <a:bodyPr/>
                    <a:lstStyle/>
                    <a:p>
                      <a:endParaRPr lang="es-ES_tradnl" sz="2800"/>
                    </a:p>
                  </a:txBody>
                  <a:tcPr marL="143077" marR="143077" marT="71538" marB="71538">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solidFill>
                      <a:schemeClr val="bg1"/>
                    </a:solidFill>
                  </a:tcPr>
                </a:tc>
              </a:tr>
              <a:tr h="580255">
                <a:tc>
                  <a:txBody>
                    <a:bodyPr/>
                    <a:lstStyle/>
                    <a:p>
                      <a:endParaRPr lang="es-ES_tradnl" sz="2800" dirty="0"/>
                    </a:p>
                  </a:txBody>
                  <a:tcPr marL="143077" marR="143077" marT="71538" marB="71538">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s-ES_tradnl" sz="2800" dirty="0"/>
                    </a:p>
                  </a:txBody>
                  <a:tcPr marL="143077" marR="143077" marT="71538" marB="71538">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580255">
                <a:tc>
                  <a:txBody>
                    <a:bodyPr/>
                    <a:lstStyle/>
                    <a:p>
                      <a:endParaRPr lang="es-ES_tradnl" sz="2800"/>
                    </a:p>
                  </a:txBody>
                  <a:tcPr marL="143077" marR="143077" marT="71538" marB="71538">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solidFill>
                      <a:schemeClr val="bg1"/>
                    </a:solidFill>
                  </a:tcPr>
                </a:tc>
                <a:tc>
                  <a:txBody>
                    <a:bodyPr/>
                    <a:lstStyle/>
                    <a:p>
                      <a:endParaRPr lang="es-ES_tradnl" sz="2800" dirty="0"/>
                    </a:p>
                  </a:txBody>
                  <a:tcPr marL="143077" marR="143077" marT="71538" marB="71538">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solidFill>
                      <a:schemeClr val="bg1"/>
                    </a:solidFill>
                  </a:tcPr>
                </a:tc>
              </a:tr>
              <a:tr h="580255">
                <a:tc gridSpan="2">
                  <a:txBody>
                    <a:bodyPr/>
                    <a:lstStyle/>
                    <a:p>
                      <a:pPr algn="ctr"/>
                      <a:r>
                        <a:rPr lang="es-ES_tradnl" sz="2800" b="1" dirty="0" smtClean="0">
                          <a:solidFill>
                            <a:schemeClr val="bg1"/>
                          </a:solidFill>
                        </a:rPr>
                        <a:t>BENEFICIOS DE HACER EJERCICIO</a:t>
                      </a:r>
                      <a:endParaRPr lang="es-ES_tradnl" sz="2800" b="1" dirty="0">
                        <a:solidFill>
                          <a:schemeClr val="bg1"/>
                        </a:solidFill>
                      </a:endParaRPr>
                    </a:p>
                  </a:txBody>
                  <a:tcPr marL="143077" marR="143077" marT="71538" marB="71538">
                    <a:solidFill>
                      <a:srgbClr val="00B0F0"/>
                    </a:solidFill>
                  </a:tcPr>
                </a:tc>
                <a:tc hMerge="1">
                  <a:txBody>
                    <a:bodyPr/>
                    <a:lstStyle/>
                    <a:p>
                      <a:endParaRPr lang="es-ES_tradnl" dirty="0"/>
                    </a:p>
                  </a:txBody>
                  <a:tcPr>
                    <a:solidFill>
                      <a:srgbClr val="00B0F0"/>
                    </a:solidFill>
                  </a:tcPr>
                </a:tc>
              </a:tr>
              <a:tr h="580255">
                <a:tc>
                  <a:txBody>
                    <a:bodyPr/>
                    <a:lstStyle/>
                    <a:p>
                      <a:endParaRPr lang="es-ES_tradnl" sz="2800" dirty="0"/>
                    </a:p>
                  </a:txBody>
                  <a:tcPr marL="143077" marR="143077" marT="71538" marB="71538">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solidFill>
                      <a:schemeClr val="bg1"/>
                    </a:solidFill>
                  </a:tcPr>
                </a:tc>
                <a:tc>
                  <a:txBody>
                    <a:bodyPr/>
                    <a:lstStyle/>
                    <a:p>
                      <a:endParaRPr lang="es-ES_tradnl" sz="2800" dirty="0"/>
                    </a:p>
                  </a:txBody>
                  <a:tcPr marL="143077" marR="143077" marT="71538" marB="71538">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solidFill>
                      <a:schemeClr val="bg1"/>
                    </a:solidFill>
                  </a:tcPr>
                </a:tc>
              </a:tr>
              <a:tr h="580255">
                <a:tc>
                  <a:txBody>
                    <a:bodyPr/>
                    <a:lstStyle/>
                    <a:p>
                      <a:endParaRPr lang="es-ES_tradnl" sz="2800" dirty="0"/>
                    </a:p>
                  </a:txBody>
                  <a:tcPr marL="143077" marR="143077" marT="71538" marB="71538">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s-ES_tradnl" sz="2800" dirty="0"/>
                    </a:p>
                  </a:txBody>
                  <a:tcPr marL="143077" marR="143077" marT="71538" marB="71538">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r h="580255">
                <a:tc>
                  <a:txBody>
                    <a:bodyPr/>
                    <a:lstStyle/>
                    <a:p>
                      <a:endParaRPr lang="es-ES_tradnl" sz="2800" dirty="0"/>
                    </a:p>
                  </a:txBody>
                  <a:tcPr marL="143077" marR="143077" marT="71538" marB="71538">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es-ES_tradnl" sz="2800" dirty="0"/>
                    </a:p>
                  </a:txBody>
                  <a:tcPr marL="143077" marR="143077" marT="71538" marB="71538">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618106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49" y="0"/>
            <a:ext cx="12558949" cy="705394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51" y="1103086"/>
            <a:ext cx="10939272" cy="1767840"/>
          </a:xfrm>
          <a:prstGeom prst="rect">
            <a:avLst/>
          </a:prstGeom>
        </p:spPr>
      </p:pic>
    </p:spTree>
    <p:extLst>
      <p:ext uri="{BB962C8B-B14F-4D97-AF65-F5344CB8AC3E}">
        <p14:creationId xmlns:p14="http://schemas.microsoft.com/office/powerpoint/2010/main" val="1849543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9" presetClass="entr" presetSubtype="0" de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680" y="0"/>
            <a:ext cx="10227412" cy="6858000"/>
          </a:xfrm>
          <a:prstGeom prst="rect">
            <a:avLst/>
          </a:prstGeom>
        </p:spPr>
      </p:pic>
      <p:sp>
        <p:nvSpPr>
          <p:cNvPr id="3" name="Marcador de contenido 2">
            <a:extLst>
              <a:ext uri="{FF2B5EF4-FFF2-40B4-BE49-F238E27FC236}">
                <a16:creationId xmlns:a16="http://schemas.microsoft.com/office/drawing/2014/main" xmlns="" id="{9DA4313D-9A87-4144-B491-FAF3C1B5449E}"/>
              </a:ext>
            </a:extLst>
          </p:cNvPr>
          <p:cNvSpPr>
            <a:spLocks noGrp="1"/>
          </p:cNvSpPr>
          <p:nvPr>
            <p:ph idx="1"/>
          </p:nvPr>
        </p:nvSpPr>
        <p:spPr>
          <a:xfrm>
            <a:off x="568034" y="810491"/>
            <a:ext cx="5895109" cy="6858000"/>
          </a:xfrm>
        </p:spPr>
        <p:txBody>
          <a:bodyPr>
            <a:normAutofit/>
          </a:bodyPr>
          <a:lstStyle/>
          <a:p>
            <a:pPr marL="0" indent="0">
              <a:buNone/>
            </a:pPr>
            <a:r>
              <a:rPr lang="es-MX" dirty="0">
                <a:solidFill>
                  <a:schemeClr val="bg1"/>
                </a:solidFill>
              </a:rPr>
              <a:t>Para Brady y su esposa, la alimentación es el elemento más importante de su estilo de vida. Ambos siguen una dieta vegana. Los alimentos que están absolutamente prohibidos en la dieta de Tom y su familia son: harinas, café o cafeína de cualquier otra fuente, azúcar, aceite, sal yodada,  algunos vegetales que les hacen daño y todos los productos lácteos. También toma 25 vasos de agua al día. En lo que respecta al entrenamiento, Brady es conocido por su disciplina y su </a:t>
            </a:r>
            <a:r>
              <a:rPr lang="es-MX" dirty="0" smtClean="0">
                <a:solidFill>
                  <a:schemeClr val="bg1"/>
                </a:solidFill>
              </a:rPr>
              <a:t>entrega</a:t>
            </a:r>
            <a:r>
              <a:rPr lang="es-MX" dirty="0">
                <a:solidFill>
                  <a:schemeClr val="bg1"/>
                </a:solidFill>
              </a:rPr>
              <a:t>.</a:t>
            </a:r>
          </a:p>
        </p:txBody>
      </p:sp>
    </p:spTree>
    <p:extLst>
      <p:ext uri="{BB962C8B-B14F-4D97-AF65-F5344CB8AC3E}">
        <p14:creationId xmlns:p14="http://schemas.microsoft.com/office/powerpoint/2010/main" val="14407479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1677" b="21677"/>
          <a:stretch/>
        </p:blipFill>
        <p:spPr>
          <a:xfrm>
            <a:off x="5526091" y="-1908000"/>
            <a:ext cx="5849761" cy="8801977"/>
          </a:xfrm>
          <a:prstGeom prst="rect">
            <a:avLst/>
          </a:prstGeom>
        </p:spPr>
      </p:pic>
      <p:sp>
        <p:nvSpPr>
          <p:cNvPr id="7" name="Título 1">
            <a:extLst>
              <a:ext uri="{FF2B5EF4-FFF2-40B4-BE49-F238E27FC236}">
                <a16:creationId xmlns="" xmlns:a16="http://schemas.microsoft.com/office/drawing/2014/main" id="{9FF52A4E-93B1-1E41-9D33-466F48C62403}"/>
              </a:ext>
            </a:extLst>
          </p:cNvPr>
          <p:cNvSpPr txBox="1">
            <a:spLocks/>
          </p:cNvSpPr>
          <p:nvPr/>
        </p:nvSpPr>
        <p:spPr>
          <a:xfrm>
            <a:off x="505689" y="7481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600" smtClean="0">
                <a:solidFill>
                  <a:schemeClr val="bg1"/>
                </a:solidFill>
                <a:latin typeface="Beautiful Fascination" charset="0"/>
                <a:ea typeface="Beautiful Fascination" charset="0"/>
                <a:cs typeface="Beautiful Fascination" charset="0"/>
              </a:rPr>
              <a:t>Carlos Roa</a:t>
            </a:r>
            <a:endParaRPr lang="es-MX" sz="6600" dirty="0">
              <a:solidFill>
                <a:schemeClr val="bg1"/>
              </a:solidFill>
              <a:latin typeface="Beautiful Fascination" charset="0"/>
              <a:ea typeface="Beautiful Fascination" charset="0"/>
              <a:cs typeface="Beautiful Fascination" charset="0"/>
            </a:endParaRPr>
          </a:p>
        </p:txBody>
      </p:sp>
    </p:spTree>
    <p:extLst>
      <p:ext uri="{BB962C8B-B14F-4D97-AF65-F5344CB8AC3E}">
        <p14:creationId xmlns:p14="http://schemas.microsoft.com/office/powerpoint/2010/main" val="3982240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6540" t="1549" r="146" b="14380"/>
          <a:stretch/>
        </p:blipFill>
        <p:spPr>
          <a:xfrm>
            <a:off x="36000" y="0"/>
            <a:ext cx="13068000" cy="6840000"/>
          </a:xfrm>
          <a:prstGeom prst="rect">
            <a:avLst/>
          </a:prstGeom>
        </p:spPr>
      </p:pic>
      <p:sp>
        <p:nvSpPr>
          <p:cNvPr id="6" name="Rectángulo redondeado 5"/>
          <p:cNvSpPr/>
          <p:nvPr/>
        </p:nvSpPr>
        <p:spPr>
          <a:xfrm>
            <a:off x="2593910" y="261257"/>
            <a:ext cx="6774025" cy="4142792"/>
          </a:xfrm>
          <a:prstGeom prst="roundRect">
            <a:avLst/>
          </a:prstGeom>
          <a:solidFill>
            <a:srgbClr val="FFC00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Marcador de contenido 2">
            <a:extLst>
              <a:ext uri="{FF2B5EF4-FFF2-40B4-BE49-F238E27FC236}">
                <a16:creationId xmlns:a16="http://schemas.microsoft.com/office/drawing/2014/main" xmlns="" id="{F3452291-7D4F-B944-9090-E53031D0DC52}"/>
              </a:ext>
            </a:extLst>
          </p:cNvPr>
          <p:cNvSpPr>
            <a:spLocks noGrp="1"/>
          </p:cNvSpPr>
          <p:nvPr>
            <p:ph idx="1"/>
          </p:nvPr>
        </p:nvSpPr>
        <p:spPr>
          <a:xfrm>
            <a:off x="2911151" y="481917"/>
            <a:ext cx="6326155" cy="4351338"/>
          </a:xfrm>
        </p:spPr>
        <p:txBody>
          <a:bodyPr/>
          <a:lstStyle/>
          <a:p>
            <a:pPr marL="0" indent="0">
              <a:buNone/>
            </a:pPr>
            <a:r>
              <a:rPr lang="es-ES_tradnl" dirty="0">
                <a:solidFill>
                  <a:schemeClr val="bg1"/>
                </a:solidFill>
              </a:rPr>
              <a:t>El estilo de vida de Roa llamó la atención de los medios de comunicación, con amplia información en la prensa nacional de Argentina. Un informe dijo: "Carlos Roa es el portero principal en el equipo argentino, siempre en calma, es vegetariano y no bebe alcohol o toma medicamentos, duerme toda la noche, y siempre lleva una Biblia en la maleta".</a:t>
            </a:r>
            <a:endParaRPr lang="es-MX" dirty="0">
              <a:solidFill>
                <a:schemeClr val="bg1"/>
              </a:solidFill>
            </a:endParaRPr>
          </a:p>
          <a:p>
            <a:pPr marL="0" indent="0">
              <a:buNone/>
            </a:pPr>
            <a:endParaRPr lang="es-MX" b="1" dirty="0"/>
          </a:p>
        </p:txBody>
      </p:sp>
    </p:spTree>
    <p:extLst>
      <p:ext uri="{BB962C8B-B14F-4D97-AF65-F5344CB8AC3E}">
        <p14:creationId xmlns:p14="http://schemas.microsoft.com/office/powerpoint/2010/main" val="6288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
                                        <p:tgtEl>
                                          <p:spTgt spid="3">
                                            <p:txEl>
                                              <p:pRg st="0" end="0"/>
                                            </p:txEl>
                                          </p:spTgt>
                                        </p:tgtEl>
                                      </p:cBhvr>
                                    </p:animEffect>
                                    <p:anim calcmode="lin" valueType="num">
                                      <p:cBhvr>
                                        <p:cTn id="16"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2276</TotalTime>
  <Words>1022</Words>
  <Application>Microsoft Macintosh PowerPoint</Application>
  <PresentationFormat>Panorámica</PresentationFormat>
  <Paragraphs>49</Paragraphs>
  <Slides>23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23</vt:i4>
      </vt:variant>
    </vt:vector>
  </HeadingPairs>
  <TitlesOfParts>
    <vt:vector size="31" baseType="lpstr">
      <vt:lpstr>Abadi MT Condensed Extra Bold</vt:lpstr>
      <vt:lpstr>Adreena Script Demo</vt:lpstr>
      <vt:lpstr>Beautiful Fascination</vt:lpstr>
      <vt:lpstr>Calibri</vt:lpstr>
      <vt:lpstr>Calibri Light</vt:lpstr>
      <vt:lpstr>Courier New</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Analicemos los siguientes beneficios de practicar ejercicio y alimentarte correctamente en esta etapa de tu vida: </vt:lpstr>
      <vt:lpstr>Presentación de PowerPoint</vt:lpstr>
      <vt:lpstr>Presentación de PowerPoint</vt:lpstr>
      <vt:lpstr>Hace mucho tiempo, un joven como tú se encontró en un punto de su vida en el que debía tomar una gran decisión </vt:lpstr>
      <vt:lpstr>Presentación de PowerPoint</vt:lpstr>
      <vt:lpstr>Algunos consejos extras:</vt:lpstr>
      <vt:lpstr>Presentación de PowerPoint</vt:lpstr>
      <vt:lpstr>Presentación de PowerPoint</vt:lpstr>
      <vt:lpstr>Presentación de PowerPoint</vt:lpstr>
      <vt:lpstr>Presentación de PowerPoint</vt:lpstr>
      <vt:lpstr>Presentación de PowerPoint</vt:lpstr>
      <vt:lpstr>Presentación de PowerPoint</vt:lpstr>
      <vt:lpstr>El armiño es un animalito que cuida mucho su blanco pelaje para no ensuciarlo.  Cuando los cazadores quieren atraparlos para obtener su fino pelaje, llenan de lodo la entrada de su madriguera. El armiño prefiere ser atrapado antes que ensuciar su blanco y limpio pelaje. </vt:lpstr>
      <vt:lpstr>Presentación de PowerPoint</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Sexualidad</dc:title>
  <dc:creator>Diseño Curricular 02</dc:creator>
  <cp:lastModifiedBy>Usuario de Microsoft Office</cp:lastModifiedBy>
  <cp:revision>65</cp:revision>
  <dcterms:created xsi:type="dcterms:W3CDTF">2019-07-19T17:21:26Z</dcterms:created>
  <dcterms:modified xsi:type="dcterms:W3CDTF">2019-10-22T16:51:57Z</dcterms:modified>
</cp:coreProperties>
</file>