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Architects Daughter" panose="020B0604020202020204" charset="0"/>
      <p:regular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Bad Script" panose="020B0604020202020204" charset="0"/>
      <p:regular r:id="rId40"/>
    </p:embeddedFont>
    <p:embeddedFont>
      <p:font typeface="Bell MT" panose="02020503060305020303" pitchFamily="18" charset="0"/>
      <p:regular r:id="rId41"/>
      <p:bold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Open Sans Light" panose="020B0604020202020204" charset="0"/>
      <p:regular r:id="rId56"/>
      <p:bold r:id="rId57"/>
      <p:italic r:id="rId58"/>
      <p:boldItalic r:id="rId59"/>
    </p:embeddedFont>
    <p:embeddedFont>
      <p:font typeface="Radley" panose="020B0604020202020204" charset="0"/>
      <p:regular r:id="rId60"/>
      <p:italic r:id="rId61"/>
    </p:embeddedFont>
    <p:embeddedFont>
      <p:font typeface="Teko" panose="020B060402020202020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590" y="3230697"/>
            <a:ext cx="9355733" cy="378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008816" y="384702"/>
            <a:ext cx="5140990" cy="13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3"/>
              <a:buFont typeface="Arial"/>
              <a:buNone/>
            </a:pPr>
            <a:r>
              <a:rPr lang="es-MX" sz="49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008816" y="1579226"/>
            <a:ext cx="5140990" cy="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98"/>
              <a:buFont typeface="Arial"/>
              <a:buNone/>
            </a:pPr>
            <a:r>
              <a:rPr lang="es-MX" sz="4498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2475453" y="2204829"/>
            <a:ext cx="4207715" cy="27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4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04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123050" y="2500653"/>
            <a:ext cx="51411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1799"/>
              <a:buFont typeface="Arial"/>
              <a:buNone/>
            </a:pPr>
            <a:r>
              <a:rPr lang="es-MX" sz="1799" b="0" i="0" u="none" strike="noStrike" cap="none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298" y="2987750"/>
            <a:ext cx="408601" cy="40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t="16649"/>
          <a:stretch/>
        </p:blipFill>
        <p:spPr>
          <a:xfrm>
            <a:off x="682387" y="586854"/>
            <a:ext cx="7779224" cy="43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1508077" y="3093947"/>
            <a:ext cx="6127845" cy="3220872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Usando el programa de la escuela sabática de los niños.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1719617" y="3319136"/>
            <a:ext cx="5704764" cy="2770494"/>
          </a:xfrm>
          <a:prstGeom prst="frame">
            <a:avLst>
              <a:gd name="adj1" fmla="val 1025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4572000" y="1353294"/>
            <a:ext cx="409432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lecciones están diseñadas para enseñar cuatro temas cristianos fundamentales.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047164" y="2265529"/>
            <a:ext cx="5308980" cy="2049553"/>
          </a:xfrm>
          <a:prstGeom prst="rect">
            <a:avLst/>
          </a:prstGeom>
          <a:solidFill>
            <a:schemeClr val="dk1">
              <a:alpha val="5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gracia: Dios me ama.”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1767385" y="1860872"/>
            <a:ext cx="5868537" cy="2770496"/>
          </a:xfrm>
          <a:prstGeom prst="frame">
            <a:avLst>
              <a:gd name="adj1" fmla="val 27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2047164" y="2265529"/>
            <a:ext cx="5308980" cy="2049553"/>
          </a:xfrm>
          <a:prstGeom prst="rect">
            <a:avLst/>
          </a:prstGeom>
          <a:solidFill>
            <a:schemeClr val="dk1">
              <a:alpha val="5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adoración: yo muestro amor por Dios.”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767385" y="1860872"/>
            <a:ext cx="5868537" cy="2770496"/>
          </a:xfrm>
          <a:prstGeom prst="frame">
            <a:avLst>
              <a:gd name="adj1" fmla="val 27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1767385" y="1860872"/>
            <a:ext cx="5868537" cy="2770496"/>
          </a:xfrm>
          <a:prstGeom prst="frame">
            <a:avLst>
              <a:gd name="adj1" fmla="val 27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2047164" y="2265529"/>
            <a:ext cx="5308980" cy="2049553"/>
          </a:xfrm>
          <a:prstGeom prst="rect">
            <a:avLst/>
          </a:prstGeom>
          <a:solidFill>
            <a:schemeClr val="dk1">
              <a:alpha val="5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“La comunidad: Cómo relacionarnos con el cuerpo de Cristo.”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>
            <a:off x="2013044" y="1033817"/>
            <a:ext cx="5117910" cy="4790365"/>
          </a:xfrm>
          <a:prstGeom prst="ellipse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2644254" y="2356556"/>
            <a:ext cx="412844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“El servicio: Cómo alcanzar a aquellos de la comunidad que nos rodea.”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6712"/>
          <a:stretch/>
        </p:blipFill>
        <p:spPr>
          <a:xfrm>
            <a:off x="4924259" y="3822692"/>
            <a:ext cx="4080681" cy="253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4259" y="193822"/>
            <a:ext cx="3723445" cy="319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5">
            <a:alphaModFix/>
          </a:blip>
          <a:srcRect r="17508"/>
          <a:stretch/>
        </p:blipFill>
        <p:spPr>
          <a:xfrm>
            <a:off x="451205" y="193822"/>
            <a:ext cx="4012442" cy="323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6">
            <a:alphaModFix/>
          </a:blip>
          <a:srcRect l="11474" t="11477" r="9379" b="6853"/>
          <a:stretch/>
        </p:blipFill>
        <p:spPr>
          <a:xfrm>
            <a:off x="792399" y="3822691"/>
            <a:ext cx="3671248" cy="25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/>
          <p:nvPr/>
        </p:nvSpPr>
        <p:spPr>
          <a:xfrm>
            <a:off x="2047164" y="992426"/>
            <a:ext cx="5117910" cy="4790365"/>
          </a:xfrm>
          <a:prstGeom prst="ellipse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2541895" y="2353593"/>
            <a:ext cx="412844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Estos cuatro temas proveen un excelente marco para el programa unificado de la iglesia.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0FB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1214650" y="2074461"/>
            <a:ext cx="67146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programa para toda la vida de la iglesia.</a:t>
            </a:r>
            <a:endParaRPr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1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3603009" y="2032309"/>
            <a:ext cx="409432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Tenga en cuenta la predicación pastoral.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5895832" y="1166842"/>
            <a:ext cx="292062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maestros de los niños extraerán del sermón los principios básicos que enseñarán a los niños.</a:t>
            </a:r>
            <a:endParaRPr sz="36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0" y="0"/>
            <a:ext cx="79248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93" y="422910"/>
            <a:ext cx="543094" cy="5430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15241" y="5700668"/>
            <a:ext cx="56201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70858" y="6000750"/>
            <a:ext cx="450764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7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t="42170"/>
          <a:stretch/>
        </p:blipFill>
        <p:spPr>
          <a:xfrm>
            <a:off x="848099" y="5234940"/>
            <a:ext cx="2412055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434311" y="296590"/>
            <a:ext cx="7548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formación espiritual de los niños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077610" y="966004"/>
            <a:ext cx="31277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Por: Denise A. Ropka Kasischke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4435523" y="1230184"/>
            <a:ext cx="409432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oportunidad para la formación espiritual de los niños durante el servicio de adoración es el sermón para los niños.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t="14580"/>
          <a:stretch/>
        </p:blipFill>
        <p:spPr>
          <a:xfrm>
            <a:off x="880759" y="501392"/>
            <a:ext cx="7382479" cy="420299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>
            <a:off x="1508077" y="3093947"/>
            <a:ext cx="6127845" cy="3220872"/>
          </a:xfrm>
          <a:prstGeom prst="rect">
            <a:avLst/>
          </a:prstGeom>
          <a:solidFill>
            <a:schemeClr val="lt1">
              <a:alpha val="85882"/>
            </a:schemeClr>
          </a:solidFill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Casi siempre la sección dedicada a los niños consiste en una historia que poco tiene que ver con el sermón del tema de servicio.</a:t>
            </a:r>
            <a:endParaRPr sz="2800" b="1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4646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1337480" y="1235464"/>
            <a:ext cx="6469039" cy="4021313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Cuando se trata de un sermón especial para los niños, el mensaje se presenta en un lenguaje que los niños puedan entender.</a:t>
            </a:r>
            <a:endParaRPr sz="3600">
              <a:solidFill>
                <a:schemeClr val="lt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/>
          <p:nvPr/>
        </p:nvSpPr>
        <p:spPr>
          <a:xfrm>
            <a:off x="0" y="1231709"/>
            <a:ext cx="9144000" cy="2019869"/>
          </a:xfrm>
          <a:prstGeom prst="rect">
            <a:avLst/>
          </a:prstGeom>
          <a:solidFill>
            <a:srgbClr val="FF0000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FEE599"/>
                </a:solidFill>
                <a:latin typeface="Calibri"/>
                <a:ea typeface="Calibri"/>
                <a:cs typeface="Calibri"/>
                <a:sym typeface="Calibri"/>
              </a:rPr>
              <a:t>Lo importante es que los niños tengan la oportunidad de alimentar su fe a través de un tema común.</a:t>
            </a:r>
            <a:endParaRPr sz="2800">
              <a:solidFill>
                <a:srgbClr val="FE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5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4053386" y="1814959"/>
            <a:ext cx="409432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ministerios que se desarrollan dentro de la iglesia</a:t>
            </a:r>
            <a:r>
              <a:rPr lang="es-MX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6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09" y="2616319"/>
            <a:ext cx="5516062" cy="367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3281104" y="559558"/>
            <a:ext cx="5344281" cy="2906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3562067" y="850978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7"/>
          <p:cNvSpPr/>
          <p:nvPr/>
        </p:nvSpPr>
        <p:spPr>
          <a:xfrm rot="10800000">
            <a:off x="7549488" y="2271482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3998795" y="1309568"/>
            <a:ext cx="442414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Que los niños participen en todos los aspectos de la adoración y los entiendan.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900752" y="1187354"/>
            <a:ext cx="7342495" cy="2661315"/>
          </a:xfrm>
          <a:prstGeom prst="frame">
            <a:avLst>
              <a:gd name="adj1" fmla="val 6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Los clubes de aventureros y conquistadores son herramientas extraordinarias para continuar instruyendo a los niños e interactuar con ellos.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 txBox="1"/>
          <p:nvPr/>
        </p:nvSpPr>
        <p:spPr>
          <a:xfrm>
            <a:off x="3930557" y="2892177"/>
            <a:ext cx="40943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Comunidad</a:t>
            </a:r>
            <a:r>
              <a:rPr lang="es-MX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9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7795"/>
            <a:ext cx="9144000" cy="508444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/>
          <p:nvPr/>
        </p:nvSpPr>
        <p:spPr>
          <a:xfrm>
            <a:off x="754038" y="438299"/>
            <a:ext cx="763592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veces cometemos el error de segmentar nuestras vidas en categorías </a:t>
            </a:r>
            <a:r>
              <a:rPr lang="es-MX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seculares y religiosas.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 r="2902"/>
          <a:stretch/>
        </p:blipFill>
        <p:spPr>
          <a:xfrm>
            <a:off x="1" y="0"/>
            <a:ext cx="9130352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/>
          <p:nvPr/>
        </p:nvSpPr>
        <p:spPr>
          <a:xfrm>
            <a:off x="259307" y="466599"/>
            <a:ext cx="3608298" cy="3600433"/>
          </a:xfrm>
          <a:prstGeom prst="rect">
            <a:avLst/>
          </a:prstGeom>
          <a:solidFill>
            <a:srgbClr val="0C0C0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683753" y="647511"/>
            <a:ext cx="318385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iglesias pueden remediar este problema animando a la gente a incorporar sus experiencias en la iglesia a otros aspectos de sus vidas.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B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1485900"/>
            <a:ext cx="9144000" cy="376047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0" y="0"/>
            <a:ext cx="9144000" cy="1485900"/>
          </a:xfrm>
          <a:prstGeom prst="rect">
            <a:avLst/>
          </a:prstGeom>
          <a:solidFill>
            <a:srgbClr val="6298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966335" y="871253"/>
            <a:ext cx="3886200" cy="47777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343525" y="1639260"/>
            <a:ext cx="31318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CÓMO ELABORAR</a:t>
            </a:r>
            <a:endParaRPr sz="3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474970" y="2833301"/>
            <a:ext cx="286893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Un programa Unificado</a:t>
            </a:r>
            <a:endParaRPr sz="48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96974" y="1211604"/>
            <a:ext cx="6137398" cy="4097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582930" y="480060"/>
            <a:ext cx="3577590" cy="5565898"/>
          </a:xfrm>
          <a:prstGeom prst="frame">
            <a:avLst>
              <a:gd name="adj1" fmla="val 1957"/>
            </a:avLst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2"/>
          <p:cNvPicPr preferRelativeResize="0"/>
          <p:nvPr/>
        </p:nvPicPr>
        <p:blipFill rotWithShape="1">
          <a:blip r:embed="rId3">
            <a:alphaModFix/>
          </a:blip>
          <a:srcRect l="6619" r="13406"/>
          <a:stretch/>
        </p:blipFill>
        <p:spPr>
          <a:xfrm>
            <a:off x="2060812" y="-2"/>
            <a:ext cx="7083188" cy="663281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2"/>
          <p:cNvSpPr/>
          <p:nvPr/>
        </p:nvSpPr>
        <p:spPr>
          <a:xfrm rot="10800000">
            <a:off x="0" y="0"/>
            <a:ext cx="5973288" cy="6858000"/>
          </a:xfrm>
          <a:prstGeom prst="trapezoid">
            <a:avLst>
              <a:gd name="adj" fmla="val 3452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0" y="0"/>
            <a:ext cx="2054431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332806" y="1704766"/>
            <a:ext cx="3496244" cy="4081886"/>
          </a:xfrm>
          <a:prstGeom prst="frame">
            <a:avLst>
              <a:gd name="adj1" fmla="val 10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446182" y="227436"/>
            <a:ext cx="322926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Los padres…</a:t>
            </a:r>
            <a:endParaRPr sz="4400" b="1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468704" y="1877911"/>
            <a:ext cx="3281597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…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 sent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irán más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competen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tes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iniciando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 y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dirigiend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o el culto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familiar d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espués de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haberse e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mpapado 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del tema </a:t>
            </a:r>
            <a:r>
              <a:rPr lang="es-MX" sz="2800" b="1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de la </a:t>
            </a:r>
            <a:r>
              <a:rPr lang="es-MX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iglesia</a:t>
            </a:r>
            <a:r>
              <a:rPr lang="es-MX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2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3261"/>
            <a:ext cx="9144000" cy="652363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798394" y="4301774"/>
            <a:ext cx="75472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Crear un programa unificado para la iglesia toma tiempo, y mucha planificación.</a:t>
            </a:r>
            <a:endParaRPr sz="40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59186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/>
          <p:cNvSpPr/>
          <p:nvPr/>
        </p:nvSpPr>
        <p:spPr>
          <a:xfrm>
            <a:off x="491319" y="914399"/>
            <a:ext cx="8161360" cy="3207223"/>
          </a:xfrm>
          <a:prstGeom prst="rect">
            <a:avLst/>
          </a:prstGeom>
          <a:solidFill>
            <a:srgbClr val="0C0C0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4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341" name="Google Shape;341;p44"/>
          <p:cNvSpPr/>
          <p:nvPr/>
        </p:nvSpPr>
        <p:spPr>
          <a:xfrm>
            <a:off x="900752" y="1187354"/>
            <a:ext cx="7342495" cy="2661315"/>
          </a:xfrm>
          <a:prstGeom prst="frame">
            <a:avLst>
              <a:gd name="adj1" fmla="val 6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Fomentar el desarrollo espiritual no es una tarea fácil, pero vale la pena el esfuerzo, ya que los resultados se verán reflejados en la eternidad.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39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0" y="3761028"/>
            <a:ext cx="9144000" cy="917811"/>
          </a:xfrm>
          <a:prstGeom prst="rect">
            <a:avLst/>
          </a:prstGeom>
          <a:solidFill>
            <a:srgbClr val="262626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Ajustándolo al calendario de la Iglesia.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97" y="2827116"/>
            <a:ext cx="5534640" cy="3368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3073940" y="330740"/>
            <a:ext cx="5719863" cy="3871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3261817" y="532263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 rot="10800000">
            <a:off x="7685966" y="3154908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817062" y="1358603"/>
            <a:ext cx="442414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Siguiendo los temas delineados en el programa para los niños de la Iglesia Adventista del Séptimo Día.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93" y="1487606"/>
            <a:ext cx="8065826" cy="4749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839096" y="193275"/>
            <a:ext cx="8025205" cy="2142699"/>
          </a:xfrm>
          <a:prstGeom prst="frame">
            <a:avLst>
              <a:gd name="adj1" fmla="val 5494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140311" y="382138"/>
            <a:ext cx="74873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 calendario cristiano tradicional provee un modelo conveniente y tecnológicamente adecuado</a:t>
            </a:r>
            <a:endParaRPr sz="2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0" y="3033214"/>
            <a:ext cx="9144000" cy="2056654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453486" y="3307489"/>
            <a:ext cx="629161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Comienza con el crecimiento de Cristo, continúa con el pentecostés y concluye con el nacimiento de </a:t>
            </a:r>
            <a:r>
              <a:rPr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iglesia.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82137" y="382137"/>
            <a:ext cx="8434317" cy="5773003"/>
          </a:xfrm>
          <a:prstGeom prst="frame">
            <a:avLst>
              <a:gd name="adj1" fmla="val 19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59" y="541816"/>
            <a:ext cx="4760339" cy="595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4253791" y="976466"/>
            <a:ext cx="442414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pastores pueden integrar en cada tema en el contexto de sus servicios de adoración y en los otros ministerios de la iglesia.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3944205" y="610706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447"/>
            <a:ext cx="9144001" cy="6489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59619" y="3017520"/>
            <a:ext cx="3303270" cy="3074670"/>
          </a:xfrm>
          <a:prstGeom prst="rect">
            <a:avLst/>
          </a:prstGeom>
          <a:solidFill>
            <a:srgbClr val="0070C0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873460" y="3123694"/>
            <a:ext cx="267410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calendario secular y la redención en una trenza que se extiende a lo largo del año.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32</Slides>
  <Notes>32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</cp:revision>
  <dcterms:modified xsi:type="dcterms:W3CDTF">2019-03-05T18:25:03Z</dcterms:modified>
</cp:coreProperties>
</file>