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7" r:id="rId2"/>
    <p:sldId id="258" r:id="rId3"/>
    <p:sldId id="306" r:id="rId4"/>
    <p:sldId id="259" r:id="rId5"/>
    <p:sldId id="260" r:id="rId6"/>
    <p:sldId id="307" r:id="rId7"/>
    <p:sldId id="308" r:id="rId8"/>
    <p:sldId id="309" r:id="rId9"/>
    <p:sldId id="310" r:id="rId10"/>
    <p:sldId id="311" r:id="rId11"/>
    <p:sldId id="265" r:id="rId12"/>
    <p:sldId id="266" r:id="rId13"/>
    <p:sldId id="312" r:id="rId14"/>
    <p:sldId id="313" r:id="rId15"/>
    <p:sldId id="316" r:id="rId16"/>
    <p:sldId id="315" r:id="rId17"/>
    <p:sldId id="314" r:id="rId18"/>
    <p:sldId id="317" r:id="rId19"/>
    <p:sldId id="318" r:id="rId20"/>
    <p:sldId id="319" r:id="rId21"/>
    <p:sldId id="320" r:id="rId22"/>
    <p:sldId id="321" r:id="rId23"/>
    <p:sldId id="322" r:id="rId24"/>
    <p:sldId id="337" r:id="rId25"/>
    <p:sldId id="323" r:id="rId26"/>
    <p:sldId id="324" r:id="rId27"/>
    <p:sldId id="325" r:id="rId28"/>
    <p:sldId id="326" r:id="rId29"/>
    <p:sldId id="327" r:id="rId30"/>
    <p:sldId id="328" r:id="rId31"/>
    <p:sldId id="329" r:id="rId32"/>
    <p:sldId id="330" r:id="rId33"/>
    <p:sldId id="331" r:id="rId34"/>
    <p:sldId id="332" r:id="rId35"/>
    <p:sldId id="333" r:id="rId36"/>
    <p:sldId id="334" r:id="rId37"/>
    <p:sldId id="335" r:id="rId38"/>
    <p:sldId id="336" r:id="rId39"/>
    <p:sldId id="304" r:id="rId40"/>
    <p:sldId id="305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3906DD-2F74-4424-AFFB-C2EEDA33DCB0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D51D5D-C9B6-4CC7-9ED6-6E38738870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799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271381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19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8492719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20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8896744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21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251446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22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635585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23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1094716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24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2724125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25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4099450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26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0089427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27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3860915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28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121738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11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97471672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29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6348098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30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96206704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31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42505642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32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2911586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33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1513512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34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06411005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35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09983943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36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96373609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37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72317011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38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0995904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12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2525790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13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2783865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14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6503653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15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7127712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16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4986994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17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5475209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F7174-5CDA-4949-B8EC-0DCA98DEA9D9}" type="slidenum">
              <a:rPr lang="es-CR" smtClean="0"/>
              <a:t>18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175887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F554-F60A-428A-AA2E-BF342C8F6F84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E3C44-DF3D-4080-9D43-695F60BEB8F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350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F554-F60A-428A-AA2E-BF342C8F6F84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E3C44-DF3D-4080-9D43-695F60BEB8F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36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F554-F60A-428A-AA2E-BF342C8F6F84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E3C44-DF3D-4080-9D43-695F60BEB8F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04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0059311" y="877033"/>
            <a:ext cx="1732400" cy="5772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9451"/>
            <a:ext cx="11548531" cy="6867451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2" y="1454351"/>
            <a:ext cx="11796669" cy="3949300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4902982" y="5704465"/>
            <a:ext cx="7307772" cy="577328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914400" y="1454333"/>
            <a:ext cx="7157200" cy="39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08343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6" y="54"/>
            <a:ext cx="9429907" cy="1769753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9262456" y="5963632"/>
            <a:ext cx="2937107" cy="894393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dirty="0"/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323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1085700" y="1769800"/>
            <a:ext cx="81768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609585" lvl="0" indent="-507987">
              <a:spcBef>
                <a:spcPts val="800"/>
              </a:spcBef>
              <a:spcAft>
                <a:spcPts val="0"/>
              </a:spcAft>
              <a:buSzPts val="2400"/>
              <a:buChar char="▰"/>
              <a:defRPr/>
            </a:lvl1pPr>
            <a:lvl2pPr marL="1219170" lvl="1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2pPr>
            <a:lvl3pPr marL="1828754" lvl="2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3pPr>
            <a:lvl4pPr marL="2438339" lvl="3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4pPr>
            <a:lvl5pPr marL="3047924" lvl="4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5pPr>
            <a:lvl6pPr marL="3657509" lvl="5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6pPr>
            <a:lvl7pPr marL="4267093" lvl="6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7pPr>
            <a:lvl8pPr marL="4876678" lvl="7" indent="-507987">
              <a:spcBef>
                <a:spcPts val="1333"/>
              </a:spcBef>
              <a:spcAft>
                <a:spcPts val="0"/>
              </a:spcAft>
              <a:buSzPts val="2400"/>
              <a:buChar char="▻"/>
              <a:defRPr/>
            </a:lvl8pPr>
            <a:lvl9pPr marL="5486263" lvl="8" indent="-507987">
              <a:spcBef>
                <a:spcPts val="1333"/>
              </a:spcBef>
              <a:spcAft>
                <a:spcPts val="1333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CR" smtClean="0"/>
              <a:pPr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819936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F554-F60A-428A-AA2E-BF342C8F6F84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E3C44-DF3D-4080-9D43-695F60BEB8F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490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F554-F60A-428A-AA2E-BF342C8F6F84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E3C44-DF3D-4080-9D43-695F60BEB8F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079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F554-F60A-428A-AA2E-BF342C8F6F84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E3C44-DF3D-4080-9D43-695F60BEB8F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18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F554-F60A-428A-AA2E-BF342C8F6F84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E3C44-DF3D-4080-9D43-695F60BEB8F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163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F554-F60A-428A-AA2E-BF342C8F6F84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E3C44-DF3D-4080-9D43-695F60BEB8F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936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F554-F60A-428A-AA2E-BF342C8F6F84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E3C44-DF3D-4080-9D43-695F60BEB8F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828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F554-F60A-428A-AA2E-BF342C8F6F84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E3C44-DF3D-4080-9D43-695F60BEB8F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108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F554-F60A-428A-AA2E-BF342C8F6F84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E3C44-DF3D-4080-9D43-695F60BEB8F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315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5F554-F60A-428A-AA2E-BF342C8F6F84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E3C44-DF3D-4080-9D43-695F60BEB8F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9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1140567" y="1297594"/>
            <a:ext cx="7524205" cy="39492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just"/>
            <a:r>
              <a:rPr lang="es-ES" sz="4800" b="1" dirty="0" smtClean="0">
                <a:solidFill>
                  <a:schemeClr val="bg1"/>
                </a:solidFill>
                <a:latin typeface="Roboto Condensed" panose="020B0604020202020204" charset="0"/>
                <a:ea typeface="Roboto Condensed" panose="020B0604020202020204" charset="0"/>
              </a:rPr>
              <a:t>REAVIVAMIENTO ES: EL EJERCICIO DE TRAER UNA PERSONA A JESÚS</a:t>
            </a:r>
            <a:endParaRPr lang="en-US" sz="4800" b="1" dirty="0">
              <a:solidFill>
                <a:schemeClr val="bg1"/>
              </a:solidFill>
              <a:latin typeface="Roboto Condensed" panose="020B0604020202020204" charset="0"/>
              <a:ea typeface="Roboto Condensed" panose="020B0604020202020204" charset="0"/>
            </a:endParaRPr>
          </a:p>
        </p:txBody>
      </p:sp>
      <p:pic>
        <p:nvPicPr>
          <p:cNvPr id="1028" name="Picture 4" descr="Imagen relacionada">
            <a:extLst>
              <a:ext uri="{FF2B5EF4-FFF2-40B4-BE49-F238E27FC236}">
                <a16:creationId xmlns:a16="http://schemas.microsoft.com/office/drawing/2014/main" id="{B1D97338-3D59-4400-98D5-6DA428DB65D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9925297" y="4966872"/>
            <a:ext cx="1754751" cy="1454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sultado de imagen para logo de mayordomia">
            <a:extLst>
              <a:ext uri="{FF2B5EF4-FFF2-40B4-BE49-F238E27FC236}">
                <a16:creationId xmlns:a16="http://schemas.microsoft.com/office/drawing/2014/main" id="{2E119204-9255-4CB1-A240-B04B53BD7A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8738904" y="5051073"/>
            <a:ext cx="1795993" cy="1285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FBD342AA-5DB7-4FB2-BE8D-2ACD80EE86AE}"/>
              </a:ext>
            </a:extLst>
          </p:cNvPr>
          <p:cNvSpPr txBox="1"/>
          <p:nvPr/>
        </p:nvSpPr>
        <p:spPr>
          <a:xfrm>
            <a:off x="8478955" y="6326220"/>
            <a:ext cx="3713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25FA3DF-F206-4CEE-9F23-E8EB3B15C455}"/>
              </a:ext>
            </a:extLst>
          </p:cNvPr>
          <p:cNvSpPr/>
          <p:nvPr/>
        </p:nvSpPr>
        <p:spPr>
          <a:xfrm>
            <a:off x="5054781" y="5694038"/>
            <a:ext cx="23166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R" sz="2000" b="1" dirty="0" smtClean="0">
                <a:solidFill>
                  <a:schemeClr val="bg1"/>
                </a:solidFill>
                <a:latin typeface="Roboto Condensed" panose="020B0604020202020204"/>
              </a:rPr>
              <a:t>TEMA 4 martes 30</a:t>
            </a:r>
            <a:endParaRPr lang="es-CR" sz="2000" b="1" dirty="0">
              <a:solidFill>
                <a:schemeClr val="bg1"/>
              </a:solidFill>
              <a:latin typeface="Roboto Condensed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581790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61BD3-6851-4CDE-A496-A9844F857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4000" b="1" dirty="0">
                <a:solidFill>
                  <a:schemeClr val="bg1"/>
                </a:solidFill>
                <a:latin typeface="Roboto Condensed" panose="020B0604020202020204"/>
              </a:rPr>
              <a:t>INTRODUCCIÓN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929C60-15E0-42F5-9445-8793B89B1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458" y="1789495"/>
            <a:ext cx="10737669" cy="432053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4000" b="1" dirty="0" smtClean="0">
                <a:latin typeface="Roboto Condensed" panose="020B0604020202020204"/>
              </a:rPr>
              <a:t>El ejercitarse del cristiano consiste en traer una persona a Jesús, siguiendo su método será efectivo y satisfactorio: “Recorría Jesús toda Galilea, enseñando en la Sinagoga de ellos, predicando el evangelio del reino y sanando toda enfermedad y toda dolencia en el pueblo” Mateo 4:23</a:t>
            </a:r>
            <a:endParaRPr lang="es-ES" sz="4000" b="1" dirty="0">
              <a:latin typeface="Roboto Condensed" panose="020B0604020202020204"/>
            </a:endParaRPr>
          </a:p>
        </p:txBody>
      </p:sp>
      <p:pic>
        <p:nvPicPr>
          <p:cNvPr id="6" name="Picture 4" descr="Imagen relacionada">
            <a:extLst>
              <a:ext uri="{FF2B5EF4-FFF2-40B4-BE49-F238E27FC236}">
                <a16:creationId xmlns:a16="http://schemas.microsoft.com/office/drawing/2014/main" id="{2D2C81E0-0081-4534-94EC-C0657A4F1F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Resultado de imagen para logo de mayordomia">
            <a:extLst>
              <a:ext uri="{FF2B5EF4-FFF2-40B4-BE49-F238E27FC236}">
                <a16:creationId xmlns:a16="http://schemas.microsoft.com/office/drawing/2014/main" id="{08EFCB1E-0B1C-44AF-AAFE-831251339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976760FB-827A-4FA7-807D-3F073731EFF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150481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40527" y="1809365"/>
            <a:ext cx="10319655" cy="4242496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4000" b="1" dirty="0">
                <a:latin typeface="Roboto Condensed" panose="020B0604020202020204"/>
              </a:rPr>
              <a:t>Solo el método de Cristo será el que dará éxito para llegar a la gente. El salvador trataba con los hombres como quien </a:t>
            </a:r>
            <a:r>
              <a:rPr lang="es-ES" sz="4000" b="1" dirty="0" smtClean="0">
                <a:latin typeface="Roboto Condensed" panose="020B0604020202020204"/>
              </a:rPr>
              <a:t>deseaba hacerle </a:t>
            </a:r>
            <a:r>
              <a:rPr lang="es-ES" sz="4000" b="1" dirty="0">
                <a:latin typeface="Roboto Condensed" panose="020B0604020202020204"/>
              </a:rPr>
              <a:t>el bien. Les mostraba simpatía, atendía a sus necesidades y se ganaba su confianza. Entonces les decía: ”seguidme</a:t>
            </a:r>
            <a:r>
              <a:rPr lang="es-ES" sz="4000" b="1" dirty="0" smtClean="0">
                <a:latin typeface="Roboto Condensed" panose="020B0604020202020204"/>
              </a:rPr>
              <a:t>”. MC pg.102</a:t>
            </a: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2833948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62594" y="1926720"/>
            <a:ext cx="9875520" cy="4323806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4400" b="1" dirty="0">
                <a:solidFill>
                  <a:srgbClr val="0070C0"/>
                </a:solidFill>
                <a:latin typeface="Roboto Condensed" panose="020B0604020202020204"/>
              </a:rPr>
              <a:t>1. El  gran maestro  </a:t>
            </a:r>
            <a:r>
              <a:rPr lang="es-ES" sz="4400" b="1" dirty="0" smtClean="0">
                <a:solidFill>
                  <a:srgbClr val="0070C0"/>
                </a:solidFill>
                <a:latin typeface="Roboto Condensed" panose="020B0604020202020204"/>
              </a:rPr>
              <a:t>trazaba planes  </a:t>
            </a:r>
            <a:r>
              <a:rPr lang="es-ES" sz="4400" b="1" dirty="0">
                <a:solidFill>
                  <a:srgbClr val="0070C0"/>
                </a:solidFill>
                <a:latin typeface="Roboto Condensed" panose="020B0604020202020204"/>
              </a:rPr>
              <a:t>para su obra:</a:t>
            </a:r>
            <a:r>
              <a:rPr lang="es-ES" sz="4400" b="1" dirty="0">
                <a:latin typeface="Roboto Condensed" panose="020B0604020202020204"/>
              </a:rPr>
              <a:t> “Porque ¿quién de vosotros, queriendo edificar una torre, no se sienta primero y calcula los gastos, a ver si tiene lo que necesita para acabarla? </a:t>
            </a:r>
            <a:endParaRPr lang="es-ES" sz="4400" b="1" dirty="0" smtClean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127976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7463" y="1835279"/>
            <a:ext cx="10215154" cy="4323806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4200" b="1" dirty="0">
                <a:solidFill>
                  <a:srgbClr val="0070C0"/>
                </a:solidFill>
                <a:latin typeface="Roboto Condensed" panose="020B0604020202020204"/>
              </a:rPr>
              <a:t>1. El  gran maestro  </a:t>
            </a:r>
            <a:r>
              <a:rPr lang="es-ES" sz="4200" b="1" dirty="0" smtClean="0">
                <a:solidFill>
                  <a:srgbClr val="0070C0"/>
                </a:solidFill>
                <a:latin typeface="Roboto Condensed" panose="020B0604020202020204"/>
              </a:rPr>
              <a:t>trazaba planes  </a:t>
            </a:r>
            <a:r>
              <a:rPr lang="es-ES" sz="4200" b="1" dirty="0">
                <a:solidFill>
                  <a:srgbClr val="0070C0"/>
                </a:solidFill>
                <a:latin typeface="Roboto Condensed" panose="020B0604020202020204"/>
              </a:rPr>
              <a:t>para su obra:</a:t>
            </a:r>
            <a:r>
              <a:rPr lang="es-ES" sz="4200" b="1" dirty="0">
                <a:latin typeface="Roboto Condensed" panose="020B0604020202020204"/>
              </a:rPr>
              <a:t> “No sea que después que haya puesto el cimiento, y no pueda acabarla, todos los que lo vean comiencen a hacer burla de él, </a:t>
            </a:r>
            <a:r>
              <a:rPr lang="es-ES" sz="4200" b="1" dirty="0" smtClean="0">
                <a:latin typeface="Roboto Condensed" panose="020B0604020202020204"/>
              </a:rPr>
              <a:t> </a:t>
            </a:r>
            <a:r>
              <a:rPr lang="es-ES" sz="4200" b="1" dirty="0">
                <a:latin typeface="Roboto Condensed" panose="020B0604020202020204"/>
              </a:rPr>
              <a:t>diciendo: Este hombre comenzó a edificar, y no pudo acabar</a:t>
            </a:r>
            <a:r>
              <a:rPr lang="es-ES" sz="4200" b="1" dirty="0" smtClean="0">
                <a:latin typeface="Roboto Condensed" panose="020B0604020202020204"/>
              </a:rPr>
              <a:t>. Lucas 14:28-30 </a:t>
            </a: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2069338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7463" y="1835279"/>
            <a:ext cx="10215154" cy="4323806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4200" b="1" dirty="0" smtClean="0">
                <a:solidFill>
                  <a:srgbClr val="0070C0"/>
                </a:solidFill>
                <a:latin typeface="Roboto Condensed" panose="020B0604020202020204"/>
              </a:rPr>
              <a:t>El  </a:t>
            </a:r>
            <a:r>
              <a:rPr lang="es-ES" sz="4200" b="1" dirty="0">
                <a:solidFill>
                  <a:srgbClr val="0070C0"/>
                </a:solidFill>
                <a:latin typeface="Roboto Condensed" panose="020B0604020202020204"/>
              </a:rPr>
              <a:t>gran maestro  </a:t>
            </a:r>
            <a:r>
              <a:rPr lang="es-ES" sz="4200" b="1" dirty="0" smtClean="0">
                <a:solidFill>
                  <a:srgbClr val="0070C0"/>
                </a:solidFill>
                <a:latin typeface="Roboto Condensed" panose="020B0604020202020204"/>
              </a:rPr>
              <a:t>trazaba planes  </a:t>
            </a:r>
            <a:r>
              <a:rPr lang="es-ES" sz="4200" b="1" dirty="0">
                <a:solidFill>
                  <a:srgbClr val="0070C0"/>
                </a:solidFill>
                <a:latin typeface="Roboto Condensed" panose="020B0604020202020204"/>
              </a:rPr>
              <a:t>para su obra</a:t>
            </a:r>
            <a:r>
              <a:rPr lang="es-ES" sz="4200" b="1" dirty="0" smtClean="0">
                <a:solidFill>
                  <a:srgbClr val="0070C0"/>
                </a:solidFill>
                <a:latin typeface="Roboto Condensed" panose="020B0604020202020204"/>
              </a:rPr>
              <a:t>:</a:t>
            </a:r>
          </a:p>
          <a:p>
            <a:pPr marL="101598" indent="0" algn="just">
              <a:buNone/>
            </a:pPr>
            <a:r>
              <a:rPr lang="es-ES" sz="4200" b="1" dirty="0" smtClean="0">
                <a:latin typeface="Roboto Condensed" panose="020B0604020202020204"/>
              </a:rPr>
              <a:t>Tiempo de siembra: 3 meses</a:t>
            </a:r>
          </a:p>
          <a:p>
            <a:pPr marL="101598" indent="0" algn="just">
              <a:buNone/>
            </a:pPr>
            <a:r>
              <a:rPr lang="es-ES" sz="4200" b="1" dirty="0" smtClean="0">
                <a:latin typeface="Roboto Condensed" panose="020B0604020202020204"/>
              </a:rPr>
              <a:t>Tiempo de cosecha: 1 semana</a:t>
            </a:r>
          </a:p>
          <a:p>
            <a:pPr marL="101598" indent="0" algn="just">
              <a:buNone/>
            </a:pPr>
            <a:r>
              <a:rPr lang="es-ES" sz="4200" b="1" dirty="0" smtClean="0">
                <a:latin typeface="Roboto Condensed" panose="020B0604020202020204"/>
              </a:rPr>
              <a:t>Tiempo de post cosecha: 1 año</a:t>
            </a: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502351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7463" y="1587085"/>
            <a:ext cx="10215154" cy="4323806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4200" b="1" dirty="0" smtClean="0">
                <a:solidFill>
                  <a:srgbClr val="0070C0"/>
                </a:solidFill>
                <a:latin typeface="Roboto Condensed" panose="020B0604020202020204"/>
              </a:rPr>
              <a:t>Tiempo de siembra: 3 meses</a:t>
            </a:r>
          </a:p>
          <a:p>
            <a:pPr marL="101598" indent="0" algn="just">
              <a:buNone/>
            </a:pPr>
            <a:r>
              <a:rPr lang="es-ES" sz="4200" b="1" dirty="0" smtClean="0">
                <a:latin typeface="Roboto Condensed" panose="020B0604020202020204"/>
              </a:rPr>
              <a:t>La iglesia debe diseñar un presupuesto para cubrir todas las actividades que realiza de impacto a la comunidad y de materiales que entregue a los grupos pequeños y parejas misioneras.</a:t>
            </a: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2405494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2960" y="1701929"/>
            <a:ext cx="10306594" cy="4323806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4200" b="1" dirty="0" smtClean="0">
                <a:solidFill>
                  <a:srgbClr val="0070C0"/>
                </a:solidFill>
                <a:latin typeface="Roboto Condensed" panose="020B0604020202020204"/>
              </a:rPr>
              <a:t>Tiempo de siembra: 3 meses</a:t>
            </a:r>
          </a:p>
          <a:p>
            <a:pPr marL="101598" indent="0" algn="just">
              <a:buNone/>
            </a:pPr>
            <a:r>
              <a:rPr lang="es-ES" sz="4200" b="1" dirty="0" smtClean="0">
                <a:latin typeface="Roboto Condensed" panose="020B0604020202020204"/>
              </a:rPr>
              <a:t>La iglesia debe programar actividades de impacto a la comunidad mensual o trimestral, para captar nuevos intereses: expo salud, expo familia, pintura y arreglo de parques o colegios, cursos de comida saludable, etc.</a:t>
            </a: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3616130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7463" y="1992035"/>
            <a:ext cx="10215154" cy="4323806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4200" b="1" dirty="0" smtClean="0">
                <a:solidFill>
                  <a:srgbClr val="0070C0"/>
                </a:solidFill>
                <a:latin typeface="Roboto Condensed" panose="020B0604020202020204"/>
              </a:rPr>
              <a:t>Tiempo de siembra: 3 meses</a:t>
            </a:r>
          </a:p>
          <a:p>
            <a:pPr marL="101598" indent="0" algn="just">
              <a:buNone/>
            </a:pPr>
            <a:r>
              <a:rPr lang="es-ES" sz="4200" b="1" dirty="0" smtClean="0">
                <a:latin typeface="Roboto Condensed" panose="020B0604020202020204"/>
              </a:rPr>
              <a:t>La iglesia debe organizarse en grupos pequeños y parejas misioneras y dar tres estudios bíblicos por objetivo de almas para que se quede un nuevo discípulo. Así, si el blanco son 10 almas se deben concretar 30 estudios bíblicos al mes.</a:t>
            </a:r>
          </a:p>
          <a:p>
            <a:pPr marL="101598" indent="0" algn="just">
              <a:buNone/>
            </a:pPr>
            <a:endParaRPr lang="es-ES" sz="4200" b="1" dirty="0" smtClean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1610261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7463" y="1992035"/>
            <a:ext cx="10215154" cy="4323806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4200" b="1" dirty="0" smtClean="0">
                <a:solidFill>
                  <a:srgbClr val="0070C0"/>
                </a:solidFill>
                <a:latin typeface="Roboto Condensed" panose="020B0604020202020204"/>
              </a:rPr>
              <a:t>Tiempo de siembra: 3 meses</a:t>
            </a:r>
          </a:p>
          <a:p>
            <a:pPr marL="101598" indent="0" algn="just">
              <a:buNone/>
            </a:pPr>
            <a:r>
              <a:rPr lang="es-ES" sz="4200" b="1" dirty="0" smtClean="0">
                <a:latin typeface="Roboto Condensed" panose="020B0604020202020204"/>
              </a:rPr>
              <a:t>La iglesia debe organizarse en grupos pequeños y parejas misioneras y dar tres estudios bíblicos por objetivo de almas para que se quede un nuevo discípulo. Así, si el blanco son 10 almas se deben concretar 30 estudios bíblicos al mes.</a:t>
            </a:r>
          </a:p>
          <a:p>
            <a:pPr marL="101598" indent="0" algn="just">
              <a:buNone/>
            </a:pPr>
            <a:endParaRPr lang="es-ES" sz="4200" b="1" dirty="0" smtClean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2720151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7463" y="1410792"/>
            <a:ext cx="10306594" cy="5349190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4000" b="1" dirty="0" smtClean="0">
                <a:solidFill>
                  <a:srgbClr val="0070C0"/>
                </a:solidFill>
                <a:latin typeface="Roboto Condensed" panose="020B0604020202020204"/>
              </a:rPr>
              <a:t>Tiempo de siembra: 3 meses</a:t>
            </a:r>
          </a:p>
          <a:p>
            <a:pPr marL="101598" indent="0" algn="just">
              <a:buNone/>
            </a:pPr>
            <a:r>
              <a:rPr lang="es-ES" sz="4000" b="1" dirty="0" smtClean="0">
                <a:latin typeface="Roboto Condensed" panose="020B0604020202020204"/>
              </a:rPr>
              <a:t>La iglesia prepara las comisiones para la semana de evangelismo: oración, detalles, plataforma, publicidad, atención de niños, recepción, visitación, control de tiempo, equipo y sonido, alabanza y especiales, finanzas, parqueadero, hospedaje y alimentación del predicador, etc.</a:t>
            </a: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1576105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61BD3-6851-4CDE-A496-A9844F857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4000" b="1" dirty="0">
                <a:solidFill>
                  <a:schemeClr val="bg1"/>
                </a:solidFill>
                <a:latin typeface="Roboto Condensed" panose="020B0604020202020204"/>
              </a:rPr>
              <a:t>INTRODUCCIÓN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929C60-15E0-42F5-9445-8793B89B1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5700" y="1971619"/>
            <a:ext cx="10109169" cy="401117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4400" b="1" dirty="0">
                <a:latin typeface="Roboto Condensed" panose="020B0604020202020204"/>
              </a:rPr>
              <a:t>El ejercicio es indispensable para la salud de cada órgano. Si se usa un grupo de músculos y se descuidan otros, no se está haciendo funcionar la maquinaria viviente de manera inteligente. </a:t>
            </a:r>
            <a:r>
              <a:rPr lang="es-ES" sz="4400" b="1" dirty="0" smtClean="0">
                <a:latin typeface="Roboto Condensed" panose="020B0604020202020204"/>
              </a:rPr>
              <a:t>RJ pg.134</a:t>
            </a:r>
            <a:endParaRPr lang="es-ES" sz="4000" b="1" dirty="0" smtClean="0">
              <a:latin typeface="Roboto Condensed" panose="020B0604020202020204"/>
            </a:endParaRPr>
          </a:p>
        </p:txBody>
      </p:sp>
      <p:pic>
        <p:nvPicPr>
          <p:cNvPr id="6" name="Picture 4" descr="Imagen relacionada">
            <a:extLst>
              <a:ext uri="{FF2B5EF4-FFF2-40B4-BE49-F238E27FC236}">
                <a16:creationId xmlns:a16="http://schemas.microsoft.com/office/drawing/2014/main" id="{2D2C81E0-0081-4534-94EC-C0657A4F1F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Resultado de imagen para logo de mayordomia">
            <a:extLst>
              <a:ext uri="{FF2B5EF4-FFF2-40B4-BE49-F238E27FC236}">
                <a16:creationId xmlns:a16="http://schemas.microsoft.com/office/drawing/2014/main" id="{08EFCB1E-0B1C-44AF-AAFE-831251339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976760FB-827A-4FA7-807D-3F073731EFF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8" name="Imagen 7" descr="Resultado de imagen para imagenes de alimentos saludables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977" y="355211"/>
            <a:ext cx="2705785" cy="16164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40915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7463" y="1410792"/>
            <a:ext cx="10306594" cy="5349190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4000" b="1" dirty="0" smtClean="0">
                <a:solidFill>
                  <a:srgbClr val="0070C0"/>
                </a:solidFill>
                <a:latin typeface="Roboto Condensed" panose="020B0604020202020204"/>
              </a:rPr>
              <a:t>Tiempo de cosecha: 1 semana</a:t>
            </a:r>
          </a:p>
          <a:p>
            <a:pPr marL="101598" indent="0" algn="just">
              <a:buNone/>
            </a:pPr>
            <a:r>
              <a:rPr lang="es-ES" sz="4000" b="1" dirty="0" smtClean="0">
                <a:latin typeface="Roboto Condensed" panose="020B0604020202020204"/>
              </a:rPr>
              <a:t>La iglesia organiza todo lo pertinente para que los candidatos, hermanos, jóvenes y niños sean atendidos. Los temas deben alimentar la grey de Dios y motivar la decisión de entrega de los amigos. </a:t>
            </a: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3738841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9899" y="1744050"/>
            <a:ext cx="10306594" cy="4571997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4000" b="1" dirty="0" smtClean="0">
                <a:solidFill>
                  <a:srgbClr val="0070C0"/>
                </a:solidFill>
                <a:latin typeface="Roboto Condensed" panose="020B0604020202020204"/>
              </a:rPr>
              <a:t>Tiempo de post cosecha: 1 año</a:t>
            </a:r>
          </a:p>
          <a:p>
            <a:pPr marL="101598" indent="0" algn="just">
              <a:buNone/>
            </a:pPr>
            <a:r>
              <a:rPr lang="es-ES" sz="4000" b="1" dirty="0" smtClean="0">
                <a:latin typeface="Roboto Condensed" panose="020B0604020202020204"/>
              </a:rPr>
              <a:t>La iglesia integra en los grupos pequeños, en la clase de escuela sabática del nuevo creyente y en pareja misionera a los recién bautizados. También entrega la información a las parejas misioneras de todas las visitas que asistieron a las conferencias para ser atendidas.</a:t>
            </a: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263345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7646" y="1574231"/>
            <a:ext cx="10437221" cy="4571997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4000" b="1" dirty="0" smtClean="0">
                <a:solidFill>
                  <a:srgbClr val="0070C0"/>
                </a:solidFill>
                <a:latin typeface="Roboto Condensed" panose="020B0604020202020204"/>
              </a:rPr>
              <a:t>2. La </a:t>
            </a:r>
            <a:r>
              <a:rPr lang="es-ES" sz="4000" b="1" dirty="0">
                <a:solidFill>
                  <a:srgbClr val="0070C0"/>
                </a:solidFill>
                <a:latin typeface="Roboto Condensed" panose="020B0604020202020204"/>
              </a:rPr>
              <a:t>obra de Cristo se componía  mayormente de </a:t>
            </a:r>
            <a:r>
              <a:rPr lang="es-ES" sz="4000" b="1" dirty="0" smtClean="0">
                <a:solidFill>
                  <a:srgbClr val="0070C0"/>
                </a:solidFill>
                <a:latin typeface="Roboto Condensed" panose="020B0604020202020204"/>
              </a:rPr>
              <a:t>entrevistas personales: </a:t>
            </a:r>
            <a:r>
              <a:rPr lang="es-ES" sz="4000" b="1" dirty="0" smtClean="0">
                <a:latin typeface="Roboto Condensed" panose="020B0604020202020204"/>
              </a:rPr>
              <a:t>“</a:t>
            </a:r>
            <a:r>
              <a:rPr lang="es-ES" sz="4000" b="1" dirty="0">
                <a:latin typeface="Roboto Condensed" panose="020B0604020202020204"/>
              </a:rPr>
              <a:t>Uno de los medios más  eficaces por los cuales se puede comunicar la luz, es por el </a:t>
            </a:r>
            <a:r>
              <a:rPr lang="es-ES" sz="4000" b="1" dirty="0" smtClean="0">
                <a:latin typeface="Roboto Condensed" panose="020B0604020202020204"/>
              </a:rPr>
              <a:t>esfuerzo </a:t>
            </a:r>
            <a:r>
              <a:rPr lang="es-ES" sz="4000" b="1" dirty="0">
                <a:latin typeface="Roboto Condensed" panose="020B0604020202020204"/>
              </a:rPr>
              <a:t>privado y </a:t>
            </a:r>
            <a:r>
              <a:rPr lang="es-ES" sz="4000" b="1" dirty="0" smtClean="0">
                <a:latin typeface="Roboto Condensed" panose="020B0604020202020204"/>
              </a:rPr>
              <a:t>personal. No </a:t>
            </a:r>
            <a:r>
              <a:rPr lang="es-ES" sz="4000" b="1" dirty="0">
                <a:latin typeface="Roboto Condensed" panose="020B0604020202020204"/>
              </a:rPr>
              <a:t>se salvan en grupos, sino individualmente. La influencia personal es un poder</a:t>
            </a:r>
            <a:r>
              <a:rPr lang="es-ES" sz="4000" b="1" dirty="0" smtClean="0">
                <a:latin typeface="Roboto Condensed" panose="020B0604020202020204"/>
              </a:rPr>
              <a:t>”. SC</a:t>
            </a:r>
            <a:r>
              <a:rPr lang="es-ES" sz="4000" b="1" dirty="0">
                <a:latin typeface="Roboto Condensed" panose="020B0604020202020204"/>
              </a:rPr>
              <a:t>, pág. 149. </a:t>
            </a:r>
            <a:endParaRPr lang="es-ES" sz="4000" b="1" dirty="0" smtClean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1177049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8275" y="1618019"/>
            <a:ext cx="10254342" cy="4571997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4000" b="1" dirty="0" smtClean="0">
                <a:solidFill>
                  <a:srgbClr val="0070C0"/>
                </a:solidFill>
                <a:latin typeface="Roboto Condensed" panose="020B0604020202020204"/>
              </a:rPr>
              <a:t>3</a:t>
            </a:r>
            <a:r>
              <a:rPr lang="es-ES" sz="4000" b="1" dirty="0">
                <a:solidFill>
                  <a:srgbClr val="0070C0"/>
                </a:solidFill>
                <a:latin typeface="Roboto Condensed" panose="020B0604020202020204"/>
              </a:rPr>
              <a:t>. En todo ser humano, cualquiera fuera el nivel al cual hubiese caído, veía un </a:t>
            </a:r>
            <a:r>
              <a:rPr lang="es-ES" sz="4000" b="1" dirty="0" smtClean="0">
                <a:solidFill>
                  <a:srgbClr val="0070C0"/>
                </a:solidFill>
                <a:latin typeface="Roboto Condensed" panose="020B0604020202020204"/>
              </a:rPr>
              <a:t>hijo de Dios: </a:t>
            </a:r>
            <a:r>
              <a:rPr lang="es-ES" sz="4000" b="1" dirty="0" smtClean="0">
                <a:latin typeface="Roboto Condensed" panose="020B0604020202020204"/>
              </a:rPr>
              <a:t>“</a:t>
            </a:r>
            <a:r>
              <a:rPr lang="es-ES" sz="4000" b="1" dirty="0">
                <a:latin typeface="Roboto Condensed" panose="020B0604020202020204"/>
              </a:rPr>
              <a:t>Jesús veía en toda alma un ser al cual debía llamarse a su reino. Alcanzaba el corazón de la gente yendo entre ella como quien </a:t>
            </a:r>
            <a:r>
              <a:rPr lang="es-ES" sz="4000" b="1" dirty="0" smtClean="0">
                <a:latin typeface="Roboto Condensed" panose="020B0604020202020204"/>
              </a:rPr>
              <a:t>deseaba </a:t>
            </a:r>
            <a:r>
              <a:rPr lang="es-ES" sz="4000" b="1" dirty="0">
                <a:latin typeface="Roboto Condensed" panose="020B0604020202020204"/>
              </a:rPr>
              <a:t>su bien. </a:t>
            </a:r>
            <a:endParaRPr lang="es-ES" sz="4000" b="1" dirty="0" smtClean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763999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6835" y="1696397"/>
            <a:ext cx="10515600" cy="4571997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4000" b="1" dirty="0" smtClean="0">
                <a:solidFill>
                  <a:srgbClr val="0070C0"/>
                </a:solidFill>
                <a:latin typeface="Roboto Condensed" panose="020B0604020202020204"/>
              </a:rPr>
              <a:t>3</a:t>
            </a:r>
            <a:r>
              <a:rPr lang="es-ES" sz="4000" b="1" dirty="0">
                <a:solidFill>
                  <a:srgbClr val="0070C0"/>
                </a:solidFill>
                <a:latin typeface="Roboto Condensed" panose="020B0604020202020204"/>
              </a:rPr>
              <a:t>. En todo ser humano, cualquiera fuera el nivel al cual hubiese caído, veía un </a:t>
            </a:r>
            <a:r>
              <a:rPr lang="es-ES" sz="4000" b="1" dirty="0" smtClean="0">
                <a:solidFill>
                  <a:srgbClr val="0070C0"/>
                </a:solidFill>
                <a:latin typeface="Roboto Condensed" panose="020B0604020202020204"/>
              </a:rPr>
              <a:t>hijo de Dios: </a:t>
            </a:r>
            <a:r>
              <a:rPr lang="es-ES" sz="4000" b="1" dirty="0" smtClean="0">
                <a:latin typeface="Roboto Condensed" panose="020B0604020202020204"/>
              </a:rPr>
              <a:t>“La </a:t>
            </a:r>
            <a:r>
              <a:rPr lang="es-ES" sz="4000" b="1" dirty="0">
                <a:latin typeface="Roboto Condensed" panose="020B0604020202020204"/>
              </a:rPr>
              <a:t>buscaba en las calles, en las casas privadas, en los barcos, en las sinagogas, a orillas del lago, en la fiesta de bodas. Se encontraba con ella en sus vocaciones diarias y manifestaba interés en sus asuntos seculares”  </a:t>
            </a:r>
            <a:r>
              <a:rPr lang="es-ES" sz="4000" b="1" dirty="0" smtClean="0">
                <a:latin typeface="Roboto Condensed" panose="020B0604020202020204"/>
              </a:rPr>
              <a:t>SC</a:t>
            </a:r>
            <a:r>
              <a:rPr lang="es-ES" sz="4000" b="1" dirty="0">
                <a:latin typeface="Roboto Condensed" panose="020B0604020202020204"/>
              </a:rPr>
              <a:t>, pág. 149 </a:t>
            </a:r>
            <a:endParaRPr lang="es-ES" sz="4000" b="1" dirty="0" smtClean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1166711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3589" y="1881053"/>
            <a:ext cx="10228218" cy="4314827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4000" b="1" dirty="0" smtClean="0">
                <a:solidFill>
                  <a:srgbClr val="0070C0"/>
                </a:solidFill>
                <a:latin typeface="Roboto Condensed" panose="020B0604020202020204"/>
              </a:rPr>
              <a:t>4</a:t>
            </a:r>
            <a:r>
              <a:rPr lang="es-ES" sz="4000" b="1" dirty="0">
                <a:solidFill>
                  <a:srgbClr val="0070C0"/>
                </a:solidFill>
                <a:latin typeface="Roboto Condensed" panose="020B0604020202020204"/>
              </a:rPr>
              <a:t>. Enseñaba como uno que tenia autoridad: </a:t>
            </a:r>
            <a:r>
              <a:rPr lang="es-ES" sz="4000" b="1" dirty="0" smtClean="0">
                <a:latin typeface="Roboto Condensed" panose="020B0604020202020204"/>
              </a:rPr>
              <a:t>“La </a:t>
            </a:r>
            <a:r>
              <a:rPr lang="es-ES" sz="4000" b="1" dirty="0">
                <a:latin typeface="Roboto Condensed" panose="020B0604020202020204"/>
              </a:rPr>
              <a:t>hermosura de su rostro, la amabilidad de su carácter, sobre todo el amor expresado en su mirada y su tono, atraían a él a todos aquellos que no estaban endurecidos por la incredulidad</a:t>
            </a:r>
            <a:r>
              <a:rPr lang="es-ES" sz="4000" b="1" dirty="0" smtClean="0">
                <a:latin typeface="Roboto Condensed" panose="020B0604020202020204"/>
              </a:rPr>
              <a:t>.”             DTG pg. 219 </a:t>
            </a: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469744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3589" y="1896418"/>
            <a:ext cx="10228218" cy="4369889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3500" b="1" dirty="0" smtClean="0">
                <a:solidFill>
                  <a:srgbClr val="0070C0"/>
                </a:solidFill>
                <a:latin typeface="Roboto Condensed" panose="020B0604020202020204"/>
              </a:rPr>
              <a:t>5. </a:t>
            </a:r>
            <a:r>
              <a:rPr lang="es-ES" sz="3500" b="1" dirty="0">
                <a:solidFill>
                  <a:srgbClr val="0070C0"/>
                </a:solidFill>
                <a:latin typeface="Roboto Condensed" panose="020B0604020202020204"/>
              </a:rPr>
              <a:t>Las palabras del maestro eran claras y distintas, y eran pronunciadas con simpatía y ternura: </a:t>
            </a:r>
            <a:r>
              <a:rPr lang="es-ES" sz="3500" b="1" dirty="0" smtClean="0">
                <a:latin typeface="Roboto Condensed" panose="020B0604020202020204"/>
              </a:rPr>
              <a:t>Hacía </a:t>
            </a:r>
            <a:r>
              <a:rPr lang="es-ES" sz="3500" b="1" dirty="0">
                <a:latin typeface="Roboto Condensed" panose="020B0604020202020204"/>
              </a:rPr>
              <a:t>hermosa la verdad presentándola de la manera más directa y sencilla. Su lenguaje era puro, refinado y claro como un arroyo cristalino. Su hablar era como música para los que habían escuchado las voces monótonas de los rabinos. </a:t>
            </a:r>
            <a:r>
              <a:rPr lang="es-ES" sz="3500" b="1" dirty="0" smtClean="0">
                <a:latin typeface="Roboto Condensed" panose="020B0604020202020204"/>
              </a:rPr>
              <a:t>DTG pg. 218</a:t>
            </a: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718056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3589" y="1896418"/>
            <a:ext cx="10228218" cy="4369889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4200" b="1" dirty="0" smtClean="0">
                <a:solidFill>
                  <a:srgbClr val="0070C0"/>
                </a:solidFill>
                <a:latin typeface="Roboto Condensed" panose="020B0604020202020204"/>
              </a:rPr>
              <a:t>6</a:t>
            </a:r>
            <a:r>
              <a:rPr lang="es-ES" sz="4200" b="1" dirty="0">
                <a:solidFill>
                  <a:srgbClr val="0070C0"/>
                </a:solidFill>
                <a:latin typeface="Roboto Condensed" panose="020B0604020202020204"/>
              </a:rPr>
              <a:t>. Proclama el evangelio con Claridad y poder</a:t>
            </a:r>
            <a:r>
              <a:rPr lang="es-ES" sz="4200" b="1" dirty="0" smtClean="0">
                <a:solidFill>
                  <a:srgbClr val="0070C0"/>
                </a:solidFill>
                <a:latin typeface="Roboto Condensed" panose="020B0604020202020204"/>
              </a:rPr>
              <a:t>: </a:t>
            </a:r>
            <a:r>
              <a:rPr lang="es-ES" sz="4200" b="1" dirty="0" smtClean="0">
                <a:latin typeface="Roboto Condensed" panose="020B0604020202020204"/>
              </a:rPr>
              <a:t>“Pero </a:t>
            </a:r>
            <a:r>
              <a:rPr lang="es-ES" sz="4200" b="1" dirty="0">
                <a:latin typeface="Roboto Condensed" panose="020B0604020202020204"/>
              </a:rPr>
              <a:t>al enseñar, Jesús presentaba las Escrituras como autoridad indudable. Cualquiera que fuese su tema, lo exponía con poder, con palabras incontrovertibles</a:t>
            </a:r>
            <a:r>
              <a:rPr lang="es-ES" sz="4200" b="1" dirty="0" smtClean="0">
                <a:latin typeface="Roboto Condensed" panose="020B0604020202020204"/>
              </a:rPr>
              <a:t>.” DTG pg. 218</a:t>
            </a:r>
            <a:endParaRPr lang="es-ES" sz="4200" b="1" dirty="0">
              <a:latin typeface="Roboto Condensed" panose="020B0604020202020204"/>
            </a:endParaRPr>
          </a:p>
          <a:p>
            <a:pPr marL="101598" indent="0" algn="just">
              <a:buNone/>
            </a:pPr>
            <a:endParaRPr lang="es-ES" sz="4000" b="1" dirty="0" smtClean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524642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3589" y="1687410"/>
            <a:ext cx="10228218" cy="4369889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4000" b="1" dirty="0">
                <a:solidFill>
                  <a:srgbClr val="0070C0"/>
                </a:solidFill>
                <a:latin typeface="Roboto Condensed" panose="020B0604020202020204"/>
              </a:rPr>
              <a:t>7. </a:t>
            </a:r>
            <a:r>
              <a:rPr lang="es-ES" sz="4000" b="1" dirty="0" smtClean="0">
                <a:solidFill>
                  <a:srgbClr val="0070C0"/>
                </a:solidFill>
                <a:latin typeface="Roboto Condensed" panose="020B0604020202020204"/>
              </a:rPr>
              <a:t>Llevaban consigo la seguridad de que eran la verdad: </a:t>
            </a:r>
            <a:r>
              <a:rPr lang="es-ES" sz="4000" b="1" dirty="0">
                <a:latin typeface="Roboto Condensed" panose="020B0604020202020204"/>
              </a:rPr>
              <a:t>“Mediante la imaginación, llegaba al corazón. Sacaba sus ilustraciones de las cosas de la vida diaria, y aunque eran sencillas, tenían una admirable profundidad de significado. </a:t>
            </a:r>
            <a:r>
              <a:rPr lang="es-ES" sz="4000" b="1" dirty="0" smtClean="0">
                <a:latin typeface="Roboto Condensed" panose="020B0604020202020204"/>
              </a:rPr>
              <a:t>   DTG pg. 219</a:t>
            </a: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701751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5211" y="1661284"/>
            <a:ext cx="10267406" cy="4369889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3800" b="1" dirty="0">
                <a:solidFill>
                  <a:srgbClr val="0070C0"/>
                </a:solidFill>
                <a:latin typeface="Roboto Condensed" panose="020B0604020202020204"/>
              </a:rPr>
              <a:t>7. </a:t>
            </a:r>
            <a:r>
              <a:rPr lang="es-ES" sz="3800" b="1" dirty="0" smtClean="0">
                <a:solidFill>
                  <a:srgbClr val="0070C0"/>
                </a:solidFill>
                <a:latin typeface="Roboto Condensed" panose="020B0604020202020204"/>
              </a:rPr>
              <a:t>Llevaban consigo la seguridad de que eran la verdad: </a:t>
            </a:r>
            <a:r>
              <a:rPr lang="es-ES" sz="3800" b="1" dirty="0" smtClean="0">
                <a:latin typeface="Roboto Condensed" panose="020B0604020202020204"/>
              </a:rPr>
              <a:t>“Las </a:t>
            </a:r>
            <a:r>
              <a:rPr lang="es-ES" sz="3800" b="1" dirty="0">
                <a:latin typeface="Roboto Condensed" panose="020B0604020202020204"/>
              </a:rPr>
              <a:t>aves del aire, los lirios del campo, la semilla, el pastor y las ovejas, eran objetos con los cuales Cristo ilustraba la verdad inmortal; y desde entonces, siempre que sus oyentes veían estas cosas de la naturaleza, recordaban sus palabras</a:t>
            </a:r>
            <a:r>
              <a:rPr lang="es-ES" sz="3800" b="1" dirty="0" smtClean="0">
                <a:latin typeface="Roboto Condensed" panose="020B0604020202020204"/>
              </a:rPr>
              <a:t>.</a:t>
            </a:r>
            <a:r>
              <a:rPr lang="es-ES" sz="3800" b="1" dirty="0">
                <a:latin typeface="Roboto Condensed" panose="020B0604020202020204"/>
              </a:rPr>
              <a:t> </a:t>
            </a:r>
            <a:r>
              <a:rPr lang="es-ES" sz="3800" b="1" dirty="0" smtClean="0">
                <a:latin typeface="Roboto Condensed" panose="020B0604020202020204"/>
              </a:rPr>
              <a:t>       DTG pg. 219</a:t>
            </a: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4283043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1410" y="646271"/>
            <a:ext cx="2798781" cy="18304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DF61BD3-6851-4CDE-A496-A9844F857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4000" b="1" dirty="0">
                <a:solidFill>
                  <a:schemeClr val="bg1"/>
                </a:solidFill>
                <a:latin typeface="Roboto Condensed" panose="020B0604020202020204"/>
              </a:rPr>
              <a:t>INTRODUCCIÓN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929C60-15E0-42F5-9445-8793B89B1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5699" y="1869486"/>
            <a:ext cx="9874035" cy="43205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4400" b="1" dirty="0">
                <a:latin typeface="Roboto Condensed" panose="020B0604020202020204"/>
              </a:rPr>
              <a:t>Cuando se hace ejercicio físico, la circulación se aviva. El corazón recibe sangre más rápidamente y la envía a los pulmones también con mayor rapidez. </a:t>
            </a:r>
            <a:r>
              <a:rPr lang="es-ES" sz="4400" b="1" dirty="0" smtClean="0">
                <a:latin typeface="Roboto Condensed" panose="020B0604020202020204"/>
              </a:rPr>
              <a:t>RJ pg.134</a:t>
            </a:r>
            <a:endParaRPr lang="es-ES" sz="4400" b="1" dirty="0">
              <a:latin typeface="Roboto Condensed" panose="020B0604020202020204"/>
            </a:endParaRPr>
          </a:p>
        </p:txBody>
      </p:sp>
      <p:pic>
        <p:nvPicPr>
          <p:cNvPr id="6" name="Picture 4" descr="Imagen relacionada">
            <a:extLst>
              <a:ext uri="{FF2B5EF4-FFF2-40B4-BE49-F238E27FC236}">
                <a16:creationId xmlns:a16="http://schemas.microsoft.com/office/drawing/2014/main" id="{2D2C81E0-0081-4534-94EC-C0657A4F1F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Resultado de imagen para logo de mayordomia">
            <a:extLst>
              <a:ext uri="{FF2B5EF4-FFF2-40B4-BE49-F238E27FC236}">
                <a16:creationId xmlns:a16="http://schemas.microsoft.com/office/drawing/2014/main" id="{08EFCB1E-0B1C-44AF-AAFE-831251339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976760FB-827A-4FA7-807D-3F073731EFF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235263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3589" y="1926933"/>
            <a:ext cx="10228218" cy="4809642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3500" b="1" dirty="0" smtClean="0">
                <a:solidFill>
                  <a:srgbClr val="0070C0"/>
                </a:solidFill>
                <a:latin typeface="Roboto Condensed" panose="020B0604020202020204"/>
              </a:rPr>
              <a:t>8</a:t>
            </a:r>
            <a:r>
              <a:rPr lang="es-ES" sz="3500" b="1" dirty="0">
                <a:solidFill>
                  <a:srgbClr val="0070C0"/>
                </a:solidFill>
                <a:latin typeface="Roboto Condensed" panose="020B0604020202020204"/>
              </a:rPr>
              <a:t>. En sus discursos Cristo no presentaba </a:t>
            </a:r>
            <a:r>
              <a:rPr lang="es-ES" sz="3500" b="1" dirty="0" smtClean="0">
                <a:solidFill>
                  <a:srgbClr val="0070C0"/>
                </a:solidFill>
                <a:latin typeface="Roboto Condensed" panose="020B0604020202020204"/>
              </a:rPr>
              <a:t>delante </a:t>
            </a:r>
            <a:r>
              <a:rPr lang="es-ES" sz="3500" b="1" dirty="0">
                <a:solidFill>
                  <a:srgbClr val="0070C0"/>
                </a:solidFill>
                <a:latin typeface="Roboto Condensed" panose="020B0604020202020204"/>
              </a:rPr>
              <a:t>de ellos </a:t>
            </a:r>
            <a:r>
              <a:rPr lang="es-ES" sz="3500" b="1" dirty="0" smtClean="0">
                <a:solidFill>
                  <a:srgbClr val="0070C0"/>
                </a:solidFill>
                <a:latin typeface="Roboto Condensed" panose="020B0604020202020204"/>
              </a:rPr>
              <a:t>muchas cosas </a:t>
            </a:r>
            <a:r>
              <a:rPr lang="es-ES" sz="3500" b="1" dirty="0">
                <a:solidFill>
                  <a:srgbClr val="0070C0"/>
                </a:solidFill>
                <a:latin typeface="Roboto Condensed" panose="020B0604020202020204"/>
              </a:rPr>
              <a:t>a la vez, para no confundir  sus </a:t>
            </a:r>
            <a:r>
              <a:rPr lang="es-ES" sz="3500" b="1" dirty="0" smtClean="0">
                <a:solidFill>
                  <a:srgbClr val="0070C0"/>
                </a:solidFill>
                <a:latin typeface="Roboto Condensed" panose="020B0604020202020204"/>
              </a:rPr>
              <a:t>mentes: </a:t>
            </a:r>
            <a:r>
              <a:rPr lang="es-ES" sz="3500" b="1" dirty="0">
                <a:latin typeface="Roboto Condensed" panose="020B0604020202020204"/>
              </a:rPr>
              <a:t>“Se maravillaban por la verdad espiritual expresada en el lenguaje más sencillo. Los más educados quedaban encantados con sus palabras, y los indoctos obtenían siempre provecho. Tenía un mensaje para los analfabetos, y hacía comprender aun a los paganos que tenía un mensaje para ellos.</a:t>
            </a:r>
          </a:p>
          <a:p>
            <a:pPr marL="101598" indent="0" algn="just">
              <a:buNone/>
            </a:pPr>
            <a:endParaRPr lang="es-ES" sz="4000" b="1" dirty="0" smtClean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2233967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2149" y="1723370"/>
            <a:ext cx="10332721" cy="4242495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3200" b="1" dirty="0" smtClean="0">
                <a:solidFill>
                  <a:srgbClr val="0070C0"/>
                </a:solidFill>
                <a:latin typeface="Roboto Condensed" panose="020B0604020202020204"/>
              </a:rPr>
              <a:t>9</a:t>
            </a:r>
            <a:r>
              <a:rPr lang="es-ES" sz="3200" b="1" dirty="0">
                <a:solidFill>
                  <a:srgbClr val="0070C0"/>
                </a:solidFill>
                <a:latin typeface="Roboto Condensed" panose="020B0604020202020204"/>
              </a:rPr>
              <a:t>. Eran la </a:t>
            </a:r>
            <a:r>
              <a:rPr lang="es-ES" sz="3200" b="1" dirty="0" smtClean="0">
                <a:solidFill>
                  <a:srgbClr val="0070C0"/>
                </a:solidFill>
                <a:latin typeface="Roboto Condensed" panose="020B0604020202020204"/>
              </a:rPr>
              <a:t>sencillez </a:t>
            </a:r>
            <a:r>
              <a:rPr lang="es-ES" sz="3200" b="1" dirty="0">
                <a:solidFill>
                  <a:srgbClr val="0070C0"/>
                </a:solidFill>
                <a:latin typeface="Roboto Condensed" panose="020B0604020202020204"/>
              </a:rPr>
              <a:t>y </a:t>
            </a:r>
            <a:r>
              <a:rPr lang="es-ES" sz="3200" b="1" dirty="0" smtClean="0">
                <a:solidFill>
                  <a:srgbClr val="0070C0"/>
                </a:solidFill>
                <a:latin typeface="Roboto Condensed" panose="020B0604020202020204"/>
              </a:rPr>
              <a:t>el fervor con </a:t>
            </a:r>
            <a:r>
              <a:rPr lang="es-ES" sz="3200" b="1" dirty="0">
                <a:solidFill>
                  <a:srgbClr val="0070C0"/>
                </a:solidFill>
                <a:latin typeface="Roboto Condensed" panose="020B0604020202020204"/>
              </a:rPr>
              <a:t>que Cristo trabajaba y hablaba lo que atraía a tantas personas a </a:t>
            </a:r>
            <a:r>
              <a:rPr lang="es-ES" sz="3200" b="1" dirty="0" smtClean="0">
                <a:solidFill>
                  <a:srgbClr val="0070C0"/>
                </a:solidFill>
                <a:latin typeface="Roboto Condensed" panose="020B0604020202020204"/>
              </a:rPr>
              <a:t>él: </a:t>
            </a:r>
            <a:r>
              <a:rPr lang="es-ES" sz="3200" b="1" dirty="0">
                <a:latin typeface="Roboto Condensed" panose="020B0604020202020204"/>
              </a:rPr>
              <a:t>“[Cristo] presentaba las palabras de vida con tanta sencillez, que un niño podía comprenderlas. Impresionaba de tal manera a hombres, mujeres y niños, con la forma de explicar las Escrituras, que la gente captaba hasta la entonación de su voz, colocaba el mismo énfasis en sus palabras, e imitaba sus gestos (CSS 499). </a:t>
            </a:r>
            <a:endParaRPr lang="es-ES" sz="3200" b="1" dirty="0" smtClean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2937640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5212" y="1942910"/>
            <a:ext cx="10332721" cy="4794069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4200" b="1" dirty="0" smtClean="0">
                <a:solidFill>
                  <a:srgbClr val="0070C0"/>
                </a:solidFill>
                <a:latin typeface="Roboto Condensed" panose="020B0604020202020204"/>
              </a:rPr>
              <a:t>10. Oraba con ellos </a:t>
            </a:r>
            <a:r>
              <a:rPr lang="es-ES" sz="4200" b="1" dirty="0">
                <a:solidFill>
                  <a:srgbClr val="0070C0"/>
                </a:solidFill>
                <a:latin typeface="Roboto Condensed" panose="020B0604020202020204"/>
              </a:rPr>
              <a:t>y les </a:t>
            </a:r>
            <a:r>
              <a:rPr lang="es-ES" sz="4200" b="1" dirty="0" smtClean="0">
                <a:solidFill>
                  <a:srgbClr val="0070C0"/>
                </a:solidFill>
                <a:latin typeface="Roboto Condensed" panose="020B0604020202020204"/>
              </a:rPr>
              <a:t>hablaba las </a:t>
            </a:r>
            <a:r>
              <a:rPr lang="es-ES" sz="4200" b="1" dirty="0">
                <a:solidFill>
                  <a:srgbClr val="0070C0"/>
                </a:solidFill>
                <a:latin typeface="Roboto Condensed" panose="020B0604020202020204"/>
              </a:rPr>
              <a:t>verdades </a:t>
            </a:r>
            <a:r>
              <a:rPr lang="es-ES" sz="4200" b="1" dirty="0" smtClean="0">
                <a:solidFill>
                  <a:srgbClr val="0070C0"/>
                </a:solidFill>
                <a:latin typeface="Roboto Condensed" panose="020B0604020202020204"/>
              </a:rPr>
              <a:t>eternas: </a:t>
            </a:r>
            <a:r>
              <a:rPr lang="es-ES" sz="4200" b="1" dirty="0">
                <a:latin typeface="Roboto Condensed" panose="020B0604020202020204"/>
              </a:rPr>
              <a:t>“Confesaos vuestras ofensas unos a otros, y orad unos por otros, para que seáis sanados. La oración eficaz del justo puede mucho</a:t>
            </a:r>
            <a:r>
              <a:rPr lang="es-ES" sz="4200" b="1" dirty="0" smtClean="0">
                <a:latin typeface="Roboto Condensed" panose="020B0604020202020204"/>
              </a:rPr>
              <a:t>.”      Santiago 5:16</a:t>
            </a:r>
            <a:endParaRPr lang="es-ES" sz="4200" b="1" dirty="0">
              <a:latin typeface="Roboto Condensed" panose="020B0604020202020204"/>
            </a:endParaRPr>
          </a:p>
          <a:p>
            <a:pPr marL="101598" indent="0" algn="just">
              <a:buNone/>
            </a:pPr>
            <a:r>
              <a:rPr lang="es-ES" sz="4000" b="1" dirty="0">
                <a:solidFill>
                  <a:srgbClr val="0070C0"/>
                </a:solidFill>
                <a:latin typeface="Roboto Condensed" panose="020B0604020202020204"/>
              </a:rPr>
              <a:t/>
            </a:r>
            <a:br>
              <a:rPr lang="es-ES" sz="4000" b="1" dirty="0">
                <a:solidFill>
                  <a:srgbClr val="0070C0"/>
                </a:solidFill>
                <a:latin typeface="Roboto Condensed" panose="020B0604020202020204"/>
              </a:rPr>
            </a:br>
            <a:endParaRPr lang="es-ES" sz="4000" b="1" dirty="0" smtClean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3960046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8008" y="1985554"/>
            <a:ext cx="10332721" cy="5300066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3800" b="1" dirty="0" smtClean="0">
                <a:solidFill>
                  <a:srgbClr val="0070C0"/>
                </a:solidFill>
                <a:latin typeface="Roboto Condensed" panose="020B0604020202020204"/>
              </a:rPr>
              <a:t>11</a:t>
            </a:r>
            <a:r>
              <a:rPr lang="es-ES" sz="3800" b="1" dirty="0">
                <a:solidFill>
                  <a:srgbClr val="0070C0"/>
                </a:solidFill>
                <a:latin typeface="Roboto Condensed" panose="020B0604020202020204"/>
              </a:rPr>
              <a:t>. </a:t>
            </a:r>
            <a:r>
              <a:rPr lang="es-ES" sz="3800" b="1" dirty="0" smtClean="0">
                <a:solidFill>
                  <a:srgbClr val="0070C0"/>
                </a:solidFill>
                <a:latin typeface="Roboto Condensed" panose="020B0604020202020204"/>
              </a:rPr>
              <a:t>Hablaba y exhortaba </a:t>
            </a:r>
            <a:r>
              <a:rPr lang="es-ES" sz="3800" b="1" dirty="0">
                <a:solidFill>
                  <a:srgbClr val="0070C0"/>
                </a:solidFill>
                <a:latin typeface="Roboto Condensed" panose="020B0604020202020204"/>
              </a:rPr>
              <a:t>directamente a cada mente y se </a:t>
            </a:r>
            <a:r>
              <a:rPr lang="es-ES" sz="3800" b="1" dirty="0" smtClean="0">
                <a:solidFill>
                  <a:srgbClr val="0070C0"/>
                </a:solidFill>
                <a:latin typeface="Roboto Condensed" panose="020B0604020202020204"/>
              </a:rPr>
              <a:t>dirigía a </a:t>
            </a:r>
            <a:r>
              <a:rPr lang="es-ES" sz="3800" b="1" dirty="0">
                <a:solidFill>
                  <a:srgbClr val="0070C0"/>
                </a:solidFill>
                <a:latin typeface="Roboto Condensed" panose="020B0604020202020204"/>
              </a:rPr>
              <a:t>cada </a:t>
            </a:r>
            <a:r>
              <a:rPr lang="es-ES" sz="3800" b="1" dirty="0" smtClean="0">
                <a:solidFill>
                  <a:srgbClr val="0070C0"/>
                </a:solidFill>
                <a:latin typeface="Roboto Condensed" panose="020B0604020202020204"/>
              </a:rPr>
              <a:t>corazón: </a:t>
            </a:r>
            <a:r>
              <a:rPr lang="es-ES" sz="3800" b="1" dirty="0" smtClean="0">
                <a:latin typeface="Roboto Condensed" panose="020B0604020202020204"/>
              </a:rPr>
              <a:t>“La </a:t>
            </a:r>
            <a:r>
              <a:rPr lang="es-ES" sz="3800" b="1" dirty="0">
                <a:latin typeface="Roboto Condensed" panose="020B0604020202020204"/>
              </a:rPr>
              <a:t>obra de Cristo consistió mayormente en entrevistas personales. Tenía una fiel consideración por el auditorio de una sola alma. Por esta sola alma, el </a:t>
            </a:r>
            <a:r>
              <a:rPr lang="es-ES" sz="3800" b="1" dirty="0" smtClean="0">
                <a:latin typeface="Roboto Condensed" panose="020B0604020202020204"/>
              </a:rPr>
              <a:t>conocimiento </a:t>
            </a:r>
            <a:r>
              <a:rPr lang="es-ES" sz="3800" b="1" dirty="0">
                <a:latin typeface="Roboto Condensed" panose="020B0604020202020204"/>
              </a:rPr>
              <a:t>recibido era comunicado a millares” </a:t>
            </a:r>
            <a:r>
              <a:rPr lang="es-ES" sz="3800" b="1" dirty="0" smtClean="0">
                <a:latin typeface="Roboto Condensed" panose="020B0604020202020204"/>
              </a:rPr>
              <a:t>        SC</a:t>
            </a:r>
            <a:r>
              <a:rPr lang="es-ES" sz="3800" b="1" dirty="0">
                <a:latin typeface="Roboto Condensed" panose="020B0604020202020204"/>
              </a:rPr>
              <a:t>, </a:t>
            </a:r>
            <a:r>
              <a:rPr lang="es-ES" sz="3800" b="1" dirty="0" smtClean="0">
                <a:latin typeface="Roboto Condensed" panose="020B0604020202020204"/>
              </a:rPr>
              <a:t>pág. 146</a:t>
            </a:r>
            <a:endParaRPr lang="es-ES" sz="3800" b="1" dirty="0">
              <a:latin typeface="Roboto Condensed" panose="020B0604020202020204"/>
            </a:endParaRPr>
          </a:p>
          <a:p>
            <a:pPr marL="101598" indent="0" algn="just">
              <a:buNone/>
            </a:pPr>
            <a:r>
              <a:rPr lang="es-ES" sz="4200" b="1" dirty="0" smtClean="0">
                <a:solidFill>
                  <a:srgbClr val="0070C0"/>
                </a:solidFill>
                <a:latin typeface="Roboto Condensed" panose="020B0604020202020204"/>
              </a:rPr>
              <a:t> </a:t>
            </a:r>
            <a:r>
              <a:rPr lang="es-ES" sz="4000" b="1" dirty="0">
                <a:solidFill>
                  <a:srgbClr val="0070C0"/>
                </a:solidFill>
                <a:latin typeface="Roboto Condensed" panose="020B0604020202020204"/>
              </a:rPr>
              <a:t/>
            </a:r>
            <a:br>
              <a:rPr lang="es-ES" sz="4000" b="1" dirty="0">
                <a:solidFill>
                  <a:srgbClr val="0070C0"/>
                </a:solidFill>
                <a:latin typeface="Roboto Condensed" panose="020B0604020202020204"/>
              </a:rPr>
            </a:br>
            <a:endParaRPr lang="es-ES" sz="4000" b="1" dirty="0" smtClean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46303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4134" y="1783246"/>
            <a:ext cx="10332721" cy="4467279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4000" b="1" dirty="0" smtClean="0">
                <a:solidFill>
                  <a:srgbClr val="0070C0"/>
                </a:solidFill>
                <a:latin typeface="Roboto Condensed" panose="020B0604020202020204"/>
              </a:rPr>
              <a:t>12. Enseñaba </a:t>
            </a:r>
            <a:r>
              <a:rPr lang="es-ES" sz="4000" b="1" dirty="0">
                <a:solidFill>
                  <a:srgbClr val="0070C0"/>
                </a:solidFill>
                <a:latin typeface="Roboto Condensed" panose="020B0604020202020204"/>
              </a:rPr>
              <a:t>de tal manera que les hacia sentir cuan completamente se </a:t>
            </a:r>
            <a:r>
              <a:rPr lang="es-ES" sz="4000" b="1" dirty="0" smtClean="0">
                <a:solidFill>
                  <a:srgbClr val="0070C0"/>
                </a:solidFill>
                <a:latin typeface="Roboto Condensed" panose="020B0604020202020204"/>
              </a:rPr>
              <a:t>identificaba con los intereses y la felicidad de ellos: </a:t>
            </a:r>
            <a:r>
              <a:rPr lang="es-ES" sz="4000" b="1" dirty="0">
                <a:latin typeface="Roboto Condensed" panose="020B0604020202020204"/>
              </a:rPr>
              <a:t>“Hizo sentir a sus oyentes que sus intereses se identificaban con los suyos, que su corazón simpatizaba con ellos en sus goces y aflicciones</a:t>
            </a:r>
            <a:r>
              <a:rPr lang="es-ES" sz="4000" b="1" dirty="0" smtClean="0">
                <a:latin typeface="Roboto Condensed" panose="020B0604020202020204"/>
              </a:rPr>
              <a:t>.” TS, t4 pg. 262</a:t>
            </a: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3581188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7646" y="1770183"/>
            <a:ext cx="10469209" cy="4467279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4000" b="1" dirty="0" smtClean="0">
                <a:solidFill>
                  <a:srgbClr val="0070C0"/>
                </a:solidFill>
                <a:latin typeface="Roboto Condensed" panose="020B0604020202020204"/>
              </a:rPr>
              <a:t>13</a:t>
            </a:r>
            <a:r>
              <a:rPr lang="es-ES" sz="4000" b="1" dirty="0">
                <a:solidFill>
                  <a:srgbClr val="0070C0"/>
                </a:solidFill>
                <a:latin typeface="Roboto Condensed" panose="020B0604020202020204"/>
              </a:rPr>
              <a:t>. Procuraba llegar  al pueblo por medio de las cosas que les resultaban mas </a:t>
            </a:r>
            <a:r>
              <a:rPr lang="es-ES" sz="4000" b="1" dirty="0" smtClean="0">
                <a:solidFill>
                  <a:srgbClr val="0070C0"/>
                </a:solidFill>
                <a:latin typeface="Roboto Condensed" panose="020B0604020202020204"/>
              </a:rPr>
              <a:t>familiares. </a:t>
            </a:r>
          </a:p>
          <a:p>
            <a:pPr marL="101598" indent="0" algn="just">
              <a:buNone/>
            </a:pPr>
            <a:r>
              <a:rPr lang="es-ES" sz="4000" b="1" dirty="0">
                <a:solidFill>
                  <a:srgbClr val="0070C0"/>
                </a:solidFill>
                <a:latin typeface="Roboto Condensed" panose="020B0604020202020204"/>
              </a:rPr>
              <a:t>14. Tan </a:t>
            </a:r>
            <a:r>
              <a:rPr lang="es-ES" sz="4000" b="1" dirty="0" smtClean="0">
                <a:solidFill>
                  <a:srgbClr val="0070C0"/>
                </a:solidFill>
                <a:latin typeface="Roboto Condensed" panose="020B0604020202020204"/>
              </a:rPr>
              <a:t>directa era </a:t>
            </a:r>
            <a:r>
              <a:rPr lang="es-ES" sz="4000" b="1" dirty="0">
                <a:solidFill>
                  <a:srgbClr val="0070C0"/>
                </a:solidFill>
                <a:latin typeface="Roboto Condensed" panose="020B0604020202020204"/>
              </a:rPr>
              <a:t>su enseñanza, tan  adecuadas sus </a:t>
            </a:r>
            <a:r>
              <a:rPr lang="es-ES" sz="4000" b="1" dirty="0" smtClean="0">
                <a:solidFill>
                  <a:srgbClr val="0070C0"/>
                </a:solidFill>
                <a:latin typeface="Roboto Condensed" panose="020B0604020202020204"/>
              </a:rPr>
              <a:t>ilustraciones, </a:t>
            </a:r>
            <a:r>
              <a:rPr lang="es-ES" sz="4000" b="1" dirty="0">
                <a:solidFill>
                  <a:srgbClr val="0070C0"/>
                </a:solidFill>
                <a:latin typeface="Roboto Condensed" panose="020B0604020202020204"/>
              </a:rPr>
              <a:t>y sus  palabras tan impregnadas de </a:t>
            </a:r>
            <a:r>
              <a:rPr lang="es-ES" sz="4000" b="1" dirty="0" smtClean="0">
                <a:solidFill>
                  <a:srgbClr val="0070C0"/>
                </a:solidFill>
                <a:latin typeface="Roboto Condensed" panose="020B0604020202020204"/>
              </a:rPr>
              <a:t>simpatía </a:t>
            </a:r>
            <a:r>
              <a:rPr lang="es-ES" sz="4000" b="1" dirty="0">
                <a:solidFill>
                  <a:srgbClr val="0070C0"/>
                </a:solidFill>
                <a:latin typeface="Roboto Condensed" panose="020B0604020202020204"/>
              </a:rPr>
              <a:t>y </a:t>
            </a:r>
            <a:r>
              <a:rPr lang="es-ES" sz="4000" b="1" dirty="0" smtClean="0">
                <a:solidFill>
                  <a:srgbClr val="0070C0"/>
                </a:solidFill>
                <a:latin typeface="Roboto Condensed" panose="020B0604020202020204"/>
              </a:rPr>
              <a:t>alegría, </a:t>
            </a:r>
            <a:r>
              <a:rPr lang="es-ES" sz="4000" b="1" dirty="0">
                <a:solidFill>
                  <a:srgbClr val="0070C0"/>
                </a:solidFill>
                <a:latin typeface="Roboto Condensed" panose="020B0604020202020204"/>
              </a:rPr>
              <a:t>que sus oyentes se quedaban embelesados.</a:t>
            </a:r>
            <a:br>
              <a:rPr lang="es-ES" sz="4000" b="1" dirty="0">
                <a:solidFill>
                  <a:srgbClr val="0070C0"/>
                </a:solidFill>
                <a:latin typeface="Roboto Condensed" panose="020B0604020202020204"/>
              </a:rPr>
            </a:br>
            <a:endParaRPr lang="es-ES" sz="4000" b="1" dirty="0" smtClean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2787584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7646" y="1770183"/>
            <a:ext cx="10469209" cy="4467279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4200" b="1" dirty="0" smtClean="0">
                <a:solidFill>
                  <a:srgbClr val="0070C0"/>
                </a:solidFill>
                <a:latin typeface="Roboto Condensed" panose="020B0604020202020204"/>
              </a:rPr>
              <a:t>15</a:t>
            </a:r>
            <a:r>
              <a:rPr lang="es-ES" sz="4200" b="1" dirty="0">
                <a:solidFill>
                  <a:srgbClr val="0070C0"/>
                </a:solidFill>
                <a:latin typeface="Roboto Condensed" panose="020B0604020202020204"/>
              </a:rPr>
              <a:t>. </a:t>
            </a:r>
            <a:r>
              <a:rPr lang="es-ES" sz="4200" b="1" dirty="0" smtClean="0">
                <a:solidFill>
                  <a:srgbClr val="0070C0"/>
                </a:solidFill>
                <a:latin typeface="Roboto Condensed" panose="020B0604020202020204"/>
              </a:rPr>
              <a:t>Observaba </a:t>
            </a:r>
            <a:r>
              <a:rPr lang="es-ES" sz="4200" b="1" dirty="0">
                <a:solidFill>
                  <a:srgbClr val="0070C0"/>
                </a:solidFill>
                <a:latin typeface="Roboto Condensed" panose="020B0604020202020204"/>
              </a:rPr>
              <a:t>los rostros de sus oyentes, </a:t>
            </a:r>
            <a:r>
              <a:rPr lang="es-ES" sz="4200" b="1" dirty="0" smtClean="0">
                <a:solidFill>
                  <a:srgbClr val="0070C0"/>
                </a:solidFill>
                <a:latin typeface="Roboto Condensed" panose="020B0604020202020204"/>
              </a:rPr>
              <a:t>notaba </a:t>
            </a:r>
            <a:r>
              <a:rPr lang="es-ES" sz="4200" b="1" dirty="0">
                <a:solidFill>
                  <a:srgbClr val="0070C0"/>
                </a:solidFill>
                <a:latin typeface="Roboto Condensed" panose="020B0604020202020204"/>
              </a:rPr>
              <a:t>la mirada rápida y comprensiva que revelaba que la verdad había llegado al alma, en su corazón vibraba en respuesta una cuerda de gozo </a:t>
            </a:r>
            <a:r>
              <a:rPr lang="es-ES" sz="4200" b="1" dirty="0" smtClean="0">
                <a:solidFill>
                  <a:srgbClr val="0070C0"/>
                </a:solidFill>
                <a:latin typeface="Roboto Condensed" panose="020B0604020202020204"/>
              </a:rPr>
              <a:t>afín.  </a:t>
            </a:r>
            <a:endParaRPr lang="es-ES" sz="4200" b="1" dirty="0" smtClean="0"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2220233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7646" y="1770183"/>
            <a:ext cx="10469209" cy="4467279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4000" b="1" dirty="0" smtClean="0">
                <a:solidFill>
                  <a:srgbClr val="0070C0"/>
                </a:solidFill>
                <a:latin typeface="Roboto Condensed" panose="020B0604020202020204"/>
              </a:rPr>
              <a:t>16. </a:t>
            </a:r>
            <a:r>
              <a:rPr lang="es-ES" sz="4000" b="1" dirty="0">
                <a:solidFill>
                  <a:srgbClr val="0070C0"/>
                </a:solidFill>
                <a:latin typeface="Roboto Condensed" panose="020B0604020202020204"/>
              </a:rPr>
              <a:t>Cristo enviaba a sus </a:t>
            </a:r>
            <a:r>
              <a:rPr lang="es-ES" sz="4000" b="1" dirty="0" smtClean="0">
                <a:solidFill>
                  <a:srgbClr val="0070C0"/>
                </a:solidFill>
                <a:latin typeface="Roboto Condensed" panose="020B0604020202020204"/>
              </a:rPr>
              <a:t>discípulos de dos en dos: </a:t>
            </a:r>
            <a:r>
              <a:rPr lang="es-ES" sz="4000" b="1" dirty="0" smtClean="0">
                <a:latin typeface="Roboto Condensed" panose="020B0604020202020204"/>
              </a:rPr>
              <a:t>“ninguno </a:t>
            </a:r>
            <a:r>
              <a:rPr lang="es-ES" sz="4000" b="1" dirty="0">
                <a:latin typeface="Roboto Condensed" panose="020B0604020202020204"/>
              </a:rPr>
              <a:t>fue enviado solo, sino que el hermano iba asociado con el hermano, el amigo con el amigo. Así podían ayudarse y animarse mutuamente, consultando y orando juntos, supliendo cada uno la debilidad del otro</a:t>
            </a:r>
            <a:r>
              <a:rPr lang="es-ES" sz="4000" b="1" dirty="0" smtClean="0">
                <a:latin typeface="Roboto Condensed" panose="020B0604020202020204"/>
              </a:rPr>
              <a:t>.” SC pg. 160</a:t>
            </a:r>
            <a:endParaRPr lang="es-ES" sz="4000" b="1" dirty="0" smtClean="0">
              <a:solidFill>
                <a:srgbClr val="0070C0"/>
              </a:solidFill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2148809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rectángulo 5">
            <a:extLst>
              <a:ext uri="{FF2B5EF4-FFF2-40B4-BE49-F238E27FC236}">
                <a16:creationId xmlns:a16="http://schemas.microsoft.com/office/drawing/2014/main" id="{58AA4ABA-B426-4214-81D5-21235679123F}"/>
              </a:ext>
            </a:extLst>
          </p:cNvPr>
          <p:cNvSpPr/>
          <p:nvPr/>
        </p:nvSpPr>
        <p:spPr>
          <a:xfrm rot="5400000">
            <a:off x="8404798" y="501030"/>
            <a:ext cx="1021600" cy="1013396"/>
          </a:xfrm>
          <a:prstGeom prst="rtTriangle">
            <a:avLst/>
          </a:prstGeo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EE8E1F-DAC9-4F02-A52F-4849486C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6928"/>
            <a:ext cx="8408900" cy="1021599"/>
          </a:xfrm>
          <a:solidFill>
            <a:srgbClr val="FC9804"/>
          </a:solidFill>
          <a:ln>
            <a:solidFill>
              <a:srgbClr val="FC9804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es-CR" b="1" dirty="0">
                <a:latin typeface="Roboto Condensed" panose="020B0604020202020204"/>
              </a:rPr>
              <a:t>     </a:t>
            </a:r>
            <a:r>
              <a:rPr lang="es-CR" b="1" dirty="0" smtClean="0">
                <a:latin typeface="Roboto Condensed" panose="020B0604020202020204"/>
              </a:rPr>
              <a:t>Método de Cristo</a:t>
            </a:r>
            <a:endParaRPr lang="es-CR" b="1" dirty="0"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91AA0-FFDC-4006-A97E-7595D75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7646" y="1770183"/>
            <a:ext cx="10469209" cy="4467279"/>
          </a:xfrm>
        </p:spPr>
        <p:txBody>
          <a:bodyPr>
            <a:noAutofit/>
          </a:bodyPr>
          <a:lstStyle/>
          <a:p>
            <a:pPr marL="101598" indent="0" algn="just">
              <a:buNone/>
            </a:pPr>
            <a:r>
              <a:rPr lang="es-ES" sz="4000" b="1" dirty="0" smtClean="0">
                <a:solidFill>
                  <a:srgbClr val="0070C0"/>
                </a:solidFill>
                <a:latin typeface="Roboto Condensed" panose="020B0604020202020204"/>
              </a:rPr>
              <a:t>17</a:t>
            </a:r>
            <a:r>
              <a:rPr lang="es-ES" sz="4000" b="1" dirty="0">
                <a:solidFill>
                  <a:srgbClr val="0070C0"/>
                </a:solidFill>
                <a:latin typeface="Roboto Condensed" panose="020B0604020202020204"/>
              </a:rPr>
              <a:t>. </a:t>
            </a:r>
            <a:r>
              <a:rPr lang="es-ES" sz="4000" b="1" dirty="0" smtClean="0">
                <a:solidFill>
                  <a:srgbClr val="0070C0"/>
                </a:solidFill>
                <a:latin typeface="Roboto Condensed" panose="020B0604020202020204"/>
              </a:rPr>
              <a:t>Trabajó en </a:t>
            </a:r>
            <a:r>
              <a:rPr lang="es-ES" sz="4000" b="1" dirty="0">
                <a:solidFill>
                  <a:srgbClr val="0070C0"/>
                </a:solidFill>
                <a:latin typeface="Roboto Condensed" panose="020B0604020202020204"/>
              </a:rPr>
              <a:t>forma en que desea que trabajen sus obreros en la </a:t>
            </a:r>
            <a:r>
              <a:rPr lang="es-ES" sz="4000" b="1" dirty="0" smtClean="0">
                <a:solidFill>
                  <a:srgbClr val="0070C0"/>
                </a:solidFill>
                <a:latin typeface="Roboto Condensed" panose="020B0604020202020204"/>
              </a:rPr>
              <a:t>actualidad: </a:t>
            </a:r>
            <a:r>
              <a:rPr lang="es-ES" sz="4000" b="1" dirty="0" smtClean="0">
                <a:latin typeface="Roboto Condensed" panose="020B0604020202020204"/>
              </a:rPr>
              <a:t>“Si </a:t>
            </a:r>
            <a:r>
              <a:rPr lang="es-ES" sz="4000" b="1" dirty="0">
                <a:latin typeface="Roboto Condensed" panose="020B0604020202020204"/>
              </a:rPr>
              <a:t>alguna vez ha sido esencial que entendamos y sigamos los métodos correctos de enseñanza e imitemos el ejemplo de Cristo, es ahora”. EV., pág. 44.</a:t>
            </a:r>
          </a:p>
          <a:p>
            <a:pPr marL="101598" indent="0" algn="just">
              <a:buNone/>
            </a:pPr>
            <a:endParaRPr lang="es-ES" sz="4000" b="1" dirty="0" smtClean="0">
              <a:solidFill>
                <a:srgbClr val="0070C0"/>
              </a:solidFill>
              <a:latin typeface="Roboto Condensed" panose="020B0604020202020204"/>
            </a:endParaRPr>
          </a:p>
        </p:txBody>
      </p:sp>
      <p:pic>
        <p:nvPicPr>
          <p:cNvPr id="4" name="Picture 4" descr="Imagen relacionada">
            <a:extLst>
              <a:ext uri="{FF2B5EF4-FFF2-40B4-BE49-F238E27FC236}">
                <a16:creationId xmlns:a16="http://schemas.microsoft.com/office/drawing/2014/main" id="{643748BC-381C-4012-97AA-743626FE1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Resultado de imagen para logo de mayordomia">
            <a:extLst>
              <a:ext uri="{FF2B5EF4-FFF2-40B4-BE49-F238E27FC236}">
                <a16:creationId xmlns:a16="http://schemas.microsoft.com/office/drawing/2014/main" id="{25793A4A-2424-4DCE-B486-B1DC1A375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EE447DD-BAEB-4F98-A67D-C7AA373AC01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4038883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61BD3-6851-4CDE-A496-A9844F857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4000" b="1" dirty="0" smtClean="0">
                <a:solidFill>
                  <a:schemeClr val="bg1"/>
                </a:solidFill>
                <a:latin typeface="Roboto Condensed" panose="020B0604020202020204"/>
              </a:rPr>
              <a:t>LLAMADO</a:t>
            </a:r>
            <a:endParaRPr lang="es-CR" sz="4000" b="1" dirty="0">
              <a:solidFill>
                <a:schemeClr val="bg1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929C60-15E0-42F5-9445-8793B89B1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6357" y="1918933"/>
            <a:ext cx="10568065" cy="407692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4200" b="1" dirty="0" smtClean="0">
                <a:solidFill>
                  <a:srgbClr val="0070C0"/>
                </a:solidFill>
                <a:latin typeface="Roboto Condensed" panose="020B0604020202020204"/>
              </a:rPr>
              <a:t>Reavivamiento </a:t>
            </a:r>
            <a:r>
              <a:rPr lang="es-ES" sz="4200" b="1" dirty="0">
                <a:solidFill>
                  <a:srgbClr val="0070C0"/>
                </a:solidFill>
                <a:latin typeface="Roboto Condensed" panose="020B0604020202020204"/>
              </a:rPr>
              <a:t>es </a:t>
            </a:r>
            <a:r>
              <a:rPr lang="es-ES" sz="4200" b="1" dirty="0" smtClean="0">
                <a:solidFill>
                  <a:srgbClr val="0070C0"/>
                </a:solidFill>
                <a:latin typeface="Roboto Condensed" panose="020B0604020202020204"/>
              </a:rPr>
              <a:t>el ejercicio de traer una persona a Jesús. </a:t>
            </a:r>
            <a:r>
              <a:rPr lang="es-ES" sz="4200" b="1" dirty="0" smtClean="0">
                <a:latin typeface="Roboto Condensed" panose="020B0604020202020204"/>
              </a:rPr>
              <a:t>Siguiendo su ejemplo en la manera de hablar, tratar, interesarse sinceramente por las necesidades de las personas y trazando planes bien organizados.</a:t>
            </a:r>
            <a:endParaRPr lang="es-ES" sz="4200" b="1" dirty="0">
              <a:latin typeface="Roboto Condensed" panose="020B0604020202020204"/>
            </a:endParaRPr>
          </a:p>
        </p:txBody>
      </p:sp>
      <p:pic>
        <p:nvPicPr>
          <p:cNvPr id="6" name="Picture 4" descr="Imagen relacionada">
            <a:extLst>
              <a:ext uri="{FF2B5EF4-FFF2-40B4-BE49-F238E27FC236}">
                <a16:creationId xmlns:a16="http://schemas.microsoft.com/office/drawing/2014/main" id="{2D2C81E0-0081-4534-94EC-C0657A4F1F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Resultado de imagen para logo de mayordomia">
            <a:extLst>
              <a:ext uri="{FF2B5EF4-FFF2-40B4-BE49-F238E27FC236}">
                <a16:creationId xmlns:a16="http://schemas.microsoft.com/office/drawing/2014/main" id="{08EFCB1E-0B1C-44AF-AAFE-831251339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976760FB-827A-4FA7-807D-3F073731EFF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2706534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1410" y="646271"/>
            <a:ext cx="2798781" cy="18304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DF61BD3-6851-4CDE-A496-A9844F857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4000" b="1" dirty="0">
                <a:solidFill>
                  <a:schemeClr val="bg1"/>
                </a:solidFill>
                <a:latin typeface="Roboto Condensed" panose="020B0604020202020204"/>
              </a:rPr>
              <a:t>INTRODUCCIÓN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929C60-15E0-42F5-9445-8793B89B1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5699" y="2177458"/>
            <a:ext cx="9860973" cy="43205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4200" b="1" dirty="0" smtClean="0">
                <a:latin typeface="Roboto Condensed" panose="020B0604020202020204"/>
              </a:rPr>
              <a:t>Los </a:t>
            </a:r>
            <a:r>
              <a:rPr lang="es-ES" sz="4200" b="1" dirty="0">
                <a:latin typeface="Roboto Condensed" panose="020B0604020202020204"/>
              </a:rPr>
              <a:t>pulmones trabajan más vigorosamente, suministrando una mayor cantidad de sangre, la cual es enviada con mayor fuerza por todo el organismo. El ejercicio proporciona nueva vida y fortaleza a cada parte del cuerpo. </a:t>
            </a:r>
            <a:r>
              <a:rPr lang="es-ES" sz="4200" b="1" dirty="0" smtClean="0">
                <a:latin typeface="Roboto Condensed" panose="020B0604020202020204"/>
              </a:rPr>
              <a:t>RJ pg.134</a:t>
            </a:r>
            <a:endParaRPr lang="es-ES" sz="4200" b="1" dirty="0">
              <a:latin typeface="Roboto Condensed" panose="020B0604020202020204"/>
            </a:endParaRPr>
          </a:p>
        </p:txBody>
      </p:sp>
      <p:pic>
        <p:nvPicPr>
          <p:cNvPr id="6" name="Picture 4" descr="Imagen relacionada">
            <a:extLst>
              <a:ext uri="{FF2B5EF4-FFF2-40B4-BE49-F238E27FC236}">
                <a16:creationId xmlns:a16="http://schemas.microsoft.com/office/drawing/2014/main" id="{2D2C81E0-0081-4534-94EC-C0657A4F1F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Resultado de imagen para logo de mayordomia">
            <a:extLst>
              <a:ext uri="{FF2B5EF4-FFF2-40B4-BE49-F238E27FC236}">
                <a16:creationId xmlns:a16="http://schemas.microsoft.com/office/drawing/2014/main" id="{08EFCB1E-0B1C-44AF-AAFE-831251339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976760FB-827A-4FA7-807D-3F073731EFF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1927016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61BD3-6851-4CDE-A496-A9844F857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4000" b="1" dirty="0" smtClean="0">
                <a:solidFill>
                  <a:schemeClr val="bg1"/>
                </a:solidFill>
                <a:latin typeface="Roboto Condensed" panose="020B0604020202020204"/>
              </a:rPr>
              <a:t>LLAMADO</a:t>
            </a:r>
            <a:endParaRPr lang="es-CR" sz="4000" b="1" dirty="0">
              <a:solidFill>
                <a:schemeClr val="bg1"/>
              </a:solidFill>
              <a:latin typeface="Roboto Condensed" panose="020B060402020202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929C60-15E0-42F5-9445-8793B89B1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32411" y="1696861"/>
            <a:ext cx="9496242" cy="480999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4000" b="1" dirty="0" smtClean="0">
                <a:latin typeface="Roboto Condensed" panose="020B0604020202020204"/>
              </a:rPr>
              <a:t>¿Le gustaría pedir al Espíritu Santo que nos ayude a seguir el ejemplo de Jesús al traer nuevos discípulos al reino de los cielos?</a:t>
            </a:r>
            <a:endParaRPr lang="es-ES" sz="4000" b="1" dirty="0">
              <a:latin typeface="Roboto Condensed" panose="020B0604020202020204"/>
            </a:endParaRPr>
          </a:p>
        </p:txBody>
      </p:sp>
      <p:pic>
        <p:nvPicPr>
          <p:cNvPr id="6" name="Picture 4" descr="Imagen relacionada">
            <a:extLst>
              <a:ext uri="{FF2B5EF4-FFF2-40B4-BE49-F238E27FC236}">
                <a16:creationId xmlns:a16="http://schemas.microsoft.com/office/drawing/2014/main" id="{2D2C81E0-0081-4534-94EC-C0657A4F1F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Resultado de imagen para logo de mayordomia">
            <a:extLst>
              <a:ext uri="{FF2B5EF4-FFF2-40B4-BE49-F238E27FC236}">
                <a16:creationId xmlns:a16="http://schemas.microsoft.com/office/drawing/2014/main" id="{08EFCB1E-0B1C-44AF-AAFE-831251339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976760FB-827A-4FA7-807D-3F073731EFF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</p:spTree>
    <p:extLst>
      <p:ext uri="{BB962C8B-B14F-4D97-AF65-F5344CB8AC3E}">
        <p14:creationId xmlns:p14="http://schemas.microsoft.com/office/powerpoint/2010/main" val="36926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61BD3-6851-4CDE-A496-A9844F857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4000" b="1" dirty="0">
                <a:solidFill>
                  <a:schemeClr val="bg1"/>
                </a:solidFill>
                <a:latin typeface="Roboto Condensed" panose="020B0604020202020204"/>
              </a:rPr>
              <a:t>INTRODUCCIÓN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929C60-15E0-42F5-9445-8793B89B1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458" y="1789495"/>
            <a:ext cx="10737669" cy="432053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4000" b="1" dirty="0" smtClean="0">
                <a:latin typeface="Roboto Condensed" panose="020B0604020202020204"/>
              </a:rPr>
              <a:t>Beneficios del ejercicio: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es-ES" sz="4000" b="1" dirty="0" smtClean="0">
                <a:latin typeface="Roboto Condensed" panose="020B0604020202020204"/>
              </a:rPr>
              <a:t>Aumenta la cantidad de glóbulos rojos, esto permite más oxígeno y más energía para las células. Por tal motivo la persona posee mejor actitud para desarrollar las actividades del día y mayor resistencia a las enfermedades. </a:t>
            </a:r>
            <a:endParaRPr lang="es-ES" sz="4000" b="1" dirty="0">
              <a:latin typeface="Roboto Condensed" panose="020B0604020202020204"/>
            </a:endParaRPr>
          </a:p>
        </p:txBody>
      </p:sp>
      <p:pic>
        <p:nvPicPr>
          <p:cNvPr id="6" name="Picture 4" descr="Imagen relacionada">
            <a:extLst>
              <a:ext uri="{FF2B5EF4-FFF2-40B4-BE49-F238E27FC236}">
                <a16:creationId xmlns:a16="http://schemas.microsoft.com/office/drawing/2014/main" id="{2D2C81E0-0081-4534-94EC-C0657A4F1F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Resultado de imagen para logo de mayordomia">
            <a:extLst>
              <a:ext uri="{FF2B5EF4-FFF2-40B4-BE49-F238E27FC236}">
                <a16:creationId xmlns:a16="http://schemas.microsoft.com/office/drawing/2014/main" id="{08EFCB1E-0B1C-44AF-AAFE-831251339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976760FB-827A-4FA7-807D-3F073731EFF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8" name="Imagen 7" descr="Resultado de imagen para imagenes de alimentos saludables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977" y="355211"/>
            <a:ext cx="2705785" cy="16164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65600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61BD3-6851-4CDE-A496-A9844F857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4000" b="1" dirty="0">
                <a:solidFill>
                  <a:schemeClr val="bg1"/>
                </a:solidFill>
                <a:latin typeface="Roboto Condensed" panose="020B0604020202020204"/>
              </a:rPr>
              <a:t>INTRODUCCIÓN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929C60-15E0-42F5-9445-8793B89B1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458" y="1789495"/>
            <a:ext cx="10737669" cy="432053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4000" b="1" dirty="0" smtClean="0">
                <a:latin typeface="Roboto Condensed" panose="020B0604020202020204"/>
              </a:rPr>
              <a:t>Beneficios del ejercicio: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es-ES" sz="4000" b="1" dirty="0" smtClean="0">
                <a:latin typeface="Roboto Condensed" panose="020B0604020202020204"/>
              </a:rPr>
              <a:t>Reduce el riesgo de sufrir de algunas clases de cáncer como el de pecho y colon.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es-ES" sz="4000" b="1" dirty="0" smtClean="0">
                <a:latin typeface="Roboto Condensed" panose="020B0604020202020204"/>
              </a:rPr>
              <a:t>Vigoriza el corazón. Reduce el ritmo del pulso en estado de descanso. Trabaja menos y se amplia la calidad de vida.</a:t>
            </a:r>
            <a:endParaRPr lang="es-ES" sz="4000" b="1" dirty="0">
              <a:latin typeface="Roboto Condensed" panose="020B0604020202020204"/>
            </a:endParaRPr>
          </a:p>
        </p:txBody>
      </p:sp>
      <p:pic>
        <p:nvPicPr>
          <p:cNvPr id="6" name="Picture 4" descr="Imagen relacionada">
            <a:extLst>
              <a:ext uri="{FF2B5EF4-FFF2-40B4-BE49-F238E27FC236}">
                <a16:creationId xmlns:a16="http://schemas.microsoft.com/office/drawing/2014/main" id="{2D2C81E0-0081-4534-94EC-C0657A4F1F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Resultado de imagen para logo de mayordomia">
            <a:extLst>
              <a:ext uri="{FF2B5EF4-FFF2-40B4-BE49-F238E27FC236}">
                <a16:creationId xmlns:a16="http://schemas.microsoft.com/office/drawing/2014/main" id="{08EFCB1E-0B1C-44AF-AAFE-831251339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976760FB-827A-4FA7-807D-3F073731EFF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8" name="Imagen 7" descr="Resultado de imagen para imagenes de alimentos saludables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977" y="355211"/>
            <a:ext cx="2705785" cy="16164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74615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61BD3-6851-4CDE-A496-A9844F857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4000" b="1" dirty="0">
                <a:solidFill>
                  <a:schemeClr val="bg1"/>
                </a:solidFill>
                <a:latin typeface="Roboto Condensed" panose="020B0604020202020204"/>
              </a:rPr>
              <a:t>INTRODUCCIÓN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929C60-15E0-42F5-9445-8793B89B1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458" y="1789495"/>
            <a:ext cx="10737669" cy="432053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4000" b="1" dirty="0" smtClean="0">
                <a:latin typeface="Roboto Condensed" panose="020B0604020202020204"/>
              </a:rPr>
              <a:t>Beneficios del ejercicio: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es-ES" sz="4000" b="1" dirty="0" smtClean="0">
                <a:latin typeface="Roboto Condensed" panose="020B0604020202020204"/>
              </a:rPr>
              <a:t>Estimula una excelente circulación de la sangre, porque lleva oxigeno y nutrientes a todo el organismo. Recolecta los desechos del metabolismo y los transporta hasta los riñones, los pulmones y la piel donde son eliminados.</a:t>
            </a:r>
            <a:endParaRPr lang="es-ES" sz="4000" b="1" dirty="0">
              <a:latin typeface="Roboto Condensed" panose="020B0604020202020204"/>
            </a:endParaRPr>
          </a:p>
        </p:txBody>
      </p:sp>
      <p:pic>
        <p:nvPicPr>
          <p:cNvPr id="6" name="Picture 4" descr="Imagen relacionada">
            <a:extLst>
              <a:ext uri="{FF2B5EF4-FFF2-40B4-BE49-F238E27FC236}">
                <a16:creationId xmlns:a16="http://schemas.microsoft.com/office/drawing/2014/main" id="{2D2C81E0-0081-4534-94EC-C0657A4F1F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Resultado de imagen para logo de mayordomia">
            <a:extLst>
              <a:ext uri="{FF2B5EF4-FFF2-40B4-BE49-F238E27FC236}">
                <a16:creationId xmlns:a16="http://schemas.microsoft.com/office/drawing/2014/main" id="{08EFCB1E-0B1C-44AF-AAFE-831251339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976760FB-827A-4FA7-807D-3F073731EFF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8" name="Imagen 7" descr="Resultado de imagen para imagenes de alimentos saludables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977" y="355211"/>
            <a:ext cx="2705785" cy="16164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23342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61BD3-6851-4CDE-A496-A9844F857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4000" b="1" dirty="0">
                <a:solidFill>
                  <a:schemeClr val="bg1"/>
                </a:solidFill>
                <a:latin typeface="Roboto Condensed" panose="020B0604020202020204"/>
              </a:rPr>
              <a:t>INTRODUCCIÓN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929C60-15E0-42F5-9445-8793B89B1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458" y="1789495"/>
            <a:ext cx="10737669" cy="432053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4000" b="1" dirty="0" smtClean="0">
                <a:latin typeface="Roboto Condensed" panose="020B0604020202020204"/>
              </a:rPr>
              <a:t>Beneficios del ejercicio: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es-ES" sz="4000" b="1" dirty="0" smtClean="0">
                <a:latin typeface="Roboto Condensed" panose="020B0604020202020204"/>
              </a:rPr>
              <a:t>Relaja los músculos. </a:t>
            </a:r>
            <a:endParaRPr lang="es-ES" sz="4000" b="1" dirty="0">
              <a:latin typeface="Roboto Condensed" panose="020B0604020202020204"/>
            </a:endParaRP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es-ES" sz="4000" b="1" dirty="0" smtClean="0">
                <a:latin typeface="Roboto Condensed" panose="020B0604020202020204"/>
              </a:rPr>
              <a:t>Motiva las emociones positivas, disminuyendo el enojo y la decepción.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es-ES" sz="4000" b="1" dirty="0" smtClean="0">
                <a:latin typeface="Roboto Condensed" panose="020B0604020202020204"/>
              </a:rPr>
              <a:t>Fortalece la digestión. Favorece la actividad intestinal y reduce el estreñimiento.</a:t>
            </a:r>
            <a:endParaRPr lang="es-ES" sz="4000" b="1" dirty="0">
              <a:latin typeface="Roboto Condensed" panose="020B0604020202020204"/>
            </a:endParaRPr>
          </a:p>
        </p:txBody>
      </p:sp>
      <p:pic>
        <p:nvPicPr>
          <p:cNvPr id="6" name="Picture 4" descr="Imagen relacionada">
            <a:extLst>
              <a:ext uri="{FF2B5EF4-FFF2-40B4-BE49-F238E27FC236}">
                <a16:creationId xmlns:a16="http://schemas.microsoft.com/office/drawing/2014/main" id="{2D2C81E0-0081-4534-94EC-C0657A4F1F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Resultado de imagen para logo de mayordomia">
            <a:extLst>
              <a:ext uri="{FF2B5EF4-FFF2-40B4-BE49-F238E27FC236}">
                <a16:creationId xmlns:a16="http://schemas.microsoft.com/office/drawing/2014/main" id="{08EFCB1E-0B1C-44AF-AAFE-831251339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976760FB-827A-4FA7-807D-3F073731EFF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8" name="Imagen 7" descr="Resultado de imagen para imagenes de alimentos saludables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977" y="355211"/>
            <a:ext cx="2705785" cy="16164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96182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61BD3-6851-4CDE-A496-A9844F857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4000" b="1" dirty="0">
                <a:solidFill>
                  <a:schemeClr val="bg1"/>
                </a:solidFill>
                <a:latin typeface="Roboto Condensed" panose="020B0604020202020204"/>
              </a:rPr>
              <a:t>INTRODUCCIÓN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929C60-15E0-42F5-9445-8793B89B1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458" y="1789495"/>
            <a:ext cx="10737669" cy="432053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3500" b="1" dirty="0" smtClean="0">
                <a:latin typeface="Roboto Condensed" panose="020B0604020202020204"/>
              </a:rPr>
              <a:t>Beneficios del ejercicio: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es-ES" sz="3500" b="1" dirty="0" smtClean="0">
                <a:latin typeface="Roboto Condensed" panose="020B0604020202020204"/>
              </a:rPr>
              <a:t>Previene la pérdida de minerales de los huesos, reduciendo el índice de sufrir de osteoporosis.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es-ES" sz="3500" b="1" dirty="0" smtClean="0">
                <a:latin typeface="Roboto Condensed" panose="020B0604020202020204"/>
              </a:rPr>
              <a:t>Reduce el exceso de grasa corporal, moldeando el cuerpo por la quema de calorías.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es-ES" sz="3500" b="1" dirty="0" smtClean="0">
                <a:latin typeface="Roboto Condensed" panose="020B0604020202020204"/>
              </a:rPr>
              <a:t>Regula el metabolismo. Demora el proceso de envejecimiento gracias a la producción de antioxidantes.</a:t>
            </a:r>
            <a:endParaRPr lang="es-ES" sz="4000" b="1" dirty="0">
              <a:latin typeface="Roboto Condensed" panose="020B0604020202020204"/>
            </a:endParaRPr>
          </a:p>
        </p:txBody>
      </p:sp>
      <p:pic>
        <p:nvPicPr>
          <p:cNvPr id="6" name="Picture 4" descr="Imagen relacionada">
            <a:extLst>
              <a:ext uri="{FF2B5EF4-FFF2-40B4-BE49-F238E27FC236}">
                <a16:creationId xmlns:a16="http://schemas.microsoft.com/office/drawing/2014/main" id="{2D2C81E0-0081-4534-94EC-C0657A4F1F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5" b="21208"/>
          <a:stretch/>
        </p:blipFill>
        <p:spPr bwMode="auto">
          <a:xfrm>
            <a:off x="10828653" y="5882042"/>
            <a:ext cx="1031538" cy="85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Resultado de imagen para logo de mayordomia">
            <a:extLst>
              <a:ext uri="{FF2B5EF4-FFF2-40B4-BE49-F238E27FC236}">
                <a16:creationId xmlns:a16="http://schemas.microsoft.com/office/drawing/2014/main" id="{08EFCB1E-0B1C-44AF-AAFE-831251339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725">
            <a:off x="10285327" y="5920490"/>
            <a:ext cx="1086652" cy="77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976760FB-827A-4FA7-807D-3F073731EFF0}"/>
              </a:ext>
            </a:extLst>
          </p:cNvPr>
          <p:cNvSpPr txBox="1"/>
          <p:nvPr/>
        </p:nvSpPr>
        <p:spPr>
          <a:xfrm>
            <a:off x="9653804" y="6619009"/>
            <a:ext cx="2349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100" b="1" dirty="0">
                <a:latin typeface="Arial Black" panose="020B0A04020102020204" pitchFamily="34" charset="0"/>
                <a:ea typeface="Roboto Condensed" panose="020B0604020202020204" charset="0"/>
              </a:rPr>
              <a:t>Comunión y Misión</a:t>
            </a:r>
          </a:p>
        </p:txBody>
      </p:sp>
      <p:pic>
        <p:nvPicPr>
          <p:cNvPr id="8" name="Imagen 7" descr="Resultado de imagen para imagenes de alimentos saludables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977" y="355211"/>
            <a:ext cx="2705785" cy="16164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51973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1547</TotalTime>
  <Words>2202</Words>
  <Application>Microsoft Office PowerPoint</Application>
  <PresentationFormat>Panorámica</PresentationFormat>
  <Paragraphs>171</Paragraphs>
  <Slides>40</Slides>
  <Notes>29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40</vt:i4>
      </vt:variant>
    </vt:vector>
  </HeadingPairs>
  <TitlesOfParts>
    <vt:vector size="48" baseType="lpstr">
      <vt:lpstr>Arial</vt:lpstr>
      <vt:lpstr>Arial Black</vt:lpstr>
      <vt:lpstr>Arvo</vt:lpstr>
      <vt:lpstr>Calibri</vt:lpstr>
      <vt:lpstr>Calibri Light</vt:lpstr>
      <vt:lpstr>Roboto Condensed</vt:lpstr>
      <vt:lpstr>Wingdings</vt:lpstr>
      <vt:lpstr>Tema de Office</vt:lpstr>
      <vt:lpstr>REAVIVAMIENTO ES: EL EJERCICIO DE TRAER UNA PERSONA A JESÚS</vt:lpstr>
      <vt:lpstr>INTRODUCCIÓN</vt:lpstr>
      <vt:lpstr>INTRODUCCIÓN</vt:lpstr>
      <vt:lpstr>INTRODUCCIÓN</vt:lpstr>
      <vt:lpstr>INTRODUCCIÓN</vt:lpstr>
      <vt:lpstr>INTRODUCCIÓN</vt:lpstr>
      <vt:lpstr>INTRODUCCIÓN</vt:lpstr>
      <vt:lpstr>INTRODUCCIÓN</vt:lpstr>
      <vt:lpstr>INTRODUCCIÓN</vt:lpstr>
      <vt:lpstr>INTRODUCCIÓN</vt:lpstr>
      <vt:lpstr>     Método de Cristo</vt:lpstr>
      <vt:lpstr>     Método de Cristo</vt:lpstr>
      <vt:lpstr>     Método de Cristo</vt:lpstr>
      <vt:lpstr>     Método de Cristo</vt:lpstr>
      <vt:lpstr>     Método de Cristo</vt:lpstr>
      <vt:lpstr>     Método de Cristo</vt:lpstr>
      <vt:lpstr>     Método de Cristo</vt:lpstr>
      <vt:lpstr>     Método de Cristo</vt:lpstr>
      <vt:lpstr>     Método de Cristo</vt:lpstr>
      <vt:lpstr>     Método de Cristo</vt:lpstr>
      <vt:lpstr>     Método de Cristo</vt:lpstr>
      <vt:lpstr>     Método de Cristo</vt:lpstr>
      <vt:lpstr>     Método de Cristo</vt:lpstr>
      <vt:lpstr>     Método de Cristo</vt:lpstr>
      <vt:lpstr>     Método de Cristo</vt:lpstr>
      <vt:lpstr>     Método de Cristo</vt:lpstr>
      <vt:lpstr>     Método de Cristo</vt:lpstr>
      <vt:lpstr>     Método de Cristo</vt:lpstr>
      <vt:lpstr>     Método de Cristo</vt:lpstr>
      <vt:lpstr>     Método de Cristo</vt:lpstr>
      <vt:lpstr>     Método de Cristo</vt:lpstr>
      <vt:lpstr>     Método de Cristo</vt:lpstr>
      <vt:lpstr>     Método de Cristo</vt:lpstr>
      <vt:lpstr>     Método de Cristo</vt:lpstr>
      <vt:lpstr>     Método de Cristo</vt:lpstr>
      <vt:lpstr>     Método de Cristo</vt:lpstr>
      <vt:lpstr>     Método de Cristo</vt:lpstr>
      <vt:lpstr>     Método de Cristo</vt:lpstr>
      <vt:lpstr>LLAMADO</vt:lpstr>
      <vt:lpstr>LLAMADO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34</cp:revision>
  <dcterms:created xsi:type="dcterms:W3CDTF">2019-04-10T21:56:39Z</dcterms:created>
  <dcterms:modified xsi:type="dcterms:W3CDTF">2019-04-11T23:45:03Z</dcterms:modified>
</cp:coreProperties>
</file>