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6" r:id="rId2"/>
    <p:sldId id="303" r:id="rId3"/>
    <p:sldId id="304" r:id="rId4"/>
    <p:sldId id="321" r:id="rId5"/>
    <p:sldId id="298" r:id="rId6"/>
    <p:sldId id="322" r:id="rId7"/>
    <p:sldId id="334" r:id="rId8"/>
    <p:sldId id="336" r:id="rId9"/>
    <p:sldId id="324" r:id="rId10"/>
    <p:sldId id="306" r:id="rId11"/>
    <p:sldId id="326" r:id="rId12"/>
    <p:sldId id="335" r:id="rId13"/>
    <p:sldId id="338" r:id="rId14"/>
    <p:sldId id="302" r:id="rId15"/>
    <p:sldId id="325" r:id="rId16"/>
    <p:sldId id="323" r:id="rId17"/>
    <p:sldId id="308" r:id="rId18"/>
    <p:sldId id="327" r:id="rId19"/>
    <p:sldId id="337" r:id="rId20"/>
    <p:sldId id="310" r:id="rId21"/>
    <p:sldId id="320" r:id="rId22"/>
    <p:sldId id="311" r:id="rId23"/>
    <p:sldId id="319" r:id="rId24"/>
    <p:sldId id="300" r:id="rId25"/>
    <p:sldId id="318" r:id="rId26"/>
    <p:sldId id="315" r:id="rId27"/>
    <p:sldId id="314" r:id="rId28"/>
    <p:sldId id="332" r:id="rId29"/>
    <p:sldId id="331" r:id="rId30"/>
    <p:sldId id="330" r:id="rId31"/>
    <p:sldId id="333" r:id="rId3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CO"/>
          </a:p>
        </p:txBody>
      </p:sp>
      <p:sp>
        <p:nvSpPr>
          <p:cNvPr id="4" name="Marcador de fecha 3"/>
          <p:cNvSpPr>
            <a:spLocks noGrp="1"/>
          </p:cNvSpPr>
          <p:nvPr>
            <p:ph type="dt" sz="half" idx="10"/>
          </p:nvPr>
        </p:nvSpPr>
        <p:spPr/>
        <p:txBody>
          <a:bodyPr/>
          <a:lstStyle/>
          <a:p>
            <a:fld id="{5049B049-BDDE-4389-9BFF-39099E0A97BE}" type="datetimeFigureOut">
              <a:rPr lang="es-CO" smtClean="0"/>
              <a:t>26/01/2024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2223659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5049B049-BDDE-4389-9BFF-39099E0A97BE}" type="datetimeFigureOut">
              <a:rPr lang="es-CO" smtClean="0"/>
              <a:t>26/01/2024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2121750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5049B049-BDDE-4389-9BFF-39099E0A97BE}" type="datetimeFigureOut">
              <a:rPr lang="es-CO" smtClean="0"/>
              <a:t>26/01/2024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3117565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5049B049-BDDE-4389-9BFF-39099E0A97BE}" type="datetimeFigureOut">
              <a:rPr lang="es-CO" smtClean="0"/>
              <a:t>26/01/2024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4046861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5049B049-BDDE-4389-9BFF-39099E0A97BE}" type="datetimeFigureOut">
              <a:rPr lang="es-CO" smtClean="0"/>
              <a:t>26/01/2024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3573273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5049B049-BDDE-4389-9BFF-39099E0A97BE}" type="datetimeFigureOut">
              <a:rPr lang="es-CO" smtClean="0"/>
              <a:t>26/01/2024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1665083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5049B049-BDDE-4389-9BFF-39099E0A97BE}" type="datetimeFigureOut">
              <a:rPr lang="es-CO" smtClean="0"/>
              <a:t>26/01/2024</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19896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5049B049-BDDE-4389-9BFF-39099E0A97BE}" type="datetimeFigureOut">
              <a:rPr lang="es-CO" smtClean="0"/>
              <a:t>26/01/2024</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4284345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049B049-BDDE-4389-9BFF-39099E0A97BE}" type="datetimeFigureOut">
              <a:rPr lang="es-CO" smtClean="0"/>
              <a:t>26/01/2024</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1392917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5049B049-BDDE-4389-9BFF-39099E0A97BE}" type="datetimeFigureOut">
              <a:rPr lang="es-CO" smtClean="0"/>
              <a:t>26/01/2024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2077382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5049B049-BDDE-4389-9BFF-39099E0A97BE}" type="datetimeFigureOut">
              <a:rPr lang="es-CO" smtClean="0"/>
              <a:t>26/01/2024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8C17DCA8-416D-49D7-95AD-7D58E08E6D4E}" type="slidenum">
              <a:rPr lang="es-CO" smtClean="0"/>
              <a:t>‹Nº›</a:t>
            </a:fld>
            <a:endParaRPr lang="es-CO"/>
          </a:p>
        </p:txBody>
      </p:sp>
    </p:spTree>
    <p:extLst>
      <p:ext uri="{BB962C8B-B14F-4D97-AF65-F5344CB8AC3E}">
        <p14:creationId xmlns:p14="http://schemas.microsoft.com/office/powerpoint/2010/main" val="365954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9B049-BDDE-4389-9BFF-39099E0A97BE}" type="datetimeFigureOut">
              <a:rPr lang="es-CO" smtClean="0"/>
              <a:t>26/01/2024</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17DCA8-416D-49D7-95AD-7D58E08E6D4E}" type="slidenum">
              <a:rPr lang="es-CO" smtClean="0"/>
              <a:t>‹Nº›</a:t>
            </a:fld>
            <a:endParaRPr lang="es-CO"/>
          </a:p>
        </p:txBody>
      </p:sp>
    </p:spTree>
    <p:extLst>
      <p:ext uri="{BB962C8B-B14F-4D97-AF65-F5344CB8AC3E}">
        <p14:creationId xmlns:p14="http://schemas.microsoft.com/office/powerpoint/2010/main" val="1035584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BOSQUEJO para el Predicador</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7" y="1859340"/>
            <a:ext cx="7712364" cy="3847207"/>
          </a:xfrm>
          <a:prstGeom prst="rect">
            <a:avLst/>
          </a:prstGeom>
        </p:spPr>
        <p:txBody>
          <a:bodyPr wrap="square">
            <a:spAutoFit/>
          </a:bodyPr>
          <a:lstStyle/>
          <a:p>
            <a:pPr algn="ctr"/>
            <a:r>
              <a:rPr lang="es-CO" sz="2400" b="1" i="0" dirty="0" smtClean="0">
                <a:solidFill>
                  <a:srgbClr val="333332"/>
                </a:solidFill>
                <a:effectLst/>
                <a:latin typeface="Arial" panose="020B0604020202020204" pitchFamily="34" charset="0"/>
                <a:cs typeface="Arial" panose="020B0604020202020204" pitchFamily="34" charset="0"/>
              </a:rPr>
              <a:t>¿QUÉ ES UN BOSQUEJO?</a:t>
            </a:r>
          </a:p>
          <a:p>
            <a:pPr marL="342900" indent="-342900" algn="just">
              <a:buFont typeface="Wingdings" panose="05000000000000000000" pitchFamily="2" charset="2"/>
              <a:buChar char="ü"/>
            </a:pPr>
            <a:r>
              <a:rPr lang="es-CO" sz="2000" b="1" i="0" dirty="0" smtClean="0">
                <a:solidFill>
                  <a:srgbClr val="383838"/>
                </a:solidFill>
                <a:effectLst/>
                <a:latin typeface="Arial" panose="020B0604020202020204" pitchFamily="34" charset="0"/>
                <a:cs typeface="Arial" panose="020B0604020202020204" pitchFamily="34" charset="0"/>
              </a:rPr>
              <a:t>Es la estructura escrita del sermón</a:t>
            </a:r>
            <a:r>
              <a:rPr lang="es-CO" sz="2000" b="0" i="0" dirty="0" smtClean="0">
                <a:solidFill>
                  <a:srgbClr val="383838"/>
                </a:solidFill>
                <a:effectLst/>
                <a:latin typeface="Arial" panose="020B0604020202020204" pitchFamily="34" charset="0"/>
                <a:cs typeface="Arial" panose="020B0604020202020204" pitchFamily="34" charset="0"/>
              </a:rPr>
              <a:t> que predicaremos, en el cual organizamos nuestras ideas de tal manera, que podamos seguir ordenadamente la ruta del tema seleccionado.</a:t>
            </a:r>
          </a:p>
          <a:p>
            <a:pPr algn="just"/>
            <a:r>
              <a:rPr lang="es-CO" sz="2000" b="0" i="0" dirty="0" smtClean="0">
                <a:solidFill>
                  <a:srgbClr val="383838"/>
                </a:solidFill>
                <a:effectLst/>
                <a:latin typeface="Arial" panose="020B0604020202020204" pitchFamily="34" charset="0"/>
                <a:cs typeface="Arial" panose="020B0604020202020204" pitchFamily="34" charset="0"/>
              </a:rPr>
              <a:t> </a:t>
            </a:r>
            <a:endParaRPr lang="es-CO" sz="2000" dirty="0">
              <a:solidFill>
                <a:srgbClr val="383838"/>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es-CO" sz="2000" dirty="0">
                <a:solidFill>
                  <a:srgbClr val="383838"/>
                </a:solidFill>
                <a:latin typeface="Arial" panose="020B0604020202020204" pitchFamily="34" charset="0"/>
                <a:cs typeface="Arial" panose="020B0604020202020204" pitchFamily="34" charset="0"/>
              </a:rPr>
              <a:t>E</a:t>
            </a:r>
            <a:r>
              <a:rPr lang="es-CO" sz="2000" b="0" i="0" dirty="0" smtClean="0">
                <a:solidFill>
                  <a:srgbClr val="383838"/>
                </a:solidFill>
                <a:effectLst/>
                <a:latin typeface="Arial" panose="020B0604020202020204" pitchFamily="34" charset="0"/>
                <a:cs typeface="Arial" panose="020B0604020202020204" pitchFamily="34" charset="0"/>
              </a:rPr>
              <a:t>s una brújula que nos indica con exactitud el camino para llegar a nuestra meta.</a:t>
            </a:r>
          </a:p>
          <a:p>
            <a:pPr algn="just"/>
            <a:endParaRPr lang="es-CO" sz="2000" b="1" i="0" dirty="0" smtClean="0">
              <a:solidFill>
                <a:srgbClr val="383838"/>
              </a:solidFill>
              <a:effectLst/>
              <a:latin typeface="Arial" panose="020B0604020202020204" pitchFamily="34" charset="0"/>
              <a:cs typeface="Arial" panose="020B0604020202020204" pitchFamily="34" charset="0"/>
            </a:endParaRPr>
          </a:p>
          <a:p>
            <a:pPr algn="just"/>
            <a:r>
              <a:rPr lang="es-CO" sz="2000" b="1" i="0" dirty="0" smtClean="0">
                <a:solidFill>
                  <a:srgbClr val="383838"/>
                </a:solidFill>
                <a:effectLst/>
                <a:latin typeface="Arial" panose="020B0604020202020204" pitchFamily="34" charset="0"/>
                <a:cs typeface="Arial" panose="020B0604020202020204" pitchFamily="34" charset="0"/>
              </a:rPr>
              <a:t>Aclaremos que el bosquejo no es el sermón en sí, sino la estructura escrita del mismo. El bosquejo es la forma escrita del sermón, mientras que el sermón es la exposición verbal. No se confunda.</a:t>
            </a:r>
            <a:endParaRPr lang="es-CO" sz="2000" b="0" i="0" dirty="0">
              <a:solidFill>
                <a:srgbClr val="383838"/>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258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OBJETIVO</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822164"/>
            <a:ext cx="7546109" cy="3785652"/>
          </a:xfrm>
          <a:prstGeom prst="rect">
            <a:avLst/>
          </a:prstGeom>
        </p:spPr>
        <p:txBody>
          <a:bodyPr wrap="square">
            <a:spAutoFit/>
          </a:bodyPr>
          <a:lstStyle/>
          <a:p>
            <a:pPr marL="900113" indent="-457200">
              <a:buFont typeface="Wingdings" panose="05000000000000000000" pitchFamily="2" charset="2"/>
              <a:buChar char="Ø"/>
            </a:pPr>
            <a:r>
              <a:rPr lang="es-CO" sz="3200" dirty="0"/>
              <a:t>Es la declaración donde se expresa lo que </a:t>
            </a:r>
            <a:r>
              <a:rPr lang="es-CO" sz="3200" dirty="0" smtClean="0"/>
              <a:t>espero </a:t>
            </a:r>
            <a:r>
              <a:rPr lang="es-CO" sz="3200" dirty="0"/>
              <a:t>lograr con el sermón.</a:t>
            </a:r>
          </a:p>
          <a:p>
            <a:pPr marL="900113" lvl="0" indent="-457200">
              <a:buFont typeface="Wingdings" panose="05000000000000000000" pitchFamily="2" charset="2"/>
              <a:buChar char="Ø"/>
            </a:pPr>
            <a:r>
              <a:rPr lang="es-CO" sz="3200" dirty="0" smtClean="0"/>
              <a:t>Cuando </a:t>
            </a:r>
            <a:r>
              <a:rPr lang="es-CO" sz="3200" dirty="0"/>
              <a:t>se predican sermones sin un </a:t>
            </a:r>
          </a:p>
          <a:p>
            <a:pPr marL="442913" lvl="0" indent="0">
              <a:buNone/>
            </a:pPr>
            <a:r>
              <a:rPr lang="es-CO" sz="3200" dirty="0"/>
              <a:t>     objetivo predicamos a la deriva</a:t>
            </a:r>
            <a:r>
              <a:rPr lang="es-CO" sz="3200" dirty="0" smtClean="0"/>
              <a:t>.</a:t>
            </a:r>
          </a:p>
          <a:p>
            <a:pPr marL="442913" lvl="0" indent="0">
              <a:buNone/>
            </a:pPr>
            <a:endParaRPr lang="es-CO" sz="2800" i="1" dirty="0" smtClean="0"/>
          </a:p>
          <a:p>
            <a:pPr marL="442913" lvl="0" indent="0" algn="ctr">
              <a:buNone/>
            </a:pPr>
            <a:r>
              <a:rPr lang="es-CO" sz="2800" i="1" dirty="0" smtClean="0"/>
              <a:t>Ejemplo: Me propongo con este sermón  que usted pueda experimentar y hacer lo que Isaías experimentó e hizo. Isaías 6:1-8.</a:t>
            </a:r>
            <a:endParaRPr lang="es-CO" sz="2800" i="1" dirty="0"/>
          </a:p>
        </p:txBody>
      </p:sp>
    </p:spTree>
    <p:extLst>
      <p:ext uri="{BB962C8B-B14F-4D97-AF65-F5344CB8AC3E}">
        <p14:creationId xmlns:p14="http://schemas.microsoft.com/office/powerpoint/2010/main" val="1998490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TÍTULO del sermón</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413163"/>
            <a:ext cx="7712364" cy="4524315"/>
          </a:xfrm>
          <a:prstGeom prst="rect">
            <a:avLst/>
          </a:prstGeom>
        </p:spPr>
        <p:txBody>
          <a:bodyPr wrap="square">
            <a:spAutoFit/>
          </a:bodyPr>
          <a:lstStyle/>
          <a:p>
            <a:pPr marL="900113" lvl="0" indent="-457200">
              <a:buNone/>
            </a:pPr>
            <a:r>
              <a:rPr lang="es-CO" sz="2400" i="1" dirty="0" smtClean="0"/>
              <a:t>El TÍTULO Es </a:t>
            </a:r>
            <a:r>
              <a:rPr lang="es-CO" sz="2400" i="1" dirty="0"/>
              <a:t>el tema expresado en una frase clara, llamativa, sugestiva, seductora y concisa. </a:t>
            </a:r>
          </a:p>
          <a:p>
            <a:pPr marL="900113" lvl="0" indent="-457200">
              <a:buNone/>
            </a:pPr>
            <a:r>
              <a:rPr lang="es-CO" sz="2400" i="1" dirty="0"/>
              <a:t>    </a:t>
            </a:r>
          </a:p>
          <a:p>
            <a:pPr marL="900113" lvl="0" indent="-457200">
              <a:buNone/>
            </a:pPr>
            <a:r>
              <a:rPr lang="es-CO" sz="2400" i="1" dirty="0"/>
              <a:t>Características:</a:t>
            </a:r>
          </a:p>
          <a:p>
            <a:r>
              <a:rPr lang="es-CO" sz="2400" dirty="0"/>
              <a:t>         1. </a:t>
            </a:r>
            <a:r>
              <a:rPr lang="es-CO" sz="2400" u="sng" dirty="0"/>
              <a:t>Corto</a:t>
            </a:r>
            <a:r>
              <a:rPr lang="es-CO" sz="2400" dirty="0"/>
              <a:t>: con pocas palabras. </a:t>
            </a:r>
          </a:p>
          <a:p>
            <a:r>
              <a:rPr lang="es-CO" sz="2400" dirty="0"/>
              <a:t>         2. </a:t>
            </a:r>
            <a:r>
              <a:rPr lang="es-CO" sz="2400" u="sng" dirty="0"/>
              <a:t>Interesante</a:t>
            </a:r>
            <a:r>
              <a:rPr lang="es-CO" sz="2400" dirty="0"/>
              <a:t>: llamará la atención. </a:t>
            </a:r>
          </a:p>
          <a:p>
            <a:r>
              <a:rPr lang="es-CO" sz="2400" dirty="0"/>
              <a:t>         3. </a:t>
            </a:r>
            <a:r>
              <a:rPr lang="es-CO" sz="2400" u="sng" dirty="0"/>
              <a:t>Levantar expectativa</a:t>
            </a:r>
          </a:p>
          <a:p>
            <a:r>
              <a:rPr lang="es-CO" sz="2400" dirty="0"/>
              <a:t>         4. </a:t>
            </a:r>
            <a:r>
              <a:rPr lang="es-CO" sz="2400" u="sng" dirty="0"/>
              <a:t>Presentará el tema</a:t>
            </a:r>
            <a:r>
              <a:rPr lang="es-CO" sz="2400" dirty="0"/>
              <a:t> o contenido del  </a:t>
            </a:r>
            <a:r>
              <a:rPr lang="es-CO" sz="2400" dirty="0" smtClean="0"/>
              <a:t>sermón.</a:t>
            </a:r>
          </a:p>
          <a:p>
            <a:r>
              <a:rPr lang="es-CO" sz="2400" dirty="0" smtClean="0"/>
              <a:t>Ejemplo. </a:t>
            </a:r>
          </a:p>
          <a:p>
            <a:pPr marL="342900" indent="-342900">
              <a:buFont typeface="Wingdings" panose="05000000000000000000" pitchFamily="2" charset="2"/>
              <a:buChar char="Ø"/>
            </a:pPr>
            <a:r>
              <a:rPr lang="es-CO" sz="2400" dirty="0" smtClean="0"/>
              <a:t>El hombre que nació cuatro veces.</a:t>
            </a:r>
          </a:p>
          <a:p>
            <a:pPr marL="342900" indent="-342900">
              <a:buFont typeface="Wingdings" panose="05000000000000000000" pitchFamily="2" charset="2"/>
              <a:buChar char="Ø"/>
            </a:pPr>
            <a:r>
              <a:rPr lang="es-CO" sz="2400" dirty="0" smtClean="0"/>
              <a:t>Bailando con el diablo.</a:t>
            </a:r>
          </a:p>
          <a:p>
            <a:pPr marL="342900" indent="-342900">
              <a:buFont typeface="Wingdings" panose="05000000000000000000" pitchFamily="2" charset="2"/>
              <a:buChar char="Ø"/>
            </a:pPr>
            <a:r>
              <a:rPr lang="es-CO" sz="2400" dirty="0" smtClean="0"/>
              <a:t>Las siete trenzas de Sansón.</a:t>
            </a:r>
            <a:endParaRPr lang="es-CO" sz="2400" dirty="0"/>
          </a:p>
        </p:txBody>
      </p:sp>
    </p:spTree>
    <p:extLst>
      <p:ext uri="{BB962C8B-B14F-4D97-AF65-F5344CB8AC3E}">
        <p14:creationId xmlns:p14="http://schemas.microsoft.com/office/powerpoint/2010/main" val="578052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 la INTRODUCCIÓN en el sermón.</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3731491" y="255864"/>
            <a:ext cx="8285018" cy="5878532"/>
          </a:xfrm>
          <a:prstGeom prst="rect">
            <a:avLst/>
          </a:prstGeom>
        </p:spPr>
        <p:txBody>
          <a:bodyPr wrap="square">
            <a:spAutoFit/>
          </a:bodyPr>
          <a:lstStyle/>
          <a:p>
            <a:pPr marL="1341438" indent="-987425" algn="ctr">
              <a:buNone/>
            </a:pPr>
            <a:r>
              <a:rPr lang="es-ES" sz="2400" b="1" i="1" dirty="0"/>
              <a:t>“La introducción es </a:t>
            </a:r>
            <a:r>
              <a:rPr lang="es-ES" sz="2400" b="1" i="1" u="sng" dirty="0"/>
              <a:t>un </a:t>
            </a:r>
            <a:r>
              <a:rPr lang="es-ES" sz="2400" b="1" i="1" u="sng" dirty="0" smtClean="0"/>
              <a:t>puente entre </a:t>
            </a:r>
            <a:r>
              <a:rPr lang="es-ES" sz="2400" b="1" i="1" u="sng" dirty="0"/>
              <a:t>el tema y la primera </a:t>
            </a:r>
            <a:r>
              <a:rPr lang="es-ES" sz="2400" b="1" i="1" u="sng" dirty="0" smtClean="0"/>
              <a:t>división</a:t>
            </a:r>
            <a:r>
              <a:rPr lang="es-ES" sz="2400" b="1" i="1" dirty="0" smtClean="0"/>
              <a:t>, llama </a:t>
            </a:r>
            <a:r>
              <a:rPr lang="es-ES" sz="2400" b="1" i="1" dirty="0"/>
              <a:t>la atención y prepara </a:t>
            </a:r>
            <a:r>
              <a:rPr lang="es-ES" sz="2400" b="1" i="1" dirty="0" smtClean="0"/>
              <a:t>la mente </a:t>
            </a:r>
            <a:r>
              <a:rPr lang="es-ES" sz="2400" b="1" i="1" dirty="0"/>
              <a:t>del oyente para </a:t>
            </a:r>
            <a:r>
              <a:rPr lang="es-ES" sz="2400" b="1" i="1" dirty="0" smtClean="0"/>
              <a:t>considerar el </a:t>
            </a:r>
            <a:r>
              <a:rPr lang="es-ES" sz="2400" b="1" i="1" dirty="0"/>
              <a:t>tema." </a:t>
            </a:r>
            <a:r>
              <a:rPr lang="es-ES" sz="2400" b="1" i="1" dirty="0" smtClean="0"/>
              <a:t>Justo Anderson</a:t>
            </a:r>
          </a:p>
          <a:p>
            <a:pPr marL="987425" indent="-987425">
              <a:buNone/>
            </a:pPr>
            <a:endParaRPr lang="es-ES" sz="2400" b="1" i="1" dirty="0"/>
          </a:p>
          <a:p>
            <a:pPr marL="987425" indent="-987425">
              <a:buNone/>
            </a:pPr>
            <a:r>
              <a:rPr lang="es-CO" sz="2800" b="1" i="1" dirty="0" smtClean="0"/>
              <a:t>Clases de introducción</a:t>
            </a:r>
          </a:p>
          <a:p>
            <a:pPr marL="987425" indent="-987425"/>
            <a:r>
              <a:rPr lang="es-CO" sz="2800" i="1" dirty="0" smtClean="0"/>
              <a:t>          </a:t>
            </a:r>
            <a:r>
              <a:rPr lang="es-CO" sz="2800" b="1" i="1" dirty="0" smtClean="0"/>
              <a:t>1</a:t>
            </a:r>
            <a:r>
              <a:rPr lang="es-CO" sz="2800" i="1" dirty="0" smtClean="0"/>
              <a:t>. </a:t>
            </a:r>
            <a:r>
              <a:rPr lang="es-CO" sz="2800" dirty="0" smtClean="0"/>
              <a:t>Las que usan una cita, un suceso o una noticia  del día. </a:t>
            </a:r>
          </a:p>
          <a:p>
            <a:r>
              <a:rPr lang="es-CO" sz="2800" b="1" dirty="0" smtClean="0"/>
              <a:t>          2. </a:t>
            </a:r>
            <a:r>
              <a:rPr lang="es-CO" sz="2800" dirty="0" smtClean="0"/>
              <a:t>Las de historias cortas y aleccionadoras.(Bíblicas o seculares)</a:t>
            </a:r>
          </a:p>
          <a:p>
            <a:r>
              <a:rPr lang="es-CO" sz="2800" b="1" dirty="0" smtClean="0"/>
              <a:t>          3. </a:t>
            </a:r>
            <a:r>
              <a:rPr lang="es-CO" sz="2800" dirty="0" smtClean="0"/>
              <a:t>Las que citan las escrituras</a:t>
            </a:r>
          </a:p>
          <a:p>
            <a:r>
              <a:rPr lang="es-CO" sz="2800" b="1" dirty="0" smtClean="0"/>
              <a:t>          4. </a:t>
            </a:r>
            <a:r>
              <a:rPr lang="es-CO" sz="2800" dirty="0" smtClean="0"/>
              <a:t>Las que hacen una pregunta retórica y le dan la          contestación.</a:t>
            </a:r>
          </a:p>
          <a:p>
            <a:r>
              <a:rPr lang="es-CO" sz="2800" b="1" dirty="0" smtClean="0"/>
              <a:t>          5. </a:t>
            </a:r>
            <a:r>
              <a:rPr lang="es-CO" sz="2800" dirty="0" smtClean="0"/>
              <a:t>Las que comienzan con una declaración sorpresiva.</a:t>
            </a:r>
          </a:p>
        </p:txBody>
      </p:sp>
    </p:spTree>
    <p:extLst>
      <p:ext uri="{BB962C8B-B14F-4D97-AF65-F5344CB8AC3E}">
        <p14:creationId xmlns:p14="http://schemas.microsoft.com/office/powerpoint/2010/main" val="1746322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 la INTRODUCCIÓN en el sermón.</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3722254" y="686751"/>
            <a:ext cx="7915564" cy="5016758"/>
          </a:xfrm>
          <a:prstGeom prst="rect">
            <a:avLst/>
          </a:prstGeom>
        </p:spPr>
        <p:txBody>
          <a:bodyPr wrap="square">
            <a:spAutoFit/>
          </a:bodyPr>
          <a:lstStyle/>
          <a:p>
            <a:pPr marL="987425" indent="-987425" algn="ctr">
              <a:buNone/>
            </a:pPr>
            <a:r>
              <a:rPr lang="es-CO" sz="4000" b="1" i="1" dirty="0" smtClean="0"/>
              <a:t>Características de la  introducción</a:t>
            </a:r>
          </a:p>
          <a:p>
            <a:pPr marL="987425" indent="-987425">
              <a:buNone/>
            </a:pPr>
            <a:endParaRPr lang="es-CO" sz="3600" b="1" i="1" dirty="0" smtClean="0"/>
          </a:p>
          <a:p>
            <a:pPr marL="1254125" indent="-1254125">
              <a:buNone/>
            </a:pPr>
            <a:r>
              <a:rPr lang="es-CO" sz="3600" i="1" dirty="0" smtClean="0"/>
              <a:t>         </a:t>
            </a:r>
            <a:r>
              <a:rPr lang="es-CO" sz="3600" b="1" dirty="0" smtClean="0"/>
              <a:t>1. </a:t>
            </a:r>
            <a:r>
              <a:rPr lang="es-CO" sz="3600" dirty="0" smtClean="0"/>
              <a:t>Debe ser breve (Máximo 5 minutos)</a:t>
            </a:r>
          </a:p>
          <a:p>
            <a:pPr marL="1254125" indent="-1254125">
              <a:buNone/>
            </a:pPr>
            <a:r>
              <a:rPr lang="es-CO" sz="3600" dirty="0" smtClean="0"/>
              <a:t>         </a:t>
            </a:r>
            <a:r>
              <a:rPr lang="es-CO" sz="3600" b="1" dirty="0" smtClean="0"/>
              <a:t>2. </a:t>
            </a:r>
            <a:r>
              <a:rPr lang="es-CO" sz="3600" dirty="0" smtClean="0"/>
              <a:t>Debe tener relación con el tema</a:t>
            </a:r>
          </a:p>
          <a:p>
            <a:pPr marL="1254125" indent="-1254125">
              <a:buNone/>
            </a:pPr>
            <a:r>
              <a:rPr lang="es-CO" sz="3600" b="1" dirty="0" smtClean="0"/>
              <a:t>         3</a:t>
            </a:r>
            <a:r>
              <a:rPr lang="es-CO" sz="3600" dirty="0" smtClean="0"/>
              <a:t>. Debe ser interesante</a:t>
            </a:r>
          </a:p>
          <a:p>
            <a:pPr marL="1254125" indent="-1254125">
              <a:buNone/>
            </a:pPr>
            <a:r>
              <a:rPr lang="es-CO" sz="3600" dirty="0" smtClean="0"/>
              <a:t>         </a:t>
            </a:r>
            <a:r>
              <a:rPr lang="es-CO" sz="3600" b="1" dirty="0" smtClean="0"/>
              <a:t>4. </a:t>
            </a:r>
            <a:r>
              <a:rPr lang="es-CO" sz="3600" dirty="0" smtClean="0"/>
              <a:t>Debe ser narrada con emotividad</a:t>
            </a:r>
          </a:p>
          <a:p>
            <a:pPr marL="1254125" indent="-1254125">
              <a:buNone/>
            </a:pPr>
            <a:r>
              <a:rPr lang="es-CO" sz="3600" dirty="0" smtClean="0"/>
              <a:t>         </a:t>
            </a:r>
            <a:r>
              <a:rPr lang="es-CO" sz="3600" b="1" dirty="0" smtClean="0"/>
              <a:t>5</a:t>
            </a:r>
            <a:r>
              <a:rPr lang="es-CO" sz="3600" dirty="0" smtClean="0"/>
              <a:t>.Debe ser bien preparada</a:t>
            </a:r>
          </a:p>
          <a:p>
            <a:pPr marL="1254125" indent="-1254125"/>
            <a:endParaRPr lang="es-CO" sz="1400" dirty="0" smtClean="0"/>
          </a:p>
          <a:p>
            <a:pPr marL="1341438" indent="-987425">
              <a:buNone/>
            </a:pPr>
            <a:endParaRPr lang="es-CO" sz="1400" dirty="0"/>
          </a:p>
        </p:txBody>
      </p:sp>
    </p:spTree>
    <p:extLst>
      <p:ext uri="{BB962C8B-B14F-4D97-AF65-F5344CB8AC3E}">
        <p14:creationId xmlns:p14="http://schemas.microsoft.com/office/powerpoint/2010/main" val="3388763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CUERPO del sermón.</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246908" y="1413163"/>
            <a:ext cx="8248073" cy="4308872"/>
          </a:xfrm>
          <a:prstGeom prst="rect">
            <a:avLst/>
          </a:prstGeom>
        </p:spPr>
        <p:txBody>
          <a:bodyPr wrap="square">
            <a:spAutoFit/>
          </a:bodyPr>
          <a:lstStyle/>
          <a:p>
            <a:pPr marL="987425" indent="-987425" algn="ctr">
              <a:buNone/>
            </a:pPr>
            <a:r>
              <a:rPr lang="es-CO" sz="3200" b="1" i="1" dirty="0" smtClean="0"/>
              <a:t>Importancia de las divisiones:</a:t>
            </a:r>
          </a:p>
          <a:p>
            <a:pPr marL="1341438" indent="-1341438">
              <a:buNone/>
            </a:pPr>
            <a:r>
              <a:rPr lang="es-CO" sz="2000" dirty="0"/>
              <a:t>      </a:t>
            </a:r>
            <a:r>
              <a:rPr lang="es-CO" sz="2000" b="1" dirty="0"/>
              <a:t> </a:t>
            </a:r>
            <a:r>
              <a:rPr lang="es-CO" sz="2400" b="1" dirty="0"/>
              <a:t>1. </a:t>
            </a:r>
            <a:r>
              <a:rPr lang="es-CO" sz="2400" b="1" u="sng" dirty="0"/>
              <a:t>Para el </a:t>
            </a:r>
            <a:r>
              <a:rPr lang="es-CO" sz="2400" b="1" u="sng" dirty="0" smtClean="0"/>
              <a:t>predicador</a:t>
            </a:r>
            <a:endParaRPr lang="es-CO" sz="2400" b="1" dirty="0" smtClean="0"/>
          </a:p>
          <a:p>
            <a:endParaRPr lang="es-CO" sz="2000" dirty="0"/>
          </a:p>
          <a:p>
            <a:pPr marL="285750" indent="-285750">
              <a:buFont typeface="Wingdings" panose="05000000000000000000" pitchFamily="2" charset="2"/>
              <a:buChar char="§"/>
            </a:pPr>
            <a:r>
              <a:rPr lang="es-CO" sz="2200" dirty="0" smtClean="0"/>
              <a:t>Fomenta </a:t>
            </a:r>
            <a:r>
              <a:rPr lang="es-CO" sz="2200" dirty="0"/>
              <a:t>la claridad y la unidad del pensamiento. </a:t>
            </a:r>
            <a:endParaRPr lang="es-CO" sz="2200" dirty="0" smtClean="0"/>
          </a:p>
          <a:p>
            <a:pPr marL="285750" indent="-285750">
              <a:buFont typeface="Wingdings" panose="05000000000000000000" pitchFamily="2" charset="2"/>
              <a:buChar char="§"/>
            </a:pPr>
            <a:r>
              <a:rPr lang="es-CO" sz="2200" dirty="0" smtClean="0"/>
              <a:t>Ayuda </a:t>
            </a:r>
            <a:r>
              <a:rPr lang="es-CO" sz="2200" dirty="0"/>
              <a:t>al predicador a tratar el tema de </a:t>
            </a:r>
            <a:r>
              <a:rPr lang="es-CO" sz="2200" dirty="0" smtClean="0"/>
              <a:t>una manera </a:t>
            </a:r>
            <a:r>
              <a:rPr lang="es-CO" sz="2200" dirty="0"/>
              <a:t>adecuada, es </a:t>
            </a:r>
            <a:r>
              <a:rPr lang="es-CO" sz="2200" dirty="0" smtClean="0"/>
              <a:t>decir, organizar</a:t>
            </a:r>
            <a:r>
              <a:rPr lang="es-CO" sz="2200" dirty="0"/>
              <a:t>, </a:t>
            </a:r>
            <a:r>
              <a:rPr lang="es-CO" sz="2200" dirty="0" smtClean="0"/>
              <a:t>planificar, ordenar </a:t>
            </a:r>
            <a:r>
              <a:rPr lang="es-CO" sz="2200" dirty="0"/>
              <a:t>todas las ideas relacionadas con el </a:t>
            </a:r>
            <a:r>
              <a:rPr lang="es-CO" sz="2200" dirty="0" smtClean="0"/>
              <a:t>sermón.</a:t>
            </a:r>
          </a:p>
          <a:p>
            <a:endParaRPr lang="es-CO" sz="2200" dirty="0" smtClean="0"/>
          </a:p>
          <a:p>
            <a:pPr marL="285750" indent="-285750">
              <a:buFont typeface="Wingdings" panose="05000000000000000000" pitchFamily="2" charset="2"/>
              <a:buChar char="§"/>
            </a:pPr>
            <a:r>
              <a:rPr lang="es-CO" sz="2200" dirty="0" smtClean="0"/>
              <a:t>Facilita </a:t>
            </a:r>
            <a:r>
              <a:rPr lang="es-CO" sz="2200" dirty="0"/>
              <a:t>al predicador el recordar las </a:t>
            </a:r>
            <a:r>
              <a:rPr lang="es-CO" sz="2200" dirty="0" smtClean="0"/>
              <a:t>partes principales </a:t>
            </a:r>
            <a:r>
              <a:rPr lang="es-CO" sz="2200" dirty="0"/>
              <a:t>de su sermón. </a:t>
            </a:r>
            <a:endParaRPr lang="es-CO" sz="2200" dirty="0" smtClean="0"/>
          </a:p>
          <a:p>
            <a:endParaRPr lang="es-CO" sz="2200" dirty="0"/>
          </a:p>
          <a:p>
            <a:pPr marL="285750" indent="-285750">
              <a:buFont typeface="Wingdings" panose="05000000000000000000" pitchFamily="2" charset="2"/>
              <a:buChar char="§"/>
            </a:pPr>
            <a:r>
              <a:rPr lang="es-CO" sz="2200" dirty="0" smtClean="0"/>
              <a:t>Es </a:t>
            </a:r>
            <a:r>
              <a:rPr lang="es-CO" sz="2200" dirty="0"/>
              <a:t>un instrumento de control </a:t>
            </a:r>
            <a:r>
              <a:rPr lang="es-CO" sz="2200" dirty="0" smtClean="0"/>
              <a:t>del tiempo </a:t>
            </a:r>
            <a:r>
              <a:rPr lang="es-CO" sz="2200" dirty="0"/>
              <a:t>para el predicador. Somete al predicador a </a:t>
            </a:r>
            <a:r>
              <a:rPr lang="es-CO" sz="2200" dirty="0" smtClean="0"/>
              <a:t>un programa </a:t>
            </a:r>
            <a:r>
              <a:rPr lang="es-CO" sz="2200" dirty="0"/>
              <a:t>que debe seguir. </a:t>
            </a:r>
          </a:p>
        </p:txBody>
      </p:sp>
    </p:spTree>
    <p:extLst>
      <p:ext uri="{BB962C8B-B14F-4D97-AF65-F5344CB8AC3E}">
        <p14:creationId xmlns:p14="http://schemas.microsoft.com/office/powerpoint/2010/main" val="3845228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 las DIVISIONES del sermón</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4036291" y="286642"/>
            <a:ext cx="7740073" cy="5816977"/>
          </a:xfrm>
          <a:prstGeom prst="rect">
            <a:avLst/>
          </a:prstGeom>
        </p:spPr>
        <p:txBody>
          <a:bodyPr wrap="square">
            <a:spAutoFit/>
          </a:bodyPr>
          <a:lstStyle/>
          <a:p>
            <a:pPr marL="987425" indent="-987425">
              <a:buNone/>
            </a:pPr>
            <a:r>
              <a:rPr lang="es-CO" sz="3600" b="1" i="1" dirty="0" smtClean="0"/>
              <a:t>Importancia de las divisiones:</a:t>
            </a:r>
          </a:p>
          <a:p>
            <a:pPr marL="1254125" indent="-1254125">
              <a:buNone/>
            </a:pPr>
            <a:r>
              <a:rPr lang="es-CO" sz="3600" b="1" dirty="0" smtClean="0"/>
              <a:t>       </a:t>
            </a:r>
          </a:p>
          <a:p>
            <a:pPr marL="1254125" indent="-1254125">
              <a:buNone/>
            </a:pPr>
            <a:r>
              <a:rPr lang="es-CO" sz="3200" b="1" dirty="0"/>
              <a:t>2</a:t>
            </a:r>
            <a:r>
              <a:rPr lang="es-CO" sz="3200" b="1" dirty="0" smtClean="0"/>
              <a:t>. </a:t>
            </a:r>
            <a:r>
              <a:rPr lang="es-CO" sz="3200" b="1" u="sng" dirty="0"/>
              <a:t>Para la congregación</a:t>
            </a:r>
            <a:r>
              <a:rPr lang="es-CO" sz="3200" b="1" dirty="0"/>
              <a:t>           </a:t>
            </a:r>
          </a:p>
          <a:p>
            <a:pPr marL="1165225" indent="-1165225">
              <a:buNone/>
            </a:pPr>
            <a:r>
              <a:rPr lang="es-CO" sz="3200" dirty="0"/>
              <a:t>         -Clarifica los principales puntos del sermón.</a:t>
            </a:r>
          </a:p>
          <a:p>
            <a:pPr marL="987425" indent="-987425">
              <a:buNone/>
            </a:pPr>
            <a:r>
              <a:rPr lang="es-CO" sz="3200" dirty="0"/>
              <a:t>         -Persigue que los oyentes sigan el desarrollo de las ideas del mensaje. </a:t>
            </a:r>
          </a:p>
          <a:p>
            <a:pPr marL="987425" indent="-987425">
              <a:buNone/>
            </a:pPr>
            <a:r>
              <a:rPr lang="es-CO" sz="3200" dirty="0"/>
              <a:t>         -Ayuda a recordar los principales aspectos del sermón. </a:t>
            </a:r>
          </a:p>
          <a:p>
            <a:pPr marL="987425" indent="-987425">
              <a:buNone/>
            </a:pPr>
            <a:r>
              <a:rPr lang="es-CO" sz="3200" dirty="0"/>
              <a:t>          -Evidencia </a:t>
            </a:r>
            <a:r>
              <a:rPr lang="es-CO" sz="3200" dirty="0" smtClean="0"/>
              <a:t>progresión. </a:t>
            </a:r>
          </a:p>
          <a:p>
            <a:pPr marL="987425" indent="-987425">
              <a:buNone/>
            </a:pPr>
            <a:r>
              <a:rPr lang="es-CO" sz="3200" dirty="0" smtClean="0"/>
              <a:t>- Usted puede predicar así </a:t>
            </a:r>
            <a:r>
              <a:rPr lang="es-CO" sz="4400" dirty="0" smtClean="0"/>
              <a:t>o, </a:t>
            </a:r>
            <a:r>
              <a:rPr lang="es-CO" sz="3200" dirty="0" smtClean="0"/>
              <a:t> o así _ _ _ _	</a:t>
            </a:r>
            <a:endParaRPr lang="es-CO" sz="3200" dirty="0"/>
          </a:p>
        </p:txBody>
      </p:sp>
    </p:spTree>
    <p:extLst>
      <p:ext uri="{BB962C8B-B14F-4D97-AF65-F5344CB8AC3E}">
        <p14:creationId xmlns:p14="http://schemas.microsoft.com/office/powerpoint/2010/main" val="19835694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 la CONCLUSIÓN del sermón</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3874654" y="427290"/>
            <a:ext cx="7777019" cy="5816977"/>
          </a:xfrm>
          <a:prstGeom prst="rect">
            <a:avLst/>
          </a:prstGeom>
        </p:spPr>
        <p:txBody>
          <a:bodyPr wrap="square">
            <a:spAutoFit/>
          </a:bodyPr>
          <a:lstStyle/>
          <a:p>
            <a:pPr marL="987425" indent="-987425" algn="ctr"/>
            <a:r>
              <a:rPr lang="es-CO" sz="4000" b="1" dirty="0" smtClean="0"/>
              <a:t>LA CONCLUSIÓN</a:t>
            </a:r>
          </a:p>
          <a:p>
            <a:pPr marL="987425" indent="-987425"/>
            <a:endParaRPr lang="es-CO" b="1" dirty="0"/>
          </a:p>
          <a:p>
            <a:pPr marL="987425" indent="-987425"/>
            <a:r>
              <a:rPr lang="es-CO" sz="2800" b="1" dirty="0" smtClean="0"/>
              <a:t>Algunos </a:t>
            </a:r>
            <a:r>
              <a:rPr lang="es-CO" sz="2800" b="1" dirty="0"/>
              <a:t>predicadores despegan muy bien, planean muy bien, pero aterrizan muy mal</a:t>
            </a:r>
            <a:r>
              <a:rPr lang="es-CO" sz="2800" b="1" dirty="0" smtClean="0"/>
              <a:t>.</a:t>
            </a:r>
            <a:r>
              <a:rPr lang="es-CO" sz="2800" u="sng" dirty="0"/>
              <a:t> </a:t>
            </a:r>
            <a:endParaRPr lang="es-CO" sz="2800" u="sng" dirty="0" smtClean="0"/>
          </a:p>
          <a:p>
            <a:pPr marL="987425" indent="-987425"/>
            <a:endParaRPr lang="es-CO" u="sng" dirty="0"/>
          </a:p>
          <a:p>
            <a:pPr marL="987425" indent="-987425" algn="ctr"/>
            <a:r>
              <a:rPr lang="es-CO" sz="4000" u="sng" dirty="0" smtClean="0"/>
              <a:t>Es </a:t>
            </a:r>
            <a:r>
              <a:rPr lang="es-CO" sz="4000" u="sng" dirty="0"/>
              <a:t>un llamado persuasivo </a:t>
            </a:r>
            <a:endParaRPr lang="es-CO" sz="4000" u="sng" dirty="0" smtClean="0"/>
          </a:p>
          <a:p>
            <a:pPr marL="987425" indent="-987425" algn="ctr"/>
            <a:r>
              <a:rPr lang="es-CO" sz="4000" u="sng" dirty="0" smtClean="0"/>
              <a:t>a </a:t>
            </a:r>
            <a:r>
              <a:rPr lang="es-CO" sz="4000" u="sng" dirty="0"/>
              <a:t>la acción, </a:t>
            </a:r>
            <a:r>
              <a:rPr lang="es-CO" sz="4000" u="sng" dirty="0" smtClean="0"/>
              <a:t>a actuar </a:t>
            </a:r>
          </a:p>
          <a:p>
            <a:pPr marL="987425" indent="-987425" algn="ctr"/>
            <a:r>
              <a:rPr lang="es-CO" sz="4000" u="sng" dirty="0" smtClean="0"/>
              <a:t>y </a:t>
            </a:r>
            <a:r>
              <a:rPr lang="es-CO" sz="4000" u="sng" dirty="0"/>
              <a:t>a vivir o poner en práctica </a:t>
            </a:r>
            <a:endParaRPr lang="es-CO" sz="4000" u="sng" dirty="0" smtClean="0"/>
          </a:p>
          <a:p>
            <a:pPr marL="987425" indent="-987425" algn="ctr"/>
            <a:r>
              <a:rPr lang="es-CO" sz="4000" u="sng" dirty="0" smtClean="0"/>
              <a:t>lo que </a:t>
            </a:r>
            <a:r>
              <a:rPr lang="es-CO" sz="4000" u="sng" dirty="0"/>
              <a:t>se ha oído en el sermón.</a:t>
            </a:r>
            <a:endParaRPr lang="es-CO" sz="4000" i="1" u="sng" dirty="0"/>
          </a:p>
          <a:p>
            <a:pPr marL="987425" indent="-987425" algn="ctr">
              <a:buNone/>
            </a:pPr>
            <a:endParaRPr lang="es-CO" sz="4000" i="1" dirty="0"/>
          </a:p>
          <a:p>
            <a:pPr algn="ctr"/>
            <a:endParaRPr lang="es-CO" sz="4000" b="1" dirty="0"/>
          </a:p>
        </p:txBody>
      </p:sp>
    </p:spTree>
    <p:extLst>
      <p:ext uri="{BB962C8B-B14F-4D97-AF65-F5344CB8AC3E}">
        <p14:creationId xmlns:p14="http://schemas.microsoft.com/office/powerpoint/2010/main" val="19210386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LLAMADO en el sermón</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228436" y="1690062"/>
            <a:ext cx="8072582" cy="3539430"/>
          </a:xfrm>
          <a:prstGeom prst="rect">
            <a:avLst/>
          </a:prstGeom>
        </p:spPr>
        <p:txBody>
          <a:bodyPr wrap="square">
            <a:spAutoFit/>
          </a:bodyPr>
          <a:lstStyle/>
          <a:p>
            <a:pPr marL="1254125" indent="-1254125">
              <a:buNone/>
            </a:pPr>
            <a:r>
              <a:rPr lang="es-CO" sz="3200" b="1" dirty="0" smtClean="0"/>
              <a:t>El llamado</a:t>
            </a:r>
            <a:r>
              <a:rPr lang="es-CO" sz="3200" dirty="0" smtClean="0"/>
              <a:t>       </a:t>
            </a:r>
          </a:p>
          <a:p>
            <a:pPr marL="1254125" indent="-1254125" algn="ctr">
              <a:buNone/>
            </a:pPr>
            <a:r>
              <a:rPr lang="es-CO" sz="3200" dirty="0" smtClean="0"/>
              <a:t>Es </a:t>
            </a:r>
            <a:r>
              <a:rPr lang="es-CO" sz="3200" dirty="0"/>
              <a:t>la fase donde el predicador invita a los </a:t>
            </a:r>
            <a:r>
              <a:rPr lang="es-CO" sz="3200" dirty="0" smtClean="0"/>
              <a:t>oyentes a tomar </a:t>
            </a:r>
            <a:r>
              <a:rPr lang="es-CO" sz="3200" dirty="0"/>
              <a:t>una decisión </a:t>
            </a:r>
            <a:r>
              <a:rPr lang="es-CO" sz="3200" dirty="0" smtClean="0"/>
              <a:t>con respecto </a:t>
            </a:r>
            <a:r>
              <a:rPr lang="es-CO" sz="3200" dirty="0"/>
              <a:t>al </a:t>
            </a:r>
            <a:r>
              <a:rPr lang="es-CO" sz="3200" dirty="0" smtClean="0"/>
              <a:t>tema presentado</a:t>
            </a:r>
            <a:r>
              <a:rPr lang="es-CO" sz="3200" dirty="0"/>
              <a:t>, desde </a:t>
            </a:r>
            <a:r>
              <a:rPr lang="es-CO" sz="3200" dirty="0" smtClean="0"/>
              <a:t>sus lugares </a:t>
            </a:r>
            <a:r>
              <a:rPr lang="es-CO" sz="3200" dirty="0"/>
              <a:t>o invitándolos </a:t>
            </a:r>
            <a:r>
              <a:rPr lang="es-CO" sz="3200" dirty="0" smtClean="0"/>
              <a:t>a pasar </a:t>
            </a:r>
            <a:r>
              <a:rPr lang="es-CO" sz="3200" dirty="0"/>
              <a:t>al </a:t>
            </a:r>
            <a:r>
              <a:rPr lang="es-CO" sz="3200" dirty="0" smtClean="0"/>
              <a:t>altar</a:t>
            </a:r>
            <a:endParaRPr lang="es-CO" sz="2800" dirty="0"/>
          </a:p>
          <a:p>
            <a:pPr marL="1260475" indent="-987425" algn="ctr">
              <a:buNone/>
            </a:pPr>
            <a:r>
              <a:rPr lang="es-CO" sz="2800" dirty="0"/>
              <a:t>	</a:t>
            </a:r>
            <a:endParaRPr lang="es-CO" sz="2800" dirty="0" smtClean="0"/>
          </a:p>
          <a:p>
            <a:pPr marL="1260475" indent="-987425" algn="ctr">
              <a:buNone/>
            </a:pPr>
            <a:r>
              <a:rPr lang="es-CO" sz="3200" b="1" dirty="0" smtClean="0"/>
              <a:t>Todo </a:t>
            </a:r>
            <a:r>
              <a:rPr lang="es-CO" sz="3200" b="1" dirty="0"/>
              <a:t>sermón debe terminar con un llamado.</a:t>
            </a:r>
          </a:p>
        </p:txBody>
      </p:sp>
    </p:spTree>
    <p:extLst>
      <p:ext uri="{BB962C8B-B14F-4D97-AF65-F5344CB8AC3E}">
        <p14:creationId xmlns:p14="http://schemas.microsoft.com/office/powerpoint/2010/main" val="1838076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del LLAMADO </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4128654" y="625196"/>
            <a:ext cx="7453746" cy="5139869"/>
          </a:xfrm>
          <a:prstGeom prst="rect">
            <a:avLst/>
          </a:prstGeom>
        </p:spPr>
        <p:txBody>
          <a:bodyPr wrap="square">
            <a:spAutoFit/>
          </a:bodyPr>
          <a:lstStyle/>
          <a:p>
            <a:pPr marL="1254125" indent="-1254125" algn="ctr">
              <a:buNone/>
            </a:pPr>
            <a:r>
              <a:rPr lang="es-CO" sz="4000" b="1" dirty="0" smtClean="0"/>
              <a:t>El llamado</a:t>
            </a:r>
          </a:p>
          <a:p>
            <a:pPr marL="987425" indent="-987425">
              <a:buNone/>
            </a:pPr>
            <a:r>
              <a:rPr lang="es-CO" sz="3200" dirty="0"/>
              <a:t>1. Debe ser claro</a:t>
            </a:r>
          </a:p>
          <a:p>
            <a:pPr marL="987425" indent="-987425">
              <a:buNone/>
            </a:pPr>
            <a:r>
              <a:rPr lang="es-CO" sz="3200" dirty="0"/>
              <a:t>2. Debe ser preciso</a:t>
            </a:r>
          </a:p>
          <a:p>
            <a:pPr marL="987425" indent="-987425">
              <a:buNone/>
            </a:pPr>
            <a:r>
              <a:rPr lang="es-CO" sz="3200" dirty="0"/>
              <a:t>3. Debe ser directo</a:t>
            </a:r>
          </a:p>
          <a:p>
            <a:pPr marL="987425" indent="-987425">
              <a:buNone/>
            </a:pPr>
            <a:r>
              <a:rPr lang="es-CO" sz="3200" dirty="0" smtClean="0"/>
              <a:t>4</a:t>
            </a:r>
            <a:r>
              <a:rPr lang="es-CO" sz="3200" dirty="0"/>
              <a:t>. Haga </a:t>
            </a:r>
            <a:r>
              <a:rPr lang="es-CO" sz="3200" u="sng" dirty="0"/>
              <a:t>contraste</a:t>
            </a:r>
            <a:r>
              <a:rPr lang="es-CO" sz="3200" dirty="0"/>
              <a:t> entre la ventaja de aceptarlo y </a:t>
            </a:r>
            <a:r>
              <a:rPr lang="es-CO" sz="3200" dirty="0" smtClean="0"/>
              <a:t>la desventaja </a:t>
            </a:r>
            <a:r>
              <a:rPr lang="es-CO" sz="3200" dirty="0"/>
              <a:t>de no </a:t>
            </a:r>
            <a:r>
              <a:rPr lang="es-CO" sz="3200" dirty="0" smtClean="0"/>
              <a:t>aceptarlo.</a:t>
            </a:r>
            <a:endParaRPr lang="es-CO" sz="3200" dirty="0"/>
          </a:p>
          <a:p>
            <a:pPr marL="987425" indent="-987425">
              <a:buNone/>
            </a:pPr>
            <a:r>
              <a:rPr lang="es-CO" sz="3200" dirty="0"/>
              <a:t>5. Debe ser progresivo: levanta tus manos, ponte </a:t>
            </a:r>
            <a:r>
              <a:rPr lang="es-CO" sz="3200" dirty="0" smtClean="0"/>
              <a:t>de pie</a:t>
            </a:r>
            <a:r>
              <a:rPr lang="es-CO" sz="3200" dirty="0"/>
              <a:t>, pasa al frente, inclina tu rostro y </a:t>
            </a:r>
            <a:r>
              <a:rPr lang="es-CO" sz="3200" dirty="0" smtClean="0"/>
              <a:t>repite conmigo</a:t>
            </a:r>
            <a:r>
              <a:rPr lang="es-CO" sz="3200" dirty="0"/>
              <a:t>.</a:t>
            </a:r>
          </a:p>
        </p:txBody>
      </p:sp>
    </p:spTree>
    <p:extLst>
      <p:ext uri="{BB962C8B-B14F-4D97-AF65-F5344CB8AC3E}">
        <p14:creationId xmlns:p14="http://schemas.microsoft.com/office/powerpoint/2010/main" val="2688191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DIFERENTES TIPOS DE SERMONES</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579418" y="1573058"/>
            <a:ext cx="7712364" cy="4031873"/>
          </a:xfrm>
          <a:prstGeom prst="rect">
            <a:avLst/>
          </a:prstGeom>
        </p:spPr>
        <p:txBody>
          <a:bodyPr wrap="square">
            <a:spAutoFit/>
          </a:bodyPr>
          <a:lstStyle/>
          <a:p>
            <a:pPr algn="ctr"/>
            <a:r>
              <a:rPr lang="es-CO" sz="3600" b="1" dirty="0"/>
              <a:t>Su clasificación conforme a </a:t>
            </a:r>
            <a:endParaRPr lang="es-CO" sz="3600" b="1" dirty="0" smtClean="0"/>
          </a:p>
          <a:p>
            <a:pPr algn="ctr"/>
            <a:r>
              <a:rPr lang="es-CO" sz="3600" b="1" dirty="0" smtClean="0"/>
              <a:t>la </a:t>
            </a:r>
            <a:r>
              <a:rPr lang="es-CO" sz="3600" b="1" dirty="0" err="1"/>
              <a:t>homilética</a:t>
            </a:r>
            <a:r>
              <a:rPr lang="es-CO" sz="3600" b="1" dirty="0"/>
              <a:t> tradicional es:</a:t>
            </a:r>
          </a:p>
          <a:p>
            <a:pPr algn="ctr"/>
            <a:endParaRPr lang="es-CO" sz="2400" b="1" i="1" dirty="0"/>
          </a:p>
          <a:p>
            <a:pPr marL="457200" indent="-457200" algn="just">
              <a:buFont typeface="Wingdings" panose="05000000000000000000" pitchFamily="2" charset="2"/>
              <a:buChar char="Ø"/>
            </a:pPr>
            <a:r>
              <a:rPr lang="es-CO" sz="4000" b="1" i="1" dirty="0" smtClean="0"/>
              <a:t>Textual</a:t>
            </a:r>
            <a:r>
              <a:rPr lang="es-CO" sz="4000" b="1" dirty="0" smtClean="0"/>
              <a:t> </a:t>
            </a:r>
          </a:p>
          <a:p>
            <a:pPr marL="457200" indent="-457200" algn="just">
              <a:buFont typeface="Wingdings" panose="05000000000000000000" pitchFamily="2" charset="2"/>
              <a:buChar char="Ø"/>
            </a:pPr>
            <a:r>
              <a:rPr lang="es-CO" sz="4000" b="1" dirty="0" smtClean="0"/>
              <a:t>Temático </a:t>
            </a:r>
          </a:p>
          <a:p>
            <a:pPr marL="457200" indent="-457200" algn="just">
              <a:buFont typeface="Wingdings" panose="05000000000000000000" pitchFamily="2" charset="2"/>
              <a:buChar char="Ø"/>
            </a:pPr>
            <a:r>
              <a:rPr lang="es-CO" sz="4000" b="1" dirty="0"/>
              <a:t>E</a:t>
            </a:r>
            <a:r>
              <a:rPr lang="es-CO" sz="4000" b="1" dirty="0" smtClean="0"/>
              <a:t>xpositivo </a:t>
            </a:r>
          </a:p>
          <a:p>
            <a:pPr marL="457200" indent="-457200" algn="just">
              <a:buFont typeface="Wingdings" panose="05000000000000000000" pitchFamily="2" charset="2"/>
              <a:buChar char="Ø"/>
            </a:pPr>
            <a:r>
              <a:rPr lang="es-CO" sz="4000" b="1" dirty="0" smtClean="0"/>
              <a:t>biográfico</a:t>
            </a:r>
            <a:endParaRPr lang="es-CO" sz="4000" b="1" dirty="0"/>
          </a:p>
        </p:txBody>
      </p:sp>
    </p:spTree>
    <p:extLst>
      <p:ext uri="{BB962C8B-B14F-4D97-AF65-F5344CB8AC3E}">
        <p14:creationId xmlns:p14="http://schemas.microsoft.com/office/powerpoint/2010/main" val="2943909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del BOSQUEJO para el predicador</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4110181" y="778548"/>
            <a:ext cx="7148946" cy="4185761"/>
          </a:xfrm>
          <a:prstGeom prst="rect">
            <a:avLst/>
          </a:prstGeom>
        </p:spPr>
        <p:txBody>
          <a:bodyPr wrap="square">
            <a:spAutoFit/>
          </a:bodyPr>
          <a:lstStyle/>
          <a:p>
            <a:pPr algn="ctr"/>
            <a:r>
              <a:rPr lang="es-CO" sz="2800" b="1" dirty="0" smtClean="0">
                <a:solidFill>
                  <a:srgbClr val="002060"/>
                </a:solidFill>
              </a:rPr>
              <a:t>1. </a:t>
            </a:r>
            <a:r>
              <a:rPr lang="es-CO" sz="2800" b="1" i="1" dirty="0" smtClean="0"/>
              <a:t>El bosquejo ayuda al predicador a comunicar el sermón organizadamente y en secuencia</a:t>
            </a:r>
          </a:p>
          <a:p>
            <a:pPr algn="ctr"/>
            <a:endParaRPr lang="es-CO" b="1" i="1" dirty="0" smtClean="0"/>
          </a:p>
          <a:p>
            <a:pPr marL="457200" indent="-457200">
              <a:buFont typeface="Wingdings" panose="05000000000000000000" pitchFamily="2" charset="2"/>
              <a:buChar char="ü"/>
            </a:pPr>
            <a:r>
              <a:rPr lang="es-CO" sz="3200" dirty="0" smtClean="0"/>
              <a:t>La única manera de poder organizar los pensamientos con más efectividad es escribiéndolos.</a:t>
            </a:r>
          </a:p>
          <a:p>
            <a:endParaRPr lang="es-CO" sz="3200" dirty="0" smtClean="0"/>
          </a:p>
          <a:p>
            <a:pPr marL="457200" indent="-457200">
              <a:buFont typeface="Wingdings" panose="05000000000000000000" pitchFamily="2" charset="2"/>
              <a:buChar char="ü"/>
            </a:pPr>
            <a:r>
              <a:rPr lang="es-CO" sz="3200" dirty="0" smtClean="0"/>
              <a:t>Sin un bosquejo nuestras ideas pierden secuencia y organización. </a:t>
            </a:r>
            <a:endParaRPr lang="es-CO" sz="3200" dirty="0"/>
          </a:p>
        </p:txBody>
      </p:sp>
    </p:spTree>
    <p:extLst>
      <p:ext uri="{BB962C8B-B14F-4D97-AF65-F5344CB8AC3E}">
        <p14:creationId xmlns:p14="http://schemas.microsoft.com/office/powerpoint/2010/main" val="33954165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508105"/>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6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SERMÓN TEXTUAL</a:t>
            </a:r>
            <a:endParaRPr lang="es-ES" sz="6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720840"/>
            <a:ext cx="7712364" cy="3816429"/>
          </a:xfrm>
          <a:prstGeom prst="rect">
            <a:avLst/>
          </a:prstGeom>
        </p:spPr>
        <p:txBody>
          <a:bodyPr wrap="square">
            <a:spAutoFit/>
          </a:bodyPr>
          <a:lstStyle/>
          <a:p>
            <a:pPr algn="just"/>
            <a:r>
              <a:rPr lang="es-CO" sz="2200" dirty="0" smtClean="0"/>
              <a:t>Estos </a:t>
            </a:r>
            <a:r>
              <a:rPr lang="es-CO" sz="2200" dirty="0"/>
              <a:t>son aquellos que tratan de un solo pasaje bíblico o texto. Aunque bajo esta clasificación entran aquellos sermones que consideran más de un texto, pero bajo una misma unidad.</a:t>
            </a:r>
          </a:p>
          <a:p>
            <a:pPr algn="just"/>
            <a:endParaRPr lang="es-CO" sz="2200" dirty="0" smtClean="0"/>
          </a:p>
          <a:p>
            <a:pPr algn="just"/>
            <a:r>
              <a:rPr lang="es-CO" sz="2200" dirty="0" smtClean="0"/>
              <a:t>De </a:t>
            </a:r>
            <a:r>
              <a:rPr lang="es-CO" sz="2200" dirty="0"/>
              <a:t>ese mismo pasaje “emergen” las divisiones, el plan o el bosquejo.  </a:t>
            </a:r>
            <a:r>
              <a:rPr lang="es-CO" sz="2200" dirty="0" smtClean="0"/>
              <a:t> Ejemplo</a:t>
            </a:r>
            <a:r>
              <a:rPr lang="es-CO" sz="2200" dirty="0"/>
              <a:t>: </a:t>
            </a:r>
            <a:endParaRPr lang="es-CO" sz="2200" dirty="0" smtClean="0"/>
          </a:p>
          <a:p>
            <a:pPr algn="just"/>
            <a:endParaRPr lang="es-CO" sz="2200" dirty="0" smtClean="0"/>
          </a:p>
          <a:p>
            <a:pPr algn="just"/>
            <a:r>
              <a:rPr lang="es-CO" sz="2200" dirty="0" smtClean="0"/>
              <a:t>“invocó </a:t>
            </a:r>
            <a:r>
              <a:rPr lang="es-CO" sz="2200" dirty="0" err="1"/>
              <a:t>Jabes</a:t>
            </a:r>
            <a:r>
              <a:rPr lang="es-CO" sz="2200" dirty="0"/>
              <a:t> al Dios de Israel, diciendo: !!Oh, si me dieras bendición, y ensancharas mi territorio, y si tu mano estuviera conmigo, y me libraras del mal, para que no me dañe! Y le otorgó Dios lo que pidió. 1 Crónicas 4:10</a:t>
            </a:r>
          </a:p>
        </p:txBody>
      </p:sp>
    </p:spTree>
    <p:extLst>
      <p:ext uri="{BB962C8B-B14F-4D97-AF65-F5344CB8AC3E}">
        <p14:creationId xmlns:p14="http://schemas.microsoft.com/office/powerpoint/2010/main" val="1577945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EJEMPLO DE SERMÓN TEXTUAL</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4119418" y="418835"/>
            <a:ext cx="7509164" cy="5601533"/>
          </a:xfrm>
          <a:prstGeom prst="rect">
            <a:avLst/>
          </a:prstGeom>
        </p:spPr>
        <p:txBody>
          <a:bodyPr wrap="square">
            <a:spAutoFit/>
          </a:bodyPr>
          <a:lstStyle/>
          <a:p>
            <a:r>
              <a:rPr lang="es-CO" sz="2000" b="1" dirty="0"/>
              <a:t>Texto: Lucas 15:11-24 Tema: Cuando el Hombre Vuelve en Sí </a:t>
            </a:r>
          </a:p>
          <a:p>
            <a:endParaRPr lang="es-CO" sz="2000" b="1" dirty="0"/>
          </a:p>
          <a:p>
            <a:r>
              <a:rPr lang="es-CO" b="1" dirty="0"/>
              <a:t>I</a:t>
            </a:r>
            <a:r>
              <a:rPr lang="es-CO" sz="2000" b="1" dirty="0"/>
              <a:t>. Cuando el hombre vuelve en sí comprende que el mundo siempre decepciona </a:t>
            </a:r>
          </a:p>
          <a:p>
            <a:r>
              <a:rPr lang="es-CO" sz="2000" dirty="0"/>
              <a:t>1. Sus riquezas son pasajeras. </a:t>
            </a:r>
          </a:p>
          <a:p>
            <a:r>
              <a:rPr lang="es-CO" sz="2000" dirty="0"/>
              <a:t>2. Sus amistades son falsas. </a:t>
            </a:r>
          </a:p>
          <a:p>
            <a:r>
              <a:rPr lang="es-CO" sz="2000" dirty="0"/>
              <a:t>3. Sus placeres son huecos </a:t>
            </a:r>
          </a:p>
          <a:p>
            <a:r>
              <a:rPr lang="es-CO" sz="2000" dirty="0"/>
              <a:t>4. Su libertad es engañosa. </a:t>
            </a:r>
          </a:p>
          <a:p>
            <a:endParaRPr lang="es-CO" sz="2000" b="1" dirty="0"/>
          </a:p>
          <a:p>
            <a:r>
              <a:rPr lang="es-CO" sz="2000" b="1" dirty="0"/>
              <a:t>II. Cuando el hombre vuelve en sí comprende que sólo Dios satisface </a:t>
            </a:r>
          </a:p>
          <a:p>
            <a:pPr marL="342900" indent="-342900">
              <a:buAutoNum type="arabicPeriod"/>
            </a:pPr>
            <a:r>
              <a:rPr lang="es-CO" sz="2000" dirty="0"/>
              <a:t>Que en su disciplina hay sabiduría. </a:t>
            </a:r>
          </a:p>
          <a:p>
            <a:r>
              <a:rPr lang="es-CO" sz="2000" dirty="0"/>
              <a:t>2. Que en su cuidado hay suficiencia. </a:t>
            </a:r>
          </a:p>
          <a:p>
            <a:r>
              <a:rPr lang="es-CO" sz="2000" dirty="0"/>
              <a:t>3. Que en su amor hay perdón. </a:t>
            </a:r>
          </a:p>
          <a:p>
            <a:endParaRPr lang="es-CO" sz="2000" dirty="0"/>
          </a:p>
          <a:p>
            <a:r>
              <a:rPr lang="es-CO" sz="2000" b="1" dirty="0"/>
              <a:t>III. Cuando el hombre vuelve en sí comprende que su destino está en sus propias manos </a:t>
            </a:r>
          </a:p>
          <a:p>
            <a:pPr marL="342900" indent="-342900">
              <a:buAutoNum type="arabicPeriod"/>
            </a:pPr>
            <a:r>
              <a:rPr lang="es-CO" sz="2000" dirty="0"/>
              <a:t>Que sólo él es culpable de su ruina. </a:t>
            </a:r>
          </a:p>
          <a:p>
            <a:r>
              <a:rPr lang="es-CO" sz="2000" dirty="0"/>
              <a:t>2. Que debe arrepentirse y volver a Dios. </a:t>
            </a:r>
          </a:p>
        </p:txBody>
      </p:sp>
    </p:spTree>
    <p:extLst>
      <p:ext uri="{BB962C8B-B14F-4D97-AF65-F5344CB8AC3E}">
        <p14:creationId xmlns:p14="http://schemas.microsoft.com/office/powerpoint/2010/main" val="23105743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SERMÓN TEMÁTICO</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582157"/>
            <a:ext cx="7712364" cy="3416320"/>
          </a:xfrm>
          <a:prstGeom prst="rect">
            <a:avLst/>
          </a:prstGeom>
        </p:spPr>
        <p:txBody>
          <a:bodyPr wrap="square">
            <a:spAutoFit/>
          </a:bodyPr>
          <a:lstStyle/>
          <a:p>
            <a:pPr algn="just"/>
            <a:r>
              <a:rPr lang="es-CO" sz="2400" dirty="0"/>
              <a:t>Estos son aquellos donde las divisiones “emergen” no del pasaje bíblico en su </a:t>
            </a:r>
            <a:r>
              <a:rPr lang="es-CO" sz="2400" dirty="0" smtClean="0"/>
              <a:t>análisis inmediato</a:t>
            </a:r>
            <a:r>
              <a:rPr lang="es-CO" sz="2400" dirty="0"/>
              <a:t>, sino del tema o asunto que se infiere del mismo.</a:t>
            </a:r>
          </a:p>
          <a:p>
            <a:r>
              <a:rPr lang="es-CO" sz="2400" dirty="0"/>
              <a:t> </a:t>
            </a:r>
          </a:p>
          <a:p>
            <a:r>
              <a:rPr lang="es-CO" sz="2400" dirty="0"/>
              <a:t>Ejemplo: La segunda venida de Cristo</a:t>
            </a:r>
          </a:p>
          <a:p>
            <a:endParaRPr lang="es-CO" sz="2400" dirty="0"/>
          </a:p>
          <a:p>
            <a:pPr marL="400050" indent="-400050">
              <a:buAutoNum type="romanUcPeriod"/>
            </a:pPr>
            <a:r>
              <a:rPr lang="es-CO" sz="2400" dirty="0"/>
              <a:t>Cómo vendrá?</a:t>
            </a:r>
          </a:p>
          <a:p>
            <a:pPr marL="400050" indent="-400050">
              <a:buAutoNum type="romanUcPeriod"/>
            </a:pPr>
            <a:r>
              <a:rPr lang="es-CO" sz="2400" dirty="0"/>
              <a:t>Cuándo vendrá?</a:t>
            </a:r>
          </a:p>
          <a:p>
            <a:pPr marL="400050" indent="-400050">
              <a:buAutoNum type="romanUcPeriod"/>
            </a:pPr>
            <a:r>
              <a:rPr lang="es-CO" sz="2400" dirty="0"/>
              <a:t>Para qué vendrá?</a:t>
            </a:r>
          </a:p>
        </p:txBody>
      </p:sp>
    </p:spTree>
    <p:extLst>
      <p:ext uri="{BB962C8B-B14F-4D97-AF65-F5344CB8AC3E}">
        <p14:creationId xmlns:p14="http://schemas.microsoft.com/office/powerpoint/2010/main" val="1245853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EL SERMÓN EXPOSITIVO</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3870036" y="492127"/>
            <a:ext cx="7786255" cy="5601533"/>
          </a:xfrm>
          <a:prstGeom prst="rect">
            <a:avLst/>
          </a:prstGeom>
        </p:spPr>
        <p:txBody>
          <a:bodyPr wrap="square">
            <a:spAutoFit/>
          </a:bodyPr>
          <a:lstStyle/>
          <a:p>
            <a:pPr algn="ctr" fontAlgn="base"/>
            <a:r>
              <a:rPr lang="es-CO" sz="3200" b="1" dirty="0" smtClean="0">
                <a:latin typeface="PT Sans"/>
              </a:rPr>
              <a:t>EL SERMÓN EXPOSITIVO</a:t>
            </a:r>
          </a:p>
          <a:p>
            <a:pPr algn="just" fontAlgn="base"/>
            <a:endParaRPr lang="es-CO" dirty="0">
              <a:latin typeface="PT Sans"/>
            </a:endParaRPr>
          </a:p>
          <a:p>
            <a:pPr algn="just" fontAlgn="base"/>
            <a:r>
              <a:rPr lang="es-CO" sz="2200" dirty="0" smtClean="0">
                <a:latin typeface="PT Sans"/>
              </a:rPr>
              <a:t>“</a:t>
            </a:r>
            <a:r>
              <a:rPr lang="es-CO" sz="2200" dirty="0">
                <a:latin typeface="PT Sans"/>
              </a:rPr>
              <a:t>Es predicar de tal manera  que el significado del pasaje bíblico se presente completa y exactamente como Dios </a:t>
            </a:r>
            <a:r>
              <a:rPr lang="es-CO" sz="2200" dirty="0" smtClean="0">
                <a:latin typeface="PT Sans"/>
              </a:rPr>
              <a:t>quiere.” </a:t>
            </a:r>
            <a:r>
              <a:rPr lang="es-CO" sz="2200" dirty="0">
                <a:latin typeface="PT Sans"/>
              </a:rPr>
              <a:t>(John MacArthur.)</a:t>
            </a:r>
          </a:p>
          <a:p>
            <a:pPr algn="just" fontAlgn="base"/>
            <a:endParaRPr lang="es-CO" sz="2200" dirty="0" smtClean="0">
              <a:latin typeface="PT Sans"/>
            </a:endParaRPr>
          </a:p>
          <a:p>
            <a:pPr algn="just" fontAlgn="base"/>
            <a:r>
              <a:rPr lang="es-CO" sz="2200" dirty="0" smtClean="0">
                <a:latin typeface="PT Sans"/>
              </a:rPr>
              <a:t>“</a:t>
            </a:r>
            <a:r>
              <a:rPr lang="es-CO" sz="2200" dirty="0">
                <a:latin typeface="PT Sans"/>
              </a:rPr>
              <a:t>Que el énfasis y propósito del sermón  sea el énfasis y propósito del texto en su intención original.”  (Mark </a:t>
            </a:r>
            <a:r>
              <a:rPr lang="es-CO" sz="2200" dirty="0" err="1">
                <a:latin typeface="PT Sans"/>
              </a:rPr>
              <a:t>Dever</a:t>
            </a:r>
            <a:r>
              <a:rPr lang="es-CO" sz="2200" dirty="0" smtClean="0">
                <a:latin typeface="PT Sans"/>
              </a:rPr>
              <a:t>).</a:t>
            </a:r>
          </a:p>
          <a:p>
            <a:pPr algn="just" fontAlgn="base"/>
            <a:endParaRPr lang="es-CO" sz="2200" b="0" i="0" dirty="0">
              <a:effectLst/>
              <a:latin typeface="PT Sans"/>
            </a:endParaRPr>
          </a:p>
          <a:p>
            <a:pPr algn="just" fontAlgn="base"/>
            <a:r>
              <a:rPr lang="es-CO" sz="2200" dirty="0"/>
              <a:t>La predicación expositiva  contiene dos elementos fundamentales:</a:t>
            </a:r>
          </a:p>
          <a:p>
            <a:pPr algn="just" fontAlgn="base"/>
            <a:r>
              <a:rPr lang="es-CO" sz="2200" dirty="0" smtClean="0"/>
              <a:t>1. El </a:t>
            </a:r>
            <a:r>
              <a:rPr lang="es-CO" sz="2200" dirty="0"/>
              <a:t>énfasis se coloca en lo que el pasaje quiere comunicar. Lo cual significa conocer la intención del autor, inspirado por el Espíritu Santo.</a:t>
            </a:r>
          </a:p>
          <a:p>
            <a:pPr algn="just" fontAlgn="base"/>
            <a:endParaRPr lang="es-CO" sz="2200" dirty="0" smtClean="0"/>
          </a:p>
          <a:p>
            <a:pPr algn="just" fontAlgn="base"/>
            <a:r>
              <a:rPr lang="es-CO" sz="2200" dirty="0" smtClean="0"/>
              <a:t>2. Aplicar </a:t>
            </a:r>
            <a:r>
              <a:rPr lang="es-CO" sz="2200" dirty="0"/>
              <a:t>la enseñanza a las necesidades del hombre y la mujer de hoy</a:t>
            </a:r>
            <a:r>
              <a:rPr lang="es-CO" sz="2200" dirty="0" smtClean="0"/>
              <a:t>.  Ejemplo. Gálatas 6:17. LAS MARCAS DEL SEÑOR JESÚS.</a:t>
            </a:r>
            <a:endParaRPr lang="es-CO" sz="2200" dirty="0"/>
          </a:p>
        </p:txBody>
      </p:sp>
    </p:spTree>
    <p:extLst>
      <p:ext uri="{BB962C8B-B14F-4D97-AF65-F5344CB8AC3E}">
        <p14:creationId xmlns:p14="http://schemas.microsoft.com/office/powerpoint/2010/main" val="6780427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EL SERMÓN EXPOSITIVO</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646903"/>
            <a:ext cx="7712364" cy="4154984"/>
          </a:xfrm>
          <a:prstGeom prst="rect">
            <a:avLst/>
          </a:prstGeom>
        </p:spPr>
        <p:txBody>
          <a:bodyPr wrap="square">
            <a:spAutoFit/>
          </a:bodyPr>
          <a:lstStyle/>
          <a:p>
            <a:r>
              <a:rPr lang="es-CO" sz="2400" dirty="0"/>
              <a:t>Muchos expertos consideran el sermón expositivo como el de más contenido bíblico. </a:t>
            </a:r>
          </a:p>
          <a:p>
            <a:endParaRPr lang="es-CO" sz="2400" dirty="0"/>
          </a:p>
          <a:p>
            <a:r>
              <a:rPr lang="es-CO" sz="2400" dirty="0"/>
              <a:t>Explica el pasaje dentro de su contexto histórico, geográfico, costumbrista y exegético.</a:t>
            </a:r>
          </a:p>
          <a:p>
            <a:endParaRPr lang="es-CO" sz="2400" dirty="0"/>
          </a:p>
          <a:p>
            <a:r>
              <a:rPr lang="es-CO" sz="2400" dirty="0"/>
              <a:t>Promueve un mayor respeto por la Biblia.</a:t>
            </a:r>
          </a:p>
          <a:p>
            <a:endParaRPr lang="es-CO" sz="2400" dirty="0"/>
          </a:p>
          <a:p>
            <a:r>
              <a:rPr lang="es-CO" sz="2400" dirty="0"/>
              <a:t>		     </a:t>
            </a:r>
            <a:r>
              <a:rPr lang="es-CO" sz="2400" dirty="0" err="1"/>
              <a:t>Agorazo</a:t>
            </a:r>
            <a:r>
              <a:rPr lang="es-CO" sz="2400" dirty="0"/>
              <a:t>.  1ª Corintios 6:20; 7:23; </a:t>
            </a:r>
          </a:p>
          <a:p>
            <a:r>
              <a:rPr lang="es-CO" sz="2400" dirty="0"/>
              <a:t>		     </a:t>
            </a:r>
            <a:r>
              <a:rPr lang="es-CO" sz="2400" dirty="0" err="1"/>
              <a:t>Exagorazo</a:t>
            </a:r>
            <a:r>
              <a:rPr lang="es-CO" sz="2400" dirty="0"/>
              <a:t>. Gálatas 3:13</a:t>
            </a:r>
          </a:p>
          <a:p>
            <a:r>
              <a:rPr lang="es-CO" sz="2400" dirty="0"/>
              <a:t>		     </a:t>
            </a:r>
            <a:r>
              <a:rPr lang="es-CO" sz="2400" dirty="0" err="1"/>
              <a:t>Lutroo</a:t>
            </a:r>
            <a:r>
              <a:rPr lang="es-CO" sz="2400" dirty="0"/>
              <a:t>. 1 Tim 2.6</a:t>
            </a:r>
          </a:p>
        </p:txBody>
      </p:sp>
    </p:spTree>
    <p:extLst>
      <p:ext uri="{BB962C8B-B14F-4D97-AF65-F5344CB8AC3E}">
        <p14:creationId xmlns:p14="http://schemas.microsoft.com/office/powerpoint/2010/main" val="3157965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SERMÓN BIOGRÁFICO</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4160981" y="519975"/>
            <a:ext cx="7204365" cy="5047536"/>
          </a:xfrm>
          <a:prstGeom prst="rect">
            <a:avLst/>
          </a:prstGeom>
        </p:spPr>
        <p:txBody>
          <a:bodyPr wrap="square">
            <a:spAutoFit/>
          </a:bodyPr>
          <a:lstStyle/>
          <a:p>
            <a:pPr algn="ctr"/>
            <a:r>
              <a:rPr lang="es-CO" sz="4000" b="1" dirty="0" smtClean="0"/>
              <a:t>SERMÓN BIOGRÁFICO</a:t>
            </a:r>
          </a:p>
          <a:p>
            <a:endParaRPr lang="es-CO" dirty="0">
              <a:solidFill>
                <a:srgbClr val="002060"/>
              </a:solidFill>
            </a:endParaRPr>
          </a:p>
          <a:p>
            <a:pPr marL="342900" indent="-342900" algn="just">
              <a:buFont typeface="Wingdings" panose="05000000000000000000" pitchFamily="2" charset="2"/>
              <a:buChar char="Ø"/>
            </a:pPr>
            <a:r>
              <a:rPr lang="es-CO" sz="2400" dirty="0" smtClean="0"/>
              <a:t>Es </a:t>
            </a:r>
            <a:r>
              <a:rPr lang="es-CO" sz="2400" dirty="0"/>
              <a:t>aquel cuyo propósito está en señalar parcial o completamente los rasgos característicos de </a:t>
            </a:r>
            <a:r>
              <a:rPr lang="es-CO" sz="2400" dirty="0" smtClean="0"/>
              <a:t>algún personaje </a:t>
            </a:r>
            <a:r>
              <a:rPr lang="es-CO" sz="2400" dirty="0"/>
              <a:t>bíblico. </a:t>
            </a:r>
            <a:endParaRPr lang="es-CO" sz="2400" dirty="0" smtClean="0"/>
          </a:p>
          <a:p>
            <a:pPr algn="just"/>
            <a:endParaRPr lang="es-CO" sz="2400" dirty="0"/>
          </a:p>
          <a:p>
            <a:pPr marL="342900" indent="-342900" algn="just">
              <a:buFont typeface="Wingdings" panose="05000000000000000000" pitchFamily="2" charset="2"/>
              <a:buChar char="Ø"/>
            </a:pPr>
            <a:r>
              <a:rPr lang="es-ES" sz="2400" dirty="0"/>
              <a:t>permite estimular un acercamiento entre los </a:t>
            </a:r>
            <a:r>
              <a:rPr lang="es-ES" sz="2400" dirty="0" smtClean="0"/>
              <a:t>problemas </a:t>
            </a:r>
            <a:r>
              <a:rPr lang="es-ES" sz="2400" dirty="0"/>
              <a:t>y victorias del hombre de los tiempos  bíblicos y los hombres de hoy</a:t>
            </a:r>
            <a:r>
              <a:rPr lang="es-ES" sz="2400" dirty="0" smtClean="0"/>
              <a:t>.</a:t>
            </a:r>
          </a:p>
          <a:p>
            <a:pPr marL="342900" indent="-342900" algn="just">
              <a:buFont typeface="Wingdings" panose="05000000000000000000" pitchFamily="2" charset="2"/>
              <a:buChar char="Ø"/>
            </a:pPr>
            <a:endParaRPr lang="es-ES" sz="2400" dirty="0"/>
          </a:p>
          <a:p>
            <a:pPr marL="342900" indent="-342900" algn="just">
              <a:buFont typeface="Wingdings" panose="05000000000000000000" pitchFamily="2" charset="2"/>
              <a:buChar char="Ø"/>
            </a:pPr>
            <a:r>
              <a:rPr lang="es-ES" sz="2400" dirty="0"/>
              <a:t>Nos permite ver que los personajes bíblicos son de carne y hueso, como nosotros.</a:t>
            </a:r>
            <a:endParaRPr lang="es-CO" sz="2400" dirty="0"/>
          </a:p>
          <a:p>
            <a:pPr algn="just"/>
            <a:endParaRPr lang="es-CO" sz="2400" dirty="0"/>
          </a:p>
        </p:txBody>
      </p:sp>
    </p:spTree>
    <p:extLst>
      <p:ext uri="{BB962C8B-B14F-4D97-AF65-F5344CB8AC3E}">
        <p14:creationId xmlns:p14="http://schemas.microsoft.com/office/powerpoint/2010/main" val="27409906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Ejemplo de sermón biográfico</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200329"/>
            <a:ext cx="7712364" cy="4247317"/>
          </a:xfrm>
          <a:prstGeom prst="rect">
            <a:avLst/>
          </a:prstGeom>
        </p:spPr>
        <p:txBody>
          <a:bodyPr wrap="square">
            <a:spAutoFit/>
          </a:bodyPr>
          <a:lstStyle/>
          <a:p>
            <a:pPr marL="982663" indent="-982663" algn="ctr">
              <a:buNone/>
            </a:pPr>
            <a:r>
              <a:rPr lang="es-CO" b="1" dirty="0" smtClean="0"/>
              <a:t>TÍTULO</a:t>
            </a:r>
            <a:r>
              <a:rPr lang="es-CO" b="1" dirty="0"/>
              <a:t>: DAVID, UN HOMBRE SEGÚN EL CORAZÓN DE DIOS</a:t>
            </a:r>
          </a:p>
          <a:p>
            <a:pPr marL="982663" indent="-982663" algn="ctr">
              <a:buNone/>
            </a:pPr>
            <a:r>
              <a:rPr lang="es-CO" b="1" dirty="0"/>
              <a:t>     (Hechos 13:22) </a:t>
            </a:r>
            <a:endParaRPr lang="es-CO" dirty="0"/>
          </a:p>
          <a:p>
            <a:r>
              <a:rPr lang="es-CO" b="1" dirty="0"/>
              <a:t>INTRODUCCIÓN </a:t>
            </a:r>
            <a:endParaRPr lang="es-CO" dirty="0"/>
          </a:p>
          <a:p>
            <a:r>
              <a:rPr lang="es-CO" dirty="0"/>
              <a:t>Su nombre significa "amado de Dios". Es llamado un Hombre según el corazón de Dios. ¿Por qué le llamó Dios así? ¿Qué fue lo que apeló al corazón de Dios? Obviamente, hay mucho que aprender de este hombre. </a:t>
            </a:r>
          </a:p>
          <a:p>
            <a:r>
              <a:rPr lang="es-CO" b="1" dirty="0"/>
              <a:t>A. UN HOMBRE SEGÚN EL CORAZÓN DE DIOS</a:t>
            </a:r>
            <a:br>
              <a:rPr lang="es-CO" b="1" dirty="0"/>
            </a:br>
            <a:r>
              <a:rPr lang="es-CO" b="1" dirty="0"/>
              <a:t>1. </a:t>
            </a:r>
            <a:r>
              <a:rPr lang="es-CO" dirty="0"/>
              <a:t>David tenía un lugar especial en el corazón de Dios. </a:t>
            </a:r>
          </a:p>
          <a:p>
            <a:r>
              <a:rPr lang="es-CO" b="1" dirty="0"/>
              <a:t>2.</a:t>
            </a:r>
            <a:r>
              <a:rPr lang="es-CO" dirty="0"/>
              <a:t> Es maravilloso que Dios encuentre tal deleite en un ser humano. </a:t>
            </a:r>
          </a:p>
          <a:p>
            <a:endParaRPr lang="es-CO" b="1" dirty="0"/>
          </a:p>
          <a:p>
            <a:r>
              <a:rPr lang="es-CO" b="1" dirty="0"/>
              <a:t>B. NO ERA UN HOMBRE PERFECTO</a:t>
            </a:r>
            <a:br>
              <a:rPr lang="es-CO" b="1" dirty="0"/>
            </a:br>
            <a:r>
              <a:rPr lang="es-CO" b="1" dirty="0"/>
              <a:t>1.</a:t>
            </a:r>
            <a:r>
              <a:rPr lang="es-CO" dirty="0"/>
              <a:t> Su debilidad fue conocida de todos. Sin embargo, esto no alteró el sentimiento de Dios hacia él. </a:t>
            </a:r>
          </a:p>
          <a:p>
            <a:r>
              <a:rPr lang="es-CO" b="1" dirty="0"/>
              <a:t>2. </a:t>
            </a:r>
            <a:r>
              <a:rPr lang="es-CO" dirty="0"/>
              <a:t>Al igual que él, nosotros estamos lejos de ser perfectos, pero Dios puede encontrar deleite en nosotros. </a:t>
            </a:r>
          </a:p>
        </p:txBody>
      </p:sp>
    </p:spTree>
    <p:extLst>
      <p:ext uri="{BB962C8B-B14F-4D97-AF65-F5344CB8AC3E}">
        <p14:creationId xmlns:p14="http://schemas.microsoft.com/office/powerpoint/2010/main" val="516077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BOSQUEJO para el Predicador</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997839"/>
            <a:ext cx="7712364" cy="3170099"/>
          </a:xfrm>
          <a:prstGeom prst="rect">
            <a:avLst/>
          </a:prstGeom>
        </p:spPr>
        <p:txBody>
          <a:bodyPr wrap="square">
            <a:spAutoFit/>
          </a:bodyPr>
          <a:lstStyle/>
          <a:p>
            <a:r>
              <a:rPr lang="es-CO" sz="2000" b="1" dirty="0"/>
              <a:t>C. ERA UNA PERSONA MUY "HUMANA" </a:t>
            </a:r>
            <a:br>
              <a:rPr lang="es-CO" sz="2000" b="1" dirty="0"/>
            </a:br>
            <a:endParaRPr lang="es-CO" sz="2000" b="1" dirty="0"/>
          </a:p>
          <a:p>
            <a:r>
              <a:rPr lang="es-CO" sz="2000" b="1" dirty="0"/>
              <a:t>1.</a:t>
            </a:r>
            <a:r>
              <a:rPr lang="es-CO" sz="2000" dirty="0"/>
              <a:t> Mezcla típica de fuerzas y debilidades. </a:t>
            </a:r>
          </a:p>
          <a:p>
            <a:r>
              <a:rPr lang="es-CO" sz="2000" b="1" dirty="0"/>
              <a:t>2. </a:t>
            </a:r>
            <a:r>
              <a:rPr lang="es-CO" sz="2000" dirty="0"/>
              <a:t>Deseaba complacer a Dios... pero a menudo le contristaba. </a:t>
            </a:r>
          </a:p>
          <a:p>
            <a:r>
              <a:rPr lang="es-CO" sz="2000" b="1" dirty="0"/>
              <a:t>3.</a:t>
            </a:r>
            <a:r>
              <a:rPr lang="es-CO" sz="2000" dirty="0"/>
              <a:t> Deseaba que Dios gobernara su vida... pero a veces hacía su propia voluntad. </a:t>
            </a:r>
          </a:p>
          <a:p>
            <a:r>
              <a:rPr lang="es-CO" sz="2000" b="1" dirty="0"/>
              <a:t>4. </a:t>
            </a:r>
            <a:r>
              <a:rPr lang="es-CO" sz="2000" dirty="0"/>
              <a:t>Ascendió a grandes alturas... pero también descendió a tristes profundidades. </a:t>
            </a:r>
          </a:p>
          <a:p>
            <a:r>
              <a:rPr lang="es-CO" sz="2000" b="1" dirty="0"/>
              <a:t>5. </a:t>
            </a:r>
            <a:r>
              <a:rPr lang="es-CO" sz="2000" dirty="0"/>
              <a:t>David, no fue un superhombre... ¡Fue en realidad un ser humano, como lo somos nosotros! </a:t>
            </a:r>
          </a:p>
        </p:txBody>
      </p:sp>
    </p:spTree>
    <p:extLst>
      <p:ext uri="{BB962C8B-B14F-4D97-AF65-F5344CB8AC3E}">
        <p14:creationId xmlns:p14="http://schemas.microsoft.com/office/powerpoint/2010/main" val="3639290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BOSQUEJO para el Predicador</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533236" y="1413163"/>
            <a:ext cx="7712364" cy="4247317"/>
          </a:xfrm>
          <a:prstGeom prst="rect">
            <a:avLst/>
          </a:prstGeom>
        </p:spPr>
        <p:txBody>
          <a:bodyPr wrap="square">
            <a:spAutoFit/>
          </a:bodyPr>
          <a:lstStyle/>
          <a:p>
            <a:r>
              <a:rPr lang="es-CO" b="1" dirty="0" smtClean="0"/>
              <a:t>D. DAVID </a:t>
            </a:r>
            <a:r>
              <a:rPr lang="es-CO" b="1" dirty="0"/>
              <a:t>FUE PROBADO A TRAVÉS DE BETSABÉ (2 S 11)</a:t>
            </a:r>
            <a:br>
              <a:rPr lang="es-CO" b="1" dirty="0"/>
            </a:br>
            <a:r>
              <a:rPr lang="es-CO" b="1" dirty="0"/>
              <a:t>     </a:t>
            </a:r>
          </a:p>
          <a:p>
            <a:r>
              <a:rPr lang="es-CO" b="1" dirty="0"/>
              <a:t>1.</a:t>
            </a:r>
            <a:r>
              <a:rPr lang="es-CO" dirty="0"/>
              <a:t>Espiritualmente estaba con la "guardia baja"... ya tenía cincuenta años... había sido rey durante 20 años. ¡Que fácil es bajar la guardia! </a:t>
            </a:r>
          </a:p>
          <a:p>
            <a:r>
              <a:rPr lang="es-CO" b="1" dirty="0"/>
              <a:t>2. </a:t>
            </a:r>
            <a:r>
              <a:rPr lang="es-CO" dirty="0"/>
              <a:t>Tenía una confianza excesiva en sí mismo. ¡Nunca confíe en el brazo de carne! </a:t>
            </a:r>
          </a:p>
          <a:p>
            <a:r>
              <a:rPr lang="es-CO" b="1" dirty="0"/>
              <a:t>3. </a:t>
            </a:r>
            <a:r>
              <a:rPr lang="es-CO" dirty="0"/>
              <a:t>Los momentos de ocio le llevaron a la caída. Debería haber estado al frente de las batallas. Satanás toma ventaja de los tiempos de ocio.</a:t>
            </a:r>
            <a:br>
              <a:rPr lang="es-CO" dirty="0"/>
            </a:br>
            <a:r>
              <a:rPr lang="es-CO" dirty="0"/>
              <a:t/>
            </a:r>
            <a:br>
              <a:rPr lang="es-CO" dirty="0"/>
            </a:br>
            <a:r>
              <a:rPr lang="es-CO" b="1" dirty="0"/>
              <a:t>4. </a:t>
            </a:r>
            <a:r>
              <a:rPr lang="es-CO" dirty="0"/>
              <a:t>La prosperidad material trajo sensualidad. Pablo disciplinaba su carne para evitar el naufragio espiritual (1 Co 9:27). </a:t>
            </a:r>
          </a:p>
          <a:p>
            <a:endParaRPr lang="es-CO" b="1" dirty="0"/>
          </a:p>
          <a:p>
            <a:r>
              <a:rPr lang="es-CO" b="1" dirty="0"/>
              <a:t>5. </a:t>
            </a:r>
            <a:r>
              <a:rPr lang="es-CO" dirty="0"/>
              <a:t>Fracasó en vencer la tentación mientras aún la tenía en mente. Toda tentación empieza en los pensamientos. Éste es el lugar más fácil para derrotarla. Aparte de su mente, todos los pensamientos e imaginaciones (2 Co 10:5). El fracaso en hacerlo puede llevarle al desastre. </a:t>
            </a:r>
          </a:p>
        </p:txBody>
      </p:sp>
    </p:spTree>
    <p:extLst>
      <p:ext uri="{BB962C8B-B14F-4D97-AF65-F5344CB8AC3E}">
        <p14:creationId xmlns:p14="http://schemas.microsoft.com/office/powerpoint/2010/main" val="3951205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BOSQUEJO para el Predicador</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700687"/>
            <a:ext cx="7712364" cy="3416320"/>
          </a:xfrm>
          <a:prstGeom prst="rect">
            <a:avLst/>
          </a:prstGeom>
        </p:spPr>
        <p:txBody>
          <a:bodyPr wrap="square">
            <a:spAutoFit/>
          </a:bodyPr>
          <a:lstStyle/>
          <a:p>
            <a:r>
              <a:rPr lang="es-CO" sz="2400" b="1" dirty="0" smtClean="0"/>
              <a:t>F. SU </a:t>
            </a:r>
            <a:r>
              <a:rPr lang="es-CO" sz="2400" b="1" dirty="0"/>
              <a:t>ARREPENTIMIENTO</a:t>
            </a:r>
            <a:r>
              <a:rPr lang="es-CO" sz="2400" dirty="0"/>
              <a:t/>
            </a:r>
            <a:br>
              <a:rPr lang="es-CO" sz="2400" dirty="0"/>
            </a:br>
            <a:r>
              <a:rPr lang="es-CO" sz="2400" dirty="0"/>
              <a:t>Fue la sinceridad del arrepentimiento de David lo que le hizo agradable a Dios. </a:t>
            </a:r>
          </a:p>
          <a:p>
            <a:r>
              <a:rPr lang="es-CO" sz="2400" b="1" dirty="0"/>
              <a:t>1. Reconoció su transgresión. No intentó culpar a nadie más. </a:t>
            </a:r>
            <a:endParaRPr lang="es-CO" sz="2400" dirty="0"/>
          </a:p>
          <a:p>
            <a:r>
              <a:rPr lang="es-CO" sz="2400" b="1" dirty="0"/>
              <a:t>2. Se arrepintió a fondo de su iniquidad. </a:t>
            </a:r>
            <a:endParaRPr lang="es-CO" sz="2400" dirty="0"/>
          </a:p>
          <a:p>
            <a:r>
              <a:rPr lang="es-CO" sz="2400" b="1" dirty="0"/>
              <a:t>3. Buscó el perdón sinceramente. </a:t>
            </a:r>
            <a:endParaRPr lang="es-CO" sz="2400" dirty="0"/>
          </a:p>
          <a:p>
            <a:r>
              <a:rPr lang="es-CO" sz="2400" b="1" dirty="0"/>
              <a:t>4. Lloró y clamó por su purificación. </a:t>
            </a:r>
            <a:endParaRPr lang="es-CO" sz="2400" dirty="0"/>
          </a:p>
          <a:p>
            <a:r>
              <a:rPr lang="es-CO" sz="2400" b="1" dirty="0"/>
              <a:t>5. Buscó un corazón limpio y un espíritu recto. </a:t>
            </a:r>
            <a:endParaRPr lang="es-CO" sz="2400" dirty="0"/>
          </a:p>
        </p:txBody>
      </p:sp>
    </p:spTree>
    <p:extLst>
      <p:ext uri="{BB962C8B-B14F-4D97-AF65-F5344CB8AC3E}">
        <p14:creationId xmlns:p14="http://schemas.microsoft.com/office/powerpoint/2010/main" val="2152356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BOSQUEJO para el Predicador</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748089"/>
            <a:ext cx="7721599" cy="3908762"/>
          </a:xfrm>
          <a:prstGeom prst="rect">
            <a:avLst/>
          </a:prstGeom>
        </p:spPr>
        <p:txBody>
          <a:bodyPr wrap="square">
            <a:spAutoFit/>
          </a:bodyPr>
          <a:lstStyle/>
          <a:p>
            <a:pPr algn="ctr"/>
            <a:r>
              <a:rPr lang="es-CO" sz="2800" b="1" dirty="0">
                <a:ln w="1905"/>
                <a:effectLst>
                  <a:innerShdw blurRad="69850" dist="43180" dir="5400000">
                    <a:srgbClr val="000000">
                      <a:alpha val="65000"/>
                    </a:srgbClr>
                  </a:innerShdw>
                </a:effectLst>
              </a:rPr>
              <a:t>2. El bosquejo le ofrece al predicador ciertas libertades al comunicar. </a:t>
            </a:r>
            <a:endParaRPr lang="es-CO" sz="2800" b="1" dirty="0" smtClean="0">
              <a:ln w="1905"/>
              <a:effectLst>
                <a:innerShdw blurRad="69850" dist="43180" dir="5400000">
                  <a:srgbClr val="000000">
                    <a:alpha val="65000"/>
                  </a:srgbClr>
                </a:innerShdw>
              </a:effectLst>
            </a:endParaRPr>
          </a:p>
          <a:p>
            <a:pPr marL="342900" indent="-342900">
              <a:buFont typeface="Wingdings" panose="05000000000000000000" pitchFamily="2" charset="2"/>
              <a:buChar char="Ø"/>
            </a:pPr>
            <a:r>
              <a:rPr lang="es-CO" sz="2400" dirty="0" smtClean="0"/>
              <a:t>Los </a:t>
            </a:r>
            <a:r>
              <a:rPr lang="es-CO" sz="2400" dirty="0"/>
              <a:t>predicadores que tienen mucha experiencia usando bosquejos, los emplean tan discretamente que da la impresión que no los están usando. </a:t>
            </a:r>
          </a:p>
          <a:p>
            <a:pPr marL="342900" indent="-342900">
              <a:buFont typeface="Wingdings" panose="05000000000000000000" pitchFamily="2" charset="2"/>
              <a:buChar char="Ø"/>
            </a:pPr>
            <a:r>
              <a:rPr lang="es-CO" sz="2400" dirty="0"/>
              <a:t>Un bosquejo no es un sermón escrito, siempre ofrece al predicador las libertades de añadir por aquí y de quitar por allá. </a:t>
            </a:r>
          </a:p>
          <a:p>
            <a:pPr marL="342900" indent="-342900">
              <a:buFont typeface="Wingdings" panose="05000000000000000000" pitchFamily="2" charset="2"/>
              <a:buChar char="Ø"/>
            </a:pPr>
            <a:r>
              <a:rPr lang="es-CO" sz="2400" dirty="0"/>
              <a:t>El predicador tiene que usar el bosquejo y no el bosquejo usar al predicador</a:t>
            </a:r>
            <a:r>
              <a:rPr lang="es-CO" sz="2400" dirty="0" smtClean="0"/>
              <a:t>.</a:t>
            </a:r>
            <a:endParaRPr lang="es-CO" sz="2400" dirty="0"/>
          </a:p>
        </p:txBody>
      </p:sp>
    </p:spTree>
    <p:extLst>
      <p:ext uri="{BB962C8B-B14F-4D97-AF65-F5344CB8AC3E}">
        <p14:creationId xmlns:p14="http://schemas.microsoft.com/office/powerpoint/2010/main" val="1262235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PROCURA SER UN OBRERO APROBADO POR DIOS</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4396509" y="994528"/>
            <a:ext cx="6465454" cy="4401205"/>
          </a:xfrm>
          <a:prstGeom prst="rect">
            <a:avLst/>
          </a:prstGeom>
        </p:spPr>
        <p:txBody>
          <a:bodyPr wrap="square">
            <a:spAutoFit/>
          </a:bodyPr>
          <a:lstStyle/>
          <a:p>
            <a:pPr algn="just"/>
            <a:r>
              <a:rPr lang="es-CO" sz="4000" i="1" dirty="0" smtClean="0"/>
              <a:t>“Procura </a:t>
            </a:r>
            <a:r>
              <a:rPr lang="es-CO" sz="4000" i="1" dirty="0"/>
              <a:t>con diligencia presentarte a Dios aprobado, como </a:t>
            </a:r>
            <a:r>
              <a:rPr lang="es-CO" sz="4000" i="1" dirty="0" smtClean="0"/>
              <a:t>obrero </a:t>
            </a:r>
            <a:r>
              <a:rPr lang="es-CO" sz="4000" i="1" dirty="0"/>
              <a:t>que no tiene de qué avergonzarse, que usa bien la </a:t>
            </a:r>
            <a:r>
              <a:rPr lang="es-CO" sz="4000" i="1" dirty="0" smtClean="0"/>
              <a:t>palabra de verdad”</a:t>
            </a:r>
            <a:r>
              <a:rPr lang="es-CO" sz="4000" dirty="0" smtClean="0"/>
              <a:t>. </a:t>
            </a:r>
          </a:p>
          <a:p>
            <a:pPr algn="just"/>
            <a:endParaRPr lang="es-CO" sz="4000" dirty="0"/>
          </a:p>
          <a:p>
            <a:pPr algn="r"/>
            <a:r>
              <a:rPr lang="es-CO" sz="4000" b="1" i="1" dirty="0" smtClean="0"/>
              <a:t>2 </a:t>
            </a:r>
            <a:r>
              <a:rPr lang="es-CO" sz="4000" b="1" i="1" dirty="0"/>
              <a:t>Tim 2:15</a:t>
            </a:r>
          </a:p>
        </p:txBody>
      </p:sp>
    </p:spTree>
    <p:extLst>
      <p:ext uri="{BB962C8B-B14F-4D97-AF65-F5344CB8AC3E}">
        <p14:creationId xmlns:p14="http://schemas.microsoft.com/office/powerpoint/2010/main" val="38687076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del BOSQUEJO para el predicador</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402117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del BOSQUEJO para el predicador</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4304144" y="584307"/>
            <a:ext cx="7333673" cy="5539978"/>
          </a:xfrm>
          <a:prstGeom prst="rect">
            <a:avLst/>
          </a:prstGeom>
        </p:spPr>
        <p:txBody>
          <a:bodyPr wrap="square">
            <a:spAutoFit/>
          </a:bodyPr>
          <a:lstStyle/>
          <a:p>
            <a:r>
              <a:rPr lang="es-CO" sz="2800" b="1" dirty="0">
                <a:ln w="1905"/>
                <a:effectLst>
                  <a:innerShdw blurRad="69850" dist="43180" dir="5400000">
                    <a:srgbClr val="000000">
                      <a:alpha val="65000"/>
                    </a:srgbClr>
                  </a:innerShdw>
                </a:effectLst>
              </a:rPr>
              <a:t>3. El bosquejo ayuda al predicador a recordar ideas que de otra manera las hubiera olvidado. </a:t>
            </a:r>
            <a:endParaRPr lang="es-CO" sz="2800" b="1" dirty="0" smtClean="0">
              <a:ln w="1905"/>
              <a:effectLst>
                <a:innerShdw blurRad="69850" dist="43180" dir="5400000">
                  <a:srgbClr val="000000">
                    <a:alpha val="65000"/>
                  </a:srgbClr>
                </a:innerShdw>
              </a:effectLst>
            </a:endParaRPr>
          </a:p>
          <a:p>
            <a:pPr marL="342900" indent="-342900">
              <a:buFont typeface="Wingdings" panose="05000000000000000000" pitchFamily="2" charset="2"/>
              <a:buChar char="Ø"/>
            </a:pPr>
            <a:endParaRPr lang="es-CO"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342900" indent="-342900">
              <a:buFont typeface="Wingdings" panose="05000000000000000000" pitchFamily="2" charset="2"/>
              <a:buChar char="Ø"/>
            </a:pPr>
            <a:r>
              <a:rPr lang="es-CO" sz="2800" dirty="0" smtClean="0"/>
              <a:t>En </a:t>
            </a:r>
            <a:r>
              <a:rPr lang="es-CO" sz="2800" dirty="0"/>
              <a:t>su preparación para predicar, aterrizan en la mente del predicador muchos buenos pensamientos que de no enjaularlos volarán como palomas. </a:t>
            </a:r>
          </a:p>
          <a:p>
            <a:endParaRPr lang="es-CO" sz="2800" dirty="0"/>
          </a:p>
          <a:p>
            <a:pPr marL="342900" indent="-342900">
              <a:buFont typeface="Wingdings" panose="05000000000000000000" pitchFamily="2" charset="2"/>
              <a:buChar char="Ø"/>
            </a:pPr>
            <a:r>
              <a:rPr lang="es-CO" sz="2800" dirty="0"/>
              <a:t>Evitemos bajarnos de la plataforma con el vacío de que dijimos algo que no debimos decir, y que no dijimos todo lo que queríamos decir.</a:t>
            </a:r>
          </a:p>
          <a:p>
            <a:pPr algn="ctr"/>
            <a:endParaRPr lang="es-CO" sz="2800" b="1" dirty="0">
              <a:ln w="1905"/>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8425023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Alana\Documents\ppts igreja\hebert 2015\ESPANHOL\latera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4" descr="http://apologista.files.wordpress.com/2010/07/predicand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7745" y="1413163"/>
            <a:ext cx="3214255" cy="463769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31636" y="0"/>
            <a:ext cx="10760364" cy="1200329"/>
          </a:xfrm>
          <a:prstGeom prst="rect">
            <a:avLst/>
          </a:prstGeom>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endParaRPr lang="es-ES" sz="3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algn="ctr"/>
            <a:r>
              <a:rPr lang="es-ES" sz="40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Importancia del </a:t>
            </a:r>
            <a:r>
              <a:rPr lang="es-ES" sz="4000" b="1" dirty="0" smtClean="0">
                <a:ln w="9525">
                  <a:solidFill>
                    <a:schemeClr val="bg1"/>
                  </a:solidFill>
                  <a:prstDash val="solid"/>
                </a:ln>
                <a:solidFill>
                  <a:schemeClr val="bg1"/>
                </a:solidFill>
                <a:effectLst>
                  <a:outerShdw blurRad="12700" dist="38100" dir="2700000" algn="tl" rotWithShape="0">
                    <a:schemeClr val="bg1">
                      <a:lumMod val="50000"/>
                    </a:schemeClr>
                  </a:outerShdw>
                </a:effectLst>
              </a:rPr>
              <a:t>BOSQUEJO para el Predicador</a:t>
            </a:r>
            <a:endParaRPr lang="es-ES" sz="4000" b="1" cap="none" spc="0" dirty="0" smtClean="0">
              <a:ln w="9525">
                <a:solidFill>
                  <a:schemeClr val="bg1"/>
                </a:solidFill>
                <a:prstDash val="solid"/>
              </a:ln>
              <a:solidFill>
                <a:schemeClr val="bg1"/>
              </a:solidFill>
              <a:effectLst>
                <a:outerShdw blurRad="12700" dist="38100" dir="2700000" algn="tl" rotWithShape="0">
                  <a:schemeClr val="bg1">
                    <a:lumMod val="50000"/>
                  </a:schemeClr>
                </a:outerShdw>
              </a:effectLst>
            </a:endParaRPr>
          </a:p>
        </p:txBody>
      </p:sp>
      <p:sp>
        <p:nvSpPr>
          <p:cNvPr id="5" name="Rectángulo 4"/>
          <p:cNvSpPr/>
          <p:nvPr/>
        </p:nvSpPr>
        <p:spPr>
          <a:xfrm>
            <a:off x="1431636" y="1675425"/>
            <a:ext cx="7786254" cy="3724096"/>
          </a:xfrm>
          <a:prstGeom prst="rect">
            <a:avLst/>
          </a:prstGeom>
        </p:spPr>
        <p:txBody>
          <a:bodyPr wrap="square">
            <a:spAutoFit/>
          </a:bodyPr>
          <a:lstStyle/>
          <a:p>
            <a:pPr algn="ctr"/>
            <a:r>
              <a:rPr lang="es-CO" sz="2800" b="1" dirty="0">
                <a:ln w="1905"/>
                <a:effectLst>
                  <a:innerShdw blurRad="69850" dist="43180" dir="5400000">
                    <a:srgbClr val="000000">
                      <a:alpha val="65000"/>
                    </a:srgbClr>
                  </a:innerShdw>
                </a:effectLst>
              </a:rPr>
              <a:t>4. Le permite al predicador mantenerse en su tema, asunto o pasaje bíblico. </a:t>
            </a:r>
            <a:endParaRPr lang="es-CO" sz="2800" b="1" dirty="0" smtClean="0">
              <a:ln w="1905"/>
              <a:effectLst>
                <a:innerShdw blurRad="69850" dist="43180" dir="5400000">
                  <a:srgbClr val="000000">
                    <a:alpha val="65000"/>
                  </a:srgbClr>
                </a:innerShdw>
              </a:effectLst>
            </a:endParaRPr>
          </a:p>
          <a:p>
            <a:endParaRPr lang="es-CO"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marL="285750" indent="-285750">
              <a:buFont typeface="Wingdings" panose="05000000000000000000" pitchFamily="2" charset="2"/>
              <a:buChar char="Ø"/>
            </a:pPr>
            <a:r>
              <a:rPr lang="es-CO" sz="2400" dirty="0" smtClean="0"/>
              <a:t>No </a:t>
            </a:r>
            <a:r>
              <a:rPr lang="es-CO" sz="2400" dirty="0"/>
              <a:t>hay cosa que canse más a un oyente que escuchar a un predicador  dar vueltas y vueltas y no llega nunca al punto, habla mucho y dice muy poco. </a:t>
            </a:r>
          </a:p>
          <a:p>
            <a:endParaRPr lang="es-CO" sz="2400" dirty="0"/>
          </a:p>
          <a:p>
            <a:pPr marL="285750" indent="-285750">
              <a:buFont typeface="Wingdings" panose="05000000000000000000" pitchFamily="2" charset="2"/>
              <a:buChar char="Ø"/>
            </a:pPr>
            <a:r>
              <a:rPr lang="es-CO" sz="2400" dirty="0"/>
              <a:t>El clavo está, él tiene el martillo, pero da en todos los lugares menos en la cabeza del clavo. </a:t>
            </a:r>
          </a:p>
          <a:p>
            <a:pPr algn="ctr"/>
            <a:endParaRPr lang="es-CO"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823887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del BOSQUEJO para el predicador</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3814618" y="695097"/>
            <a:ext cx="7851202" cy="4647426"/>
          </a:xfrm>
          <a:prstGeom prst="rect">
            <a:avLst/>
          </a:prstGeom>
        </p:spPr>
        <p:txBody>
          <a:bodyPr wrap="square">
            <a:spAutoFit/>
          </a:bodyPr>
          <a:lstStyle/>
          <a:p>
            <a:pPr algn="ctr"/>
            <a:r>
              <a:rPr lang="es-CO" sz="3200" b="1" dirty="0">
                <a:ln w="1905"/>
                <a:effectLst>
                  <a:innerShdw blurRad="69850" dist="43180" dir="5400000">
                    <a:srgbClr val="000000">
                      <a:alpha val="65000"/>
                    </a:srgbClr>
                  </a:innerShdw>
                </a:effectLst>
              </a:rPr>
              <a:t>5. Le ayudará al predicador a desarrollar </a:t>
            </a:r>
            <a:endParaRPr lang="es-CO" sz="3200" b="1" dirty="0" smtClean="0">
              <a:ln w="1905"/>
              <a:effectLst>
                <a:innerShdw blurRad="69850" dist="43180" dir="5400000">
                  <a:srgbClr val="000000">
                    <a:alpha val="65000"/>
                  </a:srgbClr>
                </a:innerShdw>
              </a:effectLst>
            </a:endParaRPr>
          </a:p>
          <a:p>
            <a:pPr algn="ctr"/>
            <a:r>
              <a:rPr lang="es-CO" sz="3200" b="1" dirty="0" smtClean="0">
                <a:ln w="1905"/>
                <a:effectLst>
                  <a:innerShdw blurRad="69850" dist="43180" dir="5400000">
                    <a:srgbClr val="000000">
                      <a:alpha val="65000"/>
                    </a:srgbClr>
                  </a:innerShdw>
                </a:effectLst>
              </a:rPr>
              <a:t>un </a:t>
            </a:r>
            <a:r>
              <a:rPr lang="es-CO" sz="3200" b="1" dirty="0">
                <a:ln w="1905"/>
                <a:effectLst>
                  <a:innerShdw blurRad="69850" dist="43180" dir="5400000">
                    <a:srgbClr val="000000">
                      <a:alpha val="65000"/>
                    </a:srgbClr>
                  </a:innerShdw>
                </a:effectLst>
              </a:rPr>
              <a:t>sermón completo</a:t>
            </a:r>
            <a:r>
              <a:rPr lang="es-CO" sz="3200" b="1" dirty="0" smtClean="0">
                <a:ln w="1905"/>
                <a:effectLst>
                  <a:innerShdw blurRad="69850" dist="43180" dir="5400000">
                    <a:srgbClr val="000000">
                      <a:alpha val="65000"/>
                    </a:srgbClr>
                  </a:innerShdw>
                </a:effectLst>
              </a:rPr>
              <a:t>.</a:t>
            </a:r>
            <a:r>
              <a:rPr lang="es-CO" sz="3200" dirty="0"/>
              <a:t> </a:t>
            </a:r>
            <a:endParaRPr lang="es-CO" sz="3200" dirty="0" smtClean="0"/>
          </a:p>
          <a:p>
            <a:pPr algn="just"/>
            <a:endParaRPr lang="es-CO" dirty="0">
              <a:solidFill>
                <a:srgbClr val="002060"/>
              </a:solidFill>
            </a:endParaRPr>
          </a:p>
          <a:p>
            <a:pPr marL="285750" indent="-285750" algn="just">
              <a:buFont typeface="Wingdings" panose="05000000000000000000" pitchFamily="2" charset="2"/>
              <a:buChar char="Ø"/>
            </a:pPr>
            <a:r>
              <a:rPr lang="es-CO" sz="2800" dirty="0" smtClean="0"/>
              <a:t>La </a:t>
            </a:r>
            <a:r>
              <a:rPr lang="es-CO" sz="2800" dirty="0"/>
              <a:t>falta de notas contribuye a que el predicador a veces se detenga en un solo punto, sin tratar otros puntos coherentes al asunto. </a:t>
            </a:r>
            <a:endParaRPr lang="es-CO" sz="2800" dirty="0" smtClean="0"/>
          </a:p>
          <a:p>
            <a:pPr algn="just"/>
            <a:endParaRPr lang="es-CO" sz="2800" dirty="0"/>
          </a:p>
          <a:p>
            <a:pPr marL="342900" indent="-342900" algn="just">
              <a:buFont typeface="Wingdings" panose="05000000000000000000" pitchFamily="2" charset="2"/>
              <a:buChar char="Ø"/>
            </a:pPr>
            <a:r>
              <a:rPr lang="es-CO" sz="2800" dirty="0"/>
              <a:t>El bosquejo siempre le recuerda que no se puede detener mucho en un solo punto, que necesita moverse a otros pensamientos.</a:t>
            </a:r>
          </a:p>
          <a:p>
            <a:pPr algn="ctr"/>
            <a:r>
              <a:rPr lang="es-CO"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es-CO"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3334014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http://obrerofiel.s3.amazonaws.com/wp-content/uploads/2011/02/predicar.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 name="AutoShape 4" descr="http://obrerofiel.s3.amazonaws.com/wp-content/uploads/2011/02/predicar.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 name="AutoShape 6" descr="http://obrerofiel.s3.amazonaws.com/wp-content/uploads/2011/02/predicar.jp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 name="AutoShape 10" descr="data:image/png;base64,iVBORw0KGgoAAAANSUhEUgAAALcAAAETCAMAAABDSmfhAAAAgVBMVEX///8AAADt7e3o6Ojx8fFfX1/6+vpra2tXV1elpaX19fXj4+Obm5vy8vKJiYng4OA9PT1RUVHR0dF2dna9vb2VlZU0NDQsLCzZ2dnS0tIhISHHx8ewsLCDg4MTExMLCwuqqqpmZma4uLhGRkaFhYUXFxdTU1M3NzdycnImJiZ7e3uP3DpDAAAKTUlEQVR4nO2daXuyOhCGwb1q3SruG1r7tv3/P/AQQAnJBBKcCfQ6eT681zm2yl2cJLMleJ6Tk5OTk5OTk5OTk5MTktqjUc/zWqNO3SAmWk7mvu+vvga+fx7Mb+NRq24iHW18QG+9urFKtYK4fX9RN1eJ2jB2dMvrJiuWkttf1o1WqN5Oxf1dN1qxlirue91kJZqowJs+mYcK7k3dYCU6wNjnoW2QaEpuG/y66n5btpPFml1Uf60eKrB3hIyAFull33Xf8N4I7o/HZW+6pjJVcJ9JOQVduAtrmooC2x/Tkub1xl9Zy6nbq7hH1Ky8ctxaE0KowO5To+aUM1YdbtD9ZjKZSRHUNeQOFNhrctK8Nobcqtt9ICcVdMfh1p7+sXQ1tO8BzE3OKcmM2/OOIPeemLKIQ++7HoPcH8SUskbJhU9vU6+tM5nBM8oPOaeoxE/qMmQtM038R1E1RJfbx2XHel/3FcA+15GzGib2sdQcm78A9yV6fX0jpVQpccTX5c5VV8Zmf+24jsnQ83ppAm1S+ptyJiJeLN9q4d4/836lfvRCxE5suxZu/h6WZfrEgCedPN+sZyJa+/xaUgYex3azR/7nMZNEoVOXmjQvaeU+lrxh0u+PHw7CM53JkvkBMamAIQ20Sems0g7Xwmi4czZjR1DIqIwWp5ff2/EYQ6/5WDp1F6wmrbYy9w408u2VW+T/eQF3e9PMQGiLORYUNQ6k2WE6z/1C4C2DbLp/+OX1gwvzykZ0BKcbPxuJWfbNbt0BBGeDrjcOmMZSnBN6Nz+zZ25s262tATYesS3GZ+j1SOdeJ/r3lL67x/1kbpVbldZWqRsHEA9Tyk2llktrkH+q1tJjU0s6oQhWZhn8AwRUyGuxfxNbloqDdquwrZM+9jj+K9PwSIrcLEcQBia+7GT3FQgkLIf3F5lAoSH7G2+xmYTg32UX/A1iAPQVzyAHJbb1EAL4ziF1vVkKB6eB7Ic+/7S4A7ZMMTddUX6oIbSf6XB/MzO5esp2lIt9bq07/sFcw6m6y+BaA7fO4DydE25VV4fV4loGnl+AfvohNFxvBb0R1mv1idrBOFY0AIP9O5ulO5EEtlnBWLBefiiSwParSOE3jlu4uxdlsac2O4ElsO3vIHKsesalQv08m6qUyWS/bFIgk8CiblZeJnFF3ay8lLV5x02i/wP3tG5YXnq+eSz7dW+1wJTWH+D+q/fbxL6bxK3uWW82t17omchyaa1Y/wPuQd2svAy4L3Wz8jLg/qvjsm7UnPS5rbdBFkqb23Jpqky63L91gwrS5G7czilN7kYF857Xu4Cdgw3nPmhWIii5r2vjAmNRkkcUVbEhLqZPtgb1f5NIh7CVI0nMw60xkMwq4HQdEc/A5cq3lQ73Kd8q4L+LTmBQRqbl5r72wTNhkKuO3J+XVue41SJLQuSqYJO4IUkceGll6bsCNl0/hFC9C4bAmnLrf7SVm9Fq4pYSCoMpGKwfVZsWi3Uhwh4B1+pON9vB/lu4wWPDLqBEX0TccsMIU8hMWqxdanca8CLb2q2oTp8nEmW7EjhVv4+CG9BY8eUU60LEfTPhbplzU630WqNt9XmcxCezKLeKKkXlWWlwn7hMwrz81wUR1Ys1+qj+cZ3UU2MPhWrHwH6lPFfjKW5niX7MkIqw8X64OIT9sOji2e/2fgy5yevcnfdRoOgi4cOtYWAS8Nirz2/3rOFvup88LWInbdA2Sdvbz7O1OkGwXLTaQCeGATZF+nsUxwQ9r/1Q9qNeK3q102klL/U6z19pv8PemLX7fTh8+etBpHU2R8xvg1QrP311nvxfplNXf40l4FaezoMtZO4qzl0VYdu32Zf9gpC5zT2NasKOMG3db+x1h9m3ftDQHG42n0gbn/4I99Rk4WsO90rdRdx0bmjnPq4uJNz04Nh96ym36WY0Y9HYiUdu4mTcJj1HDeCODPuU5Aiq5OP1hV6fZ9uZY1XIQukL/4y56EO38X8YRS+GWqGnT9iZFBty7i02drzOp0lexYFOGMKvkzDuNMFA6Irjc7OFMs3nhH+Jm8UNaYuc0W7iurlj40hqqoQ+Cj73d8ZNmJK4oHMz2HX2n0RaoXN3fL/7KL3TcRPUAdtZGYGOm/YoWTruU/nFXxChR0i6m4QuHUF7hDkd95n06BbC9A/peRx/lRtl4VmAbg4pt7g/u5K2YPGetCEZI8K8wz0h+AEPMvcONjfS8+WQuCFzIz00DInb+5JfJj0MfGjcnQFzAwEI7cIT4nBDDhrpcbLGXSUK7lB+nbQfAosbMBRSzwqBOz7OGZpRKDceYWSs4qQdkEKiPO8eo1gfz9TQWVCEoYN5XyAgNuNBSybhxlEU7pbqgxrOHc940A/ofCtabrImcBzu+ExisFWB7mwiDO7YjsGQj86ZReMG91PRbWdE4WaxJOwSN5s77rcGo2Oyw+XwuMEhTrb0oHAnww/aenemeqIaCvcs+SwoeKI6HBSFO41toBZ+qjQKJjcUHlPl71G5oRtOtM0BlRv6NKIlE5cbCEOInsqD07n54O4BR5zTOLM4XdXPXAkQrtGEx4ozgqtyAy0tNEsmMje0c5Ak4YbNDWwEIqk8oAQ8HDewi5pkZyA2N9QWT5HhrLZbu4AMyBRSGAo6N2AoFIeK4HDz3T2h9NMdwYyCw83vZPuUf0wQPOBw808uA/YMEhyVjMPNh7/AQ5kJlvoq3PLO15whyBkgAl+2Crfsi+VmaCCljM+tetR2kWTfIL+y2OCu0iMrLy15bvmgF4KJsC9dpFRyESrPLRsKwVGEFbgnkg+S55bHzGczuKW4XfCcpOoiQexQhVuaUARuecLBf/heFW7R+ZXOSJTegu/KVuD+7AkvSGYgfSh+PpmEW5pRyh+9aoNbzLrIw048ZaoR3Ecx+pW5pfC4GdzCc2llbunBtc3gFuxX5pYSbk3g/hTNF1hWxAeXoK/0oTn3r+hYAdzi0oNeL8FokQW4xXImejuhNIJwuMVyJvqxw1Tcoi+AvdJTcYu7gLE9KwxusNgnZJSxN369zL1bwlGYMKNgr/Rm59lK6iufKi3kf7C78vSfdwnoXDQtC4sTLrbpObx5FfYh5WcU3I12r+3ULZ7bOryPgjosh6+cmXP7LUuz8uExJvYrBy2cNeruvBuDyV2d+n7U+Xx+RkH0q6qXAHWdDRLu6puitQt73HvwAvrqM6Bu1oz/QvFKDvTc/PnWaNjefl518tbswuQrgrgVh6o+ld6n8/US7NZ784Prtbn5pBb+nphKOxm1PplL/ZB0FlQ4D0rnY/kbQtOqtDF4hpE+N5cnwE8OplI+O1khnZ7ALJ9E+EybacFzcQFp1H+zUUn7KB4jK78YcFM/QcjkMQ0aOYVHvkrLcXxJQy0rvwXXlo6vkUTzM9Ld6A8tlVa+mt9+l5Gu2u5RzE26N5rTMASY+5PjxrxO3blFbyNAVCjXrDP7uh4a9XRwtR7Tyu74sVBmdBqoqf+z89cX0r3YVFo06on3Tk5OTk5OTk5OTk5OTk5OTij6D8vZjPT6QeKsAAAAAElFTkSuQmCC"/>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0" name="AutoShape 2" descr="http://obrerofiel.s3.amazonaws.com/wp-content/uploads/2011/02/predicar.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 name="AutoShape 12" descr="data:image/png;base64,iVBORw0KGgoAAAANSUhEUgAAALcAAAETCAMAAABDSmfhAAAAgVBMVEX///8AAADt7e3o6Ojx8fFfX1/6+vpra2tXV1elpaX19fXj4+Obm5vy8vKJiYng4OA9PT1RUVHR0dF2dna9vb2VlZU0NDQsLCzZ2dnS0tIhISHHx8ewsLCDg4MTExMLCwuqqqpmZma4uLhGRkaFhYUXFxdTU1M3NzdycnImJiZ7e3uP3DpDAAAKTUlEQVR4nO2daXuyOhCGwb1q3SruG1r7tv3/P/AQQAnJBBKcCfQ6eT681zm2yl2cJLMleJ6Tk5OTk5OTk5OTk5MTktqjUc/zWqNO3SAmWk7mvu+vvga+fx7Mb+NRq24iHW18QG+9urFKtYK4fX9RN1eJ2jB2dMvrJiuWkttf1o1WqN5Oxf1dN1qxlirue91kJZqowJs+mYcK7k3dYCU6wNjnoW2QaEpuG/y66n5btpPFml1Uf60eKrB3hIyAFull33Xf8N4I7o/HZW+6pjJVcJ9JOQVduAtrmooC2x/Tkub1xl9Zy6nbq7hH1Ky8ctxaE0KowO5To+aUM1YdbtD9ZjKZSRHUNeQOFNhrctK8Nobcqtt9ICcVdMfh1p7+sXQ1tO8BzE3OKcmM2/OOIPeemLKIQ++7HoPcH8SUskbJhU9vU6+tM5nBM8oPOaeoxE/qMmQtM038R1E1RJfbx2XHel/3FcA+15GzGib2sdQcm78A9yV6fX0jpVQpccTX5c5VV8Zmf+24jsnQ83ppAm1S+ptyJiJeLN9q4d4/836lfvRCxE5suxZu/h6WZfrEgCedPN+sZyJa+/xaUgYex3azR/7nMZNEoVOXmjQvaeU+lrxh0u+PHw7CM53JkvkBMamAIQ20Sems0g7Xwmi4czZjR1DIqIwWp5ff2/EYQ6/5WDp1F6wmrbYy9w408u2VW+T/eQF3e9PMQGiLORYUNQ6k2WE6z/1C4C2DbLp/+OX1gwvzykZ0BKcbPxuJWfbNbt0BBGeDrjcOmMZSnBN6Nz+zZ25s262tATYesS3GZ+j1SOdeJ/r3lL67x/1kbpVbldZWqRsHEA9Tyk2llktrkH+q1tJjU0s6oQhWZhn8AwRUyGuxfxNbloqDdquwrZM+9jj+K9PwSIrcLEcQBia+7GT3FQgkLIf3F5lAoSH7G2+xmYTg32UX/A1iAPQVzyAHJbb1EAL4ziF1vVkKB6eB7Ic+/7S4A7ZMMTddUX6oIbSf6XB/MzO5esp2lIt9bq07/sFcw6m6y+BaA7fO4DydE25VV4fV4loGnl+AfvohNFxvBb0R1mv1idrBOFY0AIP9O5ulO5EEtlnBWLBefiiSwParSOE3jlu4uxdlsac2O4ElsO3vIHKsesalQv08m6qUyWS/bFIgk8CiblZeJnFF3ay8lLV5x02i/wP3tG5YXnq+eSz7dW+1wJTWH+D+q/fbxL6bxK3uWW82t17omchyaa1Y/wPuQd2svAy4L3Wz8jLg/qvjsm7UnPS5rbdBFkqb23Jpqky63L91gwrS5G7czilN7kYF857Xu4Cdgw3nPmhWIii5r2vjAmNRkkcUVbEhLqZPtgb1f5NIh7CVI0nMw60xkMwq4HQdEc/A5cq3lQ73Kd8q4L+LTmBQRqbl5r72wTNhkKuO3J+XVue41SJLQuSqYJO4IUkceGll6bsCNl0/hFC9C4bAmnLrf7SVm9Fq4pYSCoMpGKwfVZsWi3Uhwh4B1+pON9vB/lu4wWPDLqBEX0TccsMIU8hMWqxdanca8CLb2q2oTp8nEmW7EjhVv4+CG9BY8eUU60LEfTPhbplzU630WqNt9XmcxCezKLeKKkXlWWlwn7hMwrz81wUR1Ys1+qj+cZ3UU2MPhWrHwH6lPFfjKW5niX7MkIqw8X64OIT9sOji2e/2fgy5yevcnfdRoOgi4cOtYWAS8Nirz2/3rOFvup88LWInbdA2Sdvbz7O1OkGwXLTaQCeGATZF+nsUxwQ9r/1Q9qNeK3q102klL/U6z19pv8PemLX7fTh8+etBpHU2R8xvg1QrP311nvxfplNXf40l4FaezoMtZO4qzl0VYdu32Zf9gpC5zT2NasKOMG3db+x1h9m3ftDQHG42n0gbn/4I99Rk4WsO90rdRdx0bmjnPq4uJNz04Nh96ym36WY0Y9HYiUdu4mTcJj1HDeCODPuU5Aiq5OP1hV6fZ9uZY1XIQukL/4y56EO38X8YRS+GWqGnT9iZFBty7i02drzOp0lexYFOGMKvkzDuNMFA6Irjc7OFMs3nhH+Jm8UNaYuc0W7iurlj40hqqoQ+Cj73d8ZNmJK4oHMz2HX2n0RaoXN3fL/7KL3TcRPUAdtZGYGOm/YoWTruU/nFXxChR0i6m4QuHUF7hDkd95n06BbC9A/peRx/lRtl4VmAbg4pt7g/u5K2YPGetCEZI8K8wz0h+AEPMvcONjfS8+WQuCFzIz00DInb+5JfJj0MfGjcnQFzAwEI7cIT4nBDDhrpcbLGXSUK7lB+nbQfAosbMBRSzwqBOz7OGZpRKDceYWSs4qQdkEKiPO8eo1gfz9TQWVCEoYN5XyAgNuNBSybhxlEU7pbqgxrOHc940A/ofCtabrImcBzu+ExisFWB7mwiDO7YjsGQj86ZReMG91PRbWdE4WaxJOwSN5s77rcGo2Oyw+XwuMEhTrb0oHAnww/aenemeqIaCvcs+SwoeKI6HBSFO41toBZ+qjQKJjcUHlPl71G5oRtOtM0BlRv6NKIlE5cbCEOInsqD07n54O4BR5zTOLM4XdXPXAkQrtGEx4ozgqtyAy0tNEsmMje0c5Ak4YbNDWwEIqk8oAQ8HDewi5pkZyA2N9QWT5HhrLZbu4AMyBRSGAo6N2AoFIeK4HDz3T2h9NMdwYyCw83vZPuUf0wQPOBw808uA/YMEhyVjMPNh7/AQ5kJlvoq3PLO15whyBkgAl+2Crfsi+VmaCCljM+tetR2kWTfIL+y2OCu0iMrLy15bvmgF4KJsC9dpFRyESrPLRsKwVGEFbgnkg+S55bHzGczuKW4XfCcpOoiQexQhVuaUARuecLBf/heFW7R+ZXOSJTegu/KVuD+7AkvSGYgfSh+PpmEW5pRyh+9aoNbzLrIw048ZaoR3Ecx+pW5pfC4GdzCc2llbunBtc3gFuxX5pYSbk3g/hTNF1hWxAeXoK/0oTn3r+hYAdzi0oNeL8FokQW4xXImejuhNIJwuMVyJvqxw1Tcoi+AvdJTcYu7gLE9KwxusNgnZJSxN369zL1bwlGYMKNgr/Rm59lK6iufKi3kf7C78vSfdwnoXDQtC4sTLrbpObx5FfYh5WcU3I12r+3ULZ7bOryPgjosh6+cmXP7LUuz8uExJvYrBy2cNeruvBuDyV2d+n7U+Xx+RkH0q6qXAHWdDRLu6puitQt73HvwAvrqM6Bu1oz/QvFKDvTc/PnWaNjefl518tbswuQrgrgVh6o+ld6n8/US7NZ784Prtbn5pBb+nphKOxm1PplL/ZB0FlQ4D0rnY/kbQtOqtDF4hpE+N5cnwE8OplI+O1khnZ7ALJ9E+EybacFzcQFp1H+zUUn7KB4jK78YcFM/QcjkMQ0aOYVHvkrLcXxJQy0rvwXXlo6vkUTzM9Ld6A8tlVa+mt9+l5Gu2u5RzE26N5rTMASY+5PjxrxO3blFbyNAVCjXrDP7uh4a9XRwtR7Tyu74sVBmdBqoqf+z89cX0r3YVFo06on3Tk5OTk5OTk5OTk5OTk5OTij6D8vZjPT6QeKsAAAAAElFTkSuQmCC"/>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1038" name="Picture 14" descr="http://apologista.files.wordpress.com/2010/07/predicando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2028" y="7937"/>
            <a:ext cx="3369972" cy="6850063"/>
          </a:xfrm>
          <a:prstGeom prst="rect">
            <a:avLst/>
          </a:prstGeom>
          <a:noFill/>
          <a:extLst>
            <a:ext uri="{909E8E84-426E-40DD-AFC4-6F175D3DCCD1}">
              <a14:hiddenFill xmlns:a14="http://schemas.microsoft.com/office/drawing/2010/main">
                <a:solidFill>
                  <a:srgbClr val="FFFFFF"/>
                </a:solidFill>
              </a14:hiddenFill>
            </a:ext>
          </a:extLst>
        </p:spPr>
      </p:pic>
      <p:sp>
        <p:nvSpPr>
          <p:cNvPr id="2" name="Triángulo isósceles 1"/>
          <p:cNvSpPr/>
          <p:nvPr/>
        </p:nvSpPr>
        <p:spPr>
          <a:xfrm rot="10800000">
            <a:off x="3711659" y="1321626"/>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CuadroTexto 2"/>
          <p:cNvSpPr txBox="1"/>
          <p:nvPr/>
        </p:nvSpPr>
        <p:spPr>
          <a:xfrm>
            <a:off x="3077986" y="684096"/>
            <a:ext cx="2020415" cy="523220"/>
          </a:xfrm>
          <a:prstGeom prst="rect">
            <a:avLst/>
          </a:prstGeom>
          <a:noFill/>
        </p:spPr>
        <p:txBody>
          <a:bodyPr wrap="square" rtlCol="0">
            <a:spAutoFit/>
          </a:bodyPr>
          <a:lstStyle/>
          <a:p>
            <a:pPr algn="ctr"/>
            <a:r>
              <a:rPr lang="es-CO" sz="2400" b="1" dirty="0" smtClean="0">
                <a:latin typeface="Arial" panose="020B0604020202020204" pitchFamily="34" charset="0"/>
                <a:cs typeface="Arial" panose="020B0604020202020204" pitchFamily="34" charset="0"/>
              </a:rPr>
              <a:t>   </a:t>
            </a:r>
            <a:r>
              <a:rPr lang="es-CO" sz="2800" b="1" u="sng" dirty="0" smtClean="0">
                <a:latin typeface="Arial" panose="020B0604020202020204" pitchFamily="34" charset="0"/>
                <a:cs typeface="Arial" panose="020B0604020202020204" pitchFamily="34" charset="0"/>
              </a:rPr>
              <a:t>TEXTO</a:t>
            </a:r>
            <a:endParaRPr lang="es-CO" sz="2800" b="1" u="sng" dirty="0">
              <a:latin typeface="Arial" panose="020B0604020202020204" pitchFamily="34" charset="0"/>
              <a:cs typeface="Arial" panose="020B0604020202020204" pitchFamily="34" charset="0"/>
            </a:endParaRPr>
          </a:p>
        </p:txBody>
      </p:sp>
      <p:cxnSp>
        <p:nvCxnSpPr>
          <p:cNvPr id="12" name="Conector recto 11"/>
          <p:cNvCxnSpPr/>
          <p:nvPr/>
        </p:nvCxnSpPr>
        <p:spPr>
          <a:xfrm>
            <a:off x="3077986" y="2687853"/>
            <a:ext cx="2339148"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3258355" y="2236026"/>
            <a:ext cx="1983345" cy="523220"/>
          </a:xfrm>
          <a:prstGeom prst="rect">
            <a:avLst/>
          </a:prstGeom>
          <a:noFill/>
        </p:spPr>
        <p:txBody>
          <a:bodyPr wrap="square" rtlCol="0">
            <a:spAutoFit/>
          </a:bodyPr>
          <a:lstStyle/>
          <a:p>
            <a:pPr algn="ctr"/>
            <a:r>
              <a:rPr lang="es-CO" sz="2800" b="1" dirty="0" smtClean="0">
                <a:latin typeface="Arial" panose="020B0604020202020204" pitchFamily="34" charset="0"/>
                <a:cs typeface="Arial" panose="020B0604020202020204" pitchFamily="34" charset="0"/>
              </a:rPr>
              <a:t>TÍTULO</a:t>
            </a:r>
            <a:endParaRPr lang="es-CO" sz="2800" b="1" dirty="0">
              <a:latin typeface="Arial" panose="020B0604020202020204" pitchFamily="34" charset="0"/>
              <a:cs typeface="Arial" panose="020B0604020202020204" pitchFamily="34" charset="0"/>
            </a:endParaRPr>
          </a:p>
        </p:txBody>
      </p:sp>
      <p:cxnSp>
        <p:nvCxnSpPr>
          <p:cNvPr id="16" name="Conector recto 15"/>
          <p:cNvCxnSpPr>
            <a:stCxn id="13" idx="2"/>
          </p:cNvCxnSpPr>
          <p:nvPr/>
        </p:nvCxnSpPr>
        <p:spPr>
          <a:xfrm>
            <a:off x="4250028" y="2759246"/>
            <a:ext cx="25758" cy="2366546"/>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7" name="CuadroTexto 16"/>
          <p:cNvSpPr txBox="1"/>
          <p:nvPr/>
        </p:nvSpPr>
        <p:spPr>
          <a:xfrm>
            <a:off x="1868193" y="2806005"/>
            <a:ext cx="2229435" cy="523220"/>
          </a:xfrm>
          <a:prstGeom prst="rect">
            <a:avLst/>
          </a:prstGeom>
          <a:noFill/>
        </p:spPr>
        <p:txBody>
          <a:bodyPr wrap="square" rtlCol="0">
            <a:spAutoFit/>
          </a:bodyPr>
          <a:lstStyle/>
          <a:p>
            <a:r>
              <a:rPr lang="es-CO" sz="2800" dirty="0" smtClean="0">
                <a:latin typeface="Arial" panose="020B0604020202020204" pitchFamily="34" charset="0"/>
                <a:cs typeface="Arial" panose="020B0604020202020204" pitchFamily="34" charset="0"/>
              </a:rPr>
              <a:t>Introducción</a:t>
            </a:r>
            <a:endParaRPr lang="es-CO" sz="2800" dirty="0">
              <a:latin typeface="Arial" panose="020B0604020202020204" pitchFamily="34" charset="0"/>
              <a:cs typeface="Arial" panose="020B0604020202020204" pitchFamily="34" charset="0"/>
            </a:endParaRPr>
          </a:p>
        </p:txBody>
      </p:sp>
      <p:cxnSp>
        <p:nvCxnSpPr>
          <p:cNvPr id="19" name="Conector recto 18"/>
          <p:cNvCxnSpPr/>
          <p:nvPr/>
        </p:nvCxnSpPr>
        <p:spPr>
          <a:xfrm flipV="1">
            <a:off x="4250026" y="3491206"/>
            <a:ext cx="496577" cy="1287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Conector recto 20"/>
          <p:cNvCxnSpPr/>
          <p:nvPr/>
        </p:nvCxnSpPr>
        <p:spPr>
          <a:xfrm flipV="1">
            <a:off x="4275786" y="4051818"/>
            <a:ext cx="496577" cy="1287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3" name="Conector recto 22"/>
          <p:cNvCxnSpPr/>
          <p:nvPr/>
        </p:nvCxnSpPr>
        <p:spPr>
          <a:xfrm>
            <a:off x="4275786" y="4494728"/>
            <a:ext cx="59242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CuadroTexto 23"/>
          <p:cNvSpPr txBox="1"/>
          <p:nvPr/>
        </p:nvSpPr>
        <p:spPr>
          <a:xfrm>
            <a:off x="4733387" y="3319419"/>
            <a:ext cx="1093569" cy="369332"/>
          </a:xfrm>
          <a:prstGeom prst="rect">
            <a:avLst/>
          </a:prstGeom>
          <a:noFill/>
        </p:spPr>
        <p:txBody>
          <a:bodyPr wrap="none" rtlCol="0">
            <a:spAutoFit/>
          </a:bodyPr>
          <a:lstStyle/>
          <a:p>
            <a:r>
              <a:rPr lang="es-CO" dirty="0" smtClean="0"/>
              <a:t>División 2</a:t>
            </a:r>
            <a:endParaRPr lang="es-CO" dirty="0"/>
          </a:p>
        </p:txBody>
      </p:sp>
      <p:sp>
        <p:nvSpPr>
          <p:cNvPr id="25" name="CuadroTexto 24"/>
          <p:cNvSpPr txBox="1"/>
          <p:nvPr/>
        </p:nvSpPr>
        <p:spPr>
          <a:xfrm>
            <a:off x="4772363" y="3846225"/>
            <a:ext cx="1093569" cy="369332"/>
          </a:xfrm>
          <a:prstGeom prst="rect">
            <a:avLst/>
          </a:prstGeom>
          <a:noFill/>
        </p:spPr>
        <p:txBody>
          <a:bodyPr wrap="none" rtlCol="0">
            <a:spAutoFit/>
          </a:bodyPr>
          <a:lstStyle/>
          <a:p>
            <a:r>
              <a:rPr lang="es-CO" dirty="0" smtClean="0"/>
              <a:t>División 3</a:t>
            </a:r>
            <a:endParaRPr lang="es-CO" dirty="0"/>
          </a:p>
        </p:txBody>
      </p:sp>
      <p:sp>
        <p:nvSpPr>
          <p:cNvPr id="26" name="CuadroTexto 25"/>
          <p:cNvSpPr txBox="1"/>
          <p:nvPr/>
        </p:nvSpPr>
        <p:spPr>
          <a:xfrm>
            <a:off x="4733387" y="4342502"/>
            <a:ext cx="1093569" cy="369332"/>
          </a:xfrm>
          <a:prstGeom prst="rect">
            <a:avLst/>
          </a:prstGeom>
          <a:noFill/>
        </p:spPr>
        <p:txBody>
          <a:bodyPr wrap="none" rtlCol="0">
            <a:spAutoFit/>
          </a:bodyPr>
          <a:lstStyle/>
          <a:p>
            <a:r>
              <a:rPr lang="es-CO" dirty="0" smtClean="0"/>
              <a:t>División 4</a:t>
            </a:r>
            <a:endParaRPr lang="es-CO" dirty="0"/>
          </a:p>
        </p:txBody>
      </p:sp>
      <p:sp>
        <p:nvSpPr>
          <p:cNvPr id="29" name="Triángulo isósceles 28"/>
          <p:cNvSpPr/>
          <p:nvPr/>
        </p:nvSpPr>
        <p:spPr>
          <a:xfrm rot="10800000">
            <a:off x="3745434" y="5622069"/>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8" name="CuadroTexto 27"/>
          <p:cNvSpPr txBox="1"/>
          <p:nvPr/>
        </p:nvSpPr>
        <p:spPr>
          <a:xfrm>
            <a:off x="3322749" y="5112518"/>
            <a:ext cx="2150772" cy="523220"/>
          </a:xfrm>
          <a:prstGeom prst="rect">
            <a:avLst/>
          </a:prstGeom>
          <a:noFill/>
        </p:spPr>
        <p:txBody>
          <a:bodyPr wrap="square" rtlCol="0">
            <a:spAutoFit/>
          </a:bodyPr>
          <a:lstStyle/>
          <a:p>
            <a:r>
              <a:rPr lang="es-CO" sz="2800" dirty="0" smtClean="0">
                <a:latin typeface="Arial" panose="020B0604020202020204" pitchFamily="34" charset="0"/>
                <a:cs typeface="Arial" panose="020B0604020202020204" pitchFamily="34" charset="0"/>
              </a:rPr>
              <a:t>Conclusión</a:t>
            </a:r>
            <a:endParaRPr lang="es-CO" sz="2800" dirty="0">
              <a:latin typeface="Arial" panose="020B0604020202020204" pitchFamily="34" charset="0"/>
              <a:cs typeface="Arial" panose="020B0604020202020204" pitchFamily="34" charset="0"/>
            </a:endParaRPr>
          </a:p>
        </p:txBody>
      </p:sp>
      <p:cxnSp>
        <p:nvCxnSpPr>
          <p:cNvPr id="31" name="Conector recto 30"/>
          <p:cNvCxnSpPr>
            <a:endCxn id="13" idx="0"/>
          </p:cNvCxnSpPr>
          <p:nvPr/>
        </p:nvCxnSpPr>
        <p:spPr>
          <a:xfrm>
            <a:off x="4250026" y="1312082"/>
            <a:ext cx="2" cy="9239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8" name="Conector recto 1027"/>
          <p:cNvCxnSpPr/>
          <p:nvPr/>
        </p:nvCxnSpPr>
        <p:spPr>
          <a:xfrm>
            <a:off x="4443211" y="6220496"/>
            <a:ext cx="44647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29" name="CuadroTexto 1028"/>
          <p:cNvSpPr txBox="1"/>
          <p:nvPr/>
        </p:nvSpPr>
        <p:spPr>
          <a:xfrm>
            <a:off x="4868214" y="5936780"/>
            <a:ext cx="3030485" cy="461665"/>
          </a:xfrm>
          <a:prstGeom prst="rect">
            <a:avLst/>
          </a:prstGeom>
          <a:noFill/>
        </p:spPr>
        <p:txBody>
          <a:bodyPr wrap="square" rtlCol="0">
            <a:spAutoFit/>
          </a:bodyPr>
          <a:lstStyle/>
          <a:p>
            <a:r>
              <a:rPr lang="es-CO" sz="2400" dirty="0" smtClean="0">
                <a:latin typeface="Arial" panose="020B0604020202020204" pitchFamily="34" charset="0"/>
                <a:cs typeface="Arial" panose="020B0604020202020204" pitchFamily="34" charset="0"/>
              </a:rPr>
              <a:t>Llamado-apelación</a:t>
            </a:r>
            <a:endParaRPr lang="es-CO" sz="2400" dirty="0">
              <a:latin typeface="Arial" panose="020B0604020202020204" pitchFamily="34" charset="0"/>
              <a:cs typeface="Arial" panose="020B0604020202020204" pitchFamily="34" charset="0"/>
            </a:endParaRPr>
          </a:p>
        </p:txBody>
      </p:sp>
      <p:cxnSp>
        <p:nvCxnSpPr>
          <p:cNvPr id="1031" name="Conector recto 1030"/>
          <p:cNvCxnSpPr/>
          <p:nvPr/>
        </p:nvCxnSpPr>
        <p:spPr>
          <a:xfrm>
            <a:off x="4262907" y="1059097"/>
            <a:ext cx="0" cy="25298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33" name="Conector recto 1032"/>
          <p:cNvCxnSpPr>
            <a:endCxn id="29" idx="3"/>
          </p:cNvCxnSpPr>
          <p:nvPr/>
        </p:nvCxnSpPr>
        <p:spPr>
          <a:xfrm flipH="1">
            <a:off x="4275786" y="5512158"/>
            <a:ext cx="1" cy="10991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35" name="Conector recto 1034"/>
          <p:cNvCxnSpPr>
            <a:stCxn id="13" idx="0"/>
          </p:cNvCxnSpPr>
          <p:nvPr/>
        </p:nvCxnSpPr>
        <p:spPr>
          <a:xfrm flipH="1">
            <a:off x="4250026" y="2236026"/>
            <a:ext cx="2" cy="12080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037" name="CuadroTexto 1036"/>
          <p:cNvSpPr txBox="1"/>
          <p:nvPr/>
        </p:nvSpPr>
        <p:spPr>
          <a:xfrm rot="16200000">
            <a:off x="3001751" y="3540504"/>
            <a:ext cx="1944734" cy="461665"/>
          </a:xfrm>
          <a:prstGeom prst="rect">
            <a:avLst/>
          </a:prstGeom>
          <a:noFill/>
        </p:spPr>
        <p:txBody>
          <a:bodyPr wrap="square" rtlCol="0">
            <a:spAutoFit/>
          </a:bodyPr>
          <a:lstStyle/>
          <a:p>
            <a:r>
              <a:rPr lang="es-CO" sz="2400" dirty="0" smtClean="0">
                <a:latin typeface="Arial" panose="020B0604020202020204" pitchFamily="34" charset="0"/>
                <a:cs typeface="Arial" panose="020B0604020202020204" pitchFamily="34" charset="0"/>
              </a:rPr>
              <a:t>El tema</a:t>
            </a:r>
            <a:endParaRPr lang="es-CO" sz="2400" dirty="0">
              <a:latin typeface="Arial" panose="020B0604020202020204" pitchFamily="34" charset="0"/>
              <a:cs typeface="Arial" panose="020B0604020202020204" pitchFamily="34" charset="0"/>
            </a:endParaRPr>
          </a:p>
        </p:txBody>
      </p:sp>
      <p:cxnSp>
        <p:nvCxnSpPr>
          <p:cNvPr id="1042" name="Conector recto 1041"/>
          <p:cNvCxnSpPr/>
          <p:nvPr/>
        </p:nvCxnSpPr>
        <p:spPr>
          <a:xfrm flipH="1">
            <a:off x="3322749" y="1694839"/>
            <a:ext cx="540913"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43" name="CuadroTexto 1042"/>
          <p:cNvSpPr txBox="1"/>
          <p:nvPr/>
        </p:nvSpPr>
        <p:spPr>
          <a:xfrm>
            <a:off x="2246314" y="1470352"/>
            <a:ext cx="1196161" cy="400110"/>
          </a:xfrm>
          <a:prstGeom prst="rect">
            <a:avLst/>
          </a:prstGeom>
          <a:noFill/>
        </p:spPr>
        <p:txBody>
          <a:bodyPr wrap="none" rtlCol="0">
            <a:spAutoFit/>
          </a:bodyPr>
          <a:lstStyle/>
          <a:p>
            <a:r>
              <a:rPr lang="es-CO" sz="2000" dirty="0" smtClean="0">
                <a:latin typeface="Arial" panose="020B0604020202020204" pitchFamily="34" charset="0"/>
                <a:cs typeface="Arial" panose="020B0604020202020204" pitchFamily="34" charset="0"/>
              </a:rPr>
              <a:t>Objetivo </a:t>
            </a:r>
            <a:endParaRPr lang="es-CO" sz="2000" dirty="0">
              <a:latin typeface="Arial" panose="020B0604020202020204" pitchFamily="34" charset="0"/>
              <a:cs typeface="Arial" panose="020B0604020202020204" pitchFamily="34" charset="0"/>
            </a:endParaRPr>
          </a:p>
        </p:txBody>
      </p:sp>
      <p:cxnSp>
        <p:nvCxnSpPr>
          <p:cNvPr id="1048" name="Conector recto 1047"/>
          <p:cNvCxnSpPr/>
          <p:nvPr/>
        </p:nvCxnSpPr>
        <p:spPr>
          <a:xfrm flipV="1">
            <a:off x="4262907" y="3066473"/>
            <a:ext cx="492289" cy="1142"/>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CuadroTexto 14"/>
          <p:cNvSpPr txBox="1"/>
          <p:nvPr/>
        </p:nvSpPr>
        <p:spPr>
          <a:xfrm>
            <a:off x="6694880" y="337319"/>
            <a:ext cx="2513830" cy="707886"/>
          </a:xfrm>
          <a:prstGeom prst="rect">
            <a:avLst/>
          </a:prstGeom>
          <a:noFill/>
        </p:spPr>
        <p:txBody>
          <a:bodyPr wrap="none" rtlCol="0">
            <a:spAutoFit/>
          </a:bodyPr>
          <a:lstStyle/>
          <a:p>
            <a:r>
              <a:rPr lang="es-CO" sz="4000" b="1" u="sng" dirty="0" smtClean="0"/>
              <a:t>BOSQUEJO</a:t>
            </a:r>
            <a:endParaRPr lang="es-CO" sz="4000" b="1" u="sng" dirty="0"/>
          </a:p>
        </p:txBody>
      </p:sp>
      <p:sp>
        <p:nvSpPr>
          <p:cNvPr id="20" name="CuadroTexto 19"/>
          <p:cNvSpPr txBox="1"/>
          <p:nvPr/>
        </p:nvSpPr>
        <p:spPr>
          <a:xfrm>
            <a:off x="4754874" y="2841679"/>
            <a:ext cx="1093569" cy="369332"/>
          </a:xfrm>
          <a:prstGeom prst="rect">
            <a:avLst/>
          </a:prstGeom>
          <a:noFill/>
        </p:spPr>
        <p:txBody>
          <a:bodyPr wrap="none" rtlCol="0">
            <a:spAutoFit/>
          </a:bodyPr>
          <a:lstStyle/>
          <a:p>
            <a:r>
              <a:rPr lang="es-CO" dirty="0" smtClean="0"/>
              <a:t>División 1</a:t>
            </a:r>
            <a:endParaRPr lang="es-CO" dirty="0"/>
          </a:p>
        </p:txBody>
      </p:sp>
    </p:spTree>
    <p:extLst>
      <p:ext uri="{BB962C8B-B14F-4D97-AF65-F5344CB8AC3E}">
        <p14:creationId xmlns:p14="http://schemas.microsoft.com/office/powerpoint/2010/main" val="1986785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http://obrerofiel.s3.amazonaws.com/wp-content/uploads/2011/02/predicar.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 name="AutoShape 4" descr="http://obrerofiel.s3.amazonaws.com/wp-content/uploads/2011/02/predicar.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 name="AutoShape 6" descr="http://obrerofiel.s3.amazonaws.com/wp-content/uploads/2011/02/predicar.jp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 name="AutoShape 10" descr="data:image/png;base64,iVBORw0KGgoAAAANSUhEUgAAALcAAAETCAMAAABDSmfhAAAAgVBMVEX///8AAADt7e3o6Ojx8fFfX1/6+vpra2tXV1elpaX19fXj4+Obm5vy8vKJiYng4OA9PT1RUVHR0dF2dna9vb2VlZU0NDQsLCzZ2dnS0tIhISHHx8ewsLCDg4MTExMLCwuqqqpmZma4uLhGRkaFhYUXFxdTU1M3NzdycnImJiZ7e3uP3DpDAAAKTUlEQVR4nO2daXuyOhCGwb1q3SruG1r7tv3/P/AQQAnJBBKcCfQ6eT681zm2yl2cJLMleJ6Tk5OTk5OTk5OTk5MTktqjUc/zWqNO3SAmWk7mvu+vvga+fx7Mb+NRq24iHW18QG+9urFKtYK4fX9RN1eJ2jB2dMvrJiuWkttf1o1WqN5Oxf1dN1qxlirue91kJZqowJs+mYcK7k3dYCU6wNjnoW2QaEpuG/y66n5btpPFml1Uf60eKrB3hIyAFull33Xf8N4I7o/HZW+6pjJVcJ9JOQVduAtrmooC2x/Tkub1xl9Zy6nbq7hH1Ky8ctxaE0KowO5To+aUM1YdbtD9ZjKZSRHUNeQOFNhrctK8Nobcqtt9ICcVdMfh1p7+sXQ1tO8BzE3OKcmM2/OOIPeemLKIQ++7HoPcH8SUskbJhU9vU6+tM5nBM8oPOaeoxE/qMmQtM038R1E1RJfbx2XHel/3FcA+15GzGib2sdQcm78A9yV6fX0jpVQpccTX5c5VV8Zmf+24jsnQ83ppAm1S+ptyJiJeLN9q4d4/836lfvRCxE5suxZu/h6WZfrEgCedPN+sZyJa+/xaUgYex3azR/7nMZNEoVOXmjQvaeU+lrxh0u+PHw7CM53JkvkBMamAIQ20Sems0g7Xwmi4czZjR1DIqIwWp5ff2/EYQ6/5WDp1F6wmrbYy9w408u2VW+T/eQF3e9PMQGiLORYUNQ6k2WE6z/1C4C2DbLp/+OX1gwvzykZ0BKcbPxuJWfbNbt0BBGeDrjcOmMZSnBN6Nz+zZ25s262tATYesS3GZ+j1SOdeJ/r3lL67x/1kbpVbldZWqRsHEA9Tyk2llktrkH+q1tJjU0s6oQhWZhn8AwRUyGuxfxNbloqDdquwrZM+9jj+K9PwSIrcLEcQBia+7GT3FQgkLIf3F5lAoSH7G2+xmYTg32UX/A1iAPQVzyAHJbb1EAL4ziF1vVkKB6eB7Ic+/7S4A7ZMMTddUX6oIbSf6XB/MzO5esp2lIt9bq07/sFcw6m6y+BaA7fO4DydE25VV4fV4loGnl+AfvohNFxvBb0R1mv1idrBOFY0AIP9O5ulO5EEtlnBWLBefiiSwParSOE3jlu4uxdlsac2O4ElsO3vIHKsesalQv08m6qUyWS/bFIgk8CiblZeJnFF3ay8lLV5x02i/wP3tG5YXnq+eSz7dW+1wJTWH+D+q/fbxL6bxK3uWW82t17omchyaa1Y/wPuQd2svAy4L3Wz8jLg/qvjsm7UnPS5rbdBFkqb23Jpqky63L91gwrS5G7czilN7kYF857Xu4Cdgw3nPmhWIii5r2vjAmNRkkcUVbEhLqZPtgb1f5NIh7CVI0nMw60xkMwq4HQdEc/A5cq3lQ73Kd8q4L+LTmBQRqbl5r72wTNhkKuO3J+XVue41SJLQuSqYJO4IUkceGll6bsCNl0/hFC9C4bAmnLrf7SVm9Fq4pYSCoMpGKwfVZsWi3Uhwh4B1+pON9vB/lu4wWPDLqBEX0TccsMIU8hMWqxdanca8CLb2q2oTp8nEmW7EjhVv4+CG9BY8eUU60LEfTPhbplzU630WqNt9XmcxCezKLeKKkXlWWlwn7hMwrz81wUR1Ys1+qj+cZ3UU2MPhWrHwH6lPFfjKW5niX7MkIqw8X64OIT9sOji2e/2fgy5yevcnfdRoOgi4cOtYWAS8Nirz2/3rOFvup88LWInbdA2Sdvbz7O1OkGwXLTaQCeGATZF+nsUxwQ9r/1Q9qNeK3q102klL/U6z19pv8PemLX7fTh8+etBpHU2R8xvg1QrP311nvxfplNXf40l4FaezoMtZO4qzl0VYdu32Zf9gpC5zT2NasKOMG3db+x1h9m3ftDQHG42n0gbn/4I99Rk4WsO90rdRdx0bmjnPq4uJNz04Nh96ym36WY0Y9HYiUdu4mTcJj1HDeCODPuU5Aiq5OP1hV6fZ9uZY1XIQukL/4y56EO38X8YRS+GWqGnT9iZFBty7i02drzOp0lexYFOGMKvkzDuNMFA6Irjc7OFMs3nhH+Jm8UNaYuc0W7iurlj40hqqoQ+Cj73d8ZNmJK4oHMz2HX2n0RaoXN3fL/7KL3TcRPUAdtZGYGOm/YoWTruU/nFXxChR0i6m4QuHUF7hDkd95n06BbC9A/peRx/lRtl4VmAbg4pt7g/u5K2YPGetCEZI8K8wz0h+AEPMvcONjfS8+WQuCFzIz00DInb+5JfJj0MfGjcnQFzAwEI7cIT4nBDDhrpcbLGXSUK7lB+nbQfAosbMBRSzwqBOz7OGZpRKDceYWSs4qQdkEKiPO8eo1gfz9TQWVCEoYN5XyAgNuNBSybhxlEU7pbqgxrOHc940A/ofCtabrImcBzu+ExisFWB7mwiDO7YjsGQj86ZReMG91PRbWdE4WaxJOwSN5s77rcGo2Oyw+XwuMEhTrb0oHAnww/aenemeqIaCvcs+SwoeKI6HBSFO41toBZ+qjQKJjcUHlPl71G5oRtOtM0BlRv6NKIlE5cbCEOInsqD07n54O4BR5zTOLM4XdXPXAkQrtGEx4ozgqtyAy0tNEsmMje0c5Ak4YbNDWwEIqk8oAQ8HDewi5pkZyA2N9QWT5HhrLZbu4AMyBRSGAo6N2AoFIeK4HDz3T2h9NMdwYyCw83vZPuUf0wQPOBw808uA/YMEhyVjMPNh7/AQ5kJlvoq3PLO15whyBkgAl+2Crfsi+VmaCCljM+tetR2kWTfIL+y2OCu0iMrLy15bvmgF4KJsC9dpFRyESrPLRsKwVGEFbgnkg+S55bHzGczuKW4XfCcpOoiQexQhVuaUARuecLBf/heFW7R+ZXOSJTegu/KVuD+7AkvSGYgfSh+PpmEW5pRyh+9aoNbzLrIw048ZaoR3Ecx+pW5pfC4GdzCc2llbunBtc3gFuxX5pYSbk3g/hTNF1hWxAeXoK/0oTn3r+hYAdzi0oNeL8FokQW4xXImejuhNIJwuMVyJvqxw1Tcoi+AvdJTcYu7gLE9KwxusNgnZJSxN369zL1bwlGYMKNgr/Rm59lK6iufKi3kf7C78vSfdwnoXDQtC4sTLrbpObx5FfYh5WcU3I12r+3ULZ7bOryPgjosh6+cmXP7LUuz8uExJvYrBy2cNeruvBuDyV2d+n7U+Xx+RkH0q6qXAHWdDRLu6puitQt73HvwAvrqM6Bu1oz/QvFKDvTc/PnWaNjefl518tbswuQrgrgVh6o+ld6n8/US7NZ784Prtbn5pBb+nphKOxm1PplL/ZB0FlQ4D0rnY/kbQtOqtDF4hpE+N5cnwE8OplI+O1khnZ7ALJ9E+EybacFzcQFp1H+zUUn7KB4jK78YcFM/QcjkMQ0aOYVHvkrLcXxJQy0rvwXXlo6vkUTzM9Ld6A8tlVa+mt9+l5Gu2u5RzE26N5rTMASY+5PjxrxO3blFbyNAVCjXrDP7uh4a9XRwtR7Tyu74sVBmdBqoqf+z89cX0r3YVFo06on3Tk5OTk5OTk5OTk5OTk5OTij6D8vZjPT6QeKsAAAAAElFTkSuQmCC"/>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0" name="AutoShape 2" descr="http://obrerofiel.s3.amazonaws.com/wp-content/uploads/2011/02/predicar.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 name="AutoShape 12" descr="data:image/png;base64,iVBORw0KGgoAAAANSUhEUgAAALcAAAETCAMAAABDSmfhAAAAgVBMVEX///8AAADt7e3o6Ojx8fFfX1/6+vpra2tXV1elpaX19fXj4+Obm5vy8vKJiYng4OA9PT1RUVHR0dF2dna9vb2VlZU0NDQsLCzZ2dnS0tIhISHHx8ewsLCDg4MTExMLCwuqqqpmZma4uLhGRkaFhYUXFxdTU1M3NzdycnImJiZ7e3uP3DpDAAAKTUlEQVR4nO2daXuyOhCGwb1q3SruG1r7tv3/P/AQQAnJBBKcCfQ6eT681zm2yl2cJLMleJ6Tk5OTk5OTk5OTk5MTktqjUc/zWqNO3SAmWk7mvu+vvga+fx7Mb+NRq24iHW18QG+9urFKtYK4fX9RN1eJ2jB2dMvrJiuWkttf1o1WqN5Oxf1dN1qxlirue91kJZqowJs+mYcK7k3dYCU6wNjnoW2QaEpuG/y66n5btpPFml1Uf60eKrB3hIyAFull33Xf8N4I7o/HZW+6pjJVcJ9JOQVduAtrmooC2x/Tkub1xl9Zy6nbq7hH1Ky8ctxaE0KowO5To+aUM1YdbtD9ZjKZSRHUNeQOFNhrctK8Nobcqtt9ICcVdMfh1p7+sXQ1tO8BzE3OKcmM2/OOIPeemLKIQ++7HoPcH8SUskbJhU9vU6+tM5nBM8oPOaeoxE/qMmQtM038R1E1RJfbx2XHel/3FcA+15GzGib2sdQcm78A9yV6fX0jpVQpccTX5c5VV8Zmf+24jsnQ83ppAm1S+ptyJiJeLN9q4d4/836lfvRCxE5suxZu/h6WZfrEgCedPN+sZyJa+/xaUgYex3azR/7nMZNEoVOXmjQvaeU+lrxh0u+PHw7CM53JkvkBMamAIQ20Sems0g7Xwmi4czZjR1DIqIwWp5ff2/EYQ6/5WDp1F6wmrbYy9w408u2VW+T/eQF3e9PMQGiLORYUNQ6k2WE6z/1C4C2DbLp/+OX1gwvzykZ0BKcbPxuJWfbNbt0BBGeDrjcOmMZSnBN6Nz+zZ25s262tATYesS3GZ+j1SOdeJ/r3lL67x/1kbpVbldZWqRsHEA9Tyk2llktrkH+q1tJjU0s6oQhWZhn8AwRUyGuxfxNbloqDdquwrZM+9jj+K9PwSIrcLEcQBia+7GT3FQgkLIf3F5lAoSH7G2+xmYTg32UX/A1iAPQVzyAHJbb1EAL4ziF1vVkKB6eB7Ic+/7S4A7ZMMTddUX6oIbSf6XB/MzO5esp2lIt9bq07/sFcw6m6y+BaA7fO4DydE25VV4fV4loGnl+AfvohNFxvBb0R1mv1idrBOFY0AIP9O5ulO5EEtlnBWLBefiiSwParSOE3jlu4uxdlsac2O4ElsO3vIHKsesalQv08m6qUyWS/bFIgk8CiblZeJnFF3ay8lLV5x02i/wP3tG5YXnq+eSz7dW+1wJTWH+D+q/fbxL6bxK3uWW82t17omchyaa1Y/wPuQd2svAy4L3Wz8jLg/qvjsm7UnPS5rbdBFkqb23Jpqky63L91gwrS5G7czilN7kYF857Xu4Cdgw3nPmhWIii5r2vjAmNRkkcUVbEhLqZPtgb1f5NIh7CVI0nMw60xkMwq4HQdEc/A5cq3lQ73Kd8q4L+LTmBQRqbl5r72wTNhkKuO3J+XVue41SJLQuSqYJO4IUkceGll6bsCNl0/hFC9C4bAmnLrf7SVm9Fq4pYSCoMpGKwfVZsWi3Uhwh4B1+pON9vB/lu4wWPDLqBEX0TccsMIU8hMWqxdanca8CLb2q2oTp8nEmW7EjhVv4+CG9BY8eUU60LEfTPhbplzU630WqNt9XmcxCezKLeKKkXlWWlwn7hMwrz81wUR1Ys1+qj+cZ3UU2MPhWrHwH6lPFfjKW5niX7MkIqw8X64OIT9sOji2e/2fgy5yevcnfdRoOgi4cOtYWAS8Nirz2/3rOFvup88LWInbdA2Sdvbz7O1OkGwXLTaQCeGATZF+nsUxwQ9r/1Q9qNeK3q102klL/U6z19pv8PemLX7fTh8+etBpHU2R8xvg1QrP311nvxfplNXf40l4FaezoMtZO4qzl0VYdu32Zf9gpC5zT2NasKOMG3db+x1h9m3ftDQHG42n0gbn/4I99Rk4WsO90rdRdx0bmjnPq4uJNz04Nh96ym36WY0Y9HYiUdu4mTcJj1HDeCODPuU5Aiq5OP1hV6fZ9uZY1XIQukL/4y56EO38X8YRS+GWqGnT9iZFBty7i02drzOp0lexYFOGMKvkzDuNMFA6Irjc7OFMs3nhH+Jm8UNaYuc0W7iurlj40hqqoQ+Cj73d8ZNmJK4oHMz2HX2n0RaoXN3fL/7KL3TcRPUAdtZGYGOm/YoWTruU/nFXxChR0i6m4QuHUF7hDkd95n06BbC9A/peRx/lRtl4VmAbg4pt7g/u5K2YPGetCEZI8K8wz0h+AEPMvcONjfS8+WQuCFzIz00DInb+5JfJj0MfGjcnQFzAwEI7cIT4nBDDhrpcbLGXSUK7lB+nbQfAosbMBRSzwqBOz7OGZpRKDceYWSs4qQdkEKiPO8eo1gfz9TQWVCEoYN5XyAgNuNBSybhxlEU7pbqgxrOHc940A/ofCtabrImcBzu+ExisFWB7mwiDO7YjsGQj86ZReMG91PRbWdE4WaxJOwSN5s77rcGo2Oyw+XwuMEhTrb0oHAnww/aenemeqIaCvcs+SwoeKI6HBSFO41toBZ+qjQKJjcUHlPl71G5oRtOtM0BlRv6NKIlE5cbCEOInsqD07n54O4BR5zTOLM4XdXPXAkQrtGEx4ozgqtyAy0tNEsmMje0c5Ak4YbNDWwEIqk8oAQ8HDewi5pkZyA2N9QWT5HhrLZbu4AMyBRSGAo6N2AoFIeK4HDz3T2h9NMdwYyCw83vZPuUf0wQPOBw808uA/YMEhyVjMPNh7/AQ5kJlvoq3PLO15whyBkgAl+2Crfsi+VmaCCljM+tetR2kWTfIL+y2OCu0iMrLy15bvmgF4KJsC9dpFRyESrPLRsKwVGEFbgnkg+S55bHzGczuKW4XfCcpOoiQexQhVuaUARuecLBf/heFW7R+ZXOSJTegu/KVuD+7AkvSGYgfSh+PpmEW5pRyh+9aoNbzLrIw048ZaoR3Ecx+pW5pfC4GdzCc2llbunBtc3gFuxX5pYSbk3g/hTNF1hWxAeXoK/0oTn3r+hYAdzi0oNeL8FokQW4xXImejuhNIJwuMVyJvqxw1Tcoi+AvdJTcYu7gLE9KwxusNgnZJSxN369zL1bwlGYMKNgr/Rm59lK6iufKi3kf7C78vSfdwnoXDQtC4sTLrbpObx5FfYh5WcU3I12r+3ULZ7bOryPgjosh6+cmXP7LUuz8uExJvYrBy2cNeruvBuDyV2d+n7U+Xx+RkH0q6qXAHWdDRLu6puitQt73HvwAvrqM6Bu1oz/QvFKDvTc/PnWaNjefl518tbswuQrgrgVh6o+ld6n8/US7NZ784Prtbn5pBb+nphKOxm1PplL/ZB0FlQ4D0rnY/kbQtOqtDF4hpE+N5cnwE8OplI+O1khnZ7ALJ9E+EybacFzcQFp1H+zUUn7KB4jK78YcFM/QcjkMQ0aOYVHvkrLcXxJQy0rvwXXlo6vkUTzM9Ld6A8tlVa+mt9+l5Gu2u5RzE26N5rTMASY+5PjxrxO3blFbyNAVCjXrDP7uh4a9XRwtR7Tyu74sVBmdBqoqf+z89cX0r3YVFo06on3Tk5OTk5OTk5OTk5OTk5OTij6D8vZjPT6QeKsAAAAAElFTkSuQmCC"/>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1038" name="Picture 14" descr="http://apologista.files.wordpress.com/2010/07/predicando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2028" y="7937"/>
            <a:ext cx="3369972" cy="6850063"/>
          </a:xfrm>
          <a:prstGeom prst="rect">
            <a:avLst/>
          </a:prstGeom>
          <a:noFill/>
          <a:extLst>
            <a:ext uri="{909E8E84-426E-40DD-AFC4-6F175D3DCCD1}">
              <a14:hiddenFill xmlns:a14="http://schemas.microsoft.com/office/drawing/2010/main">
                <a:solidFill>
                  <a:srgbClr val="FFFFFF"/>
                </a:solidFill>
              </a14:hiddenFill>
            </a:ext>
          </a:extLst>
        </p:spPr>
      </p:pic>
      <p:sp>
        <p:nvSpPr>
          <p:cNvPr id="2" name="Triángulo isósceles 1"/>
          <p:cNvSpPr/>
          <p:nvPr/>
        </p:nvSpPr>
        <p:spPr>
          <a:xfrm rot="10800000">
            <a:off x="3711659" y="1321626"/>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CuadroTexto 2"/>
          <p:cNvSpPr txBox="1"/>
          <p:nvPr/>
        </p:nvSpPr>
        <p:spPr>
          <a:xfrm>
            <a:off x="3077986" y="684096"/>
            <a:ext cx="2020415" cy="523220"/>
          </a:xfrm>
          <a:prstGeom prst="rect">
            <a:avLst/>
          </a:prstGeom>
          <a:noFill/>
        </p:spPr>
        <p:txBody>
          <a:bodyPr wrap="square" rtlCol="0">
            <a:spAutoFit/>
          </a:bodyPr>
          <a:lstStyle/>
          <a:p>
            <a:pPr algn="ctr"/>
            <a:r>
              <a:rPr lang="es-CO" sz="2400" b="1" dirty="0" smtClean="0">
                <a:latin typeface="Arial" panose="020B0604020202020204" pitchFamily="34" charset="0"/>
                <a:cs typeface="Arial" panose="020B0604020202020204" pitchFamily="34" charset="0"/>
              </a:rPr>
              <a:t>   </a:t>
            </a:r>
            <a:r>
              <a:rPr lang="es-CO" sz="2800" b="1" u="sng" dirty="0" smtClean="0">
                <a:latin typeface="Arial" panose="020B0604020202020204" pitchFamily="34" charset="0"/>
                <a:cs typeface="Arial" panose="020B0604020202020204" pitchFamily="34" charset="0"/>
              </a:rPr>
              <a:t>TEXTO</a:t>
            </a:r>
            <a:endParaRPr lang="es-CO" sz="2800" b="1" u="sng" dirty="0">
              <a:latin typeface="Arial" panose="020B0604020202020204" pitchFamily="34" charset="0"/>
              <a:cs typeface="Arial" panose="020B0604020202020204" pitchFamily="34" charset="0"/>
            </a:endParaRPr>
          </a:p>
        </p:txBody>
      </p:sp>
      <p:cxnSp>
        <p:nvCxnSpPr>
          <p:cNvPr id="12" name="Conector recto 11"/>
          <p:cNvCxnSpPr/>
          <p:nvPr/>
        </p:nvCxnSpPr>
        <p:spPr>
          <a:xfrm>
            <a:off x="3077986" y="2687853"/>
            <a:ext cx="2339148"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3258355" y="2236026"/>
            <a:ext cx="1983345" cy="523220"/>
          </a:xfrm>
          <a:prstGeom prst="rect">
            <a:avLst/>
          </a:prstGeom>
          <a:noFill/>
        </p:spPr>
        <p:txBody>
          <a:bodyPr wrap="square" rtlCol="0">
            <a:spAutoFit/>
          </a:bodyPr>
          <a:lstStyle/>
          <a:p>
            <a:pPr algn="ctr"/>
            <a:r>
              <a:rPr lang="es-CO" sz="2800" b="1" dirty="0" smtClean="0">
                <a:latin typeface="Arial" panose="020B0604020202020204" pitchFamily="34" charset="0"/>
                <a:cs typeface="Arial" panose="020B0604020202020204" pitchFamily="34" charset="0"/>
              </a:rPr>
              <a:t>TÍTULO</a:t>
            </a:r>
            <a:endParaRPr lang="es-CO" sz="2800" b="1" dirty="0">
              <a:latin typeface="Arial" panose="020B0604020202020204" pitchFamily="34" charset="0"/>
              <a:cs typeface="Arial" panose="020B0604020202020204" pitchFamily="34" charset="0"/>
            </a:endParaRPr>
          </a:p>
        </p:txBody>
      </p:sp>
      <p:cxnSp>
        <p:nvCxnSpPr>
          <p:cNvPr id="16" name="Conector recto 15"/>
          <p:cNvCxnSpPr>
            <a:stCxn id="13" idx="2"/>
          </p:cNvCxnSpPr>
          <p:nvPr/>
        </p:nvCxnSpPr>
        <p:spPr>
          <a:xfrm>
            <a:off x="4250028" y="2759246"/>
            <a:ext cx="25758" cy="2366546"/>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7" name="CuadroTexto 16"/>
          <p:cNvSpPr txBox="1"/>
          <p:nvPr/>
        </p:nvSpPr>
        <p:spPr>
          <a:xfrm>
            <a:off x="1868193" y="2806005"/>
            <a:ext cx="2229435" cy="523220"/>
          </a:xfrm>
          <a:prstGeom prst="rect">
            <a:avLst/>
          </a:prstGeom>
          <a:noFill/>
        </p:spPr>
        <p:txBody>
          <a:bodyPr wrap="square" rtlCol="0">
            <a:spAutoFit/>
          </a:bodyPr>
          <a:lstStyle/>
          <a:p>
            <a:r>
              <a:rPr lang="es-CO" sz="2800" dirty="0" smtClean="0">
                <a:latin typeface="Arial" panose="020B0604020202020204" pitchFamily="34" charset="0"/>
                <a:cs typeface="Arial" panose="020B0604020202020204" pitchFamily="34" charset="0"/>
              </a:rPr>
              <a:t>Introducción</a:t>
            </a:r>
            <a:endParaRPr lang="es-CO" sz="2800" dirty="0">
              <a:latin typeface="Arial" panose="020B0604020202020204" pitchFamily="34" charset="0"/>
              <a:cs typeface="Arial" panose="020B0604020202020204" pitchFamily="34" charset="0"/>
            </a:endParaRPr>
          </a:p>
        </p:txBody>
      </p:sp>
      <p:cxnSp>
        <p:nvCxnSpPr>
          <p:cNvPr id="19" name="Conector recto 18"/>
          <p:cNvCxnSpPr/>
          <p:nvPr/>
        </p:nvCxnSpPr>
        <p:spPr>
          <a:xfrm flipV="1">
            <a:off x="4250026" y="3491206"/>
            <a:ext cx="496577" cy="1287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Conector recto 20"/>
          <p:cNvCxnSpPr/>
          <p:nvPr/>
        </p:nvCxnSpPr>
        <p:spPr>
          <a:xfrm flipV="1">
            <a:off x="4275786" y="4051818"/>
            <a:ext cx="496577" cy="1287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3" name="Conector recto 22"/>
          <p:cNvCxnSpPr/>
          <p:nvPr/>
        </p:nvCxnSpPr>
        <p:spPr>
          <a:xfrm>
            <a:off x="4275786" y="4494728"/>
            <a:ext cx="59242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CuadroTexto 23"/>
          <p:cNvSpPr txBox="1"/>
          <p:nvPr/>
        </p:nvSpPr>
        <p:spPr>
          <a:xfrm>
            <a:off x="4733387" y="3319419"/>
            <a:ext cx="1093569" cy="369332"/>
          </a:xfrm>
          <a:prstGeom prst="rect">
            <a:avLst/>
          </a:prstGeom>
          <a:noFill/>
        </p:spPr>
        <p:txBody>
          <a:bodyPr wrap="none" rtlCol="0">
            <a:spAutoFit/>
          </a:bodyPr>
          <a:lstStyle/>
          <a:p>
            <a:r>
              <a:rPr lang="es-CO" dirty="0" smtClean="0"/>
              <a:t>División 2</a:t>
            </a:r>
            <a:endParaRPr lang="es-CO" dirty="0"/>
          </a:p>
        </p:txBody>
      </p:sp>
      <p:sp>
        <p:nvSpPr>
          <p:cNvPr id="25" name="CuadroTexto 24"/>
          <p:cNvSpPr txBox="1"/>
          <p:nvPr/>
        </p:nvSpPr>
        <p:spPr>
          <a:xfrm>
            <a:off x="4772363" y="3846225"/>
            <a:ext cx="1093569" cy="369332"/>
          </a:xfrm>
          <a:prstGeom prst="rect">
            <a:avLst/>
          </a:prstGeom>
          <a:noFill/>
        </p:spPr>
        <p:txBody>
          <a:bodyPr wrap="none" rtlCol="0">
            <a:spAutoFit/>
          </a:bodyPr>
          <a:lstStyle/>
          <a:p>
            <a:r>
              <a:rPr lang="es-CO" dirty="0" smtClean="0"/>
              <a:t>División 3</a:t>
            </a:r>
            <a:endParaRPr lang="es-CO" dirty="0"/>
          </a:p>
        </p:txBody>
      </p:sp>
      <p:sp>
        <p:nvSpPr>
          <p:cNvPr id="26" name="CuadroTexto 25"/>
          <p:cNvSpPr txBox="1"/>
          <p:nvPr/>
        </p:nvSpPr>
        <p:spPr>
          <a:xfrm>
            <a:off x="4733387" y="4342502"/>
            <a:ext cx="1093569" cy="369332"/>
          </a:xfrm>
          <a:prstGeom prst="rect">
            <a:avLst/>
          </a:prstGeom>
          <a:noFill/>
        </p:spPr>
        <p:txBody>
          <a:bodyPr wrap="none" rtlCol="0">
            <a:spAutoFit/>
          </a:bodyPr>
          <a:lstStyle/>
          <a:p>
            <a:r>
              <a:rPr lang="es-CO" dirty="0" smtClean="0"/>
              <a:t>División 4</a:t>
            </a:r>
            <a:endParaRPr lang="es-CO" dirty="0"/>
          </a:p>
        </p:txBody>
      </p:sp>
      <p:sp>
        <p:nvSpPr>
          <p:cNvPr id="29" name="Triángulo isósceles 28"/>
          <p:cNvSpPr/>
          <p:nvPr/>
        </p:nvSpPr>
        <p:spPr>
          <a:xfrm rot="10800000">
            <a:off x="3745434" y="5622069"/>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8" name="CuadroTexto 27"/>
          <p:cNvSpPr txBox="1"/>
          <p:nvPr/>
        </p:nvSpPr>
        <p:spPr>
          <a:xfrm>
            <a:off x="3322749" y="5112518"/>
            <a:ext cx="2150772" cy="523220"/>
          </a:xfrm>
          <a:prstGeom prst="rect">
            <a:avLst/>
          </a:prstGeom>
          <a:noFill/>
        </p:spPr>
        <p:txBody>
          <a:bodyPr wrap="square" rtlCol="0">
            <a:spAutoFit/>
          </a:bodyPr>
          <a:lstStyle/>
          <a:p>
            <a:r>
              <a:rPr lang="es-CO" sz="2800" dirty="0" smtClean="0">
                <a:latin typeface="Arial" panose="020B0604020202020204" pitchFamily="34" charset="0"/>
                <a:cs typeface="Arial" panose="020B0604020202020204" pitchFamily="34" charset="0"/>
              </a:rPr>
              <a:t>Conclusión</a:t>
            </a:r>
            <a:endParaRPr lang="es-CO" sz="2800" dirty="0">
              <a:latin typeface="Arial" panose="020B0604020202020204" pitchFamily="34" charset="0"/>
              <a:cs typeface="Arial" panose="020B0604020202020204" pitchFamily="34" charset="0"/>
            </a:endParaRPr>
          </a:p>
        </p:txBody>
      </p:sp>
      <p:cxnSp>
        <p:nvCxnSpPr>
          <p:cNvPr id="31" name="Conector recto 30"/>
          <p:cNvCxnSpPr>
            <a:endCxn id="13" idx="0"/>
          </p:cNvCxnSpPr>
          <p:nvPr/>
        </p:nvCxnSpPr>
        <p:spPr>
          <a:xfrm>
            <a:off x="4250026" y="1312082"/>
            <a:ext cx="2" cy="9239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8" name="Conector recto 1027"/>
          <p:cNvCxnSpPr/>
          <p:nvPr/>
        </p:nvCxnSpPr>
        <p:spPr>
          <a:xfrm>
            <a:off x="4443211" y="6220496"/>
            <a:ext cx="44647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29" name="CuadroTexto 1028"/>
          <p:cNvSpPr txBox="1"/>
          <p:nvPr/>
        </p:nvSpPr>
        <p:spPr>
          <a:xfrm>
            <a:off x="4868214" y="5936780"/>
            <a:ext cx="3030485" cy="461665"/>
          </a:xfrm>
          <a:prstGeom prst="rect">
            <a:avLst/>
          </a:prstGeom>
          <a:noFill/>
        </p:spPr>
        <p:txBody>
          <a:bodyPr wrap="square" rtlCol="0">
            <a:spAutoFit/>
          </a:bodyPr>
          <a:lstStyle/>
          <a:p>
            <a:r>
              <a:rPr lang="es-CO" sz="2400" dirty="0" smtClean="0">
                <a:latin typeface="Arial" panose="020B0604020202020204" pitchFamily="34" charset="0"/>
                <a:cs typeface="Arial" panose="020B0604020202020204" pitchFamily="34" charset="0"/>
              </a:rPr>
              <a:t>Llamado-apelación</a:t>
            </a:r>
            <a:endParaRPr lang="es-CO" sz="2400" dirty="0">
              <a:latin typeface="Arial" panose="020B0604020202020204" pitchFamily="34" charset="0"/>
              <a:cs typeface="Arial" panose="020B0604020202020204" pitchFamily="34" charset="0"/>
            </a:endParaRPr>
          </a:p>
        </p:txBody>
      </p:sp>
      <p:cxnSp>
        <p:nvCxnSpPr>
          <p:cNvPr id="1031" name="Conector recto 1030"/>
          <p:cNvCxnSpPr/>
          <p:nvPr/>
        </p:nvCxnSpPr>
        <p:spPr>
          <a:xfrm>
            <a:off x="4262907" y="1059097"/>
            <a:ext cx="0" cy="25298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33" name="Conector recto 1032"/>
          <p:cNvCxnSpPr>
            <a:endCxn id="29" idx="3"/>
          </p:cNvCxnSpPr>
          <p:nvPr/>
        </p:nvCxnSpPr>
        <p:spPr>
          <a:xfrm flipH="1">
            <a:off x="4275786" y="5512158"/>
            <a:ext cx="1" cy="10991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35" name="Conector recto 1034"/>
          <p:cNvCxnSpPr>
            <a:stCxn id="13" idx="0"/>
          </p:cNvCxnSpPr>
          <p:nvPr/>
        </p:nvCxnSpPr>
        <p:spPr>
          <a:xfrm flipH="1">
            <a:off x="4250026" y="2236026"/>
            <a:ext cx="2" cy="12080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037" name="CuadroTexto 1036"/>
          <p:cNvSpPr txBox="1"/>
          <p:nvPr/>
        </p:nvSpPr>
        <p:spPr>
          <a:xfrm rot="16200000">
            <a:off x="3001751" y="3540504"/>
            <a:ext cx="1944734" cy="461665"/>
          </a:xfrm>
          <a:prstGeom prst="rect">
            <a:avLst/>
          </a:prstGeom>
          <a:noFill/>
        </p:spPr>
        <p:txBody>
          <a:bodyPr wrap="square" rtlCol="0">
            <a:spAutoFit/>
          </a:bodyPr>
          <a:lstStyle/>
          <a:p>
            <a:r>
              <a:rPr lang="es-CO" sz="2400" dirty="0" smtClean="0">
                <a:latin typeface="Arial" panose="020B0604020202020204" pitchFamily="34" charset="0"/>
                <a:cs typeface="Arial" panose="020B0604020202020204" pitchFamily="34" charset="0"/>
              </a:rPr>
              <a:t>El tema</a:t>
            </a:r>
            <a:endParaRPr lang="es-CO" sz="2400" dirty="0">
              <a:latin typeface="Arial" panose="020B0604020202020204" pitchFamily="34" charset="0"/>
              <a:cs typeface="Arial" panose="020B0604020202020204" pitchFamily="34" charset="0"/>
            </a:endParaRPr>
          </a:p>
        </p:txBody>
      </p:sp>
      <p:cxnSp>
        <p:nvCxnSpPr>
          <p:cNvPr id="1042" name="Conector recto 1041"/>
          <p:cNvCxnSpPr/>
          <p:nvPr/>
        </p:nvCxnSpPr>
        <p:spPr>
          <a:xfrm flipH="1">
            <a:off x="3322749" y="1694839"/>
            <a:ext cx="540913"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43" name="CuadroTexto 1042"/>
          <p:cNvSpPr txBox="1"/>
          <p:nvPr/>
        </p:nvSpPr>
        <p:spPr>
          <a:xfrm>
            <a:off x="2246314" y="1470352"/>
            <a:ext cx="1196161" cy="400110"/>
          </a:xfrm>
          <a:prstGeom prst="rect">
            <a:avLst/>
          </a:prstGeom>
          <a:noFill/>
        </p:spPr>
        <p:txBody>
          <a:bodyPr wrap="none" rtlCol="0">
            <a:spAutoFit/>
          </a:bodyPr>
          <a:lstStyle/>
          <a:p>
            <a:r>
              <a:rPr lang="es-CO" sz="2000" dirty="0" smtClean="0">
                <a:latin typeface="Arial" panose="020B0604020202020204" pitchFamily="34" charset="0"/>
                <a:cs typeface="Arial" panose="020B0604020202020204" pitchFamily="34" charset="0"/>
              </a:rPr>
              <a:t>Objetivo </a:t>
            </a:r>
            <a:endParaRPr lang="es-CO" sz="2000" dirty="0">
              <a:latin typeface="Arial" panose="020B0604020202020204" pitchFamily="34" charset="0"/>
              <a:cs typeface="Arial" panose="020B0604020202020204" pitchFamily="34" charset="0"/>
            </a:endParaRPr>
          </a:p>
        </p:txBody>
      </p:sp>
      <p:cxnSp>
        <p:nvCxnSpPr>
          <p:cNvPr id="1048" name="Conector recto 1047"/>
          <p:cNvCxnSpPr/>
          <p:nvPr/>
        </p:nvCxnSpPr>
        <p:spPr>
          <a:xfrm flipV="1">
            <a:off x="4262907" y="3066473"/>
            <a:ext cx="492289" cy="1142"/>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CuadroTexto 14"/>
          <p:cNvSpPr txBox="1"/>
          <p:nvPr/>
        </p:nvSpPr>
        <p:spPr>
          <a:xfrm>
            <a:off x="6694880" y="337319"/>
            <a:ext cx="2513830" cy="707886"/>
          </a:xfrm>
          <a:prstGeom prst="rect">
            <a:avLst/>
          </a:prstGeom>
          <a:noFill/>
        </p:spPr>
        <p:txBody>
          <a:bodyPr wrap="none" rtlCol="0">
            <a:spAutoFit/>
          </a:bodyPr>
          <a:lstStyle/>
          <a:p>
            <a:r>
              <a:rPr lang="es-CO" sz="4000" b="1" u="sng" dirty="0" smtClean="0"/>
              <a:t>BOSQUEJO</a:t>
            </a:r>
            <a:endParaRPr lang="es-CO" sz="4000" b="1" u="sng" dirty="0"/>
          </a:p>
        </p:txBody>
      </p:sp>
      <p:sp>
        <p:nvSpPr>
          <p:cNvPr id="20" name="CuadroTexto 19"/>
          <p:cNvSpPr txBox="1"/>
          <p:nvPr/>
        </p:nvSpPr>
        <p:spPr>
          <a:xfrm>
            <a:off x="4754874" y="2841679"/>
            <a:ext cx="1093569" cy="369332"/>
          </a:xfrm>
          <a:prstGeom prst="rect">
            <a:avLst/>
          </a:prstGeom>
          <a:noFill/>
        </p:spPr>
        <p:txBody>
          <a:bodyPr wrap="none" rtlCol="0">
            <a:spAutoFit/>
          </a:bodyPr>
          <a:lstStyle/>
          <a:p>
            <a:r>
              <a:rPr lang="es-CO" dirty="0" smtClean="0"/>
              <a:t>División 1</a:t>
            </a:r>
            <a:endParaRPr lang="es-CO" dirty="0"/>
          </a:p>
        </p:txBody>
      </p:sp>
    </p:spTree>
    <p:extLst>
      <p:ext uri="{BB962C8B-B14F-4D97-AF65-F5344CB8AC3E}">
        <p14:creationId xmlns:p14="http://schemas.microsoft.com/office/powerpoint/2010/main" val="2885499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12192000" cy="6858000"/>
          </a:xfrm>
          <a:prstGeom prst="rect">
            <a:avLst/>
          </a:prstGeom>
          <a:noFill/>
          <a:ln w="9525">
            <a:noFill/>
            <a:miter lim="800000"/>
            <a:headEnd/>
            <a:tailEnd/>
          </a:ln>
          <a:effectLst/>
        </p:spPr>
      </p:pic>
      <p:sp>
        <p:nvSpPr>
          <p:cNvPr id="4" name="Rectángulo 3"/>
          <p:cNvSpPr/>
          <p:nvPr/>
        </p:nvSpPr>
        <p:spPr>
          <a:xfrm>
            <a:off x="3334328" y="6390260"/>
            <a:ext cx="8857672" cy="40011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gn="ctr"/>
            <a:r>
              <a:rPr lang="es-ES" sz="2000" b="1" dirty="0" smtClean="0">
                <a:ln w="9525">
                  <a:solidFill>
                    <a:schemeClr val="bg1"/>
                  </a:solidFill>
                  <a:prstDash val="solid"/>
                </a:ln>
                <a:effectLst>
                  <a:outerShdw blurRad="12700" dist="38100" dir="2700000" algn="tl" rotWithShape="0">
                    <a:schemeClr val="bg1">
                      <a:lumMod val="50000"/>
                    </a:schemeClr>
                  </a:outerShdw>
                </a:effectLst>
              </a:rPr>
              <a:t>Importancia del BOSQUEJO para el predicador</a:t>
            </a:r>
            <a:endParaRPr lang="es-ES" sz="2000" b="1" dirty="0">
              <a:ln w="9525">
                <a:solidFill>
                  <a:schemeClr val="bg1"/>
                </a:solidFill>
                <a:prstDash val="solid"/>
              </a:ln>
              <a:effectLst>
                <a:outerShdw blurRad="12700" dist="38100" dir="2700000" algn="tl" rotWithShape="0">
                  <a:schemeClr val="bg1">
                    <a:lumMod val="50000"/>
                  </a:schemeClr>
                </a:outerShdw>
              </a:effectLst>
            </a:endParaRPr>
          </a:p>
        </p:txBody>
      </p:sp>
      <p:sp>
        <p:nvSpPr>
          <p:cNvPr id="2" name="Rectángulo 1"/>
          <p:cNvSpPr/>
          <p:nvPr/>
        </p:nvSpPr>
        <p:spPr>
          <a:xfrm>
            <a:off x="4073236" y="234729"/>
            <a:ext cx="7379855" cy="5724644"/>
          </a:xfrm>
          <a:prstGeom prst="rect">
            <a:avLst/>
          </a:prstGeom>
        </p:spPr>
        <p:txBody>
          <a:bodyPr wrap="square">
            <a:spAutoFit/>
          </a:bodyPr>
          <a:lstStyle/>
          <a:p>
            <a:pPr marL="442913" lvl="0" indent="0">
              <a:buNone/>
            </a:pPr>
            <a:r>
              <a:rPr lang="es-CO" sz="4000" u="sng" dirty="0"/>
              <a:t>Beneficios de tener un texto</a:t>
            </a:r>
          </a:p>
          <a:p>
            <a:r>
              <a:rPr lang="es-CO" altLang="es-CO" dirty="0"/>
              <a:t>       </a:t>
            </a:r>
            <a:endParaRPr lang="es-CO" altLang="es-CO" dirty="0" smtClean="0"/>
          </a:p>
          <a:p>
            <a:pPr marL="342900" indent="-342900">
              <a:buAutoNum type="arabicPeriod"/>
            </a:pPr>
            <a:r>
              <a:rPr lang="es-CO" sz="2800" dirty="0" smtClean="0"/>
              <a:t>Inspira </a:t>
            </a:r>
            <a:r>
              <a:rPr lang="es-CO" sz="2800" dirty="0"/>
              <a:t>confianza en la </a:t>
            </a:r>
            <a:r>
              <a:rPr lang="es-CO" sz="2800" dirty="0" smtClean="0"/>
              <a:t>congregación. </a:t>
            </a:r>
          </a:p>
          <a:p>
            <a:r>
              <a:rPr lang="es-CO" sz="2800" dirty="0" smtClean="0"/>
              <a:t>2.  </a:t>
            </a:r>
            <a:r>
              <a:rPr lang="es-CO" sz="2800" dirty="0"/>
              <a:t>Despierta el interés de los </a:t>
            </a:r>
            <a:r>
              <a:rPr lang="es-CO" sz="2800" dirty="0" smtClean="0"/>
              <a:t>oyentes.</a:t>
            </a:r>
            <a:endParaRPr lang="es-CO" sz="2800" dirty="0"/>
          </a:p>
          <a:p>
            <a:r>
              <a:rPr lang="es-CO" sz="2800" dirty="0" smtClean="0"/>
              <a:t>3</a:t>
            </a:r>
            <a:r>
              <a:rPr lang="es-CO" sz="2800" dirty="0"/>
              <a:t>. Reviste el mensaje de autoridad </a:t>
            </a:r>
            <a:r>
              <a:rPr lang="es-CO" sz="2800" dirty="0" smtClean="0"/>
              <a:t>divina.</a:t>
            </a:r>
          </a:p>
          <a:p>
            <a:r>
              <a:rPr lang="es-ES_tradnl" altLang="es-CO" sz="2800" dirty="0" smtClean="0"/>
              <a:t>4</a:t>
            </a:r>
            <a:r>
              <a:rPr lang="es-ES_tradnl" altLang="es-CO" sz="2800" dirty="0"/>
              <a:t>. Previene las interrupciones y   </a:t>
            </a:r>
            <a:r>
              <a:rPr lang="es-ES_tradnl" altLang="es-CO" sz="2800" dirty="0" smtClean="0"/>
              <a:t>desviaciones del tema.</a:t>
            </a:r>
          </a:p>
          <a:p>
            <a:r>
              <a:rPr lang="es-ES_tradnl" altLang="es-CO" sz="2800" dirty="0" smtClean="0"/>
              <a:t>5</a:t>
            </a:r>
            <a:r>
              <a:rPr lang="es-ES_tradnl" altLang="es-CO" sz="2800" dirty="0"/>
              <a:t>. Protege al predicador de añadirle o quitarle </a:t>
            </a:r>
            <a:r>
              <a:rPr lang="es-ES_tradnl" altLang="es-CO" sz="2800" dirty="0" smtClean="0"/>
              <a:t>la </a:t>
            </a:r>
            <a:r>
              <a:rPr lang="es-ES_tradnl" altLang="es-CO" sz="2800" dirty="0"/>
              <a:t>Palabra de </a:t>
            </a:r>
            <a:r>
              <a:rPr lang="es-ES_tradnl" altLang="es-CO" sz="2800" dirty="0" smtClean="0"/>
              <a:t>Dios.</a:t>
            </a:r>
          </a:p>
          <a:p>
            <a:r>
              <a:rPr lang="es-ES_tradnl" altLang="es-CO" sz="2800" dirty="0" smtClean="0"/>
              <a:t>6</a:t>
            </a:r>
            <a:r>
              <a:rPr lang="es-ES_tradnl" altLang="es-CO" sz="2800" dirty="0"/>
              <a:t>. Provee variedad en la predicación. Los </a:t>
            </a:r>
            <a:r>
              <a:rPr lang="es-ES_tradnl" altLang="es-CO" sz="2800" dirty="0" smtClean="0"/>
              <a:t>temas se </a:t>
            </a:r>
            <a:r>
              <a:rPr lang="es-ES_tradnl" altLang="es-CO" sz="2800" dirty="0"/>
              <a:t>agotan, pero los textos </a:t>
            </a:r>
            <a:r>
              <a:rPr lang="es-ES_tradnl" altLang="es-CO" sz="2800" dirty="0" smtClean="0"/>
              <a:t>no.</a:t>
            </a:r>
          </a:p>
          <a:p>
            <a:r>
              <a:rPr lang="es-ES_tradnl" sz="2800" dirty="0" smtClean="0"/>
              <a:t>7</a:t>
            </a:r>
            <a:r>
              <a:rPr lang="es-ES_tradnl" sz="2800" dirty="0"/>
              <a:t>. </a:t>
            </a:r>
            <a:r>
              <a:rPr lang="es-CO" sz="2800" dirty="0" smtClean="0"/>
              <a:t>Escoja textos que presentan “algo que ver, algo que sentir o algo que hacer”</a:t>
            </a:r>
            <a:r>
              <a:rPr lang="es-CO" sz="2800" dirty="0"/>
              <a:t>.</a:t>
            </a:r>
            <a:endParaRPr lang="es-CO" sz="2800" dirty="0" smtClean="0"/>
          </a:p>
        </p:txBody>
      </p:sp>
    </p:spTree>
    <p:extLst>
      <p:ext uri="{BB962C8B-B14F-4D97-AF65-F5344CB8AC3E}">
        <p14:creationId xmlns:p14="http://schemas.microsoft.com/office/powerpoint/2010/main" val="3038165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1667</Words>
  <Application>Microsoft Office PowerPoint</Application>
  <PresentationFormat>Panorámica</PresentationFormat>
  <Paragraphs>266</Paragraphs>
  <Slides>31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31</vt:i4>
      </vt:variant>
    </vt:vector>
  </HeadingPairs>
  <TitlesOfParts>
    <vt:vector size="37" baseType="lpstr">
      <vt:lpstr>Arial</vt:lpstr>
      <vt:lpstr>Calibri</vt:lpstr>
      <vt:lpstr>Calibri Light</vt:lpstr>
      <vt:lpstr>PT Sans</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Pr. William</dc:creator>
  <cp:lastModifiedBy>Pr. William</cp:lastModifiedBy>
  <cp:revision>47</cp:revision>
  <dcterms:created xsi:type="dcterms:W3CDTF">2022-05-27T16:14:30Z</dcterms:created>
  <dcterms:modified xsi:type="dcterms:W3CDTF">2024-01-26T23:57:18Z</dcterms:modified>
</cp:coreProperties>
</file>