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13716000" cx="24384000"/>
  <p:notesSz cx="6858000" cy="9144000"/>
  <p:embeddedFontLst>
    <p:embeddedFont>
      <p:font typeface="Merriweather Sans"/>
      <p:regular r:id="rId29"/>
      <p:bold r:id="rId30"/>
      <p:italic r:id="rId31"/>
      <p:boldItalic r:id="rId32"/>
    </p:embeddedFont>
    <p:embeddedFont>
      <p:font typeface="Roboto Black"/>
      <p:bold r:id="rId33"/>
      <p:boldItalic r:id="rId34"/>
    </p:embeddedFont>
    <p:embeddedFont>
      <p:font typeface="Roboto Thin"/>
      <p:regular r:id="rId35"/>
      <p:bold r:id="rId36"/>
      <p:italic r:id="rId37"/>
      <p:boldItalic r:id="rId38"/>
    </p:embeddedFont>
    <p:embeddedFont>
      <p:font typeface="Roboto Medium"/>
      <p:regular r:id="rId39"/>
      <p:bold r:id="rId40"/>
      <p:italic r:id="rId41"/>
      <p:boldItalic r:id="rId42"/>
    </p:embeddedFont>
    <p:embeddedFont>
      <p:font typeface="Roboto"/>
      <p:regular r:id="rId43"/>
      <p:bold r:id="rId44"/>
      <p:italic r:id="rId45"/>
      <p:boldItalic r:id="rId46"/>
    </p:embeddedFont>
    <p:embeddedFont>
      <p:font typeface="Helvetica Neue"/>
      <p:regular r:id="rId47"/>
      <p:bold r:id="rId48"/>
      <p:italic r:id="rId49"/>
      <p:boldItalic r:id="rId50"/>
    </p:embeddedFont>
    <p:embeddedFont>
      <p:font typeface="Roboto Light"/>
      <p:regular r:id="rId51"/>
      <p:bold r:id="rId52"/>
      <p:italic r:id="rId53"/>
      <p:boldItalic r:id="rId54"/>
    </p:embeddedFont>
    <p:embeddedFont>
      <p:font typeface="Helvetica Neue Light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9" roundtripDataSignature="AMtx7mgimFrNg9GEnKTVLWTLdcEb9KKq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bold.fntdata"/><Relationship Id="rId42" Type="http://schemas.openxmlformats.org/officeDocument/2006/relationships/font" Target="fonts/RobotoMedium-boldItalic.fntdata"/><Relationship Id="rId41" Type="http://schemas.openxmlformats.org/officeDocument/2006/relationships/font" Target="fonts/RobotoMedium-italic.fntdata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Sans-italic.fntdata"/><Relationship Id="rId30" Type="http://schemas.openxmlformats.org/officeDocument/2006/relationships/font" Target="fonts/MerriweatherSans-bold.fntdata"/><Relationship Id="rId33" Type="http://schemas.openxmlformats.org/officeDocument/2006/relationships/font" Target="fonts/RobotoBlack-bold.fntdata"/><Relationship Id="rId32" Type="http://schemas.openxmlformats.org/officeDocument/2006/relationships/font" Target="fonts/MerriweatherSans-boldItalic.fntdata"/><Relationship Id="rId35" Type="http://schemas.openxmlformats.org/officeDocument/2006/relationships/font" Target="fonts/RobotoThin-regular.fntdata"/><Relationship Id="rId34" Type="http://schemas.openxmlformats.org/officeDocument/2006/relationships/font" Target="fonts/RobotoBlack-boldItalic.fntdata"/><Relationship Id="rId37" Type="http://schemas.openxmlformats.org/officeDocument/2006/relationships/font" Target="fonts/RobotoThin-italic.fntdata"/><Relationship Id="rId36" Type="http://schemas.openxmlformats.org/officeDocument/2006/relationships/font" Target="fonts/RobotoThin-bold.fntdata"/><Relationship Id="rId39" Type="http://schemas.openxmlformats.org/officeDocument/2006/relationships/font" Target="fonts/RobotoMedium-regular.fntdata"/><Relationship Id="rId38" Type="http://schemas.openxmlformats.org/officeDocument/2006/relationships/font" Target="fonts/RobotoThin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font" Target="fonts/MerriweatherSans-regular.fntdata"/><Relationship Id="rId51" Type="http://schemas.openxmlformats.org/officeDocument/2006/relationships/font" Target="fonts/RobotoLight-regular.fntdata"/><Relationship Id="rId50" Type="http://schemas.openxmlformats.org/officeDocument/2006/relationships/font" Target="fonts/HelveticaNeue-boldItalic.fntdata"/><Relationship Id="rId53" Type="http://schemas.openxmlformats.org/officeDocument/2006/relationships/font" Target="fonts/RobotoLight-italic.fntdata"/><Relationship Id="rId52" Type="http://schemas.openxmlformats.org/officeDocument/2006/relationships/font" Target="fonts/RobotoLight-bold.fntdata"/><Relationship Id="rId11" Type="http://schemas.openxmlformats.org/officeDocument/2006/relationships/slide" Target="slides/slide7.xml"/><Relationship Id="rId55" Type="http://schemas.openxmlformats.org/officeDocument/2006/relationships/font" Target="fonts/HelveticaNeueLight-regular.fntdata"/><Relationship Id="rId10" Type="http://schemas.openxmlformats.org/officeDocument/2006/relationships/slide" Target="slides/slide6.xml"/><Relationship Id="rId54" Type="http://schemas.openxmlformats.org/officeDocument/2006/relationships/font" Target="fonts/RobotoLight-boldItalic.fntdata"/><Relationship Id="rId13" Type="http://schemas.openxmlformats.org/officeDocument/2006/relationships/slide" Target="slides/slide9.xml"/><Relationship Id="rId57" Type="http://schemas.openxmlformats.org/officeDocument/2006/relationships/font" Target="fonts/HelveticaNeueLight-italic.fntdata"/><Relationship Id="rId12" Type="http://schemas.openxmlformats.org/officeDocument/2006/relationships/slide" Target="slides/slide8.xml"/><Relationship Id="rId56" Type="http://schemas.openxmlformats.org/officeDocument/2006/relationships/font" Target="fonts/HelveticaNeueLight-bold.fntdata"/><Relationship Id="rId15" Type="http://schemas.openxmlformats.org/officeDocument/2006/relationships/slide" Target="slides/slide11.xml"/><Relationship Id="rId59" Type="http://customschemas.google.com/relationships/presentationmetadata" Target="metadata"/><Relationship Id="rId14" Type="http://schemas.openxmlformats.org/officeDocument/2006/relationships/slide" Target="slides/slide10.xml"/><Relationship Id="rId58" Type="http://schemas.openxmlformats.org/officeDocument/2006/relationships/font" Target="fonts/HelveticaNeueLight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6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>
  <p:cSld name="Contenido con títul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type="title"/>
          </p:nvPr>
        </p:nvSpPr>
        <p:spPr>
          <a:xfrm>
            <a:off x="2282823" y="3200400"/>
            <a:ext cx="7098242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35"/>
          <p:cNvSpPr txBox="1"/>
          <p:nvPr>
            <p:ph idx="1" type="body"/>
          </p:nvPr>
        </p:nvSpPr>
        <p:spPr>
          <a:xfrm>
            <a:off x="10207625" y="1219202"/>
            <a:ext cx="11887203" cy="1036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2" type="body"/>
          </p:nvPr>
        </p:nvSpPr>
        <p:spPr>
          <a:xfrm>
            <a:off x="2282823" y="5943600"/>
            <a:ext cx="7098242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>
  <p:cSld name="Imagen con títul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2282823" y="3200400"/>
            <a:ext cx="1066800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36"/>
          <p:cNvSpPr/>
          <p:nvPr>
            <p:ph idx="2" type="pic"/>
          </p:nvPr>
        </p:nvSpPr>
        <p:spPr>
          <a:xfrm>
            <a:off x="14867467" y="-36577"/>
            <a:ext cx="6553199" cy="13807441"/>
          </a:xfrm>
          <a:prstGeom prst="rect">
            <a:avLst/>
          </a:prstGeom>
          <a:noFill/>
          <a:ln cap="flat" cmpd="sng" w="38100">
            <a:solidFill>
              <a:srgbClr val="2F35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Google Shape;52;p36"/>
          <p:cNvSpPr txBox="1"/>
          <p:nvPr>
            <p:ph idx="1" type="body"/>
          </p:nvPr>
        </p:nvSpPr>
        <p:spPr>
          <a:xfrm>
            <a:off x="2282823" y="5943600"/>
            <a:ext cx="10668003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2282825" y="9465729"/>
            <a:ext cx="19812002" cy="11334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37"/>
          <p:cNvSpPr/>
          <p:nvPr>
            <p:ph idx="2" type="pic"/>
          </p:nvPr>
        </p:nvSpPr>
        <p:spPr>
          <a:xfrm>
            <a:off x="3959223" y="1864224"/>
            <a:ext cx="16451889" cy="6329952"/>
          </a:xfrm>
          <a:prstGeom prst="rect">
            <a:avLst/>
          </a:prstGeom>
          <a:noFill/>
          <a:ln cap="flat" cmpd="sng" w="38100">
            <a:solidFill>
              <a:srgbClr val="2F35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7" name="Google Shape;57;p37"/>
          <p:cNvSpPr txBox="1"/>
          <p:nvPr>
            <p:ph idx="1" type="body"/>
          </p:nvPr>
        </p:nvSpPr>
        <p:spPr>
          <a:xfrm>
            <a:off x="2282825" y="10599205"/>
            <a:ext cx="19812002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/>
          <p:nvPr>
            <p:ph type="title"/>
          </p:nvPr>
        </p:nvSpPr>
        <p:spPr>
          <a:xfrm>
            <a:off x="2282825" y="1219203"/>
            <a:ext cx="19811999" cy="624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1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8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/>
          <p:nvPr/>
        </p:nvSpPr>
        <p:spPr>
          <a:xfrm>
            <a:off x="1764663" y="935394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/>
          </a:p>
        </p:txBody>
      </p:sp>
      <p:sp>
        <p:nvSpPr>
          <p:cNvPr id="65" name="Google Shape;65;p39"/>
          <p:cNvSpPr txBox="1"/>
          <p:nvPr/>
        </p:nvSpPr>
        <p:spPr>
          <a:xfrm>
            <a:off x="20967063" y="4848146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</p:txBody>
      </p:sp>
      <p:sp>
        <p:nvSpPr>
          <p:cNvPr id="66" name="Google Shape;66;p39"/>
          <p:cNvSpPr txBox="1"/>
          <p:nvPr>
            <p:ph type="title"/>
          </p:nvPr>
        </p:nvSpPr>
        <p:spPr>
          <a:xfrm>
            <a:off x="2892425" y="1219203"/>
            <a:ext cx="18592797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" type="body"/>
          </p:nvPr>
        </p:nvSpPr>
        <p:spPr>
          <a:xfrm>
            <a:off x="3349623" y="6705600"/>
            <a:ext cx="1767840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9"/>
          <p:cNvSpPr txBox="1"/>
          <p:nvPr>
            <p:ph idx="2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9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0"/>
          <p:cNvSpPr txBox="1"/>
          <p:nvPr>
            <p:ph type="title"/>
          </p:nvPr>
        </p:nvSpPr>
        <p:spPr>
          <a:xfrm>
            <a:off x="2282824" y="6617161"/>
            <a:ext cx="19812002" cy="293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" type="body"/>
          </p:nvPr>
        </p:nvSpPr>
        <p:spPr>
          <a:xfrm>
            <a:off x="2282820" y="9554761"/>
            <a:ext cx="19812003" cy="17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/>
          <p:nvPr/>
        </p:nvSpPr>
        <p:spPr>
          <a:xfrm>
            <a:off x="1764663" y="935394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/>
          </a:p>
        </p:txBody>
      </p:sp>
      <p:sp>
        <p:nvSpPr>
          <p:cNvPr id="76" name="Google Shape;76;p41"/>
          <p:cNvSpPr txBox="1"/>
          <p:nvPr/>
        </p:nvSpPr>
        <p:spPr>
          <a:xfrm>
            <a:off x="20967063" y="4848146"/>
            <a:ext cx="1036321" cy="2446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0"/>
              <a:buFont typeface="Times New Roman"/>
              <a:buNone/>
            </a:pPr>
            <a:r>
              <a:rPr b="0" i="0" lang="en-US" sz="160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</p:txBody>
      </p:sp>
      <p:sp>
        <p:nvSpPr>
          <p:cNvPr id="77" name="Google Shape;77;p41"/>
          <p:cNvSpPr txBox="1"/>
          <p:nvPr>
            <p:ph type="title"/>
          </p:nvPr>
        </p:nvSpPr>
        <p:spPr>
          <a:xfrm>
            <a:off x="2892425" y="1219203"/>
            <a:ext cx="18592797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" type="body"/>
          </p:nvPr>
        </p:nvSpPr>
        <p:spPr>
          <a:xfrm>
            <a:off x="2282824" y="7772400"/>
            <a:ext cx="19812002" cy="17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  <a:defRPr sz="4800" cap="none">
                <a:solidFill>
                  <a:schemeClr val="accent1"/>
                </a:solidFill>
              </a:defRPr>
            </a:lvl1pPr>
            <a:lvl2pPr indent="-5334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2pPr>
            <a:lvl3pPr indent="-5334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3pPr>
            <a:lvl4pPr indent="-5334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4pPr>
            <a:lvl5pPr indent="-5334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Char char="•"/>
              <a:defRPr sz="4800" cap="none">
                <a:solidFill>
                  <a:schemeClr val="accen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2" type="body"/>
          </p:nvPr>
        </p:nvSpPr>
        <p:spPr>
          <a:xfrm>
            <a:off x="2282822" y="9550400"/>
            <a:ext cx="19812002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2"/>
          <p:cNvSpPr txBox="1"/>
          <p:nvPr>
            <p:ph type="title"/>
          </p:nvPr>
        </p:nvSpPr>
        <p:spPr>
          <a:xfrm>
            <a:off x="2282825" y="1219203"/>
            <a:ext cx="19811999" cy="548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" type="body"/>
          </p:nvPr>
        </p:nvSpPr>
        <p:spPr>
          <a:xfrm>
            <a:off x="2282824" y="7010400"/>
            <a:ext cx="19812002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 cap="none"/>
            </a:lvl1pPr>
            <a:lvl2pPr indent="-5842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2pPr>
            <a:lvl3pPr indent="-5842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3pPr>
            <a:lvl4pPr indent="-5842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4pPr>
            <a:lvl5pPr indent="-5842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Char char="•"/>
              <a:defRPr sz="5600" cap="none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2" type="body"/>
          </p:nvPr>
        </p:nvSpPr>
        <p:spPr>
          <a:xfrm>
            <a:off x="2282822" y="8686800"/>
            <a:ext cx="19812002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bg>
      <p:bgPr>
        <a:gradFill>
          <a:gsLst>
            <a:gs pos="0">
              <a:srgbClr val="1F2639"/>
            </a:gs>
            <a:gs pos="50318">
              <a:srgbClr val="2A2B41"/>
            </a:gs>
            <a:gs pos="68780">
              <a:srgbClr val="36304A"/>
            </a:gs>
            <a:gs pos="100000">
              <a:srgbClr val="9B5D91"/>
            </a:gs>
          </a:gsLst>
          <a:lin ang="5159122" scaled="0"/>
        </a:gra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 txBox="1"/>
          <p:nvPr>
            <p:ph type="title"/>
          </p:nvPr>
        </p:nvSpPr>
        <p:spPr>
          <a:xfrm>
            <a:off x="2286002" y="1193800"/>
            <a:ext cx="1981199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" type="body"/>
          </p:nvPr>
        </p:nvSpPr>
        <p:spPr>
          <a:xfrm>
            <a:off x="2286002" y="5333998"/>
            <a:ext cx="19811996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3502023" y="1219202"/>
            <a:ext cx="17352446" cy="6400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3502023" y="7772400"/>
            <a:ext cx="1735244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  <a:defRPr sz="42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2282825" y="5333998"/>
            <a:ext cx="19811997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Encabezado de secció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/>
          <p:nvPr>
            <p:ph type="title"/>
          </p:nvPr>
        </p:nvSpPr>
        <p:spPr>
          <a:xfrm>
            <a:off x="3502026" y="6617161"/>
            <a:ext cx="17373600" cy="293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Arial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" type="body"/>
          </p:nvPr>
        </p:nvSpPr>
        <p:spPr>
          <a:xfrm>
            <a:off x="3502023" y="9554761"/>
            <a:ext cx="17373602" cy="17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indent="-228600" lvl="1" marL="9144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indent="-228600" lvl="2" marL="1371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indent="-228600" lvl="3" marL="18288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indent="-228600" lvl="4" marL="22860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>
  <p:cSld name="Dos objeto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" type="body"/>
          </p:nvPr>
        </p:nvSpPr>
        <p:spPr>
          <a:xfrm>
            <a:off x="2282824" y="5333998"/>
            <a:ext cx="9753601" cy="62484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4572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1pPr>
            <a:lvl2pPr indent="-4572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2pPr>
            <a:lvl3pPr indent="-4572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3pPr>
            <a:lvl4pPr indent="-4572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4pPr>
            <a:lvl5pPr indent="-4572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Char char="•"/>
              <a:defRPr sz="3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>
  <p:cSld name="Comparació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" type="body"/>
          </p:nvPr>
        </p:nvSpPr>
        <p:spPr>
          <a:xfrm>
            <a:off x="2858560" y="5317066"/>
            <a:ext cx="9177864" cy="1152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1pPr>
            <a:lvl2pPr indent="-228600" lvl="1" marL="9144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2pPr>
            <a:lvl3pPr indent="-228600" lvl="2" marL="13716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4pPr>
            <a:lvl5pPr indent="-228600" lvl="4" marL="22860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  <a:defRPr sz="56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2" type="body"/>
          </p:nvPr>
        </p:nvSpPr>
        <p:spPr>
          <a:xfrm>
            <a:off x="12886266" y="5334000"/>
            <a:ext cx="920856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>
  <p:cSld name="Solo el títul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482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826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826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826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482600" lvl="5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482600" lvl="6" marL="3200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482600" lvl="7" marL="3657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482600" lvl="8" marL="4114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Char char="•"/>
              <a:defRPr b="0" i="0" sz="4000" u="none" cap="small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21797619" y="11957461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i="0" sz="18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7605721" y="3534031"/>
            <a:ext cx="13599401" cy="6647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influencia se siente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mente,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Imparte calma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serenidad.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Estimula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apetito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Perfecciona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digestión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alimentos,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Induce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sueño tranquilo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profundo</a:t>
            </a:r>
            <a:endParaRPr/>
          </a:p>
        </p:txBody>
      </p:sp>
      <p:sp>
        <p:nvSpPr>
          <p:cNvPr id="194" name="Google Shape;194;p10"/>
          <p:cNvSpPr txBox="1"/>
          <p:nvPr/>
        </p:nvSpPr>
        <p:spPr>
          <a:xfrm>
            <a:off x="6957221" y="836380"/>
            <a:ext cx="10071691" cy="12633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190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80"/>
              <a:buFont typeface="Helvetica Neue"/>
              <a:buNone/>
            </a:pPr>
            <a:r>
              <a:rPr b="0" i="0" lang="en-US" sz="58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</a:t>
            </a:r>
            <a:r>
              <a:rPr b="1" i="0" lang="en-US" sz="41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ejercicio al aire libre:</a:t>
            </a:r>
            <a:endParaRPr/>
          </a:p>
        </p:txBody>
      </p:sp>
      <p:sp>
        <p:nvSpPr>
          <p:cNvPr id="195" name="Google Shape;195;p10"/>
          <p:cNvSpPr txBox="1"/>
          <p:nvPr/>
        </p:nvSpPr>
        <p:spPr>
          <a:xfrm>
            <a:off x="11322504" y="12652785"/>
            <a:ext cx="11021577" cy="60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—Testimonies for the Church 1:702 (1868). {1MCP 126.3}</a:t>
            </a:r>
            <a:endParaRPr/>
          </a:p>
        </p:txBody>
      </p:sp>
      <p:pic>
        <p:nvPicPr>
          <p:cNvPr descr="Imagen" id="196" name="Google Shape;1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57000" y="13022695"/>
            <a:ext cx="1424585" cy="397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97" name="Google Shape;1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421" y="974152"/>
            <a:ext cx="6594758" cy="1232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/>
          <p:nvPr>
            <p:ph idx="12" type="sldNum"/>
          </p:nvPr>
        </p:nvSpPr>
        <p:spPr>
          <a:xfrm>
            <a:off x="21810231" y="11766550"/>
            <a:ext cx="320128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03" name="Google Shape;203;p11"/>
          <p:cNvSpPr txBox="1"/>
          <p:nvPr/>
        </p:nvSpPr>
        <p:spPr>
          <a:xfrm>
            <a:off x="11772155" y="12557698"/>
            <a:ext cx="9384958" cy="647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—Medical Ministry, 291 (1900). {1MCP 72.2}</a:t>
            </a:r>
            <a:endParaRPr/>
          </a:p>
        </p:txBody>
      </p:sp>
      <p:sp>
        <p:nvSpPr>
          <p:cNvPr id="204" name="Google Shape;204;p11"/>
          <p:cNvSpPr txBox="1"/>
          <p:nvPr/>
        </p:nvSpPr>
        <p:spPr>
          <a:xfrm>
            <a:off x="1251676" y="3630107"/>
            <a:ext cx="12358555" cy="866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"/>
              <a:buNone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 OCIOSIDAD:</a:t>
            </a:r>
            <a:endParaRPr/>
          </a:p>
        </p:txBody>
      </p:sp>
      <p:sp>
        <p:nvSpPr>
          <p:cNvPr id="205" name="Google Shape;205;p11"/>
          <p:cNvSpPr txBox="1"/>
          <p:nvPr/>
        </p:nvSpPr>
        <p:spPr>
          <a:xfrm>
            <a:off x="3206603" y="1047598"/>
            <a:ext cx="17970795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inactividad causa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enfermedades</a:t>
            </a:r>
            <a:endParaRPr/>
          </a:p>
        </p:txBody>
      </p:sp>
      <p:pic>
        <p:nvPicPr>
          <p:cNvPr descr="Imagen" id="206" name="Google Shape;20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5110" y="4561584"/>
            <a:ext cx="3793630" cy="67129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1"/>
          <p:cNvSpPr txBox="1"/>
          <p:nvPr/>
        </p:nvSpPr>
        <p:spPr>
          <a:xfrm>
            <a:off x="3328359" y="5410843"/>
            <a:ext cx="19280055" cy="6232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609600" lvl="0" marL="609600" marR="0" rtl="0" algn="l">
              <a:lnSpc>
                <a:spcPct val="1196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sangre no circula con libertad, ni se efectúa su renovación.</a:t>
            </a:r>
            <a:endParaRPr/>
          </a:p>
          <a:p>
            <a:pPr indent="-609600" lvl="0" marL="609600" marR="0" rtl="0" algn="l">
              <a:lnSpc>
                <a:spcPct val="119607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piel se vuelve inactiva.</a:t>
            </a:r>
            <a:endParaRPr/>
          </a:p>
          <a:p>
            <a:pPr indent="-609600" lvl="0" marL="609600" marR="0" rtl="0" algn="l">
              <a:lnSpc>
                <a:spcPct val="119607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impurezas no son eliminadas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podrían serlo si un ejercicio activo estimulara la circulación</a:t>
            </a:r>
            <a:endParaRPr b="0" i="0" sz="18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09600" lvl="0" marL="609600" marR="0" rtl="0" algn="l">
              <a:lnSpc>
                <a:spcPct val="119607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4080"/>
              <a:buFont typeface="Helvetica Neue"/>
              <a:buChar char="•"/>
            </a:pPr>
            <a:r>
              <a:rPr b="1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 estado del organismo impone una doble carga a los órganos excretores y acaba en enfermedad.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13" name="Google Shape;213;p12"/>
          <p:cNvSpPr/>
          <p:nvPr/>
        </p:nvSpPr>
        <p:spPr>
          <a:xfrm>
            <a:off x="3894823" y="5395202"/>
            <a:ext cx="18189709" cy="7053098"/>
          </a:xfrm>
          <a:prstGeom prst="roundRect">
            <a:avLst>
              <a:gd fmla="val 15325" name="adj"/>
            </a:avLst>
          </a:prstGeom>
          <a:solidFill>
            <a:srgbClr val="5E5E5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18223755" y="12472865"/>
            <a:ext cx="2889945" cy="517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 {1MCP 127.2}</a:t>
            </a:r>
            <a:endParaRPr/>
          </a:p>
        </p:txBody>
      </p:sp>
      <p:sp>
        <p:nvSpPr>
          <p:cNvPr id="215" name="Google Shape;215;p12"/>
          <p:cNvSpPr txBox="1"/>
          <p:nvPr/>
        </p:nvSpPr>
        <p:spPr>
          <a:xfrm>
            <a:off x="4228280" y="6017502"/>
            <a:ext cx="17522796" cy="58034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93725" lvl="0" marL="623887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ventajas obtenidas por el trabajo físico servirán de contrapeso a una persona e impedirán que la mente sea recargada.</a:t>
            </a:r>
            <a:endParaRPr/>
          </a:p>
          <a:p>
            <a:pPr indent="-593725" lvl="0" marL="623887" marR="0" rtl="0" algn="l">
              <a:lnSpc>
                <a:spcPct val="122222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4320"/>
              <a:buFont typeface="Helvetica Neue"/>
              <a:buChar char="•"/>
            </a:pPr>
            <a:r>
              <a:rPr b="1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fatiga recaerá sobre los músculos y aliviará al cerebro cansado.</a:t>
            </a:r>
            <a:endParaRPr/>
          </a:p>
        </p:txBody>
      </p:sp>
      <p:sp>
        <p:nvSpPr>
          <p:cNvPr id="216" name="Google Shape;216;p12"/>
          <p:cNvSpPr txBox="1"/>
          <p:nvPr/>
        </p:nvSpPr>
        <p:spPr>
          <a:xfrm>
            <a:off x="3507196" y="3632183"/>
            <a:ext cx="17836422" cy="886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b="1" i="1" lang="en-US" sz="4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b="1" i="1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trabajo físico no impedirá</a:t>
            </a:r>
            <a:r>
              <a:rPr b="1" i="1" lang="en-US" sz="4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b="1" i="1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desarrollo</a:t>
            </a:r>
            <a:r>
              <a:rPr b="1" i="1" lang="en-US" sz="4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 inteligencia.</a:t>
            </a:r>
            <a:endParaRPr/>
          </a:p>
        </p:txBody>
      </p:sp>
      <p:sp>
        <p:nvSpPr>
          <p:cNvPr id="217" name="Google Shape;217;p12"/>
          <p:cNvSpPr txBox="1"/>
          <p:nvPr/>
        </p:nvSpPr>
        <p:spPr>
          <a:xfrm>
            <a:off x="3762166" y="1508213"/>
            <a:ext cx="17974882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Impide</a:t>
            </a: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trabaje en exceso</a:t>
            </a:r>
            <a:endParaRPr/>
          </a:p>
        </p:txBody>
      </p:sp>
      <p:pic>
        <p:nvPicPr>
          <p:cNvPr descr="Imagen" id="218" name="Google Shape;2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3942" y="9265051"/>
            <a:ext cx="5920269" cy="3781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19" name="Google Shape;21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7110" y="4621140"/>
            <a:ext cx="3793630" cy="67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4051842" y="4244571"/>
            <a:ext cx="18327191" cy="6711560"/>
          </a:xfrm>
          <a:prstGeom prst="rect">
            <a:avLst/>
          </a:prstGeom>
          <a:gradFill>
            <a:gsLst>
              <a:gs pos="0">
                <a:srgbClr val="5E5E5F"/>
              </a:gs>
              <a:gs pos="100000">
                <a:srgbClr val="808080"/>
              </a:gs>
            </a:gsLst>
            <a:lin ang="5159122" scaled="0"/>
          </a:gra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774700" lvl="0" marL="928687" marR="0" rtl="0" algn="l">
              <a:lnSpc>
                <a:spcPct val="1276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Noto Sans Symbols"/>
              <a:buChar char="•"/>
            </a:pPr>
            <a:r>
              <a:rPr b="0" i="0" lang="en-US" sz="65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El ejercicio riguroso y enérgico fortalece el cerebro, los huesos y los músculos. </a:t>
            </a:r>
            <a:endParaRPr/>
          </a:p>
          <a:p>
            <a:pPr indent="-774700" lvl="0" marL="928687" marR="0" rtl="0" algn="l">
              <a:lnSpc>
                <a:spcPct val="127692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Noto Sans Symbols"/>
              <a:buChar char="•"/>
            </a:pPr>
            <a:r>
              <a:rPr b="0" i="0" lang="en-US" sz="65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Sin ejercicio la mente no puede funcionar bien.</a:t>
            </a:r>
            <a:endParaRPr/>
          </a:p>
          <a:p>
            <a:pPr indent="-774700" lvl="0" marL="928687" marR="0" rtl="0" algn="l">
              <a:lnSpc>
                <a:spcPct val="127692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Noto Sans Symbols"/>
              <a:buChar char="•"/>
            </a:pPr>
            <a:r>
              <a:rPr b="0" i="0" lang="en-US" sz="65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No puede producir los actos rápidos y claros que darán amplitud a sus facultades. Llega a estar inactiva.</a:t>
            </a:r>
            <a:endParaRPr/>
          </a:p>
        </p:txBody>
      </p:sp>
      <p:sp>
        <p:nvSpPr>
          <p:cNvPr id="225" name="Google Shape;225;p13"/>
          <p:cNvSpPr txBox="1"/>
          <p:nvPr/>
        </p:nvSpPr>
        <p:spPr>
          <a:xfrm>
            <a:off x="11809293" y="11550732"/>
            <a:ext cx="5810511" cy="9490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——Carta 103, 1900. {1MCP 127.4}</a:t>
            </a:r>
            <a:endParaRPr/>
          </a:p>
        </p:txBody>
      </p:sp>
      <p:sp>
        <p:nvSpPr>
          <p:cNvPr id="226" name="Google Shape;226;p13"/>
          <p:cNvSpPr txBox="1"/>
          <p:nvPr/>
        </p:nvSpPr>
        <p:spPr>
          <a:xfrm>
            <a:off x="1345146" y="726429"/>
            <a:ext cx="21693709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ejercicio</a:t>
            </a: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no puede </a:t>
            </a:r>
            <a:r>
              <a:rPr b="0" i="0" lang="en-US" sz="6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funcionar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</a:t>
            </a:r>
            <a:endParaRPr/>
          </a:p>
        </p:txBody>
      </p:sp>
      <p:pic>
        <p:nvPicPr>
          <p:cNvPr descr="Imagen" id="227" name="Google Shape;2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0910" y="3453881"/>
            <a:ext cx="3793630" cy="67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F2639"/>
            </a:gs>
            <a:gs pos="100000">
              <a:srgbClr val="FF8AD8"/>
            </a:gs>
          </a:gsLst>
          <a:lin ang="5159122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9956800" y="3073400"/>
            <a:ext cx="14213781" cy="8952865"/>
          </a:xfrm>
          <a:prstGeom prst="rect">
            <a:avLst/>
          </a:prstGeom>
          <a:solidFill>
            <a:srgbClr val="FFD52E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4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34" name="Google Shape;234;p14"/>
          <p:cNvSpPr txBox="1"/>
          <p:nvPr/>
        </p:nvSpPr>
        <p:spPr>
          <a:xfrm>
            <a:off x="10426143" y="4229332"/>
            <a:ext cx="13275095" cy="6641000"/>
          </a:xfrm>
          <a:prstGeom prst="rect">
            <a:avLst/>
          </a:prstGeom>
          <a:noFill/>
          <a:ln>
            <a:noFill/>
          </a:ln>
          <a:effectLst>
            <a:outerShdw blurRad="101600" rotWithShape="0" dir="660000" dist="127000">
              <a:srgbClr val="000000">
                <a:alpha val="4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303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Roboto Light"/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 la mente será refrigerada.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303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Roboto Light"/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Si está enfermo, con frecuencia el ejercicio físico le ayudará a recobrar la normalidad.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303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Roboto Light"/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Debiera preservarse la salud tan sagradamente como el carácter.</a:t>
            </a:r>
            <a:endParaRPr/>
          </a:p>
        </p:txBody>
      </p:sp>
      <p:sp>
        <p:nvSpPr>
          <p:cNvPr id="235" name="Google Shape;235;p14"/>
          <p:cNvSpPr txBox="1"/>
          <p:nvPr/>
        </p:nvSpPr>
        <p:spPr>
          <a:xfrm>
            <a:off x="4890643" y="480443"/>
            <a:ext cx="14602714" cy="2294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None/>
            </a:pPr>
            <a:r>
              <a:rPr b="0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Empléense por igual las facultades físicas y mentales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12107816" y="12465098"/>
            <a:ext cx="11168744" cy="574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—Conducción del Niño, 321 (1890). {1MCP 128.1</a:t>
            </a:r>
            <a:endParaRPr/>
          </a:p>
        </p:txBody>
      </p:sp>
      <p:pic>
        <p:nvPicPr>
          <p:cNvPr descr="Imagen" id="237" name="Google Shape;2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92" y="5544880"/>
            <a:ext cx="9566416" cy="601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10197358" y="2720093"/>
            <a:ext cx="13181856" cy="974395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7FAFC">
                  <a:alpha val="63921"/>
                </a:srgbClr>
              </a:gs>
              <a:gs pos="74000">
                <a:srgbClr val="B7D1E7"/>
              </a:gs>
              <a:gs pos="83000">
                <a:srgbClr val="B7D1E7"/>
              </a:gs>
              <a:gs pos="100000">
                <a:srgbClr val="CFE0EF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10612587" y="3617711"/>
            <a:ext cx="12034510" cy="8824799"/>
          </a:xfrm>
          <a:prstGeom prst="rect">
            <a:avLst/>
          </a:prstGeom>
          <a:noFill/>
          <a:ln>
            <a:noFill/>
          </a:ln>
          <a:effectLst>
            <a:outerShdw blurRad="50800" rotWithShape="0" dir="2700000" dist="38100">
              <a:srgbClr val="000000">
                <a:alpha val="40000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805815" lvl="0" marL="879971" marR="0" rtl="0" algn="l">
              <a:lnSpc>
                <a:spcPct val="120567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5640"/>
              <a:buFont typeface="Helvetica Neue"/>
              <a:buChar char="✓"/>
            </a:pPr>
            <a:r>
              <a:rPr b="0" i="0" lang="en-US" sz="564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ejercicio físico bien dirigido es un remedio eficaz.</a:t>
            </a:r>
            <a:endParaRPr/>
          </a:p>
          <a:p>
            <a:pPr indent="-805815" lvl="0" marL="879971" marR="0" rtl="0" algn="l">
              <a:lnSpc>
                <a:spcPct val="120567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5640"/>
              <a:buFont typeface="Helvetica Neue"/>
              <a:buChar char="✓"/>
            </a:pPr>
            <a:r>
              <a:rPr b="0" i="0" lang="en-US" sz="564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indispensable para la recuperación de la salud.</a:t>
            </a:r>
            <a:endParaRPr/>
          </a:p>
          <a:p>
            <a:pPr indent="-805815" lvl="0" marL="879971" marR="0" rtl="0" algn="l">
              <a:lnSpc>
                <a:spcPct val="120567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5640"/>
              <a:buFont typeface="Helvetica Neue"/>
              <a:buChar char="✓"/>
            </a:pPr>
            <a:r>
              <a:rPr b="0" i="0" lang="en-US" sz="564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voluntad acompaña al trabajo manual…</a:t>
            </a:r>
            <a:endParaRPr/>
          </a:p>
          <a:p>
            <a:pPr indent="-805815" lvl="0" marL="879971" marR="0" rtl="0" algn="l">
              <a:lnSpc>
                <a:spcPct val="120567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5640"/>
              <a:buFont typeface="Helvetica Neue"/>
              <a:buChar char="✓"/>
            </a:pPr>
            <a:r>
              <a:rPr b="0" i="0" lang="en-US" sz="564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Cuando la voluntad duerme, la imaginación se vuelve anormal y se hace imposible resistir la enfermedad.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>
            <a:off x="11874655" y="12473971"/>
            <a:ext cx="11402632" cy="574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183 (1905). {1MCP 128.3}</a:t>
            </a:r>
            <a:endParaRPr/>
          </a:p>
        </p:txBody>
      </p:sp>
      <p:grpSp>
        <p:nvGrpSpPr>
          <p:cNvPr id="246" name="Google Shape;246;p15"/>
          <p:cNvGrpSpPr/>
          <p:nvPr/>
        </p:nvGrpSpPr>
        <p:grpSpPr>
          <a:xfrm>
            <a:off x="4887652" y="1070220"/>
            <a:ext cx="14608695" cy="1304578"/>
            <a:chOff x="0" y="-1"/>
            <a:chExt cx="14608694" cy="1304577"/>
          </a:xfrm>
        </p:grpSpPr>
        <p:sp>
          <p:nvSpPr>
            <p:cNvPr id="247" name="Google Shape;247;p15"/>
            <p:cNvSpPr/>
            <p:nvPr/>
          </p:nvSpPr>
          <p:spPr>
            <a:xfrm>
              <a:off x="0" y="-1"/>
              <a:ext cx="14608694" cy="1304577"/>
            </a:xfrm>
            <a:prstGeom prst="rect">
              <a:avLst/>
            </a:prstGeom>
            <a:gradFill>
              <a:gsLst>
                <a:gs pos="0">
                  <a:srgbClr val="590B13"/>
                </a:gs>
                <a:gs pos="49000">
                  <a:srgbClr val="862B40"/>
                </a:gs>
                <a:gs pos="99000">
                  <a:srgbClr val="B88490"/>
                </a:gs>
                <a:gs pos="100000">
                  <a:srgbClr val="B88490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t/>
              </a:r>
              <a:endParaRPr b="1" i="0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"/>
            <p:cNvSpPr txBox="1"/>
            <p:nvPr/>
          </p:nvSpPr>
          <p:spPr>
            <a:xfrm>
              <a:off x="0" y="-1"/>
              <a:ext cx="14608694" cy="13045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ctr">
                <a:lnSpc>
                  <a:spcPct val="9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El ejercicio es un agente curativo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54" name="Google Shape;254;p16"/>
          <p:cNvSpPr/>
          <p:nvPr/>
        </p:nvSpPr>
        <p:spPr>
          <a:xfrm>
            <a:off x="821267" y="2904066"/>
            <a:ext cx="22595615" cy="8299187"/>
          </a:xfrm>
          <a:prstGeom prst="roundRect">
            <a:avLst>
              <a:gd fmla="val 13024" name="adj"/>
            </a:avLst>
          </a:prstGeom>
          <a:solidFill>
            <a:srgbClr val="6E4675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16"/>
          <p:cNvSpPr txBox="1"/>
          <p:nvPr/>
        </p:nvSpPr>
        <p:spPr>
          <a:xfrm>
            <a:off x="15256488" y="11921142"/>
            <a:ext cx="12822325" cy="12030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Times New Roman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b="0" i="0" lang="en-US" sz="3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Medical Ministry, 106, 107 (1871). {1MCP 73.2}</a:t>
            </a:r>
            <a:endParaRPr/>
          </a:p>
        </p:txBody>
      </p:sp>
      <p:sp>
        <p:nvSpPr>
          <p:cNvPr id="256" name="Google Shape;256;p16"/>
          <p:cNvSpPr txBox="1"/>
          <p:nvPr/>
        </p:nvSpPr>
        <p:spPr>
          <a:xfrm>
            <a:off x="2120752" y="4016099"/>
            <a:ext cx="21266644" cy="775152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211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Roboto Light"/>
              <a:buNone/>
            </a:pPr>
            <a:r>
              <a:rPr b="0" i="0" lang="en-US" sz="7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Es un gran error la idea de que los que han abusado de sus facultades mentales y físicas,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o que han quebrantado su cuerpo y su mente,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deben suspender toda actividad a fin de recuperar la salud.</a:t>
            </a:r>
            <a:endParaRPr/>
          </a:p>
        </p:txBody>
      </p:sp>
      <p:sp>
        <p:nvSpPr>
          <p:cNvPr id="257" name="Google Shape;257;p16"/>
          <p:cNvSpPr txBox="1"/>
          <p:nvPr/>
        </p:nvSpPr>
        <p:spPr>
          <a:xfrm>
            <a:off x="3774124" y="602041"/>
            <a:ext cx="16835752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hacer nada es peligroso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63" name="Google Shape;263;p17"/>
          <p:cNvSpPr txBox="1"/>
          <p:nvPr/>
        </p:nvSpPr>
        <p:spPr>
          <a:xfrm>
            <a:off x="10460507" y="11806939"/>
            <a:ext cx="10235876" cy="11563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23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—{1MCP 128.6}</a:t>
            </a:r>
            <a:endParaRPr/>
          </a:p>
        </p:txBody>
      </p:sp>
      <p:sp>
        <p:nvSpPr>
          <p:cNvPr id="264" name="Google Shape;264;p17"/>
          <p:cNvSpPr txBox="1"/>
          <p:nvPr/>
        </p:nvSpPr>
        <p:spPr>
          <a:xfrm>
            <a:off x="2057710" y="599970"/>
            <a:ext cx="20703993" cy="2402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inactividad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maldición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muchos discapacitados</a:t>
            </a:r>
            <a:endParaRPr/>
          </a:p>
        </p:txBody>
      </p:sp>
      <p:pic>
        <p:nvPicPr>
          <p:cNvPr descr="Imagen" id="265" name="Google Shape;26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0851" y="3216784"/>
            <a:ext cx="3793630" cy="6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/>
          <p:nvPr/>
        </p:nvSpPr>
        <p:spPr>
          <a:xfrm>
            <a:off x="1688306" y="4368800"/>
            <a:ext cx="21007389" cy="6957418"/>
          </a:xfrm>
          <a:prstGeom prst="roundRect">
            <a:avLst>
              <a:gd fmla="val 15000" name="adj"/>
            </a:avLst>
          </a:prstGeom>
          <a:solidFill>
            <a:srgbClr val="D6DC0B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2081601" y="4404538"/>
            <a:ext cx="20220798" cy="6758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Roboto Light"/>
              <a:buNone/>
            </a:pP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Una ocupación liviana en trabajo útil, mientras no agote la mente o el cuerpo, tiene una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influencia favorable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sobre ambos.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Fortalece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los músculos,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mejora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la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circulación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b="0" i="0" lang="en-US" sz="5700" u="none" cap="none" strike="noStrik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rPr>
              <a:t>y le da al inválido la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satisfacción</a:t>
            </a:r>
            <a:r>
              <a:rPr b="0" i="0" lang="en-US" sz="5700" u="none" cap="none" strike="noStrike">
                <a:solidFill>
                  <a:srgbClr val="000000"/>
                </a:solidFill>
                <a:latin typeface="Roboto Thin"/>
                <a:ea typeface="Roboto Thin"/>
                <a:cs typeface="Roboto Thin"/>
                <a:sym typeface="Roboto Thin"/>
              </a:rPr>
              <a:t> de saber qué no es totalmente inútil en este mundo atareado. </a:t>
            </a:r>
            <a:r>
              <a:rPr b="0" i="0" lang="en-US" sz="6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Al principio tal vez pueda hacer muy poco; pero pronto verá que sus fuerzas aumentan.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/>
          <p:nvPr/>
        </p:nvSpPr>
        <p:spPr>
          <a:xfrm>
            <a:off x="482600" y="2184400"/>
            <a:ext cx="9114433" cy="2616138"/>
          </a:xfrm>
          <a:prstGeom prst="rect">
            <a:avLst/>
          </a:prstGeom>
          <a:solidFill>
            <a:srgbClr val="FF9300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74" name="Google Shape;274;p18"/>
          <p:cNvSpPr txBox="1"/>
          <p:nvPr/>
        </p:nvSpPr>
        <p:spPr>
          <a:xfrm>
            <a:off x="477980" y="2297145"/>
            <a:ext cx="8766149" cy="239064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1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Roboto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</a:t>
            </a: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para ser realmente una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ventaja</a:t>
            </a: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/>
          </a:p>
        </p:txBody>
      </p:sp>
      <p:sp>
        <p:nvSpPr>
          <p:cNvPr id="275" name="Google Shape;275;p18"/>
          <p:cNvSpPr txBox="1"/>
          <p:nvPr/>
        </p:nvSpPr>
        <p:spPr>
          <a:xfrm>
            <a:off x="2092038" y="11362583"/>
            <a:ext cx="14602693" cy="11563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232500"/>
              </a:lnSpc>
              <a:spcBef>
                <a:spcPts val="0"/>
              </a:spcBef>
              <a:spcAft>
                <a:spcPts val="0"/>
              </a:spcAft>
              <a:buClr>
                <a:srgbClr val="590B13"/>
              </a:buClr>
              <a:buSzPts val="4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590B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—Testimonies for the Church 3:76 (1872). {1MCP 129.4}</a:t>
            </a:r>
            <a:endParaRPr/>
          </a:p>
        </p:txBody>
      </p:sp>
      <p:sp>
        <p:nvSpPr>
          <p:cNvPr id="276" name="Google Shape;276;p18"/>
          <p:cNvSpPr txBox="1"/>
          <p:nvPr/>
        </p:nvSpPr>
        <p:spPr>
          <a:xfrm>
            <a:off x="2818648" y="670166"/>
            <a:ext cx="18746706" cy="124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ejercicio debe ser sistemático</a:t>
            </a:r>
            <a:endParaRPr/>
          </a:p>
        </p:txBody>
      </p:sp>
      <p:pic>
        <p:nvPicPr>
          <p:cNvPr descr="Imagen" id="277" name="Google Shape;27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910" y="4083443"/>
            <a:ext cx="3793630" cy="67129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8"/>
          <p:cNvSpPr txBox="1"/>
          <p:nvPr/>
        </p:nvSpPr>
        <p:spPr>
          <a:xfrm>
            <a:off x="1671780" y="4868455"/>
            <a:ext cx="14158886" cy="695541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22300" lvl="0" marL="774700" marR="0" rtl="0" algn="l">
              <a:lnSpc>
                <a:spcPct val="11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‣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Debería ser sistematizado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dirigido 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 los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órganos debilitados a fin 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 que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puedan ser fortalecidos 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por el uso.</a:t>
            </a:r>
            <a:endParaRPr b="0" i="0" sz="55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622300" lvl="0" marL="774700" marR="0" rtl="0" algn="l">
              <a:lnSpc>
                <a:spcPct val="111666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‣"/>
            </a:pP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cura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por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movimiento [masaje]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es de gran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beneficio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en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pacientes 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que están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demasiado débiles </a:t>
            </a:r>
            <a:r>
              <a:rPr b="0" i="0" lang="en-US" sz="5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para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hacer ejercicio. </a:t>
            </a:r>
            <a:endParaRPr/>
          </a:p>
        </p:txBody>
      </p:sp>
      <p:pic>
        <p:nvPicPr>
          <p:cNvPr descr="Imagen" id="279" name="Google Shape;27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16545" y="4280911"/>
            <a:ext cx="8987710" cy="860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0C0C0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1090530" y="3989005"/>
            <a:ext cx="22202940" cy="8385775"/>
          </a:xfrm>
          <a:prstGeom prst="roundRect">
            <a:avLst>
              <a:gd fmla="val 13737" name="adj"/>
            </a:avLst>
          </a:prstGeom>
          <a:solidFill>
            <a:srgbClr val="22273C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19"/>
          <p:cNvSpPr txBox="1"/>
          <p:nvPr/>
        </p:nvSpPr>
        <p:spPr>
          <a:xfrm>
            <a:off x="12964966" y="12450436"/>
            <a:ext cx="7290011" cy="590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imes New Roman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—Carta 145, 1897. {1MCP 129.5</a:t>
            </a:r>
            <a:endParaRPr/>
          </a:p>
        </p:txBody>
      </p:sp>
      <p:sp>
        <p:nvSpPr>
          <p:cNvPr id="287" name="Google Shape;287;p19"/>
          <p:cNvSpPr txBox="1"/>
          <p:nvPr/>
        </p:nvSpPr>
        <p:spPr>
          <a:xfrm>
            <a:off x="857418" y="908007"/>
            <a:ext cx="16842110" cy="2553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corrupción</a:t>
            </a:r>
            <a:r>
              <a:rPr b="0" i="0" lang="en-US" sz="5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este tiempo </a:t>
            </a:r>
            <a:r>
              <a:rPr b="0" i="0" lang="en-US" sz="5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resultado</a:t>
            </a:r>
            <a:r>
              <a:rPr b="0" i="0" lang="en-US" sz="5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abuso</a:t>
            </a:r>
            <a:r>
              <a:rPr b="0" i="0" lang="en-US" sz="5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cuerpos </a:t>
            </a:r>
            <a:r>
              <a:rPr b="0" i="0" lang="en-US" sz="5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endParaRPr/>
          </a:p>
        </p:txBody>
      </p:sp>
      <p:sp>
        <p:nvSpPr>
          <p:cNvPr id="288" name="Google Shape;288;p19"/>
          <p:cNvSpPr txBox="1"/>
          <p:nvPr/>
        </p:nvSpPr>
        <p:spPr>
          <a:xfrm>
            <a:off x="2438031" y="4224267"/>
            <a:ext cx="19507938" cy="791525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Noto Sans Symbols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La marea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de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corrupción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que está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cubriendo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al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mundo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es 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resultado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mal uso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y 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abuso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cuerpo humano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. Hombres, mujeres y niños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deberían aprender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trabajar con sus manos.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Entonces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el cerebro no trabajará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exceso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, en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desmedro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de todo el organismo.</a:t>
            </a:r>
            <a:endParaRPr/>
          </a:p>
        </p:txBody>
      </p:sp>
      <p:pic>
        <p:nvPicPr>
          <p:cNvPr descr="Imagen" id="289" name="Google Shape;2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7110" y="3523671"/>
            <a:ext cx="3793630" cy="67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1943755" y="425648"/>
            <a:ext cx="8064799" cy="12864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95" name="Google Shape;95;p2"/>
          <p:cNvPicPr preferRelativeResize="0"/>
          <p:nvPr/>
        </p:nvPicPr>
        <p:blipFill rotWithShape="1">
          <a:blip r:embed="rId4">
            <a:alphaModFix/>
          </a:blip>
          <a:srcRect b="0" l="2067" r="2065" t="0"/>
          <a:stretch/>
        </p:blipFill>
        <p:spPr>
          <a:xfrm>
            <a:off x="6729452" y="7581811"/>
            <a:ext cx="10075745" cy="6566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2"/>
          <p:cNvGrpSpPr/>
          <p:nvPr/>
        </p:nvGrpSpPr>
        <p:grpSpPr>
          <a:xfrm>
            <a:off x="14523277" y="1831733"/>
            <a:ext cx="8064801" cy="5095913"/>
            <a:chOff x="0" y="0"/>
            <a:chExt cx="8064800" cy="5095911"/>
          </a:xfrm>
        </p:grpSpPr>
        <p:pic>
          <p:nvPicPr>
            <p:cNvPr descr="Imagen" id="97" name="Google Shape;97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1335679"/>
              <a:ext cx="8064800" cy="3760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98" name="Google Shape;98;p2"/>
            <p:cNvPicPr preferRelativeResize="0"/>
            <p:nvPr/>
          </p:nvPicPr>
          <p:blipFill rotWithShape="1">
            <a:blip r:embed="rId6">
              <a:alphaModFix/>
            </a:blip>
            <a:srcRect b="0" l="632" r="631" t="0"/>
            <a:stretch/>
          </p:blipFill>
          <p:spPr>
            <a:xfrm>
              <a:off x="1745580" y="0"/>
              <a:ext cx="4573883" cy="2114332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99" name="Google Shape;99;p2"/>
          <p:cNvSpPr txBox="1"/>
          <p:nvPr/>
        </p:nvSpPr>
        <p:spPr>
          <a:xfrm>
            <a:off x="15060377" y="4060085"/>
            <a:ext cx="6650317" cy="2830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"/>
          <p:cNvSpPr/>
          <p:nvPr/>
        </p:nvSpPr>
        <p:spPr>
          <a:xfrm>
            <a:off x="3442011" y="778160"/>
            <a:ext cx="18535038" cy="1281566"/>
          </a:xfrm>
          <a:prstGeom prst="roundRect">
            <a:avLst>
              <a:gd fmla="val 50000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20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296" name="Google Shape;296;p20"/>
          <p:cNvSpPr txBox="1"/>
          <p:nvPr/>
        </p:nvSpPr>
        <p:spPr>
          <a:xfrm>
            <a:off x="9681927" y="3303221"/>
            <a:ext cx="12887210" cy="7109558"/>
          </a:xfrm>
          <a:prstGeom prst="rect">
            <a:avLst/>
          </a:prstGeom>
          <a:noFill/>
          <a:ln>
            <a:noFill/>
          </a:ln>
          <a:effectLst>
            <a:outerShdw blurRad="50800" rotWithShape="0" dir="2700000" dist="127000">
              <a:srgbClr val="B0B0B0">
                <a:alpha val="40000"/>
              </a:srgbClr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6100"/>
              <a:buFont typeface="Helvetica Neue"/>
              <a:buNone/>
            </a:pPr>
            <a:r>
              <a:rPr b="1" i="0" lang="en-US" sz="61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Tienden a prevenir pensamientos impuros.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1818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actos rectos dependen del pensamiento recto. El ejercicio en tareas agrícolas y en las diferentes áreas del trabajo son una salvaguardia maravillosa contra el uso indebido del cerebro. Nadie podrá mantener su salud si deja de usar las facultades que Dios le dio.</a:t>
            </a:r>
            <a:endParaRPr/>
          </a:p>
        </p:txBody>
      </p:sp>
      <p:sp>
        <p:nvSpPr>
          <p:cNvPr id="297" name="Google Shape;297;p20"/>
          <p:cNvSpPr txBox="1"/>
          <p:nvPr/>
        </p:nvSpPr>
        <p:spPr>
          <a:xfrm>
            <a:off x="4998895" y="1162837"/>
            <a:ext cx="15421268" cy="963658"/>
          </a:xfrm>
          <a:prstGeom prst="rect">
            <a:avLst/>
          </a:prstGeom>
          <a:noFill/>
          <a:ln>
            <a:noFill/>
          </a:ln>
          <a:effectLst>
            <a:outerShdw blurRad="50800" rotWithShape="0" dir="5400000" dist="50800">
              <a:srgbClr val="B8849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28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esfuerzo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de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59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y del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endParaRPr/>
          </a:p>
        </p:txBody>
      </p:sp>
      <p:sp>
        <p:nvSpPr>
          <p:cNvPr id="298" name="Google Shape;298;p20"/>
          <p:cNvSpPr txBox="1"/>
          <p:nvPr/>
        </p:nvSpPr>
        <p:spPr>
          <a:xfrm>
            <a:off x="15869338" y="11987830"/>
            <a:ext cx="5885459" cy="554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—Carta 145, 1897. {1MCP 130.1}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4134503" y="4443729"/>
            <a:ext cx="16114994" cy="5435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1184563" lvl="0" marL="1184563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60"/>
              <a:buFont typeface="Courier New"/>
              <a:buChar char="•"/>
            </a:pP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Es una</a:t>
            </a:r>
            <a:r>
              <a:rPr b="0" i="0" lang="en-US" sz="6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necesidad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para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salud física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y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claridad mental realizar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alguna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trabajo manual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durante el día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 esta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forma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sangre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llevada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cerebro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 otras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partes</a:t>
            </a:r>
            <a:r>
              <a:rPr b="0" i="0" lang="en-US" sz="57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del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cuerpo.</a:t>
            </a:r>
            <a:endParaRPr/>
          </a:p>
        </p:txBody>
      </p:sp>
      <p:sp>
        <p:nvSpPr>
          <p:cNvPr id="305" name="Google Shape;305;p21"/>
          <p:cNvSpPr txBox="1"/>
          <p:nvPr/>
        </p:nvSpPr>
        <p:spPr>
          <a:xfrm>
            <a:off x="8624675" y="11229043"/>
            <a:ext cx="11945179" cy="746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268288" lvl="2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oboto Light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El Evangelismo, 479 (1899). {1MCP 130.2}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4552220" y="1414181"/>
            <a:ext cx="15279559" cy="2190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Cada día realice trabajo manual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/>
          <p:nvPr/>
        </p:nvSpPr>
        <p:spPr>
          <a:xfrm>
            <a:off x="9372600" y="2286000"/>
            <a:ext cx="14720590" cy="10035084"/>
          </a:xfrm>
          <a:prstGeom prst="rect">
            <a:avLst/>
          </a:prstGeom>
          <a:solidFill>
            <a:srgbClr val="CF9A26">
              <a:alpha val="65882"/>
            </a:srgbClr>
          </a:solidFill>
          <a:ln cap="rnd" cmpd="sng" w="19050">
            <a:solidFill>
              <a:schemeClr val="accent1">
                <a:alpha val="65882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22"/>
          <p:cNvSpPr/>
          <p:nvPr/>
        </p:nvSpPr>
        <p:spPr>
          <a:xfrm>
            <a:off x="600933" y="552609"/>
            <a:ext cx="12864585" cy="1386936"/>
          </a:xfrm>
          <a:prstGeom prst="roundRect">
            <a:avLst>
              <a:gd fmla="val 46778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22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314" name="Google Shape;314;p22"/>
          <p:cNvSpPr txBox="1"/>
          <p:nvPr/>
        </p:nvSpPr>
        <p:spPr>
          <a:xfrm>
            <a:off x="9205623" y="2301624"/>
            <a:ext cx="15054544" cy="9468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ourier New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Cuando el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cuerpo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no está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en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actividad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, la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sangre fluye perezosamente</a:t>
            </a:r>
            <a:r>
              <a:rPr b="0" i="0" lang="en-US" sz="68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y los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músculos disminuyen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en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medida</a:t>
            </a:r>
            <a:r>
              <a:rPr b="0" i="0" lang="en-US" sz="44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poder</a:t>
            </a:r>
            <a:r>
              <a:rPr b="0" i="0" lang="en-US" sz="3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[...].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El ejercicio físico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, el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aire puro</a:t>
            </a:r>
            <a:r>
              <a:rPr b="0" i="0" lang="en-US" sz="7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y la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luz solar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—bendiciones que el cielo ha derramado abundantemente sobre todos—le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proporcionarían vida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fuerza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a </a:t>
            </a:r>
            <a:r>
              <a:rPr b="0" i="0" lang="en-US" sz="61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más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de un extenuado discapacitado [...].</a:t>
            </a:r>
            <a:endParaRPr/>
          </a:p>
        </p:txBody>
      </p:sp>
      <p:sp>
        <p:nvSpPr>
          <p:cNvPr id="315" name="Google Shape;315;p22"/>
          <p:cNvSpPr txBox="1"/>
          <p:nvPr/>
        </p:nvSpPr>
        <p:spPr>
          <a:xfrm>
            <a:off x="1588876" y="13131523"/>
            <a:ext cx="11945179" cy="5132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268288" lvl="2" marL="0" marR="0" rtl="0" algn="l">
              <a:lnSpc>
                <a:spcPct val="682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oboto Light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El Evangelismo, 479 (1899). {1MCP 130.2}</a:t>
            </a:r>
            <a:endParaRPr/>
          </a:p>
        </p:txBody>
      </p:sp>
      <p:sp>
        <p:nvSpPr>
          <p:cNvPr id="316" name="Google Shape;316;p22"/>
          <p:cNvSpPr txBox="1"/>
          <p:nvPr/>
        </p:nvSpPr>
        <p:spPr>
          <a:xfrm>
            <a:off x="904746" y="498254"/>
            <a:ext cx="12256958" cy="1495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ejercicio físico da vida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21" name="Google Shape;3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8284" y="4202160"/>
            <a:ext cx="8656700" cy="941806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3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323" name="Google Shape;323;p23"/>
          <p:cNvSpPr txBox="1"/>
          <p:nvPr/>
        </p:nvSpPr>
        <p:spPr>
          <a:xfrm>
            <a:off x="3075889" y="3087491"/>
            <a:ext cx="10282816" cy="754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351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Courier New"/>
              <a:buNone/>
            </a:pP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El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trabajo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es una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bendición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y no una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maldición. El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trabajo diligente resguarda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a muchos, jóvenes y viejos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, de las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trampas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de aquel que “encuentra algún mal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para que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hagan las manos ociosas”.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7670907" y="3125048"/>
            <a:ext cx="15064269" cy="7465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310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Courier New"/>
              <a:buNone/>
            </a:pP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Que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ninguno se avergüence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del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trabajo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, porque el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trabajo honrado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es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ennoblecedor.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Mientras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las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manos están ocupadas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en las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tareas más comunes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, la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mente se debe extasiar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en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pensamientos elevados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 y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santos</a:t>
            </a:r>
            <a:r>
              <a:rPr b="0" i="0" lang="en-US" sz="63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.</a:t>
            </a:r>
            <a:endParaRPr/>
          </a:p>
        </p:txBody>
      </p:sp>
      <p:sp>
        <p:nvSpPr>
          <p:cNvPr id="330" name="Google Shape;330;p24"/>
          <p:cNvSpPr txBox="1"/>
          <p:nvPr/>
        </p:nvSpPr>
        <p:spPr>
          <a:xfrm>
            <a:off x="7086731" y="11940243"/>
            <a:ext cx="14302219" cy="746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268288" lvl="2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Roboto Light"/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—The YI, 27 de febrero de 1902: NEV, 225. {1MCP 131.1}</a:t>
            </a:r>
            <a:endParaRPr/>
          </a:p>
        </p:txBody>
      </p:sp>
      <p:pic>
        <p:nvPicPr>
          <p:cNvPr descr="Imagen" id="331" name="Google Shape;3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903" y="4754909"/>
            <a:ext cx="7069446" cy="755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pic>
        <p:nvPicPr>
          <p:cNvPr descr="Galería de imágenes" id="105" name="Google Shape;105;p3"/>
          <p:cNvPicPr preferRelativeResize="0"/>
          <p:nvPr/>
        </p:nvPicPr>
        <p:blipFill rotWithShape="1">
          <a:blip r:embed="rId3">
            <a:alphaModFix/>
          </a:blip>
          <a:srcRect b="4306" l="0" r="0" t="4307"/>
          <a:stretch/>
        </p:blipFill>
        <p:spPr>
          <a:xfrm>
            <a:off x="8675891" y="3980266"/>
            <a:ext cx="13893803" cy="9069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2067" r="2066" t="0"/>
          <a:stretch/>
        </p:blipFill>
        <p:spPr>
          <a:xfrm>
            <a:off x="931833" y="1756957"/>
            <a:ext cx="7237311" cy="4716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adA MENTEcaracterPer.png" id="107" name="Google Shape;107;p3"/>
          <p:cNvPicPr preferRelativeResize="0"/>
          <p:nvPr/>
        </p:nvPicPr>
        <p:blipFill rotWithShape="1">
          <a:blip r:embed="rId5">
            <a:alphaModFix/>
          </a:blip>
          <a:srcRect b="0" l="0" r="0" t="963"/>
          <a:stretch/>
        </p:blipFill>
        <p:spPr>
          <a:xfrm>
            <a:off x="2367726" y="5795508"/>
            <a:ext cx="4365606" cy="69638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6687506" y="1545216"/>
            <a:ext cx="13430918" cy="1625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74404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736"/>
              <a:buFont typeface="Helvetica Neue"/>
              <a:buNone/>
            </a:pPr>
            <a:r>
              <a:rPr b="1" i="0" lang="en-US" sz="8736" u="none" cap="none" strike="noStrike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Desarrollo de la mente</a:t>
            </a:r>
            <a:endParaRPr/>
          </a:p>
        </p:txBody>
      </p:sp>
      <p:grpSp>
        <p:nvGrpSpPr>
          <p:cNvPr id="109" name="Google Shape;109;p3"/>
          <p:cNvGrpSpPr/>
          <p:nvPr/>
        </p:nvGrpSpPr>
        <p:grpSpPr>
          <a:xfrm>
            <a:off x="8855319" y="4749128"/>
            <a:ext cx="14420105" cy="7349955"/>
            <a:chOff x="-1" y="-1"/>
            <a:chExt cx="14420103" cy="7349953"/>
          </a:xfrm>
        </p:grpSpPr>
        <p:sp>
          <p:nvSpPr>
            <p:cNvPr id="110" name="Google Shape;110;p3"/>
            <p:cNvSpPr txBox="1"/>
            <p:nvPr/>
          </p:nvSpPr>
          <p:spPr>
            <a:xfrm>
              <a:off x="1557786" y="-1"/>
              <a:ext cx="5779918" cy="1805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El estudio </a:t>
              </a: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</a:t>
              </a:r>
              <a:endParaRPr/>
            </a:p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3900"/>
                <a:buFont typeface="Arial Rounded"/>
                <a:buNone/>
              </a:pP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</a:t>
              </a: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Biblia </a:t>
              </a: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endParaRPr b="0" i="0" sz="5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3900"/>
                <a:buFont typeface="Arial Rounded"/>
                <a:buNone/>
              </a:pPr>
              <a:r>
                <a:rPr b="1" i="0" lang="en-US" sz="39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</a:t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8640185" y="369371"/>
              <a:ext cx="5779917" cy="762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Diligencia</a:t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8640185" y="3281810"/>
              <a:ext cx="5779917" cy="7620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El ejercicio</a:t>
              </a:r>
              <a:endParaRPr/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51780" y="128071"/>
              <a:ext cx="138621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11</a:t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-1" y="3143463"/>
              <a:ext cx="1489774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13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6971272" y="128071"/>
              <a:ext cx="1386212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12</a:t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5198233" y="5978351"/>
              <a:ext cx="5779918" cy="1371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Factores emocionales</a:t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3533385" y="6041851"/>
              <a:ext cx="148977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15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6919493" y="3143463"/>
              <a:ext cx="1489773" cy="1244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7800"/>
                <a:buFont typeface="Arial Rounded"/>
                <a:buNone/>
              </a:pPr>
              <a:r>
                <a:rPr b="1" i="0" lang="en-US" sz="7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14</a:t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1557787" y="3319377"/>
              <a:ext cx="5037463" cy="1145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Alimento</a:t>
              </a:r>
              <a:endParaRPr/>
            </a:p>
            <a:p>
              <a:pPr indent="0" lvl="0" marL="0" marR="0" rtl="0" algn="l">
                <a:lnSpc>
                  <a:spcPct val="84615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6A6"/>
                </a:buClr>
                <a:buSzPts val="5200"/>
                <a:buFont typeface="Arial Rounded"/>
                <a:buNone/>
              </a:pPr>
              <a:r>
                <a:rPr b="1" i="0" lang="en-US" sz="5200" u="none" cap="none" strike="noStrike">
                  <a:solidFill>
                    <a:srgbClr val="A6A6A6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para la mente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143052" y="218579"/>
            <a:ext cx="6521934" cy="1007009"/>
          </a:xfrm>
          <a:prstGeom prst="roundRect">
            <a:avLst>
              <a:gd fmla="val 29159" name="adj"/>
            </a:avLst>
          </a:prstGeom>
          <a:solidFill>
            <a:srgbClr val="FDB813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AC38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D9AC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1019583" y="169633"/>
            <a:ext cx="5683272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14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6970027" y="11401262"/>
            <a:ext cx="10799546" cy="14444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61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9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pic>
        <p:nvPicPr>
          <p:cNvPr descr="Imagen"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444" y="3387121"/>
            <a:ext cx="7228557" cy="113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9444" y="3387121"/>
            <a:ext cx="7228558" cy="113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6410" y="4540930"/>
            <a:ext cx="3793630" cy="6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4987024" y="777478"/>
            <a:ext cx="14409953" cy="1787382"/>
          </a:xfrm>
          <a:prstGeom prst="roundRect">
            <a:avLst>
              <a:gd fmla="val 36297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5231509" y="650719"/>
            <a:ext cx="13920982" cy="20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</a:pP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ley de la acción obediente</a:t>
            </a:r>
            <a:endParaRPr/>
          </a:p>
        </p:txBody>
      </p:sp>
      <p:sp>
        <p:nvSpPr>
          <p:cNvPr id="138" name="Google Shape;138;p5"/>
          <p:cNvSpPr txBox="1"/>
          <p:nvPr/>
        </p:nvSpPr>
        <p:spPr>
          <a:xfrm>
            <a:off x="2078727" y="5233098"/>
            <a:ext cx="9848959" cy="5632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océano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hierba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viento 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las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estrellas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seres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humanos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su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su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2129527" y="3353498"/>
            <a:ext cx="7076391" cy="98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Objetos de creación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13537055" y="3353498"/>
            <a:ext cx="5292537" cy="98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Tarea asignada</a:t>
            </a:r>
            <a:endParaRPr/>
          </a:p>
        </p:txBody>
      </p:sp>
      <p:sp>
        <p:nvSpPr>
          <p:cNvPr id="141" name="Google Shape;141;p5"/>
          <p:cNvSpPr txBox="1"/>
          <p:nvPr/>
        </p:nvSpPr>
        <p:spPr>
          <a:xfrm>
            <a:off x="12899127" y="5233098"/>
            <a:ext cx="11643033" cy="4705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Constante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movimiento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"/>
              <a:buNone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Viste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campos con su belleza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"/>
              <a:buNone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Mueve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hojas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"/>
              <a:buNone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Utiles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gloriosas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"/>
              <a:buNone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Creados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 semejanza</a:t>
            </a:r>
            <a:endParaRPr/>
          </a:p>
        </p:txBody>
      </p:sp>
      <p:pic>
        <p:nvPicPr>
          <p:cNvPr descr="Imagen"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51609" y="4449704"/>
            <a:ext cx="3793630" cy="6712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377472" y="11578445"/>
            <a:ext cx="23629056" cy="984107"/>
          </a:xfrm>
          <a:prstGeom prst="rect">
            <a:avLst/>
          </a:prstGeom>
          <a:solidFill>
            <a:srgbClr val="0C2964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 que estar activos a fin de ocupar el lugar que se les ha designado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15106364" y="12818393"/>
            <a:ext cx="7228558" cy="649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103, 1900. {1MCP 125.1}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pic>
        <p:nvPicPr>
          <p:cNvPr descr="Imagen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006" y="4158446"/>
            <a:ext cx="10362054" cy="19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>
            <a:off x="3617607" y="777478"/>
            <a:ext cx="17148786" cy="1787382"/>
          </a:xfrm>
          <a:prstGeom prst="roundRect">
            <a:avLst>
              <a:gd fmla="val 36297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4061621" y="633180"/>
            <a:ext cx="16260758" cy="2040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</a:pP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máquina</a:t>
            </a:r>
            <a:r>
              <a:rPr b="0" i="0" lang="en-US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 debe </a:t>
            </a:r>
            <a:r>
              <a:rPr b="0" i="0" lang="en-US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continuar </a:t>
            </a: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obra</a:t>
            </a:r>
            <a:endParaRPr/>
          </a:p>
        </p:txBody>
      </p:sp>
      <p:sp>
        <p:nvSpPr>
          <p:cNvPr id="153" name="Google Shape;153;p6"/>
          <p:cNvSpPr txBox="1"/>
          <p:nvPr/>
        </p:nvSpPr>
        <p:spPr>
          <a:xfrm>
            <a:off x="7641327" y="6483788"/>
            <a:ext cx="11674967" cy="5679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825500" lvl="0" marL="838200" marR="0" rtl="0" algn="l">
              <a:lnSpc>
                <a:spcPct val="1508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Creado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puro, santo y sano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25500" lvl="0" marL="838200" marR="0" rtl="0" algn="l">
              <a:lnSpc>
                <a:spcPct val="1508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asignó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tarea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25500" lvl="0" marL="838200" marR="0" rtl="0" algn="l">
              <a:lnSpc>
                <a:spcPct val="1508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"/>
              <a:buChar char="•"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Debía usar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sus</a:t>
            </a: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facultades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25500" lvl="0" marL="838200" marR="0" rtl="0" algn="l">
              <a:lnSpc>
                <a:spcPct val="1508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"/>
              <a:buChar char="•"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podría estar ocioso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25500" lvl="0" marL="838200" marR="0" rtl="0" algn="l">
              <a:lnSpc>
                <a:spcPct val="1508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"/>
              <a:buChar char="•"/>
            </a:pPr>
            <a:r>
              <a:rPr b="1" i="0" lang="en-US" sz="5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cerebro debía trabajar</a:t>
            </a:r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2026806" y="4632981"/>
            <a:ext cx="7878764" cy="98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Plan de Dios para Adán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15566127" y="12767593"/>
            <a:ext cx="7228557" cy="649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103, 1900. {1MCP 126.1}</a:t>
            </a:r>
            <a:endParaRPr/>
          </a:p>
        </p:txBody>
      </p:sp>
      <p:pic>
        <p:nvPicPr>
          <p:cNvPr descr="Imagen" id="156" name="Google Shape;15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1210" y="5802341"/>
            <a:ext cx="3793630" cy="67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5446407" y="4205850"/>
            <a:ext cx="17148786" cy="6706053"/>
          </a:xfrm>
          <a:prstGeom prst="roundRect">
            <a:avLst>
              <a:gd fmla="val 9674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1270372" y="992177"/>
            <a:ext cx="15696952" cy="13579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279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34"/>
              <a:buFont typeface="Helvetica Neue"/>
              <a:buNone/>
            </a:pPr>
            <a:r>
              <a:rPr b="1" i="0" lang="en-US" sz="593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máquina</a:t>
            </a:r>
            <a:r>
              <a:rPr b="0" i="0" lang="en-US" sz="48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n-US" sz="593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 debe </a:t>
            </a:r>
            <a:r>
              <a:rPr b="0" i="0" lang="en-US" sz="48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continuar </a:t>
            </a:r>
            <a:r>
              <a:rPr b="1" i="0" lang="en-US" sz="593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obra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15566127" y="12767593"/>
            <a:ext cx="7228557" cy="649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103, 1900. {1MCP 126.1}</a:t>
            </a:r>
            <a:endParaRPr/>
          </a:p>
        </p:txBody>
      </p:sp>
      <p:pic>
        <p:nvPicPr>
          <p:cNvPr descr="Imagen" id="165" name="Google Shape;1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1010" y="2398741"/>
            <a:ext cx="7228557" cy="127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5892261" y="5557017"/>
            <a:ext cx="16840682" cy="440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Roboto Medium"/>
              <a:buNone/>
            </a:pPr>
            <a:r>
              <a:rPr b="0" i="0" lang="en-US" sz="58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En todo tiempo la maquinaria del cuerpo continúa su obra; el corazón palpita, realizando regularmente la tarea que se le asignó como una máquina de vapor, impulsando su corriente carmesí por todas partes del cuerpo.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6505800" y="2964111"/>
            <a:ext cx="11372400" cy="84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ourier New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sistema entero necesita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 rejuvenecedora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aire libre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Unas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pocas horas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trabajo manual cada día tienden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renovar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fortaleza física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descansa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relaja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mente.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7583275" y="11870969"/>
            <a:ext cx="10876693" cy="7065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268288" lvl="2" marL="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Ligh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—Testimonies for the Church 4:264, 265 (1876). {1MCP 126.2}</a:t>
            </a:r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7716856" y="873679"/>
            <a:ext cx="10148246" cy="1594980"/>
          </a:xfrm>
          <a:prstGeom prst="roundRect">
            <a:avLst>
              <a:gd fmla="val 36297" name="adj"/>
            </a:avLst>
          </a:prstGeom>
          <a:solidFill>
            <a:srgbClr val="41A9CE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84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39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7550295" y="919900"/>
            <a:ext cx="10481366" cy="15025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</a:pPr>
            <a:r>
              <a:rPr b="1" i="0" lang="en-US" sz="6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Ejercicio al aire libre</a:t>
            </a:r>
            <a:endParaRPr/>
          </a:p>
        </p:txBody>
      </p:sp>
      <p:pic>
        <p:nvPicPr>
          <p:cNvPr descr="Imagen"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401" y="2166824"/>
            <a:ext cx="7042101" cy="10778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77" name="Google Shape;17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01342" y="693876"/>
            <a:ext cx="6053315" cy="1232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>
            <p:ph idx="12" type="sldNum"/>
          </p:nvPr>
        </p:nvSpPr>
        <p:spPr>
          <a:xfrm>
            <a:off x="21911919" y="11766550"/>
            <a:ext cx="2184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</a:pPr>
            <a:fld id="{00000000-1234-1234-1234-123412341234}" type="slidenum">
              <a:rPr b="1" lang="en-US">
                <a:solidFill>
                  <a:srgbClr val="BFBFBF"/>
                </a:solidFill>
              </a:rPr>
              <a:t>‹#›</a:t>
            </a:fld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4642850" y="4395175"/>
            <a:ext cx="15098300" cy="6228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ourier New"/>
              <a:buChar char="o"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un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excelente tranquilizante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los nervios.</a:t>
            </a:r>
            <a:endParaRPr b="0" i="0" sz="5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 estar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constante circulación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mantenerse puro.</a:t>
            </a:r>
            <a:endParaRPr b="0" i="0" sz="5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Promueve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circulación saludable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sangre </a:t>
            </a:r>
            <a:endParaRPr b="0" i="0" sz="5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urier New"/>
              <a:buChar char="o"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Refresca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 vuelve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fuerte y sano.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6791624" y="1877780"/>
            <a:ext cx="10071692" cy="12633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190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80"/>
              <a:buFont typeface="Helvetica Neue"/>
              <a:buNone/>
            </a:pPr>
            <a:r>
              <a:rPr b="0" i="0" lang="en-US" sz="588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</a:t>
            </a:r>
            <a:r>
              <a:rPr b="1" i="0" lang="en-US" sz="41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ejercicio al aire libre:</a:t>
            </a:r>
            <a:endParaRPr/>
          </a:p>
        </p:txBody>
      </p:sp>
      <p:sp>
        <p:nvSpPr>
          <p:cNvPr id="185" name="Google Shape;185;p9"/>
          <p:cNvSpPr txBox="1"/>
          <p:nvPr/>
        </p:nvSpPr>
        <p:spPr>
          <a:xfrm>
            <a:off x="11322504" y="12652785"/>
            <a:ext cx="11021577" cy="60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—Testimonies for the Church 1:702 (1868). {1MCP 126.3}</a:t>
            </a:r>
            <a:endParaRPr/>
          </a:p>
        </p:txBody>
      </p:sp>
      <p:pic>
        <p:nvPicPr>
          <p:cNvPr descr="Imagen"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57000" y="13022695"/>
            <a:ext cx="1424585" cy="397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847" y="8127387"/>
            <a:ext cx="8597791" cy="539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lla">
  <a:themeElements>
    <a:clrScheme name="Mal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lla">
  <a:themeElements>
    <a:clrScheme name="Mal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