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0" r:id="rId2"/>
    <p:sldId id="361" r:id="rId3"/>
    <p:sldId id="365" r:id="rId4"/>
    <p:sldId id="362" r:id="rId5"/>
    <p:sldId id="363" r:id="rId6"/>
    <p:sldId id="364" r:id="rId7"/>
    <p:sldId id="291" r:id="rId8"/>
    <p:sldId id="305" r:id="rId9"/>
    <p:sldId id="293" r:id="rId10"/>
    <p:sldId id="256" r:id="rId11"/>
    <p:sldId id="310" r:id="rId12"/>
    <p:sldId id="317" r:id="rId13"/>
    <p:sldId id="318" r:id="rId14"/>
    <p:sldId id="316" r:id="rId15"/>
    <p:sldId id="309" r:id="rId16"/>
    <p:sldId id="369" r:id="rId17"/>
    <p:sldId id="292" r:id="rId18"/>
    <p:sldId id="312" r:id="rId19"/>
    <p:sldId id="325" r:id="rId20"/>
    <p:sldId id="294" r:id="rId21"/>
    <p:sldId id="314" r:id="rId22"/>
    <p:sldId id="313" r:id="rId23"/>
    <p:sldId id="308" r:id="rId24"/>
    <p:sldId id="315" r:id="rId25"/>
    <p:sldId id="307" r:id="rId26"/>
    <p:sldId id="319" r:id="rId27"/>
    <p:sldId id="324" r:id="rId28"/>
    <p:sldId id="323" r:id="rId29"/>
    <p:sldId id="306" r:id="rId30"/>
    <p:sldId id="322" r:id="rId31"/>
    <p:sldId id="321" r:id="rId32"/>
    <p:sldId id="304" r:id="rId33"/>
    <p:sldId id="326" r:id="rId34"/>
    <p:sldId id="327" r:id="rId35"/>
    <p:sldId id="336" r:id="rId36"/>
    <p:sldId id="337" r:id="rId37"/>
    <p:sldId id="338" r:id="rId38"/>
    <p:sldId id="339" r:id="rId39"/>
    <p:sldId id="340" r:id="rId40"/>
    <p:sldId id="341" r:id="rId41"/>
    <p:sldId id="301" r:id="rId42"/>
    <p:sldId id="342" r:id="rId43"/>
    <p:sldId id="350" r:id="rId44"/>
    <p:sldId id="353" r:id="rId45"/>
    <p:sldId id="352" r:id="rId46"/>
    <p:sldId id="351" r:id="rId47"/>
    <p:sldId id="295" r:id="rId48"/>
    <p:sldId id="346" r:id="rId49"/>
    <p:sldId id="347" r:id="rId50"/>
    <p:sldId id="348" r:id="rId51"/>
    <p:sldId id="349" r:id="rId52"/>
    <p:sldId id="345" r:id="rId53"/>
    <p:sldId id="344" r:id="rId54"/>
    <p:sldId id="343" r:id="rId55"/>
    <p:sldId id="259" r:id="rId56"/>
    <p:sldId id="282" r:id="rId57"/>
    <p:sldId id="289" r:id="rId58"/>
    <p:sldId id="274" r:id="rId59"/>
    <p:sldId id="285" r:id="rId60"/>
    <p:sldId id="284" r:id="rId61"/>
    <p:sldId id="283" r:id="rId62"/>
    <p:sldId id="258" r:id="rId63"/>
    <p:sldId id="257" r:id="rId64"/>
    <p:sldId id="273" r:id="rId65"/>
    <p:sldId id="272" r:id="rId66"/>
    <p:sldId id="290" r:id="rId67"/>
    <p:sldId id="271" r:id="rId68"/>
    <p:sldId id="270" r:id="rId69"/>
    <p:sldId id="276" r:id="rId70"/>
    <p:sldId id="269" r:id="rId71"/>
    <p:sldId id="268" r:id="rId72"/>
    <p:sldId id="267" r:id="rId73"/>
    <p:sldId id="277" r:id="rId74"/>
    <p:sldId id="266" r:id="rId75"/>
    <p:sldId id="265" r:id="rId76"/>
    <p:sldId id="264" r:id="rId77"/>
    <p:sldId id="275" r:id="rId78"/>
    <p:sldId id="263" r:id="rId79"/>
    <p:sldId id="262" r:id="rId80"/>
    <p:sldId id="261" r:id="rId81"/>
    <p:sldId id="281" r:id="rId82"/>
    <p:sldId id="260" r:id="rId83"/>
    <p:sldId id="280" r:id="rId84"/>
    <p:sldId id="279" r:id="rId85"/>
    <p:sldId id="335" r:id="rId86"/>
    <p:sldId id="334" r:id="rId87"/>
    <p:sldId id="333" r:id="rId88"/>
    <p:sldId id="332" r:id="rId89"/>
    <p:sldId id="331" r:id="rId90"/>
    <p:sldId id="330" r:id="rId91"/>
    <p:sldId id="329" r:id="rId92"/>
    <p:sldId id="328" r:id="rId93"/>
    <p:sldId id="278" r:id="rId94"/>
    <p:sldId id="358" r:id="rId95"/>
    <p:sldId id="368" r:id="rId96"/>
    <p:sldId id="370" r:id="rId97"/>
    <p:sldId id="371" r:id="rId98"/>
    <p:sldId id="372" r:id="rId99"/>
    <p:sldId id="373" r:id="rId100"/>
    <p:sldId id="374" r:id="rId101"/>
    <p:sldId id="375" r:id="rId10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84A"/>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3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smtClean="0"/>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228720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381825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smtClean="0"/>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130474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C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1368303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118146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144875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smtClean="0"/>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1113745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CO"/>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1368322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231895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3939089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3C7CC24D-82AD-4A54-959A-3BFEBC796A4E}" type="datetimeFigureOut">
              <a:rPr lang="es-CO" smtClean="0"/>
              <a:t>13/06/2024</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43C1A325-F818-47E2-80C8-25D19B2130D9}" type="slidenum">
              <a:rPr lang="es-CO" smtClean="0"/>
              <a:t>‹Nº›</a:t>
            </a:fld>
            <a:endParaRPr lang="es-CO"/>
          </a:p>
        </p:txBody>
      </p:sp>
    </p:spTree>
    <p:extLst>
      <p:ext uri="{BB962C8B-B14F-4D97-AF65-F5344CB8AC3E}">
        <p14:creationId xmlns:p14="http://schemas.microsoft.com/office/powerpoint/2010/main" val="402626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4465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metrics.klicksend.com.br/v1/events/click/qVcPdx5IwrYew/87HP2z/aHR0cHMlM0ElMkYlMkZtLnlvdXR1YmUuY29tJTJGcGxheWxpc3QlM0ZsaXN0JTNEUExwU05DZHRZX0hTZThMaU5BUnk4YVNubC1VdXF1aEx0ag=="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s://metrics.klicksend.com.br/v1/events/click/DOHQjBbFk5VRk/87HP2z/aHR0cHMlM0ElMkYlMkZ3d3cuaWFtc2Vjb25kLmNvbSUyRg=="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metrics.klicksend.com.br/v1/events/click/pVfGzO5FYVG0Y/87HP2z/aHR0cHMlM0ElMkYlMkZ5b3V0dS5iZSUyRjZmemRYSUdoMjRj"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s://metrics.klicksend.com.br/v1/events/click/24i2bnOSkPOdk/87HP2z/aHR0cHMlM0ElMkYlMkZ5b3V0dS5iZSUyRnF1V0FQT2dNZ0hj"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iamsecond.com/" TargetMode="External"/><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hyperlink" Target="https://cvclavoz.com/blog/estilo-de-vida/7-tips-para-estudiar-en-linea/"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s://la.cvoutreach.com/"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hyperlink" Target="https://es.yesheis.com/es/"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hyperlink" Target="https://cvclavoz.com/blog/inspiracional/10-maneras-erroneas-de-orar/"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elículas para quedarse en casa: de la Biblia a una de romanos | Noticias  de Cultura en Diario de Navar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06400" y="464235"/>
            <a:ext cx="10372436" cy="1015663"/>
          </a:xfrm>
          <a:prstGeom prst="rect">
            <a:avLst/>
          </a:prstGeom>
        </p:spPr>
        <p:txBody>
          <a:bodyPr wrap="square">
            <a:spAutoFit/>
          </a:bodyPr>
          <a:lstStyle/>
          <a:p>
            <a:pPr algn="ctr"/>
            <a:r>
              <a:rPr lang="es-ES" sz="6000" b="1" dirty="0">
                <a:ln w="12700">
                  <a:solidFill>
                    <a:schemeClr val="accent5"/>
                  </a:solidFill>
                  <a:prstDash val="solid"/>
                </a:ln>
                <a:pattFill prst="ltDnDiag">
                  <a:fgClr>
                    <a:schemeClr val="accent5">
                      <a:lumMod val="60000"/>
                      <a:lumOff val="40000"/>
                    </a:schemeClr>
                  </a:fgClr>
                  <a:bgClr>
                    <a:schemeClr val="bg1"/>
                  </a:bgClr>
                </a:pattFill>
              </a:rPr>
              <a:t>¿Qué tienes </a:t>
            </a:r>
            <a:r>
              <a:rPr lang="es-ES" sz="6000" b="1" dirty="0" smtClean="0">
                <a:ln w="12700">
                  <a:solidFill>
                    <a:schemeClr val="accent5"/>
                  </a:solidFill>
                  <a:prstDash val="solid"/>
                </a:ln>
                <a:pattFill prst="ltDnDiag">
                  <a:fgClr>
                    <a:schemeClr val="accent5">
                      <a:lumMod val="60000"/>
                      <a:lumOff val="40000"/>
                    </a:schemeClr>
                  </a:fgClr>
                  <a:bgClr>
                    <a:schemeClr val="bg1"/>
                  </a:bgClr>
                </a:pattFill>
              </a:rPr>
              <a:t>en </a:t>
            </a:r>
            <a:r>
              <a:rPr lang="es-ES" sz="6000" b="1" dirty="0">
                <a:ln w="12700">
                  <a:solidFill>
                    <a:schemeClr val="accent5"/>
                  </a:solidFill>
                  <a:prstDash val="solid"/>
                </a:ln>
                <a:pattFill prst="ltDnDiag">
                  <a:fgClr>
                    <a:schemeClr val="accent5">
                      <a:lumMod val="60000"/>
                      <a:lumOff val="40000"/>
                    </a:schemeClr>
                  </a:fgClr>
                  <a:bgClr>
                    <a:schemeClr val="bg1"/>
                  </a:bgClr>
                </a:pattFill>
              </a:rPr>
              <a:t>tu mano?</a:t>
            </a:r>
          </a:p>
        </p:txBody>
      </p:sp>
    </p:spTree>
    <p:extLst>
      <p:ext uri="{BB962C8B-B14F-4D97-AF65-F5344CB8AC3E}">
        <p14:creationId xmlns:p14="http://schemas.microsoft.com/office/powerpoint/2010/main" val="253946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pic>
        <p:nvPicPr>
          <p:cNvPr id="11" name="Imagen 10"/>
          <p:cNvPicPr>
            <a:picLocks noChangeAspect="1"/>
          </p:cNvPicPr>
          <p:nvPr/>
        </p:nvPicPr>
        <p:blipFill rotWithShape="1">
          <a:blip r:embed="rId6">
            <a:extLst>
              <a:ext uri="{28A0092B-C50C-407E-A947-70E740481C1C}">
                <a14:useLocalDpi xmlns:a14="http://schemas.microsoft.com/office/drawing/2010/main" val="0"/>
              </a:ext>
            </a:extLst>
          </a:blip>
          <a:srcRect l="6969" t="29506" r="8328" b="23195"/>
          <a:stretch/>
        </p:blipFill>
        <p:spPr>
          <a:xfrm>
            <a:off x="8939463" y="6220326"/>
            <a:ext cx="2622884" cy="625642"/>
          </a:xfrm>
          <a:prstGeom prst="rect">
            <a:avLst/>
          </a:prstGeom>
        </p:spPr>
      </p:pic>
      <p:sp>
        <p:nvSpPr>
          <p:cNvPr id="4" name="Rectángulo 3"/>
          <p:cNvSpPr/>
          <p:nvPr/>
        </p:nvSpPr>
        <p:spPr>
          <a:xfrm rot="21294828">
            <a:off x="4209827" y="1451798"/>
            <a:ext cx="7730934" cy="2800767"/>
          </a:xfrm>
          <a:prstGeom prst="rect">
            <a:avLst/>
          </a:prstGeom>
          <a:noFill/>
        </p:spPr>
        <p:txBody>
          <a:bodyPr wrap="square" lIns="91440" tIns="45720" rIns="91440" bIns="45720">
            <a:spAutoFit/>
          </a:bodyPr>
          <a:lstStyle/>
          <a:p>
            <a:pPr algn="ctr"/>
            <a:r>
              <a:rPr lang="es-ES" sz="9600" b="1" cap="none" spc="0" dirty="0" smtClean="0">
                <a:ln w="13462">
                  <a:solidFill>
                    <a:schemeClr val="bg1"/>
                  </a:solidFill>
                  <a:prstDash val="solid"/>
                </a:ln>
                <a:solidFill>
                  <a:srgbClr val="00B0F0"/>
                </a:solidFill>
                <a:effectLst>
                  <a:outerShdw dist="38100" dir="2700000" algn="bl" rotWithShape="0">
                    <a:schemeClr val="accent5"/>
                  </a:outerShdw>
                </a:effectLst>
              </a:rPr>
              <a:t>E</a:t>
            </a:r>
            <a:r>
              <a:rPr lang="es-ES" sz="5400" b="1" cap="none" spc="0" dirty="0" smtClean="0">
                <a:ln w="13462">
                  <a:solidFill>
                    <a:schemeClr val="bg1"/>
                  </a:solidFill>
                  <a:prstDash val="solid"/>
                </a:ln>
                <a:solidFill>
                  <a:srgbClr val="00B0F0"/>
                </a:solidFill>
                <a:effectLst>
                  <a:outerShdw dist="38100" dir="2700000" algn="bl" rotWithShape="0">
                    <a:schemeClr val="accent5"/>
                  </a:outerShdw>
                </a:effectLst>
              </a:rPr>
              <a:t>VANGELISMO En </a:t>
            </a:r>
          </a:p>
          <a:p>
            <a:pPr algn="ctr"/>
            <a:r>
              <a:rPr lang="es-ES" sz="5400" b="1" dirty="0" smtClean="0">
                <a:ln w="13462">
                  <a:solidFill>
                    <a:schemeClr val="bg1"/>
                  </a:solidFill>
                  <a:prstDash val="solid"/>
                </a:ln>
                <a:solidFill>
                  <a:srgbClr val="00B0F0"/>
                </a:solidFill>
                <a:effectLst>
                  <a:outerShdw dist="38100" dir="2700000" algn="bl" rotWithShape="0">
                    <a:schemeClr val="accent5"/>
                  </a:outerShdw>
                </a:effectLst>
              </a:rPr>
              <a:t>La </a:t>
            </a:r>
            <a:r>
              <a:rPr lang="es-ES" sz="8000" b="1" dirty="0" smtClean="0">
                <a:ln w="13462">
                  <a:solidFill>
                    <a:schemeClr val="bg1"/>
                  </a:solidFill>
                  <a:prstDash val="solid"/>
                </a:ln>
                <a:solidFill>
                  <a:srgbClr val="00B0F0"/>
                </a:solidFill>
                <a:effectLst>
                  <a:outerShdw dist="38100" dir="2700000" algn="bl" rotWithShape="0">
                    <a:schemeClr val="accent5"/>
                  </a:outerShdw>
                </a:effectLst>
              </a:rPr>
              <a:t>V</a:t>
            </a:r>
            <a:r>
              <a:rPr lang="es-ES" sz="5400" b="1" dirty="0" smtClean="0">
                <a:ln w="13462">
                  <a:solidFill>
                    <a:schemeClr val="bg1"/>
                  </a:solidFill>
                  <a:prstDash val="solid"/>
                </a:ln>
                <a:solidFill>
                  <a:srgbClr val="00B0F0"/>
                </a:solidFill>
                <a:effectLst>
                  <a:outerShdw dist="38100" dir="2700000" algn="bl" rotWithShape="0">
                    <a:schemeClr val="accent5"/>
                  </a:outerShdw>
                </a:effectLst>
              </a:rPr>
              <a:t>IRTUALIDAD</a:t>
            </a:r>
            <a:endParaRPr lang="es-ES" sz="5400" b="1" cap="none" spc="0" dirty="0">
              <a:ln w="13462">
                <a:solidFill>
                  <a:schemeClr val="bg1"/>
                </a:solidFill>
                <a:prstDash val="solid"/>
              </a:ln>
              <a:solidFill>
                <a:srgbClr val="00B0F0"/>
              </a:solidFill>
              <a:effectLst>
                <a:outerShdw dist="38100" dir="2700000" algn="bl" rotWithShape="0">
                  <a:schemeClr val="accent5"/>
                </a:outerShdw>
              </a:effectLst>
            </a:endParaRPr>
          </a:p>
        </p:txBody>
      </p:sp>
    </p:spTree>
    <p:extLst>
      <p:ext uri="{BB962C8B-B14F-4D97-AF65-F5344CB8AC3E}">
        <p14:creationId xmlns:p14="http://schemas.microsoft.com/office/powerpoint/2010/main" val="314760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260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31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41237" y="1249601"/>
            <a:ext cx="8137236" cy="3970318"/>
          </a:xfrm>
          <a:prstGeom prst="rect">
            <a:avLst/>
          </a:prstGeom>
        </p:spPr>
        <p:txBody>
          <a:bodyPr wrap="square">
            <a:spAutoFit/>
          </a:bodyPr>
          <a:lstStyle/>
          <a:p>
            <a:pPr algn="just"/>
            <a:r>
              <a:rPr lang="es-ES_tradnl" altLang="es-CO" sz="2800" dirty="0">
                <a:solidFill>
                  <a:schemeClr val="bg1"/>
                </a:solidFill>
                <a:latin typeface="Arial" panose="020B0604020202020204" pitchFamily="34" charset="0"/>
                <a:cs typeface="Arial" panose="020B0604020202020204" pitchFamily="34" charset="0"/>
              </a:rPr>
              <a:t>"Enseñen los predicadores a los miembros de la iglesia  que a fin de crecer en espiritualidad, deben llevar la carga  que el Señor les ha impuesto, la carga de conducir almas a la verdad. Aquellos que no cumplan con su responsabilidad deben ser visitados, y hay que orar con ellos y trabajar por ellos”. </a:t>
            </a:r>
          </a:p>
          <a:p>
            <a:pPr algn="just"/>
            <a:endParaRPr lang="es-ES_tradnl" altLang="es-CO" sz="2800" b="1" i="1" dirty="0">
              <a:solidFill>
                <a:schemeClr val="bg1"/>
              </a:solidFill>
              <a:latin typeface="Arial" panose="020B0604020202020204" pitchFamily="34" charset="0"/>
              <a:cs typeface="Arial" panose="020B0604020202020204" pitchFamily="34" charset="0"/>
            </a:endParaRPr>
          </a:p>
          <a:p>
            <a:pPr algn="r"/>
            <a:r>
              <a:rPr lang="es-ES_tradnl" altLang="es-CO" sz="2800" b="1" i="1" dirty="0">
                <a:solidFill>
                  <a:schemeClr val="bg1"/>
                </a:solidFill>
                <a:latin typeface="Arial" panose="020B0604020202020204" pitchFamily="34" charset="0"/>
                <a:cs typeface="Arial" panose="020B0604020202020204" pitchFamily="34" charset="0"/>
              </a:rPr>
              <a:t>(Obreros evangélicos, </a:t>
            </a:r>
            <a:r>
              <a:rPr lang="es-ES_tradnl" altLang="es-CO" sz="2800" b="1" dirty="0">
                <a:solidFill>
                  <a:schemeClr val="bg1"/>
                </a:solidFill>
                <a:latin typeface="Arial" panose="020B0604020202020204" pitchFamily="34" charset="0"/>
                <a:cs typeface="Arial" panose="020B0604020202020204" pitchFamily="34" charset="0"/>
              </a:rPr>
              <a:t>p. 211). </a:t>
            </a:r>
            <a:endParaRPr lang="es-CO" altLang="es-CO"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3422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92217" y="1471136"/>
            <a:ext cx="7712363" cy="3970318"/>
          </a:xfrm>
          <a:prstGeom prst="rect">
            <a:avLst/>
          </a:prstGeom>
        </p:spPr>
        <p:txBody>
          <a:bodyPr wrap="square">
            <a:spAutoFit/>
          </a:bodyPr>
          <a:lstStyle/>
          <a:p>
            <a:pPr algn="just"/>
            <a:r>
              <a:rPr lang="es-CO" sz="3600" dirty="0">
                <a:solidFill>
                  <a:schemeClr val="bg1"/>
                </a:solidFill>
                <a:latin typeface="Arial" panose="020B0604020202020204" pitchFamily="34" charset="0"/>
                <a:cs typeface="Arial" panose="020B0604020202020204" pitchFamily="34" charset="0"/>
              </a:rPr>
              <a:t>"Mientras los miembros de la iglesia no hagan esfuerzo para impartir a otros la ayuda que ellos recibieron, habrá forzosamente gran debilidad espiritual“</a:t>
            </a:r>
          </a:p>
          <a:p>
            <a:pPr algn="r"/>
            <a:endParaRPr lang="es-CO" sz="3600" b="1" i="1" dirty="0">
              <a:solidFill>
                <a:schemeClr val="bg1"/>
              </a:solidFill>
              <a:latin typeface="Arial" panose="020B0604020202020204" pitchFamily="34" charset="0"/>
              <a:cs typeface="Arial" panose="020B0604020202020204" pitchFamily="34" charset="0"/>
            </a:endParaRPr>
          </a:p>
          <a:p>
            <a:pPr algn="r"/>
            <a:r>
              <a:rPr lang="es-CO" sz="3600" b="1" i="1" dirty="0">
                <a:solidFill>
                  <a:schemeClr val="bg1"/>
                </a:solidFill>
                <a:latin typeface="Arial" panose="020B0604020202020204" pitchFamily="34" charset="0"/>
                <a:cs typeface="Arial" panose="020B0604020202020204" pitchFamily="34" charset="0"/>
              </a:rPr>
              <a:t>(El evangelismo, pp. 87-88).</a:t>
            </a:r>
          </a:p>
        </p:txBody>
      </p:sp>
    </p:spTree>
    <p:extLst>
      <p:ext uri="{BB962C8B-B14F-4D97-AF65-F5344CB8AC3E}">
        <p14:creationId xmlns:p14="http://schemas.microsoft.com/office/powerpoint/2010/main" val="3366544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ván H - El Futuro Digital: HISTORIA DEL 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711200" y="5911273"/>
            <a:ext cx="184731" cy="369332"/>
          </a:xfrm>
          <a:prstGeom prst="rect">
            <a:avLst/>
          </a:prstGeom>
          <a:noFill/>
        </p:spPr>
        <p:txBody>
          <a:bodyPr wrap="none" rtlCol="0">
            <a:spAutoFit/>
          </a:bodyPr>
          <a:lstStyle/>
          <a:p>
            <a:endParaRPr lang="es-CO" dirty="0"/>
          </a:p>
        </p:txBody>
      </p:sp>
      <p:sp>
        <p:nvSpPr>
          <p:cNvPr id="3" name="CuadroTexto 2"/>
          <p:cNvSpPr txBox="1"/>
          <p:nvPr/>
        </p:nvSpPr>
        <p:spPr>
          <a:xfrm>
            <a:off x="646545" y="5975928"/>
            <a:ext cx="10898909" cy="769441"/>
          </a:xfrm>
          <a:prstGeom prst="rect">
            <a:avLst/>
          </a:prstGeom>
          <a:noFill/>
        </p:spPr>
        <p:txBody>
          <a:bodyPr wrap="square" rtlCol="0">
            <a:spAutoFit/>
          </a:bodyPr>
          <a:lstStyle/>
          <a:p>
            <a:pPr algn="ctr"/>
            <a:r>
              <a:rPr lang="es-CO" sz="4400" dirty="0" smtClean="0">
                <a:solidFill>
                  <a:schemeClr val="bg1"/>
                </a:solidFill>
                <a:latin typeface="Arial Black" panose="020B0A04020102020204" pitchFamily="34" charset="0"/>
              </a:rPr>
              <a:t>El mundo cambió</a:t>
            </a:r>
            <a:endParaRPr lang="es-CO" sz="4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350847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studio bíblico - Título: La gran comisión (2) - Marcos 16:15-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atholic.net - Vayan por todo el mundo y prediquen el Evangel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109" y="3786909"/>
            <a:ext cx="3602182" cy="2634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16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ía Internacional de Oración por la Iglesia Perseguida - Noticias  Cristianas del Acontecer Cristi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683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des sociales con más usuarios del mu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rot="20459049">
            <a:off x="4075762" y="3713033"/>
            <a:ext cx="6837577" cy="461665"/>
          </a:xfrm>
          <a:prstGeom prst="rect">
            <a:avLst/>
          </a:prstGeom>
          <a:noFill/>
        </p:spPr>
        <p:txBody>
          <a:bodyPr wrap="none" rtlCol="0">
            <a:spAutoFit/>
          </a:bodyPr>
          <a:lstStyle/>
          <a:p>
            <a:r>
              <a:rPr lang="es-CO" sz="2400" b="1" u="sng" dirty="0" smtClean="0">
                <a:solidFill>
                  <a:schemeClr val="bg1"/>
                </a:solidFill>
                <a:latin typeface="Arial Black" panose="020B0A04020102020204" pitchFamily="34" charset="0"/>
              </a:rPr>
              <a:t>Hay que encontrar la gente donde está.</a:t>
            </a:r>
            <a:endParaRPr lang="es-CO" sz="2400" b="1" u="sng"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348363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des socia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100" name="Picture 4" descr="Redes soci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12192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2623127" y="289648"/>
            <a:ext cx="6973454" cy="923330"/>
          </a:xfrm>
          <a:prstGeom prst="rect">
            <a:avLst/>
          </a:prstGeom>
          <a:noFill/>
        </p:spPr>
        <p:txBody>
          <a:bodyPr wrap="square" lIns="91440" tIns="45720" rIns="91440" bIns="45720">
            <a:spAutoFit/>
          </a:bodyPr>
          <a:lstStyle/>
          <a:p>
            <a:pPr algn="ctr"/>
            <a:r>
              <a:rPr lang="es-ES" sz="5400" b="1" cap="none" spc="0"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Felix Titling" panose="04060505060202020A04" pitchFamily="82" charset="0"/>
              </a:rPr>
              <a:t>Pescar con</a:t>
            </a:r>
            <a:endParaRPr lang="es-E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Felix Titling" panose="04060505060202020A04" pitchFamily="82" charset="0"/>
            </a:endParaRPr>
          </a:p>
        </p:txBody>
      </p:sp>
    </p:spTree>
    <p:extLst>
      <p:ext uri="{BB962C8B-B14F-4D97-AF65-F5344CB8AC3E}">
        <p14:creationId xmlns:p14="http://schemas.microsoft.com/office/powerpoint/2010/main" val="32761550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des-sociales-nuevo-caladero-pescar-votan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286327" y="230909"/>
            <a:ext cx="10667999" cy="1200329"/>
          </a:xfrm>
          <a:prstGeom prst="rect">
            <a:avLst/>
          </a:prstGeom>
          <a:noFill/>
        </p:spPr>
        <p:txBody>
          <a:bodyPr wrap="square" rtlCol="0">
            <a:spAutoFit/>
          </a:bodyPr>
          <a:lstStyle/>
          <a:p>
            <a:pPr algn="ctr"/>
            <a:r>
              <a:rPr lang="es-CO" sz="2400" b="1" dirty="0" smtClean="0">
                <a:solidFill>
                  <a:srgbClr val="002060"/>
                </a:solidFill>
                <a:latin typeface="Arial" panose="020B0604020202020204" pitchFamily="34" charset="0"/>
                <a:cs typeface="Arial" panose="020B0604020202020204" pitchFamily="34" charset="0"/>
              </a:rPr>
              <a:t>PESCANDO CON REDES SOCIALES</a:t>
            </a:r>
          </a:p>
          <a:p>
            <a:r>
              <a:rPr lang="es-CO" sz="2400" b="1" u="sng" dirty="0" err="1" smtClean="0">
                <a:latin typeface="Arial" panose="020B0604020202020204" pitchFamily="34" charset="0"/>
                <a:cs typeface="Arial" panose="020B0604020202020204" pitchFamily="34" charset="0"/>
              </a:rPr>
              <a:t>Testificadores</a:t>
            </a:r>
            <a:r>
              <a:rPr lang="es-CO" sz="2400" b="1" u="sng" dirty="0" smtClean="0">
                <a:latin typeface="Arial" panose="020B0604020202020204" pitchFamily="34" charset="0"/>
                <a:cs typeface="Arial" panose="020B0604020202020204" pitchFamily="34" charset="0"/>
              </a:rPr>
              <a:t> en línea</a:t>
            </a:r>
            <a:r>
              <a:rPr lang="es-CO" sz="2400" b="1" dirty="0" smtClean="0">
                <a:latin typeface="Arial" panose="020B0604020202020204" pitchFamily="34" charset="0"/>
                <a:cs typeface="Arial" panose="020B0604020202020204" pitchFamily="34" charset="0"/>
              </a:rPr>
              <a:t>                                             </a:t>
            </a:r>
            <a:r>
              <a:rPr lang="es-CO" sz="2400" b="1" u="sng" dirty="0" smtClean="0">
                <a:latin typeface="Arial" panose="020B0604020202020204" pitchFamily="34" charset="0"/>
                <a:cs typeface="Arial" panose="020B0604020202020204" pitchFamily="34" charset="0"/>
              </a:rPr>
              <a:t>Evangelistas digitales</a:t>
            </a:r>
          </a:p>
          <a:p>
            <a:endParaRPr lang="es-CO"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1718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rot="21276488">
            <a:off x="5404544" y="2107850"/>
            <a:ext cx="6096000" cy="2020361"/>
          </a:xfrm>
          <a:prstGeom prst="rect">
            <a:avLst/>
          </a:prstGeom>
        </p:spPr>
        <p:txBody>
          <a:bodyPr>
            <a:spAutoFit/>
          </a:bodyPr>
          <a:lstStyle/>
          <a:p>
            <a:pPr algn="ctr">
              <a:lnSpc>
                <a:spcPct val="107000"/>
              </a:lnSpc>
              <a:spcAft>
                <a:spcPts val="1500"/>
              </a:spcAft>
            </a:pPr>
            <a:r>
              <a:rPr lang="es-CO" sz="4000" b="1" i="1" dirty="0">
                <a:solidFill>
                  <a:schemeClr val="bg1"/>
                </a:solidFill>
                <a:latin typeface="Arial" panose="020B0604020202020204" pitchFamily="34" charset="0"/>
                <a:ea typeface="Calibri" panose="020F0502020204030204" pitchFamily="34" charset="0"/>
                <a:cs typeface="Arial" panose="020B0604020202020204" pitchFamily="34" charset="0"/>
              </a:rPr>
              <a:t>ALGUNAS VENTAJAS DEL EVANGELISMO EN REDES SOCIALES:</a:t>
            </a:r>
            <a:endParaRPr lang="es-CO"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3559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218" y="5116945"/>
            <a:ext cx="3703782" cy="174105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63783" y="1724025"/>
            <a:ext cx="9467272" cy="3590598"/>
          </a:xfrm>
          <a:prstGeom prst="rect">
            <a:avLst/>
          </a:prstGeom>
        </p:spPr>
        <p:txBody>
          <a:bodyPr wrap="square">
            <a:spAutoFit/>
          </a:bodyPr>
          <a:lstStyle/>
          <a:p>
            <a:pPr marL="457200" lvl="0" indent="-457200" algn="just">
              <a:lnSpc>
                <a:spcPct val="107000"/>
              </a:lnSpc>
              <a:spcAft>
                <a:spcPts val="800"/>
              </a:spcAft>
              <a:buClr>
                <a:srgbClr val="000000"/>
              </a:buClr>
              <a:buSzPts val="1200"/>
              <a:buAutoNum type="arabicPeriod"/>
            </a:pPr>
            <a:r>
              <a:rPr lang="es-CO" sz="6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1. </a:t>
            </a:r>
            <a:r>
              <a:rPr lang="es-CO"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Tiene </a:t>
            </a:r>
            <a:r>
              <a:rPr lang="es-CO" sz="4000" b="1" dirty="0">
                <a:solidFill>
                  <a:schemeClr val="bg1"/>
                </a:solidFill>
                <a:latin typeface="Arial" panose="020B0604020202020204" pitchFamily="34" charset="0"/>
                <a:ea typeface="Calibri" panose="020F0502020204030204" pitchFamily="34" charset="0"/>
                <a:cs typeface="Arial" panose="020B0604020202020204" pitchFamily="34" charset="0"/>
              </a:rPr>
              <a:t>mayor alcance geográfico </a:t>
            </a:r>
            <a:endParaRPr lang="es-CO" sz="4000" b="1"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spcAft>
                <a:spcPts val="800"/>
              </a:spcAft>
              <a:buClr>
                <a:srgbClr val="000000"/>
              </a:buClr>
              <a:buSzPts val="1200"/>
              <a:buAutoNum type="arabicPeriod"/>
            </a:pPr>
            <a:r>
              <a:rPr lang="es-CO" sz="2800" dirty="0">
                <a:solidFill>
                  <a:schemeClr val="bg1"/>
                </a:solidFill>
                <a:latin typeface="Arial" panose="020B0604020202020204" pitchFamily="34" charset="0"/>
                <a:cs typeface="Arial" panose="020B0604020202020204" pitchFamily="34" charset="0"/>
              </a:rPr>
              <a:t>L</a:t>
            </a:r>
            <a:r>
              <a:rPr lang="es-CO" sz="2800" dirty="0" smtClean="0">
                <a:solidFill>
                  <a:schemeClr val="bg1"/>
                </a:solidFill>
                <a:latin typeface="Arial" panose="020B0604020202020204" pitchFamily="34" charset="0"/>
                <a:cs typeface="Arial" panose="020B0604020202020204" pitchFamily="34" charset="0"/>
              </a:rPr>
              <a:t>as </a:t>
            </a:r>
            <a:r>
              <a:rPr lang="es-CO" sz="2800" dirty="0">
                <a:solidFill>
                  <a:schemeClr val="bg1"/>
                </a:solidFill>
                <a:latin typeface="Arial" panose="020B0604020202020204" pitchFamily="34" charset="0"/>
                <a:cs typeface="Arial" panose="020B0604020202020204" pitchFamily="34" charset="0"/>
              </a:rPr>
              <a:t>fronteras físicas estén cerradas para los cristianos pero el Señor nos ha abierto una puerta que llega a muchos lugares donde probablemente nosotros no podamos llegar </a:t>
            </a:r>
            <a:r>
              <a:rPr lang="es-CO" sz="2800" dirty="0" smtClean="0">
                <a:solidFill>
                  <a:schemeClr val="bg1"/>
                </a:solidFill>
                <a:latin typeface="Arial" panose="020B0604020202020204" pitchFamily="34" charset="0"/>
                <a:cs typeface="Arial" panose="020B0604020202020204" pitchFamily="34" charset="0"/>
              </a:rPr>
              <a:t>físicamente.</a:t>
            </a:r>
            <a:endParaRPr lang="es-CO"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spcAft>
                <a:spcPts val="800"/>
              </a:spcAft>
              <a:buClr>
                <a:srgbClr val="000000"/>
              </a:buClr>
              <a:buSzPts val="1200"/>
              <a:buAutoNum type="arabicPeriod"/>
            </a:pPr>
            <a:endParaRPr lang="es-CO" sz="28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59553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218" y="5116945"/>
            <a:ext cx="3703782" cy="174105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655782" y="901988"/>
            <a:ext cx="9319491" cy="4615302"/>
          </a:xfrm>
          <a:prstGeom prst="rect">
            <a:avLst/>
          </a:prstGeom>
        </p:spPr>
        <p:txBody>
          <a:bodyPr wrap="square">
            <a:spAutoFit/>
          </a:bodyPr>
          <a:lstStyle/>
          <a:p>
            <a:pPr marL="457200" lvl="0" indent="-457200" algn="just">
              <a:lnSpc>
                <a:spcPct val="107000"/>
              </a:lnSpc>
              <a:spcAft>
                <a:spcPts val="800"/>
              </a:spcAft>
              <a:buClr>
                <a:srgbClr val="000000"/>
              </a:buClr>
              <a:buSzPts val="1200"/>
              <a:buAutoNum type="arabicPeriod"/>
            </a:pPr>
            <a:r>
              <a:rPr lang="es-CO"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Tiene </a:t>
            </a:r>
            <a:r>
              <a:rPr lang="es-CO" sz="4000" b="1" dirty="0">
                <a:solidFill>
                  <a:schemeClr val="bg1"/>
                </a:solidFill>
                <a:latin typeface="Arial" panose="020B0604020202020204" pitchFamily="34" charset="0"/>
                <a:ea typeface="Calibri" panose="020F0502020204030204" pitchFamily="34" charset="0"/>
                <a:cs typeface="Arial" panose="020B0604020202020204" pitchFamily="34" charset="0"/>
              </a:rPr>
              <a:t>mayor alcance geográfico </a:t>
            </a:r>
            <a:endParaRPr lang="es-CO" sz="4000" b="1"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spcAft>
                <a:spcPts val="800"/>
              </a:spcAft>
              <a:buClr>
                <a:srgbClr val="000000"/>
              </a:buClr>
              <a:buSzPts val="1200"/>
              <a:buAutoNum type="arabicPeriod"/>
            </a:pPr>
            <a:endParaRPr lang="es-CO" sz="24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spcAft>
                <a:spcPts val="800"/>
              </a:spcAft>
              <a:buClr>
                <a:srgbClr val="000000"/>
              </a:buClr>
              <a:buSzPts val="1200"/>
              <a:buAutoNum type="arabicPeriod"/>
            </a:pPr>
            <a:r>
              <a:rPr lang="es-CO"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Diferentes </a:t>
            </a:r>
            <a:r>
              <a:rPr lang="es-CO" sz="2400" dirty="0">
                <a:solidFill>
                  <a:schemeClr val="bg1"/>
                </a:solidFill>
                <a:latin typeface="Arial" panose="020B0604020202020204" pitchFamily="34" charset="0"/>
                <a:ea typeface="Calibri" panose="020F0502020204030204" pitchFamily="34" charset="0"/>
                <a:cs typeface="Arial" panose="020B0604020202020204" pitchFamily="34" charset="0"/>
              </a:rPr>
              <a:t>historiadores afirman que Pablo viajó entre 14.000 y 16.000 kilómetros en un lapso de 9 años, con el propósito de extender el mensaje de salvación. </a:t>
            </a:r>
            <a:endParaRPr lang="es-CO" sz="24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lvl="0" indent="-457200" algn="just">
              <a:lnSpc>
                <a:spcPct val="107000"/>
              </a:lnSpc>
              <a:spcAft>
                <a:spcPts val="800"/>
              </a:spcAft>
              <a:buClr>
                <a:srgbClr val="000000"/>
              </a:buClr>
              <a:buSzPts val="1200"/>
              <a:buAutoNum type="arabicPeriod"/>
            </a:pPr>
            <a:r>
              <a:rPr lang="es-CO"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Ahora</a:t>
            </a:r>
            <a:r>
              <a:rPr lang="es-CO" sz="2400" dirty="0">
                <a:solidFill>
                  <a:schemeClr val="bg1"/>
                </a:solidFill>
                <a:latin typeface="Arial" panose="020B0604020202020204" pitchFamily="34" charset="0"/>
                <a:ea typeface="Calibri" panose="020F0502020204030204" pitchFamily="34" charset="0"/>
                <a:cs typeface="Arial" panose="020B0604020202020204" pitchFamily="34" charset="0"/>
              </a:rPr>
              <a:t>, en pleno Siglo XXI, </a:t>
            </a:r>
            <a:r>
              <a:rPr lang="es-CO"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tenemos </a:t>
            </a:r>
            <a:r>
              <a:rPr lang="es-CO" sz="2400" dirty="0">
                <a:solidFill>
                  <a:schemeClr val="bg1"/>
                </a:solidFill>
                <a:latin typeface="Arial" panose="020B0604020202020204" pitchFamily="34" charset="0"/>
                <a:ea typeface="Calibri" panose="020F0502020204030204" pitchFamily="34" charset="0"/>
                <a:cs typeface="Arial" panose="020B0604020202020204" pitchFamily="34" charset="0"/>
              </a:rPr>
              <a:t>la posibilidad de llevar este mensaje a millones de personas en tan sólo unos pocos segundos; por eso debemos ser audaces y comprender el tiempo que estamos viviendo para compartir de una manera eficaz la Palabra de Dios a través de las redes sociales.</a:t>
            </a:r>
          </a:p>
        </p:txBody>
      </p:sp>
    </p:spTree>
    <p:extLst>
      <p:ext uri="{BB962C8B-B14F-4D97-AF65-F5344CB8AC3E}">
        <p14:creationId xmlns:p14="http://schemas.microsoft.com/office/powerpoint/2010/main" val="41612897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ESUCRISTO NUESTRO REFUGIO: Utiliza lo que tienes en tu m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7453744" y="750654"/>
            <a:ext cx="3528291" cy="4524315"/>
          </a:xfrm>
          <a:prstGeom prst="rect">
            <a:avLst/>
          </a:prstGeom>
        </p:spPr>
        <p:txBody>
          <a:bodyPr wrap="square">
            <a:spAutoFit/>
          </a:bodyPr>
          <a:lstStyle/>
          <a:p>
            <a:pPr algn="ctr"/>
            <a:r>
              <a:rPr lang="es-CO" sz="3600" dirty="0">
                <a:solidFill>
                  <a:schemeClr val="bg1"/>
                </a:solidFill>
                <a:latin typeface="Arial" panose="020B0604020202020204" pitchFamily="34" charset="0"/>
                <a:cs typeface="Arial" panose="020B0604020202020204" pitchFamily="34" charset="0"/>
              </a:rPr>
              <a:t>“Y Jehová dijo: ¿Qué es eso que tienes en tu mano? </a:t>
            </a:r>
          </a:p>
          <a:p>
            <a:pPr algn="ctr"/>
            <a:r>
              <a:rPr lang="es-CO" sz="3600" dirty="0">
                <a:solidFill>
                  <a:schemeClr val="bg1"/>
                </a:solidFill>
                <a:latin typeface="Arial" panose="020B0604020202020204" pitchFamily="34" charset="0"/>
                <a:cs typeface="Arial" panose="020B0604020202020204" pitchFamily="34" charset="0"/>
              </a:rPr>
              <a:t>Y él respondió: Una vara”. </a:t>
            </a:r>
          </a:p>
          <a:p>
            <a:pPr algn="ctr"/>
            <a:endParaRPr lang="es-CO" sz="3600" dirty="0">
              <a:solidFill>
                <a:schemeClr val="bg1"/>
              </a:solidFill>
              <a:latin typeface="Arial" panose="020B0604020202020204" pitchFamily="34" charset="0"/>
              <a:cs typeface="Arial" panose="020B0604020202020204" pitchFamily="34" charset="0"/>
            </a:endParaRPr>
          </a:p>
          <a:p>
            <a:pPr algn="ctr"/>
            <a:r>
              <a:rPr lang="es-CO" sz="3600" dirty="0">
                <a:solidFill>
                  <a:schemeClr val="bg1"/>
                </a:solidFill>
                <a:latin typeface="Arial" panose="020B0604020202020204" pitchFamily="34" charset="0"/>
                <a:cs typeface="Arial" panose="020B0604020202020204" pitchFamily="34" charset="0"/>
              </a:rPr>
              <a:t>(Éxodo 4:2)</a:t>
            </a:r>
          </a:p>
        </p:txBody>
      </p:sp>
    </p:spTree>
    <p:extLst>
      <p:ext uri="{BB962C8B-B14F-4D97-AF65-F5344CB8AC3E}">
        <p14:creationId xmlns:p14="http://schemas.microsoft.com/office/powerpoint/2010/main" val="2299126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a:off x="6096000" y="470561"/>
            <a:ext cx="5735781" cy="5201424"/>
          </a:xfrm>
          <a:prstGeom prst="rect">
            <a:avLst/>
          </a:prstGeom>
        </p:spPr>
        <p:txBody>
          <a:bodyPr wrap="square">
            <a:spAutoFit/>
          </a:bodyPr>
          <a:lstStyle/>
          <a:p>
            <a:pPr lvl="0" algn="just" fontAlgn="base">
              <a:spcAft>
                <a:spcPts val="0"/>
              </a:spcAft>
              <a:buClr>
                <a:srgbClr val="000000"/>
              </a:buClr>
              <a:buSzPts val="1200"/>
            </a:pPr>
            <a:r>
              <a:rPr lang="es-CO" sz="4400" b="1" dirty="0">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s-CO" sz="3200" dirty="0">
                <a:solidFill>
                  <a:schemeClr val="bg1"/>
                </a:solidFill>
                <a:latin typeface="Arial" panose="020B0604020202020204" pitchFamily="34" charset="0"/>
                <a:ea typeface="Times New Roman" panose="02020603050405020304" pitchFamily="18" charset="0"/>
                <a:cs typeface="Arial" panose="020B0604020202020204" pitchFamily="34" charset="0"/>
              </a:rPr>
              <a:t>El contenido permanece en las redes predicando día y noche. Es increíble la cantidad de personas que pasan permanentemente conectadas a estos medios y una iglesia puede lograr que sus miembros los usen, no para publicar frivolidades, sino para publicar el mensaje de Cristo.</a:t>
            </a:r>
          </a:p>
        </p:txBody>
      </p:sp>
    </p:spTree>
    <p:extLst>
      <p:ext uri="{BB962C8B-B14F-4D97-AF65-F5344CB8AC3E}">
        <p14:creationId xmlns:p14="http://schemas.microsoft.com/office/powerpoint/2010/main" val="251815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237672" y="1479343"/>
            <a:ext cx="8543637" cy="3451329"/>
          </a:xfrm>
          <a:prstGeom prst="rect">
            <a:avLst/>
          </a:prstGeom>
        </p:spPr>
        <p:txBody>
          <a:bodyPr wrap="square">
            <a:spAutoFit/>
          </a:bodyPr>
          <a:lstStyle/>
          <a:p>
            <a:pPr lvl="0" algn="just" fontAlgn="base">
              <a:lnSpc>
                <a:spcPct val="107000"/>
              </a:lnSpc>
              <a:spcAft>
                <a:spcPts val="0"/>
              </a:spcAft>
              <a:buClr>
                <a:srgbClr val="000000"/>
              </a:buClr>
              <a:buSzPts val="1200"/>
            </a:pPr>
            <a:r>
              <a:rPr lang="es-CO" sz="6000" b="1" dirty="0">
                <a:solidFill>
                  <a:schemeClr val="bg1"/>
                </a:solidFill>
                <a:latin typeface="Arial" panose="020B0604020202020204" pitchFamily="34" charset="0"/>
                <a:ea typeface="Calibri" panose="020F0502020204030204" pitchFamily="34" charset="0"/>
                <a:cs typeface="Arial" panose="020B0604020202020204" pitchFamily="34" charset="0"/>
              </a:rPr>
              <a:t>3. </a:t>
            </a:r>
            <a:r>
              <a:rPr lang="es-CO" sz="4800" dirty="0">
                <a:solidFill>
                  <a:schemeClr val="bg1"/>
                </a:solidFill>
                <a:latin typeface="Arial" panose="020B0604020202020204" pitchFamily="34" charset="0"/>
                <a:ea typeface="Calibri" panose="020F0502020204030204" pitchFamily="34" charset="0"/>
                <a:cs typeface="Arial" panose="020B0604020202020204" pitchFamily="34" charset="0"/>
              </a:rPr>
              <a:t>Las personas no tienen que desplazarse a un lugar específico para escuchar el mensaje.</a:t>
            </a:r>
          </a:p>
        </p:txBody>
      </p:sp>
    </p:spTree>
    <p:extLst>
      <p:ext uri="{BB962C8B-B14F-4D97-AF65-F5344CB8AC3E}">
        <p14:creationId xmlns:p14="http://schemas.microsoft.com/office/powerpoint/2010/main" val="339544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930400" y="1172944"/>
            <a:ext cx="8155709" cy="4241930"/>
          </a:xfrm>
          <a:prstGeom prst="rect">
            <a:avLst/>
          </a:prstGeom>
        </p:spPr>
        <p:txBody>
          <a:bodyPr wrap="square">
            <a:spAutoFit/>
          </a:bodyPr>
          <a:lstStyle/>
          <a:p>
            <a:pPr lvl="0" algn="just" fontAlgn="base">
              <a:lnSpc>
                <a:spcPct val="107000"/>
              </a:lnSpc>
              <a:spcAft>
                <a:spcPts val="0"/>
              </a:spcAft>
              <a:buClr>
                <a:srgbClr val="000000"/>
              </a:buClr>
              <a:buSzPts val="1200"/>
            </a:pPr>
            <a:r>
              <a:rPr lang="es-CO" sz="6000" b="1" dirty="0">
                <a:solidFill>
                  <a:schemeClr val="bg1"/>
                </a:solidFill>
                <a:latin typeface="Arial" panose="020B0604020202020204" pitchFamily="34" charset="0"/>
                <a:ea typeface="Calibri" panose="020F0502020204030204" pitchFamily="34" charset="0"/>
                <a:cs typeface="Arial" panose="020B0604020202020204" pitchFamily="34" charset="0"/>
              </a:rPr>
              <a:t>4. </a:t>
            </a:r>
            <a:r>
              <a:rPr lang="es-CO" sz="3200" dirty="0">
                <a:solidFill>
                  <a:schemeClr val="bg1"/>
                </a:solidFill>
                <a:latin typeface="Arial" panose="020B0604020202020204" pitchFamily="34" charset="0"/>
                <a:ea typeface="Calibri" panose="020F0502020204030204" pitchFamily="34" charset="0"/>
                <a:cs typeface="Arial" panose="020B0604020202020204" pitchFamily="34" charset="0"/>
              </a:rPr>
              <a:t>Muchos cristianos dicen que es más probable que compartan su fe a través de las redes, que personalmente. </a:t>
            </a:r>
            <a:endParaRPr lang="es-CO" sz="32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lvl="0" algn="just" fontAlgn="base">
              <a:lnSpc>
                <a:spcPct val="107000"/>
              </a:lnSpc>
              <a:spcAft>
                <a:spcPts val="0"/>
              </a:spcAft>
              <a:buClr>
                <a:srgbClr val="000000"/>
              </a:buClr>
              <a:buSzPts val="1200"/>
            </a:pPr>
            <a:r>
              <a:rPr lang="es-CO"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El </a:t>
            </a:r>
            <a:r>
              <a:rPr lang="es-CO" sz="3200" dirty="0">
                <a:solidFill>
                  <a:schemeClr val="bg1"/>
                </a:solidFill>
                <a:latin typeface="Arial" panose="020B0604020202020204" pitchFamily="34" charset="0"/>
                <a:ea typeface="Calibri" panose="020F0502020204030204" pitchFamily="34" charset="0"/>
                <a:cs typeface="Arial" panose="020B0604020202020204" pitchFamily="34" charset="0"/>
              </a:rPr>
              <a:t>correo electrónico y el mensajito celular. Son muy rápidos y efectivos; se están usando eficazmente por muchos ministerios para compartir las buenas nuevas.</a:t>
            </a:r>
          </a:p>
        </p:txBody>
      </p:sp>
    </p:spTree>
    <p:extLst>
      <p:ext uri="{BB962C8B-B14F-4D97-AF65-F5344CB8AC3E}">
        <p14:creationId xmlns:p14="http://schemas.microsoft.com/office/powerpoint/2010/main" val="28702244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a:off x="5855856" y="1165707"/>
            <a:ext cx="5708072" cy="3451458"/>
          </a:xfrm>
          <a:prstGeom prst="rect">
            <a:avLst/>
          </a:prstGeom>
        </p:spPr>
        <p:txBody>
          <a:bodyPr wrap="square">
            <a:spAutoFit/>
          </a:bodyPr>
          <a:lstStyle/>
          <a:p>
            <a:pPr lvl="0" algn="ctr" fontAlgn="base">
              <a:lnSpc>
                <a:spcPct val="107000"/>
              </a:lnSpc>
              <a:spcAft>
                <a:spcPts val="0"/>
              </a:spcAft>
              <a:buClr>
                <a:srgbClr val="000000"/>
              </a:buClr>
              <a:buSzPts val="1200"/>
            </a:pPr>
            <a:r>
              <a:rPr lang="es-CO" sz="6000" b="1" dirty="0">
                <a:solidFill>
                  <a:schemeClr val="bg1"/>
                </a:solidFill>
                <a:latin typeface="Arial" panose="020B0604020202020204" pitchFamily="34" charset="0"/>
                <a:ea typeface="Calibri" panose="020F0502020204030204" pitchFamily="34" charset="0"/>
                <a:cs typeface="Arial" panose="020B0604020202020204" pitchFamily="34" charset="0"/>
              </a:rPr>
              <a:t>5. </a:t>
            </a:r>
            <a:r>
              <a:rPr lang="es-CO" sz="4800" b="1" dirty="0">
                <a:solidFill>
                  <a:schemeClr val="bg1"/>
                </a:solidFill>
                <a:latin typeface="Arial" panose="020B0604020202020204" pitchFamily="34" charset="0"/>
                <a:ea typeface="Calibri" panose="020F0502020204030204" pitchFamily="34" charset="0"/>
                <a:cs typeface="Arial" panose="020B0604020202020204" pitchFamily="34" charset="0"/>
              </a:rPr>
              <a:t>Bajo costo</a:t>
            </a:r>
            <a:r>
              <a:rPr lang="es-CO" sz="4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p>
          <a:p>
            <a:pPr lvl="0" algn="ctr" fontAlgn="base">
              <a:lnSpc>
                <a:spcPct val="107000"/>
              </a:lnSpc>
              <a:spcAft>
                <a:spcPts val="0"/>
              </a:spcAft>
              <a:buClr>
                <a:srgbClr val="000000"/>
              </a:buClr>
              <a:buSzPts val="1200"/>
            </a:pPr>
            <a:r>
              <a:rPr lang="es-CO" sz="3600" b="1" dirty="0" smtClean="0">
                <a:solidFill>
                  <a:schemeClr val="bg1"/>
                </a:solidFill>
                <a:latin typeface="Arial" panose="020B0604020202020204" pitchFamily="34" charset="0"/>
                <a:ea typeface="Calibri" panose="020F0502020204030204" pitchFamily="34" charset="0"/>
                <a:cs typeface="Arial" panose="020B0604020202020204" pitchFamily="34" charset="0"/>
              </a:rPr>
              <a:t>En las campañas evangelistas presenciales, los costos son muy elevados.</a:t>
            </a:r>
            <a:endParaRPr lang="es-CO" sz="36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963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930399" y="868544"/>
            <a:ext cx="8063346" cy="4306243"/>
          </a:xfrm>
          <a:prstGeom prst="rect">
            <a:avLst/>
          </a:prstGeom>
        </p:spPr>
        <p:txBody>
          <a:bodyPr wrap="square">
            <a:spAutoFit/>
          </a:bodyPr>
          <a:lstStyle/>
          <a:p>
            <a:pPr lvl="0" algn="just" fontAlgn="base">
              <a:lnSpc>
                <a:spcPct val="107000"/>
              </a:lnSpc>
              <a:spcAft>
                <a:spcPts val="800"/>
              </a:spcAft>
              <a:buClr>
                <a:srgbClr val="000000"/>
              </a:buClr>
              <a:buSzPts val="1200"/>
            </a:pPr>
            <a:r>
              <a:rPr lang="es-CO" sz="6000" b="1" dirty="0">
                <a:solidFill>
                  <a:schemeClr val="bg1"/>
                </a:solidFill>
                <a:latin typeface="Arial" panose="020B0604020202020204" pitchFamily="34" charset="0"/>
                <a:ea typeface="Calibri" panose="020F0502020204030204" pitchFamily="34" charset="0"/>
                <a:cs typeface="Arial" panose="020B0604020202020204" pitchFamily="34" charset="0"/>
              </a:rPr>
              <a:t>6. </a:t>
            </a:r>
            <a:r>
              <a:rPr lang="es-CO" sz="3200" dirty="0">
                <a:solidFill>
                  <a:schemeClr val="bg1"/>
                </a:solidFill>
                <a:latin typeface="Arial" panose="020B0604020202020204" pitchFamily="34" charset="0"/>
                <a:ea typeface="Calibri" panose="020F0502020204030204" pitchFamily="34" charset="0"/>
                <a:cs typeface="Arial" panose="020B0604020202020204" pitchFamily="34" charset="0"/>
              </a:rPr>
              <a:t>Muchos individuos quieren tener una experiencia espiritual, pero no en las iglesias. </a:t>
            </a:r>
            <a:endParaRPr lang="es-CO" sz="32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lvl="0" algn="just" fontAlgn="base">
              <a:lnSpc>
                <a:spcPct val="107000"/>
              </a:lnSpc>
              <a:spcAft>
                <a:spcPts val="800"/>
              </a:spcAft>
              <a:buClr>
                <a:srgbClr val="000000"/>
              </a:buClr>
              <a:buSzPts val="1200"/>
            </a:pPr>
            <a:r>
              <a:rPr lang="es-CO" sz="3200" dirty="0" smtClean="0">
                <a:solidFill>
                  <a:schemeClr val="bg1"/>
                </a:solidFill>
                <a:latin typeface="Arial" panose="020B0604020202020204" pitchFamily="34" charset="0"/>
                <a:ea typeface="Calibri" panose="020F0502020204030204" pitchFamily="34" charset="0"/>
                <a:cs typeface="Arial" panose="020B0604020202020204" pitchFamily="34" charset="0"/>
              </a:rPr>
              <a:t>Por </a:t>
            </a:r>
            <a:r>
              <a:rPr lang="es-CO" sz="3200" dirty="0">
                <a:solidFill>
                  <a:schemeClr val="bg1"/>
                </a:solidFill>
                <a:latin typeface="Arial" panose="020B0604020202020204" pitchFamily="34" charset="0"/>
                <a:ea typeface="Calibri" panose="020F0502020204030204" pitchFamily="34" charset="0"/>
                <a:cs typeface="Arial" panose="020B0604020202020204" pitchFamily="34" charset="0"/>
              </a:rPr>
              <a:t>medio de las redes podemos alcanzar a ese grupo de los No religiosos, 1.194 millones de personas que representan el 15% de la población mundial.</a:t>
            </a:r>
          </a:p>
        </p:txBody>
      </p:sp>
    </p:spTree>
    <p:extLst>
      <p:ext uri="{BB962C8B-B14F-4D97-AF65-F5344CB8AC3E}">
        <p14:creationId xmlns:p14="http://schemas.microsoft.com/office/powerpoint/2010/main" val="147974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a:off x="5514110" y="1351508"/>
            <a:ext cx="6354617" cy="4154984"/>
          </a:xfrm>
          <a:prstGeom prst="rect">
            <a:avLst/>
          </a:prstGeom>
        </p:spPr>
        <p:txBody>
          <a:bodyPr wrap="square">
            <a:spAutoFit/>
          </a:bodyPr>
          <a:lstStyle/>
          <a:p>
            <a:pPr algn="ctr"/>
            <a:r>
              <a:rPr lang="en-US" sz="3200" b="1" dirty="0">
                <a:solidFill>
                  <a:schemeClr val="bg1"/>
                </a:solidFill>
                <a:latin typeface="Arial" panose="020B0604020202020204" pitchFamily="34" charset="0"/>
                <a:cs typeface="Arial" panose="020B0604020202020204" pitchFamily="34" charset="0"/>
              </a:rPr>
              <a:t>“Deben </a:t>
            </a:r>
            <a:r>
              <a:rPr lang="en-US" sz="3200" b="1" dirty="0" err="1">
                <a:solidFill>
                  <a:schemeClr val="bg1"/>
                </a:solidFill>
                <a:latin typeface="Arial" panose="020B0604020202020204" pitchFamily="34" charset="0"/>
                <a:cs typeface="Arial" panose="020B0604020202020204" pitchFamily="34" charset="0"/>
              </a:rPr>
              <a:t>introducirse</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nuevos</a:t>
            </a:r>
            <a:r>
              <a:rPr lang="en-US" sz="3200" b="1" dirty="0">
                <a:solidFill>
                  <a:schemeClr val="bg1"/>
                </a:solidFill>
                <a:latin typeface="Arial" panose="020B0604020202020204" pitchFamily="34" charset="0"/>
                <a:cs typeface="Arial" panose="020B0604020202020204" pitchFamily="34" charset="0"/>
              </a:rPr>
              <a:t> </a:t>
            </a:r>
            <a:r>
              <a:rPr lang="en-US" sz="3200" b="1" dirty="0" err="1" smtClean="0">
                <a:solidFill>
                  <a:schemeClr val="bg1"/>
                </a:solidFill>
                <a:latin typeface="Arial" panose="020B0604020202020204" pitchFamily="34" charset="0"/>
                <a:cs typeface="Arial" panose="020B0604020202020204" pitchFamily="34" charset="0"/>
              </a:rPr>
              <a:t>métodos</a:t>
            </a:r>
            <a:endParaRPr lang="en-US" sz="3200" b="1" dirty="0">
              <a:solidFill>
                <a:schemeClr val="bg1"/>
              </a:solidFill>
              <a:latin typeface="Arial" panose="020B0604020202020204" pitchFamily="34" charset="0"/>
              <a:cs typeface="Arial" panose="020B0604020202020204" pitchFamily="34" charset="0"/>
            </a:endParaRPr>
          </a:p>
          <a:p>
            <a:pPr algn="ctr"/>
            <a:endParaRPr lang="en-US" sz="3200" b="1" dirty="0" smtClean="0">
              <a:solidFill>
                <a:schemeClr val="bg1"/>
              </a:solidFill>
              <a:latin typeface="Arial" panose="020B0604020202020204" pitchFamily="34" charset="0"/>
              <a:cs typeface="Arial" panose="020B0604020202020204" pitchFamily="34" charset="0"/>
            </a:endParaRPr>
          </a:p>
          <a:p>
            <a:pPr algn="ctr"/>
            <a:r>
              <a:rPr lang="en-US" sz="2400" b="1" dirty="0" smtClean="0">
                <a:solidFill>
                  <a:schemeClr val="bg1"/>
                </a:solidFill>
                <a:latin typeface="Arial" panose="020B0604020202020204" pitchFamily="34" charset="0"/>
                <a:cs typeface="Arial" panose="020B0604020202020204" pitchFamily="34" charset="0"/>
              </a:rPr>
              <a:t>El </a:t>
            </a:r>
            <a:r>
              <a:rPr lang="en-US" sz="2400" b="1" dirty="0">
                <a:solidFill>
                  <a:schemeClr val="bg1"/>
                </a:solidFill>
                <a:latin typeface="Arial" panose="020B0604020202020204" pitchFamily="34" charset="0"/>
                <a:cs typeface="Arial" panose="020B0604020202020204" pitchFamily="34" charset="0"/>
              </a:rPr>
              <a:t>pueblo de Dios </a:t>
            </a:r>
            <a:r>
              <a:rPr lang="en-US" sz="2400" b="1" dirty="0" err="1">
                <a:solidFill>
                  <a:schemeClr val="bg1"/>
                </a:solidFill>
                <a:latin typeface="Arial" panose="020B0604020202020204" pitchFamily="34" charset="0"/>
                <a:cs typeface="Arial" panose="020B0604020202020204" pitchFamily="34" charset="0"/>
              </a:rPr>
              <a:t>debe</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despertar</a:t>
            </a:r>
            <a:r>
              <a:rPr lang="en-US" sz="2400" b="1" dirty="0">
                <a:solidFill>
                  <a:schemeClr val="bg1"/>
                </a:solidFill>
                <a:latin typeface="Arial" panose="020B0604020202020204" pitchFamily="34" charset="0"/>
                <a:cs typeface="Arial" panose="020B0604020202020204" pitchFamily="34" charset="0"/>
              </a:rPr>
              <a:t> a las </a:t>
            </a:r>
            <a:r>
              <a:rPr lang="en-US" sz="2400" b="1" dirty="0" err="1">
                <a:solidFill>
                  <a:schemeClr val="bg1"/>
                </a:solidFill>
                <a:latin typeface="Arial" panose="020B0604020202020204" pitchFamily="34" charset="0"/>
                <a:cs typeface="Arial" panose="020B0604020202020204" pitchFamily="34" charset="0"/>
              </a:rPr>
              <a:t>necesidades</a:t>
            </a:r>
            <a:r>
              <a:rPr lang="en-US" sz="2400" b="1" dirty="0">
                <a:solidFill>
                  <a:schemeClr val="bg1"/>
                </a:solidFill>
                <a:latin typeface="Arial" panose="020B0604020202020204" pitchFamily="34" charset="0"/>
                <a:cs typeface="Arial" panose="020B0604020202020204" pitchFamily="34" charset="0"/>
              </a:rPr>
              <a:t> del </a:t>
            </a:r>
            <a:r>
              <a:rPr lang="en-US" sz="2400" b="1" dirty="0" err="1">
                <a:solidFill>
                  <a:schemeClr val="bg1"/>
                </a:solidFill>
                <a:latin typeface="Arial" panose="020B0604020202020204" pitchFamily="34" charset="0"/>
                <a:cs typeface="Arial" panose="020B0604020202020204" pitchFamily="34" charset="0"/>
              </a:rPr>
              <a:t>tiempo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en</a:t>
            </a:r>
            <a:r>
              <a:rPr lang="en-US" sz="2400" b="1" dirty="0">
                <a:solidFill>
                  <a:schemeClr val="bg1"/>
                </a:solidFill>
                <a:latin typeface="Arial" panose="020B0604020202020204" pitchFamily="34" charset="0"/>
                <a:cs typeface="Arial" panose="020B0604020202020204" pitchFamily="34" charset="0"/>
              </a:rPr>
              <a:t> que </a:t>
            </a:r>
            <a:r>
              <a:rPr lang="en-US" sz="2400" b="1" dirty="0" err="1">
                <a:solidFill>
                  <a:schemeClr val="bg1"/>
                </a:solidFill>
                <a:latin typeface="Arial" panose="020B0604020202020204" pitchFamily="34" charset="0"/>
                <a:cs typeface="Arial" panose="020B0604020202020204" pitchFamily="34" charset="0"/>
              </a:rPr>
              <a:t>vivimos</a:t>
            </a:r>
            <a:r>
              <a:rPr lang="en-US" sz="2400" b="1" dirty="0">
                <a:solidFill>
                  <a:schemeClr val="bg1"/>
                </a:solidFill>
                <a:latin typeface="Arial" panose="020B0604020202020204" pitchFamily="34" charset="0"/>
                <a:cs typeface="Arial" panose="020B0604020202020204" pitchFamily="34" charset="0"/>
              </a:rPr>
              <a:t>…Dios </a:t>
            </a:r>
            <a:r>
              <a:rPr lang="en-US" sz="2400" b="1" dirty="0" err="1">
                <a:solidFill>
                  <a:schemeClr val="bg1"/>
                </a:solidFill>
                <a:latin typeface="Arial" panose="020B0604020202020204" pitchFamily="34" charset="0"/>
                <a:cs typeface="Arial" panose="020B0604020202020204" pitchFamily="34" charset="0"/>
              </a:rPr>
              <a:t>tiene</a:t>
            </a:r>
            <a:r>
              <a:rPr lang="en-US" sz="2400" b="1" dirty="0">
                <a:solidFill>
                  <a:schemeClr val="bg1"/>
                </a:solidFill>
                <a:latin typeface="Arial" panose="020B0604020202020204" pitchFamily="34" charset="0"/>
                <a:cs typeface="Arial" panose="020B0604020202020204" pitchFamily="34" charset="0"/>
              </a:rPr>
              <a:t> hombres a </a:t>
            </a:r>
            <a:r>
              <a:rPr lang="en-US" sz="2400" b="1" dirty="0" err="1">
                <a:solidFill>
                  <a:schemeClr val="bg1"/>
                </a:solidFill>
                <a:latin typeface="Arial" panose="020B0604020202020204" pitchFamily="34" charset="0"/>
                <a:cs typeface="Arial" panose="020B0604020202020204" pitchFamily="34" charset="0"/>
              </a:rPr>
              <a:t>quienes</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llamará</a:t>
            </a:r>
            <a:r>
              <a:rPr lang="en-US" sz="2400" b="1" dirty="0">
                <a:solidFill>
                  <a:schemeClr val="bg1"/>
                </a:solidFill>
                <a:latin typeface="Arial" panose="020B0604020202020204" pitchFamily="34" charset="0"/>
                <a:cs typeface="Arial" panose="020B0604020202020204" pitchFamily="34" charset="0"/>
              </a:rPr>
              <a:t> a </a:t>
            </a:r>
            <a:r>
              <a:rPr lang="en-US" sz="2400" b="1" dirty="0" err="1">
                <a:solidFill>
                  <a:schemeClr val="bg1"/>
                </a:solidFill>
                <a:latin typeface="Arial" panose="020B0604020202020204" pitchFamily="34" charset="0"/>
                <a:cs typeface="Arial" panose="020B0604020202020204" pitchFamily="34" charset="0"/>
              </a:rPr>
              <a:t>su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servicio</a:t>
            </a:r>
            <a:r>
              <a:rPr lang="en-US" sz="2400" b="1" dirty="0">
                <a:solidFill>
                  <a:schemeClr val="bg1"/>
                </a:solidFill>
                <a:latin typeface="Arial" panose="020B0604020202020204" pitchFamily="34" charset="0"/>
                <a:cs typeface="Arial" panose="020B0604020202020204" pitchFamily="34" charset="0"/>
              </a:rPr>
              <a:t>, hombres que no </a:t>
            </a:r>
            <a:r>
              <a:rPr lang="en-US" sz="2400" b="1" dirty="0" err="1">
                <a:solidFill>
                  <a:schemeClr val="bg1"/>
                </a:solidFill>
                <a:latin typeface="Arial" panose="020B0604020202020204" pitchFamily="34" charset="0"/>
                <a:cs typeface="Arial" panose="020B0604020202020204" pitchFamily="34" charset="0"/>
              </a:rPr>
              <a:t>llevarán</a:t>
            </a:r>
            <a:r>
              <a:rPr lang="en-US" sz="2400" b="1" dirty="0">
                <a:solidFill>
                  <a:schemeClr val="bg1"/>
                </a:solidFill>
                <a:latin typeface="Arial" panose="020B0604020202020204" pitchFamily="34" charset="0"/>
                <a:cs typeface="Arial" panose="020B0604020202020204" pitchFamily="34" charset="0"/>
              </a:rPr>
              <a:t> a </a:t>
            </a:r>
            <a:r>
              <a:rPr lang="en-US" sz="2400" b="1" dirty="0" err="1">
                <a:solidFill>
                  <a:schemeClr val="bg1"/>
                </a:solidFill>
                <a:latin typeface="Arial" panose="020B0604020202020204" pitchFamily="34" charset="0"/>
                <a:cs typeface="Arial" panose="020B0604020202020204" pitchFamily="34" charset="0"/>
              </a:rPr>
              <a:t>cabo</a:t>
            </a:r>
            <a:r>
              <a:rPr lang="en-US" sz="2400" b="1" dirty="0">
                <a:solidFill>
                  <a:schemeClr val="bg1"/>
                </a:solidFill>
                <a:latin typeface="Arial" panose="020B0604020202020204" pitchFamily="34" charset="0"/>
                <a:cs typeface="Arial" panose="020B0604020202020204" pitchFamily="34" charset="0"/>
              </a:rPr>
              <a:t> la </a:t>
            </a:r>
            <a:r>
              <a:rPr lang="en-US" sz="2400" b="1" dirty="0" err="1">
                <a:solidFill>
                  <a:schemeClr val="bg1"/>
                </a:solidFill>
                <a:latin typeface="Arial" panose="020B0604020202020204" pitchFamily="34" charset="0"/>
                <a:cs typeface="Arial" panose="020B0604020202020204" pitchFamily="34" charset="0"/>
              </a:rPr>
              <a:t>obra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en</a:t>
            </a:r>
            <a:r>
              <a:rPr lang="en-US" sz="2400" b="1" dirty="0">
                <a:solidFill>
                  <a:schemeClr val="bg1"/>
                </a:solidFill>
                <a:latin typeface="Arial" panose="020B0604020202020204" pitchFamily="34" charset="0"/>
                <a:cs typeface="Arial" panose="020B0604020202020204" pitchFamily="34" charset="0"/>
              </a:rPr>
              <a:t> la forma sin </a:t>
            </a:r>
            <a:r>
              <a:rPr lang="en-US" sz="2400" b="1" dirty="0" err="1">
                <a:solidFill>
                  <a:schemeClr val="bg1"/>
                </a:solidFill>
                <a:latin typeface="Arial" panose="020B0604020202020204" pitchFamily="34" charset="0"/>
                <a:cs typeface="Arial" panose="020B0604020202020204" pitchFamily="34" charset="0"/>
              </a:rPr>
              <a:t>vida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como</a:t>
            </a:r>
            <a:r>
              <a:rPr lang="en-US" sz="2400" b="1" dirty="0">
                <a:solidFill>
                  <a:schemeClr val="bg1"/>
                </a:solidFill>
                <a:latin typeface="Arial" panose="020B0604020202020204" pitchFamily="34" charset="0"/>
                <a:cs typeface="Arial" panose="020B0604020202020204" pitchFamily="34" charset="0"/>
              </a:rPr>
              <a:t> se ha </a:t>
            </a:r>
            <a:r>
              <a:rPr lang="en-US" sz="2400" b="1" dirty="0" err="1">
                <a:solidFill>
                  <a:schemeClr val="bg1"/>
                </a:solidFill>
                <a:latin typeface="Arial" panose="020B0604020202020204" pitchFamily="34" charset="0"/>
                <a:cs typeface="Arial" panose="020B0604020202020204" pitchFamily="34" charset="0"/>
              </a:rPr>
              <a:t>realizado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en</a:t>
            </a:r>
            <a:r>
              <a:rPr lang="en-US" sz="2400" b="1" dirty="0">
                <a:solidFill>
                  <a:schemeClr val="bg1"/>
                </a:solidFill>
                <a:latin typeface="Arial" panose="020B0604020202020204" pitchFamily="34" charset="0"/>
                <a:cs typeface="Arial" panose="020B0604020202020204" pitchFamily="34" charset="0"/>
              </a:rPr>
              <a:t> el </a:t>
            </a:r>
            <a:r>
              <a:rPr lang="en-US" sz="2400" b="1" dirty="0" err="1">
                <a:solidFill>
                  <a:schemeClr val="bg1"/>
                </a:solidFill>
                <a:latin typeface="Arial" panose="020B0604020202020204" pitchFamily="34" charset="0"/>
                <a:cs typeface="Arial" panose="020B0604020202020204" pitchFamily="34" charset="0"/>
              </a:rPr>
              <a:t>pasado</a:t>
            </a:r>
            <a:r>
              <a:rPr lang="en-US" sz="2400" b="1" dirty="0">
                <a:solidFill>
                  <a:schemeClr val="bg1"/>
                </a:solidFill>
                <a:latin typeface="Arial" panose="020B0604020202020204" pitchFamily="34" charset="0"/>
                <a:cs typeface="Arial" panose="020B0604020202020204" pitchFamily="34" charset="0"/>
              </a:rPr>
              <a:t>”</a:t>
            </a:r>
          </a:p>
          <a:p>
            <a:pPr algn="ctr"/>
            <a:r>
              <a:rPr lang="en-US" sz="2400" b="1" dirty="0">
                <a:solidFill>
                  <a:schemeClr val="bg1"/>
                </a:solidFill>
                <a:latin typeface="Arial" panose="020B0604020202020204" pitchFamily="34" charset="0"/>
                <a:cs typeface="Arial" panose="020B0604020202020204" pitchFamily="34" charset="0"/>
              </a:rPr>
              <a:t>(El </a:t>
            </a:r>
            <a:r>
              <a:rPr lang="en-US" sz="2400" b="1" dirty="0" err="1">
                <a:solidFill>
                  <a:schemeClr val="bg1"/>
                </a:solidFill>
                <a:latin typeface="Arial" panose="020B0604020202020204" pitchFamily="34" charset="0"/>
                <a:cs typeface="Arial" panose="020B0604020202020204" pitchFamily="34" charset="0"/>
              </a:rPr>
              <a:t>Evangelismo</a:t>
            </a:r>
            <a:r>
              <a:rPr lang="en-US" sz="2400" b="1" dirty="0">
                <a:solidFill>
                  <a:schemeClr val="bg1"/>
                </a:solidFill>
                <a:latin typeface="Arial" panose="020B0604020202020204" pitchFamily="34" charset="0"/>
                <a:cs typeface="Arial" panose="020B0604020202020204" pitchFamily="34" charset="0"/>
              </a:rPr>
              <a:t>, 56).</a:t>
            </a:r>
          </a:p>
        </p:txBody>
      </p:sp>
    </p:spTree>
    <p:extLst>
      <p:ext uri="{BB962C8B-B14F-4D97-AF65-F5344CB8AC3E}">
        <p14:creationId xmlns:p14="http://schemas.microsoft.com/office/powerpoint/2010/main" val="158370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339272" y="1167348"/>
            <a:ext cx="9772073" cy="4909036"/>
          </a:xfrm>
          <a:prstGeom prst="rect">
            <a:avLst/>
          </a:prstGeom>
        </p:spPr>
        <p:txBody>
          <a:bodyPr wrap="square">
            <a:spAutoFit/>
          </a:bodyPr>
          <a:lstStyle/>
          <a:p>
            <a:pPr algn="just">
              <a:spcAft>
                <a:spcPts val="1000"/>
              </a:spcAft>
            </a:pPr>
            <a:r>
              <a:rPr lang="es-ES_tradnl" sz="24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Por métodos extraordinarios</a:t>
            </a:r>
            <a:r>
              <a:rPr lang="es-ES_tradnl" sz="24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—En las ciudades de nuestros días, donde hay tantas cosas que atraen y agradan, las personas no pueden ser interesadas por medio de esfuerzos comunes. </a:t>
            </a:r>
            <a:endParaRPr lang="es-ES_tradnl" sz="2400"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spcAft>
                <a:spcPts val="1000"/>
              </a:spcAft>
            </a:pPr>
            <a:r>
              <a:rPr lang="es-ES_tradnl" sz="2400"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Los </a:t>
            </a:r>
            <a:r>
              <a:rPr lang="es-ES_tradnl" sz="24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pastores señalados por Dios hallarán necesario poner a contribución esfuerzos extraordinarios a fin de cautivar la atención de las multitudes. Y cuando tengan éxito en la tarea de reunir una gran cantidad de personas, deben presentar mensajes de un carácter tan extraordinario que la gente sea despertada y amonestada. Deben hacer uso de todos los medios que puedan ingeniarse para hacer resaltar la verdad en forma clara y </a:t>
            </a:r>
            <a:r>
              <a:rPr lang="es-ES_tradnl" sz="2400"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distinta</a:t>
            </a:r>
            <a:r>
              <a:rPr lang="es-ES_tradnl" sz="24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endParaRPr lang="es-ES_tradnl" sz="2400"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spcAft>
                <a:spcPts val="1000"/>
              </a:spcAft>
            </a:pPr>
            <a:endParaRPr lang="es-ES_tradnl" sz="24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spcAft>
                <a:spcPts val="1000"/>
              </a:spcAft>
            </a:pPr>
            <a:r>
              <a:rPr lang="en-US" sz="2400" dirty="0" smtClean="0">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Testimonies </a:t>
            </a:r>
            <a:r>
              <a:rPr lang="en-US" sz="2400" dirty="0">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for the Church 9:109 (1909). </a:t>
            </a:r>
            <a:r>
              <a:rPr lang="en-US" sz="2400" dirty="0" err="1">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Ev</a:t>
            </a:r>
            <a:r>
              <a:rPr lang="en-US" sz="2400" dirty="0">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94.4</a:t>
            </a:r>
          </a:p>
        </p:txBody>
      </p:sp>
    </p:spTree>
    <p:extLst>
      <p:ext uri="{BB962C8B-B14F-4D97-AF65-F5344CB8AC3E}">
        <p14:creationId xmlns:p14="http://schemas.microsoft.com/office/powerpoint/2010/main" val="3220851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306946" y="1413570"/>
            <a:ext cx="9060872" cy="3539430"/>
          </a:xfrm>
          <a:prstGeom prst="rect">
            <a:avLst/>
          </a:prstGeom>
        </p:spPr>
        <p:txBody>
          <a:bodyPr wrap="square">
            <a:spAutoFit/>
          </a:bodyPr>
          <a:lstStyle/>
          <a:p>
            <a:pPr algn="just">
              <a:spcAft>
                <a:spcPts val="1000"/>
              </a:spcAft>
            </a:pPr>
            <a:r>
              <a:rPr lang="es-ES_tradnl" sz="2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Idead planes nuevos e inusitados</a:t>
            </a:r>
            <a:r>
              <a:rPr lang="es-ES_tradnl" sz="2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—Estudie, haga planes e idee métodos todo obrero en la viña del Maestro, para alcanzar a la gente donde está. </a:t>
            </a:r>
            <a:r>
              <a:rPr lang="es-ES_tradnl" sz="2800" b="1" u="sng"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Debemos hacer algo que salga de la rutina ordinaria. Debemos cautivar la atención.</a:t>
            </a:r>
            <a:r>
              <a:rPr lang="es-ES_tradnl" sz="2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Debemos manifestar un fervor implacable. Estamos al borde mismo de tiempos de pruebas y perplejidades que apenas imaginamos.— </a:t>
            </a:r>
            <a:r>
              <a:rPr lang="es-ES_tradnl" sz="2800" dirty="0">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Carta 20, 1893. </a:t>
            </a:r>
            <a:r>
              <a:rPr lang="es-ES_tradnl" sz="2800" dirty="0" err="1">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Ev</a:t>
            </a:r>
            <a:r>
              <a:rPr lang="es-ES_tradnl" sz="2800" dirty="0">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94.5</a:t>
            </a:r>
          </a:p>
        </p:txBody>
      </p:sp>
    </p:spTree>
    <p:extLst>
      <p:ext uri="{BB962C8B-B14F-4D97-AF65-F5344CB8AC3E}">
        <p14:creationId xmlns:p14="http://schemas.microsoft.com/office/powerpoint/2010/main" val="1792540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690254" y="1526601"/>
            <a:ext cx="8155709" cy="3795911"/>
          </a:xfrm>
          <a:prstGeom prst="rect">
            <a:avLst/>
          </a:prstGeom>
        </p:spPr>
        <p:txBody>
          <a:bodyPr wrap="square">
            <a:spAutoFit/>
          </a:bodyPr>
          <a:lstStyle/>
          <a:p>
            <a:pPr algn="just">
              <a:spcAft>
                <a:spcPts val="1000"/>
              </a:spcAft>
            </a:pPr>
            <a:r>
              <a:rPr lang="es-ES_tradnl" sz="28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Cristo empleó diversos métodos</a:t>
            </a:r>
            <a:r>
              <a:rPr lang="es-ES_tradnl" sz="2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—De los métodos de trabajo de Cristo, podemos aprender muchas lecciones valiosas. El no siguió un solo método; de diversas maneras trató de captar la atención de las multitudes; y entonces les proclamó las verdades del </a:t>
            </a:r>
            <a:r>
              <a:rPr lang="es-ES_tradnl" sz="280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Evangelio</a:t>
            </a:r>
            <a:r>
              <a:rPr lang="es-ES_tradnl" sz="280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endParaRPr lang="es-ES_tradnl" sz="2800"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spcAft>
                <a:spcPts val="1000"/>
              </a:spcAft>
            </a:pPr>
            <a:endParaRPr lang="es-ES_tradnl" sz="28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spcAft>
                <a:spcPts val="1000"/>
              </a:spcAft>
            </a:pPr>
            <a:r>
              <a:rPr lang="en-US" sz="2800" dirty="0" smtClean="0">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The </a:t>
            </a:r>
            <a:r>
              <a:rPr lang="en-US" sz="2800" dirty="0">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Review and Herald, 17 de </a:t>
            </a:r>
            <a:r>
              <a:rPr lang="en-US" sz="2800" dirty="0" err="1">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enero</a:t>
            </a:r>
            <a:r>
              <a:rPr lang="en-US" sz="2800" dirty="0">
                <a:solidFill>
                  <a:srgbClr val="FF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de 1907. </a:t>
            </a:r>
          </a:p>
        </p:txBody>
      </p:sp>
    </p:spTree>
    <p:extLst>
      <p:ext uri="{BB962C8B-B14F-4D97-AF65-F5344CB8AC3E}">
        <p14:creationId xmlns:p14="http://schemas.microsoft.com/office/powerpoint/2010/main" val="3410442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32"/>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a:off x="6253517" y="1347251"/>
            <a:ext cx="5366327" cy="3970318"/>
          </a:xfrm>
          <a:prstGeom prst="rect">
            <a:avLst/>
          </a:prstGeom>
        </p:spPr>
        <p:txBody>
          <a:bodyPr wrap="square">
            <a:spAutoFit/>
          </a:bodyPr>
          <a:lstStyle/>
          <a:p>
            <a:pPr algn="ctr" fontAlgn="base"/>
            <a:r>
              <a:rPr lang="es-CO" sz="2800" b="1" dirty="0">
                <a:solidFill>
                  <a:schemeClr val="bg1"/>
                </a:solidFill>
                <a:latin typeface="Arial" panose="020B0604020202020204" pitchFamily="34" charset="0"/>
                <a:cs typeface="Arial" panose="020B0604020202020204" pitchFamily="34" charset="0"/>
              </a:rPr>
              <a:t>¿Una </a:t>
            </a:r>
            <a:r>
              <a:rPr lang="es-CO" sz="2800" b="1" dirty="0" smtClean="0">
                <a:solidFill>
                  <a:schemeClr val="bg1"/>
                </a:solidFill>
                <a:latin typeface="Arial" panose="020B0604020202020204" pitchFamily="34" charset="0"/>
                <a:cs typeface="Arial" panose="020B0604020202020204" pitchFamily="34" charset="0"/>
              </a:rPr>
              <a:t>iglesia Virtual </a:t>
            </a:r>
            <a:r>
              <a:rPr lang="es-CO" sz="2800" b="1" dirty="0">
                <a:solidFill>
                  <a:schemeClr val="bg1"/>
                </a:solidFill>
                <a:latin typeface="Arial" panose="020B0604020202020204" pitchFamily="34" charset="0"/>
                <a:cs typeface="Arial" panose="020B0604020202020204" pitchFamily="34" charset="0"/>
              </a:rPr>
              <a:t>que reemplaza a </a:t>
            </a:r>
            <a:r>
              <a:rPr lang="es-CO" sz="2800" b="1" dirty="0" smtClean="0">
                <a:solidFill>
                  <a:schemeClr val="bg1"/>
                </a:solidFill>
                <a:latin typeface="Arial" panose="020B0604020202020204" pitchFamily="34" charset="0"/>
                <a:cs typeface="Arial" panose="020B0604020202020204" pitchFamily="34" charset="0"/>
              </a:rPr>
              <a:t>una iglesia Física?</a:t>
            </a:r>
            <a:endParaRPr lang="es-CO" sz="2800" dirty="0">
              <a:solidFill>
                <a:schemeClr val="bg1"/>
              </a:solidFill>
              <a:latin typeface="Arial" panose="020B0604020202020204" pitchFamily="34" charset="0"/>
              <a:cs typeface="Arial" panose="020B0604020202020204" pitchFamily="34" charset="0"/>
            </a:endParaRPr>
          </a:p>
          <a:p>
            <a:pPr algn="ctr" fontAlgn="base"/>
            <a:r>
              <a:rPr lang="es-CO" sz="2800" dirty="0">
                <a:solidFill>
                  <a:schemeClr val="bg1"/>
                </a:solidFill>
                <a:latin typeface="Arial" panose="020B0604020202020204" pitchFamily="34" charset="0"/>
                <a:cs typeface="Arial" panose="020B0604020202020204" pitchFamily="34" charset="0"/>
              </a:rPr>
              <a:t>No dejemos de congregarnos, como acostumbran hacerlo algunos, sino animémonos unos a otros, y con mayor razón ahora que vemos que aquel día se acerca. Hebreos 10:25.</a:t>
            </a:r>
            <a:endParaRPr lang="es-CO" sz="28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29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elículas para quedarse en casa: de la Biblia a una de romanos | Noticias  de Cultura en Diario de Navar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644073" y="233463"/>
            <a:ext cx="9467272" cy="1323439"/>
          </a:xfrm>
          <a:prstGeom prst="rect">
            <a:avLst/>
          </a:prstGeom>
        </p:spPr>
        <p:txBody>
          <a:bodyPr wrap="square">
            <a:spAutoFit/>
          </a:bodyPr>
          <a:lstStyle/>
          <a:p>
            <a:pPr algn="just"/>
            <a:r>
              <a:rPr lang="es-CO" sz="2000" b="1" dirty="0" smtClean="0">
                <a:solidFill>
                  <a:schemeClr val="bg1"/>
                </a:solidFill>
                <a:latin typeface="Arial" panose="020B0604020202020204" pitchFamily="34" charset="0"/>
                <a:cs typeface="Arial" panose="020B0604020202020204" pitchFamily="34" charset="0"/>
              </a:rPr>
              <a:t>“Entonces </a:t>
            </a:r>
            <a:r>
              <a:rPr lang="es-CO" sz="2000" b="1" dirty="0">
                <a:solidFill>
                  <a:schemeClr val="bg1"/>
                </a:solidFill>
                <a:latin typeface="Arial" panose="020B0604020202020204" pitchFamily="34" charset="0"/>
                <a:cs typeface="Arial" panose="020B0604020202020204" pitchFamily="34" charset="0"/>
              </a:rPr>
              <a:t>Jehová dijo a Moisés: ¿Por qué clamas a mí? Di a los hijos de Israel que </a:t>
            </a:r>
            <a:r>
              <a:rPr lang="es-CO" sz="2000" b="1" dirty="0" smtClean="0">
                <a:solidFill>
                  <a:schemeClr val="bg1"/>
                </a:solidFill>
                <a:latin typeface="Arial" panose="020B0604020202020204" pitchFamily="34" charset="0"/>
                <a:cs typeface="Arial" panose="020B0604020202020204" pitchFamily="34" charset="0"/>
              </a:rPr>
              <a:t>marchen. Y </a:t>
            </a:r>
            <a:r>
              <a:rPr lang="es-CO" sz="2000" b="1" dirty="0">
                <a:solidFill>
                  <a:schemeClr val="bg1"/>
                </a:solidFill>
                <a:latin typeface="Arial" panose="020B0604020202020204" pitchFamily="34" charset="0"/>
                <a:cs typeface="Arial" panose="020B0604020202020204" pitchFamily="34" charset="0"/>
              </a:rPr>
              <a:t>tú alza tu vara, y extiende tu mano sobre el mar, y divídelo, y entren los hijos de Israel por en medio del mar, en </a:t>
            </a:r>
            <a:r>
              <a:rPr lang="es-CO" sz="2000" b="1" dirty="0" smtClean="0">
                <a:solidFill>
                  <a:schemeClr val="bg1"/>
                </a:solidFill>
                <a:latin typeface="Arial" panose="020B0604020202020204" pitchFamily="34" charset="0"/>
                <a:cs typeface="Arial" panose="020B0604020202020204" pitchFamily="34" charset="0"/>
              </a:rPr>
              <a:t>seco”. Éxodo 14:15,16</a:t>
            </a:r>
            <a:endParaRPr lang="es-CO"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016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902691" y="1480465"/>
            <a:ext cx="7638473" cy="3539430"/>
          </a:xfrm>
          <a:prstGeom prst="rect">
            <a:avLst/>
          </a:prstGeom>
        </p:spPr>
        <p:txBody>
          <a:bodyPr wrap="square">
            <a:spAutoFit/>
          </a:bodyPr>
          <a:lstStyle/>
          <a:p>
            <a:pPr algn="just"/>
            <a:r>
              <a:rPr lang="es-CO" sz="2800" dirty="0">
                <a:solidFill>
                  <a:schemeClr val="bg1"/>
                </a:solidFill>
                <a:latin typeface="Arial" panose="020B0604020202020204" pitchFamily="34" charset="0"/>
                <a:cs typeface="Arial" panose="020B0604020202020204" pitchFamily="34" charset="0"/>
              </a:rPr>
              <a:t>El temor de muchos pastores y feligreses es que con el uso de la tecnología se abandone la comunidad y asistencia que se genera en los templos físicos. En este afán, algunos líderes cristianos se oponen a la implementación de la tecnología en la transmisión de los cultos o limitan su uso dentro de sus comunidades de creyentes.</a:t>
            </a:r>
          </a:p>
        </p:txBody>
      </p:sp>
    </p:spTree>
    <p:extLst>
      <p:ext uri="{BB962C8B-B14F-4D97-AF65-F5344CB8AC3E}">
        <p14:creationId xmlns:p14="http://schemas.microsoft.com/office/powerpoint/2010/main" val="22156881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727199" y="1221847"/>
            <a:ext cx="7850909" cy="4462760"/>
          </a:xfrm>
          <a:prstGeom prst="rect">
            <a:avLst/>
          </a:prstGeom>
        </p:spPr>
        <p:txBody>
          <a:bodyPr wrap="square">
            <a:spAutoFit/>
          </a:bodyPr>
          <a:lstStyle/>
          <a:p>
            <a:pPr algn="just"/>
            <a:r>
              <a:rPr lang="es-CO" sz="3200" b="1" dirty="0" smtClean="0">
                <a:solidFill>
                  <a:schemeClr val="bg1"/>
                </a:solidFill>
                <a:latin typeface="Arial" panose="020B0604020202020204" pitchFamily="34" charset="0"/>
                <a:cs typeface="Arial" panose="020B0604020202020204" pitchFamily="34" charset="0"/>
              </a:rPr>
              <a:t>Ahora tenemos dos iglesias.</a:t>
            </a:r>
          </a:p>
          <a:p>
            <a:pPr algn="just"/>
            <a:r>
              <a:rPr lang="es-CO" sz="2800" dirty="0" smtClean="0">
                <a:solidFill>
                  <a:schemeClr val="bg1"/>
                </a:solidFill>
                <a:latin typeface="Arial" panose="020B0604020202020204" pitchFamily="34" charset="0"/>
                <a:cs typeface="Arial" panose="020B0604020202020204" pitchFamily="34" charset="0"/>
              </a:rPr>
              <a:t>Este </a:t>
            </a:r>
            <a:r>
              <a:rPr lang="es-CO" sz="2800" dirty="0">
                <a:solidFill>
                  <a:schemeClr val="bg1"/>
                </a:solidFill>
                <a:latin typeface="Arial" panose="020B0604020202020204" pitchFamily="34" charset="0"/>
                <a:cs typeface="Arial" panose="020B0604020202020204" pitchFamily="34" charset="0"/>
              </a:rPr>
              <a:t>nuevo “tipo” de iglesias busca transmitir la Palabra de Dios a quienes no son un público frecuente de las iglesias, como los no creyentes, quienes no pueden asistir a una iglesia física, al público inmerso en el mundo digital y como una estrategia para llamar la atención y traer a la salvación a aquellas personas que poco están interesados </a:t>
            </a:r>
            <a:r>
              <a:rPr lang="es-CO" sz="2800" dirty="0" smtClean="0">
                <a:solidFill>
                  <a:schemeClr val="bg1"/>
                </a:solidFill>
                <a:latin typeface="Arial" panose="020B0604020202020204" pitchFamily="34" charset="0"/>
                <a:cs typeface="Arial" panose="020B0604020202020204" pitchFamily="34" charset="0"/>
              </a:rPr>
              <a:t>en asistir a </a:t>
            </a:r>
            <a:r>
              <a:rPr lang="es-CO" sz="2800" dirty="0">
                <a:solidFill>
                  <a:schemeClr val="bg1"/>
                </a:solidFill>
                <a:latin typeface="Arial" panose="020B0604020202020204" pitchFamily="34" charset="0"/>
                <a:cs typeface="Arial" panose="020B0604020202020204" pitchFamily="34" charset="0"/>
              </a:rPr>
              <a:t>una </a:t>
            </a:r>
            <a:r>
              <a:rPr lang="es-CO" sz="2800" dirty="0" smtClean="0">
                <a:solidFill>
                  <a:schemeClr val="bg1"/>
                </a:solidFill>
                <a:latin typeface="Arial" panose="020B0604020202020204" pitchFamily="34" charset="0"/>
                <a:cs typeface="Arial" panose="020B0604020202020204" pitchFamily="34" charset="0"/>
              </a:rPr>
              <a:t>iglesia.</a:t>
            </a:r>
            <a:endParaRPr lang="es-CO"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638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rot="21328413">
            <a:off x="4250373" y="2302317"/>
            <a:ext cx="7552067" cy="1754326"/>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bg1"/>
                </a:solidFill>
                <a:effectLst>
                  <a:outerShdw blurRad="12700" dist="38100" dir="2700000" algn="tl" rotWithShape="0">
                    <a:schemeClr val="bg1">
                      <a:lumMod val="50000"/>
                    </a:schemeClr>
                  </a:outerShdw>
                </a:effectLst>
              </a:rPr>
              <a:t>Herramientas Digitales</a:t>
            </a:r>
          </a:p>
          <a:p>
            <a:pPr algn="ctr"/>
            <a:r>
              <a:rPr lang="es-ES" sz="5400" b="1" dirty="0" smtClean="0">
                <a:ln w="9525">
                  <a:solidFill>
                    <a:schemeClr val="bg1"/>
                  </a:solidFill>
                  <a:prstDash val="solid"/>
                </a:ln>
                <a:solidFill>
                  <a:schemeClr val="bg1"/>
                </a:solidFill>
                <a:effectLst>
                  <a:outerShdw blurRad="12700" dist="38100" dir="2700000" algn="tl" rotWithShape="0">
                    <a:schemeClr val="bg1">
                      <a:lumMod val="50000"/>
                    </a:schemeClr>
                  </a:outerShdw>
                </a:effectLst>
              </a:rPr>
              <a:t>Para Evangelizar</a:t>
            </a:r>
            <a:endParaRPr lang="es-E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5489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Eureka! Lo he descubierto – Feliz 7 Play Españ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8" name="Picture 4" descr="Eureka! Lo he descubierto – Feliz 7 Play Españ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545" y="674255"/>
            <a:ext cx="8442037" cy="512618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2133599" y="5043055"/>
            <a:ext cx="3749964" cy="584775"/>
          </a:xfrm>
          <a:prstGeom prst="rect">
            <a:avLst/>
          </a:prstGeom>
          <a:noFill/>
        </p:spPr>
        <p:txBody>
          <a:bodyPr wrap="square" rtlCol="0">
            <a:spAutoFit/>
          </a:bodyPr>
          <a:lstStyle/>
          <a:p>
            <a:r>
              <a:rPr lang="es-CO" sz="3200" b="1" dirty="0"/>
              <a:t>e</a:t>
            </a:r>
            <a:r>
              <a:rPr lang="es-CO" sz="3200" b="1" dirty="0" smtClean="0"/>
              <a:t>ureka.iasd.org.co</a:t>
            </a:r>
            <a:endParaRPr lang="es-CO" sz="3200" b="1" dirty="0"/>
          </a:p>
        </p:txBody>
      </p:sp>
    </p:spTree>
    <p:extLst>
      <p:ext uri="{BB962C8B-B14F-4D97-AF65-F5344CB8AC3E}">
        <p14:creationId xmlns:p14="http://schemas.microsoft.com/office/powerpoint/2010/main" val="3089675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ure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982" y="160337"/>
            <a:ext cx="4091709"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ureka capítulo 1 - El Cristo verdadero - Iglesia Adventistas del Séptimo  Día en Colombia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0" y="-8064"/>
            <a:ext cx="3964709" cy="179324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Jóvenes Asocentro - Eureka capítulo 2 | El estado de los muertos | Iglesia  Adventistas del Séptimo Día en Colombia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8" descr="Jóvenes Asocentro - Eureka capítulo 2 | El estado de los muertos | Iglesia  Adventistas del Séptimo Día en Colombia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10" descr="Jóvenes Asocentro - Eureka capítulo 2 | El estado de los muertos | Iglesia  Adventistas del Séptimo Día en Colombia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60" name="Picture 12" descr="Eure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1785181"/>
            <a:ext cx="3757178" cy="1842132"/>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4" descr="Jóvenes Asocentro - Eureka capítulo 2 | El estado de los muertos | Iglesia  Adventistas del Séptimo Día en Colombia | Faceboo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64" name="Picture 16" descr="Eurek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3737" y="3635251"/>
            <a:ext cx="3765841" cy="182542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8" descr="Jóvenes Asocentro - Eureka capítulo 2 | El estado de los muertos | Iglesia  Adventistas del Séptimo Día en Colombia | Facebook"/>
          <p:cNvSpPr>
            <a:spLocks noChangeAspect="1" noChangeArrowheads="1"/>
          </p:cNvSpPr>
          <p:nvPr/>
        </p:nvSpPr>
        <p:spPr bwMode="auto">
          <a:xfrm flipV="1">
            <a:off x="765175" y="769938"/>
            <a:ext cx="3381952" cy="33819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20" descr="Unión Colombiana del Norte - Eureka capítulo 7 | La segunda venida de  Cristo | Iglesia Adventista del Séptimo Día en Colombia | Faceboo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70" name="Picture 22" descr="https://lh3.googleusercontent.com/QYBMRNGdAZNUuj8WgQGiJOwfrYbyAzln1OPSbazngdMAnOWleg9YdxUOS_P1RkIy11K--g=s1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399" y="0"/>
            <a:ext cx="3757179" cy="1777243"/>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https://lh3.googleusercontent.com/D0Yvdi3ZxUtxWJHjUt-L_KRAcnTsf0HTJ51Ie4C6bJsd1oGv1aFpUdH5N-lk0RSw9W5j=s15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575" y="3641199"/>
            <a:ext cx="3798162" cy="181947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6" descr="Adventistas Sudamérica - Eureka capítulo 4 | Un santuario en el cielo |  Iglesia Adventista del Séptimo Día en Colombia | Faceboo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76" name="Picture 28" descr="https://lh3.googleusercontent.com/MGpjJW85JVYfp5xQK6bomPQjkS4-iVzQzwUYNUxeFril3k2zr30DnoDv-TJuEkb0dIxYcQ=s15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25" y="1874837"/>
            <a:ext cx="3892112" cy="166249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https://lh3.googleusercontent.com/H_frIWXqBAT8Isss5I_8gBpPqUy8IDhJFqIRbUG6qzDKiLmlAnyEhyex86LgwuyeYB5Rvw=s15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6436" y="1921579"/>
            <a:ext cx="3860800" cy="170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972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Unión Colombiana del Norte - Eureka capítulo 7 | La segunda venida de  Cristo | Iglesia Adventista del Séptimo Día en Colombia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6" descr="Unión Colombiana del Norte - Eureka capítulo 7 | La segunda venida de  Cristo | Iglesia Adventista del Séptimo Día en Colombia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080" name="Picture 8" descr="Crecimiento cristiano | Pastor Alejandro Bullón | Curso bíblico la fe de  Jesús Tema 7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307975" y="655782"/>
            <a:ext cx="4430280" cy="584775"/>
          </a:xfrm>
          <a:prstGeom prst="rect">
            <a:avLst/>
          </a:prstGeom>
          <a:noFill/>
        </p:spPr>
        <p:txBody>
          <a:bodyPr wrap="square" rtlCol="0">
            <a:spAutoFit/>
          </a:bodyPr>
          <a:lstStyle/>
          <a:p>
            <a:r>
              <a:rPr lang="es-CO" sz="3200" b="1" dirty="0"/>
              <a:t>r</a:t>
            </a:r>
            <a:r>
              <a:rPr lang="es-CO" sz="3200" b="1" dirty="0" smtClean="0"/>
              <a:t>espuestasbiblicas.org</a:t>
            </a:r>
            <a:endParaRPr lang="es-CO" sz="3200" b="1" dirty="0"/>
          </a:p>
        </p:txBody>
      </p:sp>
    </p:spTree>
    <p:extLst>
      <p:ext uri="{BB962C8B-B14F-4D97-AF65-F5344CB8AC3E}">
        <p14:creationId xmlns:p14="http://schemas.microsoft.com/office/powerpoint/2010/main" val="3151488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81947"/>
          <a:stretch/>
        </p:blipFill>
        <p:spPr>
          <a:xfrm>
            <a:off x="10431624" y="0"/>
            <a:ext cx="1754130" cy="68580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223657" cy="3801649"/>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b="23740"/>
          <a:stretch/>
        </p:blipFill>
        <p:spPr>
          <a:xfrm>
            <a:off x="3512457" y="-10539"/>
            <a:ext cx="2992194" cy="2683533"/>
          </a:xfrm>
          <a:prstGeom prst="rect">
            <a:avLst/>
          </a:prstGeom>
        </p:spPr>
      </p:pic>
      <p:sp>
        <p:nvSpPr>
          <p:cNvPr id="9" name="Flecha derecha 8"/>
          <p:cNvSpPr/>
          <p:nvPr/>
        </p:nvSpPr>
        <p:spPr>
          <a:xfrm>
            <a:off x="6283695" y="1469578"/>
            <a:ext cx="2904837"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10" name="Rectángulo 9"/>
          <p:cNvSpPr/>
          <p:nvPr/>
        </p:nvSpPr>
        <p:spPr>
          <a:xfrm>
            <a:off x="5735782" y="612062"/>
            <a:ext cx="3796144" cy="1107996"/>
          </a:xfrm>
          <a:prstGeom prst="rect">
            <a:avLst/>
          </a:prstGeom>
          <a:noFill/>
        </p:spPr>
        <p:txBody>
          <a:bodyPr wrap="square" lIns="91440" tIns="45720" rIns="91440" bIns="45720">
            <a:spAutoFit/>
          </a:bodyPr>
          <a:lstStyle/>
          <a:p>
            <a:pPr algn="ctr"/>
            <a:r>
              <a:rPr lang="es-ES" sz="6600" b="1" cap="none" spc="0" dirty="0" smtClean="0">
                <a:ln w="9525">
                  <a:solidFill>
                    <a:schemeClr val="bg1"/>
                  </a:solidFill>
                  <a:prstDash val="solid"/>
                </a:ln>
                <a:solidFill>
                  <a:schemeClr val="bg1"/>
                </a:solidFill>
                <a:effectLst>
                  <a:outerShdw blurRad="12700" dist="38100" dir="2700000" algn="tl" rotWithShape="0">
                    <a:schemeClr val="bg1">
                      <a:lumMod val="50000"/>
                    </a:schemeClr>
                  </a:outerShdw>
                </a:effectLst>
                <a:latin typeface="Lucida Bright" panose="02040602050505020304" pitchFamily="18" charset="0"/>
              </a:rPr>
              <a:t>YO IRÉ</a:t>
            </a:r>
            <a:endParaRPr lang="es-ES" sz="66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Lucida Bright" panose="02040602050505020304" pitchFamily="18" charset="0"/>
            </a:endParaRPr>
          </a:p>
        </p:txBody>
      </p:sp>
      <p:pic>
        <p:nvPicPr>
          <p:cNvPr id="8" name="b22682d9-9dc4-4b01-b257-cd2053379c7d" descr="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91" y="73891"/>
            <a:ext cx="10351487" cy="6687127"/>
          </a:xfrm>
          <a:prstGeom prst="rect">
            <a:avLst/>
          </a:prstGeom>
          <a:noFill/>
          <a:ln>
            <a:noFill/>
          </a:ln>
        </p:spPr>
      </p:pic>
    </p:spTree>
    <p:extLst>
      <p:ext uri="{BB962C8B-B14F-4D97-AF65-F5344CB8AC3E}">
        <p14:creationId xmlns:p14="http://schemas.microsoft.com/office/powerpoint/2010/main" val="29821372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81947"/>
          <a:stretch/>
        </p:blipFill>
        <p:spPr>
          <a:xfrm>
            <a:off x="10431624" y="0"/>
            <a:ext cx="1754130" cy="6858000"/>
          </a:xfrm>
          <a:prstGeom prst="rect">
            <a:avLst/>
          </a:prstGeom>
        </p:spPr>
      </p:pic>
      <p:grpSp>
        <p:nvGrpSpPr>
          <p:cNvPr id="8" name="Grupo 7"/>
          <p:cNvGrpSpPr/>
          <p:nvPr/>
        </p:nvGrpSpPr>
        <p:grpSpPr>
          <a:xfrm>
            <a:off x="357485" y="1851982"/>
            <a:ext cx="9919855" cy="3624382"/>
            <a:chOff x="0" y="2476874"/>
            <a:chExt cx="12191999" cy="3624382"/>
          </a:xfrm>
        </p:grpSpPr>
        <p:sp>
          <p:nvSpPr>
            <p:cNvPr id="11" name="Rectángulo 10"/>
            <p:cNvSpPr/>
            <p:nvPr/>
          </p:nvSpPr>
          <p:spPr>
            <a:xfrm>
              <a:off x="0" y="2476874"/>
              <a:ext cx="12191999" cy="3624382"/>
            </a:xfrm>
            <a:prstGeom prst="rect">
              <a:avLst/>
            </a:prstGeom>
            <a:solidFill>
              <a:srgbClr val="FFFF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0" y="2727435"/>
              <a:ext cx="12191999" cy="3137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4984" y="3586113"/>
              <a:ext cx="3552232" cy="1714140"/>
            </a:xfrm>
            <a:prstGeom prst="rect">
              <a:avLst/>
            </a:prstGeom>
          </p:spPr>
        </p:pic>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365" y="2991455"/>
              <a:ext cx="2488150" cy="2642693"/>
            </a:xfrm>
            <a:prstGeom prst="rect">
              <a:avLst/>
            </a:prstGeom>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8491" y="2991455"/>
              <a:ext cx="2702918" cy="2689901"/>
            </a:xfrm>
            <a:prstGeom prst="rect">
              <a:avLst/>
            </a:prstGeom>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4811" y="3110106"/>
              <a:ext cx="1884221" cy="2405389"/>
            </a:xfrm>
            <a:prstGeom prst="rect">
              <a:avLst/>
            </a:prstGeom>
          </p:spPr>
        </p:pic>
      </p:grpSp>
      <p:sp>
        <p:nvSpPr>
          <p:cNvPr id="2" name="CuadroTexto 1"/>
          <p:cNvSpPr txBox="1"/>
          <p:nvPr/>
        </p:nvSpPr>
        <p:spPr>
          <a:xfrm>
            <a:off x="823072" y="554182"/>
            <a:ext cx="8958237" cy="523220"/>
          </a:xfrm>
          <a:prstGeom prst="rect">
            <a:avLst/>
          </a:prstGeom>
          <a:noFill/>
        </p:spPr>
        <p:txBody>
          <a:bodyPr wrap="square" rtlCol="0">
            <a:spAutoFit/>
          </a:bodyPr>
          <a:lstStyle/>
          <a:p>
            <a:r>
              <a:rPr lang="es-CO" sz="2800" b="1" dirty="0" smtClean="0">
                <a:solidFill>
                  <a:schemeClr val="bg1"/>
                </a:solidFill>
                <a:latin typeface="Arial" panose="020B0604020202020204" pitchFamily="34" charset="0"/>
                <a:cs typeface="Arial" panose="020B0604020202020204" pitchFamily="34" charset="0"/>
              </a:rPr>
              <a:t>HERRAMIENTAS PARA COMPARTIR SALU Y VIDA</a:t>
            </a:r>
            <a:endParaRPr lang="es-CO" sz="2800" b="1" dirty="0">
              <a:solidFill>
                <a:schemeClr val="bg1"/>
              </a:solidFill>
              <a:latin typeface="Arial" panose="020B0604020202020204" pitchFamily="34" charset="0"/>
              <a:cs typeface="Arial" panose="020B0604020202020204" pitchFamily="34" charset="0"/>
            </a:endParaRPr>
          </a:p>
        </p:txBody>
      </p:sp>
      <p:sp>
        <p:nvSpPr>
          <p:cNvPr id="3" name="CuadroTexto 2"/>
          <p:cNvSpPr txBox="1"/>
          <p:nvPr/>
        </p:nvSpPr>
        <p:spPr>
          <a:xfrm>
            <a:off x="2347181" y="5627156"/>
            <a:ext cx="5661891" cy="707886"/>
          </a:xfrm>
          <a:prstGeom prst="rect">
            <a:avLst/>
          </a:prstGeom>
          <a:noFill/>
        </p:spPr>
        <p:txBody>
          <a:bodyPr wrap="square" rtlCol="0">
            <a:spAutoFit/>
          </a:bodyPr>
          <a:lstStyle/>
          <a:p>
            <a:pPr algn="ctr"/>
            <a:r>
              <a:rPr lang="es-CO" sz="4000" b="1" dirty="0">
                <a:solidFill>
                  <a:schemeClr val="bg1"/>
                </a:solidFill>
                <a:latin typeface="Arial" panose="020B0604020202020204" pitchFamily="34" charset="0"/>
                <a:cs typeface="Arial" panose="020B0604020202020204" pitchFamily="34" charset="0"/>
              </a:rPr>
              <a:t>u</a:t>
            </a:r>
            <a:r>
              <a:rPr lang="es-CO" sz="4000" b="1" dirty="0" smtClean="0">
                <a:solidFill>
                  <a:schemeClr val="bg1"/>
                </a:solidFill>
                <a:latin typeface="Arial" panose="020B0604020202020204" pitchFamily="34" charset="0"/>
                <a:cs typeface="Arial" panose="020B0604020202020204" pitchFamily="34" charset="0"/>
              </a:rPr>
              <a:t>nioncolombiana.org</a:t>
            </a:r>
            <a:endParaRPr lang="es-CO"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71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1209962" y="1581973"/>
            <a:ext cx="8922327" cy="3046988"/>
          </a:xfrm>
          <a:prstGeom prst="rect">
            <a:avLst/>
          </a:prstGeom>
        </p:spPr>
        <p:txBody>
          <a:bodyPr wrap="square">
            <a:spAutoFit/>
          </a:bodyPr>
          <a:lstStyle/>
          <a:p>
            <a:pPr algn="just">
              <a:spcAft>
                <a:spcPts val="0"/>
              </a:spcAft>
            </a:pPr>
            <a:r>
              <a:rPr lang="es-CO"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“En la hora undécima habrá miles que encontrarán y reconocerán la verdad [...]. Estas conversiones a la verdad se realizarán con una rapidez que sorprenderá a la iglesia, y únicamente el nombre de Dios será glorificado” (Mensajes selectos, t. 2, p. 16).</a:t>
            </a:r>
            <a:endParaRPr lang="es-CO"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7873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36073" y="1259681"/>
            <a:ext cx="7961745" cy="4062651"/>
          </a:xfrm>
          <a:prstGeom prst="rect">
            <a:avLst/>
          </a:prstGeom>
        </p:spPr>
        <p:txBody>
          <a:bodyPr wrap="square">
            <a:spAutoFit/>
          </a:bodyPr>
          <a:lstStyle/>
          <a:p>
            <a:pPr algn="just"/>
            <a:r>
              <a:rPr lang="es-CO" sz="2400" b="1" dirty="0">
                <a:solidFill>
                  <a:srgbClr val="FFFFFF"/>
                </a:solidFill>
                <a:latin typeface="Arial" panose="020B0604020202020204" pitchFamily="34" charset="0"/>
                <a:cs typeface="Arial" panose="020B0604020202020204" pitchFamily="34" charset="0"/>
              </a:rPr>
              <a:t>La verdad ha de triunfar pronto</a:t>
            </a:r>
            <a:r>
              <a:rPr lang="es-CO" sz="2400" dirty="0">
                <a:solidFill>
                  <a:srgbClr val="FFFFFF"/>
                </a:solidFill>
                <a:latin typeface="Arial" panose="020B0604020202020204" pitchFamily="34" charset="0"/>
                <a:cs typeface="Arial" panose="020B0604020202020204" pitchFamily="34" charset="0"/>
              </a:rPr>
              <a:t>—El fin se acerca; avanza sigilosa, insensible y silenciosamente, como el ladrón en la noche. Concédanos el Señor la gracia de no dormir por más tiempo, como otros lo hacen, sino que seamos sobrios y velemos. La verdad está a punto de triunfar gloriosamente, y todos los que decidan ahora ser colaboradores con Dios triunfarán con ella. El tiempo es corto; la noche se acerca cuando nadie podrá </a:t>
            </a:r>
            <a:r>
              <a:rPr lang="es-CO" sz="2400" dirty="0" smtClean="0">
                <a:solidFill>
                  <a:srgbClr val="FFFFFF"/>
                </a:solidFill>
                <a:latin typeface="Arial" panose="020B0604020202020204" pitchFamily="34" charset="0"/>
                <a:cs typeface="Arial" panose="020B0604020202020204" pitchFamily="34" charset="0"/>
              </a:rPr>
              <a:t>trabajar.</a:t>
            </a:r>
          </a:p>
          <a:p>
            <a:pPr algn="just"/>
            <a:endParaRPr lang="es-CO" sz="2400" dirty="0">
              <a:solidFill>
                <a:srgbClr val="FFFFFF"/>
              </a:solidFill>
              <a:latin typeface="Arial" panose="020B0604020202020204" pitchFamily="34" charset="0"/>
              <a:cs typeface="Arial" panose="020B0604020202020204" pitchFamily="34" charset="0"/>
            </a:endParaRPr>
          </a:p>
          <a:p>
            <a:pPr algn="r"/>
            <a:r>
              <a:rPr lang="es-CO" sz="2400" b="1" i="1" dirty="0" smtClean="0">
                <a:solidFill>
                  <a:srgbClr val="FFFFFF"/>
                </a:solidFill>
                <a:latin typeface="Arial" panose="020B0604020202020204" pitchFamily="34" charset="0"/>
                <a:cs typeface="Arial" panose="020B0604020202020204" pitchFamily="34" charset="0"/>
              </a:rPr>
              <a:t>El Evangelismo 502</a:t>
            </a:r>
            <a:endParaRPr lang="es-CO" sz="2400" b="1" i="1" dirty="0">
              <a:solidFill>
                <a:srgbClr val="FFFFFF"/>
              </a:solidFill>
              <a:latin typeface="Arial" panose="020B0604020202020204" pitchFamily="34" charset="0"/>
              <a:cs typeface="Arial" panose="020B0604020202020204" pitchFamily="34" charset="0"/>
            </a:endParaRPr>
          </a:p>
          <a:p>
            <a:endParaRPr lang="es-CO" b="1" i="1" dirty="0" smtClean="0">
              <a:solidFill>
                <a:srgbClr val="FFFFFF"/>
              </a:solidFill>
              <a:latin typeface="Raleway"/>
            </a:endParaRPr>
          </a:p>
        </p:txBody>
      </p:sp>
    </p:spTree>
    <p:extLst>
      <p:ext uri="{BB962C8B-B14F-4D97-AF65-F5344CB8AC3E}">
        <p14:creationId xmlns:p14="http://schemas.microsoft.com/office/powerpoint/2010/main" val="34273820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oisés golpea el peñasco y sale ag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941454" y="344254"/>
            <a:ext cx="6576291" cy="1323439"/>
          </a:xfrm>
          <a:prstGeom prst="rect">
            <a:avLst/>
          </a:prstGeom>
        </p:spPr>
        <p:txBody>
          <a:bodyPr wrap="square">
            <a:spAutoFit/>
          </a:bodyPr>
          <a:lstStyle/>
          <a:p>
            <a:pPr algn="just"/>
            <a:r>
              <a:rPr lang="es-CO" sz="2000" b="1" dirty="0" smtClean="0">
                <a:solidFill>
                  <a:srgbClr val="001320"/>
                </a:solidFill>
                <a:latin typeface="Arial" panose="020B0604020202020204" pitchFamily="34" charset="0"/>
                <a:cs typeface="Arial" panose="020B0604020202020204" pitchFamily="34" charset="0"/>
              </a:rPr>
              <a:t>“He </a:t>
            </a:r>
            <a:r>
              <a:rPr lang="es-CO" sz="2000" b="1" dirty="0">
                <a:solidFill>
                  <a:srgbClr val="001320"/>
                </a:solidFill>
                <a:latin typeface="Arial" panose="020B0604020202020204" pitchFamily="34" charset="0"/>
                <a:cs typeface="Arial" panose="020B0604020202020204" pitchFamily="34" charset="0"/>
              </a:rPr>
              <a:t>aquí, yo estaré allí delante de ti sobre la peña en Horeb; y golpearás la peña, y saldrá agua de ella para que beba el pueblo. Y así lo hizo Moisés en presencia de los ancianos de </a:t>
            </a:r>
            <a:r>
              <a:rPr lang="es-CO" sz="2000" b="1" dirty="0" smtClean="0">
                <a:solidFill>
                  <a:srgbClr val="001320"/>
                </a:solidFill>
                <a:latin typeface="Arial" panose="020B0604020202020204" pitchFamily="34" charset="0"/>
                <a:cs typeface="Arial" panose="020B0604020202020204" pitchFamily="34" charset="0"/>
              </a:rPr>
              <a:t>Israel”. Éxodo 17:6</a:t>
            </a:r>
            <a:endParaRPr lang="es-CO"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85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51709" y="1896009"/>
            <a:ext cx="8026400" cy="3108543"/>
          </a:xfrm>
          <a:prstGeom prst="rect">
            <a:avLst/>
          </a:prstGeom>
        </p:spPr>
        <p:txBody>
          <a:bodyPr wrap="square">
            <a:spAutoFit/>
          </a:bodyPr>
          <a:lstStyle/>
          <a:p>
            <a:pPr algn="just"/>
            <a:r>
              <a:rPr lang="es-CO" sz="2800" b="1" dirty="0">
                <a:solidFill>
                  <a:srgbClr val="FFFFFF"/>
                </a:solidFill>
                <a:latin typeface="Arial" panose="020B0604020202020204" pitchFamily="34" charset="0"/>
                <a:cs typeface="Arial" panose="020B0604020202020204" pitchFamily="34" charset="0"/>
              </a:rPr>
              <a:t>Conversiones como en el </a:t>
            </a:r>
            <a:r>
              <a:rPr lang="es-CO" sz="2800" b="1" dirty="0" smtClean="0">
                <a:solidFill>
                  <a:srgbClr val="FFFFFF"/>
                </a:solidFill>
                <a:latin typeface="Arial" panose="020B0604020202020204" pitchFamily="34" charset="0"/>
                <a:cs typeface="Arial" panose="020B0604020202020204" pitchFamily="34" charset="0"/>
              </a:rPr>
              <a:t>Pentecostés.</a:t>
            </a:r>
          </a:p>
          <a:p>
            <a:pPr algn="just"/>
            <a:r>
              <a:rPr lang="es-CO" sz="2800" dirty="0" smtClean="0">
                <a:solidFill>
                  <a:srgbClr val="FFFFFF"/>
                </a:solidFill>
                <a:latin typeface="Arial" panose="020B0604020202020204" pitchFamily="34" charset="0"/>
                <a:cs typeface="Arial" panose="020B0604020202020204" pitchFamily="34" charset="0"/>
              </a:rPr>
              <a:t>Viene </a:t>
            </a:r>
            <a:r>
              <a:rPr lang="es-CO" sz="2800" dirty="0">
                <a:solidFill>
                  <a:srgbClr val="FFFFFF"/>
                </a:solidFill>
                <a:latin typeface="Arial" panose="020B0604020202020204" pitchFamily="34" charset="0"/>
                <a:cs typeface="Arial" panose="020B0604020202020204" pitchFamily="34" charset="0"/>
              </a:rPr>
              <a:t>el tiempo cuando habrá tantas personas convertidas en un día como las hubo en el día de Pentecostés, después que los discípulos recibieron el Espíritu Santo. </a:t>
            </a:r>
            <a:endParaRPr lang="es-CO" sz="2800" dirty="0" smtClean="0">
              <a:solidFill>
                <a:srgbClr val="FFFFFF"/>
              </a:solidFill>
              <a:latin typeface="Arial" panose="020B0604020202020204" pitchFamily="34" charset="0"/>
              <a:cs typeface="Arial" panose="020B0604020202020204" pitchFamily="34" charset="0"/>
            </a:endParaRPr>
          </a:p>
          <a:p>
            <a:pPr algn="just"/>
            <a:endParaRPr lang="es-CO" sz="2800" dirty="0">
              <a:solidFill>
                <a:srgbClr val="FFFFFF"/>
              </a:solidFill>
              <a:latin typeface="Arial" panose="020B0604020202020204" pitchFamily="34" charset="0"/>
              <a:cs typeface="Arial" panose="020B0604020202020204" pitchFamily="34" charset="0"/>
            </a:endParaRPr>
          </a:p>
          <a:p>
            <a:pPr algn="r"/>
            <a:r>
              <a:rPr lang="es-CO" sz="2800" b="1" i="1" dirty="0" smtClean="0">
                <a:solidFill>
                  <a:srgbClr val="FFFFFF"/>
                </a:solidFill>
                <a:latin typeface="Arial" panose="020B0604020202020204" pitchFamily="34" charset="0"/>
                <a:cs typeface="Arial" panose="020B0604020202020204" pitchFamily="34" charset="0"/>
              </a:rPr>
              <a:t>El </a:t>
            </a:r>
            <a:r>
              <a:rPr lang="es-CO" sz="2800" b="1" i="1" dirty="0">
                <a:solidFill>
                  <a:srgbClr val="FFFFFF"/>
                </a:solidFill>
                <a:latin typeface="Arial" panose="020B0604020202020204" pitchFamily="34" charset="0"/>
                <a:cs typeface="Arial" panose="020B0604020202020204" pitchFamily="34" charset="0"/>
              </a:rPr>
              <a:t>Evangelismo 502</a:t>
            </a:r>
          </a:p>
        </p:txBody>
      </p:sp>
    </p:spTree>
    <p:extLst>
      <p:ext uri="{BB962C8B-B14F-4D97-AF65-F5344CB8AC3E}">
        <p14:creationId xmlns:p14="http://schemas.microsoft.com/office/powerpoint/2010/main" val="4477042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rot="21142341">
            <a:off x="5179355" y="1463120"/>
            <a:ext cx="6569753" cy="3416320"/>
          </a:xfrm>
          <a:prstGeom prst="rect">
            <a:avLst/>
          </a:prstGeom>
          <a:noFill/>
        </p:spPr>
        <p:txBody>
          <a:bodyPr wrap="square" lIns="91440" tIns="45720" rIns="91440" bIns="45720">
            <a:spAutoFit/>
          </a:bodyPr>
          <a:lstStyle/>
          <a:p>
            <a:pPr algn="ctr"/>
            <a:r>
              <a:rPr lang="es-ES" sz="5400" b="1" cap="none" spc="0" dirty="0" smtClean="0">
                <a:ln w="13462">
                  <a:solidFill>
                    <a:schemeClr val="bg1"/>
                  </a:solidFill>
                  <a:prstDash val="solid"/>
                </a:ln>
                <a:solidFill>
                  <a:schemeClr val="bg1"/>
                </a:solidFill>
                <a:effectLst>
                  <a:outerShdw dist="38100" dir="2700000" algn="bl" rotWithShape="0">
                    <a:schemeClr val="accent5"/>
                  </a:outerShdw>
                </a:effectLst>
              </a:rPr>
              <a:t>IDEAS PARA </a:t>
            </a:r>
          </a:p>
          <a:p>
            <a:pPr algn="ctr"/>
            <a:r>
              <a:rPr lang="es-ES" sz="5400" b="1" dirty="0" smtClean="0">
                <a:ln w="13462">
                  <a:solidFill>
                    <a:schemeClr val="bg1"/>
                  </a:solidFill>
                  <a:prstDash val="solid"/>
                </a:ln>
                <a:solidFill>
                  <a:schemeClr val="bg1"/>
                </a:solidFill>
                <a:effectLst>
                  <a:outerShdw dist="38100" dir="2700000" algn="bl" rotWithShape="0">
                    <a:schemeClr val="accent5"/>
                  </a:outerShdw>
                </a:effectLst>
              </a:rPr>
              <a:t>HACER EVANGELISMO</a:t>
            </a:r>
          </a:p>
          <a:p>
            <a:pPr algn="ctr"/>
            <a:r>
              <a:rPr lang="es-ES" sz="5400" b="1" cap="none" spc="0" dirty="0" smtClean="0">
                <a:ln w="13462">
                  <a:solidFill>
                    <a:schemeClr val="bg1"/>
                  </a:solidFill>
                  <a:prstDash val="solid"/>
                </a:ln>
                <a:solidFill>
                  <a:schemeClr val="bg1"/>
                </a:solidFill>
                <a:effectLst>
                  <a:outerShdw dist="38100" dir="2700000" algn="bl" rotWithShape="0">
                    <a:schemeClr val="accent5"/>
                  </a:outerShdw>
                </a:effectLst>
              </a:rPr>
              <a:t>DIGITAL</a:t>
            </a:r>
            <a:endParaRPr lang="es-ES" sz="5400" b="1" cap="none" spc="0" dirty="0">
              <a:ln w="13462">
                <a:solidFill>
                  <a:schemeClr val="bg1"/>
                </a:solidFill>
                <a:prstDash val="solid"/>
              </a:ln>
              <a:solidFill>
                <a:schemeClr val="bg1"/>
              </a:solidFill>
              <a:effectLst>
                <a:outerShdw dist="38100" dir="2700000" algn="bl" rotWithShape="0">
                  <a:schemeClr val="accent5"/>
                </a:outerShdw>
              </a:effectLst>
            </a:endParaRPr>
          </a:p>
        </p:txBody>
      </p:sp>
    </p:spTree>
    <p:extLst>
      <p:ext uri="{BB962C8B-B14F-4D97-AF65-F5344CB8AC3E}">
        <p14:creationId xmlns:p14="http://schemas.microsoft.com/office/powerpoint/2010/main" val="15484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048000" y="889844"/>
            <a:ext cx="6096000" cy="5355312"/>
          </a:xfrm>
          <a:prstGeom prst="rect">
            <a:avLst/>
          </a:prstGeom>
        </p:spPr>
        <p:txBody>
          <a:bodyPr>
            <a:spAutoFit/>
          </a:bodyPr>
          <a:lstStyle/>
          <a:p>
            <a:pPr algn="just"/>
            <a:r>
              <a:rPr lang="es-CO" dirty="0" smtClean="0">
                <a:solidFill>
                  <a:schemeClr val="bg1"/>
                </a:solidFill>
                <a:latin typeface="Calibri" panose="020F0502020204030204" pitchFamily="34" charset="0"/>
                <a:ea typeface="Times New Roman" panose="02020603050405020304" pitchFamily="18" charset="0"/>
              </a:rPr>
              <a:t>ESTO ES PODEROSO PARA EVANGELIZAR EN LINEA.</a:t>
            </a:r>
          </a:p>
          <a:p>
            <a:pPr algn="just"/>
            <a:r>
              <a:rPr lang="es-CO" dirty="0" smtClean="0">
                <a:solidFill>
                  <a:schemeClr val="bg1"/>
                </a:solidFill>
                <a:latin typeface="Calibri" panose="020F0502020204030204" pitchFamily="34" charset="0"/>
                <a:ea typeface="Times New Roman" panose="02020603050405020304" pitchFamily="18" charset="0"/>
              </a:rPr>
              <a:t>No </a:t>
            </a:r>
            <a:r>
              <a:rPr lang="es-CO" dirty="0">
                <a:solidFill>
                  <a:schemeClr val="bg1"/>
                </a:solidFill>
                <a:latin typeface="Calibri" panose="020F0502020204030204" pitchFamily="34" charset="0"/>
                <a:ea typeface="Times New Roman" panose="02020603050405020304" pitchFamily="18" charset="0"/>
              </a:rPr>
              <a:t>es novedad que las personas se conecten con otras semejantes a ellas, la empatía realmente funciona.</a:t>
            </a:r>
          </a:p>
          <a:p>
            <a:pPr algn="just"/>
            <a:r>
              <a:rPr lang="es-CO" dirty="0">
                <a:solidFill>
                  <a:schemeClr val="bg1"/>
                </a:solidFill>
                <a:latin typeface="Calibri" panose="020F0502020204030204" pitchFamily="34" charset="0"/>
                <a:ea typeface="Times New Roman" panose="02020603050405020304" pitchFamily="18" charset="0"/>
              </a:rPr>
              <a:t>Cuando alguien similar a él le presenta a Jesús, la probabilidad de que le preste atención es mayor, mucho mayor!</a:t>
            </a:r>
          </a:p>
          <a:p>
            <a:pPr algn="just"/>
            <a:r>
              <a:rPr lang="es-CO" dirty="0">
                <a:solidFill>
                  <a:schemeClr val="bg1"/>
                </a:solidFill>
                <a:latin typeface="Calibri" panose="020F0502020204030204" pitchFamily="34" charset="0"/>
                <a:ea typeface="Times New Roman" panose="02020603050405020304" pitchFamily="18" charset="0"/>
              </a:rPr>
              <a:t>No es difícil ver eso, una mujer a punto de divorciarse tenderá a escuchar más atentamente (y con más interés) a otra mujer que casi se separó pero conoció a Jesús y tuvo una transformación real.</a:t>
            </a:r>
          </a:p>
          <a:p>
            <a:pPr algn="just"/>
            <a:r>
              <a:rPr lang="es-CO" dirty="0">
                <a:solidFill>
                  <a:schemeClr val="bg1"/>
                </a:solidFill>
                <a:latin typeface="Calibri" panose="020F0502020204030204" pitchFamily="34" charset="0"/>
                <a:ea typeface="Times New Roman" panose="02020603050405020304" pitchFamily="18" charset="0"/>
              </a:rPr>
              <a:t>Un anciano que lucha contra el suicidio tenderá a considerar más lo que le dirá otro anciano que superó el suicidio.</a:t>
            </a:r>
          </a:p>
          <a:p>
            <a:pPr algn="just"/>
            <a:r>
              <a:rPr lang="es-CO" dirty="0">
                <a:solidFill>
                  <a:schemeClr val="bg1"/>
                </a:solidFill>
                <a:latin typeface="Calibri" panose="020F0502020204030204" pitchFamily="34" charset="0"/>
                <a:ea typeface="Times New Roman" panose="02020603050405020304" pitchFamily="18" charset="0"/>
              </a:rPr>
              <a:t>Y lo mismo ocurre con diferentes situaciones: depresión, deuda, trauma, ateísmo y etc.</a:t>
            </a:r>
          </a:p>
          <a:p>
            <a:pPr algn="just"/>
            <a:r>
              <a:rPr lang="es-CO" dirty="0">
                <a:solidFill>
                  <a:schemeClr val="bg1"/>
                </a:solidFill>
                <a:latin typeface="Calibri" panose="020F0502020204030204" pitchFamily="34" charset="0"/>
                <a:ea typeface="Times New Roman" panose="02020603050405020304" pitchFamily="18" charset="0"/>
              </a:rPr>
              <a:t>Las personas claramente prestan atención a los semejantes, incluso si es de manera inconsciente.</a:t>
            </a:r>
          </a:p>
          <a:p>
            <a:pPr algn="just"/>
            <a:r>
              <a:rPr lang="es-CO" dirty="0">
                <a:solidFill>
                  <a:schemeClr val="bg1"/>
                </a:solidFill>
                <a:latin typeface="Calibri" panose="020F0502020204030204" pitchFamily="34" charset="0"/>
                <a:ea typeface="Times New Roman" panose="02020603050405020304" pitchFamily="18" charset="0"/>
              </a:rPr>
              <a:t>También ocurre lo contrario, al no identificarse con el mensajero, la persona se desconecta.</a:t>
            </a:r>
          </a:p>
          <a:p>
            <a:pPr algn="just"/>
            <a:r>
              <a:rPr lang="es-CO" b="1" dirty="0">
                <a:solidFill>
                  <a:schemeClr val="bg1"/>
                </a:solidFill>
                <a:latin typeface="Calibri" panose="020F0502020204030204" pitchFamily="34" charset="0"/>
                <a:ea typeface="Times New Roman" panose="02020603050405020304" pitchFamily="18" charset="0"/>
              </a:rPr>
              <a:t>Pero, cómo puede esto ayudar a la iglesia en el proceso de evangelización en línea?</a:t>
            </a:r>
            <a:endParaRPr lang="es-CO" dirty="0">
              <a:solidFill>
                <a:schemeClr val="bg1"/>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9996842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048000" y="1305342"/>
            <a:ext cx="6096000" cy="4247317"/>
          </a:xfrm>
          <a:prstGeom prst="rect">
            <a:avLst/>
          </a:prstGeom>
        </p:spPr>
        <p:txBody>
          <a:bodyPr>
            <a:spAutoFit/>
          </a:bodyPr>
          <a:lstStyle/>
          <a:p>
            <a:r>
              <a:rPr lang="es-CO" dirty="0">
                <a:solidFill>
                  <a:schemeClr val="bg1"/>
                </a:solidFill>
                <a:latin typeface="Calibri" panose="020F0502020204030204" pitchFamily="34" charset="0"/>
                <a:ea typeface="Times New Roman" panose="02020603050405020304" pitchFamily="18" charset="0"/>
              </a:rPr>
              <a:t>Cada uno de nosotros tiene una historia de conversión, algunos venimos de un pasado de adicciones, otros de deudas, otros eran ateos ...</a:t>
            </a:r>
          </a:p>
          <a:p>
            <a:r>
              <a:rPr lang="es-CO" dirty="0">
                <a:solidFill>
                  <a:schemeClr val="bg1"/>
                </a:solidFill>
                <a:latin typeface="Calibri" panose="020F0502020204030204" pitchFamily="34" charset="0"/>
                <a:ea typeface="Times New Roman" panose="02020603050405020304" pitchFamily="18" charset="0"/>
              </a:rPr>
              <a:t>Y el hecho es que es imposible que una sola persona logre un alto nivel de empatía con todos, por qué?</a:t>
            </a:r>
          </a:p>
          <a:p>
            <a:r>
              <a:rPr lang="es-CO" dirty="0">
                <a:solidFill>
                  <a:schemeClr val="bg1"/>
                </a:solidFill>
                <a:latin typeface="Calibri" panose="020F0502020204030204" pitchFamily="34" charset="0"/>
                <a:ea typeface="Times New Roman" panose="02020603050405020304" pitchFamily="18" charset="0"/>
              </a:rPr>
              <a:t>Porque ella es una sola y tiene una historia de conversión, se conectará más profundamente con personas similares a ella.</a:t>
            </a:r>
          </a:p>
          <a:p>
            <a:r>
              <a:rPr lang="es-CO" dirty="0">
                <a:solidFill>
                  <a:schemeClr val="bg1"/>
                </a:solidFill>
                <a:latin typeface="Calibri" panose="020F0502020204030204" pitchFamily="34" charset="0"/>
                <a:ea typeface="Times New Roman" panose="02020603050405020304" pitchFamily="18" charset="0"/>
              </a:rPr>
              <a:t>Por ejemplo, yo conocí a Jesús en mi niñez, me aparté en mi adolescencia, casi terminé en un manicomio (literalmente) y tuve un fuerte encuentro con Jesús en el año 1.999</a:t>
            </a:r>
          </a:p>
          <a:p>
            <a:r>
              <a:rPr lang="es-CO" dirty="0">
                <a:solidFill>
                  <a:schemeClr val="bg1"/>
                </a:solidFill>
                <a:latin typeface="Calibri" panose="020F0502020204030204" pitchFamily="34" charset="0"/>
                <a:ea typeface="Times New Roman" panose="02020603050405020304" pitchFamily="18" charset="0"/>
              </a:rPr>
              <a:t>Por eso cada vez que leo la historia del rey Nabucodonosor en la Biblia y cómo el perdió la lucidez viviendo como un animal salvaje hasta que su orgullo se rompió y luego fue sanado, me emociono y es muy difícil no llorar, pues me acuerdo de mi pasado.</a:t>
            </a:r>
          </a:p>
        </p:txBody>
      </p:sp>
    </p:spTree>
    <p:extLst>
      <p:ext uri="{BB962C8B-B14F-4D97-AF65-F5344CB8AC3E}">
        <p14:creationId xmlns:p14="http://schemas.microsoft.com/office/powerpoint/2010/main" val="15468805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302328" y="871600"/>
            <a:ext cx="9421091" cy="4801314"/>
          </a:xfrm>
          <a:prstGeom prst="rect">
            <a:avLst/>
          </a:prstGeom>
        </p:spPr>
        <p:txBody>
          <a:bodyPr wrap="square">
            <a:spAutoFit/>
          </a:bodyPr>
          <a:lstStyle/>
          <a:p>
            <a:r>
              <a:rPr lang="es-CO" dirty="0">
                <a:solidFill>
                  <a:schemeClr val="bg1"/>
                </a:solidFill>
                <a:latin typeface="Calibri" panose="020F0502020204030204" pitchFamily="34" charset="0"/>
                <a:ea typeface="Times New Roman" panose="02020603050405020304" pitchFamily="18" charset="0"/>
              </a:rPr>
              <a:t>La gran oportunidad es: aprovechar diferentes historias de conversión de los miembros de tu iglesia!</a:t>
            </a:r>
          </a:p>
          <a:p>
            <a:r>
              <a:rPr lang="es-CO" dirty="0">
                <a:solidFill>
                  <a:schemeClr val="bg1"/>
                </a:solidFill>
                <a:latin typeface="Calibri" panose="020F0502020204030204" pitchFamily="34" charset="0"/>
                <a:ea typeface="Times New Roman" panose="02020603050405020304" pitchFamily="18" charset="0"/>
              </a:rPr>
              <a:t>Es totalmente posible hacer un video corto contando la experiencia de cada uno y apuntar este material a personas similares que todavía no conocen a Jesús!</a:t>
            </a:r>
          </a:p>
          <a:p>
            <a:r>
              <a:rPr lang="es-CO" dirty="0">
                <a:solidFill>
                  <a:schemeClr val="bg1"/>
                </a:solidFill>
                <a:latin typeface="Calibri" panose="020F0502020204030204" pitchFamily="34" charset="0"/>
                <a:ea typeface="Times New Roman" panose="02020603050405020304" pitchFamily="18" charset="0"/>
              </a:rPr>
              <a:t>Tienes un ex ateo en tu iglesia? Excelente! Grabe su historia y preséntela a los ateos de tu barrio.</a:t>
            </a:r>
          </a:p>
          <a:p>
            <a:r>
              <a:rPr lang="es-CO" dirty="0">
                <a:solidFill>
                  <a:schemeClr val="bg1"/>
                </a:solidFill>
                <a:latin typeface="Calibri" panose="020F0502020204030204" pitchFamily="34" charset="0"/>
                <a:ea typeface="Times New Roman" panose="02020603050405020304" pitchFamily="18" charset="0"/>
              </a:rPr>
              <a:t>Tienes un ex adicto a las drogas? Una pareja que casi se divorció? Un joven que casi se suicidó? Una señora que estaba endeudada?</a:t>
            </a:r>
          </a:p>
          <a:p>
            <a:r>
              <a:rPr lang="es-CO" b="1" dirty="0">
                <a:solidFill>
                  <a:schemeClr val="bg1"/>
                </a:solidFill>
                <a:latin typeface="Calibri" panose="020F0502020204030204" pitchFamily="34" charset="0"/>
                <a:ea typeface="Times New Roman" panose="02020603050405020304" pitchFamily="18" charset="0"/>
              </a:rPr>
              <a:t>Ciertamente, su iglesia es una mina de oro de historias de personas que conocieron a Jesús y fueron impactadas por él.</a:t>
            </a:r>
            <a:endParaRPr lang="es-CO" dirty="0">
              <a:solidFill>
                <a:schemeClr val="bg1"/>
              </a:solidFill>
              <a:latin typeface="Calibri" panose="020F0502020204030204" pitchFamily="34" charset="0"/>
              <a:ea typeface="Times New Roman" panose="02020603050405020304" pitchFamily="18" charset="0"/>
            </a:endParaRPr>
          </a:p>
          <a:p>
            <a:r>
              <a:rPr lang="es-CO" dirty="0" err="1">
                <a:solidFill>
                  <a:schemeClr val="bg1"/>
                </a:solidFill>
                <a:latin typeface="Calibri" panose="020F0502020204030204" pitchFamily="34" charset="0"/>
                <a:ea typeface="Times New Roman" panose="02020603050405020304" pitchFamily="18" charset="0"/>
              </a:rPr>
              <a:t>Utilize</a:t>
            </a:r>
            <a:r>
              <a:rPr lang="es-CO" dirty="0">
                <a:solidFill>
                  <a:schemeClr val="bg1"/>
                </a:solidFill>
                <a:latin typeface="Calibri" panose="020F0502020204030204" pitchFamily="34" charset="0"/>
                <a:ea typeface="Times New Roman" panose="02020603050405020304" pitchFamily="18" charset="0"/>
              </a:rPr>
              <a:t> esa mina de oro! Grabe estas historias y haga que lleguen a personas similares! Segurísimo que te sorprenderás!</a:t>
            </a:r>
          </a:p>
          <a:p>
            <a:r>
              <a:rPr lang="es-CO" dirty="0">
                <a:solidFill>
                  <a:schemeClr val="bg1"/>
                </a:solidFill>
                <a:latin typeface="Calibri" panose="020F0502020204030204" pitchFamily="34" charset="0"/>
                <a:ea typeface="Times New Roman" panose="02020603050405020304" pitchFamily="18" charset="0"/>
              </a:rPr>
              <a:t>Les daré una </a:t>
            </a:r>
            <a:r>
              <a:rPr lang="es-CO" dirty="0" err="1">
                <a:solidFill>
                  <a:schemeClr val="bg1"/>
                </a:solidFill>
                <a:latin typeface="Calibri" panose="020F0502020204030204" pitchFamily="34" charset="0"/>
                <a:ea typeface="Times New Roman" panose="02020603050405020304" pitchFamily="18" charset="0"/>
              </a:rPr>
              <a:t>playlist</a:t>
            </a:r>
            <a:r>
              <a:rPr lang="es-CO" dirty="0">
                <a:solidFill>
                  <a:schemeClr val="bg1"/>
                </a:solidFill>
                <a:latin typeface="Calibri" panose="020F0502020204030204" pitchFamily="34" charset="0"/>
                <a:ea typeface="Times New Roman" panose="02020603050405020304" pitchFamily="18" charset="0"/>
              </a:rPr>
              <a:t> en </a:t>
            </a:r>
            <a:r>
              <a:rPr lang="es-CO" dirty="0" err="1">
                <a:solidFill>
                  <a:schemeClr val="bg1"/>
                </a:solidFill>
                <a:latin typeface="Calibri" panose="020F0502020204030204" pitchFamily="34" charset="0"/>
                <a:ea typeface="Times New Roman" panose="02020603050405020304" pitchFamily="18" charset="0"/>
              </a:rPr>
              <a:t>Youtube</a:t>
            </a:r>
            <a:r>
              <a:rPr lang="es-CO" dirty="0">
                <a:solidFill>
                  <a:schemeClr val="bg1"/>
                </a:solidFill>
                <a:latin typeface="Calibri" panose="020F0502020204030204" pitchFamily="34" charset="0"/>
                <a:ea typeface="Times New Roman" panose="02020603050405020304" pitchFamily="18" charset="0"/>
              </a:rPr>
              <a:t> de nuestra iglesia aquí en Buenos Aires con algunos testimonios de conversión como ejemplo:</a:t>
            </a:r>
          </a:p>
          <a:p>
            <a:r>
              <a:rPr lang="es-CO" u="sng" dirty="0">
                <a:solidFill>
                  <a:schemeClr val="bg1"/>
                </a:solidFill>
                <a:latin typeface="Calibri" panose="020F0502020204030204" pitchFamily="34" charset="0"/>
                <a:ea typeface="Times New Roman" panose="02020603050405020304" pitchFamily="18" charset="0"/>
                <a:hlinkClick r:id="rId3"/>
              </a:rPr>
              <a:t>https://m.youtube.com/playlist?list=PLpSNCdtY_HSe8LiNARy8aSnl-UuquhLtj</a:t>
            </a:r>
            <a:endParaRPr lang="es-CO" dirty="0">
              <a:solidFill>
                <a:schemeClr val="bg1"/>
              </a:solidFill>
              <a:latin typeface="Calibri" panose="020F0502020204030204" pitchFamily="34" charset="0"/>
              <a:ea typeface="Times New Roman" panose="02020603050405020304" pitchFamily="18" charset="0"/>
            </a:endParaRPr>
          </a:p>
          <a:p>
            <a:r>
              <a:rPr lang="es-CO" dirty="0">
                <a:solidFill>
                  <a:schemeClr val="bg1"/>
                </a:solidFill>
                <a:latin typeface="Calibri" panose="020F0502020204030204" pitchFamily="34" charset="0"/>
                <a:ea typeface="Times New Roman" panose="02020603050405020304" pitchFamily="18" charset="0"/>
              </a:rPr>
              <a:t>No sé si has visto el sitio web I am </a:t>
            </a:r>
            <a:r>
              <a:rPr lang="es-CO" dirty="0" err="1">
                <a:solidFill>
                  <a:schemeClr val="bg1"/>
                </a:solidFill>
                <a:latin typeface="Calibri" panose="020F0502020204030204" pitchFamily="34" charset="0"/>
                <a:ea typeface="Times New Roman" panose="02020603050405020304" pitchFamily="18" charset="0"/>
              </a:rPr>
              <a:t>second</a:t>
            </a:r>
            <a:r>
              <a:rPr lang="es-CO" dirty="0">
                <a:solidFill>
                  <a:schemeClr val="bg1"/>
                </a:solidFill>
                <a:latin typeface="Calibri" panose="020F0502020204030204" pitchFamily="34" charset="0"/>
                <a:ea typeface="Times New Roman" panose="02020603050405020304" pitchFamily="18" charset="0"/>
              </a:rPr>
              <a:t> (Soy el segundo) que también muestra testimonios de famosos que se han convertido, es un sitio web excelente para inspirarse:</a:t>
            </a:r>
          </a:p>
          <a:p>
            <a:r>
              <a:rPr lang="es-CO" u="sng" dirty="0">
                <a:solidFill>
                  <a:schemeClr val="bg1"/>
                </a:solidFill>
                <a:latin typeface="Calibri" panose="020F0502020204030204" pitchFamily="34" charset="0"/>
                <a:ea typeface="Times New Roman" panose="02020603050405020304" pitchFamily="18" charset="0"/>
                <a:hlinkClick r:id="rId4"/>
              </a:rPr>
              <a:t>https://www.iamsecond.com</a:t>
            </a:r>
            <a:endParaRPr lang="es-CO" dirty="0">
              <a:solidFill>
                <a:schemeClr val="bg1"/>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2430706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048000" y="2828836"/>
            <a:ext cx="6096000" cy="2246769"/>
          </a:xfrm>
          <a:prstGeom prst="rect">
            <a:avLst/>
          </a:prstGeom>
        </p:spPr>
        <p:txBody>
          <a:bodyPr>
            <a:spAutoFit/>
          </a:bodyPr>
          <a:lstStyle/>
          <a:p>
            <a:r>
              <a:rPr lang="es-CO" sz="2800" b="1" dirty="0">
                <a:solidFill>
                  <a:schemeClr val="bg1"/>
                </a:solidFill>
                <a:latin typeface="Calibri" panose="020F0502020204030204" pitchFamily="34" charset="0"/>
                <a:ea typeface="Times New Roman" panose="02020603050405020304" pitchFamily="18" charset="0"/>
              </a:rPr>
              <a:t>Pastor por eso tus </a:t>
            </a:r>
            <a:r>
              <a:rPr lang="es-CO" sz="2800" b="1" dirty="0" err="1">
                <a:solidFill>
                  <a:schemeClr val="bg1"/>
                </a:solidFill>
                <a:latin typeface="Calibri" panose="020F0502020204030204" pitchFamily="34" charset="0"/>
                <a:ea typeface="Times New Roman" panose="02020603050405020304" pitchFamily="18" charset="0"/>
              </a:rPr>
              <a:t>anúncios</a:t>
            </a:r>
            <a:r>
              <a:rPr lang="es-CO" sz="2800" b="1" dirty="0">
                <a:solidFill>
                  <a:schemeClr val="bg1"/>
                </a:solidFill>
                <a:latin typeface="Calibri" panose="020F0502020204030204" pitchFamily="34" charset="0"/>
                <a:ea typeface="Times New Roman" panose="02020603050405020304" pitchFamily="18" charset="0"/>
              </a:rPr>
              <a:t> no funcionan...</a:t>
            </a:r>
            <a:endParaRPr lang="es-CO" sz="2800" dirty="0">
              <a:solidFill>
                <a:schemeClr val="bg1"/>
              </a:solidFill>
              <a:latin typeface="Calibri" panose="020F0502020204030204" pitchFamily="34" charset="0"/>
              <a:ea typeface="Times New Roman" panose="02020603050405020304" pitchFamily="18" charset="0"/>
            </a:endParaRPr>
          </a:p>
          <a:p>
            <a:r>
              <a:rPr lang="es-CO" sz="2800" u="sng" dirty="0">
                <a:solidFill>
                  <a:schemeClr val="bg1"/>
                </a:solidFill>
                <a:latin typeface="Calibri" panose="020F0502020204030204" pitchFamily="34" charset="0"/>
                <a:ea typeface="Times New Roman" panose="02020603050405020304" pitchFamily="18" charset="0"/>
                <a:hlinkClick r:id="rId3"/>
              </a:rPr>
              <a:t>https://youtu.be/6fzdXIGh24c</a:t>
            </a:r>
            <a:endParaRPr lang="es-CO" sz="2800" dirty="0">
              <a:solidFill>
                <a:schemeClr val="bg1"/>
              </a:solidFill>
              <a:latin typeface="Calibri" panose="020F0502020204030204" pitchFamily="34" charset="0"/>
              <a:ea typeface="Times New Roman" panose="02020603050405020304" pitchFamily="18" charset="0"/>
            </a:endParaRPr>
          </a:p>
          <a:p>
            <a:r>
              <a:rPr lang="es-CO" sz="2800" b="1" dirty="0">
                <a:solidFill>
                  <a:schemeClr val="bg1"/>
                </a:solidFill>
                <a:latin typeface="Calibri" panose="020F0502020204030204" pitchFamily="34" charset="0"/>
                <a:ea typeface="Times New Roman" panose="02020603050405020304" pitchFamily="18" charset="0"/>
              </a:rPr>
              <a:t>Pastor no subestimes el </a:t>
            </a:r>
            <a:r>
              <a:rPr lang="es-CO" sz="2800" b="1" dirty="0" err="1">
                <a:solidFill>
                  <a:schemeClr val="bg1"/>
                </a:solidFill>
                <a:latin typeface="Calibri" panose="020F0502020204030204" pitchFamily="34" charset="0"/>
                <a:ea typeface="Times New Roman" panose="02020603050405020304" pitchFamily="18" charset="0"/>
              </a:rPr>
              <a:t>Youtube</a:t>
            </a:r>
            <a:r>
              <a:rPr lang="es-CO" sz="2800" b="1" dirty="0">
                <a:solidFill>
                  <a:schemeClr val="bg1"/>
                </a:solidFill>
                <a:latin typeface="Calibri" panose="020F0502020204030204" pitchFamily="34" charset="0"/>
                <a:ea typeface="Times New Roman" panose="02020603050405020304" pitchFamily="18" charset="0"/>
              </a:rPr>
              <a:t>...</a:t>
            </a:r>
            <a:endParaRPr lang="es-CO" sz="2800" dirty="0">
              <a:solidFill>
                <a:schemeClr val="bg1"/>
              </a:solidFill>
              <a:latin typeface="Calibri" panose="020F0502020204030204" pitchFamily="34" charset="0"/>
              <a:ea typeface="Times New Roman" panose="02020603050405020304" pitchFamily="18" charset="0"/>
            </a:endParaRPr>
          </a:p>
          <a:p>
            <a:r>
              <a:rPr lang="es-CO" sz="2800" u="sng" dirty="0">
                <a:solidFill>
                  <a:schemeClr val="bg1"/>
                </a:solidFill>
                <a:latin typeface="Calibri" panose="020F0502020204030204" pitchFamily="34" charset="0"/>
                <a:ea typeface="Times New Roman" panose="02020603050405020304" pitchFamily="18" charset="0"/>
                <a:hlinkClick r:id="rId4"/>
              </a:rPr>
              <a:t>https://youtu.be/quWAPOgMgHc</a:t>
            </a:r>
            <a:endParaRPr lang="es-CO" sz="2800" dirty="0">
              <a:solidFill>
                <a:schemeClr val="bg1"/>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6909614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678545" y="2974109"/>
            <a:ext cx="6354619" cy="707886"/>
          </a:xfrm>
          <a:prstGeom prst="rect">
            <a:avLst/>
          </a:prstGeom>
        </p:spPr>
        <p:txBody>
          <a:bodyPr wrap="square">
            <a:spAutoFit/>
          </a:bodyPr>
          <a:lstStyle/>
          <a:p>
            <a:r>
              <a:rPr lang="es-CO" sz="4000" u="sng" dirty="0">
                <a:solidFill>
                  <a:schemeClr val="bg1"/>
                </a:solidFill>
                <a:latin typeface="Calibri" panose="020F0502020204030204" pitchFamily="34" charset="0"/>
                <a:ea typeface="Times New Roman" panose="02020603050405020304" pitchFamily="18" charset="0"/>
                <a:cs typeface="Times New Roman" panose="02020603050405020304" pitchFamily="18" charset="0"/>
                <a:hlinkClick r:id="rId3"/>
              </a:rPr>
              <a:t>https://www.iamsecond.com</a:t>
            </a:r>
            <a:endParaRPr lang="es-CO" sz="4000" dirty="0">
              <a:solidFill>
                <a:schemeClr val="bg1"/>
              </a:solidFill>
            </a:endParaRPr>
          </a:p>
        </p:txBody>
      </p:sp>
    </p:spTree>
    <p:extLst>
      <p:ext uri="{BB962C8B-B14F-4D97-AF65-F5344CB8AC3E}">
        <p14:creationId xmlns:p14="http://schemas.microsoft.com/office/powerpoint/2010/main" val="17812589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Tree>
    <p:extLst>
      <p:ext uri="{BB962C8B-B14F-4D97-AF65-F5344CB8AC3E}">
        <p14:creationId xmlns:p14="http://schemas.microsoft.com/office/powerpoint/2010/main" val="172475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Tree>
    <p:extLst>
      <p:ext uri="{BB962C8B-B14F-4D97-AF65-F5344CB8AC3E}">
        <p14:creationId xmlns:p14="http://schemas.microsoft.com/office/powerpoint/2010/main" val="322122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Tree>
    <p:extLst>
      <p:ext uri="{BB962C8B-B14F-4D97-AF65-F5344CB8AC3E}">
        <p14:creationId xmlns:p14="http://schemas.microsoft.com/office/powerpoint/2010/main" val="384396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dejemos caer las manos (Sofonías 3:16) | Senci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87928" y="842972"/>
            <a:ext cx="4433454" cy="4524315"/>
          </a:xfrm>
          <a:prstGeom prst="rect">
            <a:avLst/>
          </a:prstGeom>
        </p:spPr>
        <p:txBody>
          <a:bodyPr wrap="square">
            <a:spAutoFit/>
          </a:bodyPr>
          <a:lstStyle/>
          <a:p>
            <a:pPr algn="ctr"/>
            <a:r>
              <a:rPr lang="es-CO" sz="3200" b="1" dirty="0" smtClean="0">
                <a:latin typeface="Arial" panose="020B0604020202020204" pitchFamily="34" charset="0"/>
                <a:cs typeface="Arial" panose="020B0604020202020204" pitchFamily="34" charset="0"/>
              </a:rPr>
              <a:t>“Y </a:t>
            </a:r>
            <a:r>
              <a:rPr lang="es-CO" sz="3200" b="1" dirty="0">
                <a:latin typeface="Arial" panose="020B0604020202020204" pitchFamily="34" charset="0"/>
                <a:cs typeface="Arial" panose="020B0604020202020204" pitchFamily="34" charset="0"/>
              </a:rPr>
              <a:t>dijo Moisés a Josué: Escógenos varones, y sal a pelear contra </a:t>
            </a:r>
            <a:r>
              <a:rPr lang="es-CO" sz="3200" b="1" dirty="0" err="1">
                <a:latin typeface="Arial" panose="020B0604020202020204" pitchFamily="34" charset="0"/>
                <a:cs typeface="Arial" panose="020B0604020202020204" pitchFamily="34" charset="0"/>
              </a:rPr>
              <a:t>Amalec</a:t>
            </a:r>
            <a:r>
              <a:rPr lang="es-CO" sz="3200" b="1" dirty="0">
                <a:latin typeface="Arial" panose="020B0604020202020204" pitchFamily="34" charset="0"/>
                <a:cs typeface="Arial" panose="020B0604020202020204" pitchFamily="34" charset="0"/>
              </a:rPr>
              <a:t>; mañana yo estaré sobre la cumbre del collado, y la vara de Dios en mi </a:t>
            </a:r>
            <a:r>
              <a:rPr lang="es-CO" sz="3200" b="1" dirty="0" smtClean="0">
                <a:latin typeface="Arial" panose="020B0604020202020204" pitchFamily="34" charset="0"/>
                <a:cs typeface="Arial" panose="020B0604020202020204" pitchFamily="34" charset="0"/>
              </a:rPr>
              <a:t>mano”.  </a:t>
            </a:r>
            <a:r>
              <a:rPr lang="es-CO" sz="3200" b="1" dirty="0">
                <a:latin typeface="Arial" panose="020B0604020202020204" pitchFamily="34" charset="0"/>
                <a:cs typeface="Arial" panose="020B0604020202020204" pitchFamily="34" charset="0"/>
              </a:rPr>
              <a:t>Éxodo 17: 9</a:t>
            </a:r>
          </a:p>
        </p:txBody>
      </p:sp>
    </p:spTree>
    <p:extLst>
      <p:ext uri="{BB962C8B-B14F-4D97-AF65-F5344CB8AC3E}">
        <p14:creationId xmlns:p14="http://schemas.microsoft.com/office/powerpoint/2010/main" val="2886590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7578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7788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7268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2538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8820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55363" y="1109760"/>
            <a:ext cx="9856922" cy="3939540"/>
          </a:xfrm>
          <a:prstGeom prst="rect">
            <a:avLst/>
          </a:prstGeom>
        </p:spPr>
        <p:txBody>
          <a:bodyPr wrap="square">
            <a:spAutoFit/>
          </a:bodyPr>
          <a:lstStyle/>
          <a:p>
            <a:pPr>
              <a:spcAft>
                <a:spcPts val="0"/>
              </a:spcAft>
            </a:pPr>
            <a:r>
              <a:rPr lang="es-ES_tradnl" sz="6000" b="1" dirty="0" smtClean="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Justificación</a:t>
            </a:r>
          </a:p>
          <a:p>
            <a:pPr>
              <a:spcAft>
                <a:spcPts val="0"/>
              </a:spcAft>
            </a:pP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1000"/>
              </a:spcAft>
            </a:pPr>
            <a:r>
              <a:rPr lang="es-ES_tradnl" sz="5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“El fruto del justo es árbol de vida; Y el que gana almas es </a:t>
            </a:r>
            <a:r>
              <a:rPr lang="es-ES_tradnl" sz="540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sabio</a:t>
            </a:r>
            <a:r>
              <a:rPr lang="es-ES_tradnl" sz="5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Proverbios </a:t>
            </a:r>
            <a:r>
              <a:rPr lang="es-ES_tradnl" sz="54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11:30</a:t>
            </a:r>
            <a:endParaRPr lang="es-CO" sz="54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
        <p:nvSpPr>
          <p:cNvPr id="3" name="CuadroTexto 2"/>
          <p:cNvSpPr txBox="1"/>
          <p:nvPr/>
        </p:nvSpPr>
        <p:spPr>
          <a:xfrm>
            <a:off x="10196944" y="5680364"/>
            <a:ext cx="1995055"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s-CO" dirty="0" smtClean="0"/>
              <a:t>                                   </a:t>
            </a:r>
          </a:p>
          <a:p>
            <a:endParaRPr lang="es-CO" dirty="0"/>
          </a:p>
          <a:p>
            <a:endParaRPr lang="es-CO" dirty="0" smtClean="0"/>
          </a:p>
          <a:p>
            <a:endParaRPr lang="es-CO" dirty="0"/>
          </a:p>
        </p:txBody>
      </p:sp>
    </p:spTree>
    <p:extLst>
      <p:ext uri="{BB962C8B-B14F-4D97-AF65-F5344CB8AC3E}">
        <p14:creationId xmlns:p14="http://schemas.microsoft.com/office/powerpoint/2010/main" val="40480970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052945" y="711202"/>
            <a:ext cx="9956800" cy="5447645"/>
          </a:xfrm>
          <a:prstGeom prst="rect">
            <a:avLst/>
          </a:prstGeom>
          <a:noFill/>
        </p:spPr>
        <p:txBody>
          <a:bodyPr wrap="square" rtlCol="0">
            <a:spAutoFit/>
          </a:bodyPr>
          <a:lstStyle/>
          <a:p>
            <a:pPr algn="ctr"/>
            <a:r>
              <a:rPr lang="es-CO" sz="4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 NECESITA SABUDURÍA PARA GANAR ALMAS</a:t>
            </a:r>
          </a:p>
          <a:p>
            <a:pPr algn="ctr"/>
            <a:endParaRPr lang="es-CO" sz="4400" dirty="0">
              <a:solidFill>
                <a:schemeClr val="bg1"/>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ü"/>
            </a:pPr>
            <a:r>
              <a:rPr lang="es-CO" sz="2800" dirty="0" smtClean="0">
                <a:solidFill>
                  <a:schemeClr val="bg1"/>
                </a:solidFill>
              </a:rPr>
              <a:t>Se necesita sabiduría para “Adecuar la carnada” como un buen pescador.</a:t>
            </a:r>
          </a:p>
          <a:p>
            <a:pPr marL="342900" indent="-342900" algn="just">
              <a:buFont typeface="Wingdings" panose="05000000000000000000" pitchFamily="2" charset="2"/>
              <a:buChar char="ü"/>
            </a:pPr>
            <a:r>
              <a:rPr lang="es-CO" sz="2800" dirty="0" smtClean="0">
                <a:solidFill>
                  <a:schemeClr val="bg1"/>
                </a:solidFill>
              </a:rPr>
              <a:t>Se necesita sabiduría para ganarse la amistad y la confianza de la gente.</a:t>
            </a:r>
          </a:p>
          <a:p>
            <a:pPr marL="342900" indent="-342900" algn="just">
              <a:buFont typeface="Wingdings" panose="05000000000000000000" pitchFamily="2" charset="2"/>
              <a:buChar char="ü"/>
            </a:pPr>
            <a:r>
              <a:rPr lang="es-CO" sz="2800" dirty="0" smtClean="0">
                <a:solidFill>
                  <a:schemeClr val="bg1"/>
                </a:solidFill>
              </a:rPr>
              <a:t>Se necesita sabiduría para identificar las necesidades de la gente y suplirlas.</a:t>
            </a:r>
          </a:p>
          <a:p>
            <a:endParaRPr lang="es-CO" sz="2400" dirty="0">
              <a:solidFill>
                <a:schemeClr val="bg1"/>
              </a:solidFill>
            </a:endParaRPr>
          </a:p>
          <a:p>
            <a:endParaRPr lang="es-CO" sz="2400" dirty="0">
              <a:solidFill>
                <a:schemeClr val="bg1"/>
              </a:solidFill>
            </a:endParaRPr>
          </a:p>
        </p:txBody>
      </p:sp>
    </p:spTree>
    <p:extLst>
      <p:ext uri="{BB962C8B-B14F-4D97-AF65-F5344CB8AC3E}">
        <p14:creationId xmlns:p14="http://schemas.microsoft.com/office/powerpoint/2010/main" val="3372486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99489" y="1434099"/>
            <a:ext cx="8885383" cy="3477875"/>
          </a:xfrm>
          <a:prstGeom prst="rect">
            <a:avLst/>
          </a:prstGeom>
        </p:spPr>
        <p:txBody>
          <a:bodyPr wrap="square">
            <a:spAutoFit/>
          </a:bodyPr>
          <a:lstStyle/>
          <a:p>
            <a:pPr algn="ctr"/>
            <a:r>
              <a:rPr lang="es-CO" sz="4400" b="1" dirty="0" smtClean="0">
                <a:solidFill>
                  <a:schemeClr val="bg1"/>
                </a:solidFill>
                <a:latin typeface="system-ui"/>
              </a:rPr>
              <a:t>“Y </a:t>
            </a:r>
            <a:r>
              <a:rPr lang="es-CO" sz="4400" b="1" dirty="0">
                <a:solidFill>
                  <a:schemeClr val="bg1"/>
                </a:solidFill>
                <a:latin typeface="system-ui"/>
              </a:rPr>
              <a:t>si alguno de vosotros tiene falta de sabiduría, pídala a Dios, el cual da a </a:t>
            </a:r>
            <a:r>
              <a:rPr lang="es-CO" sz="4400" b="1" dirty="0" smtClean="0">
                <a:solidFill>
                  <a:schemeClr val="bg1"/>
                </a:solidFill>
                <a:latin typeface="system-ui"/>
              </a:rPr>
              <a:t>todos abundantemente </a:t>
            </a:r>
            <a:r>
              <a:rPr lang="es-CO" sz="4400" b="1" dirty="0">
                <a:solidFill>
                  <a:schemeClr val="bg1"/>
                </a:solidFill>
                <a:latin typeface="system-ui"/>
              </a:rPr>
              <a:t>y sin reproche, </a:t>
            </a:r>
            <a:endParaRPr lang="es-CO" sz="4400" b="1" dirty="0" smtClean="0">
              <a:solidFill>
                <a:schemeClr val="bg1"/>
              </a:solidFill>
              <a:latin typeface="system-ui"/>
            </a:endParaRPr>
          </a:p>
          <a:p>
            <a:pPr algn="ctr"/>
            <a:r>
              <a:rPr lang="es-CO" sz="4400" b="1" dirty="0" smtClean="0">
                <a:solidFill>
                  <a:schemeClr val="bg1"/>
                </a:solidFill>
                <a:latin typeface="system-ui"/>
              </a:rPr>
              <a:t>y </a:t>
            </a:r>
            <a:r>
              <a:rPr lang="es-CO" sz="4400" b="1" dirty="0">
                <a:solidFill>
                  <a:schemeClr val="bg1"/>
                </a:solidFill>
                <a:latin typeface="system-ui"/>
              </a:rPr>
              <a:t>le será </a:t>
            </a:r>
            <a:r>
              <a:rPr lang="es-CO" sz="4400" b="1" dirty="0" smtClean="0">
                <a:solidFill>
                  <a:schemeClr val="bg1"/>
                </a:solidFill>
                <a:latin typeface="system-ui"/>
              </a:rPr>
              <a:t>dada”.  </a:t>
            </a:r>
            <a:r>
              <a:rPr lang="es-CO" sz="3200" b="1" dirty="0" smtClean="0">
                <a:solidFill>
                  <a:schemeClr val="bg1"/>
                </a:solidFill>
                <a:latin typeface="system-ui"/>
              </a:rPr>
              <a:t>Santiago 1:5</a:t>
            </a:r>
            <a:endParaRPr lang="es-CO" sz="3200" b="1" dirty="0">
              <a:solidFill>
                <a:schemeClr val="bg1"/>
              </a:solidFill>
            </a:endParaRPr>
          </a:p>
        </p:txBody>
      </p:sp>
    </p:spTree>
    <p:extLst>
      <p:ext uri="{BB962C8B-B14F-4D97-AF65-F5344CB8AC3E}">
        <p14:creationId xmlns:p14="http://schemas.microsoft.com/office/powerpoint/2010/main" val="3857774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14763" y="1235200"/>
            <a:ext cx="8903855" cy="4241546"/>
          </a:xfrm>
          <a:prstGeom prst="rect">
            <a:avLst/>
          </a:prstGeom>
        </p:spPr>
        <p:txBody>
          <a:bodyPr wrap="square">
            <a:spAutoFit/>
          </a:bodyPr>
          <a:lstStyle/>
          <a:p>
            <a:pPr algn="just">
              <a:lnSpc>
                <a:spcPct val="107000"/>
              </a:lnSpc>
              <a:spcAft>
                <a:spcPts val="800"/>
              </a:spcAft>
            </a:pPr>
            <a:r>
              <a:rPr lang="es-CO"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Hay que estudiar los métodos de aproximación a la gente</a:t>
            </a:r>
            <a:r>
              <a:rPr lang="es-CO"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—La obra de ganar almas exige cuidadosa preparación. </a:t>
            </a:r>
            <a:r>
              <a:rPr lang="es-CO"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El </a:t>
            </a:r>
            <a:r>
              <a:rPr lang="es-CO"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arquitecto os dirá cuánto tiempo necesitó para saber proyectar un edificio cómodo y agradable. </a:t>
            </a:r>
            <a:r>
              <a:rPr lang="es-CO"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s-CO"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Y habrían de manifestar menos diligencia los siervos de Cristo al prepararse para una obra infinitamente más importante? ¿Habrían de ignorar los medios y recursos que se han de emplear para ganar almas? </a:t>
            </a:r>
            <a:r>
              <a:rPr lang="es-CO"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TM,Pág,122</a:t>
            </a:r>
            <a:endParaRPr lang="es-CO"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6469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68581" y="1450435"/>
            <a:ext cx="9421091" cy="3619196"/>
          </a:xfrm>
          <a:prstGeom prst="rect">
            <a:avLst/>
          </a:prstGeom>
        </p:spPr>
        <p:txBody>
          <a:bodyPr wrap="square">
            <a:spAutoFit/>
          </a:bodyPr>
          <a:lstStyle/>
          <a:p>
            <a:pPr algn="just">
              <a:lnSpc>
                <a:spcPct val="107000"/>
              </a:lnSpc>
              <a:spcAft>
                <a:spcPts val="800"/>
              </a:spcAft>
            </a:pPr>
            <a:r>
              <a:rPr lang="es-CO"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“El </a:t>
            </a:r>
            <a:r>
              <a:rPr lang="es-CO"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saber interesar a hombres y mujeres acerca de los grandes temas que conciernen a su bienestar eterno, requiere conocimiento de la naturaleza humana, estudio detenido, meditación cuidadosa y oración </a:t>
            </a:r>
            <a:r>
              <a:rPr lang="es-CO"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ferviente”. </a:t>
            </a:r>
          </a:p>
          <a:p>
            <a:pPr algn="just">
              <a:lnSpc>
                <a:spcPct val="107000"/>
              </a:lnSpc>
              <a:spcAft>
                <a:spcPts val="800"/>
              </a:spcAft>
            </a:pPr>
            <a:r>
              <a:rPr lang="es-CO" sz="2800"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Obreros </a:t>
            </a:r>
            <a:r>
              <a:rPr lang="es-CO" sz="2800" i="1" dirty="0">
                <a:solidFill>
                  <a:schemeClr val="bg1"/>
                </a:solidFill>
                <a:latin typeface="Arial" panose="020B0604020202020204" pitchFamily="34" charset="0"/>
                <a:ea typeface="Calibri" panose="020F0502020204030204" pitchFamily="34" charset="0"/>
                <a:cs typeface="Times New Roman" panose="02020603050405020304" pitchFamily="18" charset="0"/>
              </a:rPr>
              <a:t>Evangélicos, 96, 97 </a:t>
            </a:r>
            <a:endParaRPr lang="es-CO"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669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ESUCRISTO NUESTRO REFUGIO: Utiliza lo que tienes en tu m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7749309" y="575117"/>
            <a:ext cx="3990108" cy="5693866"/>
          </a:xfrm>
          <a:prstGeom prst="rect">
            <a:avLst/>
          </a:prstGeom>
        </p:spPr>
        <p:txBody>
          <a:bodyPr wrap="square">
            <a:spAutoFit/>
          </a:bodyPr>
          <a:lstStyle/>
          <a:p>
            <a:pPr algn="ctr"/>
            <a:r>
              <a:rPr lang="es-CO" sz="2800" dirty="0" smtClean="0">
                <a:solidFill>
                  <a:schemeClr val="bg1"/>
                </a:solidFill>
                <a:latin typeface="Arial" panose="020B0604020202020204" pitchFamily="34" charset="0"/>
                <a:cs typeface="Arial" panose="020B0604020202020204" pitchFamily="34" charset="0"/>
              </a:rPr>
              <a:t>Con el instrumento sencillo que Moisés tenía en su mano, </a:t>
            </a:r>
          </a:p>
          <a:p>
            <a:pPr algn="ctr"/>
            <a:r>
              <a:rPr lang="es-CO" sz="2800" dirty="0" smtClean="0">
                <a:solidFill>
                  <a:schemeClr val="bg1"/>
                </a:solidFill>
                <a:latin typeface="Arial" panose="020B0604020202020204" pitchFamily="34" charset="0"/>
                <a:cs typeface="Arial" panose="020B0604020202020204" pitchFamily="34" charset="0"/>
              </a:rPr>
              <a:t>Dios hizo grandes maravillas.</a:t>
            </a:r>
          </a:p>
          <a:p>
            <a:endParaRPr lang="es-CO" sz="2800" dirty="0">
              <a:solidFill>
                <a:schemeClr val="bg1"/>
              </a:solidFill>
              <a:latin typeface="Arial" panose="020B0604020202020204" pitchFamily="34" charset="0"/>
              <a:cs typeface="Arial" panose="020B0604020202020204" pitchFamily="34" charset="0"/>
            </a:endParaRPr>
          </a:p>
          <a:p>
            <a:r>
              <a:rPr lang="es-CO" sz="2800" dirty="0" smtClean="0">
                <a:solidFill>
                  <a:schemeClr val="bg1"/>
                </a:solidFill>
                <a:latin typeface="Arial" panose="020B0604020202020204" pitchFamily="34" charset="0"/>
                <a:cs typeface="Arial" panose="020B0604020202020204" pitchFamily="34" charset="0"/>
              </a:rPr>
              <a:t>Con </a:t>
            </a:r>
            <a:r>
              <a:rPr lang="es-CO" sz="2800" dirty="0">
                <a:solidFill>
                  <a:schemeClr val="bg1"/>
                </a:solidFill>
                <a:latin typeface="Arial" panose="020B0604020202020204" pitchFamily="34" charset="0"/>
                <a:cs typeface="Arial" panose="020B0604020202020204" pitchFamily="34" charset="0"/>
              </a:rPr>
              <a:t>la vara de Moisés Dios </a:t>
            </a:r>
            <a:r>
              <a:rPr lang="es-CO" sz="2800" dirty="0" smtClean="0">
                <a:solidFill>
                  <a:schemeClr val="bg1"/>
                </a:solidFill>
                <a:latin typeface="Arial" panose="020B0604020202020204" pitchFamily="34" charset="0"/>
                <a:cs typeface="Arial" panose="020B0604020202020204" pitchFamily="34" charset="0"/>
              </a:rPr>
              <a:t>dividió </a:t>
            </a:r>
            <a:r>
              <a:rPr lang="es-CO" sz="2800" dirty="0">
                <a:solidFill>
                  <a:schemeClr val="bg1"/>
                </a:solidFill>
                <a:latin typeface="Arial" panose="020B0604020202020204" pitchFamily="34" charset="0"/>
                <a:cs typeface="Arial" panose="020B0604020202020204" pitchFamily="34" charset="0"/>
              </a:rPr>
              <a:t>el mar rojo.</a:t>
            </a:r>
          </a:p>
          <a:p>
            <a:r>
              <a:rPr lang="es-CO" sz="2800" dirty="0">
                <a:solidFill>
                  <a:schemeClr val="bg1"/>
                </a:solidFill>
                <a:latin typeface="Arial" panose="020B0604020202020204" pitchFamily="34" charset="0"/>
                <a:cs typeface="Arial" panose="020B0604020202020204" pitchFamily="34" charset="0"/>
              </a:rPr>
              <a:t>Con la vara de Moisés Dios da agua de la </a:t>
            </a:r>
            <a:r>
              <a:rPr lang="es-CO" sz="2800" dirty="0" smtClean="0">
                <a:solidFill>
                  <a:schemeClr val="bg1"/>
                </a:solidFill>
                <a:latin typeface="Arial" panose="020B0604020202020204" pitchFamily="34" charset="0"/>
                <a:cs typeface="Arial" panose="020B0604020202020204" pitchFamily="34" charset="0"/>
              </a:rPr>
              <a:t>roca.</a:t>
            </a:r>
            <a:endParaRPr lang="es-CO" sz="2800" dirty="0">
              <a:solidFill>
                <a:schemeClr val="bg1"/>
              </a:solidFill>
              <a:latin typeface="Arial" panose="020B0604020202020204" pitchFamily="34" charset="0"/>
              <a:cs typeface="Arial" panose="020B0604020202020204" pitchFamily="34" charset="0"/>
            </a:endParaRPr>
          </a:p>
          <a:p>
            <a:r>
              <a:rPr lang="es-CO" sz="2800" dirty="0">
                <a:solidFill>
                  <a:schemeClr val="bg1"/>
                </a:solidFill>
                <a:latin typeface="Arial" panose="020B0604020202020204" pitchFamily="34" charset="0"/>
                <a:cs typeface="Arial" panose="020B0604020202020204" pitchFamily="34" charset="0"/>
              </a:rPr>
              <a:t>Con la vara de Moisés </a:t>
            </a:r>
            <a:r>
              <a:rPr lang="es-CO" sz="2800" dirty="0" smtClean="0">
                <a:solidFill>
                  <a:schemeClr val="bg1"/>
                </a:solidFill>
                <a:latin typeface="Arial" panose="020B0604020202020204" pitchFamily="34" charset="0"/>
                <a:cs typeface="Arial" panose="020B0604020202020204" pitchFamily="34" charset="0"/>
              </a:rPr>
              <a:t>Dios vence a </a:t>
            </a:r>
            <a:r>
              <a:rPr lang="es-CO" sz="2800" dirty="0" err="1" smtClean="0">
                <a:solidFill>
                  <a:schemeClr val="bg1"/>
                </a:solidFill>
                <a:latin typeface="Arial" panose="020B0604020202020204" pitchFamily="34" charset="0"/>
                <a:cs typeface="Arial" panose="020B0604020202020204" pitchFamily="34" charset="0"/>
              </a:rPr>
              <a:t>Amalec</a:t>
            </a:r>
            <a:r>
              <a:rPr lang="es-CO" sz="2800" dirty="0" smtClean="0">
                <a:solidFill>
                  <a:schemeClr val="bg1"/>
                </a:solidFill>
                <a:latin typeface="Arial" panose="020B0604020202020204" pitchFamily="34" charset="0"/>
                <a:cs typeface="Arial" panose="020B0604020202020204" pitchFamily="34" charset="0"/>
              </a:rPr>
              <a:t>.</a:t>
            </a:r>
            <a:endParaRPr lang="es-CO"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254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82254" y="1129529"/>
            <a:ext cx="9384146" cy="4524315"/>
          </a:xfrm>
          <a:prstGeom prst="rect">
            <a:avLst/>
          </a:prstGeom>
        </p:spPr>
        <p:txBody>
          <a:bodyPr wrap="square">
            <a:spAutoFit/>
          </a:bodyPr>
          <a:lstStyle/>
          <a:p>
            <a:pPr algn="just">
              <a:spcAft>
                <a:spcPts val="1500"/>
              </a:spcAft>
            </a:pPr>
            <a:r>
              <a:rPr lang="es-CO" sz="3200" dirty="0">
                <a:solidFill>
                  <a:schemeClr val="bg1"/>
                </a:solidFill>
                <a:latin typeface="Arial" panose="020B0604020202020204" pitchFamily="34" charset="0"/>
                <a:ea typeface="Times New Roman" panose="02020603050405020304" pitchFamily="18" charset="0"/>
              </a:rPr>
              <a:t>Sabiduría en acción significa participar con Cristo en la ganancia de almas. La mayor satisfacción de la vida es ver a hombres, mujeres, niños y niñas salvos por la eternidad. El hacer misión impactará el destino eterno de otras personas. Cualquier otro trabajo, otra meta, otro logro en la tierra puede ser importante, pero eso es mientras estés aquí, pero el ganar almas traerá consecuencias eternas, porque ellas vivirán para siempre. </a:t>
            </a:r>
            <a:endParaRPr lang="es-CO" sz="32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09556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68581" y="1413889"/>
            <a:ext cx="8728364" cy="4010970"/>
          </a:xfrm>
          <a:prstGeom prst="rect">
            <a:avLst/>
          </a:prstGeom>
        </p:spPr>
        <p:txBody>
          <a:bodyPr wrap="square">
            <a:spAutoFit/>
          </a:bodyPr>
          <a:lstStyle/>
          <a:p>
            <a:pPr algn="just">
              <a:lnSpc>
                <a:spcPct val="107000"/>
              </a:lnSpc>
              <a:spcAft>
                <a:spcPts val="800"/>
              </a:spcAft>
            </a:pPr>
            <a:r>
              <a:rPr lang="es-CO"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Con invitaciones y ruegos mezclados con las firmes promesas de Dios, trata de ganar a las almas para Cristo; y esto se registra en los libros de memoria. Es un colaborador de Dios”.</a:t>
            </a:r>
            <a:r>
              <a:rPr lang="es-CO" sz="4000" dirty="0">
                <a:solidFill>
                  <a:schemeClr val="bg1"/>
                </a:solidFill>
                <a:latin typeface="Calibri" panose="020F0502020204030204" pitchFamily="34" charset="0"/>
                <a:ea typeface="Calibri" panose="020F0502020204030204" pitchFamily="34" charset="0"/>
                <a:cs typeface="Times New Roman" panose="02020603050405020304" pitchFamily="18" charset="0"/>
              </a:rPr>
              <a:t> TM, 122.</a:t>
            </a:r>
            <a:endParaRPr lang="es-CO"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7678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9417" y="915913"/>
            <a:ext cx="10507851" cy="4832092"/>
          </a:xfrm>
          <a:prstGeom prst="rect">
            <a:avLst/>
          </a:prstGeom>
        </p:spPr>
        <p:txBody>
          <a:bodyPr wrap="square">
            <a:spAutoFit/>
          </a:bodyPr>
          <a:lstStyle/>
          <a:p>
            <a:pPr algn="just">
              <a:spcAft>
                <a:spcPts val="1000"/>
              </a:spcAft>
            </a:pPr>
            <a:r>
              <a:rPr lang="es-ES_tradnl" sz="280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Por métodos extraordinarios</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—En las ciudades de nuestros días, donde hay tantas cosas que atraen y agradan, las personas no pueden ser interesadas por medio de esfuerzos comunes. Los pastores señalados por Dios hallarán necesario poner a contribución esfuerzos extraordinarios a fin de cautivar la atención de las multitudes. Y cuando tengan éxito en la tarea de reunir una gran cantidad de personas, deben presentar mensajes de un carácter tan extraordinario que la gente sea despertada y amonestada. Deben hacer uso de todos los medios que puedan ingeniarse para hacer resaltar la verdad en forma clara y distinta</a:t>
            </a: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a:t>
            </a:r>
            <a:r>
              <a:rPr lang="en-US" sz="28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Testimonies for the Church 9:109 (1909). </a:t>
            </a:r>
            <a:r>
              <a:rPr lang="en-US" sz="2800" dirty="0" err="1">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Ev</a:t>
            </a:r>
            <a:r>
              <a:rPr lang="en-US" sz="28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r>
              <a:rPr lang="en-US" sz="2800" dirty="0" smtClean="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94.4</a:t>
            </a:r>
            <a:endParaRPr lang="en-US" sz="28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24095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10346" y="1375936"/>
            <a:ext cx="9345478" cy="4031873"/>
          </a:xfrm>
          <a:prstGeom prst="rect">
            <a:avLst/>
          </a:prstGeom>
        </p:spPr>
        <p:txBody>
          <a:bodyPr wrap="square">
            <a:spAutoFit/>
          </a:bodyPr>
          <a:lstStyle/>
          <a:p>
            <a:pPr algn="just">
              <a:spcAft>
                <a:spcPts val="1000"/>
              </a:spcAft>
            </a:pPr>
            <a:r>
              <a:rPr lang="es-ES_tradnl" sz="320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Idead planes nuevos e inusitados</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—Estudie, haga planes e idee métodos todo obrero en la viña del Maestro, para alcanzar a la gente donde está. Debemos hacer algo que salga de la rutina ordinaria. Debemos cautivar la atención. Debemos manifestar un fervor implacable. Estamos al borde mismo de tiempos de pruebas y perplejidades que apenas imaginamos.— </a:t>
            </a:r>
            <a:r>
              <a:rPr lang="es-ES_tradnl" sz="32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Carta 20, 1893. </a:t>
            </a:r>
            <a:r>
              <a:rPr lang="es-ES_tradnl" sz="3200" dirty="0" err="1">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Ev</a:t>
            </a:r>
            <a:r>
              <a:rPr lang="es-ES_tradnl" sz="32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r>
              <a:rPr lang="es-ES_tradnl" sz="3200" dirty="0" smtClean="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94.5</a:t>
            </a:r>
            <a:endParaRPr lang="es-ES_tradnl" sz="32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72635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22888" y="2009396"/>
            <a:ext cx="10197885" cy="3606115"/>
          </a:xfrm>
          <a:prstGeom prst="rect">
            <a:avLst/>
          </a:prstGeom>
        </p:spPr>
        <p:txBody>
          <a:bodyPr wrap="square">
            <a:spAutoFit/>
          </a:bodyPr>
          <a:lstStyle/>
          <a:p>
            <a:pPr algn="just">
              <a:spcAft>
                <a:spcPts val="1000"/>
              </a:spcAft>
            </a:pPr>
            <a:r>
              <a:rPr lang="es-ES_tradnl" sz="320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Cristo empleó diversos métodos</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—De los métodos de trabajo de Cristo, podemos aprender muchas lecciones valiosas. El no siguió un solo método; de diversas maneras trató de captar la atención de las multitudes; y entonces les proclamó las verdades del Evangelio</a:t>
            </a: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r>
              <a:rPr lang="en-US" sz="32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The Review and Herald, 17 de </a:t>
            </a:r>
            <a:r>
              <a:rPr lang="en-US" sz="3200" dirty="0" err="1">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enero</a:t>
            </a:r>
            <a:r>
              <a:rPr lang="en-US" sz="32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de 1907. </a:t>
            </a:r>
          </a:p>
          <a:p>
            <a:pPr algn="just">
              <a:spcAft>
                <a:spcPts val="1000"/>
              </a:spcAft>
            </a:pPr>
            <a:endParaRPr lang="es-CO"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2594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01856" y="2086888"/>
            <a:ext cx="9562455" cy="3046988"/>
          </a:xfrm>
          <a:prstGeom prst="rect">
            <a:avLst/>
          </a:prstGeom>
        </p:spPr>
        <p:txBody>
          <a:bodyPr wrap="square">
            <a:spAutoFit/>
          </a:bodyPr>
          <a:lstStyle/>
          <a:p>
            <a:pPr algn="just">
              <a:spcAft>
                <a:spcPts val="1000"/>
              </a:spcAft>
            </a:pP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Deben introducirse nuevos métodos. El pueblo de Dios debe despertar a las necesidades del tiempo en que vivimos. Dios tiene hombres a quienes llamará a su servicio—hombres que no llevarán a cabo la obra en la forma sin vida como se ha realizado en el pasado. </a:t>
            </a:r>
            <a:r>
              <a:rPr lang="es-ES_tradnl" sz="3200" u="sng"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Evangelismo, Pág. 56.</a:t>
            </a:r>
            <a:endParaRPr lang="es-CO" sz="28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74271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17963" y="1323447"/>
            <a:ext cx="8174181" cy="3539430"/>
          </a:xfrm>
          <a:prstGeom prst="rect">
            <a:avLst/>
          </a:prstGeom>
        </p:spPr>
        <p:txBody>
          <a:bodyPr wrap="square">
            <a:spAutoFit/>
          </a:bodyPr>
          <a:lstStyle/>
          <a:p>
            <a:pPr algn="just">
              <a:spcAft>
                <a:spcPts val="1500"/>
              </a:spcAft>
            </a:pPr>
            <a:r>
              <a:rPr lang="es-CO" sz="2800" dirty="0">
                <a:solidFill>
                  <a:schemeClr val="bg1"/>
                </a:solidFill>
                <a:latin typeface="Arial" panose="020B0604020202020204" pitchFamily="34" charset="0"/>
                <a:ea typeface="Times New Roman" panose="02020603050405020304" pitchFamily="18" charset="0"/>
              </a:rPr>
              <a:t>John Wesley dijo: </a:t>
            </a:r>
            <a:r>
              <a:rPr lang="es-CO" sz="2800" dirty="0" smtClean="0">
                <a:solidFill>
                  <a:schemeClr val="bg1"/>
                </a:solidFill>
                <a:latin typeface="Arial" panose="020B0604020202020204" pitchFamily="34" charset="0"/>
                <a:ea typeface="Times New Roman" panose="02020603050405020304" pitchFamily="18" charset="0"/>
              </a:rPr>
              <a:t>“No </a:t>
            </a:r>
            <a:r>
              <a:rPr lang="es-CO" sz="2800" dirty="0">
                <a:solidFill>
                  <a:schemeClr val="bg1"/>
                </a:solidFill>
                <a:latin typeface="Arial" panose="020B0604020202020204" pitchFamily="34" charset="0"/>
                <a:ea typeface="Times New Roman" panose="02020603050405020304" pitchFamily="18" charset="0"/>
              </a:rPr>
              <a:t>tienes nada que hacer, sino salvar almas. Por lo tanto, gasta y gástate en esta obra. Y ve, no solo a los que te necesitan, sino también a los que te necesitan más. El asunto no es predicar unas cuantas veces y ya, ni solamente cuidar esta sociedad ni aquella, sino salvar a todas las almas que puedas, es traer tantos pecadores al arrepentimiento como </a:t>
            </a:r>
            <a:r>
              <a:rPr lang="es-CO" sz="2800" dirty="0" smtClean="0">
                <a:solidFill>
                  <a:schemeClr val="bg1"/>
                </a:solidFill>
                <a:latin typeface="Arial" panose="020B0604020202020204" pitchFamily="34" charset="0"/>
                <a:ea typeface="Times New Roman" panose="02020603050405020304" pitchFamily="18" charset="0"/>
              </a:rPr>
              <a:t>puedas”.</a:t>
            </a:r>
            <a:endParaRPr lang="es-CO" sz="28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453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74182" y="1343955"/>
            <a:ext cx="9505627" cy="3970318"/>
          </a:xfrm>
          <a:prstGeom prst="rect">
            <a:avLst/>
          </a:prstGeom>
        </p:spPr>
        <p:txBody>
          <a:bodyPr wrap="square">
            <a:spAutoFit/>
          </a:bodyPr>
          <a:lstStyle/>
          <a:p>
            <a:pPr algn="just">
              <a:spcAft>
                <a:spcPts val="0"/>
              </a:spcAft>
            </a:pPr>
            <a:r>
              <a:rPr lang="es-ES_tradnl" sz="6000" b="1" dirty="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¿Qué es?</a:t>
            </a:r>
            <a:r>
              <a:rPr lang="es-ES_tradnl" sz="2800" b="1"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endParaRPr lang="es-ES_tradnl" sz="2800" b="1"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0"/>
              </a:spcAft>
            </a:pPr>
            <a:endParaRPr lang="es-CO" sz="24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0"/>
              </a:spcAft>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EUREKA es un proyecto de evangelismo digital en la Iglesia de la Unión Colombiana del Norte que utiliza todos los medios digitales y las redes sociales para compartir el evangelio de Jesús, cosechar almas para el reino de Dios y nutrirlos dentro de la Iglesia Adventista del Séptimo Día.  Éste se ejecuta en varias fases:</a:t>
            </a:r>
            <a:endParaRPr lang="es-CO"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1005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61120" y="1420977"/>
            <a:ext cx="9956800" cy="3916457"/>
          </a:xfrm>
          <a:prstGeom prst="rect">
            <a:avLst/>
          </a:prstGeom>
        </p:spPr>
        <p:txBody>
          <a:bodyPr wrap="square">
            <a:spAutoFit/>
          </a:bodyPr>
          <a:lstStyle/>
          <a:p>
            <a:pPr algn="just">
              <a:spcAft>
                <a:spcPts val="1500"/>
              </a:spcAft>
            </a:pPr>
            <a:r>
              <a:rPr lang="es-ES_tradnl" sz="4400" b="1" dirty="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Objetivos de la campaña:</a:t>
            </a:r>
            <a:endParaRPr lang="es-CO" sz="4000" dirty="0" smtClean="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1500"/>
              </a:spcAft>
            </a:pP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Entrenar, motivar y comprometer a la iglesia de Cristo en el uso de las habilidades comunicativas y las herramientas digitales para conectar efectivamente el mensaje de salvación, adaptando nuestro trabajo misionero a la “nueva realidad” sin modificar la esencia del mensaje, ni sus bases doctrinales</a:t>
            </a: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9345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76618" y="2009913"/>
            <a:ext cx="9956800" cy="3046988"/>
          </a:xfrm>
          <a:prstGeom prst="rect">
            <a:avLst/>
          </a:prstGeom>
        </p:spPr>
        <p:txBody>
          <a:bodyPr wrap="square">
            <a:spAutoFit/>
          </a:bodyPr>
          <a:lstStyle/>
          <a:p>
            <a:pPr algn="just">
              <a:spcAft>
                <a:spcPts val="1500"/>
              </a:spcAft>
            </a:pP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Proveer </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una herramienta virtual que inspire y facilite el trabajo misionero en los diferentes campos de la UCN, para lograr que 5.000 personas inicien estudios bíblicos, conozcan y acepten la existencia del Dios Todopoderoso, quien puede transformar, Salvar y suplir todas las necesidades del ser humano.</a:t>
            </a:r>
            <a:endParaRPr lang="es-CO"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8435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0" y="-12032"/>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pic>
        <p:nvPicPr>
          <p:cNvPr id="11" name="Imagen 10"/>
          <p:cNvPicPr>
            <a:picLocks noChangeAspect="1"/>
          </p:cNvPicPr>
          <p:nvPr/>
        </p:nvPicPr>
        <p:blipFill rotWithShape="1">
          <a:blip r:embed="rId6">
            <a:extLst>
              <a:ext uri="{28A0092B-C50C-407E-A947-70E740481C1C}">
                <a14:useLocalDpi xmlns:a14="http://schemas.microsoft.com/office/drawing/2010/main" val="0"/>
              </a:ext>
            </a:extLst>
          </a:blip>
          <a:srcRect l="6969" t="29506" r="8328" b="23195"/>
          <a:stretch/>
        </p:blipFill>
        <p:spPr>
          <a:xfrm>
            <a:off x="8939463" y="6220326"/>
            <a:ext cx="2622884" cy="625642"/>
          </a:xfrm>
          <a:prstGeom prst="rect">
            <a:avLst/>
          </a:prstGeom>
        </p:spPr>
      </p:pic>
      <p:sp>
        <p:nvSpPr>
          <p:cNvPr id="4" name="Rectángulo 3"/>
          <p:cNvSpPr/>
          <p:nvPr/>
        </p:nvSpPr>
        <p:spPr>
          <a:xfrm>
            <a:off x="5493557" y="1868207"/>
            <a:ext cx="6052984" cy="2554545"/>
          </a:xfrm>
          <a:prstGeom prst="rect">
            <a:avLst/>
          </a:prstGeom>
          <a:noFill/>
        </p:spPr>
        <p:txBody>
          <a:bodyPr wrap="square" lIns="91440" tIns="45720" rIns="91440" bIns="45720">
            <a:spAutoFit/>
          </a:bodyPr>
          <a:lstStyle/>
          <a:p>
            <a:pPr algn="ctr"/>
            <a:r>
              <a:rPr lang="es-ES" sz="8000" b="1" cap="none" spc="0" dirty="0" smtClean="0">
                <a:ln w="12700">
                  <a:solidFill>
                    <a:schemeClr val="accent5"/>
                  </a:solidFill>
                  <a:prstDash val="solid"/>
                </a:ln>
                <a:pattFill prst="ltDnDiag">
                  <a:fgClr>
                    <a:schemeClr val="accent5">
                      <a:lumMod val="60000"/>
                      <a:lumOff val="40000"/>
                    </a:schemeClr>
                  </a:fgClr>
                  <a:bgClr>
                    <a:schemeClr val="bg1"/>
                  </a:bgClr>
                </a:pattFill>
                <a:effectLst/>
              </a:rPr>
              <a:t>¿Qu</a:t>
            </a:r>
            <a:r>
              <a:rPr lang="es-ES" sz="8000" b="1" dirty="0" smtClean="0">
                <a:ln w="12700">
                  <a:solidFill>
                    <a:schemeClr val="accent5"/>
                  </a:solidFill>
                  <a:prstDash val="solid"/>
                </a:ln>
                <a:pattFill prst="ltDnDiag">
                  <a:fgClr>
                    <a:schemeClr val="accent5">
                      <a:lumMod val="60000"/>
                      <a:lumOff val="40000"/>
                    </a:schemeClr>
                  </a:fgClr>
                  <a:bgClr>
                    <a:schemeClr val="bg1"/>
                  </a:bgClr>
                </a:pattFill>
              </a:rPr>
              <a:t>é tienes </a:t>
            </a:r>
          </a:p>
          <a:p>
            <a:pPr algn="ctr"/>
            <a:r>
              <a:rPr lang="es-ES" sz="8000" b="1" dirty="0" smtClean="0">
                <a:ln w="12700">
                  <a:solidFill>
                    <a:schemeClr val="accent5"/>
                  </a:solidFill>
                  <a:prstDash val="solid"/>
                </a:ln>
                <a:pattFill prst="ltDnDiag">
                  <a:fgClr>
                    <a:schemeClr val="accent5">
                      <a:lumMod val="60000"/>
                      <a:lumOff val="40000"/>
                    </a:schemeClr>
                  </a:fgClr>
                  <a:bgClr>
                    <a:schemeClr val="bg1"/>
                  </a:bgClr>
                </a:pattFill>
              </a:rPr>
              <a:t>en tu mano?</a:t>
            </a:r>
            <a:endParaRPr lang="es-ES" sz="80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9" name="Picture 2" descr="Los celulares con las mejores cámaras actualmente | Digital Trends Españ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0073" y="4362023"/>
            <a:ext cx="4451927" cy="2495977"/>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6055531" y="1324251"/>
            <a:ext cx="5070619" cy="646331"/>
          </a:xfrm>
          <a:prstGeom prst="rect">
            <a:avLst/>
          </a:prstGeom>
          <a:noFill/>
        </p:spPr>
        <p:txBody>
          <a:bodyPr wrap="none" rtlCol="0">
            <a:spAutoFit/>
          </a:bodyPr>
          <a:lstStyle/>
          <a:p>
            <a:r>
              <a:rPr lang="es-CO" sz="3600" b="1" dirty="0" smtClean="0">
                <a:solidFill>
                  <a:schemeClr val="bg1"/>
                </a:solidFill>
              </a:rPr>
              <a:t>Hoy Dios nos pregunta</a:t>
            </a:r>
            <a:endParaRPr lang="es-CO" sz="3600" b="1" dirty="0">
              <a:solidFill>
                <a:schemeClr val="bg1"/>
              </a:solidFill>
            </a:endParaRPr>
          </a:p>
        </p:txBody>
      </p:sp>
    </p:spTree>
    <p:extLst>
      <p:ext uri="{BB962C8B-B14F-4D97-AF65-F5344CB8AC3E}">
        <p14:creationId xmlns:p14="http://schemas.microsoft.com/office/powerpoint/2010/main" val="316573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260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31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53697" y="2577907"/>
            <a:ext cx="7403225" cy="1938992"/>
          </a:xfrm>
          <a:prstGeom prst="rect">
            <a:avLst/>
          </a:prstGeom>
        </p:spPr>
        <p:txBody>
          <a:bodyPr wrap="square">
            <a:spAutoFit/>
          </a:bodyPr>
          <a:lstStyle/>
          <a:p>
            <a:pPr algn="ctr">
              <a:spcAft>
                <a:spcPts val="1500"/>
              </a:spcAft>
            </a:pPr>
            <a:r>
              <a:rPr lang="es-ES_tradnl" sz="6000" b="1" dirty="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Público a alcanzar: No Adventista.</a:t>
            </a:r>
            <a:endParaRPr lang="es-CO" sz="5400" b="1" dirty="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62770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20034" y="758145"/>
            <a:ext cx="10529455" cy="5147563"/>
          </a:xfrm>
          <a:prstGeom prst="rect">
            <a:avLst/>
          </a:prstGeom>
        </p:spPr>
        <p:txBody>
          <a:bodyPr wrap="square">
            <a:spAutoFit/>
          </a:bodyPr>
          <a:lstStyle/>
          <a:p>
            <a:pPr algn="just">
              <a:spcAft>
                <a:spcPts val="1500"/>
              </a:spcAft>
            </a:pPr>
            <a:r>
              <a:rPr lang="es-ES_tradnl" sz="3600" b="1" dirty="0">
                <a:ln w="22225">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Ventajas de campaña virtual en Redes sociales:</a:t>
            </a:r>
            <a:endParaRPr lang="es-CO" sz="3600" b="1" dirty="0" smtClean="0">
              <a:ln w="22225">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342900" lvl="0" indent="-342900" algn="just" fontAlgn="base">
              <a:spcAft>
                <a:spcPts val="0"/>
              </a:spcAft>
              <a:buFont typeface="+mj-lt"/>
              <a:buAutoNum type="alphaLcPeriod"/>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Tiene mayor alcance geográfico llegando a cualquier persona que tenga una red social.</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342900" lvl="0" indent="-342900" algn="just" fontAlgn="base">
              <a:spcAft>
                <a:spcPts val="0"/>
              </a:spcAft>
              <a:buFont typeface="+mj-lt"/>
              <a:buAutoNum type="alphaLcPeriod"/>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El contenido permanece en las redes predicando día y noche.</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342900" lvl="0" indent="-342900" algn="just" fontAlgn="base">
              <a:spcAft>
                <a:spcPts val="0"/>
              </a:spcAft>
              <a:buFont typeface="+mj-lt"/>
              <a:buAutoNum type="alphaLcPeriod"/>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Las personas no tienen que desplazarse a un lugar específico.</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342900" lvl="0" indent="-342900" algn="just" fontAlgn="base">
              <a:spcAft>
                <a:spcPts val="0"/>
              </a:spcAft>
              <a:buFont typeface="+mj-lt"/>
              <a:buAutoNum type="alphaLcPeriod"/>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Muchos cristianos dicen que es más probable que compartan su fe a través de las redes, que personalmente.</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342900" lvl="0" indent="-342900" algn="just" fontAlgn="base">
              <a:spcAft>
                <a:spcPts val="0"/>
              </a:spcAft>
              <a:buFont typeface="+mj-lt"/>
              <a:buAutoNum type="alphaLcPeriod"/>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Bajo costo.</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342900" lvl="0" indent="-342900" algn="just" fontAlgn="base">
              <a:spcAft>
                <a:spcPts val="800"/>
              </a:spcAft>
              <a:buFont typeface="+mj-lt"/>
              <a:buAutoNum type="alphaLcPeriod"/>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Muchos individuos quieren tener una experiencia espiritual, pero no en las iglesias.  No religiosos 1.194 millones de personas que representan el 15% de la población mundial.</a:t>
            </a:r>
            <a:endParaRPr lang="es-CO"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45146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30490" y="831765"/>
            <a:ext cx="10483272" cy="4852610"/>
          </a:xfrm>
          <a:prstGeom prst="rect">
            <a:avLst/>
          </a:prstGeom>
        </p:spPr>
        <p:txBody>
          <a:bodyPr wrap="square">
            <a:spAutoFit/>
          </a:bodyPr>
          <a:lstStyle/>
          <a:p>
            <a:pPr algn="just" fontAlgn="base">
              <a:spcAft>
                <a:spcPts val="800"/>
              </a:spcAft>
            </a:pPr>
            <a:r>
              <a:rPr lang="es-ES_tradnl" sz="4400" b="1" dirty="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FASE 1.</a:t>
            </a:r>
            <a:endParaRPr lang="es-CO" sz="4400" dirty="0" smtClean="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algn="just" fontAlgn="base">
              <a:spcAft>
                <a:spcPts val="800"/>
              </a:spcAft>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Los siguientes detalles serán considerados para ejecutar este aspecto de la iniciativa </a:t>
            </a:r>
            <a:r>
              <a:rPr lang="es-ES_tradnl" sz="2800" dirty="0" err="1">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Evangelística</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 en línea:</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a:spcAft>
                <a:spcPts val="0"/>
              </a:spcAft>
            </a:pP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El Asistente del Presidente para evangelismo en cada Unión, coordinará el programa.</a:t>
            </a:r>
          </a:p>
          <a:p>
            <a:pPr marL="342900" lvl="0" indent="-342900" algn="just" fontAlgn="base">
              <a:spcAft>
                <a:spcPts val="0"/>
              </a:spcAft>
              <a:buFont typeface="+mj-lt"/>
              <a:buAutoNum type="arabicPeriod"/>
              <a:tabLst>
                <a:tab pos="228600" algn="l"/>
              </a:tabLst>
            </a:pP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Evangelismo inclusivo. Todos los departamentos de la iglesia. </a:t>
            </a:r>
            <a:r>
              <a:rPr lang="es-ES_tradnl" sz="28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 </a:t>
            </a:r>
            <a:endParaRPr lang="es-CO" sz="28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endParaRPr>
          </a:p>
          <a:p>
            <a:pPr marL="342900" lvl="0" indent="-342900" algn="just" fontAlgn="base">
              <a:spcAft>
                <a:spcPts val="0"/>
              </a:spcAft>
              <a:buFont typeface="+mj-lt"/>
              <a:buAutoNum type="arabicPeriod"/>
              <a:tabLst>
                <a:tab pos="228600" algn="l"/>
              </a:tabLst>
            </a:pP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La </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fecha de la campaña, Septiembre 26-03 de </a:t>
            </a: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Octubre</a:t>
            </a:r>
            <a:endParaRPr lang="es-CO"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marL="342900" lvl="0" indent="-342900" algn="just" fontAlgn="base">
              <a:spcAft>
                <a:spcPts val="0"/>
              </a:spcAft>
              <a:buFont typeface="+mj-lt"/>
              <a:buAutoNum type="arabicPeriod"/>
              <a:tabLst>
                <a:tab pos="228600" algn="l"/>
              </a:tabLst>
            </a:pP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El </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predicador de la campaña. </a:t>
            </a:r>
            <a:endParaRPr lang="es-CO"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marL="342900" lvl="0" indent="-342900" algn="just" fontAlgn="base">
              <a:spcAft>
                <a:spcPts val="0"/>
              </a:spcAft>
              <a:buFont typeface="+mj-lt"/>
              <a:buAutoNum type="arabicPeriod"/>
              <a:tabLst>
                <a:tab pos="228600" algn="l"/>
              </a:tabLst>
            </a:pP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Los </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asistentes técnicos y la ayuda </a:t>
            </a: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necesaria.</a:t>
            </a:r>
            <a:endParaRPr lang="es-CO"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marL="342900" lvl="0" indent="-342900" algn="just" fontAlgn="base">
              <a:spcAft>
                <a:spcPts val="0"/>
              </a:spcAft>
              <a:buFont typeface="+mj-lt"/>
              <a:buAutoNum type="arabicPeriod"/>
              <a:tabLst>
                <a:tab pos="228600" algn="l"/>
              </a:tabLst>
            </a:pP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Los </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medios a través de los cuales se transmitirá el </a:t>
            </a: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programa.</a:t>
            </a:r>
            <a:endParaRPr lang="es-CO"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07241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3927" y="1420700"/>
            <a:ext cx="10002826" cy="4031873"/>
          </a:xfrm>
          <a:prstGeom prst="rect">
            <a:avLst/>
          </a:prstGeom>
        </p:spPr>
        <p:txBody>
          <a:bodyPr wrap="square">
            <a:spAutoFit/>
          </a:bodyPr>
          <a:lstStyle/>
          <a:p>
            <a:pPr marL="457200" lvl="0" indent="-457200" fontAlgn="base">
              <a:spcAft>
                <a:spcPts val="0"/>
              </a:spcAft>
              <a:buFont typeface="+mj-lt"/>
              <a:buAutoNum type="arabicPeriod" startAt="6"/>
              <a:tabLst>
                <a:tab pos="228600" algn="l"/>
              </a:tabLst>
            </a:pP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Los </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medios a través de los cuales se transmitirá el </a:t>
            </a: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programa.</a:t>
            </a:r>
            <a:endParaRPr lang="es-CO"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marL="342900" lvl="0" indent="-342900" fontAlgn="base">
              <a:spcAft>
                <a:spcPts val="0"/>
              </a:spcAft>
              <a:buFont typeface="+mj-lt"/>
              <a:buAutoNum type="arabicPeriod" startAt="6"/>
              <a:tabLst>
                <a:tab pos="228600" algn="l"/>
              </a:tabLst>
            </a:pP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Invitar </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a todos los miembros de las iglesias a orar por esta iniciativa </a:t>
            </a:r>
            <a:r>
              <a:rPr lang="es-ES_tradnl" sz="3200" dirty="0" err="1"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evangelística</a:t>
            </a: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a:t>
            </a:r>
            <a:endParaRPr lang="es-CO"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marL="342900" lvl="0" indent="-342900" fontAlgn="base">
              <a:spcAft>
                <a:spcPts val="0"/>
              </a:spcAft>
              <a:buFont typeface="+mj-lt"/>
              <a:buAutoNum type="arabicPeriod" startAt="6"/>
              <a:tabLst>
                <a:tab pos="228600" algn="l"/>
              </a:tabLst>
            </a:pP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Campaña </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publicitaria en las </a:t>
            </a: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Iglesias.</a:t>
            </a:r>
            <a:endParaRPr lang="es-CO"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marL="342900" lvl="0" indent="-342900" fontAlgn="base">
              <a:spcAft>
                <a:spcPts val="0"/>
              </a:spcAft>
              <a:buFont typeface="+mj-lt"/>
              <a:buAutoNum type="arabicPeriod" startAt="6"/>
              <a:tabLst>
                <a:tab pos="228600" algn="l"/>
              </a:tabLst>
            </a:pP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Campaña </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promocional de 30 segundos que anuncien que algo va a suceder (generar expectativas).</a:t>
            </a:r>
            <a:endParaRPr lang="es-CO"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4204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95334" y="504276"/>
            <a:ext cx="10612895" cy="6001643"/>
          </a:xfrm>
          <a:prstGeom prst="rect">
            <a:avLst/>
          </a:prstGeom>
        </p:spPr>
        <p:txBody>
          <a:bodyPr wrap="square">
            <a:spAutoFit/>
          </a:bodyPr>
          <a:lstStyle/>
          <a:p>
            <a:pPr algn="just">
              <a:spcAft>
                <a:spcPts val="0"/>
              </a:spcAft>
            </a:pPr>
            <a:r>
              <a:rPr lang="es-ES_tradnl" sz="4000" b="1" dirty="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FASE 2</a:t>
            </a:r>
            <a:endParaRPr lang="es-CO" sz="3600" dirty="0" smtClean="0">
              <a:ln w="25400">
                <a:solidFill>
                  <a:schemeClr val="bg1"/>
                </a:solidFill>
              </a:ln>
              <a:gradFill>
                <a:gsLst>
                  <a:gs pos="0">
                    <a:srgbClr val="7030A0"/>
                  </a:gs>
                  <a:gs pos="10000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spcAft>
                <a:spcPts val="0"/>
              </a:spcAft>
            </a:pP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Se </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producirá una serie de ocho presentaciones </a:t>
            </a:r>
            <a:r>
              <a:rPr lang="es-ES_tradnl" sz="2800" dirty="0" err="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Cristocéntricas</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en video de seis (6) minutos c/u, en forma de un mensaje didáctico sobre nuestras creencias distintivas que se puede transmitir en todas las plataformas de redes sociales</a:t>
            </a: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a:t>
            </a:r>
          </a:p>
          <a:p>
            <a:pPr algn="just">
              <a:spcAft>
                <a:spcPts val="0"/>
              </a:spcAft>
            </a:pPr>
            <a:endParaRPr lang="es-ES_tradnl" sz="16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r>
              <a:rPr lang="es-ES_tradnl" sz="2400" b="1" dirty="0" smtClean="0">
                <a:solidFill>
                  <a:schemeClr val="bg1"/>
                </a:solidFill>
                <a:effectLst>
                  <a:outerShdw blurRad="38100" dist="38100" dir="2700000" algn="tl">
                    <a:srgbClr val="000000">
                      <a:alpha val="43137"/>
                    </a:srgbClr>
                  </a:outerShdw>
                </a:effectLst>
                <a:latin typeface="+mj-lt"/>
              </a:rPr>
              <a:t>Temas </a:t>
            </a:r>
            <a:r>
              <a:rPr lang="es-ES_tradnl" sz="2400" b="1" dirty="0">
                <a:solidFill>
                  <a:schemeClr val="bg1"/>
                </a:solidFill>
                <a:effectLst>
                  <a:outerShdw blurRad="38100" dist="38100" dir="2700000" algn="tl">
                    <a:srgbClr val="000000">
                      <a:alpha val="43137"/>
                    </a:srgbClr>
                  </a:outerShdw>
                </a:effectLst>
                <a:latin typeface="+mj-lt"/>
              </a:rPr>
              <a:t>del Mensaje diario de 6 </a:t>
            </a:r>
            <a:r>
              <a:rPr lang="es-ES_tradnl" sz="2400" b="1" dirty="0" smtClean="0">
                <a:solidFill>
                  <a:schemeClr val="bg1"/>
                </a:solidFill>
                <a:effectLst>
                  <a:outerShdw blurRad="38100" dist="38100" dir="2700000" algn="tl">
                    <a:srgbClr val="000000">
                      <a:alpha val="43137"/>
                    </a:srgbClr>
                  </a:outerShdw>
                </a:effectLst>
                <a:latin typeface="+mj-lt"/>
              </a:rPr>
              <a:t>minutos:</a:t>
            </a:r>
            <a:endParaRPr lang="es-CO" sz="2400" b="1" dirty="0" smtClean="0">
              <a:solidFill>
                <a:schemeClr val="bg1"/>
              </a:solidFill>
              <a:effectLst>
                <a:outerShdw blurRad="38100" dist="38100" dir="2700000" algn="tl">
                  <a:srgbClr val="000000">
                    <a:alpha val="43137"/>
                  </a:srgbClr>
                </a:outerShdw>
              </a:effectLst>
              <a:latin typeface="+mj-lt"/>
            </a:endParaRPr>
          </a:p>
          <a:p>
            <a:pPr marL="342900" indent="-342900">
              <a:buAutoNum type="arabicPeriod"/>
            </a:pPr>
            <a:r>
              <a:rPr lang="es-ES_tradnl" sz="2400" b="1" dirty="0" smtClean="0">
                <a:solidFill>
                  <a:schemeClr val="bg1"/>
                </a:solidFill>
                <a:effectLst>
                  <a:outerShdw blurRad="38100" dist="38100" dir="2700000" algn="tl">
                    <a:srgbClr val="000000">
                      <a:alpha val="43137"/>
                    </a:srgbClr>
                  </a:outerShdw>
                </a:effectLst>
                <a:latin typeface="+mj-lt"/>
              </a:rPr>
              <a:t>Sábado </a:t>
            </a:r>
            <a:r>
              <a:rPr lang="es-ES_tradnl" sz="2400" b="1" dirty="0">
                <a:solidFill>
                  <a:schemeClr val="bg1"/>
                </a:solidFill>
                <a:effectLst>
                  <a:outerShdw blurRad="38100" dist="38100" dir="2700000" algn="tl">
                    <a:srgbClr val="000000">
                      <a:alpha val="43137"/>
                    </a:srgbClr>
                  </a:outerShdw>
                </a:effectLst>
                <a:latin typeface="+mj-lt"/>
              </a:rPr>
              <a:t>	</a:t>
            </a:r>
            <a:r>
              <a:rPr lang="es-ES_tradnl" sz="2400" b="1" dirty="0" smtClean="0">
                <a:solidFill>
                  <a:schemeClr val="bg1"/>
                </a:solidFill>
                <a:effectLst>
                  <a:outerShdw blurRad="38100" dist="38100" dir="2700000" algn="tl">
                    <a:srgbClr val="000000">
                      <a:alpha val="43137"/>
                    </a:srgbClr>
                  </a:outerShdw>
                </a:effectLst>
                <a:latin typeface="+mj-lt"/>
              </a:rPr>
              <a:t>	El </a:t>
            </a:r>
            <a:r>
              <a:rPr lang="es-ES_tradnl" sz="2400" b="1" dirty="0">
                <a:solidFill>
                  <a:schemeClr val="bg1"/>
                </a:solidFill>
                <a:effectLst>
                  <a:outerShdw blurRad="38100" dist="38100" dir="2700000" algn="tl">
                    <a:srgbClr val="000000">
                      <a:alpha val="43137"/>
                    </a:srgbClr>
                  </a:outerShdw>
                </a:effectLst>
                <a:latin typeface="+mj-lt"/>
              </a:rPr>
              <a:t>Cristo </a:t>
            </a:r>
            <a:r>
              <a:rPr lang="es-ES_tradnl" sz="2400" b="1" dirty="0" smtClean="0">
                <a:solidFill>
                  <a:schemeClr val="bg1"/>
                </a:solidFill>
                <a:effectLst>
                  <a:outerShdw blurRad="38100" dist="38100" dir="2700000" algn="tl">
                    <a:srgbClr val="000000">
                      <a:alpha val="43137"/>
                    </a:srgbClr>
                  </a:outerShdw>
                </a:effectLst>
                <a:latin typeface="+mj-lt"/>
              </a:rPr>
              <a:t>verdadero</a:t>
            </a:r>
            <a:endParaRPr lang="es-CO" sz="2400" b="1" dirty="0" smtClean="0">
              <a:solidFill>
                <a:schemeClr val="bg1"/>
              </a:solidFill>
              <a:effectLst>
                <a:outerShdw blurRad="38100" dist="38100" dir="2700000" algn="tl">
                  <a:srgbClr val="000000">
                    <a:alpha val="43137"/>
                  </a:srgbClr>
                </a:outerShdw>
              </a:effectLst>
              <a:latin typeface="+mj-lt"/>
            </a:endParaRPr>
          </a:p>
          <a:p>
            <a:pPr marL="342900" indent="-342900">
              <a:buAutoNum type="arabicPeriod"/>
            </a:pPr>
            <a:r>
              <a:rPr lang="es-ES_tradnl" sz="2400" b="1" dirty="0" smtClean="0">
                <a:solidFill>
                  <a:schemeClr val="bg1"/>
                </a:solidFill>
                <a:effectLst>
                  <a:outerShdw blurRad="38100" dist="38100" dir="2700000" algn="tl">
                    <a:srgbClr val="000000">
                      <a:alpha val="43137"/>
                    </a:srgbClr>
                  </a:outerShdw>
                </a:effectLst>
                <a:latin typeface="+mj-lt"/>
              </a:rPr>
              <a:t>Domingo </a:t>
            </a:r>
            <a:r>
              <a:rPr lang="es-ES_tradnl" sz="2400" b="1" dirty="0">
                <a:solidFill>
                  <a:schemeClr val="bg1"/>
                </a:solidFill>
                <a:effectLst>
                  <a:outerShdw blurRad="38100" dist="38100" dir="2700000" algn="tl">
                    <a:srgbClr val="000000">
                      <a:alpha val="43137"/>
                    </a:srgbClr>
                  </a:outerShdw>
                </a:effectLst>
                <a:latin typeface="+mj-lt"/>
              </a:rPr>
              <a:t>	</a:t>
            </a:r>
            <a:r>
              <a:rPr lang="es-ES_tradnl" sz="2400" b="1" dirty="0" smtClean="0">
                <a:solidFill>
                  <a:schemeClr val="bg1"/>
                </a:solidFill>
                <a:effectLst>
                  <a:outerShdw blurRad="38100" dist="38100" dir="2700000" algn="tl">
                    <a:srgbClr val="000000">
                      <a:alpha val="43137"/>
                    </a:srgbClr>
                  </a:outerShdw>
                </a:effectLst>
                <a:latin typeface="+mj-lt"/>
              </a:rPr>
              <a:t>	Estado </a:t>
            </a:r>
            <a:r>
              <a:rPr lang="es-ES_tradnl" sz="2400" b="1" dirty="0">
                <a:solidFill>
                  <a:schemeClr val="bg1"/>
                </a:solidFill>
                <a:effectLst>
                  <a:outerShdw blurRad="38100" dist="38100" dir="2700000" algn="tl">
                    <a:srgbClr val="000000">
                      <a:alpha val="43137"/>
                    </a:srgbClr>
                  </a:outerShdw>
                </a:effectLst>
                <a:latin typeface="+mj-lt"/>
              </a:rPr>
              <a:t>de los </a:t>
            </a:r>
            <a:r>
              <a:rPr lang="es-ES_tradnl" sz="2400" b="1" dirty="0" smtClean="0">
                <a:solidFill>
                  <a:schemeClr val="bg1"/>
                </a:solidFill>
                <a:effectLst>
                  <a:outerShdw blurRad="38100" dist="38100" dir="2700000" algn="tl">
                    <a:srgbClr val="000000">
                      <a:alpha val="43137"/>
                    </a:srgbClr>
                  </a:outerShdw>
                </a:effectLst>
                <a:latin typeface="+mj-lt"/>
              </a:rPr>
              <a:t>muertos</a:t>
            </a:r>
            <a:endParaRPr lang="es-CO" sz="2400" b="1" dirty="0" smtClean="0">
              <a:solidFill>
                <a:schemeClr val="bg1"/>
              </a:solidFill>
              <a:effectLst>
                <a:outerShdw blurRad="38100" dist="38100" dir="2700000" algn="tl">
                  <a:srgbClr val="000000">
                    <a:alpha val="43137"/>
                  </a:srgbClr>
                </a:outerShdw>
              </a:effectLst>
              <a:latin typeface="+mj-lt"/>
            </a:endParaRPr>
          </a:p>
          <a:p>
            <a:pPr marL="342900" indent="-342900">
              <a:buAutoNum type="arabicPeriod"/>
            </a:pPr>
            <a:r>
              <a:rPr lang="es-ES_tradnl" sz="2400" b="1" dirty="0" smtClean="0">
                <a:solidFill>
                  <a:schemeClr val="bg1"/>
                </a:solidFill>
                <a:effectLst>
                  <a:outerShdw blurRad="38100" dist="38100" dir="2700000" algn="tl">
                    <a:srgbClr val="000000">
                      <a:alpha val="43137"/>
                    </a:srgbClr>
                  </a:outerShdw>
                </a:effectLst>
                <a:latin typeface="+mj-lt"/>
              </a:rPr>
              <a:t>Lunes </a:t>
            </a:r>
            <a:r>
              <a:rPr lang="es-ES_tradnl" sz="2400" b="1" dirty="0">
                <a:solidFill>
                  <a:schemeClr val="bg1"/>
                </a:solidFill>
                <a:effectLst>
                  <a:outerShdw blurRad="38100" dist="38100" dir="2700000" algn="tl">
                    <a:srgbClr val="000000">
                      <a:alpha val="43137"/>
                    </a:srgbClr>
                  </a:outerShdw>
                </a:effectLst>
                <a:latin typeface="+mj-lt"/>
              </a:rPr>
              <a:t>	</a:t>
            </a:r>
            <a:r>
              <a:rPr lang="es-ES_tradnl" sz="2400" b="1" dirty="0" smtClean="0">
                <a:solidFill>
                  <a:schemeClr val="bg1"/>
                </a:solidFill>
                <a:effectLst>
                  <a:outerShdw blurRad="38100" dist="38100" dir="2700000" algn="tl">
                    <a:srgbClr val="000000">
                      <a:alpha val="43137"/>
                    </a:srgbClr>
                  </a:outerShdw>
                </a:effectLst>
                <a:latin typeface="+mj-lt"/>
              </a:rPr>
              <a:t>	La </a:t>
            </a:r>
            <a:r>
              <a:rPr lang="es-ES_tradnl" sz="2400" b="1" dirty="0">
                <a:solidFill>
                  <a:schemeClr val="bg1"/>
                </a:solidFill>
                <a:effectLst>
                  <a:outerShdw blurRad="38100" dist="38100" dir="2700000" algn="tl">
                    <a:srgbClr val="000000">
                      <a:alpha val="43137"/>
                    </a:srgbClr>
                  </a:outerShdw>
                </a:effectLst>
                <a:latin typeface="+mj-lt"/>
              </a:rPr>
              <a:t>Ley de </a:t>
            </a:r>
            <a:r>
              <a:rPr lang="es-ES_tradnl" sz="2400" b="1" dirty="0" smtClean="0">
                <a:solidFill>
                  <a:schemeClr val="bg1"/>
                </a:solidFill>
                <a:effectLst>
                  <a:outerShdw blurRad="38100" dist="38100" dir="2700000" algn="tl">
                    <a:srgbClr val="000000">
                      <a:alpha val="43137"/>
                    </a:srgbClr>
                  </a:outerShdw>
                </a:effectLst>
                <a:latin typeface="+mj-lt"/>
              </a:rPr>
              <a:t>Dios</a:t>
            </a:r>
            <a:endParaRPr lang="es-CO" sz="2400" b="1" dirty="0" smtClean="0">
              <a:solidFill>
                <a:schemeClr val="bg1"/>
              </a:solidFill>
              <a:effectLst>
                <a:outerShdw blurRad="38100" dist="38100" dir="2700000" algn="tl">
                  <a:srgbClr val="000000">
                    <a:alpha val="43137"/>
                  </a:srgbClr>
                </a:outerShdw>
              </a:effectLst>
              <a:latin typeface="+mj-lt"/>
            </a:endParaRPr>
          </a:p>
          <a:p>
            <a:pPr marL="342900" indent="-342900">
              <a:buAutoNum type="arabicPeriod"/>
            </a:pPr>
            <a:r>
              <a:rPr lang="es-ES_tradnl" sz="2400" b="1" dirty="0" smtClean="0">
                <a:solidFill>
                  <a:schemeClr val="bg1"/>
                </a:solidFill>
                <a:effectLst>
                  <a:outerShdw blurRad="38100" dist="38100" dir="2700000" algn="tl">
                    <a:srgbClr val="000000">
                      <a:alpha val="43137"/>
                    </a:srgbClr>
                  </a:outerShdw>
                </a:effectLst>
                <a:latin typeface="+mj-lt"/>
              </a:rPr>
              <a:t>Martes</a:t>
            </a:r>
            <a:r>
              <a:rPr lang="es-ES_tradnl" sz="2400" b="1" dirty="0">
                <a:solidFill>
                  <a:schemeClr val="bg1"/>
                </a:solidFill>
                <a:effectLst>
                  <a:outerShdw blurRad="38100" dist="38100" dir="2700000" algn="tl">
                    <a:srgbClr val="000000">
                      <a:alpha val="43137"/>
                    </a:srgbClr>
                  </a:outerShdw>
                </a:effectLst>
                <a:latin typeface="+mj-lt"/>
              </a:rPr>
              <a:t>	</a:t>
            </a:r>
            <a:r>
              <a:rPr lang="es-ES_tradnl" sz="2400" b="1" dirty="0" smtClean="0">
                <a:solidFill>
                  <a:schemeClr val="bg1"/>
                </a:solidFill>
                <a:effectLst>
                  <a:outerShdw blurRad="38100" dist="38100" dir="2700000" algn="tl">
                    <a:srgbClr val="000000">
                      <a:alpha val="43137"/>
                    </a:srgbClr>
                  </a:outerShdw>
                </a:effectLst>
                <a:latin typeface="+mj-lt"/>
              </a:rPr>
              <a:t>	El Santuario</a:t>
            </a:r>
            <a:endParaRPr lang="es-CO" sz="2400" b="1" dirty="0" smtClean="0">
              <a:solidFill>
                <a:schemeClr val="bg1"/>
              </a:solidFill>
              <a:effectLst>
                <a:outerShdw blurRad="38100" dist="38100" dir="2700000" algn="tl">
                  <a:srgbClr val="000000">
                    <a:alpha val="43137"/>
                  </a:srgbClr>
                </a:outerShdw>
              </a:effectLst>
              <a:latin typeface="+mj-lt"/>
            </a:endParaRPr>
          </a:p>
          <a:p>
            <a:pPr marL="342900" indent="-342900">
              <a:buAutoNum type="arabicPeriod"/>
            </a:pPr>
            <a:r>
              <a:rPr lang="es-ES_tradnl" sz="2400" b="1" dirty="0" smtClean="0">
                <a:solidFill>
                  <a:schemeClr val="bg1"/>
                </a:solidFill>
                <a:effectLst>
                  <a:outerShdw blurRad="38100" dist="38100" dir="2700000" algn="tl">
                    <a:srgbClr val="000000">
                      <a:alpha val="43137"/>
                    </a:srgbClr>
                  </a:outerShdw>
                </a:effectLst>
                <a:latin typeface="+mj-lt"/>
              </a:rPr>
              <a:t>Miércoles </a:t>
            </a:r>
            <a:r>
              <a:rPr lang="es-ES_tradnl" sz="2400" b="1" dirty="0">
                <a:solidFill>
                  <a:schemeClr val="bg1"/>
                </a:solidFill>
                <a:effectLst>
                  <a:outerShdw blurRad="38100" dist="38100" dir="2700000" algn="tl">
                    <a:srgbClr val="000000">
                      <a:alpha val="43137"/>
                    </a:srgbClr>
                  </a:outerShdw>
                </a:effectLst>
                <a:latin typeface="+mj-lt"/>
              </a:rPr>
              <a:t>	</a:t>
            </a:r>
            <a:r>
              <a:rPr lang="es-ES_tradnl" sz="2400" b="1" dirty="0" smtClean="0">
                <a:solidFill>
                  <a:schemeClr val="bg1"/>
                </a:solidFill>
                <a:effectLst>
                  <a:outerShdw blurRad="38100" dist="38100" dir="2700000" algn="tl">
                    <a:srgbClr val="000000">
                      <a:alpha val="43137"/>
                    </a:srgbClr>
                  </a:outerShdw>
                </a:effectLst>
                <a:latin typeface="+mj-lt"/>
              </a:rPr>
              <a:t>	El Sábado</a:t>
            </a:r>
            <a:endParaRPr lang="es-CO" sz="2400" b="1" dirty="0" smtClean="0">
              <a:solidFill>
                <a:schemeClr val="bg1"/>
              </a:solidFill>
              <a:effectLst>
                <a:outerShdw blurRad="38100" dist="38100" dir="2700000" algn="tl">
                  <a:srgbClr val="000000">
                    <a:alpha val="43137"/>
                  </a:srgbClr>
                </a:outerShdw>
              </a:effectLst>
              <a:latin typeface="+mj-lt"/>
            </a:endParaRPr>
          </a:p>
          <a:p>
            <a:pPr marL="342900" indent="-342900">
              <a:buAutoNum type="arabicPeriod"/>
            </a:pPr>
            <a:r>
              <a:rPr lang="es-ES_tradnl" sz="2400" b="1" dirty="0" smtClean="0">
                <a:solidFill>
                  <a:schemeClr val="bg1"/>
                </a:solidFill>
                <a:effectLst>
                  <a:outerShdw blurRad="38100" dist="38100" dir="2700000" algn="tl">
                    <a:srgbClr val="000000">
                      <a:alpha val="43137"/>
                    </a:srgbClr>
                  </a:outerShdw>
                </a:effectLst>
                <a:latin typeface="+mj-lt"/>
              </a:rPr>
              <a:t>Jueves</a:t>
            </a:r>
            <a:r>
              <a:rPr lang="es-ES_tradnl" sz="2400" b="1" dirty="0">
                <a:solidFill>
                  <a:schemeClr val="bg1"/>
                </a:solidFill>
                <a:effectLst>
                  <a:outerShdw blurRad="38100" dist="38100" dir="2700000" algn="tl">
                    <a:srgbClr val="000000">
                      <a:alpha val="43137"/>
                    </a:srgbClr>
                  </a:outerShdw>
                </a:effectLst>
                <a:latin typeface="+mj-lt"/>
              </a:rPr>
              <a:t>    	</a:t>
            </a:r>
            <a:r>
              <a:rPr lang="es-ES_tradnl" sz="2400" b="1" dirty="0" smtClean="0">
                <a:solidFill>
                  <a:schemeClr val="bg1"/>
                </a:solidFill>
                <a:effectLst>
                  <a:outerShdw blurRad="38100" dist="38100" dir="2700000" algn="tl">
                    <a:srgbClr val="000000">
                      <a:alpha val="43137"/>
                    </a:srgbClr>
                  </a:outerShdw>
                </a:effectLst>
                <a:latin typeface="+mj-lt"/>
              </a:rPr>
              <a:t>	La </a:t>
            </a:r>
            <a:r>
              <a:rPr lang="es-ES_tradnl" sz="2400" b="1" dirty="0">
                <a:solidFill>
                  <a:schemeClr val="bg1"/>
                </a:solidFill>
                <a:effectLst>
                  <a:outerShdw blurRad="38100" dist="38100" dir="2700000" algn="tl">
                    <a:srgbClr val="000000">
                      <a:alpha val="43137"/>
                    </a:srgbClr>
                  </a:outerShdw>
                </a:effectLst>
                <a:latin typeface="+mj-lt"/>
              </a:rPr>
              <a:t>Salvación. </a:t>
            </a:r>
            <a:r>
              <a:rPr lang="es-ES_tradnl" sz="2400" b="1" dirty="0" smtClean="0">
                <a:solidFill>
                  <a:schemeClr val="bg1"/>
                </a:solidFill>
                <a:effectLst>
                  <a:outerShdw blurRad="38100" dist="38100" dir="2700000" algn="tl">
                    <a:srgbClr val="000000">
                      <a:alpha val="43137"/>
                    </a:srgbClr>
                  </a:outerShdw>
                </a:effectLst>
                <a:latin typeface="+mj-lt"/>
              </a:rPr>
              <a:t>Bautismo</a:t>
            </a:r>
            <a:endParaRPr lang="es-CO" sz="2400" b="1" dirty="0" smtClean="0">
              <a:solidFill>
                <a:schemeClr val="bg1"/>
              </a:solidFill>
              <a:effectLst>
                <a:outerShdw blurRad="38100" dist="38100" dir="2700000" algn="tl">
                  <a:srgbClr val="000000">
                    <a:alpha val="43137"/>
                  </a:srgbClr>
                </a:outerShdw>
              </a:effectLst>
              <a:latin typeface="+mj-lt"/>
            </a:endParaRPr>
          </a:p>
          <a:p>
            <a:pPr marL="342900" indent="-342900">
              <a:buAutoNum type="arabicPeriod"/>
            </a:pPr>
            <a:r>
              <a:rPr lang="es-ES_tradnl" sz="2400" b="1" dirty="0" smtClean="0">
                <a:solidFill>
                  <a:schemeClr val="bg1"/>
                </a:solidFill>
                <a:effectLst>
                  <a:outerShdw blurRad="38100" dist="38100" dir="2700000" algn="tl">
                    <a:srgbClr val="000000">
                      <a:alpha val="43137"/>
                    </a:srgbClr>
                  </a:outerShdw>
                </a:effectLst>
                <a:latin typeface="+mj-lt"/>
              </a:rPr>
              <a:t>Viernes</a:t>
            </a:r>
            <a:r>
              <a:rPr lang="es-ES_tradnl" sz="2400" b="1" dirty="0">
                <a:solidFill>
                  <a:schemeClr val="bg1"/>
                </a:solidFill>
                <a:effectLst>
                  <a:outerShdw blurRad="38100" dist="38100" dir="2700000" algn="tl">
                    <a:srgbClr val="000000">
                      <a:alpha val="43137"/>
                    </a:srgbClr>
                  </a:outerShdw>
                </a:effectLst>
                <a:latin typeface="+mj-lt"/>
              </a:rPr>
              <a:t>	</a:t>
            </a:r>
            <a:r>
              <a:rPr lang="es-ES_tradnl" sz="2400" b="1" dirty="0" smtClean="0">
                <a:solidFill>
                  <a:schemeClr val="bg1"/>
                </a:solidFill>
                <a:effectLst>
                  <a:outerShdw blurRad="38100" dist="38100" dir="2700000" algn="tl">
                    <a:srgbClr val="000000">
                      <a:alpha val="43137"/>
                    </a:srgbClr>
                  </a:outerShdw>
                </a:effectLst>
                <a:latin typeface="+mj-lt"/>
              </a:rPr>
              <a:t>	La </a:t>
            </a:r>
            <a:r>
              <a:rPr lang="es-ES_tradnl" sz="2400" b="1" dirty="0">
                <a:solidFill>
                  <a:schemeClr val="bg1"/>
                </a:solidFill>
                <a:effectLst>
                  <a:outerShdw blurRad="38100" dist="38100" dir="2700000" algn="tl">
                    <a:srgbClr val="000000">
                      <a:alpha val="43137"/>
                    </a:srgbClr>
                  </a:outerShdw>
                </a:effectLst>
                <a:latin typeface="+mj-lt"/>
              </a:rPr>
              <a:t>Segunda </a:t>
            </a:r>
            <a:r>
              <a:rPr lang="es-ES_tradnl" sz="2400" b="1" dirty="0" smtClean="0">
                <a:solidFill>
                  <a:schemeClr val="bg1"/>
                </a:solidFill>
                <a:effectLst>
                  <a:outerShdw blurRad="38100" dist="38100" dir="2700000" algn="tl">
                    <a:srgbClr val="000000">
                      <a:alpha val="43137"/>
                    </a:srgbClr>
                  </a:outerShdw>
                </a:effectLst>
                <a:latin typeface="+mj-lt"/>
              </a:rPr>
              <a:t>Venida.</a:t>
            </a:r>
            <a:endParaRPr lang="es-CO" sz="2400" b="1" dirty="0" smtClean="0">
              <a:solidFill>
                <a:schemeClr val="bg1"/>
              </a:solidFill>
              <a:effectLst>
                <a:outerShdw blurRad="38100" dist="38100" dir="2700000" algn="tl">
                  <a:srgbClr val="000000">
                    <a:alpha val="43137"/>
                  </a:srgbClr>
                </a:outerShdw>
              </a:effectLst>
              <a:latin typeface="+mj-lt"/>
            </a:endParaRPr>
          </a:p>
          <a:p>
            <a:pPr marL="342900" indent="-342900">
              <a:buAutoNum type="arabicPeriod"/>
            </a:pPr>
            <a:r>
              <a:rPr lang="es-ES_tradnl" sz="2400" b="1" dirty="0" smtClean="0">
                <a:solidFill>
                  <a:schemeClr val="bg1"/>
                </a:solidFill>
                <a:effectLst>
                  <a:outerShdw blurRad="38100" dist="38100" dir="2700000" algn="tl">
                    <a:srgbClr val="000000">
                      <a:alpha val="43137"/>
                    </a:srgbClr>
                  </a:outerShdw>
                </a:effectLst>
                <a:latin typeface="+mj-lt"/>
              </a:rPr>
              <a:t>Sábado</a:t>
            </a:r>
            <a:r>
              <a:rPr lang="es-ES_tradnl" sz="2400" b="1" dirty="0">
                <a:solidFill>
                  <a:schemeClr val="bg1"/>
                </a:solidFill>
                <a:effectLst>
                  <a:outerShdw blurRad="38100" dist="38100" dir="2700000" algn="tl">
                    <a:srgbClr val="000000">
                      <a:alpha val="43137"/>
                    </a:srgbClr>
                  </a:outerShdw>
                </a:effectLst>
                <a:latin typeface="+mj-lt"/>
              </a:rPr>
              <a:t>. 	</a:t>
            </a:r>
            <a:r>
              <a:rPr lang="es-ES_tradnl" sz="2400" b="1" dirty="0" smtClean="0">
                <a:solidFill>
                  <a:schemeClr val="bg1"/>
                </a:solidFill>
                <a:effectLst>
                  <a:outerShdw blurRad="38100" dist="38100" dir="2700000" algn="tl">
                    <a:srgbClr val="000000">
                      <a:alpha val="43137"/>
                    </a:srgbClr>
                  </a:outerShdw>
                </a:effectLst>
                <a:latin typeface="+mj-lt"/>
              </a:rPr>
              <a:t>	El </a:t>
            </a:r>
            <a:r>
              <a:rPr lang="es-ES_tradnl" sz="2400" b="1" dirty="0">
                <a:solidFill>
                  <a:schemeClr val="bg1"/>
                </a:solidFill>
                <a:effectLst>
                  <a:outerShdw blurRad="38100" dist="38100" dir="2700000" algn="tl">
                    <a:srgbClr val="000000">
                      <a:alpha val="43137"/>
                    </a:srgbClr>
                  </a:outerShdw>
                </a:effectLst>
                <a:latin typeface="+mj-lt"/>
              </a:rPr>
              <a:t>Milenio. Tierra Nueva</a:t>
            </a:r>
            <a:r>
              <a:rPr lang="es-ES_tradnl" sz="2400" b="1" dirty="0" smtClean="0">
                <a:solidFill>
                  <a:schemeClr val="bg1"/>
                </a:solidFill>
                <a:effectLst>
                  <a:outerShdw blurRad="38100" dist="38100" dir="2700000" algn="tl">
                    <a:srgbClr val="000000">
                      <a:alpha val="43137"/>
                    </a:srgbClr>
                  </a:outerShdw>
                </a:effectLst>
                <a:latin typeface="+mj-lt"/>
              </a:rPr>
              <a:t>.</a:t>
            </a:r>
            <a:endParaRPr lang="es-CO" sz="16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60103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22037" y="1092630"/>
            <a:ext cx="10529454" cy="4524315"/>
          </a:xfrm>
          <a:prstGeom prst="rect">
            <a:avLst/>
          </a:prstGeom>
        </p:spPr>
        <p:txBody>
          <a:bodyPr wrap="square">
            <a:spAutoFit/>
          </a:bodyPr>
          <a:lstStyle/>
          <a:p>
            <a:pPr algn="just">
              <a:spcBef>
                <a:spcPts val="1200"/>
              </a:spcBef>
              <a:spcAft>
                <a:spcPts val="1200"/>
              </a:spcAft>
            </a:pP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Los Miembros de la UCN ingresarán a la página </a:t>
            </a:r>
            <a:r>
              <a:rPr lang="es-ES_tradnl" sz="32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www.evangelistasdigitales.iasd.org.co</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allí se inscribirán y registrarán el nombre de sus  </a:t>
            </a: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3 </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amigos no Adventistas a quienes le compartirán el video durante la campaña, los miembros que se registren recibirán  un </a:t>
            </a:r>
            <a:r>
              <a:rPr lang="es-ES_tradnl" sz="3200" dirty="0" err="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Ebook</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con material de ayuda para su crecimiento misionero. Esta información nos permitirá tener una proyección aproximada de los hermanos involucrados y de los amigos que serían bendecidos con los videos.</a:t>
            </a:r>
            <a:endParaRPr lang="es-CO"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467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9959" y="1230954"/>
            <a:ext cx="10387309" cy="4401205"/>
          </a:xfrm>
          <a:prstGeom prst="rect">
            <a:avLst/>
          </a:prstGeom>
        </p:spPr>
        <p:txBody>
          <a:bodyPr wrap="square">
            <a:spAutoFit/>
          </a:bodyPr>
          <a:lstStyle/>
          <a:p>
            <a:pPr algn="just">
              <a:spcAft>
                <a:spcPts val="0"/>
              </a:spcAft>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Todos los miembros de la Iglesia Adventista del Séptimo Día con una cuenta en redes sociales en el territorio de la Unión Colombiana del Norte, serán invitados a conectarse y ver el discurso cada día, e invitar al menos a tres no-miembro de la Iglesia a conectarse y ver el mensaje. </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algn="just">
              <a:spcAft>
                <a:spcPts val="0"/>
              </a:spcAft>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 </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algn="just">
              <a:spcAft>
                <a:spcPts val="0"/>
              </a:spcAft>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A todos los miembros adventistas que observan los discursos se les pedirá que compartan el contenido del video con otros a través del enlace o por medio de la red social que mejor manejen para que muchos más puedan beneficiarse de los mensajes.</a:t>
            </a:r>
            <a:endParaRPr lang="es-CO"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67072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034" y="1001058"/>
            <a:ext cx="10797309" cy="4985980"/>
          </a:xfrm>
          <a:prstGeom prst="rect">
            <a:avLst/>
          </a:prstGeom>
        </p:spPr>
        <p:txBody>
          <a:bodyPr wrap="square">
            <a:spAutoFit/>
          </a:bodyPr>
          <a:lstStyle/>
          <a:p>
            <a:pPr algn="just">
              <a:spcAft>
                <a:spcPts val="0"/>
              </a:spcAft>
            </a:pPr>
            <a:r>
              <a:rPr lang="es-ES_tradnl" sz="5400" b="1" dirty="0">
                <a:ln w="25400">
                  <a:solidFill>
                    <a:schemeClr val="bg1"/>
                  </a:solidFill>
                </a:ln>
                <a:gradFill>
                  <a:gsLst>
                    <a:gs pos="100000">
                      <a:srgbClr val="7030A0"/>
                    </a:gs>
                    <a:gs pos="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Fase 3</a:t>
            </a:r>
            <a:endParaRPr lang="es-CO" sz="5400" dirty="0" smtClean="0">
              <a:ln w="25400">
                <a:solidFill>
                  <a:schemeClr val="bg1"/>
                </a:solidFill>
              </a:ln>
              <a:gradFill>
                <a:gsLst>
                  <a:gs pos="100000">
                    <a:srgbClr val="7030A0"/>
                  </a:gs>
                  <a:gs pos="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En esta fase todo miembro de la UCN compartirá cada uno de los videos con sus contactos por medio de las redes sociales que maneje, por ejemplo: Facebook, Instagram, Twitter, YouTube, WhatsApp, </a:t>
            </a:r>
            <a:r>
              <a:rPr lang="es-ES_tradnl" sz="2400" dirty="0" err="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Telegram</a:t>
            </a:r>
            <a:r>
              <a:rPr lang="es-ES_tradnl"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o desde la web </a:t>
            </a:r>
            <a:r>
              <a:rPr lang="es-ES_tradnl" sz="24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www.eureca.iasd.org.co</a:t>
            </a:r>
            <a:r>
              <a:rPr lang="es-ES_tradnl"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en esta fase el objetivo es que cada video pueda llegar a la mayor cantidad de personas para tener un mayor alcance y de esta manera puedan ser muchos los beneficiados, tanto con el contenido de los videos, como con los estudios bíblicos objeto de esta campaña.</a:t>
            </a:r>
            <a:endParaRPr lang="es-CO" sz="24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spcAft>
                <a:spcPts val="0"/>
              </a:spcAft>
            </a:pPr>
            <a:r>
              <a:rPr lang="es-ES_tradnl" sz="24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endParaRPr lang="es-CO" sz="24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Se informará de forma clara y anticipada los horarios de publicación de cada video para que los hermanos puedan acceder a estos y compartirlos de la forma más masiva posible.</a:t>
            </a:r>
            <a:endParaRPr lang="es-CO"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68447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83140" y="892874"/>
            <a:ext cx="9520657" cy="4647426"/>
          </a:xfrm>
          <a:prstGeom prst="rect">
            <a:avLst/>
          </a:prstGeom>
        </p:spPr>
        <p:txBody>
          <a:bodyPr wrap="square">
            <a:spAutoFit/>
          </a:bodyPr>
          <a:lstStyle/>
          <a:p>
            <a:pPr>
              <a:spcAft>
                <a:spcPts val="0"/>
              </a:spcAft>
            </a:pPr>
            <a:r>
              <a:rPr lang="es-ES_tradnl" sz="4000" b="1" dirty="0">
                <a:ln w="25400">
                  <a:solidFill>
                    <a:schemeClr val="bg1"/>
                  </a:solidFill>
                </a:ln>
                <a:gradFill>
                  <a:gsLst>
                    <a:gs pos="100000">
                      <a:srgbClr val="7030A0"/>
                    </a:gs>
                    <a:gs pos="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Obtén un regalo:</a:t>
            </a:r>
            <a:endParaRPr lang="es-CO" sz="4000" dirty="0" smtClean="0">
              <a:ln w="25400">
                <a:solidFill>
                  <a:schemeClr val="bg1"/>
                </a:solidFill>
              </a:ln>
              <a:gradFill>
                <a:gsLst>
                  <a:gs pos="100000">
                    <a:srgbClr val="7030A0"/>
                  </a:gs>
                  <a:gs pos="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a:spcAft>
                <a:spcPts val="0"/>
              </a:spcAft>
            </a:pPr>
            <a:endPar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p>
            <a:pPr>
              <a:spcAft>
                <a:spcPts val="0"/>
              </a:spcAft>
            </a:pPr>
            <a:r>
              <a:rPr lang="es-ES_tradnl" sz="32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Todas </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las personas que vean el video de EUREKA por medio de las diferentes plataformas de redes sociales de los campos, la Unión o vía WhatsApp, serán </a:t>
            </a:r>
            <a:r>
              <a:rPr lang="es-ES_tradnl" sz="3200" dirty="0" err="1">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redireccionados</a:t>
            </a: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 a nuestra página de aterrizaje www.eureka.iasd.org.co o a la línea de WhatsApp 3117395032 para diligenciar un corto formulario, una vez diligenciado recibirán un obsequio digital. </a:t>
            </a:r>
            <a:endParaRPr lang="es-CO"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279076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8863" y="518869"/>
            <a:ext cx="10527889" cy="5570756"/>
          </a:xfrm>
          <a:prstGeom prst="rect">
            <a:avLst/>
          </a:prstGeom>
        </p:spPr>
        <p:txBody>
          <a:bodyPr wrap="square">
            <a:spAutoFit/>
          </a:bodyPr>
          <a:lstStyle/>
          <a:p>
            <a:pPr algn="just">
              <a:spcAft>
                <a:spcPts val="0"/>
              </a:spcAft>
            </a:pPr>
            <a:r>
              <a:rPr lang="es-ES_tradnl" sz="4400" b="1" dirty="0">
                <a:ln w="25400">
                  <a:solidFill>
                    <a:schemeClr val="bg1"/>
                  </a:solidFill>
                </a:ln>
                <a:gradFill>
                  <a:gsLst>
                    <a:gs pos="100000">
                      <a:srgbClr val="7030A0"/>
                    </a:gs>
                    <a:gs pos="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FASE 4</a:t>
            </a:r>
            <a:endParaRPr lang="es-CO" sz="4400" dirty="0" smtClean="0">
              <a:ln w="25400">
                <a:solidFill>
                  <a:schemeClr val="bg1"/>
                </a:solidFill>
              </a:ln>
              <a:gradFill>
                <a:gsLst>
                  <a:gs pos="100000">
                    <a:srgbClr val="7030A0"/>
                  </a:gs>
                  <a:gs pos="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spcAft>
                <a:spcPts val="0"/>
              </a:spcAft>
            </a:pPr>
            <a:r>
              <a:rPr lang="es-ES_tradnl" sz="24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endParaRPr lang="es-CO" sz="24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En esta fase cada pastor de Distrito recibirá una notificación en su correo electrónico donde se le informa que hay personas en su sector que manifiestan algún interés ya sea en: Oración, Estudio bíblico o bautismo. Y podrá tener la información básica de cada una de las personas registradas en EUREKA, esta información será en tiempo real.</a:t>
            </a:r>
            <a:endParaRPr lang="es-CO" sz="24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spcAft>
                <a:spcPts val="0"/>
              </a:spcAft>
            </a:pPr>
            <a:r>
              <a:rPr lang="es-ES_tradnl" sz="24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endParaRPr lang="es-CO" sz="24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0"/>
              </a:spcAft>
            </a:pPr>
            <a:r>
              <a:rPr lang="es-ES_tradnl"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El pastor podrá ingresar a la plataforma y desde allí podrá visualizar la información de las personas registradas para su área y socializarla con su equipo de evangelismo distrital, de igual manera tendrá la opción de descargar la misma en un archivo </a:t>
            </a:r>
            <a:r>
              <a:rPr lang="es-ES_tradnl" sz="2400" dirty="0" err="1">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xls</a:t>
            </a:r>
            <a:r>
              <a:rPr lang="es-ES_tradnl"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En esta plataforma el pastor podrá validar si ya la persona fue contactada, si ya está estudiando, si ya fue bautizada o si no se logró dar continuidad al proceso</a:t>
            </a:r>
            <a:r>
              <a:rPr lang="es-ES_tradnl" sz="24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a:t>
            </a:r>
            <a:endParaRPr lang="es-CO" sz="24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1955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CuadroTexto 3"/>
          <p:cNvSpPr txBox="1"/>
          <p:nvPr/>
        </p:nvSpPr>
        <p:spPr>
          <a:xfrm>
            <a:off x="5679625" y="1293311"/>
            <a:ext cx="6059055" cy="3662541"/>
          </a:xfrm>
          <a:prstGeom prst="rect">
            <a:avLst/>
          </a:prstGeom>
          <a:noFill/>
        </p:spPr>
        <p:txBody>
          <a:bodyPr wrap="square" rtlCol="0">
            <a:spAutoFit/>
          </a:bodyPr>
          <a:lstStyle/>
          <a:p>
            <a:pPr algn="ctr"/>
            <a:r>
              <a:rPr lang="es-CO" sz="3600" b="1" dirty="0" smtClean="0">
                <a:solidFill>
                  <a:schemeClr val="bg1"/>
                </a:solidFill>
                <a:latin typeface="Arial" panose="020B0604020202020204" pitchFamily="34" charset="0"/>
                <a:cs typeface="Arial" panose="020B0604020202020204" pitchFamily="34" charset="0"/>
              </a:rPr>
              <a:t>ORGANICE UN MINISTERIO DIGITAL</a:t>
            </a:r>
          </a:p>
          <a:p>
            <a:endParaRPr lang="es-CO" sz="2000" dirty="0">
              <a:solidFill>
                <a:schemeClr val="bg1"/>
              </a:solidFill>
              <a:latin typeface="Arial" panose="020B0604020202020204" pitchFamily="34" charset="0"/>
              <a:cs typeface="Arial" panose="020B0604020202020204" pitchFamily="34" charset="0"/>
            </a:endParaRPr>
          </a:p>
          <a:p>
            <a:pPr algn="just"/>
            <a:r>
              <a:rPr lang="es-CO" sz="2800" dirty="0" smtClean="0">
                <a:solidFill>
                  <a:schemeClr val="bg1"/>
                </a:solidFill>
                <a:latin typeface="Arial" panose="020B0604020202020204" pitchFamily="34" charset="0"/>
                <a:cs typeface="Arial" panose="020B0604020202020204" pitchFamily="34" charset="0"/>
              </a:rPr>
              <a:t>Las iglesias que más crecerán en los próximos cinco años, tendrán Un MINISTERIO organizado, fuerte y bien equipado para compartir el evangelio en línea.</a:t>
            </a:r>
            <a:endParaRPr lang="es-CO"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343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36436" y="1702460"/>
            <a:ext cx="8829964" cy="3108543"/>
          </a:xfrm>
          <a:prstGeom prst="rect">
            <a:avLst/>
          </a:prstGeom>
        </p:spPr>
        <p:txBody>
          <a:bodyPr wrap="square">
            <a:spAutoFit/>
          </a:bodyPr>
          <a:lstStyle/>
          <a:p>
            <a:pPr algn="ctr">
              <a:spcAft>
                <a:spcPts val="0"/>
              </a:spcAft>
            </a:pP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Por otra parte el pastor y los miembros de la Iglesia local tendrán la </a:t>
            </a:r>
            <a:r>
              <a:rPr lang="es-ES_tradnl"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herramienta digital</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r>
              <a:rPr lang="es-ES_tradnl" sz="2800" dirty="0">
                <a:solidFill>
                  <a:srgbClr val="FF00FF"/>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www.respuestasbiblicas.org</a:t>
            </a:r>
            <a:r>
              <a:rPr lang="es-ES_tradnl" sz="28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donde podrán realizar estudios bíblicos virtuales con sus amigos, quienes al final del curso recibirán un certificado y estarán muy bien preparados para la siguiente fase.</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ctr">
              <a:spcAft>
                <a:spcPts val="0"/>
              </a:spcAft>
            </a:pPr>
            <a:r>
              <a:rPr lang="es-ES_tradnl" sz="28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rPr>
              <a:t> </a:t>
            </a:r>
            <a:endParaRPr lang="es-CO" sz="28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06985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99490" y="1064829"/>
            <a:ext cx="8349673" cy="4524315"/>
          </a:xfrm>
          <a:prstGeom prst="rect">
            <a:avLst/>
          </a:prstGeom>
        </p:spPr>
        <p:txBody>
          <a:bodyPr wrap="square">
            <a:spAutoFit/>
          </a:bodyPr>
          <a:lstStyle/>
          <a:p>
            <a:pPr algn="just">
              <a:spcAft>
                <a:spcPts val="0"/>
              </a:spcAft>
            </a:pPr>
            <a:r>
              <a:rPr lang="es-ES_tradnl" sz="3200"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Nuestro desafío en esta fase es tener al menos 5,000 contactos NO adventistas registrados en nuestra web EUREKA para tomar las lecciones bíblicas en la plataforma en línea. Esta fase continuará durante cinco meses. El objetivo a alcanzar, es que al menos 5,000 no adventistas completen el estudio bíblico en línea y estén preparados para recibir sus certificados.</a:t>
            </a:r>
            <a:endParaRPr lang="es-CO" sz="3200" dirty="0">
              <a:solidFill>
                <a:schemeClr val="bg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9961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51570" y="1434134"/>
            <a:ext cx="9947564" cy="3939540"/>
          </a:xfrm>
          <a:prstGeom prst="rect">
            <a:avLst/>
          </a:prstGeom>
        </p:spPr>
        <p:txBody>
          <a:bodyPr wrap="square">
            <a:spAutoFit/>
          </a:bodyPr>
          <a:lstStyle/>
          <a:p>
            <a:pPr algn="just">
              <a:spcAft>
                <a:spcPts val="0"/>
              </a:spcAft>
            </a:pPr>
            <a:r>
              <a:rPr lang="es-ES_tradnl" sz="5400" b="1" dirty="0">
                <a:ln w="25400">
                  <a:solidFill>
                    <a:schemeClr val="bg1"/>
                  </a:solidFill>
                </a:ln>
                <a:gradFill>
                  <a:gsLst>
                    <a:gs pos="100000">
                      <a:srgbClr val="7030A0"/>
                    </a:gs>
                    <a:gs pos="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FASE 5</a:t>
            </a:r>
            <a:endParaRPr lang="es-CO" sz="5400" dirty="0" smtClean="0">
              <a:ln w="25400">
                <a:solidFill>
                  <a:schemeClr val="bg1"/>
                </a:solidFill>
              </a:ln>
              <a:gradFill>
                <a:gsLst>
                  <a:gs pos="100000">
                    <a:srgbClr val="7030A0"/>
                  </a:gs>
                  <a:gs pos="0">
                    <a:srgbClr val="FF00FF"/>
                  </a:gs>
                </a:gsLst>
                <a:lin ang="5400000" scaled="1"/>
              </a:gra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0"/>
              </a:spcAft>
            </a:pPr>
            <a:r>
              <a:rPr lang="es-ES_tradnl" sz="36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endParaRPr lang="es-CO" sz="3600" dirty="0" smtClean="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algn="just">
              <a:spcAft>
                <a:spcPts val="0"/>
              </a:spcAft>
            </a:pPr>
            <a:r>
              <a:rPr lang="es-ES_tradnl"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Desarrolle un programa de conservación en línea de seis semanas para instruir y guiar a los nuevos miembros en su nueva relación y crecimiento en Cristo y la Iglesia Adventista del Séptimo Día. (La Senda del Discipulado. 40 lecciones)</a:t>
            </a:r>
            <a:endParaRPr lang="es-CO" sz="3200" dirty="0">
              <a:solidFill>
                <a:schemeClr val="bg1"/>
              </a:solidFill>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96785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1443841"/>
            <a:ext cx="6096000" cy="3970318"/>
          </a:xfrm>
          <a:prstGeom prst="rect">
            <a:avLst/>
          </a:prstGeom>
        </p:spPr>
        <p:txBody>
          <a:bodyPr>
            <a:spAutoFit/>
          </a:bodyPr>
          <a:lstStyle/>
          <a:p>
            <a:r>
              <a:rPr lang="es-CO" b="1" dirty="0">
                <a:solidFill>
                  <a:srgbClr val="687686"/>
                </a:solidFill>
                <a:latin typeface="Source Sans Pro"/>
              </a:rPr>
              <a:t>1. No se apeguen a la estructura de un servicio regular</a:t>
            </a:r>
            <a:endParaRPr lang="es-CO" dirty="0">
              <a:solidFill>
                <a:srgbClr val="687686"/>
              </a:solidFill>
              <a:latin typeface="Source Sans Pro"/>
            </a:endParaRPr>
          </a:p>
          <a:p>
            <a:r>
              <a:rPr lang="es-CO" dirty="0">
                <a:solidFill>
                  <a:srgbClr val="687686"/>
                </a:solidFill>
                <a:latin typeface="Source Sans Pro"/>
              </a:rPr>
              <a:t>Las congregaciones tienen, por lo general, una estructura establecida para sus servicios. Y si bien pueden funcionar cuando se hace reuniones presenciales, estas no son tan efectivas por internet. Hacer pequeños cambios puede hacer una gran diferencia. Si es necesario agregar o quitar ciertas prácticas, entonces háganlo.</a:t>
            </a:r>
          </a:p>
          <a:p>
            <a:r>
              <a:rPr lang="es-CO" dirty="0">
                <a:solidFill>
                  <a:srgbClr val="687686"/>
                </a:solidFill>
                <a:latin typeface="Source Sans Pro"/>
              </a:rPr>
              <a:t>Por ejemplo, cantar u orar por una hora puede que sea demasiado cansado para algunos. Además, hay personas que tienen internet limitado y no pueden presenciar un servicio tan largo. En lugar de eso, evalúen la disponibilidad de sus miembros y vean qué método sería más eficiente.</a:t>
            </a:r>
            <a:endParaRPr lang="es-CO" b="0" i="0" dirty="0">
              <a:solidFill>
                <a:srgbClr val="687686"/>
              </a:solidFill>
              <a:effectLst/>
              <a:latin typeface="Source Sans Pro"/>
            </a:endParaRPr>
          </a:p>
        </p:txBody>
      </p:sp>
    </p:spTree>
    <p:extLst>
      <p:ext uri="{BB962C8B-B14F-4D97-AF65-F5344CB8AC3E}">
        <p14:creationId xmlns:p14="http://schemas.microsoft.com/office/powerpoint/2010/main" val="7655130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1997839"/>
            <a:ext cx="6096000" cy="2862322"/>
          </a:xfrm>
          <a:prstGeom prst="rect">
            <a:avLst/>
          </a:prstGeom>
        </p:spPr>
        <p:txBody>
          <a:bodyPr>
            <a:spAutoFit/>
          </a:bodyPr>
          <a:lstStyle/>
          <a:p>
            <a:r>
              <a:rPr lang="es-CO" b="1" dirty="0">
                <a:solidFill>
                  <a:srgbClr val="687686"/>
                </a:solidFill>
                <a:latin typeface="Source Sans Pro"/>
              </a:rPr>
              <a:t>2. Ofrezcan consejería pastoral</a:t>
            </a:r>
            <a:endParaRPr lang="es-CO" dirty="0">
              <a:solidFill>
                <a:srgbClr val="687686"/>
              </a:solidFill>
              <a:latin typeface="Source Sans Pro"/>
            </a:endParaRPr>
          </a:p>
          <a:p>
            <a:r>
              <a:rPr lang="es-CO" dirty="0">
                <a:solidFill>
                  <a:srgbClr val="687686"/>
                </a:solidFill>
                <a:latin typeface="Source Sans Pro"/>
              </a:rPr>
              <a:t>La salud mental, los problemas familiares y carencias espirituales son problemas que se han acentuado en esta época. Es por ello que la iglesia no puede dejar abandonada a sus integrantes. Una forma de contribuir al bienestar general es ofreciendo consejería y apoyo.</a:t>
            </a:r>
          </a:p>
          <a:p>
            <a:r>
              <a:rPr lang="es-CO" dirty="0">
                <a:solidFill>
                  <a:srgbClr val="687686"/>
                </a:solidFill>
                <a:latin typeface="Source Sans Pro"/>
              </a:rPr>
              <a:t>Según la cantidad de personal, se debe procurar que siempre haya alguien disponible para ofrecer ayuda. Una palabra de ánimo en el tiempo correcto puede salvar muchas vidas.</a:t>
            </a:r>
            <a:endParaRPr lang="es-CO" b="0" i="0" dirty="0">
              <a:solidFill>
                <a:srgbClr val="687686"/>
              </a:solidFill>
              <a:effectLst/>
              <a:latin typeface="Source Sans Pro"/>
            </a:endParaRPr>
          </a:p>
        </p:txBody>
      </p:sp>
    </p:spTree>
    <p:extLst>
      <p:ext uri="{BB962C8B-B14F-4D97-AF65-F5344CB8AC3E}">
        <p14:creationId xmlns:p14="http://schemas.microsoft.com/office/powerpoint/2010/main" val="1091726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1997839"/>
            <a:ext cx="6096000" cy="2862322"/>
          </a:xfrm>
          <a:prstGeom prst="rect">
            <a:avLst/>
          </a:prstGeom>
        </p:spPr>
        <p:txBody>
          <a:bodyPr>
            <a:spAutoFit/>
          </a:bodyPr>
          <a:lstStyle/>
          <a:p>
            <a:r>
              <a:rPr lang="es-CO" b="1" dirty="0">
                <a:solidFill>
                  <a:srgbClr val="687686"/>
                </a:solidFill>
                <a:latin typeface="Source Sans Pro"/>
              </a:rPr>
              <a:t>3. Involucren a los miembros a nivel personal</a:t>
            </a:r>
            <a:endParaRPr lang="es-CO" dirty="0">
              <a:solidFill>
                <a:srgbClr val="687686"/>
              </a:solidFill>
              <a:latin typeface="Source Sans Pro"/>
            </a:endParaRPr>
          </a:p>
          <a:p>
            <a:r>
              <a:rPr lang="es-CO" dirty="0">
                <a:solidFill>
                  <a:srgbClr val="687686"/>
                </a:solidFill>
                <a:latin typeface="Source Sans Pro"/>
              </a:rPr>
              <a:t>La iglesia es una comunidad. Y aunque el distanciamiento social no permita reuniones presenciales, sí ofrece la oportunidad de conectarse a larga distancia. Una forma de lograrlo es creando grupos pequeños. En ellos se pueden poner metas para leer la Biblia y orar, y también ofrecer apoyo emocional y espiritual. Sin importar el tamaño de la congregación, esta forma de organización ayuda a que todos se conecten y fortalezcan mutuamente.</a:t>
            </a:r>
            <a:endParaRPr lang="es-CO" b="0" i="0" dirty="0">
              <a:solidFill>
                <a:srgbClr val="687686"/>
              </a:solidFill>
              <a:effectLst/>
              <a:latin typeface="Source Sans Pro"/>
            </a:endParaRPr>
          </a:p>
        </p:txBody>
      </p:sp>
    </p:spTree>
    <p:extLst>
      <p:ext uri="{BB962C8B-B14F-4D97-AF65-F5344CB8AC3E}">
        <p14:creationId xmlns:p14="http://schemas.microsoft.com/office/powerpoint/2010/main" val="2071288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2136339"/>
            <a:ext cx="6096000" cy="2585323"/>
          </a:xfrm>
          <a:prstGeom prst="rect">
            <a:avLst/>
          </a:prstGeom>
        </p:spPr>
        <p:txBody>
          <a:bodyPr>
            <a:spAutoFit/>
          </a:bodyPr>
          <a:lstStyle/>
          <a:p>
            <a:r>
              <a:rPr lang="es-CO" b="1" dirty="0">
                <a:solidFill>
                  <a:srgbClr val="687686"/>
                </a:solidFill>
                <a:latin typeface="Source Sans Pro"/>
              </a:rPr>
              <a:t>4. Ofrezcan apoyo social</a:t>
            </a:r>
            <a:endParaRPr lang="es-CO" dirty="0">
              <a:solidFill>
                <a:srgbClr val="687686"/>
              </a:solidFill>
              <a:latin typeface="Source Sans Pro"/>
            </a:endParaRPr>
          </a:p>
          <a:p>
            <a:r>
              <a:rPr lang="es-CO" dirty="0">
                <a:solidFill>
                  <a:srgbClr val="687686"/>
                </a:solidFill>
                <a:latin typeface="Source Sans Pro"/>
              </a:rPr>
              <a:t>Estamos en un tiempo difícil en cuanto a la economía. Así como los apóstoles en la Biblia ayudaron a los más necesitados, nosotros debemos hacer lo mismo. Pregunten cuáles son las necesidades físicas de los miembros de su congregación y hagan lo posible por suplirlas. Si no poseen los recursos para cubrirlas todas, incluso algo pequeño puede servir a alguien que está en crisis.</a:t>
            </a:r>
            <a:endParaRPr lang="es-CO" b="0" i="0" dirty="0">
              <a:solidFill>
                <a:srgbClr val="687686"/>
              </a:solidFill>
              <a:effectLst/>
              <a:latin typeface="Source Sans Pro"/>
            </a:endParaRPr>
          </a:p>
        </p:txBody>
      </p:sp>
    </p:spTree>
    <p:extLst>
      <p:ext uri="{BB962C8B-B14F-4D97-AF65-F5344CB8AC3E}">
        <p14:creationId xmlns:p14="http://schemas.microsoft.com/office/powerpoint/2010/main" val="3089417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2413338"/>
            <a:ext cx="6096000" cy="2031325"/>
          </a:xfrm>
          <a:prstGeom prst="rect">
            <a:avLst/>
          </a:prstGeom>
        </p:spPr>
        <p:txBody>
          <a:bodyPr>
            <a:spAutoFit/>
          </a:bodyPr>
          <a:lstStyle/>
          <a:p>
            <a:r>
              <a:rPr lang="es-CO" b="1" dirty="0">
                <a:solidFill>
                  <a:srgbClr val="687686"/>
                </a:solidFill>
                <a:latin typeface="Source Sans Pro"/>
              </a:rPr>
              <a:t>5. Provean flexibilidad en los horarios</a:t>
            </a:r>
            <a:endParaRPr lang="es-CO" dirty="0">
              <a:solidFill>
                <a:srgbClr val="687686"/>
              </a:solidFill>
              <a:latin typeface="Source Sans Pro"/>
            </a:endParaRPr>
          </a:p>
          <a:p>
            <a:r>
              <a:rPr lang="es-CO" dirty="0">
                <a:solidFill>
                  <a:srgbClr val="687686"/>
                </a:solidFill>
                <a:latin typeface="Source Sans Pro"/>
              </a:rPr>
              <a:t>Algunos pueden trabajar y </a:t>
            </a:r>
            <a:r>
              <a:rPr lang="es-CO" dirty="0">
                <a:solidFill>
                  <a:srgbClr val="FD2C56"/>
                </a:solidFill>
                <a:latin typeface="Source Sans Pro"/>
                <a:hlinkClick r:id="rId2"/>
              </a:rPr>
              <a:t>estudiar</a:t>
            </a:r>
            <a:r>
              <a:rPr lang="es-CO" dirty="0">
                <a:solidFill>
                  <a:srgbClr val="687686"/>
                </a:solidFill>
                <a:latin typeface="Source Sans Pro"/>
              </a:rPr>
              <a:t> desde casa; pero no todos lo hacen al mismo. Para hacer que todos se sientan integrados, sean flexibles con los horarios. No permitan que alguien se pierda un servicio solo porque no pudo ingresar a la reunión a esa hora. En cambio, pongan a disposición todo el material en diferentes horas.</a:t>
            </a:r>
            <a:endParaRPr lang="es-CO" b="0" i="0" dirty="0">
              <a:solidFill>
                <a:srgbClr val="687686"/>
              </a:solidFill>
              <a:effectLst/>
              <a:latin typeface="Source Sans Pro"/>
            </a:endParaRPr>
          </a:p>
        </p:txBody>
      </p:sp>
    </p:spTree>
    <p:extLst>
      <p:ext uri="{BB962C8B-B14F-4D97-AF65-F5344CB8AC3E}">
        <p14:creationId xmlns:p14="http://schemas.microsoft.com/office/powerpoint/2010/main" val="16680459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751344"/>
            <a:ext cx="6096000" cy="5355312"/>
          </a:xfrm>
          <a:prstGeom prst="rect">
            <a:avLst/>
          </a:prstGeom>
        </p:spPr>
        <p:txBody>
          <a:bodyPr>
            <a:spAutoFit/>
          </a:bodyPr>
          <a:lstStyle/>
          <a:p>
            <a:r>
              <a:rPr lang="es-CO" b="1" dirty="0">
                <a:solidFill>
                  <a:srgbClr val="687686"/>
                </a:solidFill>
                <a:latin typeface="Source Sans Pro"/>
              </a:rPr>
              <a:t>6. Tengan un plan de evangelismo</a:t>
            </a:r>
            <a:endParaRPr lang="es-CO" dirty="0">
              <a:solidFill>
                <a:srgbClr val="687686"/>
              </a:solidFill>
              <a:latin typeface="Source Sans Pro"/>
            </a:endParaRPr>
          </a:p>
          <a:p>
            <a:r>
              <a:rPr lang="es-CO" dirty="0">
                <a:solidFill>
                  <a:srgbClr val="687686"/>
                </a:solidFill>
                <a:latin typeface="Source Sans Pro"/>
              </a:rPr>
              <a:t>Los servicios son importantes para el crecimiento espiritual de los miembros de la congregación. Sin embargo, no deberían ser el único punto de enfoque: también debemos pensar en los que aún no conocen a Jesús.</a:t>
            </a:r>
          </a:p>
          <a:p>
            <a:r>
              <a:rPr lang="es-CO" dirty="0">
                <a:solidFill>
                  <a:srgbClr val="687686"/>
                </a:solidFill>
                <a:latin typeface="Source Sans Pro"/>
              </a:rPr>
              <a:t>Hoy más que nunca, cada iglesia debe tener un plan de evangelismo. Las personas están buscando respuestas y esperanza; pero no saben dónde encontrarlas. Y como iglesia, debemos aprovechar la oportunidad y alcanzar a esa gente.</a:t>
            </a:r>
          </a:p>
          <a:p>
            <a:r>
              <a:rPr lang="es-CO" dirty="0">
                <a:solidFill>
                  <a:srgbClr val="687686"/>
                </a:solidFill>
                <a:latin typeface="Source Sans Pro"/>
              </a:rPr>
              <a:t>Tener un buen plan de evangelismo les ayudará a fomentar una vida de evangelismo en cada miembro de la congregación. Hay diferentes herramientas que se pueden utilizar, una de ellas es CV </a:t>
            </a:r>
            <a:r>
              <a:rPr lang="es-CO" dirty="0" err="1">
                <a:solidFill>
                  <a:srgbClr val="687686"/>
                </a:solidFill>
                <a:latin typeface="Source Sans Pro"/>
              </a:rPr>
              <a:t>Outreach</a:t>
            </a:r>
            <a:r>
              <a:rPr lang="es-CO" dirty="0">
                <a:solidFill>
                  <a:srgbClr val="687686"/>
                </a:solidFill>
                <a:latin typeface="Source Sans Pro"/>
              </a:rPr>
              <a:t>.</a:t>
            </a:r>
          </a:p>
          <a:p>
            <a:r>
              <a:rPr lang="es-CO" b="1" dirty="0">
                <a:solidFill>
                  <a:srgbClr val="687686"/>
                </a:solidFill>
                <a:latin typeface="Source Sans Pro"/>
              </a:rPr>
              <a:t>CV </a:t>
            </a:r>
            <a:r>
              <a:rPr lang="es-CO" b="1" dirty="0" err="1">
                <a:solidFill>
                  <a:srgbClr val="687686"/>
                </a:solidFill>
                <a:latin typeface="Source Sans Pro"/>
              </a:rPr>
              <a:t>Outreach</a:t>
            </a:r>
            <a:r>
              <a:rPr lang="es-CO" dirty="0">
                <a:solidFill>
                  <a:srgbClr val="687686"/>
                </a:solidFill>
                <a:latin typeface="Source Sans Pro"/>
              </a:rPr>
              <a:t> es un programa gratuito diseñado para conectar tu iglesia con las personas que buscan respuestas acerca de la vida, su propósito y la fe. Para más información, visiten: </a:t>
            </a:r>
            <a:r>
              <a:rPr lang="es-CO" dirty="0">
                <a:solidFill>
                  <a:srgbClr val="FD2C56"/>
                </a:solidFill>
                <a:latin typeface="Source Sans Pro"/>
                <a:hlinkClick r:id="rId2"/>
              </a:rPr>
              <a:t>https://la.cvoutreach.com</a:t>
            </a:r>
            <a:endParaRPr lang="es-CO" b="0" i="0" dirty="0">
              <a:solidFill>
                <a:srgbClr val="687686"/>
              </a:solidFill>
              <a:effectLst/>
              <a:latin typeface="Source Sans Pro"/>
            </a:endParaRPr>
          </a:p>
        </p:txBody>
      </p:sp>
    </p:spTree>
    <p:extLst>
      <p:ext uri="{BB962C8B-B14F-4D97-AF65-F5344CB8AC3E}">
        <p14:creationId xmlns:p14="http://schemas.microsoft.com/office/powerpoint/2010/main" val="26131702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2136339"/>
            <a:ext cx="6096000" cy="2585323"/>
          </a:xfrm>
          <a:prstGeom prst="rect">
            <a:avLst/>
          </a:prstGeom>
        </p:spPr>
        <p:txBody>
          <a:bodyPr>
            <a:spAutoFit/>
          </a:bodyPr>
          <a:lstStyle/>
          <a:p>
            <a:r>
              <a:rPr lang="es-CO" b="1" dirty="0">
                <a:solidFill>
                  <a:srgbClr val="687686"/>
                </a:solidFill>
                <a:latin typeface="Source Sans Pro"/>
              </a:rPr>
              <a:t>7. No utilicen una sola herramienta</a:t>
            </a:r>
            <a:endParaRPr lang="es-CO" dirty="0">
              <a:solidFill>
                <a:srgbClr val="687686"/>
              </a:solidFill>
              <a:latin typeface="Source Sans Pro"/>
            </a:endParaRPr>
          </a:p>
          <a:p>
            <a:r>
              <a:rPr lang="es-CO" dirty="0">
                <a:solidFill>
                  <a:srgbClr val="687686"/>
                </a:solidFill>
                <a:latin typeface="Source Sans Pro"/>
              </a:rPr>
              <a:t>Transmisiones en vivo por las redes sociales es una buena opción. Pero no debe ser la única. Ofrecer contenido por diversos medios es una forma de incluir y llegar a una mayor cantidad de personas. Para algunos, aprender mediante audios es mejor que por videos. Otros prefieren leer un texto en vez de escuchar un audio. Por esa razón es importante no dejar a nadie de lado y ofrecer materiales en diferentes formatos.</a:t>
            </a:r>
            <a:endParaRPr lang="es-CO" b="0" i="0" dirty="0">
              <a:solidFill>
                <a:srgbClr val="687686"/>
              </a:solidFill>
              <a:effectLst/>
              <a:latin typeface="Source Sans Pro"/>
            </a:endParaRPr>
          </a:p>
        </p:txBody>
      </p:sp>
    </p:spTree>
    <p:extLst>
      <p:ext uri="{BB962C8B-B14F-4D97-AF65-F5344CB8AC3E}">
        <p14:creationId xmlns:p14="http://schemas.microsoft.com/office/powerpoint/2010/main" val="1769712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a:off x="6724073" y="1536036"/>
            <a:ext cx="4902929" cy="3046988"/>
          </a:xfrm>
          <a:prstGeom prst="rect">
            <a:avLst/>
          </a:prstGeom>
        </p:spPr>
        <p:txBody>
          <a:bodyPr wrap="square">
            <a:spAutoFit/>
          </a:bodyPr>
          <a:lstStyle/>
          <a:p>
            <a:pPr algn="ctr"/>
            <a:r>
              <a:rPr lang="es-CO" sz="3200" dirty="0" smtClean="0">
                <a:solidFill>
                  <a:schemeClr val="bg1"/>
                </a:solidFill>
                <a:latin typeface="Arial" panose="020B0604020202020204" pitchFamily="34" charset="0"/>
                <a:cs typeface="Arial" panose="020B0604020202020204" pitchFamily="34" charset="0"/>
              </a:rPr>
              <a:t>“Y </a:t>
            </a:r>
            <a:r>
              <a:rPr lang="es-CO" sz="3200" dirty="0">
                <a:solidFill>
                  <a:schemeClr val="bg1"/>
                </a:solidFill>
                <a:latin typeface="Arial" panose="020B0604020202020204" pitchFamily="34" charset="0"/>
                <a:cs typeface="Arial" panose="020B0604020202020204" pitchFamily="34" charset="0"/>
              </a:rPr>
              <a:t>Jehová dijo: ¿Qué es eso </a:t>
            </a:r>
            <a:r>
              <a:rPr lang="es-CO" sz="3200" dirty="0" smtClean="0">
                <a:solidFill>
                  <a:schemeClr val="bg1"/>
                </a:solidFill>
                <a:latin typeface="Arial" panose="020B0604020202020204" pitchFamily="34" charset="0"/>
                <a:cs typeface="Arial" panose="020B0604020202020204" pitchFamily="34" charset="0"/>
              </a:rPr>
              <a:t>que </a:t>
            </a:r>
            <a:r>
              <a:rPr lang="es-CO" sz="3200" dirty="0">
                <a:solidFill>
                  <a:schemeClr val="bg1"/>
                </a:solidFill>
                <a:latin typeface="Arial" panose="020B0604020202020204" pitchFamily="34" charset="0"/>
                <a:cs typeface="Arial" panose="020B0604020202020204" pitchFamily="34" charset="0"/>
              </a:rPr>
              <a:t>tienes en tu mano? </a:t>
            </a:r>
            <a:endParaRPr lang="es-CO" sz="3200" dirty="0" smtClean="0">
              <a:solidFill>
                <a:schemeClr val="bg1"/>
              </a:solidFill>
              <a:latin typeface="Arial" panose="020B0604020202020204" pitchFamily="34" charset="0"/>
              <a:cs typeface="Arial" panose="020B0604020202020204" pitchFamily="34" charset="0"/>
            </a:endParaRPr>
          </a:p>
          <a:p>
            <a:pPr algn="ctr"/>
            <a:r>
              <a:rPr lang="es-CO" sz="3200" dirty="0" smtClean="0">
                <a:solidFill>
                  <a:schemeClr val="bg1"/>
                </a:solidFill>
                <a:latin typeface="Arial" panose="020B0604020202020204" pitchFamily="34" charset="0"/>
                <a:cs typeface="Arial" panose="020B0604020202020204" pitchFamily="34" charset="0"/>
              </a:rPr>
              <a:t>Y </a:t>
            </a:r>
            <a:r>
              <a:rPr lang="es-CO" sz="3200" dirty="0">
                <a:solidFill>
                  <a:schemeClr val="bg1"/>
                </a:solidFill>
                <a:latin typeface="Arial" panose="020B0604020202020204" pitchFamily="34" charset="0"/>
                <a:cs typeface="Arial" panose="020B0604020202020204" pitchFamily="34" charset="0"/>
              </a:rPr>
              <a:t>él respondió: Una </a:t>
            </a:r>
            <a:r>
              <a:rPr lang="es-CO" sz="3200" dirty="0" smtClean="0">
                <a:solidFill>
                  <a:schemeClr val="bg1"/>
                </a:solidFill>
                <a:latin typeface="Arial" panose="020B0604020202020204" pitchFamily="34" charset="0"/>
                <a:cs typeface="Arial" panose="020B0604020202020204" pitchFamily="34" charset="0"/>
              </a:rPr>
              <a:t>vara”. </a:t>
            </a:r>
          </a:p>
          <a:p>
            <a:pPr algn="ctr"/>
            <a:endParaRPr lang="es-CO" sz="3200" dirty="0" smtClean="0">
              <a:solidFill>
                <a:schemeClr val="bg1"/>
              </a:solidFill>
              <a:latin typeface="Arial" panose="020B0604020202020204" pitchFamily="34" charset="0"/>
              <a:cs typeface="Arial" panose="020B0604020202020204" pitchFamily="34" charset="0"/>
            </a:endParaRPr>
          </a:p>
          <a:p>
            <a:pPr algn="ctr"/>
            <a:r>
              <a:rPr lang="es-CO" sz="3200" dirty="0" smtClean="0">
                <a:solidFill>
                  <a:schemeClr val="bg1"/>
                </a:solidFill>
                <a:latin typeface="Arial" panose="020B0604020202020204" pitchFamily="34" charset="0"/>
                <a:cs typeface="Arial" panose="020B0604020202020204" pitchFamily="34" charset="0"/>
              </a:rPr>
              <a:t>(Éxodo 4:2)</a:t>
            </a:r>
            <a:endParaRPr lang="es-CO" sz="32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826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2413338"/>
            <a:ext cx="6096000" cy="2031325"/>
          </a:xfrm>
          <a:prstGeom prst="rect">
            <a:avLst/>
          </a:prstGeom>
        </p:spPr>
        <p:txBody>
          <a:bodyPr>
            <a:spAutoFit/>
          </a:bodyPr>
          <a:lstStyle/>
          <a:p>
            <a:r>
              <a:rPr lang="es-CO" b="1" dirty="0">
                <a:solidFill>
                  <a:srgbClr val="687686"/>
                </a:solidFill>
                <a:latin typeface="Source Sans Pro"/>
              </a:rPr>
              <a:t>8. Inviten a otras congregaciones</a:t>
            </a:r>
            <a:endParaRPr lang="es-CO" dirty="0">
              <a:solidFill>
                <a:srgbClr val="687686"/>
              </a:solidFill>
              <a:latin typeface="Source Sans Pro"/>
            </a:endParaRPr>
          </a:p>
          <a:p>
            <a:r>
              <a:rPr lang="es-CO" dirty="0">
                <a:solidFill>
                  <a:srgbClr val="687686"/>
                </a:solidFill>
                <a:latin typeface="Source Sans Pro"/>
              </a:rPr>
              <a:t>No tienen por qué trabajar por su cuenta. Una manera de aliviar el trabajo que representa la iglesia virtual es unirse con otra congregación. Así podrán colaborar mejor y fortalecer sus lazos. Además, permite que los miembros de ambas congregaciones se conozcan y formen amistades.</a:t>
            </a:r>
            <a:endParaRPr lang="es-CO" b="0" i="0" dirty="0">
              <a:solidFill>
                <a:srgbClr val="687686"/>
              </a:solidFill>
              <a:effectLst/>
              <a:latin typeface="Source Sans Pro"/>
            </a:endParaRPr>
          </a:p>
        </p:txBody>
      </p:sp>
    </p:spTree>
    <p:extLst>
      <p:ext uri="{BB962C8B-B14F-4D97-AF65-F5344CB8AC3E}">
        <p14:creationId xmlns:p14="http://schemas.microsoft.com/office/powerpoint/2010/main" val="34060230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2136339"/>
            <a:ext cx="6096000" cy="2585323"/>
          </a:xfrm>
          <a:prstGeom prst="rect">
            <a:avLst/>
          </a:prstGeom>
        </p:spPr>
        <p:txBody>
          <a:bodyPr>
            <a:spAutoFit/>
          </a:bodyPr>
          <a:lstStyle/>
          <a:p>
            <a:r>
              <a:rPr lang="es-CO" b="1" dirty="0">
                <a:solidFill>
                  <a:srgbClr val="687686"/>
                </a:solidFill>
                <a:latin typeface="Source Sans Pro"/>
              </a:rPr>
              <a:t>9. Provean recursos extras</a:t>
            </a:r>
            <a:endParaRPr lang="es-CO" dirty="0">
              <a:solidFill>
                <a:srgbClr val="687686"/>
              </a:solidFill>
              <a:latin typeface="Source Sans Pro"/>
            </a:endParaRPr>
          </a:p>
          <a:p>
            <a:r>
              <a:rPr lang="es-CO" dirty="0">
                <a:solidFill>
                  <a:srgbClr val="687686"/>
                </a:solidFill>
                <a:latin typeface="Source Sans Pro"/>
              </a:rPr>
              <a:t>Una forma de incentivar a los miembros de la congregación es proveyéndoles recursos extras. Eso les servirá para que lo compartan con otras personas y así difundan esperanza. Por ejemplo, pueden ponerse de acuerdo y utilizar la aplicación gratuita </a:t>
            </a:r>
            <a:r>
              <a:rPr lang="es-CO" dirty="0" err="1">
                <a:solidFill>
                  <a:srgbClr val="687686"/>
                </a:solidFill>
                <a:latin typeface="Source Sans Pro"/>
              </a:rPr>
              <a:t>yesHEis</a:t>
            </a:r>
            <a:r>
              <a:rPr lang="es-CO" dirty="0">
                <a:solidFill>
                  <a:srgbClr val="687686"/>
                </a:solidFill>
                <a:latin typeface="Source Sans Pro"/>
              </a:rPr>
              <a:t>. Allí encontrarán videos y artículos que les servirán para compartir su fe de manera natural. Para más información, visite: </a:t>
            </a:r>
            <a:r>
              <a:rPr lang="es-CO" dirty="0">
                <a:solidFill>
                  <a:srgbClr val="FD2C56"/>
                </a:solidFill>
                <a:latin typeface="Source Sans Pro"/>
                <a:hlinkClick r:id="rId2"/>
              </a:rPr>
              <a:t>https://es.yesheis.com/es/</a:t>
            </a:r>
            <a:endParaRPr lang="es-CO" b="0" i="0" dirty="0">
              <a:solidFill>
                <a:srgbClr val="687686"/>
              </a:solidFill>
              <a:effectLst/>
              <a:latin typeface="Source Sans Pro"/>
            </a:endParaRPr>
          </a:p>
        </p:txBody>
      </p:sp>
    </p:spTree>
    <p:extLst>
      <p:ext uri="{BB962C8B-B14F-4D97-AF65-F5344CB8AC3E}">
        <p14:creationId xmlns:p14="http://schemas.microsoft.com/office/powerpoint/2010/main" val="19385407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0" y="1443841"/>
            <a:ext cx="6096000" cy="3970318"/>
          </a:xfrm>
          <a:prstGeom prst="rect">
            <a:avLst/>
          </a:prstGeom>
        </p:spPr>
        <p:txBody>
          <a:bodyPr>
            <a:spAutoFit/>
          </a:bodyPr>
          <a:lstStyle/>
          <a:p>
            <a:r>
              <a:rPr lang="es-CO" b="1" dirty="0">
                <a:solidFill>
                  <a:srgbClr val="687686"/>
                </a:solidFill>
                <a:latin typeface="Source Sans Pro"/>
              </a:rPr>
              <a:t>10. Fomenten las reuniones familiares</a:t>
            </a:r>
            <a:endParaRPr lang="es-CO" dirty="0">
              <a:solidFill>
                <a:srgbClr val="687686"/>
              </a:solidFill>
              <a:latin typeface="Source Sans Pro"/>
            </a:endParaRPr>
          </a:p>
          <a:p>
            <a:r>
              <a:rPr lang="es-CO" dirty="0">
                <a:solidFill>
                  <a:srgbClr val="687686"/>
                </a:solidFill>
                <a:latin typeface="Source Sans Pro"/>
              </a:rPr>
              <a:t>Reunirse con otros miembros de la congregación por internet es bueno; pero no por ello debe dejarse de lado las reuniones familiares.</a:t>
            </a:r>
          </a:p>
          <a:p>
            <a:r>
              <a:rPr lang="es-CO" dirty="0">
                <a:solidFill>
                  <a:srgbClr val="687686"/>
                </a:solidFill>
                <a:latin typeface="Source Sans Pro"/>
              </a:rPr>
              <a:t>La familia está en riesgo en esta cuarentena. El índice de divorcios se ha elevado; por lo que la iglesia debe preocuparse y actuar. Fomentar las reuniones familiares para </a:t>
            </a:r>
            <a:r>
              <a:rPr lang="es-CO" dirty="0">
                <a:solidFill>
                  <a:srgbClr val="FD2C56"/>
                </a:solidFill>
                <a:latin typeface="Source Sans Pro"/>
                <a:hlinkClick r:id="rId2"/>
              </a:rPr>
              <a:t>orar</a:t>
            </a:r>
            <a:r>
              <a:rPr lang="es-CO" dirty="0">
                <a:solidFill>
                  <a:srgbClr val="687686"/>
                </a:solidFill>
                <a:latin typeface="Source Sans Pro"/>
              </a:rPr>
              <a:t>, leer la Biblia y cantar no solo es un tiempo para crecer espiritualmente: también promueve la unidad. Es un tiempo para que los miembros del hogar conversen y sean honestos, para que perdonen y pidan perdón, y de esa forma fortalezcan sus vínculos amorosos.</a:t>
            </a:r>
          </a:p>
          <a:p>
            <a:r>
              <a:rPr lang="es-CO" dirty="0"/>
              <a:t/>
            </a:r>
            <a:br>
              <a:rPr lang="es-CO" dirty="0"/>
            </a:br>
            <a:endParaRPr lang="es-CO" dirty="0"/>
          </a:p>
        </p:txBody>
      </p:sp>
    </p:spTree>
    <p:extLst>
      <p:ext uri="{BB962C8B-B14F-4D97-AF65-F5344CB8AC3E}">
        <p14:creationId xmlns:p14="http://schemas.microsoft.com/office/powerpoint/2010/main" val="6190876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6413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893455" y="1526693"/>
            <a:ext cx="8386618" cy="3970318"/>
          </a:xfrm>
          <a:prstGeom prst="rect">
            <a:avLst/>
          </a:prstGeom>
        </p:spPr>
        <p:txBody>
          <a:bodyPr wrap="square">
            <a:spAutoFit/>
          </a:bodyPr>
          <a:lstStyle/>
          <a:p>
            <a:pPr algn="just"/>
            <a:r>
              <a:rPr lang="es-ES_tradnl" altLang="es-CO" sz="2800" dirty="0">
                <a:solidFill>
                  <a:schemeClr val="bg1"/>
                </a:solidFill>
                <a:latin typeface="Arial" panose="020B0604020202020204" pitchFamily="34" charset="0"/>
                <a:cs typeface="Arial" panose="020B0604020202020204" pitchFamily="34" charset="0"/>
              </a:rPr>
              <a:t>"Cuando trabaje donde ya haya algunos creyentes, el predicador debe, primero, no tanto tratar de convertir a los no creyentes como preparar a los miembros de la iglesia para  que presten una cooperación aceptable. Trabaje él por ellos individualmente, esforzándose por inducirlos ... a trabajar por otros" </a:t>
            </a:r>
          </a:p>
          <a:p>
            <a:pPr algn="just"/>
            <a:endParaRPr lang="es-ES_tradnl" altLang="es-CO" sz="2800" i="1" dirty="0">
              <a:solidFill>
                <a:schemeClr val="bg1"/>
              </a:solidFill>
              <a:latin typeface="Arial" panose="020B0604020202020204" pitchFamily="34" charset="0"/>
              <a:cs typeface="Arial" panose="020B0604020202020204" pitchFamily="34" charset="0"/>
            </a:endParaRPr>
          </a:p>
          <a:p>
            <a:pPr algn="r"/>
            <a:r>
              <a:rPr lang="es-ES_tradnl" altLang="es-CO" sz="2800" b="1" i="1" dirty="0">
                <a:solidFill>
                  <a:schemeClr val="bg1"/>
                </a:solidFill>
                <a:latin typeface="Arial" panose="020B0604020202020204" pitchFamily="34" charset="0"/>
                <a:cs typeface="Arial" panose="020B0604020202020204" pitchFamily="34" charset="0"/>
              </a:rPr>
              <a:t>(Obreros Evangélicos, </a:t>
            </a:r>
            <a:r>
              <a:rPr lang="es-ES_tradnl" altLang="es-CO" sz="2800" b="1" dirty="0">
                <a:solidFill>
                  <a:schemeClr val="bg1"/>
                </a:solidFill>
                <a:latin typeface="Arial" panose="020B0604020202020204" pitchFamily="34" charset="0"/>
                <a:cs typeface="Arial" panose="020B0604020202020204" pitchFamily="34" charset="0"/>
              </a:rPr>
              <a:t>p. 206</a:t>
            </a:r>
            <a:r>
              <a:rPr lang="es-ES_tradnl" altLang="es-CO" sz="2800" b="1" dirty="0">
                <a:latin typeface="Arial" panose="020B0604020202020204" pitchFamily="34" charset="0"/>
                <a:cs typeface="Arial" panose="020B0604020202020204" pitchFamily="34" charset="0"/>
              </a:rPr>
              <a:t>). </a:t>
            </a:r>
            <a:endParaRPr lang="es-CO" altLang="es-CO"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62160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s celulares con las mejores cámaras actualmente | Digital Trends Españ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6088" y="4876799"/>
            <a:ext cx="3715912" cy="1981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58982" y="1139912"/>
            <a:ext cx="8285018" cy="3747180"/>
          </a:xfrm>
          <a:prstGeom prst="rect">
            <a:avLst/>
          </a:prstGeom>
        </p:spPr>
        <p:txBody>
          <a:bodyPr wrap="square">
            <a:spAutoFit/>
          </a:bodyPr>
          <a:lstStyle/>
          <a:p>
            <a:pPr algn="just">
              <a:spcAft>
                <a:spcPts val="1500"/>
              </a:spcAft>
            </a:pPr>
            <a:r>
              <a:rPr lang="es-ES_tradnl" sz="2000" b="1" dirty="0">
                <a:solidFill>
                  <a:schemeClr val="bg1"/>
                </a:solidFill>
                <a:latin typeface="Arial" panose="020B0604020202020204" pitchFamily="34" charset="0"/>
                <a:ea typeface="Calibri" panose="020F0502020204030204" pitchFamily="34" charset="0"/>
                <a:cs typeface="Arial" panose="020B0604020202020204" pitchFamily="34" charset="0"/>
              </a:rPr>
              <a:t>Objetivos de la campaña Eureka</a:t>
            </a:r>
            <a:endParaRPr lang="es-CO" sz="2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spcAft>
                <a:spcPts val="1500"/>
              </a:spcAft>
            </a:pPr>
            <a:r>
              <a:rPr lang="es-ES_tradnl" dirty="0">
                <a:solidFill>
                  <a:schemeClr val="bg1"/>
                </a:solidFill>
                <a:latin typeface="Arial" panose="020B0604020202020204" pitchFamily="34" charset="0"/>
                <a:ea typeface="Calibri" panose="020F0502020204030204" pitchFamily="34" charset="0"/>
                <a:cs typeface="Arial" panose="020B0604020202020204" pitchFamily="34" charset="0"/>
              </a:rPr>
              <a:t>Entrenar, motivar y comprometer a la iglesia de Cristo en el uso de las habilidades comunicativas y las herramientas digitales para conectar efectivamente el mensaje de salvación, adaptando nuestro trabajo misionero a la “nueva realidad” sin modificar la esencia del mensaje, ni sus bases doctrinales.</a:t>
            </a:r>
            <a:endParaRPr lang="es-CO"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spcAft>
                <a:spcPts val="1500"/>
              </a:spcAft>
            </a:pPr>
            <a:endParaRPr lang="es-ES_tradnl"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spcAft>
                <a:spcPts val="1500"/>
              </a:spcAft>
            </a:pPr>
            <a:r>
              <a:rPr lang="es-ES_tradnl" dirty="0">
                <a:solidFill>
                  <a:schemeClr val="bg1"/>
                </a:solidFill>
                <a:latin typeface="Arial" panose="020B0604020202020204" pitchFamily="34" charset="0"/>
                <a:ea typeface="Calibri" panose="020F0502020204030204" pitchFamily="34" charset="0"/>
                <a:cs typeface="Arial" panose="020B0604020202020204" pitchFamily="34" charset="0"/>
              </a:rPr>
              <a:t>Proveer una herramienta virtual que inspire y facilite el trabajo misionero en los diferentes campos de la UCN, para lograr que 5.000 personas inicien estudios bíblicos, conozcan y acepten la existencia del Dios Todopoderoso, quien puede transformar, Salvar y suplir todas las necesidades del ser humano.</a:t>
            </a:r>
            <a:endParaRPr lang="es-CO"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1053032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ÁS CONECTIVIDAD ES MAYOR VULNERABILIDAD: LOS RETOS DE LA CIBERSEGURIDAD EN  EL MUNDO DE HOY – OS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636" y="4953000"/>
            <a:ext cx="3648364"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168399" y="982682"/>
            <a:ext cx="9199419" cy="4339650"/>
          </a:xfrm>
          <a:prstGeom prst="rect">
            <a:avLst/>
          </a:prstGeom>
        </p:spPr>
        <p:txBody>
          <a:bodyPr wrap="square">
            <a:spAutoFit/>
          </a:bodyPr>
          <a:lstStyle/>
          <a:p>
            <a:pPr algn="ctr"/>
            <a:r>
              <a:rPr lang="en-US" sz="2800" b="1" dirty="0" smtClean="0">
                <a:solidFill>
                  <a:schemeClr val="bg1"/>
                </a:solidFill>
                <a:latin typeface="Arial" panose="020B0604020202020204" pitchFamily="34" charset="0"/>
                <a:cs typeface="Arial" panose="020B0604020202020204" pitchFamily="34" charset="0"/>
              </a:rPr>
              <a:t>Involucre y </a:t>
            </a:r>
            <a:r>
              <a:rPr lang="en-US" sz="2800" b="1" dirty="0" err="1" smtClean="0">
                <a:solidFill>
                  <a:schemeClr val="bg1"/>
                </a:solidFill>
                <a:latin typeface="Arial" panose="020B0604020202020204" pitchFamily="34" charset="0"/>
                <a:cs typeface="Arial" panose="020B0604020202020204" pitchFamily="34" charset="0"/>
              </a:rPr>
              <a:t>comprometa</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en</a:t>
            </a:r>
            <a:r>
              <a:rPr lang="en-US" sz="2800" b="1" dirty="0" smtClean="0">
                <a:solidFill>
                  <a:schemeClr val="bg1"/>
                </a:solidFill>
                <a:latin typeface="Arial" panose="020B0604020202020204" pitchFamily="34" charset="0"/>
                <a:cs typeface="Arial" panose="020B0604020202020204" pitchFamily="34" charset="0"/>
              </a:rPr>
              <a:t> el MINISTERIO DIGITAL</a:t>
            </a:r>
          </a:p>
          <a:p>
            <a:pPr algn="ctr"/>
            <a:endParaRPr lang="en-US" sz="2800" dirty="0">
              <a:solidFill>
                <a:schemeClr val="bg1"/>
              </a:solidFill>
              <a:latin typeface="Arial" panose="020B0604020202020204" pitchFamily="34" charset="0"/>
              <a:cs typeface="Arial" panose="020B0604020202020204" pitchFamily="34" charset="0"/>
            </a:endParaRPr>
          </a:p>
          <a:p>
            <a:pPr algn="ctr"/>
            <a:r>
              <a:rPr lang="en-US" sz="2800" dirty="0" smtClean="0">
                <a:solidFill>
                  <a:schemeClr val="bg1"/>
                </a:solidFill>
                <a:latin typeface="Helvetica" pitchFamily="2" charset="0"/>
              </a:rPr>
              <a:t>Los </a:t>
            </a:r>
            <a:r>
              <a:rPr lang="en-US" sz="4000" b="1" dirty="0">
                <a:solidFill>
                  <a:schemeClr val="bg1"/>
                </a:solidFill>
                <a:latin typeface="Helvetica" pitchFamily="2" charset="0"/>
              </a:rPr>
              <a:t>“</a:t>
            </a:r>
            <a:r>
              <a:rPr lang="en-US" sz="4000" b="1" dirty="0" err="1">
                <a:solidFill>
                  <a:schemeClr val="bg1"/>
                </a:solidFill>
                <a:latin typeface="Helvetica" pitchFamily="2" charset="0"/>
              </a:rPr>
              <a:t>Millenials</a:t>
            </a:r>
            <a:r>
              <a:rPr lang="en-US" sz="4000" b="1" dirty="0">
                <a:solidFill>
                  <a:schemeClr val="bg1"/>
                </a:solidFill>
                <a:latin typeface="Helvetica" pitchFamily="2" charset="0"/>
              </a:rPr>
              <a:t>” </a:t>
            </a:r>
            <a:r>
              <a:rPr lang="en-US" sz="2800" dirty="0">
                <a:solidFill>
                  <a:schemeClr val="bg1"/>
                </a:solidFill>
                <a:latin typeface="Helvetica" pitchFamily="2" charset="0"/>
              </a:rPr>
              <a:t>(</a:t>
            </a:r>
            <a:r>
              <a:rPr lang="en-US" sz="2800" dirty="0" err="1">
                <a:solidFill>
                  <a:schemeClr val="bg1"/>
                </a:solidFill>
                <a:latin typeface="Helvetica" pitchFamily="2" charset="0"/>
              </a:rPr>
              <a:t>nacidos</a:t>
            </a:r>
            <a:r>
              <a:rPr lang="en-US" sz="2800" dirty="0">
                <a:solidFill>
                  <a:schemeClr val="bg1"/>
                </a:solidFill>
                <a:latin typeface="Helvetica" pitchFamily="2" charset="0"/>
              </a:rPr>
              <a:t> de 1981-1995) </a:t>
            </a:r>
            <a:r>
              <a:rPr lang="en-US" sz="2800" dirty="0" err="1">
                <a:solidFill>
                  <a:schemeClr val="bg1"/>
                </a:solidFill>
                <a:latin typeface="Helvetica" pitchFamily="2" charset="0"/>
              </a:rPr>
              <a:t>prefieren</a:t>
            </a:r>
            <a:r>
              <a:rPr lang="en-US" sz="2800" dirty="0">
                <a:solidFill>
                  <a:schemeClr val="bg1"/>
                </a:solidFill>
                <a:latin typeface="Helvetica" pitchFamily="2" charset="0"/>
              </a:rPr>
              <a:t> Facebook.</a:t>
            </a:r>
          </a:p>
          <a:p>
            <a:pPr algn="ctr"/>
            <a:endParaRPr lang="en-US" sz="2800" dirty="0" smtClean="0">
              <a:solidFill>
                <a:schemeClr val="bg1"/>
              </a:solidFill>
              <a:latin typeface="Arial" panose="020B0604020202020204" pitchFamily="34" charset="0"/>
              <a:cs typeface="Arial" panose="020B0604020202020204" pitchFamily="34" charset="0"/>
            </a:endParaRPr>
          </a:p>
          <a:p>
            <a:pPr algn="ctr"/>
            <a:r>
              <a:rPr lang="en-US" sz="2800" dirty="0" smtClean="0">
                <a:solidFill>
                  <a:schemeClr val="bg1"/>
                </a:solidFill>
                <a:latin typeface="Arial" panose="020B0604020202020204" pitchFamily="34" charset="0"/>
                <a:cs typeface="Arial" panose="020B0604020202020204" pitchFamily="34" charset="0"/>
              </a:rPr>
              <a:t> </a:t>
            </a:r>
            <a:r>
              <a:rPr lang="en-US" sz="4000" dirty="0" smtClean="0">
                <a:solidFill>
                  <a:schemeClr val="bg1"/>
                </a:solidFill>
                <a:latin typeface="Arial" panose="020B0604020202020204" pitchFamily="34" charset="0"/>
                <a:cs typeface="Arial" panose="020B0604020202020204" pitchFamily="34" charset="0"/>
              </a:rPr>
              <a:t>La </a:t>
            </a:r>
            <a:r>
              <a:rPr lang="en-US" sz="4000" b="1" dirty="0">
                <a:solidFill>
                  <a:schemeClr val="bg1"/>
                </a:solidFill>
                <a:latin typeface="Arial" panose="020B0604020202020204" pitchFamily="34" charset="0"/>
                <a:cs typeface="Arial" panose="020B0604020202020204" pitchFamily="34" charset="0"/>
              </a:rPr>
              <a:t>“</a:t>
            </a:r>
            <a:r>
              <a:rPr lang="en-US" sz="4000" b="1" dirty="0" err="1">
                <a:solidFill>
                  <a:schemeClr val="bg1"/>
                </a:solidFill>
                <a:latin typeface="Arial" panose="020B0604020202020204" pitchFamily="34" charset="0"/>
                <a:cs typeface="Arial" panose="020B0604020202020204" pitchFamily="34" charset="0"/>
              </a:rPr>
              <a:t>Generación</a:t>
            </a:r>
            <a:r>
              <a:rPr lang="en-US" sz="4000" b="1" dirty="0">
                <a:solidFill>
                  <a:schemeClr val="bg1"/>
                </a:solidFill>
                <a:latin typeface="Arial" panose="020B0604020202020204" pitchFamily="34" charset="0"/>
                <a:cs typeface="Arial" panose="020B0604020202020204" pitchFamily="34" charset="0"/>
              </a:rPr>
              <a:t> Z” </a:t>
            </a:r>
            <a:endParaRPr lang="en-US" sz="4000" b="1" dirty="0" smtClean="0">
              <a:solidFill>
                <a:schemeClr val="bg1"/>
              </a:solidFill>
              <a:latin typeface="Arial" panose="020B0604020202020204" pitchFamily="34" charset="0"/>
              <a:cs typeface="Arial" panose="020B0604020202020204" pitchFamily="34" charset="0"/>
            </a:endParaRPr>
          </a:p>
          <a:p>
            <a:pPr algn="ctr"/>
            <a:endParaRPr lang="en-US" sz="2800" dirty="0">
              <a:solidFill>
                <a:schemeClr val="bg1"/>
              </a:solidFill>
              <a:latin typeface="Arial" panose="020B0604020202020204" pitchFamily="34" charset="0"/>
              <a:cs typeface="Arial" panose="020B0604020202020204" pitchFamily="34" charset="0"/>
            </a:endParaRPr>
          </a:p>
          <a:p>
            <a:pPr algn="ctr"/>
            <a:r>
              <a:rPr lang="en-US" sz="2800" dirty="0" smtClean="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N</a:t>
            </a:r>
            <a:r>
              <a:rPr lang="en-US" sz="2800" dirty="0" err="1" smtClean="0">
                <a:solidFill>
                  <a:schemeClr val="bg1"/>
                </a:solidFill>
                <a:latin typeface="Arial" panose="020B0604020202020204" pitchFamily="34" charset="0"/>
                <a:cs typeface="Arial" panose="020B0604020202020204" pitchFamily="34" charset="0"/>
              </a:rPr>
              <a:t>acidos</a:t>
            </a:r>
            <a:r>
              <a:rPr lang="en-US" sz="2800" dirty="0" smtClean="0">
                <a:solidFill>
                  <a:schemeClr val="bg1"/>
                </a:solidFill>
                <a:latin typeface="Arial" panose="020B0604020202020204" pitchFamily="34" charset="0"/>
                <a:cs typeface="Arial" panose="020B0604020202020204" pitchFamily="34" charset="0"/>
              </a:rPr>
              <a:t> entre </a:t>
            </a:r>
            <a:r>
              <a:rPr lang="en-US" sz="2800" dirty="0">
                <a:solidFill>
                  <a:schemeClr val="bg1"/>
                </a:solidFill>
                <a:latin typeface="Arial" panose="020B0604020202020204" pitchFamily="34" charset="0"/>
                <a:cs typeface="Arial" panose="020B0604020202020204" pitchFamily="34" charset="0"/>
              </a:rPr>
              <a:t>1995-2015) </a:t>
            </a:r>
            <a:r>
              <a:rPr lang="en-US" sz="2800" dirty="0" err="1">
                <a:solidFill>
                  <a:schemeClr val="bg1"/>
                </a:solidFill>
                <a:latin typeface="Arial" panose="020B0604020202020204" pitchFamily="34" charset="0"/>
                <a:cs typeface="Arial" panose="020B0604020202020204" pitchFamily="34" charset="0"/>
              </a:rPr>
              <a:t>emplea</a:t>
            </a:r>
            <a:r>
              <a:rPr lang="en-US" sz="2800" dirty="0">
                <a:solidFill>
                  <a:schemeClr val="bg1"/>
                </a:solidFill>
                <a:latin typeface="Arial" panose="020B0604020202020204" pitchFamily="34" charset="0"/>
                <a:cs typeface="Arial" panose="020B0604020202020204" pitchFamily="34" charset="0"/>
              </a:rPr>
              <a:t> mayor </a:t>
            </a:r>
            <a:r>
              <a:rPr lang="en-US" sz="2800" dirty="0" err="1">
                <a:solidFill>
                  <a:schemeClr val="bg1"/>
                </a:solidFill>
                <a:latin typeface="Arial" panose="020B0604020202020204" pitchFamily="34" charset="0"/>
                <a:cs typeface="Arial" panose="020B0604020202020204" pitchFamily="34" charset="0"/>
              </a:rPr>
              <a:t>número</a:t>
            </a:r>
            <a:r>
              <a:rPr lang="en-US" sz="2800" dirty="0">
                <a:solidFill>
                  <a:schemeClr val="bg1"/>
                </a:solidFill>
                <a:latin typeface="Arial" panose="020B0604020202020204" pitchFamily="34" charset="0"/>
                <a:cs typeface="Arial" panose="020B0604020202020204" pitchFamily="34" charset="0"/>
              </a:rPr>
              <a:t> de </a:t>
            </a:r>
            <a:r>
              <a:rPr lang="en-US" sz="2800" dirty="0" err="1">
                <a:solidFill>
                  <a:schemeClr val="bg1"/>
                </a:solidFill>
                <a:latin typeface="Arial" panose="020B0604020202020204" pitchFamily="34" charset="0"/>
                <a:cs typeface="Arial" panose="020B0604020202020204" pitchFamily="34" charset="0"/>
              </a:rPr>
              <a:t>redes</a:t>
            </a:r>
            <a:r>
              <a:rPr lang="en-US" sz="28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Arial" panose="020B0604020202020204" pitchFamily="34" charset="0"/>
                <a:cs typeface="Arial" panose="020B0604020202020204" pitchFamily="34" charset="0"/>
              </a:rPr>
              <a:t>sociales</a:t>
            </a:r>
            <a:r>
              <a:rPr lang="en-US" sz="2800" dirty="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como</a:t>
            </a:r>
            <a:r>
              <a:rPr lang="en-US" sz="2800" dirty="0" smtClean="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Instagram, WhatsApp y YouTube.</a:t>
            </a:r>
          </a:p>
        </p:txBody>
      </p:sp>
    </p:spTree>
    <p:extLst>
      <p:ext uri="{BB962C8B-B14F-4D97-AF65-F5344CB8AC3E}">
        <p14:creationId xmlns:p14="http://schemas.microsoft.com/office/powerpoint/2010/main" val="20712220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a:off x="5430062" y="640093"/>
            <a:ext cx="6271491" cy="4524315"/>
          </a:xfrm>
          <a:prstGeom prst="rect">
            <a:avLst/>
          </a:prstGeom>
        </p:spPr>
        <p:txBody>
          <a:bodyPr wrap="square">
            <a:spAutoFit/>
          </a:bodyPr>
          <a:lstStyle/>
          <a:p>
            <a:pPr marL="285750" indent="-285750" algn="just">
              <a:buFont typeface="Arial" panose="020B0604020202020204" pitchFamily="34" charset="0"/>
              <a:buChar char="•"/>
            </a:pPr>
            <a:r>
              <a:rPr lang="es-ES_tradnl" sz="2400" dirty="0">
                <a:solidFill>
                  <a:schemeClr val="bg1"/>
                </a:solidFill>
                <a:latin typeface="Arial" panose="020B0604020202020204" pitchFamily="34" charset="0"/>
                <a:cs typeface="Arial" panose="020B0604020202020204" pitchFamily="34" charset="0"/>
              </a:rPr>
              <a:t>La Generación Z es la primera generación verdaderamente nativa digital que surge, y su formación cultural está siendo moldeada por todo tipo de cosas como el coronavirus, la justicia racial, el cambio climático, y mucho más</a:t>
            </a:r>
            <a:r>
              <a:rPr lang="es-ES_tradnl" sz="2400" dirty="0" smtClean="0">
                <a:solidFill>
                  <a:schemeClr val="bg1"/>
                </a:solidFill>
                <a:latin typeface="Arial" panose="020B0604020202020204" pitchFamily="34" charset="0"/>
                <a:cs typeface="Arial" panose="020B0604020202020204" pitchFamily="34" charset="0"/>
              </a:rPr>
              <a:t>.</a:t>
            </a:r>
            <a:endParaRPr lang="es-ES_tradnl" sz="2400" dirty="0">
              <a:solidFill>
                <a:schemeClr val="bg1"/>
              </a:solidFill>
              <a:latin typeface="Arial" panose="020B0604020202020204" pitchFamily="34" charset="0"/>
              <a:cs typeface="Arial" panose="020B0604020202020204" pitchFamily="34" charset="0"/>
            </a:endParaRPr>
          </a:p>
          <a:p>
            <a:pPr algn="just"/>
            <a:endParaRPr lang="es-ES_tradnl" sz="2400"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_tradnl" sz="2400" dirty="0" smtClean="0">
                <a:solidFill>
                  <a:schemeClr val="bg1"/>
                </a:solidFill>
                <a:latin typeface="Arial" panose="020B0604020202020204" pitchFamily="34" charset="0"/>
                <a:cs typeface="Arial" panose="020B0604020202020204" pitchFamily="34" charset="0"/>
              </a:rPr>
              <a:t>La </a:t>
            </a:r>
            <a:r>
              <a:rPr lang="es-ES_tradnl" sz="2400" dirty="0">
                <a:solidFill>
                  <a:schemeClr val="bg1"/>
                </a:solidFill>
                <a:latin typeface="Arial" panose="020B0604020202020204" pitchFamily="34" charset="0"/>
                <a:cs typeface="Arial" panose="020B0604020202020204" pitchFamily="34" charset="0"/>
              </a:rPr>
              <a:t>Generación Z  tenía solo 10 años cuando surgió YouTube, y 12 cuando se lanzó el iPhone. Siempre han consumido y creado contenido de manera diferente a cualquiera otra generación. </a:t>
            </a:r>
          </a:p>
        </p:txBody>
      </p:sp>
    </p:spTree>
    <p:extLst>
      <p:ext uri="{BB962C8B-B14F-4D97-AF65-F5344CB8AC3E}">
        <p14:creationId xmlns:p14="http://schemas.microsoft.com/office/powerpoint/2010/main" val="16135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36" y="0"/>
            <a:ext cx="12192000" cy="6858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8646" cy="685800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42311" t="11030" r="9243"/>
          <a:stretch/>
        </p:blipFill>
        <p:spPr>
          <a:xfrm>
            <a:off x="0" y="-12032"/>
            <a:ext cx="4872789" cy="5046495"/>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7074" t="13151" r="14626" b="14623"/>
          <a:stretch/>
        </p:blipFill>
        <p:spPr>
          <a:xfrm>
            <a:off x="0" y="1684034"/>
            <a:ext cx="7388578" cy="5161934"/>
          </a:xfrm>
          <a:prstGeom prst="rect">
            <a:avLst/>
          </a:prstGeom>
        </p:spPr>
      </p:pic>
      <p:sp>
        <p:nvSpPr>
          <p:cNvPr id="4" name="Rectángulo 3"/>
          <p:cNvSpPr/>
          <p:nvPr/>
        </p:nvSpPr>
        <p:spPr>
          <a:xfrm>
            <a:off x="5681451" y="1471366"/>
            <a:ext cx="5865090" cy="3785652"/>
          </a:xfrm>
          <a:prstGeom prst="rect">
            <a:avLst/>
          </a:prstGeom>
        </p:spPr>
        <p:txBody>
          <a:bodyPr wrap="square">
            <a:spAutoFit/>
          </a:bodyPr>
          <a:lstStyle/>
          <a:p>
            <a:pPr marL="285750" indent="-285750" algn="just">
              <a:buFont typeface="Arial" panose="020B0604020202020204" pitchFamily="34" charset="0"/>
              <a:buChar char="•"/>
            </a:pPr>
            <a:r>
              <a:rPr lang="es-ES_tradnl" sz="2400" dirty="0">
                <a:solidFill>
                  <a:schemeClr val="bg1"/>
                </a:solidFill>
                <a:latin typeface="Arial" panose="020B0604020202020204" pitchFamily="34" charset="0"/>
                <a:cs typeface="Arial" panose="020B0604020202020204" pitchFamily="34" charset="0"/>
              </a:rPr>
              <a:t>Mantener a los líderes jóvenes alrededor de su mesa de liderazgo es una de las mejores formas de mantener a la próxima generación en su iglesia. </a:t>
            </a:r>
          </a:p>
          <a:p>
            <a:pPr algn="just"/>
            <a:endParaRPr lang="es-ES_tradnl" sz="2400" dirty="0">
              <a:solidFill>
                <a:schemeClr val="bg1"/>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_tradnl" sz="2400" dirty="0">
                <a:solidFill>
                  <a:schemeClr val="bg1"/>
                </a:solidFill>
                <a:latin typeface="Arial" panose="020B0604020202020204" pitchFamily="34" charset="0"/>
                <a:cs typeface="Arial" panose="020B0604020202020204" pitchFamily="34" charset="0"/>
              </a:rPr>
              <a:t>La Generación Z, cuyos miembros más antiguos nacieron alrededor de 1995 (algunos dicen que 1997), ahora se están graduando de la universidad y se están incorporando a la fuerza laboral. </a:t>
            </a:r>
          </a:p>
        </p:txBody>
      </p:sp>
    </p:spTree>
    <p:extLst>
      <p:ext uri="{BB962C8B-B14F-4D97-AF65-F5344CB8AC3E}">
        <p14:creationId xmlns:p14="http://schemas.microsoft.com/office/powerpoint/2010/main" val="393530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310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44945" y="1091147"/>
            <a:ext cx="7740073" cy="3785652"/>
          </a:xfrm>
          <a:prstGeom prst="rect">
            <a:avLst/>
          </a:prstGeom>
        </p:spPr>
        <p:txBody>
          <a:bodyPr wrap="square">
            <a:spAutoFit/>
          </a:bodyPr>
          <a:lstStyle/>
          <a:p>
            <a:pPr algn="just"/>
            <a:r>
              <a:rPr lang="es-CO" sz="2400" dirty="0">
                <a:solidFill>
                  <a:schemeClr val="bg1"/>
                </a:solidFill>
                <a:latin typeface="Arial" panose="020B0604020202020204" pitchFamily="34" charset="0"/>
                <a:cs typeface="Arial" panose="020B0604020202020204" pitchFamily="34" charset="0"/>
              </a:rPr>
              <a:t>En medio de todas las objeciones que Moisés tenía, Dios le mostró la vara que tenía en su mano. Era un pedazo de madera, que medía aproximadamente un metro y medio,  con el que había estado pastoreando a las ovejas.  </a:t>
            </a:r>
            <a:endParaRPr lang="es-CO" sz="2400" dirty="0" smtClean="0">
              <a:solidFill>
                <a:schemeClr val="bg1"/>
              </a:solidFill>
              <a:latin typeface="Arial" panose="020B0604020202020204" pitchFamily="34" charset="0"/>
              <a:cs typeface="Arial" panose="020B0604020202020204" pitchFamily="34" charset="0"/>
            </a:endParaRPr>
          </a:p>
          <a:p>
            <a:pPr algn="just"/>
            <a:endParaRPr lang="es-CO" sz="2400" dirty="0">
              <a:solidFill>
                <a:schemeClr val="bg1"/>
              </a:solidFill>
              <a:latin typeface="Arial" panose="020B0604020202020204" pitchFamily="34" charset="0"/>
              <a:cs typeface="Arial" panose="020B0604020202020204" pitchFamily="34" charset="0"/>
            </a:endParaRPr>
          </a:p>
          <a:p>
            <a:pPr algn="just"/>
            <a:r>
              <a:rPr lang="es-CO" sz="2400" dirty="0" smtClean="0">
                <a:solidFill>
                  <a:schemeClr val="bg1"/>
                </a:solidFill>
                <a:latin typeface="Arial" panose="020B0604020202020204" pitchFamily="34" charset="0"/>
                <a:cs typeface="Arial" panose="020B0604020202020204" pitchFamily="34" charset="0"/>
              </a:rPr>
              <a:t>Su </a:t>
            </a:r>
            <a:r>
              <a:rPr lang="es-CO" sz="2400" dirty="0">
                <a:solidFill>
                  <a:schemeClr val="bg1"/>
                </a:solidFill>
                <a:latin typeface="Arial" panose="020B0604020202020204" pitchFamily="34" charset="0"/>
                <a:cs typeface="Arial" panose="020B0604020202020204" pitchFamily="34" charset="0"/>
              </a:rPr>
              <a:t>vara no había tenido ninguna importancia hasta ese momento, pero  que  con la autoridad de Dios se convierte en un </a:t>
            </a:r>
            <a:r>
              <a:rPr lang="es-CO" sz="2400" dirty="0" smtClean="0">
                <a:solidFill>
                  <a:schemeClr val="bg1"/>
                </a:solidFill>
                <a:latin typeface="Arial" panose="020B0604020202020204" pitchFamily="34" charset="0"/>
                <a:cs typeface="Arial" panose="020B0604020202020204" pitchFamily="34" charset="0"/>
              </a:rPr>
              <a:t>instrumento poderoso </a:t>
            </a:r>
            <a:r>
              <a:rPr lang="es-CO" sz="2400" dirty="0">
                <a:solidFill>
                  <a:schemeClr val="bg1"/>
                </a:solidFill>
                <a:latin typeface="Arial" panose="020B0604020202020204" pitchFamily="34" charset="0"/>
                <a:cs typeface="Arial" panose="020B0604020202020204" pitchFamily="34" charset="0"/>
              </a:rPr>
              <a:t>para salvar al pueblo de Israel.</a:t>
            </a:r>
          </a:p>
        </p:txBody>
      </p:sp>
      <p:pic>
        <p:nvPicPr>
          <p:cNvPr id="1026" name="Picture 2" descr="Los celulares con las mejores cámaras actualmente | Digital Trends Españ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6088" y="4876799"/>
            <a:ext cx="3715912"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1626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TotalTime>
  <Words>4338</Words>
  <Application>Microsoft Office PowerPoint</Application>
  <PresentationFormat>Panorámica</PresentationFormat>
  <Paragraphs>248</Paragraphs>
  <Slides>101</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101</vt:i4>
      </vt:variant>
    </vt:vector>
  </HeadingPairs>
  <TitlesOfParts>
    <vt:vector size="114" baseType="lpstr">
      <vt:lpstr>Arial</vt:lpstr>
      <vt:lpstr>Arial Black</vt:lpstr>
      <vt:lpstr>Book Antiqua</vt:lpstr>
      <vt:lpstr>Calibri</vt:lpstr>
      <vt:lpstr>Felix Titling</vt:lpstr>
      <vt:lpstr>Helvetica</vt:lpstr>
      <vt:lpstr>Lucida Bright</vt:lpstr>
      <vt:lpstr>Raleway</vt:lpstr>
      <vt:lpstr>Source Sans Pro</vt:lpstr>
      <vt:lpstr>system-ui</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 William</dc:creator>
  <cp:lastModifiedBy>Pr. William</cp:lastModifiedBy>
  <cp:revision>122</cp:revision>
  <dcterms:created xsi:type="dcterms:W3CDTF">2020-09-04T17:07:31Z</dcterms:created>
  <dcterms:modified xsi:type="dcterms:W3CDTF">2024-06-14T00:50:14Z</dcterms:modified>
</cp:coreProperties>
</file>