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56" r:id="rId5"/>
    <p:sldId id="265" r:id="rId6"/>
    <p:sldId id="275" r:id="rId7"/>
    <p:sldId id="276" r:id="rId8"/>
    <p:sldId id="277" r:id="rId9"/>
    <p:sldId id="278" r:id="rId10"/>
    <p:sldId id="279" r:id="rId11"/>
    <p:sldId id="280" r:id="rId12"/>
    <p:sldId id="286" r:id="rId13"/>
    <p:sldId id="281" r:id="rId14"/>
    <p:sldId id="282" r:id="rId15"/>
    <p:sldId id="283" r:id="rId16"/>
    <p:sldId id="285" r:id="rId17"/>
    <p:sldId id="284" r:id="rId18"/>
    <p:sldId id="287" r:id="rId19"/>
  </p:sldIdLst>
  <p:sldSz cx="12188825"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8"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759" autoAdjust="0"/>
  </p:normalViewPr>
  <p:slideViewPr>
    <p:cSldViewPr showGuides="1">
      <p:cViewPr varScale="1">
        <p:scale>
          <a:sx n="55" d="100"/>
          <a:sy n="55" d="100"/>
        </p:scale>
        <p:origin x="1096" y="48"/>
      </p:cViewPr>
      <p:guideLst>
        <p:guide orient="horz" pos="2160"/>
        <p:guide pos="3839"/>
      </p:guideLst>
    </p:cSldViewPr>
  </p:slideViewPr>
  <p:notesTextViewPr>
    <p:cViewPr>
      <p:scale>
        <a:sx n="1" d="1"/>
        <a:sy n="1" d="1"/>
      </p:scale>
      <p:origin x="0" y="0"/>
    </p:cViewPr>
  </p:notesTextViewPr>
  <p:notesViewPr>
    <p:cSldViewPr showGuides="1">
      <p:cViewPr varScale="1">
        <p:scale>
          <a:sx n="46" d="100"/>
          <a:sy n="46" d="100"/>
        </p:scale>
        <p:origin x="660"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dirty="0"/>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CC91A5D5-FFF8-46DF-9C0E-0D4F23F47441}" type="datetime1">
              <a:rPr lang="es-ES" smtClean="0"/>
              <a:t>27/04/2019</a:t>
            </a:fld>
            <a:endParaRPr lang="es-ES" dirty="0"/>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A4CBEF8-5CDE-472B-839B-B8BB0C881006}" type="slidenum">
              <a:rPr lang="es-ES"/>
              <a:t>‹Nº›</a:t>
            </a:fld>
            <a:endParaRPr lang="es-ES"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C2F57AFA-577C-4932-92E9-D908A67F120F}" type="datetime1">
              <a:rPr lang="es-ES" noProof="0" smtClean="0"/>
              <a:t>27/04/2019</a:t>
            </a:fld>
            <a:endParaRPr lang="es-ES" noProof="0" dirty="0"/>
          </a:p>
        </p:txBody>
      </p:sp>
      <p:sp>
        <p:nvSpPr>
          <p:cNvPr id="4" name="Marcador de imagen d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BB98AFB-CB0D-4DFE-87B9-B4B0D0DE73CD}" type="slidenum">
              <a:rPr lang="es-ES" noProof="0"/>
              <a:t>‹Nº›</a:t>
            </a:fld>
            <a:endParaRPr lang="es-ES" noProof="0"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a:t>
            </a:fld>
            <a:endParaRPr lang="es-ES" dirty="0"/>
          </a:p>
        </p:txBody>
      </p:sp>
    </p:spTree>
    <p:extLst>
      <p:ext uri="{BB962C8B-B14F-4D97-AF65-F5344CB8AC3E}">
        <p14:creationId xmlns:p14="http://schemas.microsoft.com/office/powerpoint/2010/main" val="3751008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2</a:t>
            </a:fld>
            <a:endParaRPr lang="es-ES" dirty="0"/>
          </a:p>
        </p:txBody>
      </p:sp>
    </p:spTree>
    <p:extLst>
      <p:ext uri="{BB962C8B-B14F-4D97-AF65-F5344CB8AC3E}">
        <p14:creationId xmlns:p14="http://schemas.microsoft.com/office/powerpoint/2010/main" val="3938222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fontAlgn="base"/>
            <a:r>
              <a:rPr lang="es-CO" sz="1200" b="1" kern="1200" dirty="0" smtClean="0">
                <a:solidFill>
                  <a:schemeClr val="tx1"/>
                </a:solidFill>
                <a:effectLst/>
                <a:latin typeface="+mn-lt"/>
                <a:ea typeface="+mn-ea"/>
                <a:cs typeface="+mn-cs"/>
              </a:rPr>
              <a:t>1. Familia nuclear (biparental)</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La familia nuclear es lo que conocemos como familia típica, es decir, la familia formada por un padre, una madre y sus hijos. Las sociedades, generalmente, impulsan a sus miembros a que formen este tipo de familias.</a:t>
            </a:r>
          </a:p>
          <a:p>
            <a:pPr fontAlgn="base"/>
            <a:r>
              <a:rPr lang="es-CO" sz="1200" b="1" kern="1200" dirty="0" smtClean="0">
                <a:solidFill>
                  <a:schemeClr val="tx1"/>
                </a:solidFill>
                <a:effectLst/>
                <a:latin typeface="+mn-lt"/>
                <a:ea typeface="+mn-ea"/>
                <a:cs typeface="+mn-cs"/>
              </a:rPr>
              <a:t>2. Familia monoparental</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Es cuando solo uno de los padres se hace cargo de la unidad familiar, y, por tanto, en criar a los hijos. Es más común que la madre se quede con los niños, aunque también existen casos donde los niños se quedan con el padre. Cuando solo uno de los padres se ocupa de la familia, puede llegar a ser una carga muy grande, por lo que suelen requerir ayuda de otros familiares cercanos, como los abuelos de los hijos. Las causas de la formación de este tipo de familias pueden ser, un divorcio, ser madre prematura, la viudedad, etc.</a:t>
            </a:r>
          </a:p>
          <a:p>
            <a:pPr fontAlgn="base"/>
            <a:r>
              <a:rPr lang="es-CO" sz="1200" b="1" kern="1200" dirty="0" smtClean="0">
                <a:solidFill>
                  <a:schemeClr val="tx1"/>
                </a:solidFill>
                <a:effectLst/>
                <a:latin typeface="+mn-lt"/>
                <a:ea typeface="+mn-ea"/>
                <a:cs typeface="+mn-cs"/>
              </a:rPr>
              <a:t>3. Familia adoptiva</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Este tipo de familia, la familia adoptiva, hace referencia a los padres que adoptan a un niño. Pese a que no son los padres biológicos, pueden desempeñar un gran rol como educadores.</a:t>
            </a:r>
          </a:p>
          <a:p>
            <a:pPr fontAlgn="base"/>
            <a:r>
              <a:rPr lang="es-CO" sz="1200" b="1" kern="1200" dirty="0" smtClean="0">
                <a:solidFill>
                  <a:schemeClr val="tx1"/>
                </a:solidFill>
                <a:effectLst/>
                <a:latin typeface="+mn-lt"/>
                <a:ea typeface="+mn-ea"/>
                <a:cs typeface="+mn-cs"/>
              </a:rPr>
              <a:t>4. Familia sin hijos</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Este tipo de familias, las familias sin hijos, se caracterizan por no tener descendientes. En ocasiones pueden llegar a adoptar niños o, en épocas más actuales, una mascota.</a:t>
            </a:r>
          </a:p>
          <a:p>
            <a:pPr fontAlgn="base"/>
            <a:r>
              <a:rPr lang="es-CO" sz="1200" b="1" kern="1200" dirty="0" smtClean="0">
                <a:solidFill>
                  <a:schemeClr val="tx1"/>
                </a:solidFill>
                <a:effectLst/>
                <a:latin typeface="+mn-lt"/>
                <a:ea typeface="+mn-ea"/>
                <a:cs typeface="+mn-cs"/>
              </a:rPr>
              <a:t>5. Familia de padres separados</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En este tipo de familia, que podemos denominar familia de padres separados, los progenitores se han separado tras una crisis en su relación. A pesar de que se nieguen a vivir juntos deben seguir cumpliendo con sus deberes como padres. A diferencia de los padres monoparentales, en los que uno de los padres lleva toda la carga de la crianza del hijo sobre sus espaldas, los padres separados comparten funciones, aunque la madre sea, en la mayoría de ocasiones, la que viva con el hijo.</a:t>
            </a:r>
          </a:p>
          <a:p>
            <a:pPr fontAlgn="base"/>
            <a:r>
              <a:rPr lang="es-CO" sz="1200" b="1" kern="1200" dirty="0" smtClean="0">
                <a:solidFill>
                  <a:schemeClr val="tx1"/>
                </a:solidFill>
                <a:effectLst/>
                <a:latin typeface="+mn-lt"/>
                <a:ea typeface="+mn-ea"/>
                <a:cs typeface="+mn-cs"/>
              </a:rPr>
              <a:t>6. Familia compuesta</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Se caracteriza por estar compuesta de varias familias nucleares. La causa más común es que se han formado otras familias tras la ruptura de pareja, y el hijo además de vivir con su madre y su pareja, también tiene la familia de su padre y su pareja, pudiendo llegar a tener hermanastros.</a:t>
            </a:r>
          </a:p>
          <a:p>
            <a:pPr fontAlgn="base"/>
            <a:r>
              <a:rPr lang="es-CO" sz="1200" kern="1200" dirty="0" err="1" smtClean="0">
                <a:solidFill>
                  <a:schemeClr val="tx1"/>
                </a:solidFill>
                <a:effectLst/>
                <a:latin typeface="+mn-lt"/>
                <a:ea typeface="+mn-ea"/>
                <a:cs typeface="+mn-cs"/>
              </a:rPr>
              <a:t>Mariesther</a:t>
            </a:r>
            <a:r>
              <a:rPr lang="es-CO" sz="1200" kern="1200" dirty="0" smtClean="0">
                <a:solidFill>
                  <a:schemeClr val="tx1"/>
                </a:solidFill>
                <a:effectLst/>
                <a:latin typeface="+mn-lt"/>
                <a:ea typeface="+mn-ea"/>
                <a:cs typeface="+mn-cs"/>
              </a:rPr>
              <a:t> Martínez </a:t>
            </a:r>
            <a:r>
              <a:rPr lang="es-CO" sz="1200" kern="1200" dirty="0" err="1" smtClean="0">
                <a:solidFill>
                  <a:schemeClr val="tx1"/>
                </a:solidFill>
                <a:effectLst/>
                <a:latin typeface="+mn-lt"/>
                <a:ea typeface="+mn-ea"/>
                <a:cs typeface="+mn-cs"/>
              </a:rPr>
              <a:t>Eroza</a:t>
            </a:r>
            <a:r>
              <a:rPr lang="es-CO" sz="1200" kern="1200" dirty="0" smtClean="0">
                <a:solidFill>
                  <a:schemeClr val="tx1"/>
                </a:solidFill>
                <a:effectLst/>
                <a:latin typeface="+mn-lt"/>
                <a:ea typeface="+mn-ea"/>
                <a:cs typeface="+mn-cs"/>
              </a:rPr>
              <a:t>, Especialista en Desarrollo Humano, nos explica a qué se debe este término y por qué se da en las mujeres actualmente.</a:t>
            </a:r>
          </a:p>
          <a:p>
            <a:pPr fontAlgn="base"/>
            <a:r>
              <a:rPr lang="es-CO" sz="1200" b="1" kern="1200" dirty="0" smtClean="0">
                <a:solidFill>
                  <a:schemeClr val="tx1"/>
                </a:solidFill>
                <a:effectLst/>
                <a:latin typeface="+mn-lt"/>
                <a:ea typeface="+mn-ea"/>
                <a:cs typeface="+mn-cs"/>
              </a:rPr>
              <a:t>7. Familia homoparental</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Este tipo de familia se caracteriza por tener a dos padres madres homosexuales que adoptan a un hijo.</a:t>
            </a:r>
          </a:p>
          <a:p>
            <a:pPr fontAlgn="base"/>
            <a:r>
              <a:rPr lang="es-CO" sz="1200" b="1" kern="1200" dirty="0" smtClean="0">
                <a:solidFill>
                  <a:schemeClr val="tx1"/>
                </a:solidFill>
                <a:effectLst/>
                <a:latin typeface="+mn-lt"/>
                <a:ea typeface="+mn-ea"/>
                <a:cs typeface="+mn-cs"/>
              </a:rPr>
              <a:t>8.</a:t>
            </a:r>
            <a:r>
              <a:rPr lang="es-CO" sz="1200" b="1" kern="1200" baseline="0" dirty="0" smtClean="0">
                <a:solidFill>
                  <a:schemeClr val="tx1"/>
                </a:solidFill>
                <a:effectLst/>
                <a:latin typeface="+mn-lt"/>
                <a:ea typeface="+mn-ea"/>
                <a:cs typeface="+mn-cs"/>
              </a:rPr>
              <a:t> </a:t>
            </a:r>
            <a:r>
              <a:rPr lang="es-CO" sz="1200" b="1" kern="1200" dirty="0" smtClean="0">
                <a:solidFill>
                  <a:schemeClr val="tx1"/>
                </a:solidFill>
                <a:effectLst/>
                <a:latin typeface="+mn-lt"/>
                <a:ea typeface="+mn-ea"/>
                <a:cs typeface="+mn-cs"/>
              </a:rPr>
              <a:t>Familia extensa</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Este tipo de familia, la familia extensa, se caracteriza porque la crianza de los hijos está a cargo de distintos familiares o viven varios miembro de la familia (padres, primos, abuelos, etc.) en la misma casa. También puede suceder que uno de los hijos tenga su propio hijo y vivan todos bajo el mismo techo.</a:t>
            </a:r>
          </a:p>
          <a:p>
            <a:pPr fontAlgn="base"/>
            <a:r>
              <a:rPr lang="es-CO" sz="1200" b="1" kern="1200" dirty="0" smtClean="0">
                <a:solidFill>
                  <a:schemeClr val="tx1"/>
                </a:solidFill>
                <a:effectLst/>
                <a:latin typeface="+mn-lt"/>
                <a:ea typeface="+mn-ea"/>
                <a:cs typeface="+mn-cs"/>
              </a:rPr>
              <a:t>9. Familia de padres de 60 años.</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De mayor edad cuyos hijos han cambiado de hogar, o mejor llamado el “nido vacío”.</a:t>
            </a:r>
          </a:p>
          <a:p>
            <a:pPr fontAlgn="base"/>
            <a:r>
              <a:rPr lang="es-CO" sz="1200" b="1" kern="1200" dirty="0" smtClean="0">
                <a:solidFill>
                  <a:schemeClr val="tx1"/>
                </a:solidFill>
                <a:effectLst/>
                <a:latin typeface="+mn-lt"/>
                <a:ea typeface="+mn-ea"/>
                <a:cs typeface="+mn-cs"/>
              </a:rPr>
              <a:t>10. Unipersonal</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Uno de cada 10 hogares jóvenes de nivel medio alto es unipersonal. Pero también alberga viudos en un 35%, así como divorciados de todos los niveles, incluso de pobreza extrema.</a:t>
            </a:r>
          </a:p>
          <a:p>
            <a:pPr fontAlgn="base"/>
            <a:r>
              <a:rPr lang="es-CO" sz="1200" b="1" kern="1200" dirty="0" smtClean="0">
                <a:solidFill>
                  <a:schemeClr val="tx1"/>
                </a:solidFill>
                <a:effectLst/>
                <a:latin typeface="+mn-lt"/>
                <a:ea typeface="+mn-ea"/>
                <a:cs typeface="+mn-cs"/>
              </a:rPr>
              <a:t>11.</a:t>
            </a:r>
            <a:r>
              <a:rPr lang="es-CO" sz="1200" b="1" kern="1200" baseline="0" dirty="0" smtClean="0">
                <a:solidFill>
                  <a:schemeClr val="tx1"/>
                </a:solidFill>
                <a:effectLst/>
                <a:latin typeface="+mn-lt"/>
                <a:ea typeface="+mn-ea"/>
                <a:cs typeface="+mn-cs"/>
              </a:rPr>
              <a:t> </a:t>
            </a:r>
            <a:r>
              <a:rPr lang="es-CO" sz="1200" b="1" kern="1200" dirty="0" smtClean="0">
                <a:solidFill>
                  <a:schemeClr val="tx1"/>
                </a:solidFill>
                <a:effectLst/>
                <a:latin typeface="+mn-lt"/>
                <a:ea typeface="+mn-ea"/>
                <a:cs typeface="+mn-cs"/>
              </a:rPr>
              <a:t>Pareja joven sin hijos</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Son personas emprendedores y hedonistas. Buscan espacios confortables, provistos de todo lo necesario para vivir muy bien; son grandes consumidores de tecnología, electrodomésticos y muebles, así como de aparatos para ejercitar el cuerpo y tienen el equipo más sofisticado de entretenimiento. Le dan mucha importancia a la alacena, al closet o la cava en un doble disfrute.</a:t>
            </a:r>
          </a:p>
          <a:p>
            <a:pPr fontAlgn="base"/>
            <a:r>
              <a:rPr lang="es-CO" sz="1200" b="1" kern="1200" dirty="0" err="1" smtClean="0">
                <a:solidFill>
                  <a:schemeClr val="tx1"/>
                </a:solidFill>
                <a:effectLst/>
                <a:latin typeface="+mn-lt"/>
                <a:ea typeface="+mn-ea"/>
                <a:cs typeface="+mn-cs"/>
              </a:rPr>
              <a:t>Roomies</a:t>
            </a:r>
            <a:endParaRPr lang="es-CO" sz="1200" kern="1200" dirty="0" smtClean="0">
              <a:solidFill>
                <a:schemeClr val="tx1"/>
              </a:solidFill>
              <a:effectLst/>
              <a:latin typeface="+mn-lt"/>
              <a:ea typeface="+mn-ea"/>
              <a:cs typeface="+mn-cs"/>
            </a:endParaRPr>
          </a:p>
          <a:p>
            <a:pPr fontAlgn="base"/>
            <a:r>
              <a:rPr lang="es-CO" sz="1200" kern="1200" dirty="0" smtClean="0">
                <a:solidFill>
                  <a:schemeClr val="tx1"/>
                </a:solidFill>
                <a:effectLst/>
                <a:latin typeface="+mn-lt"/>
                <a:ea typeface="+mn-ea"/>
                <a:cs typeface="+mn-cs"/>
              </a:rPr>
              <a:t>Buscan espacios que permitan la vida social y que rescaten la individualidad. La sala y la cocina son espacios de convivencia importantes para mantenerse unidos.</a:t>
            </a:r>
          </a:p>
          <a:p>
            <a:pPr fontAlgn="base"/>
            <a:r>
              <a:rPr lang="es-CO" sz="1200" kern="1200" dirty="0" smtClean="0">
                <a:solidFill>
                  <a:schemeClr val="tx1"/>
                </a:solidFill>
                <a:effectLst/>
                <a:latin typeface="+mn-lt"/>
                <a:ea typeface="+mn-ea"/>
                <a:cs typeface="+mn-cs"/>
              </a:rPr>
              <a:t>Ya que la familia parte de la sociedad, es una estructura que cambiará a lo largo del tiempo. La estructura no va a determinar si es funcional o no, solamente se tratan de diferentes formas de integración.</a:t>
            </a:r>
          </a:p>
          <a:p>
            <a:endParaRPr lang="es-CO"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noProof="0" smtClean="0"/>
              <a:t>13</a:t>
            </a:fld>
            <a:endParaRPr lang="es-ES" noProof="0" dirty="0"/>
          </a:p>
        </p:txBody>
      </p:sp>
    </p:spTree>
    <p:extLst>
      <p:ext uri="{BB962C8B-B14F-4D97-AF65-F5344CB8AC3E}">
        <p14:creationId xmlns:p14="http://schemas.microsoft.com/office/powerpoint/2010/main" val="7934017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065214" y="533400"/>
            <a:ext cx="5029200" cy="2514601"/>
          </a:xfrm>
        </p:spPr>
        <p:txBody>
          <a:bodyPr rtlCol="0">
            <a:normAutofit/>
          </a:bodyPr>
          <a:lstStyle>
            <a:lvl1pPr>
              <a:lnSpc>
                <a:spcPct val="80000"/>
              </a:lnSpc>
              <a:defRPr sz="5400"/>
            </a:lvl1pPr>
          </a:lstStyle>
          <a:p>
            <a:pPr rtl="0"/>
            <a:r>
              <a:rPr lang="es-ES" noProof="0" smtClean="0"/>
              <a:t>Haga clic para modificar el estilo de título del patrón</a:t>
            </a:r>
            <a:endParaRPr lang="es-ES" noProof="0" dirty="0"/>
          </a:p>
        </p:txBody>
      </p:sp>
      <p:sp>
        <p:nvSpPr>
          <p:cNvPr id="3" name="Subtítulo 2"/>
          <p:cNvSpPr>
            <a:spLocks noGrp="1"/>
          </p:cNvSpPr>
          <p:nvPr>
            <p:ph type="subTitle" idx="1"/>
          </p:nvPr>
        </p:nvSpPr>
        <p:spPr>
          <a:xfrm>
            <a:off x="1065212" y="3403600"/>
            <a:ext cx="5029201" cy="1397000"/>
          </a:xfrm>
        </p:spPr>
        <p:txBody>
          <a:bodyPr rtlCol="0">
            <a:normAutofit/>
          </a:bodyPr>
          <a:lstStyle>
            <a:lvl1pPr marL="0" indent="0" algn="l">
              <a:spcBef>
                <a:spcPts val="600"/>
              </a:spcBef>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ES" noProof="0" smtClean="0"/>
              <a:t>Haga clic para editar el estilo de subtítulo del patrón</a:t>
            </a:r>
            <a:endParaRPr lang="es-ES" noProof="0" dirty="0"/>
          </a:p>
        </p:txBody>
      </p:sp>
      <p:sp>
        <p:nvSpPr>
          <p:cNvPr id="5" name="Marcador de pie de página 4"/>
          <p:cNvSpPr>
            <a:spLocks noGrp="1"/>
          </p:cNvSpPr>
          <p:nvPr>
            <p:ph type="ftr" sz="quarter" idx="11"/>
          </p:nvPr>
        </p:nvSpPr>
        <p:spPr/>
        <p:txBody>
          <a:bodyPr rtlCol="0"/>
          <a:lstStyle/>
          <a:p>
            <a:pPr rtl="0"/>
            <a:r>
              <a:rPr lang="es-ES" noProof="0" dirty="0"/>
              <a:t>Agregar un pie de página</a:t>
            </a:r>
          </a:p>
        </p:txBody>
      </p:sp>
      <p:sp>
        <p:nvSpPr>
          <p:cNvPr id="4" name="Marcador de fecha 3"/>
          <p:cNvSpPr>
            <a:spLocks noGrp="1"/>
          </p:cNvSpPr>
          <p:nvPr>
            <p:ph type="dt" sz="half" idx="10"/>
          </p:nvPr>
        </p:nvSpPr>
        <p:spPr/>
        <p:txBody>
          <a:bodyPr rtlCol="0"/>
          <a:lstStyle/>
          <a:p>
            <a:pPr rtl="0"/>
            <a:fld id="{45F0BD41-664D-4ABB-BED5-60658B66DD7C}" type="datetime1">
              <a:rPr lang="es-ES" noProof="0" smtClean="0"/>
              <a:t>27/04/2019</a:t>
            </a:fld>
            <a:endParaRPr lang="es-ES" noProof="0" dirty="0"/>
          </a:p>
        </p:txBody>
      </p:sp>
      <p:sp>
        <p:nvSpPr>
          <p:cNvPr id="6" name="Marcador de número de diapositiva 5"/>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664752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smtClean="0"/>
              <a:t>Haga clic para modificar el estilo de título del patrón</a:t>
            </a:r>
            <a:endParaRPr lang="es-ES" noProof="0" dirty="0"/>
          </a:p>
        </p:txBody>
      </p:sp>
      <p:sp>
        <p:nvSpPr>
          <p:cNvPr id="3" name="Marcador de texto vertical 2"/>
          <p:cNvSpPr>
            <a:spLocks noGrp="1"/>
          </p:cNvSpPr>
          <p:nvPr>
            <p:ph type="body" orient="vert" idx="1"/>
          </p:nvPr>
        </p:nvSpPr>
        <p:spPr/>
        <p:txBody>
          <a:bodyPr vert="eaVert"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5" name="Marcador de pie de página 4"/>
          <p:cNvSpPr>
            <a:spLocks noGrp="1"/>
          </p:cNvSpPr>
          <p:nvPr>
            <p:ph type="ftr" sz="quarter" idx="11"/>
          </p:nvPr>
        </p:nvSpPr>
        <p:spPr/>
        <p:txBody>
          <a:bodyPr rtlCol="0"/>
          <a:lstStyle/>
          <a:p>
            <a:pPr rtl="0"/>
            <a:r>
              <a:rPr lang="es-ES" noProof="0" dirty="0"/>
              <a:t>Agregar un pie de página</a:t>
            </a:r>
          </a:p>
        </p:txBody>
      </p:sp>
      <p:sp>
        <p:nvSpPr>
          <p:cNvPr id="4" name="Marcador de fecha 3"/>
          <p:cNvSpPr>
            <a:spLocks noGrp="1"/>
          </p:cNvSpPr>
          <p:nvPr>
            <p:ph type="dt" sz="half" idx="10"/>
          </p:nvPr>
        </p:nvSpPr>
        <p:spPr/>
        <p:txBody>
          <a:bodyPr rtlCol="0"/>
          <a:lstStyle/>
          <a:p>
            <a:pPr rtl="0"/>
            <a:fld id="{7079A989-1972-408F-82FF-A58E53892B77}" type="datetime1">
              <a:rPr lang="es-ES" noProof="0" smtClean="0"/>
              <a:t>27/04/2019</a:t>
            </a:fld>
            <a:endParaRPr lang="es-ES" noProof="0" dirty="0"/>
          </a:p>
        </p:txBody>
      </p:sp>
      <p:sp>
        <p:nvSpPr>
          <p:cNvPr id="6" name="Marcador de número de diapositiva 5"/>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2668093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61412" y="533400"/>
            <a:ext cx="2362201" cy="5486400"/>
          </a:xfrm>
        </p:spPr>
        <p:txBody>
          <a:bodyPr vert="eaVert" rtlCol="0"/>
          <a:lstStyle/>
          <a:p>
            <a:pPr rtl="0"/>
            <a:r>
              <a:rPr lang="es-ES" noProof="0" smtClean="0"/>
              <a:t>Haga clic para modificar el estilo de título del patrón</a:t>
            </a:r>
            <a:endParaRPr lang="es-ES" noProof="0" dirty="0"/>
          </a:p>
        </p:txBody>
      </p:sp>
      <p:sp>
        <p:nvSpPr>
          <p:cNvPr id="3" name="Marcador de texto vertical 2"/>
          <p:cNvSpPr>
            <a:spLocks noGrp="1"/>
          </p:cNvSpPr>
          <p:nvPr>
            <p:ph type="body" orient="vert" idx="1"/>
          </p:nvPr>
        </p:nvSpPr>
        <p:spPr>
          <a:xfrm>
            <a:off x="1065213" y="533400"/>
            <a:ext cx="7467599" cy="5486400"/>
          </a:xfrm>
        </p:spPr>
        <p:txBody>
          <a:bodyPr vert="eaVert"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5" name="Marcador de pie de página 4"/>
          <p:cNvSpPr>
            <a:spLocks noGrp="1"/>
          </p:cNvSpPr>
          <p:nvPr>
            <p:ph type="ftr" sz="quarter" idx="11"/>
          </p:nvPr>
        </p:nvSpPr>
        <p:spPr/>
        <p:txBody>
          <a:bodyPr rtlCol="0"/>
          <a:lstStyle/>
          <a:p>
            <a:pPr rtl="0"/>
            <a:r>
              <a:rPr lang="es-ES" noProof="0" dirty="0"/>
              <a:t>Agregar un pie de página</a:t>
            </a:r>
          </a:p>
        </p:txBody>
      </p:sp>
      <p:sp>
        <p:nvSpPr>
          <p:cNvPr id="4" name="Marcador de fecha 3"/>
          <p:cNvSpPr>
            <a:spLocks noGrp="1"/>
          </p:cNvSpPr>
          <p:nvPr>
            <p:ph type="dt" sz="half" idx="10"/>
          </p:nvPr>
        </p:nvSpPr>
        <p:spPr/>
        <p:txBody>
          <a:bodyPr rtlCol="0"/>
          <a:lstStyle/>
          <a:p>
            <a:pPr rtl="0"/>
            <a:fld id="{DECD3A61-A9C3-4CD9-B800-BFDBF3EEB1B4}" type="datetime1">
              <a:rPr lang="es-ES" noProof="0" smtClean="0"/>
              <a:t>27/04/2019</a:t>
            </a:fld>
            <a:endParaRPr lang="es-ES" noProof="0" dirty="0"/>
          </a:p>
        </p:txBody>
      </p:sp>
      <p:sp>
        <p:nvSpPr>
          <p:cNvPr id="6" name="Marcador de número de diapositiva 5"/>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188244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smtClean="0"/>
              <a:t>Haga clic para modificar el estilo de título del patrón</a:t>
            </a:r>
            <a:endParaRPr lang="es-ES" noProof="0" dirty="0"/>
          </a:p>
        </p:txBody>
      </p:sp>
      <p:sp>
        <p:nvSpPr>
          <p:cNvPr id="3" name="Marcador de contenido 2"/>
          <p:cNvSpPr>
            <a:spLocks noGrp="1"/>
          </p:cNvSpPr>
          <p:nvPr>
            <p:ph idx="1"/>
          </p:nvPr>
        </p:nvSpPr>
        <p:spPr/>
        <p:txBody>
          <a:bodyPr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5" name="Marcador de pie de página 4"/>
          <p:cNvSpPr>
            <a:spLocks noGrp="1"/>
          </p:cNvSpPr>
          <p:nvPr>
            <p:ph type="ftr" sz="quarter" idx="11"/>
          </p:nvPr>
        </p:nvSpPr>
        <p:spPr/>
        <p:txBody>
          <a:bodyPr rtlCol="0"/>
          <a:lstStyle/>
          <a:p>
            <a:pPr rtl="0"/>
            <a:r>
              <a:rPr lang="es-ES" noProof="0" dirty="0"/>
              <a:t>Agregar un pie de página</a:t>
            </a:r>
          </a:p>
        </p:txBody>
      </p:sp>
      <p:sp>
        <p:nvSpPr>
          <p:cNvPr id="4" name="Marcador de fecha 3"/>
          <p:cNvSpPr>
            <a:spLocks noGrp="1"/>
          </p:cNvSpPr>
          <p:nvPr>
            <p:ph type="dt" sz="half" idx="10"/>
          </p:nvPr>
        </p:nvSpPr>
        <p:spPr/>
        <p:txBody>
          <a:bodyPr rtlCol="0"/>
          <a:lstStyle/>
          <a:p>
            <a:pPr rtl="0"/>
            <a:fld id="{5CAFB294-75A7-4B00-B220-CD65C2131025}" type="datetime1">
              <a:rPr lang="es-ES" noProof="0" smtClean="0"/>
              <a:t>27/04/2019</a:t>
            </a:fld>
            <a:endParaRPr lang="es-ES" noProof="0" dirty="0"/>
          </a:p>
        </p:txBody>
      </p:sp>
      <p:sp>
        <p:nvSpPr>
          <p:cNvPr id="6" name="Marcador de número de diapositiva 5"/>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242915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065214" y="533400"/>
            <a:ext cx="8686800" cy="2286000"/>
          </a:xfrm>
        </p:spPr>
        <p:txBody>
          <a:bodyPr rtlCol="0" anchor="b">
            <a:normAutofit/>
          </a:bodyPr>
          <a:lstStyle>
            <a:lvl1pPr algn="l">
              <a:defRPr sz="5400" b="1" cap="none" baseline="0"/>
            </a:lvl1pPr>
          </a:lstStyle>
          <a:p>
            <a:pPr rtl="0"/>
            <a:r>
              <a:rPr lang="es-ES" noProof="0" smtClean="0"/>
              <a:t>Haga clic para modificar el estilo de título del patrón</a:t>
            </a:r>
            <a:endParaRPr lang="es-ES" noProof="0" dirty="0"/>
          </a:p>
        </p:txBody>
      </p:sp>
      <p:sp>
        <p:nvSpPr>
          <p:cNvPr id="3" name="Marcador de texto 2"/>
          <p:cNvSpPr>
            <a:spLocks noGrp="1"/>
          </p:cNvSpPr>
          <p:nvPr>
            <p:ph type="body" idx="1"/>
          </p:nvPr>
        </p:nvSpPr>
        <p:spPr>
          <a:xfrm>
            <a:off x="1065214" y="3124200"/>
            <a:ext cx="8686800" cy="1371600"/>
          </a:xfrm>
        </p:spPr>
        <p:txBody>
          <a:bodyPr rtlCol="0" anchor="t">
            <a:normAutofit/>
          </a:bodyPr>
          <a:lstStyle>
            <a:lvl1pPr marL="0" indent="0">
              <a:spcBef>
                <a:spcPts val="600"/>
              </a:spcBef>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noProof="0" smtClean="0"/>
              <a:t>Editar el estilo de texto del patrón</a:t>
            </a:r>
          </a:p>
        </p:txBody>
      </p:sp>
      <p:sp>
        <p:nvSpPr>
          <p:cNvPr id="5" name="Marcador de pie de página 4"/>
          <p:cNvSpPr>
            <a:spLocks noGrp="1"/>
          </p:cNvSpPr>
          <p:nvPr>
            <p:ph type="ftr" sz="quarter" idx="11"/>
          </p:nvPr>
        </p:nvSpPr>
        <p:spPr/>
        <p:txBody>
          <a:bodyPr rtlCol="0"/>
          <a:lstStyle/>
          <a:p>
            <a:pPr rtl="0"/>
            <a:r>
              <a:rPr lang="es-ES" noProof="0" dirty="0"/>
              <a:t>Agregar un pie de página</a:t>
            </a:r>
          </a:p>
        </p:txBody>
      </p:sp>
      <p:sp>
        <p:nvSpPr>
          <p:cNvPr id="4" name="Marcador de fecha 3"/>
          <p:cNvSpPr>
            <a:spLocks noGrp="1"/>
          </p:cNvSpPr>
          <p:nvPr>
            <p:ph type="dt" sz="half" idx="10"/>
          </p:nvPr>
        </p:nvSpPr>
        <p:spPr/>
        <p:txBody>
          <a:bodyPr rtlCol="0"/>
          <a:lstStyle/>
          <a:p>
            <a:pPr rtl="0"/>
            <a:fld id="{66EC0E9D-6882-4573-BA34-049B7160C60E}" type="datetime1">
              <a:rPr lang="es-ES" noProof="0" smtClean="0"/>
              <a:t>27/04/2019</a:t>
            </a:fld>
            <a:endParaRPr lang="es-ES" noProof="0" dirty="0"/>
          </a:p>
        </p:txBody>
      </p:sp>
      <p:sp>
        <p:nvSpPr>
          <p:cNvPr id="6" name="Marcador de número de diapositiva 5"/>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3701331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smtClean="0"/>
              <a:t>Haga clic para modificar el estilo de título del patrón</a:t>
            </a:r>
            <a:endParaRPr lang="es-ES" noProof="0" dirty="0"/>
          </a:p>
        </p:txBody>
      </p:sp>
      <p:sp>
        <p:nvSpPr>
          <p:cNvPr id="3" name="Marcador de contenido 2"/>
          <p:cNvSpPr>
            <a:spLocks noGrp="1"/>
          </p:cNvSpPr>
          <p:nvPr>
            <p:ph sz="half" idx="1"/>
          </p:nvPr>
        </p:nvSpPr>
        <p:spPr>
          <a:xfrm>
            <a:off x="1065212" y="1828800"/>
            <a:ext cx="4251960"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4" name="Marcador de contenido 3"/>
          <p:cNvSpPr>
            <a:spLocks noGrp="1"/>
          </p:cNvSpPr>
          <p:nvPr>
            <p:ph sz="half" idx="2"/>
          </p:nvPr>
        </p:nvSpPr>
        <p:spPr>
          <a:xfrm>
            <a:off x="5464598" y="1828800"/>
            <a:ext cx="4251960"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6" name="Marcador de pie de página 5"/>
          <p:cNvSpPr>
            <a:spLocks noGrp="1"/>
          </p:cNvSpPr>
          <p:nvPr>
            <p:ph type="ftr" sz="quarter" idx="11"/>
          </p:nvPr>
        </p:nvSpPr>
        <p:spPr/>
        <p:txBody>
          <a:bodyPr rtlCol="0"/>
          <a:lstStyle/>
          <a:p>
            <a:pPr rtl="0"/>
            <a:r>
              <a:rPr lang="es-ES" noProof="0" dirty="0"/>
              <a:t>Agregar un pie de página</a:t>
            </a:r>
          </a:p>
        </p:txBody>
      </p:sp>
      <p:sp>
        <p:nvSpPr>
          <p:cNvPr id="5" name="Marcador de fecha 4"/>
          <p:cNvSpPr>
            <a:spLocks noGrp="1"/>
          </p:cNvSpPr>
          <p:nvPr>
            <p:ph type="dt" sz="half" idx="10"/>
          </p:nvPr>
        </p:nvSpPr>
        <p:spPr/>
        <p:txBody>
          <a:bodyPr rtlCol="0"/>
          <a:lstStyle/>
          <a:p>
            <a:pPr rtl="0"/>
            <a:fld id="{79F87BAA-EB97-4293-BA03-25DA42ED3F33}" type="datetime1">
              <a:rPr lang="es-ES" noProof="0" smtClean="0"/>
              <a:t>27/04/2019</a:t>
            </a:fld>
            <a:endParaRPr lang="es-ES" noProof="0" dirty="0"/>
          </a:p>
        </p:txBody>
      </p:sp>
      <p:sp>
        <p:nvSpPr>
          <p:cNvPr id="7" name="Marcador de número de diapositiva 6"/>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341370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a:defRPr/>
            </a:lvl1pPr>
          </a:lstStyle>
          <a:p>
            <a:pPr rtl="0"/>
            <a:r>
              <a:rPr lang="es-ES" noProof="0" smtClean="0"/>
              <a:t>Haga clic para modificar el estilo de título del patrón</a:t>
            </a:r>
            <a:endParaRPr lang="es-ES" noProof="0" dirty="0"/>
          </a:p>
        </p:txBody>
      </p:sp>
      <p:sp>
        <p:nvSpPr>
          <p:cNvPr id="3" name="Marcador de texto 2"/>
          <p:cNvSpPr>
            <a:spLocks noGrp="1"/>
          </p:cNvSpPr>
          <p:nvPr>
            <p:ph type="body" idx="1"/>
          </p:nvPr>
        </p:nvSpPr>
        <p:spPr>
          <a:xfrm>
            <a:off x="1065213" y="1828799"/>
            <a:ext cx="4251960" cy="685801"/>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smtClean="0"/>
              <a:t>Editar el estilo de texto del patrón</a:t>
            </a:r>
          </a:p>
        </p:txBody>
      </p:sp>
      <p:sp>
        <p:nvSpPr>
          <p:cNvPr id="4" name="Marcador de contenido 3"/>
          <p:cNvSpPr>
            <a:spLocks noGrp="1"/>
          </p:cNvSpPr>
          <p:nvPr>
            <p:ph sz="half" idx="2"/>
          </p:nvPr>
        </p:nvSpPr>
        <p:spPr>
          <a:xfrm>
            <a:off x="1065213" y="2590800"/>
            <a:ext cx="4251960" cy="3429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5" name="Marcador de texto 4"/>
          <p:cNvSpPr>
            <a:spLocks noGrp="1"/>
          </p:cNvSpPr>
          <p:nvPr>
            <p:ph type="body" sz="quarter" idx="3"/>
          </p:nvPr>
        </p:nvSpPr>
        <p:spPr>
          <a:xfrm>
            <a:off x="5500053" y="1828799"/>
            <a:ext cx="4251960" cy="685801"/>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smtClean="0"/>
              <a:t>Editar el estilo de texto del patrón</a:t>
            </a:r>
          </a:p>
        </p:txBody>
      </p:sp>
      <p:sp>
        <p:nvSpPr>
          <p:cNvPr id="6" name="Marcador de contenido 5"/>
          <p:cNvSpPr>
            <a:spLocks noGrp="1"/>
          </p:cNvSpPr>
          <p:nvPr>
            <p:ph sz="quarter" idx="4"/>
          </p:nvPr>
        </p:nvSpPr>
        <p:spPr>
          <a:xfrm>
            <a:off x="5500053" y="2590800"/>
            <a:ext cx="4251960" cy="3429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8" name="Marcador de pie de página 7"/>
          <p:cNvSpPr>
            <a:spLocks noGrp="1"/>
          </p:cNvSpPr>
          <p:nvPr>
            <p:ph type="ftr" sz="quarter" idx="11"/>
          </p:nvPr>
        </p:nvSpPr>
        <p:spPr/>
        <p:txBody>
          <a:bodyPr rtlCol="0"/>
          <a:lstStyle/>
          <a:p>
            <a:pPr rtl="0"/>
            <a:r>
              <a:rPr lang="es-ES" noProof="0" dirty="0"/>
              <a:t>Agregar un pie de página</a:t>
            </a:r>
          </a:p>
        </p:txBody>
      </p:sp>
      <p:sp>
        <p:nvSpPr>
          <p:cNvPr id="7" name="Marcador de fecha 6"/>
          <p:cNvSpPr>
            <a:spLocks noGrp="1"/>
          </p:cNvSpPr>
          <p:nvPr>
            <p:ph type="dt" sz="half" idx="10"/>
          </p:nvPr>
        </p:nvSpPr>
        <p:spPr/>
        <p:txBody>
          <a:bodyPr rtlCol="0"/>
          <a:lstStyle/>
          <a:p>
            <a:pPr rtl="0"/>
            <a:fld id="{54873C6C-A638-4A2B-8C7B-738C92DEBADC}" type="datetime1">
              <a:rPr lang="es-ES" noProof="0" smtClean="0"/>
              <a:t>27/04/2019</a:t>
            </a:fld>
            <a:endParaRPr lang="es-ES" noProof="0" dirty="0"/>
          </a:p>
        </p:txBody>
      </p:sp>
      <p:sp>
        <p:nvSpPr>
          <p:cNvPr id="9" name="Marcador de número de diapositiva 8"/>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2000784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smtClean="0"/>
              <a:t>Haga clic para modificar el estilo de título del patrón</a:t>
            </a:r>
            <a:endParaRPr lang="es-ES" noProof="0" dirty="0"/>
          </a:p>
        </p:txBody>
      </p:sp>
      <p:sp>
        <p:nvSpPr>
          <p:cNvPr id="4" name="Marcador de pie de página 3"/>
          <p:cNvSpPr>
            <a:spLocks noGrp="1"/>
          </p:cNvSpPr>
          <p:nvPr>
            <p:ph type="ftr" sz="quarter" idx="11"/>
          </p:nvPr>
        </p:nvSpPr>
        <p:spPr/>
        <p:txBody>
          <a:bodyPr rtlCol="0"/>
          <a:lstStyle/>
          <a:p>
            <a:pPr rtl="0"/>
            <a:r>
              <a:rPr lang="es-ES" noProof="0" dirty="0"/>
              <a:t>Agregar un pie de página</a:t>
            </a:r>
          </a:p>
        </p:txBody>
      </p:sp>
      <p:sp>
        <p:nvSpPr>
          <p:cNvPr id="3" name="Marcador de fecha 2"/>
          <p:cNvSpPr>
            <a:spLocks noGrp="1"/>
          </p:cNvSpPr>
          <p:nvPr>
            <p:ph type="dt" sz="half" idx="10"/>
          </p:nvPr>
        </p:nvSpPr>
        <p:spPr/>
        <p:txBody>
          <a:bodyPr rtlCol="0"/>
          <a:lstStyle/>
          <a:p>
            <a:pPr rtl="0"/>
            <a:fld id="{BDAB7FA5-3598-48B9-9C77-8C3FE03A7F24}" type="datetime1">
              <a:rPr lang="es-ES" noProof="0" smtClean="0"/>
              <a:t>27/04/2019</a:t>
            </a:fld>
            <a:endParaRPr lang="es-ES" noProof="0" dirty="0"/>
          </a:p>
        </p:txBody>
      </p:sp>
      <p:sp>
        <p:nvSpPr>
          <p:cNvPr id="5" name="Marcador de número de diapositiva 4"/>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90715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Marcador de pie de página 2"/>
          <p:cNvSpPr>
            <a:spLocks noGrp="1"/>
          </p:cNvSpPr>
          <p:nvPr>
            <p:ph type="ftr" sz="quarter" idx="11"/>
          </p:nvPr>
        </p:nvSpPr>
        <p:spPr/>
        <p:txBody>
          <a:bodyPr rtlCol="0"/>
          <a:lstStyle/>
          <a:p>
            <a:pPr rtl="0"/>
            <a:r>
              <a:rPr lang="es-ES" noProof="0" dirty="0"/>
              <a:t>Agregar un pie de página</a:t>
            </a:r>
          </a:p>
        </p:txBody>
      </p:sp>
      <p:sp>
        <p:nvSpPr>
          <p:cNvPr id="2" name="Marcador de fecha 1"/>
          <p:cNvSpPr>
            <a:spLocks noGrp="1"/>
          </p:cNvSpPr>
          <p:nvPr>
            <p:ph type="dt" sz="half" idx="10"/>
          </p:nvPr>
        </p:nvSpPr>
        <p:spPr/>
        <p:txBody>
          <a:bodyPr rtlCol="0"/>
          <a:lstStyle/>
          <a:p>
            <a:pPr rtl="0"/>
            <a:fld id="{5855685E-F8EB-43D9-9EDD-55E7759E9BB9}" type="datetime1">
              <a:rPr lang="es-ES" noProof="0" smtClean="0"/>
              <a:t>27/04/2019</a:t>
            </a:fld>
            <a:endParaRPr lang="es-ES" noProof="0" dirty="0"/>
          </a:p>
        </p:txBody>
      </p:sp>
      <p:sp>
        <p:nvSpPr>
          <p:cNvPr id="4" name="Marcador de número de diapositiva 3"/>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2441531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065213" y="533400"/>
            <a:ext cx="4114800" cy="1524000"/>
          </a:xfrm>
        </p:spPr>
        <p:txBody>
          <a:bodyPr rtlCol="0" anchor="b">
            <a:normAutofit/>
          </a:bodyPr>
          <a:lstStyle>
            <a:lvl1pPr algn="l">
              <a:defRPr sz="3600" b="1"/>
            </a:lvl1pPr>
          </a:lstStyle>
          <a:p>
            <a:pPr rtl="0"/>
            <a:r>
              <a:rPr lang="es-ES" noProof="0" smtClean="0"/>
              <a:t>Haga clic para modificar el estilo de título del patrón</a:t>
            </a:r>
            <a:endParaRPr lang="es-ES" noProof="0" dirty="0"/>
          </a:p>
        </p:txBody>
      </p:sp>
      <p:sp>
        <p:nvSpPr>
          <p:cNvPr id="3" name="Marcador de contenido 2"/>
          <p:cNvSpPr>
            <a:spLocks noGrp="1"/>
          </p:cNvSpPr>
          <p:nvPr>
            <p:ph idx="1"/>
          </p:nvPr>
        </p:nvSpPr>
        <p:spPr>
          <a:xfrm>
            <a:off x="5865813" y="533400"/>
            <a:ext cx="5867400" cy="54864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4" name="Marcador de texto 3"/>
          <p:cNvSpPr>
            <a:spLocks noGrp="1"/>
          </p:cNvSpPr>
          <p:nvPr>
            <p:ph type="body" sz="half" idx="2"/>
          </p:nvPr>
        </p:nvSpPr>
        <p:spPr>
          <a:xfrm>
            <a:off x="1065213" y="2209800"/>
            <a:ext cx="4114800" cy="3810000"/>
          </a:xfrm>
        </p:spPr>
        <p:txBody>
          <a:bodyPr rtlCol="0">
            <a:normAutofit/>
          </a:bodyPr>
          <a:lstStyle>
            <a:lvl1pPr marL="0" indent="0">
              <a:lnSpc>
                <a:spcPct val="110000"/>
              </a:lnSpc>
              <a:spcBef>
                <a:spcPts val="600"/>
              </a:spcBef>
              <a:buNone/>
              <a:defRPr sz="18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smtClean="0"/>
              <a:t>Editar el estilo de texto del patrón</a:t>
            </a:r>
          </a:p>
        </p:txBody>
      </p:sp>
      <p:sp>
        <p:nvSpPr>
          <p:cNvPr id="6" name="Marcador de pie de página 5"/>
          <p:cNvSpPr>
            <a:spLocks noGrp="1"/>
          </p:cNvSpPr>
          <p:nvPr>
            <p:ph type="ftr" sz="quarter" idx="11"/>
          </p:nvPr>
        </p:nvSpPr>
        <p:spPr/>
        <p:txBody>
          <a:bodyPr rtlCol="0"/>
          <a:lstStyle/>
          <a:p>
            <a:pPr rtl="0"/>
            <a:r>
              <a:rPr lang="es-ES" noProof="0" dirty="0"/>
              <a:t>Agregar un pie de página</a:t>
            </a:r>
          </a:p>
        </p:txBody>
      </p:sp>
      <p:sp>
        <p:nvSpPr>
          <p:cNvPr id="5" name="Marcador de fecha 4"/>
          <p:cNvSpPr>
            <a:spLocks noGrp="1"/>
          </p:cNvSpPr>
          <p:nvPr>
            <p:ph type="dt" sz="half" idx="10"/>
          </p:nvPr>
        </p:nvSpPr>
        <p:spPr/>
        <p:txBody>
          <a:bodyPr rtlCol="0"/>
          <a:lstStyle/>
          <a:p>
            <a:pPr rtl="0"/>
            <a:fld id="{55392E02-8288-486A-A35E-2FB446293FE3}" type="datetime1">
              <a:rPr lang="es-ES" noProof="0" smtClean="0"/>
              <a:t>27/04/2019</a:t>
            </a:fld>
            <a:endParaRPr lang="es-ES" noProof="0" dirty="0"/>
          </a:p>
        </p:txBody>
      </p:sp>
      <p:sp>
        <p:nvSpPr>
          <p:cNvPr id="7" name="Marcador de número de diapositiva 6"/>
          <p:cNvSpPr>
            <a:spLocks noGrp="1"/>
          </p:cNvSpPr>
          <p:nvPr>
            <p:ph type="sldNum" sz="quarter" idx="12"/>
          </p:nvPr>
        </p:nvSpPr>
        <p:spPr/>
        <p:txBody>
          <a:bodyPr rtlCol="0"/>
          <a:lstStyle/>
          <a:p>
            <a:pPr rtl="0"/>
            <a:fld id="{AAEAE4A8-A6E5-453E-B946-FB774B73F48C}" type="slidenum">
              <a:rPr lang="es-ES" noProof="0"/>
              <a:t>‹Nº›</a:t>
            </a:fld>
            <a:endParaRPr lang="es-ES" noProof="0" dirty="0"/>
          </a:p>
        </p:txBody>
      </p:sp>
    </p:spTree>
    <p:extLst>
      <p:ext uri="{BB962C8B-B14F-4D97-AF65-F5344CB8AC3E}">
        <p14:creationId xmlns:p14="http://schemas.microsoft.com/office/powerpoint/2010/main" val="2101711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065213" y="533400"/>
            <a:ext cx="4114800" cy="1524000"/>
          </a:xfrm>
        </p:spPr>
        <p:txBody>
          <a:bodyPr rtlCol="0" anchor="b">
            <a:noAutofit/>
          </a:bodyPr>
          <a:lstStyle>
            <a:lvl1pPr algn="l">
              <a:defRPr sz="3600" b="1"/>
            </a:lvl1pPr>
          </a:lstStyle>
          <a:p>
            <a:pPr rtl="0"/>
            <a:r>
              <a:rPr lang="es-ES" noProof="0" smtClean="0"/>
              <a:t>Haga clic para modificar el estilo de título del patrón</a:t>
            </a:r>
            <a:endParaRPr lang="es-ES" noProof="0" dirty="0"/>
          </a:p>
        </p:txBody>
      </p:sp>
      <p:sp>
        <p:nvSpPr>
          <p:cNvPr id="3" name="Marcador de imagen 2" descr="Marcador de posición vacío para agregar una imagen. Haga clic en el marcador de posición y seleccione la imagen que desee agregar"/>
          <p:cNvSpPr>
            <a:spLocks noGrp="1"/>
          </p:cNvSpPr>
          <p:nvPr>
            <p:ph type="pic" idx="1"/>
          </p:nvPr>
        </p:nvSpPr>
        <p:spPr>
          <a:xfrm>
            <a:off x="5865812" y="533400"/>
            <a:ext cx="5780173" cy="5791200"/>
          </a:xfrm>
          <a:ln w="50800">
            <a:solidFill>
              <a:schemeClr val="tx1">
                <a:lumMod val="65000"/>
                <a:lumOff val="35000"/>
              </a:schemeClr>
            </a:solidFill>
            <a:miter lim="800000"/>
          </a:ln>
        </p:spPr>
        <p:txBody>
          <a:bodyPr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smtClean="0"/>
              <a:t>Haga clic en el icono para agregar una imagen</a:t>
            </a:r>
            <a:endParaRPr lang="es-ES" noProof="0" dirty="0"/>
          </a:p>
        </p:txBody>
      </p:sp>
      <p:sp>
        <p:nvSpPr>
          <p:cNvPr id="4" name="Marcador de texto 3"/>
          <p:cNvSpPr>
            <a:spLocks noGrp="1"/>
          </p:cNvSpPr>
          <p:nvPr>
            <p:ph type="body" sz="half" idx="2"/>
          </p:nvPr>
        </p:nvSpPr>
        <p:spPr>
          <a:xfrm>
            <a:off x="1065213" y="2209800"/>
            <a:ext cx="4114800" cy="3810000"/>
          </a:xfrm>
        </p:spPr>
        <p:txBody>
          <a:bodyPr rtlCol="0">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smtClean="0"/>
              <a:t>Editar el estilo de texto del patrón</a:t>
            </a:r>
          </a:p>
        </p:txBody>
      </p:sp>
    </p:spTree>
    <p:extLst>
      <p:ext uri="{BB962C8B-B14F-4D97-AF65-F5344CB8AC3E}">
        <p14:creationId xmlns:p14="http://schemas.microsoft.com/office/powerpoint/2010/main" val="1419608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065212" y="533400"/>
            <a:ext cx="8686801" cy="1066800"/>
          </a:xfrm>
          <a:prstGeom prst="rect">
            <a:avLst/>
          </a:prstGeom>
        </p:spPr>
        <p:txBody>
          <a:bodyPr vert="horz" lIns="91440" tIns="45720" rIns="91440" bIns="45720" rtlCol="0" anchor="b">
            <a:normAutofit/>
          </a:bodyPr>
          <a:lstStyle/>
          <a:p>
            <a:pPr rtl="0"/>
            <a:r>
              <a:rPr lang="es-ES" noProof="0" dirty="0"/>
              <a:t>Haga clic para modificar el estilo de título del patrón</a:t>
            </a:r>
          </a:p>
        </p:txBody>
      </p:sp>
      <p:sp>
        <p:nvSpPr>
          <p:cNvPr id="3" name="Marcador de texto 2"/>
          <p:cNvSpPr>
            <a:spLocks noGrp="1"/>
          </p:cNvSpPr>
          <p:nvPr>
            <p:ph type="body" idx="1"/>
          </p:nvPr>
        </p:nvSpPr>
        <p:spPr>
          <a:xfrm>
            <a:off x="1065212" y="1828800"/>
            <a:ext cx="8686801" cy="4191000"/>
          </a:xfrm>
          <a:prstGeom prst="rect">
            <a:avLst/>
          </a:prstGeom>
        </p:spPr>
        <p:txBody>
          <a:bodyPr vert="horz" lIns="91440" tIns="45720" rIns="91440" bIns="45720" rtlCol="0">
            <a:normAutofit/>
          </a:bodyPr>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5" name="Marcador de pie de página 4"/>
          <p:cNvSpPr>
            <a:spLocks noGrp="1"/>
          </p:cNvSpPr>
          <p:nvPr>
            <p:ph type="ftr" sz="quarter" idx="3"/>
          </p:nvPr>
        </p:nvSpPr>
        <p:spPr>
          <a:xfrm>
            <a:off x="1065213" y="6155267"/>
            <a:ext cx="5653087" cy="273049"/>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r>
              <a:rPr lang="es-ES" noProof="0" dirty="0" smtClean="0"/>
              <a:t>Agregar un pie de página</a:t>
            </a:r>
            <a:endParaRPr lang="es-ES" noProof="0" dirty="0"/>
          </a:p>
        </p:txBody>
      </p:sp>
      <p:sp>
        <p:nvSpPr>
          <p:cNvPr id="4" name="Marcador de fecha 3"/>
          <p:cNvSpPr>
            <a:spLocks noGrp="1"/>
          </p:cNvSpPr>
          <p:nvPr>
            <p:ph type="dt" sz="half" idx="2"/>
          </p:nvPr>
        </p:nvSpPr>
        <p:spPr>
          <a:xfrm>
            <a:off x="6932612" y="6155267"/>
            <a:ext cx="1371600"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5F0077C4-AA9A-431A-A8F9-E2A2FBCC5765}" type="datetime1">
              <a:rPr lang="es-ES" noProof="0" smtClean="0"/>
              <a:t>27/04/2019</a:t>
            </a:fld>
            <a:endParaRPr lang="es-ES" noProof="0" dirty="0"/>
          </a:p>
        </p:txBody>
      </p:sp>
      <p:sp>
        <p:nvSpPr>
          <p:cNvPr id="6" name="Marcador de número de diapositiva 5"/>
          <p:cNvSpPr>
            <a:spLocks noGrp="1"/>
          </p:cNvSpPr>
          <p:nvPr>
            <p:ph type="sldNum" sz="quarter" idx="4"/>
          </p:nvPr>
        </p:nvSpPr>
        <p:spPr>
          <a:xfrm>
            <a:off x="8532812" y="6155267"/>
            <a:ext cx="1219201"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AAEAE4A8-A6E5-453E-B946-FB774B73F48C}" type="slidenum">
              <a:rPr lang="es-ES" noProof="0" smtClean="0"/>
              <a:pPr rtl="0"/>
              <a:t>‹Nº›</a:t>
            </a:fld>
            <a:endParaRPr lang="es-ES" noProof="0" dirty="0"/>
          </a:p>
        </p:txBody>
      </p:sp>
    </p:spTree>
    <p:extLst>
      <p:ext uri="{BB962C8B-B14F-4D97-AF65-F5344CB8AC3E}">
        <p14:creationId xmlns:p14="http://schemas.microsoft.com/office/powerpoint/2010/main" val="1597054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lumMod val="65000"/>
              <a:lumOff val="35000"/>
            </a:schemeClr>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lumMod val="65000"/>
              <a:lumOff val="35000"/>
            </a:schemeClr>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lumMod val="65000"/>
              <a:lumOff val="35000"/>
            </a:schemeClr>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5214" y="1361727"/>
            <a:ext cx="7765502" cy="1203177"/>
          </a:xfrm>
        </p:spPr>
        <p:txBody>
          <a:bodyPr rtlCol="0"/>
          <a:lstStyle/>
          <a:p>
            <a:pPr rtl="0"/>
            <a:r>
              <a:rPr lang="es-ES" dirty="0" smtClean="0"/>
              <a:t>Y si me quedo soltero…</a:t>
            </a:r>
            <a:endParaRPr lang="es-ES" dirty="0"/>
          </a:p>
        </p:txBody>
      </p:sp>
      <p:sp>
        <p:nvSpPr>
          <p:cNvPr id="3" name="Subtítulo 2"/>
          <p:cNvSpPr>
            <a:spLocks noGrp="1"/>
          </p:cNvSpPr>
          <p:nvPr>
            <p:ph type="subTitle" idx="1"/>
          </p:nvPr>
        </p:nvSpPr>
        <p:spPr/>
        <p:txBody>
          <a:bodyPr rtlCol="0"/>
          <a:lstStyle/>
          <a:p>
            <a:pPr rtl="0"/>
            <a:r>
              <a:rPr lang="es-ES" dirty="0" smtClean="0"/>
              <a:t>Por Mauricio Buitrago</a:t>
            </a:r>
            <a:endParaRPr lang="es-ES" dirty="0"/>
          </a:p>
        </p:txBody>
      </p:sp>
    </p:spTree>
    <p:extLst>
      <p:ext uri="{BB962C8B-B14F-4D97-AF65-F5344CB8AC3E}">
        <p14:creationId xmlns:p14="http://schemas.microsoft.com/office/powerpoint/2010/main" val="1493259804"/>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5212" y="910208"/>
            <a:ext cx="9637712" cy="5399112"/>
          </a:xfrm>
        </p:spPr>
        <p:txBody>
          <a:bodyPr>
            <a:normAutofit/>
          </a:bodyPr>
          <a:lstStyle/>
          <a:p>
            <a:pPr marL="45720" indent="0">
              <a:buNone/>
            </a:pPr>
            <a:r>
              <a:rPr lang="es-CO" sz="2800" dirty="0" smtClean="0"/>
              <a:t>6. Permita que Dios le guíe hacia el propósito de su creación. Sal. 37:5; Sal. 32:8; Prov. 3:6; Sal. 84:11</a:t>
            </a:r>
          </a:p>
          <a:p>
            <a:pPr marL="45720" indent="0">
              <a:buNone/>
            </a:pPr>
            <a:r>
              <a:rPr lang="es-CO" sz="2800" dirty="0" smtClean="0"/>
              <a:t>7. El matrimonio no es la receta para la felicidad. 1 Rey. 11:3</a:t>
            </a:r>
          </a:p>
          <a:p>
            <a:pPr marL="45720" indent="0">
              <a:buNone/>
            </a:pPr>
            <a:r>
              <a:rPr lang="es-CO" sz="2800" dirty="0" smtClean="0"/>
              <a:t>8. Descubra su vocación, una carrera, un trabajo que disfrute y le encante. Busque oportunidades de crecimiento profesional. </a:t>
            </a:r>
          </a:p>
          <a:p>
            <a:pPr marL="45720" indent="0">
              <a:buNone/>
            </a:pPr>
            <a:r>
              <a:rPr lang="es-CO" sz="2800" dirty="0" smtClean="0"/>
              <a:t>9. Disfrute la soledad. Aproveche los días con actividades que valgan la pena. </a:t>
            </a:r>
          </a:p>
          <a:p>
            <a:pPr marL="45720" indent="0">
              <a:buNone/>
            </a:pPr>
            <a:r>
              <a:rPr lang="es-CO" sz="2800" dirty="0" smtClean="0"/>
              <a:t>10. Entable buenas amistades de ambos sexos. Todos necesitamos tener amigos. Escoja con sabiduría.</a:t>
            </a:r>
          </a:p>
          <a:p>
            <a:pPr marL="45720" indent="0">
              <a:buNone/>
            </a:pPr>
            <a:endParaRPr lang="es-CO" sz="2800" dirty="0"/>
          </a:p>
        </p:txBody>
      </p:sp>
    </p:spTree>
    <p:extLst>
      <p:ext uri="{BB962C8B-B14F-4D97-AF65-F5344CB8AC3E}">
        <p14:creationId xmlns:p14="http://schemas.microsoft.com/office/powerpoint/2010/main" val="2491575964"/>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5212" y="982216"/>
            <a:ext cx="9637712" cy="5255096"/>
          </a:xfrm>
        </p:spPr>
        <p:txBody>
          <a:bodyPr>
            <a:normAutofit/>
          </a:bodyPr>
          <a:lstStyle/>
          <a:p>
            <a:pPr marL="45720" indent="0">
              <a:buNone/>
            </a:pPr>
            <a:r>
              <a:rPr lang="es-CO" sz="2800" dirty="0" smtClean="0"/>
              <a:t>11. Aprenda a amarse. “Me encanta ser lo que soy” Aumente su autoestima.</a:t>
            </a:r>
          </a:p>
          <a:p>
            <a:pPr marL="45720" indent="0">
              <a:buNone/>
            </a:pPr>
            <a:r>
              <a:rPr lang="es-CO" sz="2800" dirty="0" smtClean="0"/>
              <a:t>12. Rehúse ser explotado. Eres valioso como criatura de Dios.</a:t>
            </a:r>
          </a:p>
          <a:p>
            <a:pPr marL="45720" indent="0">
              <a:buNone/>
            </a:pPr>
            <a:r>
              <a:rPr lang="es-CO" sz="2800" dirty="0" smtClean="0"/>
              <a:t>13. Mantenga abierta sus opciones. Nunca diga nunca… Los tiempos de Dios son perfectos.</a:t>
            </a:r>
          </a:p>
          <a:p>
            <a:pPr marL="45720" indent="0">
              <a:buNone/>
            </a:pPr>
            <a:r>
              <a:rPr lang="es-CO" sz="2800" dirty="0" smtClean="0"/>
              <a:t>14. Cuide bien su salud.</a:t>
            </a:r>
          </a:p>
          <a:p>
            <a:pPr marL="45720" indent="0">
              <a:buNone/>
            </a:pPr>
            <a:r>
              <a:rPr lang="es-CO" sz="2800" dirty="0" smtClean="0"/>
              <a:t>15. No </a:t>
            </a:r>
            <a:r>
              <a:rPr lang="es-CO" sz="2800" dirty="0"/>
              <a:t>viva aislado.</a:t>
            </a:r>
            <a:endParaRPr lang="es-CO" sz="2800" dirty="0" smtClean="0"/>
          </a:p>
          <a:p>
            <a:pPr marL="45720" indent="0">
              <a:buNone/>
            </a:pPr>
            <a:r>
              <a:rPr lang="es-CO" sz="2800" dirty="0" smtClean="0"/>
              <a:t>16. Jesús es su mayor recurso y su mejor ayuda para vivir sin pareja. Fil. 4:19</a:t>
            </a:r>
            <a:endParaRPr lang="es-CO" sz="2800" dirty="0"/>
          </a:p>
        </p:txBody>
      </p:sp>
    </p:spTree>
    <p:extLst>
      <p:ext uri="{BB962C8B-B14F-4D97-AF65-F5344CB8AC3E}">
        <p14:creationId xmlns:p14="http://schemas.microsoft.com/office/powerpoint/2010/main" val="2271441490"/>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5212" y="533400"/>
            <a:ext cx="9277672" cy="1066800"/>
          </a:xfrm>
        </p:spPr>
        <p:txBody>
          <a:bodyPr/>
          <a:lstStyle/>
          <a:p>
            <a:pPr algn="ctr"/>
            <a:r>
              <a:rPr lang="es-CO" dirty="0" smtClean="0"/>
              <a:t>EL MINISTERIO PARA LOS SOLTEROS EN LA IGLESIA</a:t>
            </a:r>
            <a:endParaRPr lang="es-CO" dirty="0"/>
          </a:p>
        </p:txBody>
      </p:sp>
      <p:sp>
        <p:nvSpPr>
          <p:cNvPr id="3" name="Marcador de contenido 2"/>
          <p:cNvSpPr>
            <a:spLocks noGrp="1"/>
          </p:cNvSpPr>
          <p:nvPr>
            <p:ph idx="1"/>
          </p:nvPr>
        </p:nvSpPr>
        <p:spPr>
          <a:xfrm>
            <a:off x="1065212" y="1828800"/>
            <a:ext cx="9493696" cy="4191000"/>
          </a:xfrm>
        </p:spPr>
        <p:txBody>
          <a:bodyPr>
            <a:noAutofit/>
          </a:bodyPr>
          <a:lstStyle/>
          <a:p>
            <a:r>
              <a:rPr lang="es-CO" sz="3200" dirty="0" smtClean="0"/>
              <a:t>Los solteros en la iglesia van en aumento.</a:t>
            </a:r>
          </a:p>
          <a:p>
            <a:r>
              <a:rPr lang="es-CO" sz="3200" dirty="0" smtClean="0"/>
              <a:t>El ministerio familiar debe incluir a los solteros. No son un “grupo aparte” no están enfermos, ni requieren un tratamiento especial.</a:t>
            </a:r>
          </a:p>
          <a:p>
            <a:r>
              <a:rPr lang="es-CO" sz="3200" dirty="0" smtClean="0"/>
              <a:t>Afirme a los célibes. La soltería no es un estado incompleto. El apóstol Pablo no tuvo complejo: 	1 </a:t>
            </a:r>
            <a:r>
              <a:rPr lang="es-CO" sz="3200" dirty="0" err="1" smtClean="0"/>
              <a:t>Cor</a:t>
            </a:r>
            <a:r>
              <a:rPr lang="es-CO" sz="3200" dirty="0" smtClean="0"/>
              <a:t>. 7:7,8</a:t>
            </a:r>
          </a:p>
          <a:p>
            <a:r>
              <a:rPr lang="es-CO" sz="3200" b="1" dirty="0" smtClean="0"/>
              <a:t>Entendamos las diferentes estructuras familiares:</a:t>
            </a:r>
          </a:p>
        </p:txBody>
      </p:sp>
    </p:spTree>
    <p:extLst>
      <p:ext uri="{BB962C8B-B14F-4D97-AF65-F5344CB8AC3E}">
        <p14:creationId xmlns:p14="http://schemas.microsoft.com/office/powerpoint/2010/main" val="315077938"/>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1026" name="Picture 2" descr="Los distintos tipos de familia que existen y sus caracterÃ­stica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8108" y="0"/>
            <a:ext cx="4464496" cy="68564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85469"/>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La vida no es justa, pero Dios si</a:t>
            </a:r>
            <a:endParaRPr lang="es-CO" dirty="0"/>
          </a:p>
        </p:txBody>
      </p:sp>
      <p:sp>
        <p:nvSpPr>
          <p:cNvPr id="3" name="Marcador de contenido 2"/>
          <p:cNvSpPr>
            <a:spLocks noGrp="1"/>
          </p:cNvSpPr>
          <p:nvPr>
            <p:ph idx="1"/>
          </p:nvPr>
        </p:nvSpPr>
        <p:spPr>
          <a:xfrm>
            <a:off x="1065212" y="1828800"/>
            <a:ext cx="9637712" cy="4191000"/>
          </a:xfrm>
        </p:spPr>
        <p:txBody>
          <a:bodyPr>
            <a:noAutofit/>
          </a:bodyPr>
          <a:lstStyle/>
          <a:p>
            <a:r>
              <a:rPr lang="es-CO" sz="2800" dirty="0" smtClean="0"/>
              <a:t>Muchos no consiguen en la vida lo que quieren o merecen.</a:t>
            </a:r>
          </a:p>
          <a:p>
            <a:r>
              <a:rPr lang="es-CO" sz="2800" dirty="0" smtClean="0"/>
              <a:t>Pero la necesidad de levantarnos, de recoger los pedazos rotos y volver a empezar… sigue en pie. </a:t>
            </a:r>
          </a:p>
          <a:p>
            <a:r>
              <a:rPr lang="es-CO" sz="2800" dirty="0" smtClean="0"/>
              <a:t>Dios nunca nos dejará ni nos abandonará. </a:t>
            </a:r>
            <a:r>
              <a:rPr lang="es-CO" sz="2800" b="1" dirty="0" err="1" smtClean="0"/>
              <a:t>Rom</a:t>
            </a:r>
            <a:r>
              <a:rPr lang="es-CO" sz="2800" b="1" dirty="0" smtClean="0"/>
              <a:t>. 8:28</a:t>
            </a:r>
          </a:p>
          <a:p>
            <a:r>
              <a:rPr lang="es-CO" sz="2800" dirty="0" smtClean="0"/>
              <a:t>“</a:t>
            </a:r>
            <a:r>
              <a:rPr lang="es-CO" sz="2800" i="1" dirty="0" smtClean="0"/>
              <a:t>Cuando creamos ralamente que Dios nos ama y quiere ayudarnos, dejaremos de acongojarnos por el futuro. Confiaremos en Dios así como un niño confía en su padre amante. Entonces desaparecerán nuestros tormentos y dificultades; porque nuestra voluntad quedará absorbida por la voluntad de Dios</a:t>
            </a:r>
            <a:r>
              <a:rPr lang="es-CO" sz="2800" dirty="0" smtClean="0"/>
              <a:t>” </a:t>
            </a:r>
            <a:r>
              <a:rPr lang="es-CO" sz="2800" b="1" dirty="0" smtClean="0"/>
              <a:t>DMJ 85</a:t>
            </a:r>
          </a:p>
          <a:p>
            <a:endParaRPr lang="es-CO" sz="2800" dirty="0"/>
          </a:p>
        </p:txBody>
      </p:sp>
    </p:spTree>
    <p:extLst>
      <p:ext uri="{BB962C8B-B14F-4D97-AF65-F5344CB8AC3E}">
        <p14:creationId xmlns:p14="http://schemas.microsoft.com/office/powerpoint/2010/main" val="2973395413"/>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sp>
        <p:nvSpPr>
          <p:cNvPr id="4" name="Rectángulo 3"/>
          <p:cNvSpPr/>
          <p:nvPr/>
        </p:nvSpPr>
        <p:spPr>
          <a:xfrm rot="20575396">
            <a:off x="883411" y="2644172"/>
            <a:ext cx="10422020" cy="1569660"/>
          </a:xfrm>
          <a:prstGeom prst="rect">
            <a:avLst/>
          </a:prstGeom>
          <a:noFill/>
        </p:spPr>
        <p:txBody>
          <a:bodyPr wrap="none" lIns="91440" tIns="45720" rIns="91440" bIns="45720">
            <a:spAutoFit/>
          </a:bodyPr>
          <a:lstStyle/>
          <a:p>
            <a:pPr algn="ctr"/>
            <a:r>
              <a:rPr lang="es-ES" sz="96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Felizmente solteros</a:t>
            </a:r>
            <a:endParaRPr lang="es-ES" sz="96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579303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p:txBody>
          <a:bodyPr rtlCol="0"/>
          <a:lstStyle/>
          <a:p>
            <a:pPr algn="ctr" rtl="0"/>
            <a:r>
              <a:rPr lang="es-ES" dirty="0" smtClean="0"/>
              <a:t>Dificultade</a:t>
            </a:r>
            <a:r>
              <a:rPr lang="es-ES" dirty="0" smtClean="0"/>
              <a:t>s y necesidades de las personas sin pareja</a:t>
            </a:r>
            <a:endParaRPr lang="es-ES" dirty="0"/>
          </a:p>
        </p:txBody>
      </p:sp>
      <p:sp>
        <p:nvSpPr>
          <p:cNvPr id="14" name="Marcador de contenido 13"/>
          <p:cNvSpPr>
            <a:spLocks noGrp="1"/>
          </p:cNvSpPr>
          <p:nvPr>
            <p:ph idx="1"/>
          </p:nvPr>
        </p:nvSpPr>
        <p:spPr/>
        <p:txBody>
          <a:bodyPr rtlCol="0">
            <a:normAutofit/>
          </a:bodyPr>
          <a:lstStyle/>
          <a:p>
            <a:pPr marL="45720" indent="0" rtl="0">
              <a:buNone/>
            </a:pPr>
            <a:r>
              <a:rPr lang="es-ES" sz="3600" dirty="0" smtClean="0">
                <a:solidFill>
                  <a:schemeClr val="accent1">
                    <a:lumMod val="75000"/>
                  </a:schemeClr>
                </a:solidFill>
              </a:rPr>
              <a:t>1. </a:t>
            </a:r>
            <a:r>
              <a:rPr lang="es-ES" sz="3600" b="1" dirty="0" smtClean="0">
                <a:solidFill>
                  <a:schemeClr val="accent1">
                    <a:lumMod val="75000"/>
                  </a:schemeClr>
                </a:solidFill>
              </a:rPr>
              <a:t>SOLEDAD</a:t>
            </a:r>
            <a:endParaRPr lang="es-ES" sz="4000" b="1" dirty="0">
              <a:solidFill>
                <a:schemeClr val="accent1">
                  <a:lumMod val="75000"/>
                </a:schemeClr>
              </a:solidFill>
            </a:endParaRPr>
          </a:p>
          <a:p>
            <a:pPr rtl="0"/>
            <a:r>
              <a:rPr lang="es-ES" sz="2800" dirty="0" smtClean="0"/>
              <a:t>El ser humano tiene una necesidad innata de compañerismo.</a:t>
            </a:r>
          </a:p>
          <a:p>
            <a:pPr rtl="0"/>
            <a:r>
              <a:rPr lang="es-ES" sz="2800" dirty="0" smtClean="0"/>
              <a:t>Somos seres sociales.</a:t>
            </a:r>
            <a:endParaRPr lang="es-ES" sz="2800" dirty="0"/>
          </a:p>
          <a:p>
            <a:pPr rtl="0"/>
            <a:r>
              <a:rPr lang="es-ES" sz="2800" dirty="0" smtClean="0"/>
              <a:t>Para la soledad, el matrimonio no es el remedio.</a:t>
            </a:r>
          </a:p>
          <a:p>
            <a:pPr rtl="0"/>
            <a:r>
              <a:rPr lang="es-ES" sz="2800" dirty="0" smtClean="0"/>
              <a:t>Muchas personas más solas, son casadas…</a:t>
            </a:r>
          </a:p>
        </p:txBody>
      </p:sp>
    </p:spTree>
    <p:extLst>
      <p:ext uri="{BB962C8B-B14F-4D97-AF65-F5344CB8AC3E}">
        <p14:creationId xmlns:p14="http://schemas.microsoft.com/office/powerpoint/2010/main" val="1437231395"/>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Cómo combatir la soledad…</a:t>
            </a:r>
            <a:endParaRPr lang="es-CO" dirty="0"/>
          </a:p>
        </p:txBody>
      </p:sp>
      <p:sp>
        <p:nvSpPr>
          <p:cNvPr id="3" name="Marcador de contenido 2"/>
          <p:cNvSpPr>
            <a:spLocks noGrp="1"/>
          </p:cNvSpPr>
          <p:nvPr>
            <p:ph idx="1"/>
          </p:nvPr>
        </p:nvSpPr>
        <p:spPr>
          <a:xfrm>
            <a:off x="1065212" y="1828800"/>
            <a:ext cx="9925744" cy="4191000"/>
          </a:xfrm>
        </p:spPr>
        <p:txBody>
          <a:bodyPr>
            <a:noAutofit/>
          </a:bodyPr>
          <a:lstStyle/>
          <a:p>
            <a:pPr marL="502920" indent="-457200">
              <a:buAutoNum type="arabicPeriod"/>
            </a:pPr>
            <a:r>
              <a:rPr lang="es-CO" sz="2800" dirty="0" smtClean="0"/>
              <a:t>Valore y disfrute su soledad. </a:t>
            </a:r>
          </a:p>
          <a:p>
            <a:pPr marL="502920" indent="-457200">
              <a:buAutoNum type="arabicPeriod"/>
            </a:pPr>
            <a:r>
              <a:rPr lang="es-CO" sz="2800" dirty="0" smtClean="0"/>
              <a:t>Cultive una personalidad atractiva.</a:t>
            </a:r>
          </a:p>
          <a:p>
            <a:pPr marL="502920" indent="-457200">
              <a:buAutoNum type="arabicPeriod"/>
            </a:pPr>
            <a:r>
              <a:rPr lang="es-CO" sz="2800" dirty="0" smtClean="0"/>
              <a:t>Desarrolle habilidades interpersonales, únase a la gente.</a:t>
            </a:r>
          </a:p>
          <a:p>
            <a:pPr marL="502920" indent="-457200">
              <a:buAutoNum type="arabicPeriod"/>
            </a:pPr>
            <a:r>
              <a:rPr lang="es-CO" sz="2800" dirty="0" smtClean="0"/>
              <a:t>Interésese en hobbies que incluyan otras personas.</a:t>
            </a:r>
          </a:p>
          <a:p>
            <a:pPr marL="502920" indent="-457200">
              <a:buAutoNum type="arabicPeriod"/>
            </a:pPr>
            <a:r>
              <a:rPr lang="es-CO" sz="2800" dirty="0" smtClean="0"/>
              <a:t>Participe en grupos y organizaciones sociales.</a:t>
            </a:r>
          </a:p>
          <a:p>
            <a:pPr marL="502920" indent="-457200">
              <a:buAutoNum type="arabicPeriod"/>
            </a:pPr>
            <a:r>
              <a:rPr lang="es-CO" sz="2800" dirty="0" smtClean="0"/>
              <a:t>Sea selectivo a la hora de ofrecer o aceptar una cita.</a:t>
            </a:r>
          </a:p>
          <a:p>
            <a:pPr marL="502920" indent="-457200">
              <a:buAutoNum type="arabicPeriod"/>
            </a:pPr>
            <a:r>
              <a:rPr lang="es-CO" sz="2800" dirty="0" smtClean="0"/>
              <a:t>Entable amistades discretas con personas de ambos sexos.</a:t>
            </a:r>
            <a:endParaRPr lang="es-CO" sz="2800" dirty="0"/>
          </a:p>
        </p:txBody>
      </p:sp>
    </p:spTree>
    <p:extLst>
      <p:ext uri="{BB962C8B-B14F-4D97-AF65-F5344CB8AC3E}">
        <p14:creationId xmlns:p14="http://schemas.microsoft.com/office/powerpoint/2010/main" val="2375652982"/>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2. AUTOESTIMA </a:t>
            </a:r>
            <a:endParaRPr lang="es-CO" dirty="0"/>
          </a:p>
        </p:txBody>
      </p:sp>
      <p:sp>
        <p:nvSpPr>
          <p:cNvPr id="3" name="Marcador de contenido 2"/>
          <p:cNvSpPr>
            <a:spLocks noGrp="1"/>
          </p:cNvSpPr>
          <p:nvPr>
            <p:ph idx="1"/>
          </p:nvPr>
        </p:nvSpPr>
        <p:spPr>
          <a:xfrm>
            <a:off x="1065212" y="1828800"/>
            <a:ext cx="10141768" cy="4191000"/>
          </a:xfrm>
        </p:spPr>
        <p:txBody>
          <a:bodyPr>
            <a:noAutofit/>
          </a:bodyPr>
          <a:lstStyle/>
          <a:p>
            <a:r>
              <a:rPr lang="es-CO" sz="2400" dirty="0" smtClean="0"/>
              <a:t>Es necesario tener un concepto positivo de si mismo para poder disfrutar la vida.</a:t>
            </a:r>
          </a:p>
          <a:p>
            <a:r>
              <a:rPr lang="es-CO" sz="2400" dirty="0" smtClean="0"/>
              <a:t>La persona soltera no es la “mitad” de nadie.</a:t>
            </a:r>
          </a:p>
          <a:p>
            <a:r>
              <a:rPr lang="es-CO" sz="2400" dirty="0" smtClean="0"/>
              <a:t>No tener pareja no es una enfermedad ni un crimen.</a:t>
            </a:r>
          </a:p>
          <a:p>
            <a:r>
              <a:rPr lang="es-CO" sz="2400" dirty="0" smtClean="0"/>
              <a:t>No permita que nadie le haga sentirse inferior o anormal.</a:t>
            </a:r>
          </a:p>
          <a:p>
            <a:r>
              <a:rPr lang="es-CO" sz="2400" dirty="0" smtClean="0"/>
              <a:t>No necesita casarse para que su valor como persona suba:</a:t>
            </a:r>
          </a:p>
          <a:p>
            <a:pPr marL="45720" indent="0">
              <a:buNone/>
            </a:pPr>
            <a:r>
              <a:rPr lang="es-CO" sz="2400" dirty="0" smtClean="0"/>
              <a:t>	“vosotros estáis completos en él” Col. 2:10</a:t>
            </a:r>
          </a:p>
          <a:p>
            <a:r>
              <a:rPr lang="es-CO" sz="2400" dirty="0" smtClean="0"/>
              <a:t>La baja autoestima se da en un gran número de divorciados.</a:t>
            </a:r>
          </a:p>
          <a:p>
            <a:r>
              <a:rPr lang="es-CO" sz="2400" dirty="0" smtClean="0"/>
              <a:t>Su matrimonio puede haber fracasado, pero usted no.</a:t>
            </a:r>
            <a:endParaRPr lang="es-CO" sz="2400" dirty="0"/>
          </a:p>
        </p:txBody>
      </p:sp>
    </p:spTree>
    <p:extLst>
      <p:ext uri="{BB962C8B-B14F-4D97-AF65-F5344CB8AC3E}">
        <p14:creationId xmlns:p14="http://schemas.microsoft.com/office/powerpoint/2010/main" val="2823067150"/>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3. PRESIONES SEXUALES</a:t>
            </a:r>
            <a:endParaRPr lang="es-CO" dirty="0"/>
          </a:p>
        </p:txBody>
      </p:sp>
      <p:sp>
        <p:nvSpPr>
          <p:cNvPr id="3" name="Marcador de contenido 2"/>
          <p:cNvSpPr>
            <a:spLocks noGrp="1"/>
          </p:cNvSpPr>
          <p:nvPr>
            <p:ph idx="1"/>
          </p:nvPr>
        </p:nvSpPr>
        <p:spPr>
          <a:xfrm>
            <a:off x="1065212" y="1828800"/>
            <a:ext cx="10357792" cy="4191000"/>
          </a:xfrm>
        </p:spPr>
        <p:txBody>
          <a:bodyPr>
            <a:noAutofit/>
          </a:bodyPr>
          <a:lstStyle/>
          <a:p>
            <a:r>
              <a:rPr lang="es-CO" sz="2800" dirty="0" smtClean="0"/>
              <a:t>La necesidad de intimidad es normal y natural.</a:t>
            </a:r>
          </a:p>
          <a:p>
            <a:r>
              <a:rPr lang="es-CO" sz="2800" dirty="0" smtClean="0"/>
              <a:t>Muchos “lobos” creen que los solteros se consumen en deseos…</a:t>
            </a:r>
          </a:p>
          <a:p>
            <a:r>
              <a:rPr lang="es-CO" sz="2800" dirty="0" smtClean="0"/>
              <a:t>La energía sexual se puede redirigir.</a:t>
            </a:r>
          </a:p>
          <a:p>
            <a:r>
              <a:rPr lang="es-CO" sz="2800" dirty="0" smtClean="0"/>
              <a:t>En este manejo de tensión sexual, debe tenerse un código de conducta:</a:t>
            </a:r>
          </a:p>
          <a:p>
            <a:pPr marL="502920" indent="-457200">
              <a:buAutoNum type="arabicPeriod"/>
            </a:pPr>
            <a:r>
              <a:rPr lang="es-CO" sz="2800" dirty="0" smtClean="0"/>
              <a:t>Establecer limites conductuales.</a:t>
            </a:r>
          </a:p>
          <a:p>
            <a:pPr marL="502920" indent="-457200">
              <a:buAutoNum type="arabicPeriod"/>
            </a:pPr>
            <a:r>
              <a:rPr lang="es-CO" sz="2800" dirty="0" smtClean="0"/>
              <a:t>No exponerse.</a:t>
            </a:r>
          </a:p>
          <a:p>
            <a:pPr marL="502920" indent="-457200">
              <a:buAutoNum type="arabicPeriod"/>
            </a:pPr>
            <a:r>
              <a:rPr lang="es-CO" sz="2800" dirty="0" smtClean="0"/>
              <a:t>Depender del poder divino para enfrentar la presión humana.</a:t>
            </a:r>
            <a:endParaRPr lang="es-CO" sz="2800" dirty="0"/>
          </a:p>
        </p:txBody>
      </p:sp>
    </p:spTree>
    <p:extLst>
      <p:ext uri="{BB962C8B-B14F-4D97-AF65-F5344CB8AC3E}">
        <p14:creationId xmlns:p14="http://schemas.microsoft.com/office/powerpoint/2010/main" val="1370774543"/>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4. SOBREPONERSE A LA HERIDA </a:t>
            </a:r>
            <a:endParaRPr lang="es-CO" dirty="0"/>
          </a:p>
        </p:txBody>
      </p:sp>
      <p:sp>
        <p:nvSpPr>
          <p:cNvPr id="3" name="Marcador de contenido 2"/>
          <p:cNvSpPr>
            <a:spLocks noGrp="1"/>
          </p:cNvSpPr>
          <p:nvPr>
            <p:ph idx="1"/>
          </p:nvPr>
        </p:nvSpPr>
        <p:spPr>
          <a:xfrm>
            <a:off x="1065212" y="1828800"/>
            <a:ext cx="9205664" cy="4191000"/>
          </a:xfrm>
        </p:spPr>
        <p:txBody>
          <a:bodyPr>
            <a:noAutofit/>
          </a:bodyPr>
          <a:lstStyle/>
          <a:p>
            <a:r>
              <a:rPr lang="es-CO" sz="2800" dirty="0" smtClean="0"/>
              <a:t>Perdonar a su expareja</a:t>
            </a:r>
          </a:p>
          <a:p>
            <a:r>
              <a:rPr lang="es-CO" sz="2800" dirty="0" smtClean="0"/>
              <a:t>Dejar el sentimiento de culpa atrás.</a:t>
            </a:r>
          </a:p>
          <a:p>
            <a:r>
              <a:rPr lang="es-CO" sz="2800" dirty="0" smtClean="0"/>
              <a:t>La iglesia juega un papel muy importante en la sanación de los divorciados: amor, interés y sana compasión.</a:t>
            </a:r>
          </a:p>
          <a:p>
            <a:r>
              <a:rPr lang="es-CO" sz="2800" dirty="0" smtClean="0"/>
              <a:t>Incluso para con la parte culpable. (Juan 8)</a:t>
            </a:r>
          </a:p>
          <a:p>
            <a:r>
              <a:rPr lang="es-CO" sz="2800" dirty="0" smtClean="0"/>
              <a:t>La decisión de volver a salir con alguien no debería tomarse apresuradamente.</a:t>
            </a:r>
          </a:p>
          <a:p>
            <a:r>
              <a:rPr lang="es-CO" sz="2800" dirty="0" smtClean="0"/>
              <a:t>Deje pasar un tiempo razonable y tome consejo</a:t>
            </a:r>
            <a:endParaRPr lang="es-CO" sz="2800" dirty="0"/>
          </a:p>
        </p:txBody>
      </p:sp>
    </p:spTree>
    <p:extLst>
      <p:ext uri="{BB962C8B-B14F-4D97-AF65-F5344CB8AC3E}">
        <p14:creationId xmlns:p14="http://schemas.microsoft.com/office/powerpoint/2010/main" val="1497885425"/>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5. PATERNIDAD O MATERNIDAD SOLAS</a:t>
            </a:r>
            <a:endParaRPr lang="es-CO" dirty="0"/>
          </a:p>
        </p:txBody>
      </p:sp>
      <p:sp>
        <p:nvSpPr>
          <p:cNvPr id="3" name="Marcador de contenido 2"/>
          <p:cNvSpPr>
            <a:spLocks noGrp="1"/>
          </p:cNvSpPr>
          <p:nvPr>
            <p:ph idx="1"/>
          </p:nvPr>
        </p:nvSpPr>
        <p:spPr>
          <a:xfrm>
            <a:off x="1065212" y="1828800"/>
            <a:ext cx="9349680" cy="4191000"/>
          </a:xfrm>
        </p:spPr>
        <p:txBody>
          <a:bodyPr>
            <a:noAutofit/>
          </a:bodyPr>
          <a:lstStyle/>
          <a:p>
            <a:r>
              <a:rPr lang="es-CO" sz="2800" dirty="0" smtClean="0"/>
              <a:t>90% de los progenitores sin pareja son mujeres solteras, divorciadas o viudas.</a:t>
            </a:r>
          </a:p>
          <a:p>
            <a:r>
              <a:rPr lang="es-CO" sz="2800" dirty="0" smtClean="0"/>
              <a:t>Criar sola(o) a los hijos no es fácil.</a:t>
            </a:r>
          </a:p>
          <a:p>
            <a:r>
              <a:rPr lang="es-CO" sz="2800" dirty="0" smtClean="0"/>
              <a:t>Debe cuidarse de no proyectar sobre sus hijos sus propias frustraciones.</a:t>
            </a:r>
          </a:p>
          <a:p>
            <a:r>
              <a:rPr lang="es-CO" sz="2800" dirty="0" smtClean="0"/>
              <a:t>Y ojo… procure no compensarlos en exceso. Siga un método de disciplina equilibrado.</a:t>
            </a:r>
          </a:p>
          <a:p>
            <a:r>
              <a:rPr lang="es-CO" sz="2800" dirty="0" smtClean="0"/>
              <a:t>Ayuda encontrar una imagen paterna para los hijos, pero sea cuidadosa(o)</a:t>
            </a:r>
          </a:p>
          <a:p>
            <a:endParaRPr lang="es-CO" sz="2800" dirty="0"/>
          </a:p>
        </p:txBody>
      </p:sp>
    </p:spTree>
    <p:extLst>
      <p:ext uri="{BB962C8B-B14F-4D97-AF65-F5344CB8AC3E}">
        <p14:creationId xmlns:p14="http://schemas.microsoft.com/office/powerpoint/2010/main" val="1265715234"/>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6. DESCUBRA EL GOZO DEL CELIBATO</a:t>
            </a:r>
            <a:endParaRPr lang="es-CO" dirty="0"/>
          </a:p>
        </p:txBody>
      </p:sp>
      <p:sp>
        <p:nvSpPr>
          <p:cNvPr id="3" name="Marcador de contenido 2"/>
          <p:cNvSpPr>
            <a:spLocks noGrp="1"/>
          </p:cNvSpPr>
          <p:nvPr>
            <p:ph idx="1"/>
          </p:nvPr>
        </p:nvSpPr>
        <p:spPr>
          <a:xfrm>
            <a:off x="1065212" y="1828800"/>
            <a:ext cx="9997752" cy="4191000"/>
          </a:xfrm>
        </p:spPr>
        <p:txBody>
          <a:bodyPr>
            <a:noAutofit/>
          </a:bodyPr>
          <a:lstStyle/>
          <a:p>
            <a:r>
              <a:rPr lang="es-CO" sz="2400" dirty="0" smtClean="0"/>
              <a:t>La soledad y la tristeza perpetua no tienen porqué ser sinónimos.</a:t>
            </a:r>
          </a:p>
          <a:p>
            <a:pPr marL="45720" indent="0">
              <a:buNone/>
            </a:pPr>
            <a:r>
              <a:rPr lang="es-CO" sz="3600" b="1" u="sng" dirty="0" smtClean="0"/>
              <a:t>Cómo disfrutar en grande sin vivir en pareja:</a:t>
            </a:r>
            <a:endParaRPr lang="es-CO" sz="2400" b="1" u="sng" dirty="0" smtClean="0"/>
          </a:p>
          <a:p>
            <a:pPr marL="502920" indent="-457200">
              <a:buAutoNum type="arabicPeriod"/>
            </a:pPr>
            <a:r>
              <a:rPr lang="es-CO" sz="2400" dirty="0" smtClean="0"/>
              <a:t>Dios nunca le coloca donde su gracia no puede sostenerle.</a:t>
            </a:r>
            <a:endParaRPr lang="es-CO" sz="2800" dirty="0" smtClean="0"/>
          </a:p>
          <a:p>
            <a:pPr marL="502920" indent="-457200">
              <a:buAutoNum type="arabicPeriod"/>
            </a:pPr>
            <a:r>
              <a:rPr lang="es-CO" sz="2400" dirty="0" smtClean="0"/>
              <a:t>No hay razón para la autocompasión. No se avergüence de ser célibe. </a:t>
            </a:r>
            <a:r>
              <a:rPr lang="es-CO" sz="2400" dirty="0" err="1" smtClean="0"/>
              <a:t>Ej</a:t>
            </a:r>
            <a:r>
              <a:rPr lang="es-CO" sz="2400" dirty="0" smtClean="0"/>
              <a:t>: Jeremías, Jesús y Pablo.</a:t>
            </a:r>
          </a:p>
          <a:p>
            <a:pPr marL="502920" indent="-457200">
              <a:buAutoNum type="arabicPeriod"/>
            </a:pPr>
            <a:r>
              <a:rPr lang="es-CO" sz="2400" dirty="0" smtClean="0"/>
              <a:t>Es mucho mejor ser soltero y feliz, que casado y miserable.</a:t>
            </a:r>
          </a:p>
          <a:p>
            <a:pPr marL="502920" indent="-457200">
              <a:buAutoNum type="arabicPeriod"/>
            </a:pPr>
            <a:r>
              <a:rPr lang="es-CO" sz="2400" dirty="0" smtClean="0"/>
              <a:t>El celibato es un don.  1 </a:t>
            </a:r>
            <a:r>
              <a:rPr lang="es-CO" sz="2400" dirty="0" err="1" smtClean="0"/>
              <a:t>Cor</a:t>
            </a:r>
            <a:r>
              <a:rPr lang="es-CO" sz="2400" dirty="0" smtClean="0"/>
              <a:t>. 7:7-9</a:t>
            </a:r>
          </a:p>
          <a:p>
            <a:pPr marL="502920" indent="-457200">
              <a:buAutoNum type="arabicPeriod"/>
            </a:pPr>
            <a:r>
              <a:rPr lang="es-CO" sz="2400" dirty="0" smtClean="0"/>
              <a:t>Es una oportunidad única de dedicarse al servicio de Dios. 			1 </a:t>
            </a:r>
            <a:r>
              <a:rPr lang="es-CO" sz="2400" dirty="0" err="1" smtClean="0"/>
              <a:t>Cor</a:t>
            </a:r>
            <a:r>
              <a:rPr lang="es-CO" sz="2400" dirty="0" smtClean="0"/>
              <a:t>. 7:32-34, Mat. 19:10, 11; Mat. 12:46-50</a:t>
            </a:r>
            <a:endParaRPr lang="es-CO" sz="2400" dirty="0"/>
          </a:p>
        </p:txBody>
      </p:sp>
    </p:spTree>
    <p:extLst>
      <p:ext uri="{BB962C8B-B14F-4D97-AF65-F5344CB8AC3E}">
        <p14:creationId xmlns:p14="http://schemas.microsoft.com/office/powerpoint/2010/main" val="2871193462"/>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81844" y="2780928"/>
            <a:ext cx="10153128" cy="1143000"/>
          </a:xfrm>
        </p:spPr>
        <p:txBody>
          <a:bodyPr>
            <a:noAutofit/>
          </a:bodyPr>
          <a:lstStyle/>
          <a:p>
            <a:r>
              <a:rPr lang="es-ES" sz="6000" b="1" dirty="0" smtClean="0"/>
              <a:t>www.adventistvolunteers.org</a:t>
            </a:r>
            <a:endParaRPr lang="es-ES" sz="6000" b="1" dirty="0"/>
          </a:p>
        </p:txBody>
      </p:sp>
    </p:spTree>
    <p:extLst>
      <p:ext uri="{BB962C8B-B14F-4D97-AF65-F5344CB8AC3E}">
        <p14:creationId xmlns:p14="http://schemas.microsoft.com/office/powerpoint/2010/main" val="2069934671"/>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Empresarial Contraste 16x9">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5870690_TF02895266.potx" id="{662AE8D8-24CF-4300-88CA-77AD0B4045E0}" vid="{53658028-3D1B-4AA4-8E7B-3BB150406BCD}"/>
    </a:ext>
  </a:extLst>
</a:theme>
</file>

<file path=ppt/theme/theme2.xml><?xml version="1.0" encoding="utf-8"?>
<a:theme xmlns:a="http://schemas.openxmlformats.org/drawingml/2006/main" name="Tema de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e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80FAF7-F941-4D3E-A3C3-283A61107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9220E13-D325-4A9E-AA7A-0D1409275EB9}">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40262f94-9f35-4ac3-9a90-690165a166b7"/>
    <ds:schemaRef ds:uri="a4f35948-e619-41b3-aa29-22878b09cfd2"/>
    <ds:schemaRef ds:uri="http://www.w3.org/XML/1998/namespace"/>
  </ds:schemaRefs>
</ds:datastoreItem>
</file>

<file path=customXml/itemProps3.xml><?xml version="1.0" encoding="utf-8"?>
<ds:datastoreItem xmlns:ds="http://schemas.openxmlformats.org/officeDocument/2006/customXml" ds:itemID="{02F2BE50-DDB3-465B-A26E-975A276D43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 empresarial de contraste (panorámica)</Template>
  <TotalTime>11580</TotalTime>
  <Words>1568</Words>
  <Application>Microsoft Office PowerPoint</Application>
  <PresentationFormat>Personalizado</PresentationFormat>
  <Paragraphs>106</Paragraphs>
  <Slides>15</Slides>
  <Notes>3</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Franklin Gothic Medium</vt:lpstr>
      <vt:lpstr>Empresarial Contraste 16x9</vt:lpstr>
      <vt:lpstr>Y si me quedo soltero…</vt:lpstr>
      <vt:lpstr>Dificultades y necesidades de las personas sin pareja</vt:lpstr>
      <vt:lpstr>Cómo combatir la soledad…</vt:lpstr>
      <vt:lpstr>2. AUTOESTIMA </vt:lpstr>
      <vt:lpstr>3. PRESIONES SEXUALES</vt:lpstr>
      <vt:lpstr>4. SOBREPONERSE A LA HERIDA </vt:lpstr>
      <vt:lpstr>5. PATERNIDAD O MATERNIDAD SOLAS</vt:lpstr>
      <vt:lpstr>6. DESCUBRA EL GOZO DEL CELIBATO</vt:lpstr>
      <vt:lpstr>www.adventistvolunteers.org</vt:lpstr>
      <vt:lpstr>Presentación de PowerPoint</vt:lpstr>
      <vt:lpstr>Presentación de PowerPoint</vt:lpstr>
      <vt:lpstr>EL MINISTERIO PARA LOS SOLTEROS EN LA IGLESIA</vt:lpstr>
      <vt:lpstr>Presentación de PowerPoint</vt:lpstr>
      <vt:lpstr>La vida no es justa, pero Dios si</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 si me quedo soltero?</dc:title>
  <dc:creator>Pr. Mauricio</dc:creator>
  <cp:lastModifiedBy>Pr. Mauricio</cp:lastModifiedBy>
  <cp:revision>23</cp:revision>
  <dcterms:created xsi:type="dcterms:W3CDTF">2019-04-27T11:36:56Z</dcterms:created>
  <dcterms:modified xsi:type="dcterms:W3CDTF">2019-05-05T12:37:50Z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