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7" r:id="rId4"/>
    <p:sldId id="258" r:id="rId5"/>
    <p:sldId id="259" r:id="rId6"/>
    <p:sldId id="260" r:id="rId7"/>
    <p:sldId id="261" r:id="rId8"/>
    <p:sldId id="262" r:id="rId9"/>
    <p:sldId id="279" r:id="rId10"/>
    <p:sldId id="278" r:id="rId11"/>
    <p:sldId id="263" r:id="rId12"/>
    <p:sldId id="264" r:id="rId13"/>
    <p:sldId id="265" r:id="rId14"/>
    <p:sldId id="280" r:id="rId15"/>
    <p:sldId id="266" r:id="rId16"/>
    <p:sldId id="281" r:id="rId17"/>
    <p:sldId id="267" r:id="rId18"/>
    <p:sldId id="268" r:id="rId19"/>
    <p:sldId id="282" r:id="rId20"/>
    <p:sldId id="269" r:id="rId21"/>
    <p:sldId id="283" r:id="rId22"/>
    <p:sldId id="284" r:id="rId23"/>
    <p:sldId id="270" r:id="rId24"/>
    <p:sldId id="271" r:id="rId25"/>
    <p:sldId id="286" r:id="rId26"/>
    <p:sldId id="272" r:id="rId27"/>
    <p:sldId id="285" r:id="rId28"/>
    <p:sldId id="287" r:id="rId29"/>
    <p:sldId id="273" r:id="rId30"/>
    <p:sldId id="274" r:id="rId31"/>
    <p:sldId id="289" r:id="rId32"/>
    <p:sldId id="288" r:id="rId33"/>
    <p:sldId id="290" r:id="rId34"/>
    <p:sldId id="293" r:id="rId35"/>
    <p:sldId id="291" r:id="rId36"/>
    <p:sldId id="292" r:id="rId37"/>
    <p:sldId id="275" r:id="rId38"/>
    <p:sldId id="294" r:id="rId39"/>
    <p:sldId id="276" r:id="rId40"/>
    <p:sldId id="295" r:id="rId41"/>
    <p:sldId id="296" r:id="rId42"/>
    <p:sldId id="305" r:id="rId43"/>
    <p:sldId id="306" r:id="rId44"/>
    <p:sldId id="307" r:id="rId45"/>
    <p:sldId id="308" r:id="rId46"/>
    <p:sldId id="310" r:id="rId47"/>
    <p:sldId id="297" r:id="rId48"/>
    <p:sldId id="311" r:id="rId49"/>
    <p:sldId id="298" r:id="rId50"/>
    <p:sldId id="312" r:id="rId51"/>
    <p:sldId id="299" r:id="rId52"/>
    <p:sldId id="313" r:id="rId53"/>
    <p:sldId id="314" r:id="rId54"/>
    <p:sldId id="300" r:id="rId55"/>
    <p:sldId id="315" r:id="rId56"/>
    <p:sldId id="317" r:id="rId57"/>
    <p:sldId id="316" r:id="rId58"/>
    <p:sldId id="301" r:id="rId59"/>
    <p:sldId id="318" r:id="rId60"/>
    <p:sldId id="302" r:id="rId61"/>
    <p:sldId id="303" r:id="rId62"/>
    <p:sldId id="304" r:id="rId6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5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7"/>
  </p:normalViewPr>
  <p:slideViewPr>
    <p:cSldViewPr snapToGrid="0" snapToObjects="1">
      <p:cViewPr varScale="1">
        <p:scale>
          <a:sx n="108" d="100"/>
          <a:sy n="108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0281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D5A32A-6149-634C-AD68-DF8973F39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78C4F14-F4AF-E943-8C05-1A17735A3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197E4D-F01C-7D40-B192-EAE61F5E2C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028FBC-3A50-B84C-B13C-664AD3484BD7}" type="datetimeFigureOut">
              <a:rPr lang="es-CO" smtClean="0"/>
              <a:t>11/04/20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251718-1203-CB43-896E-57C71AA5E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979AC0-A176-494A-8037-26A784CB9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7C35A8-AE89-3F4B-9D53-E0941E7A9A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6254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A301D32-BF72-0248-B309-9FCF5850FE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87DCC04-AACA-EB40-8E37-CDE12B49E2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3F3781-0212-A74A-A6C8-8C3BA6104F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028FBC-3A50-B84C-B13C-664AD3484BD7}" type="datetimeFigureOut">
              <a:rPr lang="es-CO" smtClean="0"/>
              <a:t>11/04/20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431B24-FF76-F148-8550-45201BC45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B28CD0-5EDE-9342-892B-C91E1EF51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7C35A8-AE89-3F4B-9D53-E0941E7A9A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6156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99546-EB04-C54B-90A5-7C06F0E29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6F6F6E-A67F-6042-9017-6C8DE0A26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CD9C9E-0A21-DB42-B246-24EC048B30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028FBC-3A50-B84C-B13C-664AD3484BD7}" type="datetimeFigureOut">
              <a:rPr lang="es-CO" smtClean="0"/>
              <a:t>11/04/20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0A1DC1-DD57-9641-862C-652EBE847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016179-8957-B547-B973-00EB4516A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7C35A8-AE89-3F4B-9D53-E0941E7A9A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31285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7B3B2-0EC0-D644-95CE-A8FD8E1F0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5BE70B9-A7F7-3145-9141-EE8FE0FA2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9060D4-D6D6-9D4C-93AD-7329F31EA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028FBC-3A50-B84C-B13C-664AD3484BD7}" type="datetimeFigureOut">
              <a:rPr lang="es-CO" smtClean="0"/>
              <a:t>11/04/20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91ADDB-E7D5-F942-AE72-D674D999A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7B5AAB-928B-0A4C-AAEA-7533AC896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7C35A8-AE89-3F4B-9D53-E0941E7A9A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6754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8597E0-DE63-0248-AD65-576460987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83731F-849B-0B44-8619-571A9F913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C64C817-CBDC-5F43-BB91-9BF9034D7D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51E311-D711-004B-9BD3-07B6E12E05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028FBC-3A50-B84C-B13C-664AD3484BD7}" type="datetimeFigureOut">
              <a:rPr lang="es-CO" smtClean="0"/>
              <a:t>11/04/20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173B2C-95BA-EC48-B562-BA83745B6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1969A6-0BE7-C144-9C1E-8096F576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7C35A8-AE89-3F4B-9D53-E0941E7A9A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187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45BDC1-C5D7-D941-91CA-4B2AB61AF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9BC544-2E2E-AF45-9198-222656E48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619E158-9EE3-D144-95A0-93745051DD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4FEB63C-E728-1E45-9084-3620DBCDF6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AE58BF8-14C4-5C45-BD54-5A67E50FDA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E9030D3-D8E1-9244-B8D3-26142EF424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028FBC-3A50-B84C-B13C-664AD3484BD7}" type="datetimeFigureOut">
              <a:rPr lang="es-CO" smtClean="0"/>
              <a:t>11/04/20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DC552E1-95FF-6643-B910-549025654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E70864-65D6-A940-A9C8-2BCA48D20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7C35A8-AE89-3F4B-9D53-E0941E7A9A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82229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AA99E6-0752-1241-8D77-F9779FC7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F075C25-0800-7845-A63F-359A95EAE3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028FBC-3A50-B84C-B13C-664AD3484BD7}" type="datetimeFigureOut">
              <a:rPr lang="es-CO" smtClean="0"/>
              <a:t>11/04/20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BF9E2BA-9439-8A41-A6FD-18C2BE6C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0F08C1D-F0C7-F342-BF19-FFBD8E290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7C35A8-AE89-3F4B-9D53-E0941E7A9A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31768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1B11F73-EDF2-8440-A307-43BD146B0A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028FBC-3A50-B84C-B13C-664AD3484BD7}" type="datetimeFigureOut">
              <a:rPr lang="es-CO" smtClean="0"/>
              <a:t>11/04/20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ECDC7E6-B6B6-4A4E-ADC3-818AF4548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9AABBA2-D4AA-C944-A4F2-B50E403B6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7C35A8-AE89-3F4B-9D53-E0941E7A9A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9068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051CA5-6EE5-F040-8394-934EC54BD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A3D252-D3CE-3240-A1FF-8CB8DD958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0FC8B35-79C8-7F40-9C92-4AC4E2288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5E1B1E8-11BF-B341-8F3E-9E78A7A274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028FBC-3A50-B84C-B13C-664AD3484BD7}" type="datetimeFigureOut">
              <a:rPr lang="es-CO" smtClean="0"/>
              <a:t>11/04/20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2C37F18-FD63-6E48-8F64-F9B6E826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39D3DB-58BF-2245-8A41-2781CDD27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7C35A8-AE89-3F4B-9D53-E0941E7A9A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42124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3D6EC6-F1AA-9B41-A6F4-30ADA1E16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D5E7864-AACA-0549-B945-588066A8C6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E90E16D-EBA5-7248-BEC3-210523C09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D7F957-2B0E-F347-A405-36449E2EC4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028FBC-3A50-B84C-B13C-664AD3484BD7}" type="datetimeFigureOut">
              <a:rPr lang="es-CO" smtClean="0"/>
              <a:t>11/04/20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F71F1D-BDFC-6F4A-9666-C60B47983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EF0211-3EE6-FD4B-9107-9310F0897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7C35A8-AE89-3F4B-9D53-E0941E7A9A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1617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7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" y="0"/>
            <a:ext cx="12182534" cy="6858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 t="11111"/>
          <a:stretch/>
        </p:blipFill>
        <p:spPr>
          <a:xfrm>
            <a:off x="4733" y="0"/>
            <a:ext cx="6972300" cy="6096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1" b="7037"/>
          <a:stretch/>
        </p:blipFill>
        <p:spPr>
          <a:xfrm>
            <a:off x="1968500" y="0"/>
            <a:ext cx="10223500" cy="63754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9" t="67625" r="9012" b="16675"/>
          <a:stretch/>
        </p:blipFill>
        <p:spPr>
          <a:xfrm>
            <a:off x="2997200" y="5613400"/>
            <a:ext cx="5981699" cy="8890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" y="2753109"/>
            <a:ext cx="10058400" cy="386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47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9E06B3-AF2D-5B49-96C6-14A71D482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sz="8000" b="1" dirty="0">
                <a:ln w="31750">
                  <a:solidFill>
                    <a:schemeClr val="bg1"/>
                  </a:solidFill>
                </a:ln>
                <a:gradFill>
                  <a:gsLst>
                    <a:gs pos="0">
                      <a:schemeClr val="tx1"/>
                    </a:gs>
                    <a:gs pos="100000">
                      <a:srgbClr val="00E5F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Propósito: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42C061-FEAA-AD4F-96B3-B98CF05F0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60280"/>
          </a:xfrm>
        </p:spPr>
        <p:txBody>
          <a:bodyPr>
            <a:normAutofit/>
          </a:bodyPr>
          <a:lstStyle/>
          <a:p>
            <a:pPr marL="365125" indent="-365125"/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Manejar la iglesia</a:t>
            </a:r>
            <a:endParaRPr lang="es-CO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125" indent="-365125"/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recursos de la iglesia</a:t>
            </a:r>
            <a:endParaRPr lang="es-CO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125" indent="-365125"/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Adueñarse de bienes preciados</a:t>
            </a:r>
            <a:endParaRPr lang="es-CO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125" indent="-365125"/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Introducir conceptos heréticos</a:t>
            </a:r>
          </a:p>
          <a:p>
            <a:pPr marL="365125" indent="-365125"/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templo viviente: las bases para una nueva espiritualidad. </a:t>
            </a:r>
            <a:endParaRPr lang="es-CO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125" indent="-365125"/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le conoce como la época de la crisis panteísta</a:t>
            </a:r>
            <a:endParaRPr lang="es-CO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6058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9E06B3-AF2D-5B49-96C6-14A71D482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0514"/>
            <a:ext cx="10515600" cy="1325563"/>
          </a:xfrm>
        </p:spPr>
        <p:txBody>
          <a:bodyPr/>
          <a:lstStyle/>
          <a:p>
            <a:pPr algn="ctr"/>
            <a:r>
              <a:rPr lang="es-CO" sz="8000" b="1" dirty="0">
                <a:ln w="34925">
                  <a:solidFill>
                    <a:schemeClr val="bg1"/>
                  </a:solidFill>
                </a:ln>
                <a:gradFill>
                  <a:gsLst>
                    <a:gs pos="0">
                      <a:schemeClr val="tx1"/>
                    </a:gs>
                    <a:gs pos="100000">
                      <a:srgbClr val="00E5F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42C061-FEAA-AD4F-96B3-B98CF05F0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8305"/>
            <a:ext cx="10515600" cy="3491346"/>
          </a:xfrm>
        </p:spPr>
        <p:txBody>
          <a:bodyPr>
            <a:normAutofit/>
          </a:bodyPr>
          <a:lstStyle/>
          <a:p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Sanatorio de </a:t>
            </a:r>
            <a:r>
              <a:rPr lang="es-ES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Battle</a:t>
            </a:r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Creek</a:t>
            </a:r>
            <a:endParaRPr lang="es-CO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casa editora</a:t>
            </a:r>
            <a:endParaRPr lang="es-CO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escuela de medicina</a:t>
            </a:r>
            <a:endParaRPr lang="es-CO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Mentes brillantes</a:t>
            </a:r>
          </a:p>
          <a:p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Grandes teólogos</a:t>
            </a:r>
            <a:endParaRPr lang="es-CO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1629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42BC72-E8EC-3442-AAC8-AE51C9CB2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870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CO" sz="8000" b="1" dirty="0">
                <a:ln w="28575">
                  <a:solidFill>
                    <a:schemeClr val="bg1"/>
                  </a:solidFill>
                </a:ln>
                <a:gradFill>
                  <a:gsLst>
                    <a:gs pos="0">
                      <a:schemeClr val="tx1"/>
                    </a:gs>
                    <a:gs pos="100000">
                      <a:srgbClr val="00E5F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Apostasía: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3934A5-A2CA-344E-88EE-DAE0AE441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8731" y="2673523"/>
            <a:ext cx="8521931" cy="302900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CO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“Tenemos ahora delante de nosotros el alfa de ese peligro. La omega será de una naturaleza </a:t>
            </a:r>
            <a:r>
              <a:rPr lang="es-CO" sz="48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asombrosísima</a:t>
            </a:r>
            <a:r>
              <a:rPr lang="es-CO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</a:t>
            </a:r>
          </a:p>
          <a:p>
            <a:pPr marL="0" indent="0" algn="ctr">
              <a:buNone/>
            </a:pPr>
            <a:r>
              <a:rPr lang="es-CO" sz="4800" b="1" dirty="0">
                <a:solidFill>
                  <a:srgbClr val="00E5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1MS 231.</a:t>
            </a:r>
            <a:endParaRPr lang="es-CO" sz="4800" dirty="0">
              <a:solidFill>
                <a:srgbClr val="00E5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CO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Imagen" descr="Cópia de 0606210.png"/>
          <p:cNvPicPr>
            <a:picLocks noChangeAspect="1"/>
          </p:cNvPicPr>
          <p:nvPr/>
        </p:nvPicPr>
        <p:blipFill>
          <a:blip r:embed="rId2" cstate="print"/>
          <a:srcRect b="8001"/>
          <a:stretch>
            <a:fillRect/>
          </a:stretch>
        </p:blipFill>
        <p:spPr>
          <a:xfrm>
            <a:off x="0" y="4045332"/>
            <a:ext cx="2292233" cy="28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588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1BBFFC-653A-FF46-BD6C-CAD3F7481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3765"/>
            <a:ext cx="10515600" cy="682279"/>
          </a:xfrm>
        </p:spPr>
        <p:txBody>
          <a:bodyPr/>
          <a:lstStyle/>
          <a:p>
            <a:pPr algn="ctr"/>
            <a:r>
              <a:rPr lang="es-CO" sz="7200" b="1" dirty="0">
                <a:ln w="28575">
                  <a:solidFill>
                    <a:schemeClr val="bg1"/>
                  </a:solidFill>
                </a:ln>
                <a:gradFill>
                  <a:gsLst>
                    <a:gs pos="0">
                      <a:schemeClr val="tx1"/>
                    </a:gs>
                    <a:gs pos="100000">
                      <a:srgbClr val="00E5F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 Satánica: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A5835A-907F-8548-A045-D765AF957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5131"/>
            <a:ext cx="10515600" cy="374390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C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Siempre habrá en la iglesia movientos espurios y fanáticos realizados por personas que pretenden ser guiadas por Dios, por aquellos que </a:t>
            </a:r>
            <a:r>
              <a:rPr lang="es-CO" sz="32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correrán antes de ser enviados, y que establecerán fechas para el cumplimiento de profecías </a:t>
            </a:r>
            <a:r>
              <a:rPr lang="es-C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aún no se han realizado. El enemigo se regocija con este proceder, porque sus repetidos fracasos y su desviación de la atención hacia asuntos no revelados provocan confusión e incredulidad”</a:t>
            </a:r>
          </a:p>
          <a:p>
            <a:pPr marL="0" indent="0" algn="ctr">
              <a:buNone/>
            </a:pPr>
            <a:r>
              <a:rPr lang="es-CO" sz="3200" b="1" dirty="0">
                <a:solidFill>
                  <a:srgbClr val="00E5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2T 96.</a:t>
            </a:r>
          </a:p>
        </p:txBody>
      </p:sp>
      <p:pic>
        <p:nvPicPr>
          <p:cNvPr id="4" name="3 Imagen" descr="Cópia de 0606210.png"/>
          <p:cNvPicPr>
            <a:picLocks noChangeAspect="1"/>
          </p:cNvPicPr>
          <p:nvPr/>
        </p:nvPicPr>
        <p:blipFill>
          <a:blip r:embed="rId2" cstate="print"/>
          <a:srcRect b="8001"/>
          <a:stretch>
            <a:fillRect/>
          </a:stretch>
        </p:blipFill>
        <p:spPr>
          <a:xfrm>
            <a:off x="1" y="4613984"/>
            <a:ext cx="1828800" cy="224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948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5B7B25-E0EA-4C4D-96A9-1669D0B6C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7906"/>
            <a:ext cx="10515600" cy="1325563"/>
          </a:xfrm>
        </p:spPr>
        <p:txBody>
          <a:bodyPr/>
          <a:lstStyle/>
          <a:p>
            <a:pPr algn="ctr"/>
            <a:r>
              <a:rPr lang="es-CO" sz="7200" b="1" dirty="0">
                <a:ln w="31750">
                  <a:solidFill>
                    <a:schemeClr val="bg1"/>
                  </a:solidFill>
                </a:ln>
                <a:gradFill>
                  <a:gsLst>
                    <a:gs pos="0">
                      <a:schemeClr val="tx1"/>
                    </a:gs>
                    <a:gs pos="100000">
                      <a:srgbClr val="00E5F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Vigilantes: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A2965E-14F4-B548-9DF6-7E9CB1955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40767"/>
            <a:ext cx="10515600" cy="29126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“En un sentido especial, los adventistas del séptimo día  han sido establecidos en el mundo </a:t>
            </a:r>
            <a:r>
              <a:rPr lang="es-ES" sz="32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vigilantes y portadores de luz. A ellos se les ha confiado la última advertencia para un mundo que perece </a:t>
            </a:r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No deben permitir que nada más absorba su atención”.</a:t>
            </a:r>
          </a:p>
          <a:p>
            <a:pPr marL="0" indent="0" algn="ctr">
              <a:buNone/>
            </a:pPr>
            <a:r>
              <a:rPr lang="es-ES" sz="3200" b="1" dirty="0">
                <a:solidFill>
                  <a:srgbClr val="00E5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Evangelismo, 119</a:t>
            </a:r>
            <a:endParaRPr lang="es-CO" sz="3200" b="1" dirty="0">
              <a:solidFill>
                <a:srgbClr val="00E5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s-CO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Imagen" descr="Cópia de 0606210.png"/>
          <p:cNvPicPr>
            <a:picLocks noChangeAspect="1"/>
          </p:cNvPicPr>
          <p:nvPr/>
        </p:nvPicPr>
        <p:blipFill>
          <a:blip r:embed="rId2" cstate="print"/>
          <a:srcRect b="8001"/>
          <a:stretch>
            <a:fillRect/>
          </a:stretch>
        </p:blipFill>
        <p:spPr>
          <a:xfrm>
            <a:off x="0" y="4045332"/>
            <a:ext cx="2292233" cy="28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575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5B7B25-E0EA-4C4D-96A9-1669D0B6C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2407"/>
            <a:ext cx="10515600" cy="1031411"/>
          </a:xfrm>
        </p:spPr>
        <p:txBody>
          <a:bodyPr/>
          <a:lstStyle/>
          <a:p>
            <a:pPr algn="ctr"/>
            <a:r>
              <a:rPr lang="es-CO" sz="7200" b="1" dirty="0">
                <a:ln w="28575">
                  <a:solidFill>
                    <a:schemeClr val="bg1"/>
                  </a:solidFill>
                </a:ln>
                <a:gradFill>
                  <a:gsLst>
                    <a:gs pos="0">
                      <a:schemeClr val="tx1"/>
                    </a:gs>
                    <a:gs pos="100000">
                      <a:srgbClr val="00E5F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Depositarios: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A2965E-14F4-B548-9DF6-7E9CB1955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76451"/>
            <a:ext cx="10515600" cy="292608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"Tenemos muchos deberes que cumplir porque hemos sido hechos depositarios de la verdad sagrada para ser entregada al mundo en toda su belleza y gloria". </a:t>
            </a:r>
          </a:p>
          <a:p>
            <a:pPr marL="0" indent="0" algn="ctr">
              <a:buNone/>
            </a:pPr>
            <a:r>
              <a:rPr lang="es-ES" sz="4000" b="1" dirty="0">
                <a:solidFill>
                  <a:srgbClr val="00E5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TM, 31</a:t>
            </a:r>
            <a:r>
              <a:rPr lang="es-ES_tradnl" sz="4000" b="1" dirty="0">
                <a:solidFill>
                  <a:srgbClr val="00E5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es-CO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CO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Imagen" descr="Cópia de 0606210.png"/>
          <p:cNvPicPr>
            <a:picLocks noChangeAspect="1"/>
          </p:cNvPicPr>
          <p:nvPr/>
        </p:nvPicPr>
        <p:blipFill>
          <a:blip r:embed="rId2" cstate="print"/>
          <a:srcRect b="8001"/>
          <a:stretch>
            <a:fillRect/>
          </a:stretch>
        </p:blipFill>
        <p:spPr>
          <a:xfrm>
            <a:off x="0" y="4045332"/>
            <a:ext cx="2292233" cy="28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77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A29425-10A9-F440-9D03-91C0B92E1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7907"/>
            <a:ext cx="10515600" cy="800894"/>
          </a:xfrm>
        </p:spPr>
        <p:txBody>
          <a:bodyPr/>
          <a:lstStyle/>
          <a:p>
            <a:pPr algn="ctr"/>
            <a:r>
              <a:rPr lang="es-CO" sz="6600" b="1" dirty="0">
                <a:ln w="25400">
                  <a:solidFill>
                    <a:schemeClr val="bg1"/>
                  </a:solidFill>
                </a:ln>
                <a:gradFill>
                  <a:gsLst>
                    <a:gs pos="0">
                      <a:schemeClr val="tx1"/>
                    </a:gs>
                    <a:gs pos="100000">
                      <a:srgbClr val="00E5F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al Timón: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E78218-891D-A543-8BF9-6826FC569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8381"/>
            <a:ext cx="10515600" cy="304563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es-ES" sz="36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el gran trabajo de clausura nos encontraremos con perplejidades que no sabremos cómo tratar</a:t>
            </a:r>
            <a:r>
              <a:rPr lang="es-E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pero no olvidemos que los tres grandes Poderes del cielo están trabajando, que una mano divina está en la rueda y que Dios hará que Su propósitos se cumpla“  </a:t>
            </a:r>
            <a:r>
              <a:rPr lang="es-ES" sz="3600" b="1" dirty="0">
                <a:solidFill>
                  <a:srgbClr val="00E5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Evangelismo, 65.</a:t>
            </a:r>
            <a:r>
              <a:rPr lang="es-ES_tradnl" sz="3600" b="1" dirty="0">
                <a:solidFill>
                  <a:srgbClr val="00E5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es-C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s-C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Imagen" descr="Cópia de 0606210.png"/>
          <p:cNvPicPr>
            <a:picLocks noChangeAspect="1"/>
          </p:cNvPicPr>
          <p:nvPr/>
        </p:nvPicPr>
        <p:blipFill>
          <a:blip r:embed="rId2" cstate="print"/>
          <a:srcRect b="8001"/>
          <a:stretch>
            <a:fillRect/>
          </a:stretch>
        </p:blipFill>
        <p:spPr>
          <a:xfrm>
            <a:off x="0" y="4045332"/>
            <a:ext cx="2292233" cy="28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12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A29425-10A9-F440-9D03-91C0B92E1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65187"/>
            <a:ext cx="10515600" cy="1325563"/>
          </a:xfrm>
        </p:spPr>
        <p:txBody>
          <a:bodyPr/>
          <a:lstStyle/>
          <a:p>
            <a:pPr algn="ctr"/>
            <a:r>
              <a:rPr lang="es-CO" sz="8000" b="1" dirty="0">
                <a:ln w="31750">
                  <a:solidFill>
                    <a:schemeClr val="bg1"/>
                  </a:solidFill>
                </a:ln>
                <a:gradFill>
                  <a:gsLst>
                    <a:gs pos="0">
                      <a:schemeClr val="tx1"/>
                    </a:gs>
                    <a:gs pos="100000">
                      <a:srgbClr val="00E5F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Último ataque: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E78218-891D-A543-8BF9-6826FC569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5652" y="2158134"/>
            <a:ext cx="9020695" cy="35277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“Desde los días de Adán hasta los nuestros, el gran enemigo ha ejercitado su poder para oprimir y destruir. </a:t>
            </a:r>
            <a:r>
              <a:rPr lang="es-ES_tradnl" sz="40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está preparando actualmente para su última campaña contra la iglesia.</a:t>
            </a:r>
            <a:endParaRPr lang="es-CO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s-ES_tradnl" sz="4000" b="1" dirty="0">
                <a:solidFill>
                  <a:srgbClr val="00E5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 499</a:t>
            </a:r>
            <a:endParaRPr lang="es-CO" sz="4000" b="1" dirty="0">
              <a:solidFill>
                <a:srgbClr val="00E5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CO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Imagen" descr="Cópia de 0606210.png"/>
          <p:cNvPicPr>
            <a:picLocks noChangeAspect="1"/>
          </p:cNvPicPr>
          <p:nvPr/>
        </p:nvPicPr>
        <p:blipFill>
          <a:blip r:embed="rId2" cstate="print"/>
          <a:srcRect b="8001"/>
          <a:stretch>
            <a:fillRect/>
          </a:stretch>
        </p:blipFill>
        <p:spPr>
          <a:xfrm>
            <a:off x="0" y="4045332"/>
            <a:ext cx="2292233" cy="28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44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322618"/>
            <a:ext cx="3803071" cy="253538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9A01C1F-C567-EF42-8139-6BD2B64EE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9784"/>
            <a:ext cx="10515600" cy="1147791"/>
          </a:xfrm>
        </p:spPr>
        <p:txBody>
          <a:bodyPr/>
          <a:lstStyle/>
          <a:p>
            <a:pPr algn="ctr"/>
            <a:r>
              <a:rPr lang="es-CO" sz="7200" b="1" dirty="0">
                <a:ln w="25400">
                  <a:solidFill>
                    <a:schemeClr val="bg1"/>
                  </a:solidFill>
                </a:ln>
                <a:gradFill>
                  <a:gsLst>
                    <a:gs pos="0">
                      <a:schemeClr val="tx1"/>
                    </a:gs>
                    <a:gs pos="100000">
                      <a:srgbClr val="00E5F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Tenemos la palabra:</a:t>
            </a:r>
            <a:br>
              <a:rPr lang="es-CO" sz="7200" dirty="0">
                <a:ln w="25400">
                  <a:solidFill>
                    <a:schemeClr val="bg1"/>
                  </a:solidFill>
                </a:ln>
                <a:gradFill>
                  <a:gsLst>
                    <a:gs pos="0">
                      <a:schemeClr val="tx1"/>
                    </a:gs>
                    <a:gs pos="100000">
                      <a:srgbClr val="00E5F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CO" sz="7200" dirty="0">
              <a:ln w="25400">
                <a:solidFill>
                  <a:schemeClr val="bg1"/>
                </a:solidFill>
              </a:ln>
              <a:gradFill>
                <a:gsLst>
                  <a:gs pos="0">
                    <a:schemeClr val="tx1"/>
                  </a:gs>
                  <a:gs pos="100000">
                    <a:srgbClr val="00E5F0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3A5113-8C28-7F48-81F5-DE3B1A193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4759"/>
            <a:ext cx="10515600" cy="33282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s-CO" sz="3600" b="1" dirty="0">
                <a:solidFill>
                  <a:srgbClr val="00E5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Pedro 1:19 (RVR1960)</a:t>
            </a:r>
          </a:p>
          <a:p>
            <a:pPr marL="0" indent="0" algn="ctr">
              <a:buNone/>
            </a:pPr>
            <a:r>
              <a:rPr lang="es-CO" sz="36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19 </a:t>
            </a:r>
            <a:r>
              <a:rPr lang="es-C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Tenemos también </a:t>
            </a:r>
            <a:r>
              <a:rPr lang="es-CO" sz="36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palabra profética más segura</a:t>
            </a:r>
            <a:r>
              <a:rPr lang="es-C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la cual hacéis bien en estar atentos como a una antorcha que alumbra en lugar oscuro, hasta que el día esclarezca y el lucero de la mañana salga en vuestros corazones; </a:t>
            </a:r>
          </a:p>
        </p:txBody>
      </p:sp>
    </p:spTree>
    <p:extLst>
      <p:ext uri="{BB962C8B-B14F-4D97-AF65-F5344CB8AC3E}">
        <p14:creationId xmlns:p14="http://schemas.microsoft.com/office/powerpoint/2010/main" val="3924780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322618"/>
            <a:ext cx="3803071" cy="253538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9A01C1F-C567-EF42-8139-6BD2B64EE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7142"/>
            <a:ext cx="10515600" cy="1325563"/>
          </a:xfrm>
        </p:spPr>
        <p:txBody>
          <a:bodyPr/>
          <a:lstStyle/>
          <a:p>
            <a:pPr algn="ctr"/>
            <a:r>
              <a:rPr lang="es-CO" sz="6600" b="1" dirty="0">
                <a:ln w="25400">
                  <a:solidFill>
                    <a:schemeClr val="bg1"/>
                  </a:solidFill>
                </a:ln>
                <a:gradFill>
                  <a:gsLst>
                    <a:gs pos="0">
                      <a:schemeClr val="tx1"/>
                    </a:gs>
                    <a:gs pos="100000">
                      <a:srgbClr val="00E5F0"/>
                    </a:gs>
                  </a:gsLst>
                  <a:lin ang="5400000" scaled="1"/>
                </a:gradFill>
              </a:rPr>
              <a:t>Tenemos Don profético:</a:t>
            </a:r>
            <a:br>
              <a:rPr lang="es-CO" sz="6600" dirty="0">
                <a:ln w="25400">
                  <a:solidFill>
                    <a:schemeClr val="bg1"/>
                  </a:solidFill>
                </a:ln>
                <a:gradFill>
                  <a:gsLst>
                    <a:gs pos="0">
                      <a:schemeClr val="tx1"/>
                    </a:gs>
                    <a:gs pos="100000">
                      <a:srgbClr val="00E5F0"/>
                    </a:gs>
                  </a:gsLst>
                  <a:lin ang="5400000" scaled="1"/>
                </a:gradFill>
              </a:rPr>
            </a:br>
            <a:endParaRPr lang="es-CO" sz="6600" dirty="0">
              <a:ln w="25400">
                <a:solidFill>
                  <a:schemeClr val="bg1"/>
                </a:solidFill>
              </a:ln>
              <a:gradFill>
                <a:gsLst>
                  <a:gs pos="0">
                    <a:schemeClr val="tx1"/>
                  </a:gs>
                  <a:gs pos="100000">
                    <a:srgbClr val="00E5F0"/>
                  </a:gs>
                </a:gsLst>
                <a:lin ang="5400000" scaled="1"/>
              </a:gra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3A5113-8C28-7F48-81F5-DE3B1A193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1982" y="2942705"/>
            <a:ext cx="7690658" cy="26268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CO" sz="3600" b="1" dirty="0">
                <a:solidFill>
                  <a:srgbClr val="00E5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Crónicas 20:20  (RVR1995)</a:t>
            </a:r>
          </a:p>
          <a:p>
            <a:pPr marL="0" indent="0" algn="ctr">
              <a:buNone/>
            </a:pPr>
            <a:r>
              <a:rPr lang="es-CO" sz="36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s-C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Creed en Jehová, vuestro Dios y estaréis </a:t>
            </a:r>
            <a:r>
              <a:rPr lang="es-CO" sz="44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seguros</a:t>
            </a:r>
            <a:r>
              <a:rPr lang="es-C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creed a sus profetas y seréis </a:t>
            </a:r>
            <a:r>
              <a:rPr lang="es-CO" sz="48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prosperados</a:t>
            </a:r>
            <a:r>
              <a:rPr lang="es-C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.»</a:t>
            </a:r>
          </a:p>
          <a:p>
            <a:pPr algn="ctr"/>
            <a:endParaRPr lang="es-C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371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AE06ED-F3A3-3F40-AC11-B595F1EC5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922" y="1304457"/>
            <a:ext cx="8420155" cy="619613"/>
          </a:xfrm>
        </p:spPr>
        <p:txBody>
          <a:bodyPr/>
          <a:lstStyle/>
          <a:p>
            <a:pPr algn="ctr"/>
            <a:r>
              <a:rPr lang="es-ES" sz="6000" b="1" dirty="0">
                <a:ln w="25400">
                  <a:solidFill>
                    <a:schemeClr val="bg1"/>
                  </a:solidFill>
                </a:ln>
                <a:gradFill>
                  <a:gsLst>
                    <a:gs pos="0">
                      <a:schemeClr val="tx1"/>
                    </a:gs>
                    <a:gs pos="100000">
                      <a:srgbClr val="00E5F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Albert Camus: La Peste</a:t>
            </a:r>
            <a:br>
              <a:rPr lang="es-CO" sz="6000" b="1" dirty="0">
                <a:ln w="25400">
                  <a:solidFill>
                    <a:schemeClr val="bg1"/>
                  </a:solidFill>
                </a:ln>
                <a:gradFill>
                  <a:gsLst>
                    <a:gs pos="0">
                      <a:schemeClr val="tx1"/>
                    </a:gs>
                    <a:gs pos="100000">
                      <a:srgbClr val="00E5F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CO" sz="6000" b="1" dirty="0">
              <a:ln w="25400">
                <a:solidFill>
                  <a:schemeClr val="bg1"/>
                </a:solidFill>
              </a:ln>
              <a:gradFill>
                <a:gsLst>
                  <a:gs pos="0">
                    <a:schemeClr val="tx1"/>
                  </a:gs>
                  <a:gs pos="100000">
                    <a:srgbClr val="00E5F0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702168-2DD0-864F-AC7E-CF423FD2F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949" y="2745805"/>
            <a:ext cx="8784102" cy="27323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s-ES" sz="48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aprende en medio de las plagas</a:t>
            </a:r>
            <a:r>
              <a:rPr lang="es-E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hay en los hombres más cosas dignas de admiración que de desprecio”</a:t>
            </a:r>
            <a:r>
              <a:rPr lang="es-CO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algn="ctr">
              <a:buNone/>
            </a:pPr>
            <a:endParaRPr lang="es-CO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0862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1F384B-4E1D-FA4A-815C-CCBE152B3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7906"/>
            <a:ext cx="10515600" cy="1325563"/>
          </a:xfrm>
        </p:spPr>
        <p:txBody>
          <a:bodyPr/>
          <a:lstStyle/>
          <a:p>
            <a:pPr algn="ctr"/>
            <a:r>
              <a:rPr lang="es-CO" sz="8000" b="1" dirty="0">
                <a:ln w="28575">
                  <a:solidFill>
                    <a:schemeClr val="bg1"/>
                  </a:solidFill>
                </a:ln>
                <a:gradFill>
                  <a:gsLst>
                    <a:gs pos="0">
                      <a:schemeClr val="tx1"/>
                    </a:gs>
                    <a:gs pos="100000">
                      <a:srgbClr val="00E5F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 la palabra:</a:t>
            </a:r>
            <a:endParaRPr lang="es-CO" sz="8000" dirty="0">
              <a:ln w="28575">
                <a:solidFill>
                  <a:schemeClr val="bg1"/>
                </a:solidFill>
              </a:ln>
              <a:gradFill>
                <a:gsLst>
                  <a:gs pos="0">
                    <a:schemeClr val="tx1"/>
                  </a:gs>
                  <a:gs pos="100000">
                    <a:srgbClr val="00E5F0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4C7F72-C394-1E47-B9C8-5662F68F1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90396"/>
            <a:ext cx="10515600" cy="2829502"/>
          </a:xfrm>
        </p:spPr>
        <p:txBody>
          <a:bodyPr>
            <a:normAutofit/>
          </a:bodyPr>
          <a:lstStyle/>
          <a:p>
            <a:pPr algn="ctr"/>
            <a:r>
              <a:rPr lang="es-CO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Mateo 24</a:t>
            </a:r>
          </a:p>
          <a:p>
            <a:pPr algn="ctr"/>
            <a:r>
              <a:rPr lang="es-CO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Marcos 13</a:t>
            </a:r>
          </a:p>
          <a:p>
            <a:pPr algn="ctr"/>
            <a:r>
              <a:rPr lang="es-CO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Lucas 21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322618"/>
            <a:ext cx="3803071" cy="253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754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1F384B-4E1D-FA4A-815C-CCBE152B3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1212"/>
            <a:ext cx="10515600" cy="1325563"/>
          </a:xfrm>
        </p:spPr>
        <p:txBody>
          <a:bodyPr/>
          <a:lstStyle/>
          <a:p>
            <a:pPr algn="ctr"/>
            <a:r>
              <a:rPr lang="es-CO" sz="7200" b="1" dirty="0">
                <a:ln w="25400">
                  <a:solidFill>
                    <a:schemeClr val="bg1"/>
                  </a:solidFill>
                </a:ln>
                <a:gradFill>
                  <a:gsLst>
                    <a:gs pos="0">
                      <a:schemeClr val="tx1"/>
                    </a:gs>
                    <a:gs pos="100000">
                      <a:srgbClr val="00E5F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Don profético:</a:t>
            </a:r>
            <a:endParaRPr lang="es-CO" sz="7200" dirty="0">
              <a:ln w="25400">
                <a:solidFill>
                  <a:schemeClr val="bg1"/>
                </a:solidFill>
              </a:ln>
              <a:gradFill>
                <a:gsLst>
                  <a:gs pos="0">
                    <a:schemeClr val="tx1"/>
                  </a:gs>
                  <a:gs pos="100000">
                    <a:srgbClr val="00E5F0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4C7F72-C394-1E47-B9C8-5662F68F1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5851" y="2706775"/>
            <a:ext cx="9020695" cy="2879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s-CO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conflicto de los siglos</a:t>
            </a:r>
            <a:r>
              <a:rPr lang="es-CO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s-CO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CO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primer cápitulo: EL destino del mundo predicho </a:t>
            </a:r>
            <a:endParaRPr lang="es-CO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CO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últimos cinco capítulos</a:t>
            </a:r>
            <a:endParaRPr lang="es-CO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5553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1F384B-4E1D-FA4A-815C-CCBE152B3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0591"/>
            <a:ext cx="10515600" cy="1181042"/>
          </a:xfrm>
        </p:spPr>
        <p:txBody>
          <a:bodyPr/>
          <a:lstStyle/>
          <a:p>
            <a:pPr algn="ctr"/>
            <a:r>
              <a:rPr lang="es-CO" sz="7200" b="1" dirty="0">
                <a:ln w="28575">
                  <a:solidFill>
                    <a:schemeClr val="bg1"/>
                  </a:solidFill>
                </a:ln>
                <a:gradFill>
                  <a:gsLst>
                    <a:gs pos="0">
                      <a:schemeClr val="tx1"/>
                    </a:gs>
                    <a:gs pos="100000">
                      <a:srgbClr val="00E5F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Llamado urgente:</a:t>
            </a:r>
            <a:endParaRPr lang="es-CO" sz="7200" dirty="0">
              <a:ln w="28575">
                <a:solidFill>
                  <a:schemeClr val="bg1"/>
                </a:solidFill>
              </a:ln>
              <a:gradFill>
                <a:gsLst>
                  <a:gs pos="0">
                    <a:schemeClr val="tx1"/>
                  </a:gs>
                  <a:gs pos="100000">
                    <a:srgbClr val="00E5F0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4C7F72-C394-1E47-B9C8-5662F68F1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4636"/>
            <a:ext cx="10515600" cy="336151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C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“El capítulo 24 de Mateo me ha sido presentado repetidas veces como algo a que debe ser atraída la atención de todos. </a:t>
            </a:r>
            <a:r>
              <a:rPr lang="es-CO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Vivimos hoy en el tiempo en que las predicciones de este capítulo se están cumpliendo</a:t>
            </a:r>
            <a:r>
              <a:rPr lang="es-C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Expliquen nuestros ministros y maestros estas profecías a aquellos a quienes instruyen. Excluyan de sus discursos los asuntos de menor importancia, y presenten las </a:t>
            </a:r>
            <a:r>
              <a:rPr lang="es-CO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verdades que decidirán el destino de las almas</a:t>
            </a:r>
            <a:r>
              <a:rPr lang="es-C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</a:t>
            </a:r>
          </a:p>
          <a:p>
            <a:pPr marL="0" indent="0" algn="ctr">
              <a:buNone/>
            </a:pPr>
            <a:r>
              <a:rPr lang="es-CO" b="1" dirty="0">
                <a:solidFill>
                  <a:srgbClr val="00E5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Obreros Evangélicos, pág. 154 </a:t>
            </a:r>
          </a:p>
          <a:p>
            <a:pPr algn="ctr"/>
            <a:endParaRPr lang="es-C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Imagen" descr="Cópia de 0606210.png"/>
          <p:cNvPicPr>
            <a:picLocks noChangeAspect="1"/>
          </p:cNvPicPr>
          <p:nvPr/>
        </p:nvPicPr>
        <p:blipFill>
          <a:blip r:embed="rId2" cstate="print"/>
          <a:srcRect b="8001"/>
          <a:stretch>
            <a:fillRect/>
          </a:stretch>
        </p:blipFill>
        <p:spPr>
          <a:xfrm>
            <a:off x="0" y="4045332"/>
            <a:ext cx="2292233" cy="28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35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202B3F-3F48-BB42-8978-BF26FC2A6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6389"/>
            <a:ext cx="10515600" cy="1014788"/>
          </a:xfrm>
        </p:spPr>
        <p:txBody>
          <a:bodyPr/>
          <a:lstStyle/>
          <a:p>
            <a:pPr algn="ctr"/>
            <a:r>
              <a:rPr lang="es-CO" sz="7200" b="1" dirty="0">
                <a:ln w="25400">
                  <a:solidFill>
                    <a:schemeClr val="bg1"/>
                  </a:solidFill>
                </a:ln>
                <a:gradFill>
                  <a:gsLst>
                    <a:gs pos="100000">
                      <a:schemeClr val="tx1"/>
                    </a:gs>
                    <a:gs pos="0">
                      <a:srgbClr val="00E5F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Cierre de la gracia: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222CA2-40FD-4246-B521-D61868000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034" y="2091632"/>
            <a:ext cx="8521931" cy="3311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“Mirando por última vez al interior del templo, Jesús dijo con un tono patético y lastimoso: </a:t>
            </a:r>
            <a:r>
              <a:rPr lang="es-CO" sz="32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aquí vuestra casa os es dejada desierta</a:t>
            </a:r>
            <a:r>
              <a:rPr lang="es-C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Porque os digo que desde ahora no me vereis, hasta que digaís: Bendito el que viene en el nombre del Señor”.</a:t>
            </a:r>
          </a:p>
          <a:p>
            <a:pPr marL="0" indent="0" algn="ctr">
              <a:buNone/>
            </a:pPr>
            <a:r>
              <a:rPr lang="es-CO" sz="3200" b="1" dirty="0">
                <a:solidFill>
                  <a:srgbClr val="00E5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DTG. 587.</a:t>
            </a:r>
          </a:p>
          <a:p>
            <a:pPr algn="ctr"/>
            <a:endParaRPr lang="es-CO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Imagen" descr="Cópia de 0606210.png"/>
          <p:cNvPicPr>
            <a:picLocks noChangeAspect="1"/>
          </p:cNvPicPr>
          <p:nvPr/>
        </p:nvPicPr>
        <p:blipFill>
          <a:blip r:embed="rId2" cstate="print"/>
          <a:srcRect b="8001"/>
          <a:stretch>
            <a:fillRect/>
          </a:stretch>
        </p:blipFill>
        <p:spPr>
          <a:xfrm>
            <a:off x="0" y="4045332"/>
            <a:ext cx="2292233" cy="28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392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322618"/>
            <a:ext cx="3803071" cy="253538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4426A00-D595-B547-845D-49563C778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77288"/>
            <a:ext cx="10515600" cy="1083527"/>
          </a:xfrm>
        </p:spPr>
        <p:txBody>
          <a:bodyPr/>
          <a:lstStyle/>
          <a:p>
            <a:pPr algn="ctr"/>
            <a:r>
              <a:rPr lang="es-CO" sz="7200" b="1" dirty="0">
                <a:ln w="25400">
                  <a:solidFill>
                    <a:schemeClr val="bg1"/>
                  </a:solidFill>
                </a:ln>
                <a:gradFill>
                  <a:gsLst>
                    <a:gs pos="100000">
                      <a:schemeClr val="tx1"/>
                    </a:gs>
                    <a:gs pos="0">
                      <a:srgbClr val="00E5F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Sentencia: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9F9906-68EF-934B-A092-0A78E65BB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8532" y="2573771"/>
            <a:ext cx="8654935" cy="27131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4400" b="1" dirty="0">
                <a:solidFill>
                  <a:srgbClr val="00E5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Mateo 24:1-2  (RVR1960)</a:t>
            </a:r>
          </a:p>
          <a:p>
            <a:pPr marL="0" indent="0" algn="ctr">
              <a:buNone/>
            </a:pPr>
            <a:r>
              <a:rPr lang="es-CO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¿Veis todo esto? De cierto os digo, que no quedará aquí piedra sobre piedra, que no sea derribada. </a:t>
            </a:r>
          </a:p>
          <a:p>
            <a:pPr algn="ctr"/>
            <a:endParaRPr lang="es-CO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3575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322618"/>
            <a:ext cx="3803071" cy="253538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4426A00-D595-B547-845D-49563C778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0624"/>
            <a:ext cx="10515600" cy="1325563"/>
          </a:xfrm>
        </p:spPr>
        <p:txBody>
          <a:bodyPr/>
          <a:lstStyle/>
          <a:p>
            <a:pPr algn="ctr"/>
            <a:r>
              <a:rPr lang="es-CO" sz="7200" b="1" dirty="0">
                <a:ln w="25400">
                  <a:solidFill>
                    <a:schemeClr val="bg1"/>
                  </a:solidFill>
                </a:ln>
                <a:gradFill>
                  <a:gsLst>
                    <a:gs pos="100000">
                      <a:schemeClr val="tx1"/>
                    </a:gs>
                    <a:gs pos="0">
                      <a:srgbClr val="00E5F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pregunta: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9F9906-68EF-934B-A092-0A78E65BB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9602" y="2593571"/>
            <a:ext cx="8172796" cy="30424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4000" b="1" dirty="0">
                <a:solidFill>
                  <a:srgbClr val="00E5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Mateo 24:3  (TLA)</a:t>
            </a:r>
          </a:p>
          <a:p>
            <a:pPr marL="0" indent="0" algn="ctr">
              <a:buNone/>
            </a:pPr>
            <a:r>
              <a:rPr lang="es-CO" sz="40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¿Cuándo será destruido el templo? ¿Cómo sabremos que tú vendrás otra vez, y que ha llegado el fin del mundo?</a:t>
            </a:r>
            <a:r>
              <a:rPr lang="es-CO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¿Cuáles serán las señales?</a:t>
            </a:r>
          </a:p>
        </p:txBody>
      </p:sp>
    </p:spTree>
    <p:extLst>
      <p:ext uri="{BB962C8B-B14F-4D97-AF65-F5344CB8AC3E}">
        <p14:creationId xmlns:p14="http://schemas.microsoft.com/office/powerpoint/2010/main" val="13244707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2D2DE0-1DC5-6E47-BB17-82568CF7F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1706"/>
            <a:ext cx="10515600" cy="1325563"/>
          </a:xfrm>
        </p:spPr>
        <p:txBody>
          <a:bodyPr/>
          <a:lstStyle/>
          <a:p>
            <a:pPr algn="ctr"/>
            <a:r>
              <a:rPr lang="es-CO" sz="7200" b="1" dirty="0">
                <a:ln w="28575">
                  <a:solidFill>
                    <a:schemeClr val="bg1"/>
                  </a:solidFill>
                </a:ln>
                <a:gradFill>
                  <a:gsLst>
                    <a:gs pos="100000">
                      <a:schemeClr val="tx1"/>
                    </a:gs>
                    <a:gs pos="0">
                      <a:srgbClr val="00E5F0"/>
                    </a:gs>
                  </a:gsLst>
                  <a:lin ang="5400000" scaled="1"/>
                </a:gradFill>
              </a:rPr>
              <a:t>Dos cumplimientos: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5744C1-BCF7-5F4A-AA98-F1493A28B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2229" y="2507269"/>
            <a:ext cx="7973291" cy="2480368"/>
          </a:xfrm>
        </p:spPr>
        <p:txBody>
          <a:bodyPr>
            <a:normAutofit lnSpcReduction="10000"/>
          </a:bodyPr>
          <a:lstStyle/>
          <a:p>
            <a:pPr marL="742950" lvl="0" indent="-742950" algn="ctr">
              <a:buClr>
                <a:srgbClr val="00E5F0"/>
              </a:buClr>
              <a:buFont typeface="+mj-lt"/>
              <a:buAutoNum type="alphaLcPeriod"/>
            </a:pPr>
            <a:r>
              <a:rPr lang="es-CO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destrucción de Jerusalén</a:t>
            </a:r>
            <a:endParaRPr lang="es-CO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0" indent="-742950" algn="ctr">
              <a:buClr>
                <a:srgbClr val="00E5F0"/>
              </a:buClr>
              <a:buFont typeface="+mj-lt"/>
              <a:buAutoNum type="alphaLcPeriod"/>
            </a:pPr>
            <a:r>
              <a:rPr lang="es-CO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fín del tiempo</a:t>
            </a:r>
            <a:endParaRPr lang="es-CO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s-CO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cumplimiento final será a escala mayor, más completo.</a:t>
            </a:r>
          </a:p>
        </p:txBody>
      </p:sp>
    </p:spTree>
    <p:extLst>
      <p:ext uri="{BB962C8B-B14F-4D97-AF65-F5344CB8AC3E}">
        <p14:creationId xmlns:p14="http://schemas.microsoft.com/office/powerpoint/2010/main" val="2109087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2D2DE0-1DC5-6E47-BB17-82568CF7F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4887"/>
            <a:ext cx="10515600" cy="1089921"/>
          </a:xfrm>
        </p:spPr>
        <p:txBody>
          <a:bodyPr/>
          <a:lstStyle/>
          <a:p>
            <a:pPr algn="ctr"/>
            <a:r>
              <a:rPr lang="es-CO" sz="7200" b="1" dirty="0">
                <a:ln w="28575">
                  <a:solidFill>
                    <a:schemeClr val="bg1"/>
                  </a:solidFill>
                </a:ln>
                <a:gradFill>
                  <a:gsLst>
                    <a:gs pos="100000">
                      <a:schemeClr val="tx1"/>
                    </a:gs>
                    <a:gs pos="0">
                      <a:srgbClr val="00E5F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 preguntas: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5744C1-BCF7-5F4A-AA98-F1493A28B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7640"/>
            <a:ext cx="9984971" cy="2846128"/>
          </a:xfrm>
        </p:spPr>
        <p:txBody>
          <a:bodyPr>
            <a:normAutofit fontScale="92500"/>
          </a:bodyPr>
          <a:lstStyle/>
          <a:p>
            <a:pPr marL="914400" lvl="0" indent="-914400" algn="ctr">
              <a:buClr>
                <a:srgbClr val="00E5F0"/>
              </a:buClr>
              <a:buFont typeface="+mj-lt"/>
              <a:buAutoNum type="alphaLcPeriod"/>
            </a:pPr>
            <a:r>
              <a:rPr lang="es-CO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¿Cuándo será destruido el templo?</a:t>
            </a:r>
            <a:endParaRPr lang="es-CO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0" indent="-914400" algn="ctr">
              <a:buClr>
                <a:srgbClr val="00E5F0"/>
              </a:buClr>
              <a:buFont typeface="+mj-lt"/>
              <a:buAutoNum type="alphaLcPeriod"/>
            </a:pPr>
            <a:r>
              <a:rPr lang="es-CO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sabremos que tú vendrás otra vez, y que ha llegado el fin del mundo?</a:t>
            </a:r>
            <a:endParaRPr lang="es-CO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indent="-914400" algn="ctr">
              <a:buClr>
                <a:srgbClr val="00E5F0"/>
              </a:buClr>
              <a:buFont typeface="+mj-lt"/>
              <a:buAutoNum type="alphaLcPeriod"/>
            </a:pPr>
            <a:endParaRPr lang="es-CO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77278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80173E-9233-BC44-B3B9-31560F411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7017"/>
            <a:ext cx="10515600" cy="715530"/>
          </a:xfrm>
        </p:spPr>
        <p:txBody>
          <a:bodyPr/>
          <a:lstStyle/>
          <a:p>
            <a:pPr algn="ctr"/>
            <a:r>
              <a:rPr lang="es-CO" sz="6600" b="1" dirty="0">
                <a:ln w="28575">
                  <a:solidFill>
                    <a:schemeClr val="bg1"/>
                  </a:solidFill>
                </a:ln>
                <a:gradFill>
                  <a:gsLst>
                    <a:gs pos="100000">
                      <a:schemeClr val="tx1"/>
                    </a:gs>
                    <a:gs pos="0">
                      <a:srgbClr val="00E5F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 respuestas en una: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752834-2328-0146-BFD7-F4A2D5975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0215" y="2108258"/>
            <a:ext cx="8871065" cy="35277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“En su contestación a los discípulos, </a:t>
            </a:r>
            <a:r>
              <a:rPr lang="es-CO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Jesús no consideró por separado la destrucción de Jerusalén y el gran día de su venida</a:t>
            </a:r>
            <a:r>
              <a:rPr lang="es-C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CO" sz="4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Mezcló</a:t>
            </a:r>
            <a:r>
              <a:rPr lang="es-C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descripción de estos dos acontecimientos. Si hubiese revelado a sus discípulos los acontecimientos futuros como los contemplaba él, no habrían podido soportar la visión.” </a:t>
            </a:r>
          </a:p>
          <a:p>
            <a:pPr marL="0" indent="0" algn="ctr">
              <a:buNone/>
            </a:pPr>
            <a:r>
              <a:rPr lang="es-CO" b="1" dirty="0">
                <a:solidFill>
                  <a:srgbClr val="00E5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DTG, pp. 581, 582</a:t>
            </a:r>
          </a:p>
        </p:txBody>
      </p:sp>
      <p:pic>
        <p:nvPicPr>
          <p:cNvPr id="4" name="3 Imagen" descr="Cópia de 0606210.png"/>
          <p:cNvPicPr>
            <a:picLocks noChangeAspect="1"/>
          </p:cNvPicPr>
          <p:nvPr/>
        </p:nvPicPr>
        <p:blipFill>
          <a:blip r:embed="rId2" cstate="print"/>
          <a:srcRect b="8001"/>
          <a:stretch>
            <a:fillRect/>
          </a:stretch>
        </p:blipFill>
        <p:spPr>
          <a:xfrm>
            <a:off x="0" y="4045332"/>
            <a:ext cx="2292233" cy="28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58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80173E-9233-BC44-B3B9-31560F411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7820"/>
            <a:ext cx="10515600" cy="1013489"/>
          </a:xfrm>
        </p:spPr>
        <p:txBody>
          <a:bodyPr/>
          <a:lstStyle/>
          <a:p>
            <a:pPr algn="ctr"/>
            <a:r>
              <a:rPr lang="es-CO" sz="8000" b="1" dirty="0">
                <a:ln w="25400">
                  <a:solidFill>
                    <a:schemeClr val="bg1"/>
                  </a:solidFill>
                </a:ln>
                <a:gradFill>
                  <a:gsLst>
                    <a:gs pos="100000">
                      <a:schemeClr val="tx1"/>
                    </a:gs>
                    <a:gs pos="0">
                      <a:srgbClr val="00E5F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 significados: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752834-2328-0146-BFD7-F4A2D5975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5652" y="2407516"/>
            <a:ext cx="9020695" cy="28128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“La profecía del Señor </a:t>
            </a:r>
            <a:r>
              <a:rPr lang="es-CO" sz="36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entrañaba un doble significado</a:t>
            </a:r>
            <a:r>
              <a:rPr lang="es-C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al par que anunciaba la ruina de Jerusalén presagiaba también los horrores del gran día final.” </a:t>
            </a:r>
          </a:p>
          <a:p>
            <a:pPr marL="0" indent="0" algn="ctr">
              <a:buNone/>
            </a:pPr>
            <a:r>
              <a:rPr lang="es-CO" sz="3600" b="1" dirty="0">
                <a:solidFill>
                  <a:srgbClr val="00E5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Conflicto de los Siglos, p. 28 </a:t>
            </a:r>
          </a:p>
          <a:p>
            <a:pPr algn="ctr"/>
            <a:endParaRPr lang="es-C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Imagen" descr="Cópia de 0606210.png"/>
          <p:cNvPicPr>
            <a:picLocks noChangeAspect="1"/>
          </p:cNvPicPr>
          <p:nvPr/>
        </p:nvPicPr>
        <p:blipFill>
          <a:blip r:embed="rId2" cstate="print"/>
          <a:srcRect b="8001"/>
          <a:stretch>
            <a:fillRect/>
          </a:stretch>
        </p:blipFill>
        <p:spPr>
          <a:xfrm>
            <a:off x="0" y="4045332"/>
            <a:ext cx="2292233" cy="28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674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AE06ED-F3A3-3F40-AC11-B595F1EC5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7085"/>
            <a:ext cx="10515600" cy="998161"/>
          </a:xfrm>
        </p:spPr>
        <p:txBody>
          <a:bodyPr/>
          <a:lstStyle/>
          <a:p>
            <a:pPr algn="ctr"/>
            <a:r>
              <a:rPr lang="es-CO" sz="7200" b="1" dirty="0">
                <a:ln w="28575">
                  <a:solidFill>
                    <a:schemeClr val="bg1"/>
                  </a:solidFill>
                </a:ln>
                <a:gradFill>
                  <a:gsLst>
                    <a:gs pos="0">
                      <a:schemeClr val="tx1"/>
                    </a:gs>
                    <a:gs pos="100000">
                      <a:srgbClr val="00E5F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Aprender: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702168-2DD0-864F-AC7E-CF423FD2F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4388"/>
            <a:ext cx="10515600" cy="3045633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 un miembro de iglesia más sólido.</a:t>
            </a:r>
            <a:endParaRPr lang="es-C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 un verdadero Adventista del Séptimo día.</a:t>
            </a:r>
            <a:endParaRPr lang="es-C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 fiel a Dios en medio de esta crisis.</a:t>
            </a:r>
            <a:endParaRPr lang="es-C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Decidir adelantar el regreso del Señor viviendo y predicando el evangelio.</a:t>
            </a:r>
            <a:endParaRPr lang="es-C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C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10325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2AAB86-93D2-2248-AD46-B5561D138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1117"/>
            <a:ext cx="10515600" cy="1183279"/>
          </a:xfrm>
        </p:spPr>
        <p:txBody>
          <a:bodyPr/>
          <a:lstStyle/>
          <a:p>
            <a:pPr algn="ctr"/>
            <a:r>
              <a:rPr lang="es-CO" sz="7200" b="1" dirty="0">
                <a:ln w="25400">
                  <a:solidFill>
                    <a:schemeClr val="bg1"/>
                  </a:solidFill>
                </a:ln>
                <a:gradFill>
                  <a:gsLst>
                    <a:gs pos="100000">
                      <a:schemeClr val="tx1"/>
                    </a:gs>
                    <a:gs pos="0">
                      <a:srgbClr val="00E5F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Engaños: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777E91-1D5E-6D4E-9E82-814F14A04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5318" y="2690148"/>
            <a:ext cx="6061364" cy="28793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4400" b="1" dirty="0">
                <a:solidFill>
                  <a:srgbClr val="00E5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Mateo 24:4 (TLA)</a:t>
            </a:r>
          </a:p>
          <a:p>
            <a:pPr marL="0" indent="0" algn="ctr">
              <a:buNone/>
            </a:pPr>
            <a:r>
              <a:rPr lang="es-CO" sz="4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s-CO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Jesús les respondió:</a:t>
            </a:r>
          </a:p>
          <a:p>
            <a:pPr marL="0" indent="0" algn="ctr">
              <a:buNone/>
            </a:pPr>
            <a:r>
              <a:rPr lang="es-CO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¡Cuidado! No se dejen engañar.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322618"/>
            <a:ext cx="3803071" cy="253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602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2AAB86-93D2-2248-AD46-B5561D138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1335"/>
            <a:ext cx="10515600" cy="1095981"/>
          </a:xfrm>
        </p:spPr>
        <p:txBody>
          <a:bodyPr/>
          <a:lstStyle/>
          <a:p>
            <a:pPr algn="ctr"/>
            <a:r>
              <a:rPr lang="es-CO" sz="7200" b="1" dirty="0">
                <a:ln w="25400">
                  <a:solidFill>
                    <a:schemeClr val="bg1"/>
                  </a:solidFill>
                </a:ln>
                <a:gradFill>
                  <a:gsLst>
                    <a:gs pos="100000">
                      <a:schemeClr val="tx1"/>
                    </a:gs>
                    <a:gs pos="0">
                      <a:srgbClr val="00E5F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Engañadores internos: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777E91-1D5E-6D4E-9E82-814F14A04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7296" y="2656898"/>
            <a:ext cx="7657407" cy="25136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4000" b="1" dirty="0">
                <a:solidFill>
                  <a:srgbClr val="00E5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Mateo 24:5  (RVR1960)</a:t>
            </a:r>
          </a:p>
          <a:p>
            <a:pPr marL="0" indent="0" algn="ctr">
              <a:buNone/>
            </a:pPr>
            <a:r>
              <a:rPr lang="es-CO" sz="4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 </a:t>
            </a:r>
            <a:r>
              <a:rPr lang="es-CO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Porque vendrán </a:t>
            </a:r>
            <a:r>
              <a:rPr lang="es-CO" sz="40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muchos en mi nombre</a:t>
            </a:r>
            <a:r>
              <a:rPr lang="es-CO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diciendo: Yo soy el Cristo; y a muchos engañarán.”</a:t>
            </a:r>
          </a:p>
          <a:p>
            <a:pPr algn="ctr"/>
            <a:endParaRPr lang="es-CO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322618"/>
            <a:ext cx="3803071" cy="253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648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D3D314-8976-0C44-96E0-AA409B1BDA3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2310938"/>
            <a:ext cx="9144000" cy="11885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CO" sz="6000" b="1" dirty="0">
                <a:ln w="25400">
                  <a:solidFill>
                    <a:schemeClr val="bg1"/>
                  </a:solidFill>
                </a:ln>
                <a:gradFill>
                  <a:gsLst>
                    <a:gs pos="100000">
                      <a:schemeClr val="tx1"/>
                    </a:gs>
                    <a:gs pos="0">
                      <a:srgbClr val="00E5F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FALSOS CRISTOS Y FALSOS PROFETAS</a:t>
            </a:r>
            <a:endParaRPr lang="es-CO" sz="6000" dirty="0">
              <a:ln w="25400">
                <a:solidFill>
                  <a:schemeClr val="bg1"/>
                </a:solidFill>
              </a:ln>
              <a:gradFill>
                <a:gsLst>
                  <a:gs pos="100000">
                    <a:schemeClr val="tx1"/>
                  </a:gs>
                  <a:gs pos="0">
                    <a:srgbClr val="00E5F0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EA9A0A-B686-234D-8099-CE2BE606A64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4189615"/>
            <a:ext cx="9144000" cy="58757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CO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Señal del fin del tiempo</a:t>
            </a:r>
          </a:p>
        </p:txBody>
      </p:sp>
    </p:spTree>
    <p:extLst>
      <p:ext uri="{BB962C8B-B14F-4D97-AF65-F5344CB8AC3E}">
        <p14:creationId xmlns:p14="http://schemas.microsoft.com/office/powerpoint/2010/main" val="12213528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659330-7638-1E43-80F3-26169E689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0948"/>
            <a:ext cx="10515600" cy="863859"/>
          </a:xfrm>
        </p:spPr>
        <p:txBody>
          <a:bodyPr/>
          <a:lstStyle/>
          <a:p>
            <a:pPr algn="ctr"/>
            <a:r>
              <a:rPr lang="es-CO" sz="7200" b="1" dirty="0">
                <a:ln w="28575">
                  <a:solidFill>
                    <a:schemeClr val="bg1"/>
                  </a:solidFill>
                </a:ln>
                <a:gradFill>
                  <a:gsLst>
                    <a:gs pos="100000">
                      <a:schemeClr val="tx1"/>
                    </a:gs>
                    <a:gs pos="0">
                      <a:srgbClr val="00E5F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Señal del fin: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4FB203-2F1F-C547-B62F-930B57100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8242" y="2523895"/>
            <a:ext cx="7075516" cy="29126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4800" b="1" dirty="0">
                <a:solidFill>
                  <a:srgbClr val="00E5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Mateo 24:11 (RVR1960)</a:t>
            </a:r>
          </a:p>
          <a:p>
            <a:pPr marL="0" indent="0" algn="ctr">
              <a:buNone/>
            </a:pPr>
            <a:r>
              <a:rPr lang="es-CO" sz="4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 </a:t>
            </a:r>
            <a:r>
              <a:rPr lang="es-CO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muchos </a:t>
            </a:r>
            <a:r>
              <a:rPr lang="es-CO" sz="48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falsos profetas </a:t>
            </a:r>
            <a:r>
              <a:rPr lang="es-CO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levantarán, y </a:t>
            </a:r>
            <a:r>
              <a:rPr lang="es-CO" sz="48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engañarán a muchos</a:t>
            </a:r>
            <a:r>
              <a:rPr lang="es-CO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;”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322618"/>
            <a:ext cx="3803071" cy="253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5221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D8D3BE-F828-F843-BCE4-C1A95B13A23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2443942"/>
            <a:ext cx="9144000" cy="1321579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CO" sz="8000" b="1" dirty="0">
                <a:ln w="28575">
                  <a:solidFill>
                    <a:schemeClr val="bg1"/>
                  </a:solidFill>
                </a:ln>
                <a:gradFill>
                  <a:gsLst>
                    <a:gs pos="100000">
                      <a:schemeClr val="tx1"/>
                    </a:gs>
                    <a:gs pos="0">
                      <a:srgbClr val="00E5F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Cumplimiento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1CB1A2C-2EEC-0E47-8C70-3CF6BFE18D8D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4167303"/>
            <a:ext cx="9144000" cy="570951"/>
          </a:xfrm>
          <a:prstGeom prst="rect">
            <a:avLst/>
          </a:prstGeom>
        </p:spPr>
        <p:txBody>
          <a:bodyPr/>
          <a:lstStyle/>
          <a:p>
            <a:pPr marL="514350" indent="-514350" algn="ctr">
              <a:buFont typeface="+mj-lt"/>
              <a:buAutoNum type="arabicPeriod"/>
            </a:pPr>
            <a:r>
              <a:rPr lang="es-CO" sz="4000" b="1" dirty="0">
                <a:solidFill>
                  <a:srgbClr val="00E5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Antes de la caida de Jerusalén:</a:t>
            </a:r>
            <a:endParaRPr lang="es-CO" sz="4000" dirty="0">
              <a:solidFill>
                <a:srgbClr val="00E5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ctr">
              <a:buFont typeface="+mj-lt"/>
              <a:buAutoNum type="arabicPeriod"/>
            </a:pPr>
            <a:endParaRPr lang="es-CO" sz="4000" dirty="0">
              <a:solidFill>
                <a:srgbClr val="00E5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14829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5106784"/>
            <a:ext cx="2626820" cy="175121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6659330-7638-1E43-80F3-26169E689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7034"/>
            <a:ext cx="10515600" cy="831908"/>
          </a:xfrm>
        </p:spPr>
        <p:txBody>
          <a:bodyPr/>
          <a:lstStyle/>
          <a:p>
            <a:pPr algn="ctr"/>
            <a:r>
              <a:rPr lang="es-CO" sz="6000" b="1" dirty="0">
                <a:ln w="25400">
                  <a:solidFill>
                    <a:schemeClr val="bg1"/>
                  </a:solidFill>
                </a:ln>
                <a:gradFill>
                  <a:gsLst>
                    <a:gs pos="100000">
                      <a:schemeClr val="tx1"/>
                    </a:gs>
                    <a:gs pos="0">
                      <a:srgbClr val="00E5F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Teudas y Judas el Galileo </a:t>
            </a:r>
            <a:br>
              <a:rPr lang="es-CO" sz="6000" b="1" dirty="0">
                <a:ln w="25400">
                  <a:solidFill>
                    <a:schemeClr val="bg1"/>
                  </a:solidFill>
                </a:ln>
                <a:gradFill>
                  <a:gsLst>
                    <a:gs pos="100000">
                      <a:schemeClr val="tx1"/>
                    </a:gs>
                    <a:gs pos="0">
                      <a:srgbClr val="00E5F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CO" sz="6000" b="1" dirty="0">
              <a:ln w="25400">
                <a:solidFill>
                  <a:schemeClr val="bg1"/>
                </a:solidFill>
              </a:ln>
              <a:gradFill>
                <a:gsLst>
                  <a:gs pos="100000">
                    <a:schemeClr val="tx1"/>
                  </a:gs>
                  <a:gs pos="0">
                    <a:srgbClr val="00E5F0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4FB203-2F1F-C547-B62F-930B57100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8011"/>
            <a:ext cx="10515600" cy="3743902"/>
          </a:xfrm>
        </p:spPr>
        <p:txBody>
          <a:bodyPr>
            <a:normAutofit/>
          </a:bodyPr>
          <a:lstStyle/>
          <a:p>
            <a:r>
              <a:rPr lang="es-CO" sz="3200" b="1" dirty="0">
                <a:solidFill>
                  <a:srgbClr val="00E5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Hechos 5:36, 37: </a:t>
            </a:r>
            <a:r>
              <a:rPr lang="es-C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“Porque antes de estos días se levantó </a:t>
            </a:r>
            <a:r>
              <a:rPr lang="es-CO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Teudas</a:t>
            </a:r>
            <a:r>
              <a:rPr lang="es-C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diciendo que era alguien. A éste se unió un número como de cuatrocientos hombres; pero él fue muerto, y todos los que le obedecían </a:t>
            </a:r>
            <a:r>
              <a:rPr lang="es-CO" sz="32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fueron dispersados y reducidos a nada</a:t>
            </a:r>
            <a:r>
              <a:rPr lang="es-C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37 Después de éste, se levantó </a:t>
            </a:r>
            <a:r>
              <a:rPr lang="es-CO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Judas el galileo,</a:t>
            </a:r>
            <a:r>
              <a:rPr lang="es-C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los días del censo, y llevó en pos de sí a mucho pueblo. Pereció también él, y todos los que le obedecían </a:t>
            </a:r>
            <a:r>
              <a:rPr lang="es-CO" sz="32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fueron dispersados.”</a:t>
            </a:r>
          </a:p>
        </p:txBody>
      </p:sp>
    </p:spTree>
    <p:extLst>
      <p:ext uri="{BB962C8B-B14F-4D97-AF65-F5344CB8AC3E}">
        <p14:creationId xmlns:p14="http://schemas.microsoft.com/office/powerpoint/2010/main" val="27860623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718858"/>
            <a:ext cx="3208711" cy="213914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6659330-7638-1E43-80F3-26169E689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4084"/>
            <a:ext cx="10515600" cy="767643"/>
          </a:xfrm>
        </p:spPr>
        <p:txBody>
          <a:bodyPr/>
          <a:lstStyle/>
          <a:p>
            <a:pPr algn="ctr"/>
            <a:r>
              <a:rPr lang="es-CO" sz="7200" b="1" dirty="0">
                <a:ln w="25400">
                  <a:solidFill>
                    <a:schemeClr val="bg1"/>
                  </a:solidFill>
                </a:ln>
                <a:gradFill>
                  <a:gsLst>
                    <a:gs pos="100000">
                      <a:schemeClr val="tx1"/>
                    </a:gs>
                    <a:gs pos="0">
                      <a:srgbClr val="00E5F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Simón el Mago</a:t>
            </a:r>
            <a:endParaRPr lang="es-CO" sz="7200" dirty="0">
              <a:ln w="25400">
                <a:solidFill>
                  <a:schemeClr val="bg1"/>
                </a:solidFill>
              </a:ln>
              <a:gradFill>
                <a:gsLst>
                  <a:gs pos="100000">
                    <a:schemeClr val="tx1"/>
                  </a:gs>
                  <a:gs pos="0">
                    <a:srgbClr val="00E5F0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4FB203-2F1F-C547-B62F-930B57100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2127"/>
            <a:ext cx="10515600" cy="3311640"/>
          </a:xfrm>
        </p:spPr>
        <p:txBody>
          <a:bodyPr>
            <a:normAutofit/>
          </a:bodyPr>
          <a:lstStyle/>
          <a:p>
            <a:r>
              <a:rPr lang="es-CO" sz="3200" b="1" dirty="0">
                <a:solidFill>
                  <a:srgbClr val="00E5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Hechos 8:9, 10:</a:t>
            </a:r>
          </a:p>
          <a:p>
            <a:r>
              <a:rPr lang="es-C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“Pero había un hombre llamado </a:t>
            </a:r>
            <a:r>
              <a:rPr lang="es-CO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Simón, </a:t>
            </a:r>
            <a:r>
              <a:rPr lang="es-C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antes ejercía la magia en aquella ciudad, y había engañado a la gente de Samaria, haciéndose pasar por algún grande. </a:t>
            </a:r>
            <a:r>
              <a:rPr lang="es-CO" sz="32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éste oían atentamente todos</a:t>
            </a:r>
            <a:r>
              <a:rPr lang="es-C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desde el más pequeño hasta el más grande, diciendo: Este es el gran poder de Dios.” </a:t>
            </a:r>
            <a:r>
              <a:rPr lang="es-CO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es-CO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CO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68082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322618"/>
            <a:ext cx="3803071" cy="253538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6659330-7638-1E43-80F3-26169E689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8736"/>
            <a:ext cx="10515600" cy="964911"/>
          </a:xfrm>
        </p:spPr>
        <p:txBody>
          <a:bodyPr/>
          <a:lstStyle/>
          <a:p>
            <a:pPr algn="ctr"/>
            <a:r>
              <a:rPr lang="es-CO" sz="7200" b="1" dirty="0">
                <a:ln w="25400">
                  <a:solidFill>
                    <a:schemeClr val="bg1"/>
                  </a:solidFill>
                </a:ln>
                <a:gradFill>
                  <a:gsLst>
                    <a:gs pos="100000">
                      <a:schemeClr val="tx1"/>
                    </a:gs>
                    <a:gs pos="0">
                      <a:srgbClr val="00E5F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último tiempo: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4FB203-2F1F-C547-B62F-930B57100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3594" y="2623647"/>
            <a:ext cx="8704811" cy="279625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CO" sz="3600" b="1" dirty="0">
                <a:solidFill>
                  <a:srgbClr val="00E5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Juan 2:18</a:t>
            </a:r>
          </a:p>
          <a:p>
            <a:pPr marL="0" indent="0" algn="ctr">
              <a:buNone/>
            </a:pPr>
            <a:r>
              <a:rPr lang="es-C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“Hijitos, ya es el último tiempo; y según vosotros oísteis que el anticristo viene, así ahora han surgido muchos anticristos; </a:t>
            </a:r>
            <a:r>
              <a:rPr lang="es-CO" sz="36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esto conocemos que es el último tiempo”</a:t>
            </a:r>
            <a:endParaRPr lang="es-C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s-CO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es-C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C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77695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AB31CC-7E36-EA47-B02E-FC23E61B2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829" y="1227412"/>
            <a:ext cx="10515600" cy="947348"/>
          </a:xfrm>
        </p:spPr>
        <p:txBody>
          <a:bodyPr/>
          <a:lstStyle/>
          <a:p>
            <a:pPr algn="ctr"/>
            <a:r>
              <a:rPr lang="es-CO" sz="7200" b="1" dirty="0">
                <a:ln w="25400">
                  <a:solidFill>
                    <a:schemeClr val="bg1"/>
                  </a:solidFill>
                </a:ln>
                <a:gradFill>
                  <a:gsLst>
                    <a:gs pos="100000">
                      <a:schemeClr val="tx1"/>
                    </a:gs>
                    <a:gs pos="0">
                      <a:srgbClr val="00E5F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Flavio Josefo: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DFAD6F-A9B8-BB4C-86BE-2FAABA131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2896" y="2374265"/>
            <a:ext cx="9486207" cy="33448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“Además, se levantaron impostores y engañadores que </a:t>
            </a:r>
            <a:r>
              <a:rPr lang="es-CO" sz="32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convencieron a la muchedumbre que los siguieran al desierto,</a:t>
            </a:r>
            <a:r>
              <a:rPr lang="es-CO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pues afirmaban tener poder para mostrarles maravillas y señales incuestionables que harían en armonía con el plan de Dios.” </a:t>
            </a:r>
          </a:p>
          <a:p>
            <a:pPr marL="0" indent="0" algn="ctr">
              <a:buNone/>
            </a:pPr>
            <a:r>
              <a:rPr lang="es-CO" sz="3200" b="1" dirty="0">
                <a:solidFill>
                  <a:srgbClr val="00E5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Antigüedades de los Judíos, 20:5:6</a:t>
            </a:r>
            <a:endParaRPr lang="es-CO" sz="3200" dirty="0">
              <a:solidFill>
                <a:srgbClr val="00E5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86059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AB31CC-7E36-EA47-B02E-FC23E61B2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22" y="1243416"/>
            <a:ext cx="10515600" cy="1097915"/>
          </a:xfrm>
        </p:spPr>
        <p:txBody>
          <a:bodyPr/>
          <a:lstStyle/>
          <a:p>
            <a:pPr algn="ctr"/>
            <a:r>
              <a:rPr lang="es-CO" sz="7200" b="1" dirty="0">
                <a:ln w="28575">
                  <a:solidFill>
                    <a:schemeClr val="bg1"/>
                  </a:solidFill>
                </a:ln>
                <a:gradFill>
                  <a:gsLst>
                    <a:gs pos="100000">
                      <a:schemeClr val="tx1"/>
                    </a:gs>
                    <a:gs pos="0">
                      <a:srgbClr val="00E5F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Flavio Josefo: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DFAD6F-A9B8-BB4C-86BE-2FAABA131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7269"/>
            <a:ext cx="10515600" cy="29292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“Engañadores e impostores que profesaban ser inspirados divinamente para forjar </a:t>
            </a:r>
            <a:r>
              <a:rPr lang="es-CO" sz="32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cambios revolucionarios, persuadieron a la multitud que se comportara como desquiciados, conduciéndolos al desierto con la creencia que Dios les daría allí señales de su liberación</a:t>
            </a:r>
            <a:r>
              <a:rPr lang="es-C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</a:t>
            </a:r>
          </a:p>
          <a:p>
            <a:pPr marL="0" indent="0" algn="ctr">
              <a:buNone/>
            </a:pPr>
            <a:r>
              <a:rPr lang="es-CO" sz="3200" b="1" dirty="0">
                <a:solidFill>
                  <a:srgbClr val="00E5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Guerras de los Judíos 2:13:4 </a:t>
            </a:r>
          </a:p>
          <a:p>
            <a:pPr marL="0" indent="0" algn="ctr">
              <a:buNone/>
            </a:pPr>
            <a:endParaRPr lang="es-CO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9724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72590F-6E23-2E4C-A426-E849C5D38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7906"/>
            <a:ext cx="10515600" cy="1325563"/>
          </a:xfrm>
        </p:spPr>
        <p:txBody>
          <a:bodyPr/>
          <a:lstStyle/>
          <a:p>
            <a:pPr algn="ctr"/>
            <a:r>
              <a:rPr lang="es-CO" sz="9600" b="1" dirty="0">
                <a:ln w="38100">
                  <a:solidFill>
                    <a:schemeClr val="bg1"/>
                  </a:solidFill>
                </a:ln>
                <a:gradFill>
                  <a:gsLst>
                    <a:gs pos="0">
                      <a:schemeClr val="tx1"/>
                    </a:gs>
                    <a:gs pos="100000">
                      <a:srgbClr val="00E5F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Libro: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3A1EE1-A616-A344-AB12-1F13D3858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4986" y="2706774"/>
            <a:ext cx="7674033" cy="301238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qué en la iglesia nadie aprende mucho de nada y como remediarlo.</a:t>
            </a:r>
            <a:endParaRPr lang="es-CO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CO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88612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3158A0-6258-194C-BF3A-8EC1FD0B3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3356"/>
            <a:ext cx="10515600" cy="1325563"/>
          </a:xfrm>
        </p:spPr>
        <p:txBody>
          <a:bodyPr/>
          <a:lstStyle/>
          <a:p>
            <a:pPr algn="ctr"/>
            <a:r>
              <a:rPr lang="es-CO" sz="7200" b="1" dirty="0">
                <a:ln w="28575">
                  <a:solidFill>
                    <a:schemeClr val="bg1"/>
                  </a:solidFill>
                </a:ln>
                <a:gradFill>
                  <a:gsLst>
                    <a:gs pos="100000">
                      <a:schemeClr val="tx1"/>
                    </a:gs>
                    <a:gs pos="0">
                      <a:srgbClr val="00E5F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Así operan: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A46CDC-4093-F24A-AC8B-76BA79B3B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8038" y="2899554"/>
            <a:ext cx="8255924" cy="2147859"/>
          </a:xfrm>
        </p:spPr>
        <p:txBody>
          <a:bodyPr>
            <a:normAutofit lnSpcReduction="10000"/>
          </a:bodyPr>
          <a:lstStyle/>
          <a:p>
            <a:r>
              <a:rPr lang="es-CO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busqueda de la santidad</a:t>
            </a:r>
          </a:p>
          <a:p>
            <a:r>
              <a:rPr lang="es-CO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Salir de la iglesia</a:t>
            </a:r>
          </a:p>
          <a:p>
            <a:r>
              <a:rPr lang="es-CO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Aislarse de familiares y amigos</a:t>
            </a:r>
          </a:p>
        </p:txBody>
      </p:sp>
    </p:spTree>
    <p:extLst>
      <p:ext uri="{BB962C8B-B14F-4D97-AF65-F5344CB8AC3E}">
        <p14:creationId xmlns:p14="http://schemas.microsoft.com/office/powerpoint/2010/main" val="19960676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DAEDDB-FE09-B046-8E61-1C453388E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7906"/>
            <a:ext cx="10515600" cy="1325563"/>
          </a:xfrm>
        </p:spPr>
        <p:txBody>
          <a:bodyPr/>
          <a:lstStyle/>
          <a:p>
            <a:pPr algn="ctr"/>
            <a:r>
              <a:rPr lang="es-CO" sz="8000" b="1" dirty="0">
                <a:ln w="28575">
                  <a:solidFill>
                    <a:schemeClr val="bg1"/>
                  </a:solidFill>
                </a:ln>
                <a:gradFill>
                  <a:gsLst>
                    <a:gs pos="100000">
                      <a:schemeClr val="tx1"/>
                    </a:gs>
                    <a:gs pos="0">
                      <a:srgbClr val="00E5F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B2E655-EEBF-3C4D-9730-1E8C31E56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2278" y="2075006"/>
            <a:ext cx="8987444" cy="372727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C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“Muchos falsos mesías iban a presentarse pretendiendo realizar milagros y declarando que el tiempo de la liberación de la nación judía había venido. Iban a engañar a muchos. Las palabras de Cristo se cumplieron. Entre su muerte y el sitio de Jerusalén, aparecieron muchos falsos mesías.”  </a:t>
            </a:r>
          </a:p>
          <a:p>
            <a:pPr marL="0" indent="0" algn="ctr">
              <a:buNone/>
            </a:pPr>
            <a:r>
              <a:rPr lang="es-CO" sz="3200" b="1" dirty="0">
                <a:solidFill>
                  <a:srgbClr val="00E5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DTG, p. 582</a:t>
            </a:r>
          </a:p>
        </p:txBody>
      </p:sp>
      <p:pic>
        <p:nvPicPr>
          <p:cNvPr id="4" name="3 Imagen" descr="Cópia de 0606210.png"/>
          <p:cNvPicPr>
            <a:picLocks noChangeAspect="1"/>
          </p:cNvPicPr>
          <p:nvPr/>
        </p:nvPicPr>
        <p:blipFill>
          <a:blip r:embed="rId2" cstate="print"/>
          <a:srcRect b="8001"/>
          <a:stretch>
            <a:fillRect/>
          </a:stretch>
        </p:blipFill>
        <p:spPr>
          <a:xfrm>
            <a:off x="0" y="4045332"/>
            <a:ext cx="2292233" cy="28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5143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DAEDDB-FE09-B046-8E61-1C453388E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0823"/>
            <a:ext cx="10515600" cy="1325563"/>
          </a:xfrm>
        </p:spPr>
        <p:txBody>
          <a:bodyPr/>
          <a:lstStyle/>
          <a:p>
            <a:pPr algn="ctr"/>
            <a:r>
              <a:rPr lang="es-CO" sz="7200" b="1" dirty="0">
                <a:ln w="28575">
                  <a:solidFill>
                    <a:schemeClr val="bg1"/>
                  </a:solidFill>
                </a:ln>
                <a:gradFill>
                  <a:gsLst>
                    <a:gs pos="100000">
                      <a:schemeClr val="tx1"/>
                    </a:gs>
                    <a:gs pos="0">
                      <a:srgbClr val="00E5F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Bar-Jesús </a:t>
            </a:r>
            <a:br>
              <a:rPr lang="es-CO" sz="7200" b="1" dirty="0">
                <a:ln w="28575">
                  <a:solidFill>
                    <a:schemeClr val="bg1"/>
                  </a:solidFill>
                </a:ln>
                <a:gradFill>
                  <a:gsLst>
                    <a:gs pos="100000">
                      <a:schemeClr val="tx1"/>
                    </a:gs>
                    <a:gs pos="0">
                      <a:srgbClr val="00E5F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CO" sz="7200" b="1" dirty="0">
              <a:ln w="28575">
                <a:solidFill>
                  <a:schemeClr val="bg1"/>
                </a:solidFill>
              </a:ln>
              <a:gradFill>
                <a:gsLst>
                  <a:gs pos="100000">
                    <a:schemeClr val="tx1"/>
                  </a:gs>
                  <a:gs pos="0">
                    <a:srgbClr val="00E5F0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B2E655-EEBF-3C4D-9730-1E8C31E56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9311" y="2573770"/>
            <a:ext cx="6593378" cy="28627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3600" b="1" dirty="0">
                <a:solidFill>
                  <a:srgbClr val="00E5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Hechos 13:6: </a:t>
            </a:r>
          </a:p>
          <a:p>
            <a:pPr marL="0" indent="0" algn="ctr">
              <a:buNone/>
            </a:pPr>
            <a:r>
              <a:rPr lang="es-C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“Y habiendo atravesado toda la isla hasta Páfos, hallaron a cierto mago, falso profeta, judío, llamado Bar Jesús”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322618"/>
            <a:ext cx="3803071" cy="253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324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322618"/>
            <a:ext cx="3803071" cy="253538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3DAEDDB-FE09-B046-8E61-1C453388E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0711"/>
            <a:ext cx="10515600" cy="734392"/>
          </a:xfrm>
        </p:spPr>
        <p:txBody>
          <a:bodyPr/>
          <a:lstStyle/>
          <a:p>
            <a:pPr algn="ctr"/>
            <a:r>
              <a:rPr lang="es-CO" sz="7200" b="1" dirty="0">
                <a:ln w="28575">
                  <a:solidFill>
                    <a:schemeClr val="bg1"/>
                  </a:solidFill>
                </a:ln>
                <a:gradFill>
                  <a:gsLst>
                    <a:gs pos="100000">
                      <a:schemeClr val="tx1"/>
                    </a:gs>
                    <a:gs pos="0">
                      <a:srgbClr val="00E5F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Falsos Profetas y maestros:</a:t>
            </a:r>
            <a:endParaRPr lang="es-CO" sz="7200" dirty="0">
              <a:ln w="28575">
                <a:solidFill>
                  <a:schemeClr val="bg1"/>
                </a:solidFill>
              </a:ln>
              <a:gradFill>
                <a:gsLst>
                  <a:gs pos="100000">
                    <a:schemeClr val="tx1"/>
                  </a:gs>
                  <a:gs pos="0">
                    <a:srgbClr val="00E5F0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B2E655-EEBF-3C4D-9730-1E8C31E56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2402" y="2773275"/>
            <a:ext cx="9087196" cy="327839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CO" sz="3200" b="1" dirty="0">
                <a:solidFill>
                  <a:srgbClr val="00E5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Pedro 2:1:</a:t>
            </a:r>
          </a:p>
          <a:p>
            <a:pPr marL="0" indent="0" algn="ctr">
              <a:buNone/>
            </a:pPr>
            <a:r>
              <a:rPr lang="es-C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“Pero hubo también falsos profetas entre el pueblo, como habrá entre vosotros falsos maestros, que </a:t>
            </a:r>
            <a:r>
              <a:rPr lang="es-CO" sz="32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introducirán encubiertamente herejías destructoras, </a:t>
            </a:r>
            <a:r>
              <a:rPr lang="es-C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aun negarán al Señor que los rescató, atrayendo sobre sí mismos destrucción repentina.”</a:t>
            </a:r>
          </a:p>
        </p:txBody>
      </p:sp>
    </p:spTree>
    <p:extLst>
      <p:ext uri="{BB962C8B-B14F-4D97-AF65-F5344CB8AC3E}">
        <p14:creationId xmlns:p14="http://schemas.microsoft.com/office/powerpoint/2010/main" val="35901636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322618"/>
            <a:ext cx="3803071" cy="253538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3DAEDDB-FE09-B046-8E61-1C453388E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342" y="649056"/>
            <a:ext cx="8621685" cy="963613"/>
          </a:xfrm>
        </p:spPr>
        <p:txBody>
          <a:bodyPr/>
          <a:lstStyle/>
          <a:p>
            <a:pPr algn="ctr"/>
            <a:r>
              <a:rPr lang="es-CO" sz="6000" b="1" dirty="0">
                <a:ln w="28575">
                  <a:solidFill>
                    <a:schemeClr val="bg1"/>
                  </a:solidFill>
                </a:ln>
                <a:gradFill>
                  <a:gsLst>
                    <a:gs pos="100000">
                      <a:schemeClr val="tx1"/>
                    </a:gs>
                    <a:gs pos="0">
                      <a:srgbClr val="00E5F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Muchos falsos profetas en el mundo </a:t>
            </a:r>
            <a:br>
              <a:rPr lang="es-CO" sz="6000" b="1" dirty="0">
                <a:ln w="28575">
                  <a:solidFill>
                    <a:schemeClr val="bg1"/>
                  </a:solidFill>
                </a:ln>
                <a:gradFill>
                  <a:gsLst>
                    <a:gs pos="100000">
                      <a:schemeClr val="tx1"/>
                    </a:gs>
                    <a:gs pos="0">
                      <a:srgbClr val="00E5F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CO" sz="6000" b="1" dirty="0">
              <a:ln w="28575">
                <a:solidFill>
                  <a:schemeClr val="bg1"/>
                </a:solidFill>
              </a:ln>
              <a:gradFill>
                <a:gsLst>
                  <a:gs pos="100000">
                    <a:schemeClr val="tx1"/>
                  </a:gs>
                  <a:gs pos="0">
                    <a:srgbClr val="00E5F0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B2E655-EEBF-3C4D-9730-1E8C31E56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9972" y="2557145"/>
            <a:ext cx="8472055" cy="29957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4000" b="1" dirty="0">
                <a:solidFill>
                  <a:srgbClr val="00E5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Juan 4:1: </a:t>
            </a:r>
          </a:p>
          <a:p>
            <a:pPr marL="0" indent="0" algn="ctr">
              <a:buNone/>
            </a:pPr>
            <a:r>
              <a:rPr lang="es-CO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“Amados, no creáis a todo espíritu, sino probad los espíritus si son de Dios; porque muchos </a:t>
            </a:r>
            <a:r>
              <a:rPr lang="es-CO" sz="40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falsos profetas han salido por el mundo</a:t>
            </a:r>
            <a:r>
              <a:rPr lang="es-CO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6258090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DAEDDB-FE09-B046-8E61-1C453388E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790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CO" sz="8000" b="1" dirty="0">
                <a:ln w="28575">
                  <a:solidFill>
                    <a:schemeClr val="bg1"/>
                  </a:solidFill>
                </a:ln>
                <a:gradFill>
                  <a:gsLst>
                    <a:gs pos="100000">
                      <a:schemeClr val="tx1"/>
                    </a:gs>
                    <a:gs pos="0">
                      <a:srgbClr val="00E5F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B2E655-EEBF-3C4D-9730-1E8C31E56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2482" y="2058381"/>
            <a:ext cx="7807036" cy="33947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“Se levantaron falsos profetas que engañaron a la gente y llevaron a muchos al desierto. Magos y hechiceros que pretendían tener un poder milagroso arrastraron a la gente en pos de sí a las soledades montañosas.” </a:t>
            </a:r>
          </a:p>
          <a:p>
            <a:pPr marL="0" indent="0" algn="ctr">
              <a:buNone/>
            </a:pPr>
            <a:r>
              <a:rPr lang="es-CO" sz="3200" b="1" dirty="0">
                <a:solidFill>
                  <a:srgbClr val="00E5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Deseado de todas las Gentes, p. 585 </a:t>
            </a:r>
          </a:p>
          <a:p>
            <a:pPr algn="ctr"/>
            <a:endParaRPr lang="es-CO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Imagen" descr="Cópia de 0606210.png"/>
          <p:cNvPicPr>
            <a:picLocks noChangeAspect="1"/>
          </p:cNvPicPr>
          <p:nvPr/>
        </p:nvPicPr>
        <p:blipFill>
          <a:blip r:embed="rId2" cstate="print"/>
          <a:srcRect b="8001"/>
          <a:stretch>
            <a:fillRect/>
          </a:stretch>
        </p:blipFill>
        <p:spPr>
          <a:xfrm>
            <a:off x="0" y="4045332"/>
            <a:ext cx="2292233" cy="28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452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D8D3BE-F828-F843-BCE4-C1A95B13A23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2535527"/>
            <a:ext cx="9144000" cy="102232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CO" sz="7200" b="1" dirty="0">
                <a:ln w="28575">
                  <a:solidFill>
                    <a:schemeClr val="bg1"/>
                  </a:solidFill>
                </a:ln>
                <a:gradFill>
                  <a:gsLst>
                    <a:gs pos="100000">
                      <a:schemeClr val="tx1"/>
                    </a:gs>
                    <a:gs pos="0">
                      <a:srgbClr val="00E5F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Cumplimiento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1CB1A2C-2EEC-0E47-8C70-3CF6BFE18D8D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504902" y="3920764"/>
            <a:ext cx="6755476" cy="63745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CO" sz="4000" b="1" dirty="0">
                <a:solidFill>
                  <a:srgbClr val="00E5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Antes de la segunda venida de Jesús:</a:t>
            </a:r>
            <a:r>
              <a:rPr lang="es-CO" sz="4000" dirty="0">
                <a:solidFill>
                  <a:srgbClr val="00E5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es-CO" sz="4000" dirty="0">
              <a:solidFill>
                <a:srgbClr val="00E5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77935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21DA05-0663-C648-BE84-1F0301C3E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2273"/>
            <a:ext cx="10515600" cy="651265"/>
          </a:xfrm>
        </p:spPr>
        <p:txBody>
          <a:bodyPr/>
          <a:lstStyle/>
          <a:p>
            <a:pPr algn="ctr"/>
            <a:r>
              <a:rPr lang="es-CO" sz="5400" b="1" dirty="0">
                <a:ln w="25400">
                  <a:solidFill>
                    <a:schemeClr val="bg1"/>
                  </a:solidFill>
                </a:ln>
                <a:gradFill>
                  <a:gsLst>
                    <a:gs pos="100000">
                      <a:schemeClr val="tx1"/>
                    </a:gs>
                    <a:gs pos="0">
                      <a:srgbClr val="00E5F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Cronología Mateo 24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C68CE4-7BCA-4D4D-BA86-B318A1230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956" y="1825625"/>
            <a:ext cx="9752215" cy="4351338"/>
          </a:xfrm>
        </p:spPr>
        <p:txBody>
          <a:bodyPr>
            <a:normAutofit fontScale="92500"/>
          </a:bodyPr>
          <a:lstStyle/>
          <a:p>
            <a:pPr marL="449263" indent="-449263"/>
            <a:r>
              <a:rPr lang="es-C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Falsos Cristos y falsos profetas que engañarán a muchos </a:t>
            </a:r>
          </a:p>
          <a:p>
            <a:pPr marL="449263" indent="-449263"/>
            <a:r>
              <a:rPr lang="es-C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Desastres naturales y en la sociedad para  culpar a los fieles </a:t>
            </a:r>
          </a:p>
          <a:p>
            <a:pPr marL="449263" indent="-449263"/>
            <a:r>
              <a:rPr lang="es-CO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Persecución</a:t>
            </a:r>
            <a:r>
              <a:rPr lang="es-C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(tiempo de angustia previo) </a:t>
            </a:r>
          </a:p>
          <a:p>
            <a:pPr marL="449263" indent="-449263"/>
            <a:r>
              <a:rPr lang="es-C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Testificando ante magistrados </a:t>
            </a:r>
          </a:p>
          <a:p>
            <a:pPr marL="449263" indent="-449263"/>
            <a:r>
              <a:rPr lang="es-C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poder del Espíritu Santo para testificar (lluvia tardía) </a:t>
            </a:r>
          </a:p>
          <a:p>
            <a:pPr marL="449263" indent="-449263"/>
            <a:r>
              <a:rPr lang="es-C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Mensaje poderoso que no se puede contradecir (fuerte clamor) </a:t>
            </a:r>
          </a:p>
          <a:p>
            <a:pPr marL="449263" indent="-449263"/>
            <a:r>
              <a:rPr lang="es-C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Zarandeo (ante la persecución muchos se ofenden y escandalizan) </a:t>
            </a:r>
          </a:p>
          <a:p>
            <a:pPr marL="449263" indent="-449263"/>
            <a:r>
              <a:rPr lang="es-C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Familiares se levantan contra los fieles</a:t>
            </a:r>
          </a:p>
        </p:txBody>
      </p:sp>
    </p:spTree>
    <p:extLst>
      <p:ext uri="{BB962C8B-B14F-4D97-AF65-F5344CB8AC3E}">
        <p14:creationId xmlns:p14="http://schemas.microsoft.com/office/powerpoint/2010/main" val="27545136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21DA05-0663-C648-BE84-1F0301C3E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6001"/>
            <a:ext cx="10515600" cy="1189672"/>
          </a:xfrm>
        </p:spPr>
        <p:txBody>
          <a:bodyPr/>
          <a:lstStyle/>
          <a:p>
            <a:pPr algn="ctr"/>
            <a:r>
              <a:rPr lang="es-CO" sz="7200" b="1" dirty="0">
                <a:ln w="25400">
                  <a:solidFill>
                    <a:schemeClr val="bg1"/>
                  </a:solidFill>
                </a:ln>
                <a:gradFill>
                  <a:gsLst>
                    <a:gs pos="100000">
                      <a:schemeClr val="tx1"/>
                    </a:gs>
                    <a:gs pos="0">
                      <a:srgbClr val="00E5F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Cronología Mateo 24</a:t>
            </a:r>
            <a:endParaRPr lang="es-CO" sz="7200" dirty="0">
              <a:ln w="25400">
                <a:solidFill>
                  <a:schemeClr val="bg1"/>
                </a:solidFill>
              </a:ln>
              <a:gradFill>
                <a:gsLst>
                  <a:gs pos="100000">
                    <a:schemeClr val="tx1"/>
                  </a:gs>
                  <a:gs pos="0">
                    <a:srgbClr val="00E5F0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C68CE4-7BCA-4D4D-BA86-B318A1230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7092" y="1906819"/>
            <a:ext cx="8837815" cy="4351338"/>
          </a:xfrm>
        </p:spPr>
        <p:txBody>
          <a:bodyPr>
            <a:normAutofit fontScale="92500" lnSpcReduction="10000"/>
          </a:bodyPr>
          <a:lstStyle/>
          <a:p>
            <a:r>
              <a:rPr lang="es-C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Falsos profetas aseguran que habrá paz y que la ciudad no caería </a:t>
            </a:r>
          </a:p>
          <a:p>
            <a:r>
              <a:rPr lang="es-C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resfría el amor por el aumento de la transgresión de la ley </a:t>
            </a:r>
          </a:p>
          <a:p>
            <a:r>
              <a:rPr lang="es-C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llamado a ser pacientes para ser salvos </a:t>
            </a:r>
          </a:p>
          <a:p>
            <a:r>
              <a:rPr lang="es-C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Predicación del evangelio a todo el mundo </a:t>
            </a:r>
          </a:p>
          <a:p>
            <a:r>
              <a:rPr lang="es-C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abominación asoladora </a:t>
            </a:r>
          </a:p>
          <a:p>
            <a:r>
              <a:rPr lang="es-C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huida del pueblo de Dios a lugares desolados </a:t>
            </a:r>
          </a:p>
          <a:p>
            <a:r>
              <a:rPr lang="es-C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fieles guardarán el Sábado </a:t>
            </a:r>
          </a:p>
          <a:p>
            <a:r>
              <a:rPr lang="es-C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gran tribulación </a:t>
            </a:r>
          </a:p>
          <a:p>
            <a:endParaRPr lang="es-C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50711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0CEA97-F1E0-5C42-AFAC-51A82A665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C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“Se levantaron falsos profetas que engañaron a la gente y llevaron a muchos al desierto. Magos y hechiceros que pretendían tener un poder milagroso arrastraron a la gente en pos de sí a las soledades montañosas</a:t>
            </a:r>
            <a:r>
              <a:rPr lang="es-CO" sz="3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CO" sz="36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 esa profecía fue dada también para los últimos días.</a:t>
            </a:r>
            <a:r>
              <a:rPr lang="es-C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</a:p>
          <a:p>
            <a:pPr marL="0" indent="0" algn="ctr">
              <a:buNone/>
            </a:pPr>
            <a:r>
              <a:rPr lang="es-CO" sz="3600" b="1" dirty="0">
                <a:solidFill>
                  <a:srgbClr val="00E5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DTG, p. 585</a:t>
            </a:r>
          </a:p>
        </p:txBody>
      </p:sp>
      <p:pic>
        <p:nvPicPr>
          <p:cNvPr id="4" name="3 Imagen" descr="Cópia de 0606210.png"/>
          <p:cNvPicPr>
            <a:picLocks noChangeAspect="1"/>
          </p:cNvPicPr>
          <p:nvPr/>
        </p:nvPicPr>
        <p:blipFill>
          <a:blip r:embed="rId2" cstate="print"/>
          <a:srcRect b="8001"/>
          <a:stretch>
            <a:fillRect/>
          </a:stretch>
        </p:blipFill>
        <p:spPr>
          <a:xfrm>
            <a:off x="0" y="4045332"/>
            <a:ext cx="2292233" cy="28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543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B01457-241C-154A-B904-3F88545ED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3535"/>
            <a:ext cx="10515600" cy="732155"/>
          </a:xfrm>
        </p:spPr>
        <p:txBody>
          <a:bodyPr/>
          <a:lstStyle/>
          <a:p>
            <a:pPr algn="ctr"/>
            <a:r>
              <a:rPr lang="es-CO" sz="4800" b="1" dirty="0">
                <a:ln w="28575">
                  <a:solidFill>
                    <a:schemeClr val="bg1"/>
                  </a:solidFill>
                </a:ln>
                <a:gradFill>
                  <a:gsLst>
                    <a:gs pos="0">
                      <a:schemeClr val="tx1"/>
                    </a:gs>
                    <a:gs pos="100000">
                      <a:srgbClr val="00E5F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Después del 22 de Octubre de 1844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376F00-5CC0-A249-95AA-A20D13C4F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7640"/>
            <a:ext cx="10515600" cy="3411393"/>
          </a:xfrm>
        </p:spPr>
        <p:txBody>
          <a:bodyPr>
            <a:normAutofit/>
          </a:bodyPr>
          <a:lstStyle/>
          <a:p>
            <a:pPr lvl="0" algn="ctr"/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Confusión total</a:t>
            </a:r>
            <a:endParaRPr lang="es-CO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Desesperación</a:t>
            </a:r>
            <a:endParaRPr lang="es-CO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Aturdidos</a:t>
            </a:r>
            <a:endParaRPr lang="es-CO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Chasqueados</a:t>
            </a:r>
            <a:endParaRPr lang="es-CO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 rumbo</a:t>
            </a:r>
            <a:endParaRPr lang="es-CO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Avergonzados</a:t>
            </a:r>
            <a:endParaRPr lang="es-CO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CO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91991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009F40-0A9A-C941-B59B-6C89A98CA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8826"/>
            <a:ext cx="10515600" cy="1325563"/>
          </a:xfrm>
        </p:spPr>
        <p:txBody>
          <a:bodyPr/>
          <a:lstStyle/>
          <a:p>
            <a:pPr algn="ctr"/>
            <a:r>
              <a:rPr lang="es-CO" sz="8000" b="1" dirty="0">
                <a:ln w="28575">
                  <a:solidFill>
                    <a:schemeClr val="bg1"/>
                  </a:solidFill>
                </a:ln>
                <a:gradFill>
                  <a:gsLst>
                    <a:gs pos="100000">
                      <a:schemeClr val="tx1"/>
                    </a:gs>
                    <a:gs pos="0">
                      <a:srgbClr val="00E5F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Falsos Cristos: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0CEA97-F1E0-5C42-AFAC-51A82A665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4389"/>
            <a:ext cx="10515600" cy="2729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2" charset="2"/>
              </a:rPr>
              <a:t></a:t>
            </a:r>
            <a:r>
              <a:rPr lang="es-CO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 David Koresh en Waco, Texas </a:t>
            </a:r>
          </a:p>
          <a:p>
            <a:pPr marL="0" indent="0">
              <a:buNone/>
            </a:pPr>
            <a:r>
              <a:rPr lang="es-CO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2" charset="2"/>
              </a:rPr>
              <a:t></a:t>
            </a:r>
            <a:r>
              <a:rPr lang="es-CO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 Jim Jones en Guyana </a:t>
            </a:r>
          </a:p>
          <a:p>
            <a:pPr marL="0" indent="0">
              <a:buNone/>
            </a:pPr>
            <a:r>
              <a:rPr lang="es-CO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2" charset="2"/>
              </a:rPr>
              <a:t></a:t>
            </a:r>
            <a:r>
              <a:rPr lang="es-CO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 José Luis de Jesús Miranda (666). </a:t>
            </a:r>
          </a:p>
          <a:p>
            <a:pPr marL="0" indent="0">
              <a:buNone/>
            </a:pPr>
            <a:r>
              <a:rPr lang="es-CO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2" charset="2"/>
              </a:rPr>
              <a:t></a:t>
            </a:r>
            <a:r>
              <a:rPr lang="es-CO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 Falsos  vicarios de Cristo en la tierra </a:t>
            </a:r>
          </a:p>
          <a:p>
            <a:pPr marL="0" indent="0">
              <a:buNone/>
            </a:pPr>
            <a:endParaRPr lang="es-CO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35270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E3F4E6-3D9C-254E-83DA-FF634EB43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3889"/>
            <a:ext cx="10515600" cy="1325563"/>
          </a:xfrm>
        </p:spPr>
        <p:txBody>
          <a:bodyPr/>
          <a:lstStyle/>
          <a:p>
            <a:pPr algn="ctr"/>
            <a:r>
              <a:rPr lang="es-CO" sz="8000" b="1" dirty="0">
                <a:ln w="25400">
                  <a:solidFill>
                    <a:schemeClr val="bg1"/>
                  </a:solidFill>
                </a:ln>
                <a:gradFill>
                  <a:gsLst>
                    <a:gs pos="100000">
                      <a:schemeClr val="tx1"/>
                    </a:gs>
                    <a:gs pos="0">
                      <a:srgbClr val="00E5F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Desapercibido: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6C5AEC-0BAC-7048-BB28-28246CA44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1369" y="2523894"/>
            <a:ext cx="6909262" cy="314538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CO" sz="5400" b="1" dirty="0">
                <a:solidFill>
                  <a:srgbClr val="00E5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Mateo 24:13:  </a:t>
            </a:r>
          </a:p>
          <a:p>
            <a:pPr marL="0" indent="0" algn="ctr">
              <a:buNone/>
            </a:pPr>
            <a:r>
              <a:rPr lang="es-CO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“Más el que persevere hasta el fin, éste será salvo.”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322618"/>
            <a:ext cx="3803071" cy="253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7182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322618"/>
            <a:ext cx="3803071" cy="253538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2E3F4E6-3D9C-254E-83DA-FF634EB43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7944"/>
            <a:ext cx="10515600" cy="1325563"/>
          </a:xfrm>
        </p:spPr>
        <p:txBody>
          <a:bodyPr/>
          <a:lstStyle/>
          <a:p>
            <a:pPr algn="ctr"/>
            <a:r>
              <a:rPr lang="es-CO" sz="8000" b="1" dirty="0">
                <a:ln w="28575">
                  <a:solidFill>
                    <a:schemeClr val="bg1"/>
                  </a:solidFill>
                </a:ln>
                <a:gradFill>
                  <a:gsLst>
                    <a:gs pos="100000">
                      <a:schemeClr val="tx1"/>
                    </a:gs>
                    <a:gs pos="0">
                      <a:srgbClr val="00E5F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Contexto: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6C5AEC-0BAC-7048-BB28-28246CA44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90891"/>
            <a:ext cx="10515600" cy="2846128"/>
          </a:xfrm>
        </p:spPr>
        <p:txBody>
          <a:bodyPr>
            <a:normAutofit/>
          </a:bodyPr>
          <a:lstStyle/>
          <a:p>
            <a:r>
              <a:rPr lang="es-CO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Persecución por familiares </a:t>
            </a:r>
            <a:r>
              <a:rPr lang="es-CO" sz="4400" dirty="0">
                <a:solidFill>
                  <a:srgbClr val="00E5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(24:9, 10), </a:t>
            </a:r>
          </a:p>
          <a:p>
            <a:r>
              <a:rPr lang="es-CO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Engaños de los falsos profetas </a:t>
            </a:r>
            <a:r>
              <a:rPr lang="es-CO" sz="4400" dirty="0">
                <a:solidFill>
                  <a:srgbClr val="00E5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(24:11), </a:t>
            </a:r>
          </a:p>
          <a:p>
            <a:r>
              <a:rPr lang="es-CO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Enfriamiento del amor por causa de la transgresión de la ley </a:t>
            </a:r>
            <a:r>
              <a:rPr lang="es-CO" sz="4400" dirty="0">
                <a:solidFill>
                  <a:srgbClr val="00E5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(24:12). </a:t>
            </a:r>
          </a:p>
        </p:txBody>
      </p:sp>
    </p:spTree>
    <p:extLst>
      <p:ext uri="{BB962C8B-B14F-4D97-AF65-F5344CB8AC3E}">
        <p14:creationId xmlns:p14="http://schemas.microsoft.com/office/powerpoint/2010/main" val="40570050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E3F4E6-3D9C-254E-83DA-FF634EB43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1652"/>
            <a:ext cx="10515600" cy="834145"/>
          </a:xfrm>
        </p:spPr>
        <p:txBody>
          <a:bodyPr/>
          <a:lstStyle/>
          <a:p>
            <a:pPr algn="ctr"/>
            <a:r>
              <a:rPr lang="es-CO" sz="8000" b="1" dirty="0">
                <a:ln w="25400">
                  <a:solidFill>
                    <a:schemeClr val="bg1"/>
                  </a:solidFill>
                </a:ln>
                <a:gradFill>
                  <a:gsLst>
                    <a:gs pos="100000">
                      <a:schemeClr val="tx1"/>
                    </a:gs>
                    <a:gs pos="0">
                      <a:srgbClr val="00E5F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Necesitamos: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6C5AEC-0BAC-7048-BB28-28246CA44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8506"/>
            <a:ext cx="10515600" cy="377715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s-C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Orar y ayunar como nunca antes</a:t>
            </a:r>
          </a:p>
          <a:p>
            <a:pPr>
              <a:spcBef>
                <a:spcPts val="0"/>
              </a:spcBef>
            </a:pPr>
            <a:r>
              <a:rPr lang="es-C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Hacer un análisis de nuestra vida hasta ahora</a:t>
            </a:r>
          </a:p>
          <a:p>
            <a:pPr>
              <a:spcBef>
                <a:spcPts val="0"/>
              </a:spcBef>
            </a:pPr>
            <a:r>
              <a:rPr lang="es-C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Confesar nuestros pecados y maldad</a:t>
            </a:r>
          </a:p>
          <a:p>
            <a:pPr>
              <a:spcBef>
                <a:spcPts val="0"/>
              </a:spcBef>
            </a:pPr>
            <a:r>
              <a:rPr lang="es-C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Arrepentirnos de lo malo que hemos hecho y de lo bueno que hemos dejado de hacer. </a:t>
            </a:r>
          </a:p>
          <a:p>
            <a:pPr>
              <a:spcBef>
                <a:spcPts val="0"/>
              </a:spcBef>
            </a:pPr>
            <a:r>
              <a:rPr lang="es-C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Tomar decisiones serias, serenas y bien pensadas.</a:t>
            </a:r>
          </a:p>
          <a:p>
            <a:pPr>
              <a:spcBef>
                <a:spcPts val="0"/>
              </a:spcBef>
            </a:pPr>
            <a:r>
              <a:rPr lang="es-C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olvidar la tarea que nos ha sido asignada y que nos espera afuera.</a:t>
            </a:r>
          </a:p>
          <a:p>
            <a:pPr>
              <a:spcBef>
                <a:spcPts val="0"/>
              </a:spcBef>
            </a:pPr>
            <a:endParaRPr lang="es-CO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468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322618"/>
            <a:ext cx="3803071" cy="253538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64578CD-E3B5-C546-A8E2-393A350B2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753034"/>
            <a:ext cx="10515600" cy="881784"/>
          </a:xfrm>
        </p:spPr>
        <p:txBody>
          <a:bodyPr/>
          <a:lstStyle/>
          <a:p>
            <a:pPr algn="ctr"/>
            <a:r>
              <a:rPr lang="es-CO" sz="8000" b="1" dirty="0">
                <a:ln w="28575">
                  <a:solidFill>
                    <a:schemeClr val="bg1"/>
                  </a:solidFill>
                </a:ln>
                <a:gradFill>
                  <a:gsLst>
                    <a:gs pos="100000">
                      <a:schemeClr val="tx1"/>
                    </a:gs>
                    <a:gs pos="0">
                      <a:srgbClr val="00E5F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Paciencia: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B1B702-0C0D-3B4D-AD54-768B14465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3303" y="2922905"/>
            <a:ext cx="7125393" cy="22808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4800" b="1" dirty="0">
                <a:solidFill>
                  <a:srgbClr val="00E5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Lucas 21:19  </a:t>
            </a:r>
          </a:p>
          <a:p>
            <a:pPr marL="0" indent="0" algn="ctr">
              <a:buNone/>
            </a:pPr>
            <a:r>
              <a:rPr lang="es-CO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“Con vuestra paciencia ganaréis vuestras almas.”</a:t>
            </a:r>
          </a:p>
        </p:txBody>
      </p:sp>
    </p:spTree>
    <p:extLst>
      <p:ext uri="{BB962C8B-B14F-4D97-AF65-F5344CB8AC3E}">
        <p14:creationId xmlns:p14="http://schemas.microsoft.com/office/powerpoint/2010/main" val="3464737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4578CD-E3B5-C546-A8E2-393A350B2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8439"/>
            <a:ext cx="10515600" cy="880486"/>
          </a:xfrm>
        </p:spPr>
        <p:txBody>
          <a:bodyPr/>
          <a:lstStyle/>
          <a:p>
            <a:pPr algn="ctr"/>
            <a:r>
              <a:rPr lang="es-CO" sz="7200" b="1" dirty="0">
                <a:ln w="25400">
                  <a:solidFill>
                    <a:schemeClr val="bg1"/>
                  </a:solidFill>
                </a:ln>
                <a:gradFill>
                  <a:gsLst>
                    <a:gs pos="100000">
                      <a:schemeClr val="tx1"/>
                    </a:gs>
                    <a:gs pos="0">
                      <a:srgbClr val="00E5F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medio de la prueba: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B1B702-0C0D-3B4D-AD54-768B14465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0998" y="2191385"/>
            <a:ext cx="6610004" cy="33947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4000" b="1" dirty="0">
                <a:solidFill>
                  <a:srgbClr val="00E5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Santiago 1:3  (RVR1960)</a:t>
            </a:r>
          </a:p>
          <a:p>
            <a:pPr marL="0" indent="0" algn="ctr">
              <a:buNone/>
            </a:pPr>
            <a:r>
              <a:rPr lang="es-CO" sz="4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s-CO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sabiendo que </a:t>
            </a:r>
            <a:r>
              <a:rPr lang="es-CO" sz="48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prueba de vuestra fe produce paciencia</a:t>
            </a:r>
            <a:r>
              <a:rPr lang="es-CO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</a:t>
            </a:r>
          </a:p>
          <a:p>
            <a:pPr algn="ctr"/>
            <a:endParaRPr lang="es-CO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322618"/>
            <a:ext cx="3803071" cy="253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300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4578CD-E3B5-C546-A8E2-393A350B2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7907"/>
            <a:ext cx="10515600" cy="1013850"/>
          </a:xfrm>
        </p:spPr>
        <p:txBody>
          <a:bodyPr/>
          <a:lstStyle/>
          <a:p>
            <a:pPr algn="ctr"/>
            <a:r>
              <a:rPr lang="es-CO" sz="6000" b="1" dirty="0">
                <a:ln w="28575">
                  <a:solidFill>
                    <a:schemeClr val="bg1"/>
                  </a:solidFill>
                </a:ln>
                <a:gradFill>
                  <a:gsLst>
                    <a:gs pos="100000">
                      <a:schemeClr val="tx1"/>
                    </a:gs>
                    <a:gs pos="0">
                      <a:srgbClr val="00E5F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persecución: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B1B702-0C0D-3B4D-AD54-768B14465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6598" y="2041756"/>
            <a:ext cx="8438804" cy="34113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3600" b="1" dirty="0">
                <a:solidFill>
                  <a:srgbClr val="00E5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Apocalipsis 13:9-10  (RVR1960)</a:t>
            </a:r>
          </a:p>
          <a:p>
            <a:pPr marL="0" indent="0" algn="ctr">
              <a:buNone/>
            </a:pPr>
            <a:r>
              <a:rPr lang="es-CO" sz="36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9 </a:t>
            </a:r>
            <a:r>
              <a:rPr lang="es-C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alguno tiene oído, oiga. </a:t>
            </a:r>
          </a:p>
          <a:p>
            <a:pPr marL="0" indent="0" algn="ctr">
              <a:buNone/>
            </a:pPr>
            <a:r>
              <a:rPr lang="es-CO" sz="36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10 </a:t>
            </a:r>
            <a:r>
              <a:rPr lang="es-C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alguno lleva en cautividad, va en cautividad; si alguno mata a espada, a espada debe ser muerto. </a:t>
            </a:r>
            <a:r>
              <a:rPr lang="es-CO" sz="36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Aquí está la paciencia y la fe de los santos.</a:t>
            </a:r>
            <a:endParaRPr lang="es-C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322618"/>
            <a:ext cx="3803071" cy="253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077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4578CD-E3B5-C546-A8E2-393A350B2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463373"/>
            <a:ext cx="10515600" cy="631104"/>
          </a:xfrm>
        </p:spPr>
        <p:txBody>
          <a:bodyPr/>
          <a:lstStyle/>
          <a:p>
            <a:pPr algn="ctr"/>
            <a:r>
              <a:rPr lang="es-CO" sz="7200" b="1" dirty="0">
                <a:ln w="28575">
                  <a:solidFill>
                    <a:schemeClr val="bg1"/>
                  </a:solidFill>
                </a:ln>
                <a:gradFill>
                  <a:gsLst>
                    <a:gs pos="100000">
                      <a:schemeClr val="tx1"/>
                    </a:gs>
                    <a:gs pos="0">
                      <a:srgbClr val="00E5F0"/>
                    </a:gs>
                  </a:gsLst>
                  <a:lin ang="5400000" scaled="1"/>
                </a:gradFill>
              </a:rPr>
              <a:t>El Remanente: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B1B702-0C0D-3B4D-AD54-768B14465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4124" y="2656898"/>
            <a:ext cx="6443749" cy="28295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3600" b="1" dirty="0">
                <a:solidFill>
                  <a:srgbClr val="00E5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Apocalipsis 14:12  (RVR1960)</a:t>
            </a:r>
          </a:p>
          <a:p>
            <a:pPr marL="0" indent="0" algn="ctr">
              <a:buNone/>
            </a:pPr>
            <a:r>
              <a:rPr lang="es-CO" sz="36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12 </a:t>
            </a:r>
            <a:r>
              <a:rPr lang="es-CO" sz="36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Aquí está la paciencia de los santos</a:t>
            </a:r>
            <a:r>
              <a:rPr lang="es-C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los que guardan los mandamientos de Dios y la fe de Jesús.</a:t>
            </a:r>
          </a:p>
          <a:p>
            <a:pPr algn="ctr"/>
            <a:endParaRPr lang="es-C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322618"/>
            <a:ext cx="3803071" cy="253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921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0A4A99-0D0E-AC4C-89D3-8F3C36598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355775"/>
            <a:ext cx="10515600" cy="979301"/>
          </a:xfrm>
        </p:spPr>
        <p:txBody>
          <a:bodyPr/>
          <a:lstStyle/>
          <a:p>
            <a:pPr algn="ctr"/>
            <a:r>
              <a:rPr lang="es-CO" sz="7200" b="1" dirty="0">
                <a:ln w="28575">
                  <a:solidFill>
                    <a:schemeClr val="bg1"/>
                  </a:solidFill>
                </a:ln>
                <a:gradFill>
                  <a:gsLst>
                    <a:gs pos="100000">
                      <a:schemeClr val="tx1"/>
                    </a:gs>
                    <a:gs pos="0">
                      <a:srgbClr val="00E5F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Organización: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562D77-A884-B142-856A-C4642EC18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2486" y="2540520"/>
            <a:ext cx="7027025" cy="317863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C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 menos que las iglesias estén </a:t>
            </a:r>
            <a:r>
              <a:rPr lang="es-CO" sz="36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organizadas</a:t>
            </a:r>
            <a:r>
              <a:rPr lang="es-C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tal manera que puedan establecer e imponer el </a:t>
            </a:r>
            <a:r>
              <a:rPr lang="es-CO" sz="36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orden</a:t>
            </a:r>
            <a:r>
              <a:rPr lang="es-C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no tienen </a:t>
            </a:r>
            <a:r>
              <a:rPr lang="es-CO" sz="36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ninguna esperanza </a:t>
            </a:r>
            <a:r>
              <a:rPr lang="es-C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abrigar para el futuro.”</a:t>
            </a:r>
          </a:p>
          <a:p>
            <a:pPr marL="0" indent="0" algn="ctr">
              <a:buNone/>
            </a:pPr>
            <a:r>
              <a:rPr lang="es-CO" sz="3600" b="1" dirty="0">
                <a:solidFill>
                  <a:srgbClr val="00E5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 1:270. </a:t>
            </a:r>
          </a:p>
        </p:txBody>
      </p:sp>
      <p:pic>
        <p:nvPicPr>
          <p:cNvPr id="4" name="3 Imagen" descr="Cópia de 0606210.png"/>
          <p:cNvPicPr>
            <a:picLocks noChangeAspect="1"/>
          </p:cNvPicPr>
          <p:nvPr/>
        </p:nvPicPr>
        <p:blipFill>
          <a:blip r:embed="rId2" cstate="print"/>
          <a:srcRect b="8001"/>
          <a:stretch>
            <a:fillRect/>
          </a:stretch>
        </p:blipFill>
        <p:spPr>
          <a:xfrm>
            <a:off x="0" y="4045332"/>
            <a:ext cx="2292233" cy="28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4030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0BE323-402A-404C-AE12-E790F9D2F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7907"/>
            <a:ext cx="10515600" cy="734392"/>
          </a:xfrm>
        </p:spPr>
        <p:txBody>
          <a:bodyPr/>
          <a:lstStyle/>
          <a:p>
            <a:pPr algn="ctr"/>
            <a:r>
              <a:rPr lang="es-CO" sz="7200" b="1" dirty="0">
                <a:ln w="25400">
                  <a:solidFill>
                    <a:schemeClr val="bg1"/>
                  </a:solidFill>
                </a:ln>
                <a:gradFill>
                  <a:gsLst>
                    <a:gs pos="100000">
                      <a:schemeClr val="tx1"/>
                    </a:gs>
                    <a:gs pos="0">
                      <a:srgbClr val="00E5F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a la Independencia: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213F19-7797-5447-AD64-14FC6041A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8162" y="2121709"/>
            <a:ext cx="8355676" cy="33781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Algunos han sostenido que a medida que nos acercamos al fin del tiempo, </a:t>
            </a:r>
            <a:r>
              <a:rPr lang="es-CO" sz="32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cada hijo de Dios actuará independientemente de cualquier organización religiosa</a:t>
            </a:r>
            <a:r>
              <a:rPr lang="es-C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Pero el Señor me ha indicado que en esta obra no hay tal cosa como que cada hombre sea independiente.</a:t>
            </a:r>
          </a:p>
          <a:p>
            <a:pPr marL="0" indent="0" algn="ctr">
              <a:buNone/>
            </a:pPr>
            <a:r>
              <a:rPr lang="es-CO" sz="3200" b="1" dirty="0">
                <a:solidFill>
                  <a:srgbClr val="00E5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Joyas de los Testimonios 3:406.</a:t>
            </a:r>
          </a:p>
        </p:txBody>
      </p:sp>
      <p:pic>
        <p:nvPicPr>
          <p:cNvPr id="4" name="3 Imagen" descr="Cópia de 0606210.png"/>
          <p:cNvPicPr>
            <a:picLocks noChangeAspect="1"/>
          </p:cNvPicPr>
          <p:nvPr/>
        </p:nvPicPr>
        <p:blipFill>
          <a:blip r:embed="rId2" cstate="print"/>
          <a:srcRect b="8001"/>
          <a:stretch>
            <a:fillRect/>
          </a:stretch>
        </p:blipFill>
        <p:spPr>
          <a:xfrm>
            <a:off x="0" y="4045332"/>
            <a:ext cx="2292233" cy="28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02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0EC7A8-D25C-CD47-AEA9-6AC5CC48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133"/>
            <a:ext cx="10515600" cy="1014788"/>
          </a:xfrm>
        </p:spPr>
        <p:txBody>
          <a:bodyPr/>
          <a:lstStyle/>
          <a:p>
            <a:pPr algn="ctr"/>
            <a:r>
              <a:rPr lang="es-CO" sz="6600" b="1" dirty="0">
                <a:ln w="25400">
                  <a:solidFill>
                    <a:schemeClr val="bg1"/>
                  </a:solidFill>
                </a:ln>
                <a:gradFill>
                  <a:gsLst>
                    <a:gs pos="0">
                      <a:schemeClr val="tx1"/>
                    </a:gs>
                    <a:gs pos="100000">
                      <a:srgbClr val="00E5F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Grupo 1: Dominicales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8228EA-D3C0-9141-A453-5635C82FA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E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Liderado por Joshua V. </a:t>
            </a:r>
            <a:r>
              <a:rPr lang="es-E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Himes</a:t>
            </a:r>
            <a:endParaRPr lang="es-CO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Nada había pasado  en esa fecha</a:t>
            </a:r>
            <a:endParaRPr lang="es-CO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Correctos en el evento esperado</a:t>
            </a:r>
            <a:endParaRPr lang="es-CO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Equivocados en el cálculo de la fecha</a:t>
            </a:r>
            <a:endParaRPr lang="es-CO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Otra fecha 5 Noviembre de 1844</a:t>
            </a:r>
          </a:p>
          <a:p>
            <a:r>
              <a:rPr lang="es-C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Eran dominicales</a:t>
            </a:r>
          </a:p>
          <a:p>
            <a:r>
              <a:rPr lang="es-E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Albany, Nueva York, en abril de 1845</a:t>
            </a:r>
            <a:endParaRPr lang="es-CO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Autorizados por Miller</a:t>
            </a:r>
            <a:endParaRPr lang="es-CO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Propósito: estabilizarse y huir del fanatismo posterior al chasco.</a:t>
            </a:r>
            <a:endParaRPr lang="es-CO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Eran dominicales</a:t>
            </a:r>
            <a:endParaRPr lang="es-CO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CO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CO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053982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0BE323-402A-404C-AE12-E790F9D2F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030460"/>
            <a:ext cx="10515600" cy="665653"/>
          </a:xfrm>
        </p:spPr>
        <p:txBody>
          <a:bodyPr/>
          <a:lstStyle/>
          <a:p>
            <a:pPr algn="ctr"/>
            <a:r>
              <a:rPr lang="es-CO" sz="7200" b="1" dirty="0">
                <a:ln w="28575">
                  <a:solidFill>
                    <a:schemeClr val="bg1"/>
                  </a:solidFill>
                </a:ln>
                <a:gradFill>
                  <a:gsLst>
                    <a:gs pos="100000">
                      <a:schemeClr val="tx1"/>
                    </a:gs>
                    <a:gs pos="0">
                      <a:srgbClr val="00E5F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Más sistemáticos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213F19-7797-5447-AD64-14FC6041A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2233" y="2108258"/>
            <a:ext cx="7607531" cy="37605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medida que nos acercamos a la crisis final, en lugar del sentimiento de que hay menos necesidad de orden y armonía de acción, </a:t>
            </a:r>
            <a:r>
              <a:rPr lang="es-CO" sz="36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debemos ser más sistemáticos de lo que hemos sido hasta ahora</a:t>
            </a:r>
            <a:r>
              <a:rPr lang="es-C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algn="ctr">
              <a:buNone/>
            </a:pPr>
            <a:r>
              <a:rPr lang="es-CO" sz="3600" b="1" dirty="0">
                <a:solidFill>
                  <a:srgbClr val="00E5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Mensajes Selectos 3:27. </a:t>
            </a:r>
          </a:p>
          <a:p>
            <a:pPr algn="ctr"/>
            <a:endParaRPr lang="es-C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Imagen" descr="Cópia de 0606210.png"/>
          <p:cNvPicPr>
            <a:picLocks noChangeAspect="1"/>
          </p:cNvPicPr>
          <p:nvPr/>
        </p:nvPicPr>
        <p:blipFill>
          <a:blip r:embed="rId2" cstate="print"/>
          <a:srcRect b="8001"/>
          <a:stretch>
            <a:fillRect/>
          </a:stretch>
        </p:blipFill>
        <p:spPr>
          <a:xfrm>
            <a:off x="0" y="4045332"/>
            <a:ext cx="2292233" cy="28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34032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0792B3-B2D8-A147-A076-3F7CFDE66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1202"/>
            <a:ext cx="10515600" cy="732155"/>
          </a:xfrm>
        </p:spPr>
        <p:txBody>
          <a:bodyPr/>
          <a:lstStyle/>
          <a:p>
            <a:pPr algn="ctr"/>
            <a:r>
              <a:rPr lang="es-CO" sz="6000" b="1" dirty="0">
                <a:ln w="25400">
                  <a:solidFill>
                    <a:schemeClr val="bg1"/>
                  </a:solidFill>
                </a:ln>
                <a:gradFill>
                  <a:gsLst>
                    <a:gs pos="100000">
                      <a:schemeClr val="tx1"/>
                    </a:gs>
                    <a:gs pos="0">
                      <a:srgbClr val="00E5F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Nada nos separe de Cristo</a:t>
            </a:r>
            <a:endParaRPr lang="es-CO" sz="6000" dirty="0">
              <a:ln w="25400">
                <a:solidFill>
                  <a:schemeClr val="bg1"/>
                </a:solidFill>
              </a:ln>
              <a:gradFill>
                <a:gsLst>
                  <a:gs pos="100000">
                    <a:schemeClr val="tx1"/>
                  </a:gs>
                  <a:gs pos="0">
                    <a:srgbClr val="00E5F0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8BC3FB-F34C-A540-B2BE-FD05590CE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684" y="1709248"/>
            <a:ext cx="11012632" cy="3810403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s-CO" b="1" dirty="0">
                <a:solidFill>
                  <a:srgbClr val="00E5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Romanos 8:35-39 (RVR1960)</a:t>
            </a:r>
            <a:endParaRPr lang="es-CO" b="1" baseline="30000" dirty="0">
              <a:solidFill>
                <a:srgbClr val="00E5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s-CO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35 </a:t>
            </a:r>
            <a:r>
              <a:rPr lang="es-C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¿Quién nos separará del amor de Cristo? ¿Tribulación, o angustia, o persecución, o hambre, o desnudez, o peligro, o espada? 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CO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37 </a:t>
            </a:r>
            <a:r>
              <a:rPr lang="es-C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Antes, en todas estas cosas somos más que vencedores por medio de aquel que nos amó. 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CO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38 </a:t>
            </a:r>
            <a:r>
              <a:rPr lang="es-C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lo cual estoy seguro de que ni la muerte, ni la vida, ni ángeles, ni principados, ni potestades, ni lo presente, ni lo por venir, 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CO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39 </a:t>
            </a:r>
            <a:r>
              <a:rPr lang="es-C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 lo alto, ni lo profundo, ni ninguna otra cosa creada nos podrá separar del amor de Dios, que es en Cristo Jesús Señor nuestro.</a:t>
            </a:r>
          </a:p>
          <a:p>
            <a:pPr algn="ctr">
              <a:spcBef>
                <a:spcPts val="0"/>
              </a:spcBef>
            </a:pPr>
            <a:endParaRPr lang="es-C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573375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116A95-4671-C446-AB07-610CD83E7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7325"/>
            <a:ext cx="10515600" cy="1325563"/>
          </a:xfrm>
        </p:spPr>
        <p:txBody>
          <a:bodyPr/>
          <a:lstStyle/>
          <a:p>
            <a:pPr algn="ctr"/>
            <a:r>
              <a:rPr lang="es-CO" sz="8000" b="1" dirty="0">
                <a:ln w="31750">
                  <a:solidFill>
                    <a:schemeClr val="bg1"/>
                  </a:solidFill>
                </a:ln>
                <a:gradFill>
                  <a:gsLst>
                    <a:gs pos="100000">
                      <a:schemeClr val="tx1"/>
                    </a:gs>
                    <a:gs pos="0">
                      <a:srgbClr val="00E5F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Bendición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9DA021-DD7B-2441-8E1F-0B533BC04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827" y="2573770"/>
            <a:ext cx="9968345" cy="29292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“Jehová te bendiga y te guarde.</a:t>
            </a:r>
            <a:br>
              <a:rPr lang="es-CO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Jehová haga resplandecer su rostro sobre ti</a:t>
            </a:r>
            <a:br>
              <a:rPr lang="es-CO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tenga de ti misericordia;</a:t>
            </a:r>
            <a:br>
              <a:rPr lang="es-CO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Jehová alce sobre ti su rostro</a:t>
            </a:r>
            <a:br>
              <a:rPr lang="es-CO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ponga en ti paz.”</a:t>
            </a:r>
          </a:p>
          <a:p>
            <a:pPr marL="0" indent="0" algn="ctr">
              <a:buNone/>
            </a:pPr>
            <a:endParaRPr lang="es-CO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4835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41FB8A-96BF-C748-A948-307CE2D2C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132"/>
            <a:ext cx="10515600" cy="981537"/>
          </a:xfrm>
        </p:spPr>
        <p:txBody>
          <a:bodyPr/>
          <a:lstStyle/>
          <a:p>
            <a:pPr algn="ctr"/>
            <a:r>
              <a:rPr lang="es-CO" sz="6000" b="1" dirty="0">
                <a:ln w="25400">
                  <a:solidFill>
                    <a:schemeClr val="bg1"/>
                  </a:solidFill>
                </a:ln>
                <a:gradFill>
                  <a:gsLst>
                    <a:gs pos="0">
                      <a:schemeClr val="tx1"/>
                    </a:gs>
                    <a:gs pos="100000">
                      <a:srgbClr val="00E5F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Grupo 2: Espiritualizadores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16F285-9551-EC47-B439-C581A1C57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Decidieron creer que en lo concerniente al evento habían sido correctos.</a:t>
            </a:r>
          </a:p>
          <a:p>
            <a:r>
              <a:rPr lang="es-E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Cristo había regresado el 22 de Octubre pero de manera espiritual</a:t>
            </a:r>
            <a:endParaRPr lang="es-C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foco de fanatismo</a:t>
            </a:r>
            <a:endParaRPr lang="es-C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Eran sin pecado</a:t>
            </a:r>
            <a:endParaRPr lang="es-C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Rehusaban trabajar (Milenio Sabático)</a:t>
            </a:r>
            <a:endParaRPr lang="es-C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Eran como niños: Gateaban, no tenedores ni cuchillos</a:t>
            </a:r>
            <a:endParaRPr lang="es-C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Hubo manifestaciones carismáticas.</a:t>
            </a:r>
            <a:endParaRPr lang="es-C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6739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CDB8AB-A622-B04C-9C1D-194453EA4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7463"/>
            <a:ext cx="10515600" cy="998162"/>
          </a:xfrm>
        </p:spPr>
        <p:txBody>
          <a:bodyPr/>
          <a:lstStyle/>
          <a:p>
            <a:pPr algn="ctr"/>
            <a:r>
              <a:rPr lang="es-CO" sz="6000" b="1" dirty="0">
                <a:ln w="28575">
                  <a:solidFill>
                    <a:schemeClr val="bg1"/>
                  </a:solidFill>
                </a:ln>
                <a:gradFill>
                  <a:gsLst>
                    <a:gs pos="0">
                      <a:schemeClr val="tx1"/>
                    </a:gs>
                    <a:gs pos="100000">
                      <a:srgbClr val="00E5F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Grupo: 3 Sabatarios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67C3CF-1D0D-854A-A400-B2B0D7939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43902"/>
          </a:xfrm>
        </p:spPr>
        <p:txBody>
          <a:bodyPr>
            <a:normAutofit/>
          </a:bodyPr>
          <a:lstStyle/>
          <a:p>
            <a:r>
              <a:rPr lang="es-CO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s-E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ien</a:t>
            </a:r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respecto al tiempo pero que se habían equivocado de evento.</a:t>
            </a:r>
            <a:endParaRPr lang="es-CO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Algo ocurrió el 22 de Octubre, pero no fue la segunda venida</a:t>
            </a:r>
            <a:endParaRPr lang="es-CO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dedicaron a buscar una respuesta para:</a:t>
            </a:r>
            <a:endParaRPr lang="es-CO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s-ES" sz="3200" b="1" dirty="0">
                <a:solidFill>
                  <a:srgbClr val="00E5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</a:t>
            </a:r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ocurrió el 22 de Octubre de 1844?</a:t>
            </a:r>
            <a:endParaRPr lang="es-CO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s-ES" sz="3200" b="1" dirty="0">
                <a:solidFill>
                  <a:srgbClr val="00E5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</a:t>
            </a:r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¿Cuál es el santuario que debía ser purificado?</a:t>
            </a:r>
            <a:endParaRPr lang="es-CO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CO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7247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9E06B3-AF2D-5B49-96C6-14A71D482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3202"/>
            <a:ext cx="10515600" cy="798656"/>
          </a:xfrm>
        </p:spPr>
        <p:txBody>
          <a:bodyPr/>
          <a:lstStyle/>
          <a:p>
            <a:pPr algn="ctr"/>
            <a:r>
              <a:rPr lang="es-CO" sz="7200" b="1" dirty="0">
                <a:ln w="25400">
                  <a:solidFill>
                    <a:schemeClr val="bg1"/>
                  </a:solidFill>
                </a:ln>
                <a:gradFill>
                  <a:gsLst>
                    <a:gs pos="0">
                      <a:schemeClr val="tx1"/>
                    </a:gs>
                    <a:gs pos="100000">
                      <a:srgbClr val="00E5F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Iglesia bajo ataque: 1901-1903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42C061-FEAA-AD4F-96B3-B98CF05F0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92087"/>
            <a:ext cx="10515600" cy="2061558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Harvey Kellogg</a:t>
            </a:r>
            <a:endParaRPr lang="es-CO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A.T. Jones</a:t>
            </a:r>
            <a:endParaRPr lang="es-CO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E.J. </a:t>
            </a:r>
            <a:r>
              <a:rPr lang="es-ES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Waggoner</a:t>
            </a:r>
            <a:endParaRPr lang="es-CO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69769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1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2521</Words>
  <Application>Microsoft Macintosh PowerPoint</Application>
  <PresentationFormat>Panorámica</PresentationFormat>
  <Paragraphs>233</Paragraphs>
  <Slides>62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62</vt:i4>
      </vt:variant>
    </vt:vector>
  </HeadingPairs>
  <TitlesOfParts>
    <vt:vector size="65" baseType="lpstr">
      <vt:lpstr>Arial</vt:lpstr>
      <vt:lpstr>Book Antiqua</vt:lpstr>
      <vt:lpstr>Tema de Office</vt:lpstr>
      <vt:lpstr>Presentación de PowerPoint</vt:lpstr>
      <vt:lpstr>Albert Camus: La Peste </vt:lpstr>
      <vt:lpstr>Aprender:</vt:lpstr>
      <vt:lpstr>Libro:</vt:lpstr>
      <vt:lpstr>Después del 22 de Octubre de 1844</vt:lpstr>
      <vt:lpstr>Grupo 1: Dominicales</vt:lpstr>
      <vt:lpstr>Grupo 2: Espiritualizadores</vt:lpstr>
      <vt:lpstr>Grupo: 3 Sabatarios</vt:lpstr>
      <vt:lpstr>Iglesia bajo ataque: 1901-1903</vt:lpstr>
      <vt:lpstr>Propósito:</vt:lpstr>
      <vt:lpstr>Resultados:</vt:lpstr>
      <vt:lpstr>Apostasía:</vt:lpstr>
      <vt:lpstr>Obra Satánica:</vt:lpstr>
      <vt:lpstr>Vigilantes:</vt:lpstr>
      <vt:lpstr>Depositarios:</vt:lpstr>
      <vt:lpstr>Dios al Timón:</vt:lpstr>
      <vt:lpstr>Último ataque:</vt:lpstr>
      <vt:lpstr>Tenemos la palabra: </vt:lpstr>
      <vt:lpstr>Tenemos Don profético: </vt:lpstr>
      <vt:lpstr>En  la palabra:</vt:lpstr>
      <vt:lpstr>El Don profético:</vt:lpstr>
      <vt:lpstr>Llamado urgente:</vt:lpstr>
      <vt:lpstr>Cierre de la gracia:</vt:lpstr>
      <vt:lpstr>Sentencia:</vt:lpstr>
      <vt:lpstr>La pregunta:</vt:lpstr>
      <vt:lpstr>Dos cumplimientos:</vt:lpstr>
      <vt:lpstr>Dos preguntas:</vt:lpstr>
      <vt:lpstr>Dos respuestas en una:</vt:lpstr>
      <vt:lpstr>Dos significados:</vt:lpstr>
      <vt:lpstr>Engaños:</vt:lpstr>
      <vt:lpstr>Engañadores internos:</vt:lpstr>
      <vt:lpstr>FALSOS CRISTOS Y FALSOS PROFETAS</vt:lpstr>
      <vt:lpstr>Señal del fin:</vt:lpstr>
      <vt:lpstr>Cumplimiento</vt:lpstr>
      <vt:lpstr>Teudas y Judas el Galileo  </vt:lpstr>
      <vt:lpstr>Simón el Mago</vt:lpstr>
      <vt:lpstr>El último tiempo:</vt:lpstr>
      <vt:lpstr>Flavio Josefo:</vt:lpstr>
      <vt:lpstr>Flavio Josefo:</vt:lpstr>
      <vt:lpstr>Así operan:</vt:lpstr>
      <vt:lpstr>White:</vt:lpstr>
      <vt:lpstr>Bar-Jesús  </vt:lpstr>
      <vt:lpstr>Falsos Profetas y maestros:</vt:lpstr>
      <vt:lpstr>Muchos falsos profetas en el mundo  </vt:lpstr>
      <vt:lpstr>White:</vt:lpstr>
      <vt:lpstr>Cumplimiento</vt:lpstr>
      <vt:lpstr>Cronología Mateo 24</vt:lpstr>
      <vt:lpstr>Cronología Mateo 24</vt:lpstr>
      <vt:lpstr>Presentación de PowerPoint</vt:lpstr>
      <vt:lpstr>Falsos Cristos:</vt:lpstr>
      <vt:lpstr>Desapercibido:</vt:lpstr>
      <vt:lpstr>Contexto:</vt:lpstr>
      <vt:lpstr>Necesitamos:</vt:lpstr>
      <vt:lpstr>Paciencia:</vt:lpstr>
      <vt:lpstr>En medio de la prueba:</vt:lpstr>
      <vt:lpstr>En persecución:</vt:lpstr>
      <vt:lpstr>El Remanente:</vt:lpstr>
      <vt:lpstr>Organización:</vt:lpstr>
      <vt:lpstr>No a la Independencia:</vt:lpstr>
      <vt:lpstr>Más sistemáticos</vt:lpstr>
      <vt:lpstr>Nada nos separe de Cristo</vt:lpstr>
      <vt:lpstr>Bendición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PELIGRO</dc:title>
  <dc:creator>edgar redondo</dc:creator>
  <cp:lastModifiedBy>edgar redondo</cp:lastModifiedBy>
  <cp:revision>43</cp:revision>
  <dcterms:created xsi:type="dcterms:W3CDTF">2020-04-09T14:40:04Z</dcterms:created>
  <dcterms:modified xsi:type="dcterms:W3CDTF">2020-04-11T22:26:20Z</dcterms:modified>
</cp:coreProperties>
</file>