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6190"/>
  </p:normalViewPr>
  <p:slideViewPr>
    <p:cSldViewPr snapToGrid="0" snapToObjects="1">
      <p:cViewPr varScale="1">
        <p:scale>
          <a:sx n="55" d="100"/>
          <a:sy n="55" d="100"/>
        </p:scale>
        <p:origin x="131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0A8A90-4DAD-FC4A-B918-2CA2915466DB}" type="datetimeFigureOut">
              <a:rPr lang="en-US" smtClean="0"/>
              <a:t>3/31/2020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C728AD-F012-A548-935B-2F04C8ACDE83}" type="slidenum">
              <a:rPr lang="en-US" smtClean="0"/>
              <a:t>‹#›</a:t>
            </a:fld>
            <a:endParaRPr lang="en-US"/>
          </a:p>
        </p:txBody>
      </p:sp>
    </p:spTree>
    <p:extLst>
      <p:ext uri="{BB962C8B-B14F-4D97-AF65-F5344CB8AC3E}">
        <p14:creationId xmlns:p14="http://schemas.microsoft.com/office/powerpoint/2010/main" val="282379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1</a:t>
            </a:fld>
            <a:endParaRPr lang="en-US"/>
          </a:p>
        </p:txBody>
      </p:sp>
    </p:spTree>
    <p:extLst>
      <p:ext uri="{BB962C8B-B14F-4D97-AF65-F5344CB8AC3E}">
        <p14:creationId xmlns:p14="http://schemas.microsoft.com/office/powerpoint/2010/main" val="383098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a:solidFill>
                  <a:schemeClr val="tx1"/>
                </a:solidFill>
                <a:effectLst/>
                <a:latin typeface="+mn-lt"/>
                <a:ea typeface="+mn-ea"/>
                <a:cs typeface="+mn-cs"/>
              </a:rPr>
              <a:t>Jesús nuestro ejemplo: Sabía todo acerca de María y sabía todo acerca de los líderes que la acusaban de cometer adulterio, pero él escribió el nombre de sus pecados en el polvo, de manera que pudieran borrarse por un soplo de viento. Jesús no expuso públicamente sus pecados. Él protegió su reputación</a:t>
            </a:r>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2</a:t>
            </a:fld>
            <a:endParaRPr lang="en-US"/>
          </a:p>
        </p:txBody>
      </p:sp>
    </p:spTree>
    <p:extLst>
      <p:ext uri="{BB962C8B-B14F-4D97-AF65-F5344CB8AC3E}">
        <p14:creationId xmlns:p14="http://schemas.microsoft.com/office/powerpoint/2010/main" val="3151922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a:solidFill>
                  <a:schemeClr val="tx1"/>
                </a:solidFill>
                <a:effectLst/>
                <a:latin typeface="+mn-lt"/>
                <a:ea typeface="+mn-ea"/>
                <a:cs typeface="+mn-cs"/>
              </a:rPr>
              <a:t>Jesús nuestro ejemplo: “Ejerció el mayor tacto y atención reflexiva y bondadosa en su trato con la gente. Nunca fue rudo ni dijo innecesariamente una palabra severa; nunca causó una pena innecesaria a un alma sensible. No censuró la debilidad humana. Denunció intrépidamente la hipocresía, la incredulidad y la iniquidad, pero había lágrimas en su voz al pronunciar sus severas reprensiones” - </a:t>
            </a:r>
            <a:r>
              <a:rPr lang="es-MX" sz="1200" i="1" kern="1200" dirty="0">
                <a:solidFill>
                  <a:schemeClr val="tx1"/>
                </a:solidFill>
                <a:effectLst/>
                <a:latin typeface="+mn-lt"/>
                <a:ea typeface="+mn-ea"/>
                <a:cs typeface="+mn-cs"/>
              </a:rPr>
              <a:t>El Deseado de todas las gentes, </a:t>
            </a:r>
            <a:r>
              <a:rPr lang="es-MX" sz="1200" kern="1200" dirty="0">
                <a:solidFill>
                  <a:schemeClr val="tx1"/>
                </a:solidFill>
                <a:effectLst/>
                <a:latin typeface="+mn-lt"/>
                <a:ea typeface="+mn-ea"/>
                <a:cs typeface="+mn-cs"/>
              </a:rPr>
              <a:t>p. 319. </a:t>
            </a:r>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3</a:t>
            </a:fld>
            <a:endParaRPr lang="en-US"/>
          </a:p>
        </p:txBody>
      </p:sp>
    </p:spTree>
    <p:extLst>
      <p:ext uri="{BB962C8B-B14F-4D97-AF65-F5344CB8AC3E}">
        <p14:creationId xmlns:p14="http://schemas.microsoft.com/office/powerpoint/2010/main" val="703753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MX" sz="1200" kern="1200" dirty="0">
                <a:solidFill>
                  <a:schemeClr val="tx1"/>
                </a:solidFill>
                <a:effectLst/>
                <a:latin typeface="+mn-lt"/>
                <a:ea typeface="+mn-ea"/>
                <a:cs typeface="+mn-cs"/>
              </a:rPr>
              <a:t>Jesús nuestro ejemplo: Él aceptaba a cada persona; ricos, pobres, dirigentes, siervos, intocables. “Cada alma era preciosa a su vista. . . En todos los hombres veía almas caídas a las cuales era su misión salvar” -</a:t>
            </a:r>
            <a:r>
              <a:rPr lang="es-MX" sz="1200" i="1" kern="1200" dirty="0">
                <a:solidFill>
                  <a:schemeClr val="tx1"/>
                </a:solidFill>
                <a:effectLst/>
                <a:latin typeface="+mn-lt"/>
                <a:ea typeface="+mn-ea"/>
                <a:cs typeface="+mn-cs"/>
              </a:rPr>
              <a:t>El Deseado de todas las gentes, </a:t>
            </a:r>
            <a:r>
              <a:rPr lang="es-MX" sz="1200" kern="1200" dirty="0">
                <a:solidFill>
                  <a:schemeClr val="tx1"/>
                </a:solidFill>
                <a:effectLst/>
                <a:latin typeface="+mn-lt"/>
                <a:ea typeface="+mn-ea"/>
                <a:cs typeface="+mn-cs"/>
              </a:rPr>
              <a:t>p. 319</a:t>
            </a: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4</a:t>
            </a:fld>
            <a:endParaRPr lang="en-US"/>
          </a:p>
        </p:txBody>
      </p:sp>
    </p:spTree>
    <p:extLst>
      <p:ext uri="{BB962C8B-B14F-4D97-AF65-F5344CB8AC3E}">
        <p14:creationId xmlns:p14="http://schemas.microsoft.com/office/powerpoint/2010/main" val="1243847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a:solidFill>
                  <a:schemeClr val="tx1"/>
                </a:solidFill>
                <a:effectLst/>
                <a:latin typeface="+mn-lt"/>
                <a:ea typeface="+mn-ea"/>
                <a:cs typeface="+mn-cs"/>
              </a:rPr>
              <a:t>Jesús nuestro ejemplo: “Después de despedir a la gente, subió a la montaña para orar a solas” -Mateo 14:23.</a:t>
            </a:r>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5</a:t>
            </a:fld>
            <a:endParaRPr lang="en-US"/>
          </a:p>
        </p:txBody>
      </p:sp>
    </p:spTree>
    <p:extLst>
      <p:ext uri="{BB962C8B-B14F-4D97-AF65-F5344CB8AC3E}">
        <p14:creationId xmlns:p14="http://schemas.microsoft.com/office/powerpoint/2010/main" val="1982314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6</a:t>
            </a:fld>
            <a:endParaRPr lang="en-US"/>
          </a:p>
        </p:txBody>
      </p:sp>
    </p:spTree>
    <p:extLst>
      <p:ext uri="{BB962C8B-B14F-4D97-AF65-F5344CB8AC3E}">
        <p14:creationId xmlns:p14="http://schemas.microsoft.com/office/powerpoint/2010/main" val="2124820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MX" sz="1200" kern="1200" dirty="0">
                <a:solidFill>
                  <a:schemeClr val="tx1"/>
                </a:solidFill>
                <a:effectLst/>
                <a:latin typeface="+mn-lt"/>
                <a:ea typeface="+mn-ea"/>
                <a:cs typeface="+mn-cs"/>
              </a:rPr>
              <a:t>Jesús nuestro ejemplo: “Y yo le pediré al Padre, y él les dará otro Consolador para que los acompañe siempre…</a:t>
            </a:r>
            <a:r>
              <a:rPr lang="es-MX" sz="1200" kern="1200" baseline="30000" dirty="0">
                <a:solidFill>
                  <a:schemeClr val="tx1"/>
                </a:solidFill>
                <a:effectLst/>
                <a:latin typeface="+mn-lt"/>
                <a:ea typeface="+mn-ea"/>
                <a:cs typeface="+mn-cs"/>
              </a:rPr>
              <a:t> </a:t>
            </a:r>
            <a:r>
              <a:rPr lang="es-MX" sz="1200" kern="1200" dirty="0">
                <a:solidFill>
                  <a:schemeClr val="tx1"/>
                </a:solidFill>
                <a:effectLst/>
                <a:latin typeface="+mn-lt"/>
                <a:ea typeface="+mn-ea"/>
                <a:cs typeface="+mn-cs"/>
              </a:rPr>
              <a:t>No los voy a dejar huérfanos; volveré a ustedes”.  Juan 14:16 y 18.</a:t>
            </a: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7</a:t>
            </a:fld>
            <a:endParaRPr lang="en-US"/>
          </a:p>
        </p:txBody>
      </p:sp>
    </p:spTree>
    <p:extLst>
      <p:ext uri="{BB962C8B-B14F-4D97-AF65-F5344CB8AC3E}">
        <p14:creationId xmlns:p14="http://schemas.microsoft.com/office/powerpoint/2010/main" val="100949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2675427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2043544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4049341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3238168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CD8FA6-4DCA-5C4F-B8C4-DC470E7AF840}"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2149062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CD8FA6-4DCA-5C4F-B8C4-DC470E7AF840}"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314821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CD8FA6-4DCA-5C4F-B8C4-DC470E7AF840}" type="datetimeFigureOut">
              <a:rPr lang="en-US" smtClean="0"/>
              <a:t>3/31/2020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2154975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CD8FA6-4DCA-5C4F-B8C4-DC470E7AF840}" type="datetimeFigureOut">
              <a:rPr lang="en-US" smtClean="0"/>
              <a:t>3/31/2020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123472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CD8FA6-4DCA-5C4F-B8C4-DC470E7AF840}" type="datetimeFigureOut">
              <a:rPr lang="en-US" smtClean="0"/>
              <a:t>3/31/2020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1560412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CD8FA6-4DCA-5C4F-B8C4-DC470E7AF840}"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3661920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CD8FA6-4DCA-5C4F-B8C4-DC470E7AF840}"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504772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CD8FA6-4DCA-5C4F-B8C4-DC470E7AF840}" type="datetimeFigureOut">
              <a:rPr lang="en-US" smtClean="0"/>
              <a:t>3/31/2020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F790A-BDEA-3344-8939-532148039E02}" type="slidenum">
              <a:rPr lang="en-US" smtClean="0"/>
              <a:t>‹#›</a:t>
            </a:fld>
            <a:endParaRPr lang="en-US"/>
          </a:p>
        </p:txBody>
      </p:sp>
    </p:spTree>
    <p:extLst>
      <p:ext uri="{BB962C8B-B14F-4D97-AF65-F5344CB8AC3E}">
        <p14:creationId xmlns:p14="http://schemas.microsoft.com/office/powerpoint/2010/main" val="372750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EDB8061-7E3E-7E40-AC47-F80AA5B7ECA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0" y="10"/>
            <a:ext cx="12191980" cy="6857990"/>
          </a:xfrm>
          <a:prstGeom prst="rect">
            <a:avLst/>
          </a:prstGeom>
        </p:spPr>
      </p:pic>
      <p:sp>
        <p:nvSpPr>
          <p:cNvPr id="16"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a16="http://schemas.microsoft.com/office/drawing/2014/main" id="{6590AC07-0781-BF45-BFB6-496CC7ACE30E}"/>
              </a:ext>
            </a:extLst>
          </p:cNvPr>
          <p:cNvSpPr>
            <a:spLocks noGrp="1"/>
          </p:cNvSpPr>
          <p:nvPr>
            <p:ph type="ctrTitle"/>
          </p:nvPr>
        </p:nvSpPr>
        <p:spPr>
          <a:xfrm>
            <a:off x="7647763" y="3231931"/>
            <a:ext cx="4703378" cy="1834056"/>
          </a:xfrm>
        </p:spPr>
        <p:txBody>
          <a:bodyPr>
            <a:normAutofit fontScale="90000"/>
          </a:bodyPr>
          <a:lstStyle/>
          <a:p>
            <a:r>
              <a:rPr lang="es-MX" b="1" dirty="0"/>
              <a:t>JESÚS NUESTRO EJEMPLO</a:t>
            </a:r>
            <a:endParaRPr lang="es-MX" dirty="0"/>
          </a:p>
        </p:txBody>
      </p:sp>
      <p:sp>
        <p:nvSpPr>
          <p:cNvPr id="3" name="Subtitle 2">
            <a:extLst>
              <a:ext uri="{FF2B5EF4-FFF2-40B4-BE49-F238E27FC236}">
                <a16:creationId xmlns:a16="http://schemas.microsoft.com/office/drawing/2014/main" id="{C7A95099-6285-8C41-9207-6CF409BB90FC}"/>
              </a:ext>
            </a:extLst>
          </p:cNvPr>
          <p:cNvSpPr>
            <a:spLocks noGrp="1"/>
          </p:cNvSpPr>
          <p:nvPr>
            <p:ph type="subTitle" idx="1"/>
          </p:nvPr>
        </p:nvSpPr>
        <p:spPr>
          <a:xfrm>
            <a:off x="7782910" y="5242674"/>
            <a:ext cx="4330262" cy="1237629"/>
          </a:xfrm>
        </p:spPr>
        <p:txBody>
          <a:bodyPr>
            <a:normAutofit fontScale="85000" lnSpcReduction="20000"/>
          </a:bodyPr>
          <a:lstStyle/>
          <a:p>
            <a:r>
              <a:rPr lang="es-MX" dirty="0">
                <a:solidFill>
                  <a:srgbClr val="002060"/>
                </a:solidFill>
              </a:rPr>
              <a:t>Jesús, nuestro ejemplo, demostró algunos métodos para crear libertad en las relaciones. ¿Cómo podemos aplicar estos principios en la vida real siguiendo su ejemplo? </a:t>
            </a:r>
          </a:p>
          <a:p>
            <a:pPr>
              <a:lnSpc>
                <a:spcPct val="170000"/>
              </a:lnSpc>
            </a:pPr>
            <a:endParaRPr lang="en-US" sz="2000" dirty="0"/>
          </a:p>
        </p:txBody>
      </p:sp>
      <p:cxnSp>
        <p:nvCxnSpPr>
          <p:cNvPr id="18" name="Straight Connector 17">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96FA7BDC-A7BF-F148-B6A7-779E21C5719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705302" y="6480303"/>
            <a:ext cx="485478" cy="339607"/>
          </a:xfrm>
          <a:prstGeom prst="rect">
            <a:avLst/>
          </a:prstGeom>
        </p:spPr>
      </p:pic>
    </p:spTree>
    <p:extLst>
      <p:ext uri="{BB962C8B-B14F-4D97-AF65-F5344CB8AC3E}">
        <p14:creationId xmlns:p14="http://schemas.microsoft.com/office/powerpoint/2010/main" val="3701907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22699-611F-3447-85BF-58D902C9FF89}"/>
              </a:ext>
            </a:extLst>
          </p:cNvPr>
          <p:cNvSpPr>
            <a:spLocks noGrp="1"/>
          </p:cNvSpPr>
          <p:nvPr>
            <p:ph type="title"/>
          </p:nvPr>
        </p:nvSpPr>
        <p:spPr>
          <a:xfrm>
            <a:off x="762001" y="803325"/>
            <a:ext cx="5314536" cy="1325563"/>
          </a:xfrm>
        </p:spPr>
        <p:txBody>
          <a:bodyPr>
            <a:normAutofit/>
          </a:bodyPr>
          <a:lstStyle/>
          <a:p>
            <a:pPr algn="ctr"/>
            <a:r>
              <a:rPr lang="es-MX" b="1" dirty="0">
                <a:solidFill>
                  <a:srgbClr val="00B0F0"/>
                </a:solidFill>
              </a:rPr>
              <a:t>1.Protege la reputación de tu amigo(a)</a:t>
            </a:r>
            <a:r>
              <a:rPr lang="es-MX" dirty="0">
                <a:solidFill>
                  <a:srgbClr val="00B0F0"/>
                </a:solidFill>
              </a:rPr>
              <a:t> </a:t>
            </a:r>
            <a:endParaRPr lang="en-US" dirty="0">
              <a:solidFill>
                <a:srgbClr val="00B0F0"/>
              </a:solidFill>
            </a:endParaRPr>
          </a:p>
        </p:txBody>
      </p:sp>
      <p:sp>
        <p:nvSpPr>
          <p:cNvPr id="3" name="Content Placeholder 2">
            <a:extLst>
              <a:ext uri="{FF2B5EF4-FFF2-40B4-BE49-F238E27FC236}">
                <a16:creationId xmlns:a16="http://schemas.microsoft.com/office/drawing/2014/main" id="{C638C759-96A5-0847-8DAE-71870A1A4B3E}"/>
              </a:ext>
            </a:extLst>
          </p:cNvPr>
          <p:cNvSpPr>
            <a:spLocks noGrp="1"/>
          </p:cNvSpPr>
          <p:nvPr>
            <p:ph idx="1"/>
          </p:nvPr>
        </p:nvSpPr>
        <p:spPr>
          <a:xfrm>
            <a:off x="934277" y="2650080"/>
            <a:ext cx="5314543" cy="3775657"/>
          </a:xfrm>
        </p:spPr>
        <p:txBody>
          <a:bodyPr anchor="t">
            <a:normAutofit fontScale="92500"/>
          </a:bodyPr>
          <a:lstStyle/>
          <a:p>
            <a:pPr marL="0" lvl="0" indent="0" algn="ctr">
              <a:lnSpc>
                <a:spcPct val="100000"/>
              </a:lnSpc>
              <a:buNone/>
            </a:pPr>
            <a:r>
              <a:rPr lang="es-MX" dirty="0"/>
              <a:t>Jesús nuestro ejemplo: Sabía todo acerca de María y sabía todo acerca de los líderes que la acusaban de cometer adulterio, pero él escribió el nombre de sus pecados en el polvo, de manera que pudieran borrarse por un soplo de viento. Jesús no expuso públicamente sus pecados. Él protegió su reputación.</a:t>
            </a:r>
            <a:r>
              <a:rPr lang="en-US" sz="2400" dirty="0"/>
              <a:t> </a:t>
            </a:r>
          </a:p>
          <a:p>
            <a:pPr algn="ctr">
              <a:lnSpc>
                <a:spcPct val="100000"/>
              </a:lnSpc>
            </a:pPr>
            <a:endParaRPr lang="en-US" sz="2400" dirty="0"/>
          </a:p>
        </p:txBody>
      </p:sp>
      <p:sp>
        <p:nvSpPr>
          <p:cNvPr id="9" name="Freeform: Shape 8">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close up of a device&#10;&#10;Description automatically generated">
            <a:extLst>
              <a:ext uri="{FF2B5EF4-FFF2-40B4-BE49-F238E27FC236}">
                <a16:creationId xmlns:a16="http://schemas.microsoft.com/office/drawing/2014/main" id="{EBEF55B9-2DE7-3A4A-BCF7-6C351A5BFE4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239755446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93C5F-2D91-F047-8996-F76EE8E85A59}"/>
              </a:ext>
            </a:extLst>
          </p:cNvPr>
          <p:cNvSpPr>
            <a:spLocks noGrp="1"/>
          </p:cNvSpPr>
          <p:nvPr>
            <p:ph type="title"/>
          </p:nvPr>
        </p:nvSpPr>
        <p:spPr>
          <a:xfrm>
            <a:off x="762001" y="631048"/>
            <a:ext cx="5314536" cy="1325563"/>
          </a:xfrm>
        </p:spPr>
        <p:txBody>
          <a:bodyPr>
            <a:normAutofit/>
          </a:bodyPr>
          <a:lstStyle/>
          <a:p>
            <a:pPr algn="ctr"/>
            <a:r>
              <a:rPr lang="es-MX" b="1" dirty="0">
                <a:solidFill>
                  <a:srgbClr val="FFFF00"/>
                </a:solidFill>
              </a:rPr>
              <a:t>2. Ten cuidado con la crítica </a:t>
            </a:r>
            <a:endParaRPr lang="en-US" dirty="0">
              <a:solidFill>
                <a:srgbClr val="FFFF00"/>
              </a:solidFill>
            </a:endParaRPr>
          </a:p>
        </p:txBody>
      </p:sp>
      <p:sp>
        <p:nvSpPr>
          <p:cNvPr id="3" name="Content Placeholder 2">
            <a:extLst>
              <a:ext uri="{FF2B5EF4-FFF2-40B4-BE49-F238E27FC236}">
                <a16:creationId xmlns:a16="http://schemas.microsoft.com/office/drawing/2014/main" id="{E17D0003-00A4-B149-A110-FCF6332A8EA9}"/>
              </a:ext>
            </a:extLst>
          </p:cNvPr>
          <p:cNvSpPr>
            <a:spLocks noGrp="1"/>
          </p:cNvSpPr>
          <p:nvPr>
            <p:ph idx="1"/>
          </p:nvPr>
        </p:nvSpPr>
        <p:spPr>
          <a:xfrm>
            <a:off x="761994" y="1984797"/>
            <a:ext cx="5314543" cy="4578983"/>
          </a:xfrm>
        </p:spPr>
        <p:txBody>
          <a:bodyPr anchor="t">
            <a:normAutofit fontScale="92500" lnSpcReduction="20000"/>
          </a:bodyPr>
          <a:lstStyle/>
          <a:p>
            <a:pPr marL="0" indent="0" algn="ctr">
              <a:lnSpc>
                <a:spcPct val="100000"/>
              </a:lnSpc>
              <a:buNone/>
            </a:pPr>
            <a:r>
              <a:rPr lang="es-MX" dirty="0"/>
              <a:t>Jesús nuestro ejemplo: “Ejerció el mayor tacto y atención reflexiva y bondadosa en su trato con la gente. Nunca fue rudo ni dijo innecesariamente una palabra severa; nunca causó una pena innecesaria a un alma sensible. No censuró la debilidad humana. Denunció intrépidamente la hipocresía, la incredulidad y la iniquidad, pero había lágrimas en su voz al pronunciar sus severas reprensiones” - </a:t>
            </a:r>
            <a:r>
              <a:rPr lang="es-MX" i="1" dirty="0"/>
              <a:t>El Deseado de todas las gentes, </a:t>
            </a:r>
            <a:r>
              <a:rPr lang="es-MX" dirty="0"/>
              <a:t>p. 319. </a:t>
            </a:r>
            <a:endParaRPr lang="en-US" sz="2400" dirty="0"/>
          </a:p>
        </p:txBody>
      </p:sp>
      <p:sp>
        <p:nvSpPr>
          <p:cNvPr id="9" name="Freeform: Shape 8">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F6F050B4-6FD9-A740-98C0-2DEE2643461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b="-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91397378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46EFD-BD91-F04C-8268-C72CD7B2D818}"/>
              </a:ext>
            </a:extLst>
          </p:cNvPr>
          <p:cNvSpPr>
            <a:spLocks noGrp="1"/>
          </p:cNvSpPr>
          <p:nvPr>
            <p:ph type="title"/>
          </p:nvPr>
        </p:nvSpPr>
        <p:spPr>
          <a:xfrm>
            <a:off x="762001" y="803325"/>
            <a:ext cx="5314536" cy="1325563"/>
          </a:xfrm>
        </p:spPr>
        <p:txBody>
          <a:bodyPr>
            <a:normAutofit/>
          </a:bodyPr>
          <a:lstStyle/>
          <a:p>
            <a:pPr algn="ctr"/>
            <a:r>
              <a:rPr lang="en-US" sz="4100" b="1" dirty="0">
                <a:solidFill>
                  <a:schemeClr val="accent2">
                    <a:lumMod val="60000"/>
                    <a:lumOff val="40000"/>
                  </a:schemeClr>
                </a:solidFill>
              </a:rPr>
              <a:t>3. </a:t>
            </a:r>
            <a:r>
              <a:rPr lang="es-MX" b="1" dirty="0">
                <a:solidFill>
                  <a:schemeClr val="accent2">
                    <a:lumMod val="60000"/>
                    <a:lumOff val="40000"/>
                  </a:schemeClr>
                </a:solidFill>
              </a:rPr>
              <a:t>Usa palabras de aceptación</a:t>
            </a:r>
            <a:r>
              <a:rPr lang="es-MX" dirty="0">
                <a:solidFill>
                  <a:schemeClr val="accent2">
                    <a:lumMod val="60000"/>
                    <a:lumOff val="40000"/>
                  </a:schemeClr>
                </a:solidFill>
              </a:rPr>
              <a:t> </a:t>
            </a:r>
            <a:endParaRPr lang="en-US" sz="4100" dirty="0">
              <a:solidFill>
                <a:schemeClr val="accent2">
                  <a:lumMod val="60000"/>
                  <a:lumOff val="40000"/>
                </a:schemeClr>
              </a:solidFill>
            </a:endParaRPr>
          </a:p>
        </p:txBody>
      </p:sp>
      <p:sp>
        <p:nvSpPr>
          <p:cNvPr id="3" name="Content Placeholder 2">
            <a:extLst>
              <a:ext uri="{FF2B5EF4-FFF2-40B4-BE49-F238E27FC236}">
                <a16:creationId xmlns:a16="http://schemas.microsoft.com/office/drawing/2014/main" id="{FEC9CB72-9040-4946-8127-420FF444B521}"/>
              </a:ext>
            </a:extLst>
          </p:cNvPr>
          <p:cNvSpPr>
            <a:spLocks noGrp="1"/>
          </p:cNvSpPr>
          <p:nvPr>
            <p:ph idx="1"/>
          </p:nvPr>
        </p:nvSpPr>
        <p:spPr>
          <a:xfrm>
            <a:off x="379223" y="2428004"/>
            <a:ext cx="6080092" cy="3392681"/>
          </a:xfrm>
        </p:spPr>
        <p:txBody>
          <a:bodyPr anchor="t">
            <a:noAutofit/>
          </a:bodyPr>
          <a:lstStyle/>
          <a:p>
            <a:pPr marL="0" indent="0" algn="ctr">
              <a:lnSpc>
                <a:spcPct val="100000"/>
              </a:lnSpc>
              <a:buNone/>
            </a:pPr>
            <a:r>
              <a:rPr lang="es-MX" dirty="0"/>
              <a:t>Jesús nuestro ejemplo: Él aceptaba a cada persona; ricos, pobres, dirigentes, siervos, intocables. “Cada alma era preciosa a su vista. . . En todos los hombres veía almas caídas a las cuales era su misión salvar” </a:t>
            </a:r>
          </a:p>
          <a:p>
            <a:pPr marL="0" indent="0" algn="ctr">
              <a:lnSpc>
                <a:spcPct val="100000"/>
              </a:lnSpc>
              <a:buNone/>
            </a:pPr>
            <a:r>
              <a:rPr lang="es-MX" dirty="0"/>
              <a:t>-</a:t>
            </a:r>
            <a:r>
              <a:rPr lang="es-MX" i="1" dirty="0"/>
              <a:t>El Deseado de todas las gentes, </a:t>
            </a:r>
            <a:r>
              <a:rPr lang="es-MX" dirty="0"/>
              <a:t>p. 319</a:t>
            </a:r>
          </a:p>
          <a:p>
            <a:pPr marL="0" indent="0" algn="ctr">
              <a:lnSpc>
                <a:spcPct val="170000"/>
              </a:lnSpc>
              <a:buNone/>
            </a:pPr>
            <a:endParaRPr lang="en-US" sz="2400" dirty="0"/>
          </a:p>
        </p:txBody>
      </p:sp>
      <p:sp>
        <p:nvSpPr>
          <p:cNvPr id="9" name="Freeform: Shape 8">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E7731E8-38B9-9A42-98C2-21047B9E9228}"/>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62800982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DD413-196D-1441-B813-48B897BED14C}"/>
              </a:ext>
            </a:extLst>
          </p:cNvPr>
          <p:cNvSpPr>
            <a:spLocks noGrp="1"/>
          </p:cNvSpPr>
          <p:nvPr>
            <p:ph type="title"/>
          </p:nvPr>
        </p:nvSpPr>
        <p:spPr>
          <a:xfrm>
            <a:off x="762001" y="803325"/>
            <a:ext cx="5314536" cy="1325563"/>
          </a:xfrm>
        </p:spPr>
        <p:txBody>
          <a:bodyPr>
            <a:normAutofit/>
          </a:bodyPr>
          <a:lstStyle/>
          <a:p>
            <a:r>
              <a:rPr lang="es-MX" b="1" dirty="0">
                <a:solidFill>
                  <a:srgbClr val="92D050"/>
                </a:solidFill>
              </a:rPr>
              <a:t>4. Pasa tiempo a solas</a:t>
            </a:r>
            <a:r>
              <a:rPr lang="es-MX" dirty="0">
                <a:solidFill>
                  <a:srgbClr val="92D050"/>
                </a:solidFill>
              </a:rPr>
              <a:t> </a:t>
            </a:r>
            <a:endParaRPr lang="en-US" dirty="0">
              <a:solidFill>
                <a:srgbClr val="92D050"/>
              </a:solidFill>
            </a:endParaRPr>
          </a:p>
        </p:txBody>
      </p:sp>
      <p:sp>
        <p:nvSpPr>
          <p:cNvPr id="3" name="Content Placeholder 2">
            <a:extLst>
              <a:ext uri="{FF2B5EF4-FFF2-40B4-BE49-F238E27FC236}">
                <a16:creationId xmlns:a16="http://schemas.microsoft.com/office/drawing/2014/main" id="{66F41AE5-3DF8-0F4C-9C86-1DFF0CBCDFC2}"/>
              </a:ext>
            </a:extLst>
          </p:cNvPr>
          <p:cNvSpPr>
            <a:spLocks noGrp="1"/>
          </p:cNvSpPr>
          <p:nvPr>
            <p:ph idx="1"/>
          </p:nvPr>
        </p:nvSpPr>
        <p:spPr>
          <a:xfrm>
            <a:off x="602975" y="2530809"/>
            <a:ext cx="5609220" cy="2450095"/>
          </a:xfrm>
        </p:spPr>
        <p:txBody>
          <a:bodyPr anchor="t">
            <a:normAutofit/>
          </a:bodyPr>
          <a:lstStyle/>
          <a:p>
            <a:pPr marL="0" indent="0" algn="ctr">
              <a:lnSpc>
                <a:spcPct val="100000"/>
              </a:lnSpc>
              <a:buNone/>
            </a:pPr>
            <a:r>
              <a:rPr lang="es-MX" dirty="0"/>
              <a:t>Jesús nuestro ejemplo: “Después de despedir a la gente, subió a la montaña para orar a solas”</a:t>
            </a:r>
          </a:p>
          <a:p>
            <a:pPr marL="0" indent="0" algn="ctr">
              <a:lnSpc>
                <a:spcPct val="100000"/>
              </a:lnSpc>
              <a:buNone/>
            </a:pPr>
            <a:r>
              <a:rPr lang="es-MX" dirty="0"/>
              <a:t>-Mateo 14:23.</a:t>
            </a:r>
            <a:endParaRPr lang="en-US" dirty="0"/>
          </a:p>
        </p:txBody>
      </p:sp>
      <p:sp>
        <p:nvSpPr>
          <p:cNvPr id="9" name="Freeform: Shape 8">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F3D6BFD9-5752-6B42-AF1B-8CD16056574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156331360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F34E1-F58A-4845-AA79-B2DC85FDA03F}"/>
              </a:ext>
            </a:extLst>
          </p:cNvPr>
          <p:cNvSpPr>
            <a:spLocks noGrp="1"/>
          </p:cNvSpPr>
          <p:nvPr>
            <p:ph type="title"/>
          </p:nvPr>
        </p:nvSpPr>
        <p:spPr>
          <a:xfrm>
            <a:off x="762001" y="803325"/>
            <a:ext cx="5314536" cy="1325563"/>
          </a:xfrm>
        </p:spPr>
        <p:txBody>
          <a:bodyPr>
            <a:normAutofit/>
          </a:bodyPr>
          <a:lstStyle/>
          <a:p>
            <a:pPr algn="ctr"/>
            <a:r>
              <a:rPr lang="es-MX" b="1" dirty="0">
                <a:solidFill>
                  <a:srgbClr val="00B0F0"/>
                </a:solidFill>
              </a:rPr>
              <a:t>5. Procura otras relaciones</a:t>
            </a:r>
            <a:r>
              <a:rPr lang="es-MX" dirty="0">
                <a:solidFill>
                  <a:srgbClr val="00B0F0"/>
                </a:solidFill>
              </a:rPr>
              <a:t> </a:t>
            </a:r>
            <a:endParaRPr lang="en-US" dirty="0">
              <a:solidFill>
                <a:srgbClr val="00B0F0"/>
              </a:solidFill>
            </a:endParaRPr>
          </a:p>
        </p:txBody>
      </p:sp>
      <p:sp>
        <p:nvSpPr>
          <p:cNvPr id="3" name="Content Placeholder 2">
            <a:extLst>
              <a:ext uri="{FF2B5EF4-FFF2-40B4-BE49-F238E27FC236}">
                <a16:creationId xmlns:a16="http://schemas.microsoft.com/office/drawing/2014/main" id="{2B9A1670-75D9-8042-BEB8-1988D0FF7EBE}"/>
              </a:ext>
            </a:extLst>
          </p:cNvPr>
          <p:cNvSpPr>
            <a:spLocks noGrp="1"/>
          </p:cNvSpPr>
          <p:nvPr>
            <p:ph idx="1"/>
          </p:nvPr>
        </p:nvSpPr>
        <p:spPr>
          <a:xfrm>
            <a:off x="762000" y="2822358"/>
            <a:ext cx="5314536" cy="3220634"/>
          </a:xfrm>
        </p:spPr>
        <p:txBody>
          <a:bodyPr anchor="t">
            <a:normAutofit/>
          </a:bodyPr>
          <a:lstStyle/>
          <a:p>
            <a:pPr marL="0" indent="0" algn="ctr">
              <a:lnSpc>
                <a:spcPct val="150000"/>
              </a:lnSpc>
              <a:buNone/>
            </a:pPr>
            <a:r>
              <a:rPr lang="es-MX" dirty="0"/>
              <a:t>Jesús nuestro ejemplo: “Por tanto, vayan y hagan discípulos de todas las naciones” -Mateo 28:19.</a:t>
            </a:r>
            <a:endParaRPr lang="en-US" dirty="0"/>
          </a:p>
        </p:txBody>
      </p:sp>
      <p:sp>
        <p:nvSpPr>
          <p:cNvPr id="14" name="Freeform: Shape 13">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F72F46E8-CA3F-C849-9F58-39C562859ECD}"/>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b="-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189428802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FFD9A-22A4-774C-BED9-A40D385EEE72}"/>
              </a:ext>
            </a:extLst>
          </p:cNvPr>
          <p:cNvSpPr>
            <a:spLocks noGrp="1"/>
          </p:cNvSpPr>
          <p:nvPr>
            <p:ph type="title"/>
          </p:nvPr>
        </p:nvSpPr>
        <p:spPr>
          <a:xfrm>
            <a:off x="762000" y="509955"/>
            <a:ext cx="5609219" cy="1618934"/>
          </a:xfrm>
        </p:spPr>
        <p:txBody>
          <a:bodyPr>
            <a:normAutofit fontScale="90000"/>
          </a:bodyPr>
          <a:lstStyle/>
          <a:p>
            <a:pPr algn="ctr"/>
            <a:r>
              <a:rPr lang="es-MX" b="1" dirty="0">
                <a:solidFill>
                  <a:schemeClr val="accent2">
                    <a:lumMod val="40000"/>
                    <a:lumOff val="60000"/>
                  </a:schemeClr>
                </a:solidFill>
              </a:rPr>
              <a:t>6. Prepárate para el cambio en tus relaciones</a:t>
            </a:r>
            <a:r>
              <a:rPr lang="es-MX" dirty="0">
                <a:solidFill>
                  <a:schemeClr val="accent2">
                    <a:lumMod val="40000"/>
                    <a:lumOff val="60000"/>
                  </a:schemeClr>
                </a:solidFill>
              </a:rPr>
              <a:t> </a:t>
            </a:r>
            <a:endParaRPr lang="en-US" dirty="0">
              <a:solidFill>
                <a:schemeClr val="accent2">
                  <a:lumMod val="40000"/>
                  <a:lumOff val="60000"/>
                </a:schemeClr>
              </a:solidFill>
            </a:endParaRPr>
          </a:p>
        </p:txBody>
      </p:sp>
      <p:sp>
        <p:nvSpPr>
          <p:cNvPr id="3" name="Content Placeholder 2">
            <a:extLst>
              <a:ext uri="{FF2B5EF4-FFF2-40B4-BE49-F238E27FC236}">
                <a16:creationId xmlns:a16="http://schemas.microsoft.com/office/drawing/2014/main" id="{F64F7139-E723-3F47-B20E-CC0CC0B935DF}"/>
              </a:ext>
            </a:extLst>
          </p:cNvPr>
          <p:cNvSpPr>
            <a:spLocks noGrp="1"/>
          </p:cNvSpPr>
          <p:nvPr>
            <p:ph idx="1"/>
          </p:nvPr>
        </p:nvSpPr>
        <p:spPr>
          <a:xfrm>
            <a:off x="762001" y="2491409"/>
            <a:ext cx="5609218" cy="3163529"/>
          </a:xfrm>
        </p:spPr>
        <p:txBody>
          <a:bodyPr anchor="t">
            <a:normAutofit/>
          </a:bodyPr>
          <a:lstStyle/>
          <a:p>
            <a:pPr marL="0" lvl="0" indent="0" algn="ctr">
              <a:lnSpc>
                <a:spcPct val="100000"/>
              </a:lnSpc>
              <a:spcBef>
                <a:spcPts val="0"/>
              </a:spcBef>
              <a:buNone/>
              <a:defRPr/>
            </a:pPr>
            <a:r>
              <a:rPr lang="es-MX" dirty="0"/>
              <a:t>Jesús nuestro ejemplo: “Y yo le pediré al Padre, y él les dará otro Consolador para que los acompañe siempre…</a:t>
            </a:r>
            <a:r>
              <a:rPr lang="es-MX" baseline="30000" dirty="0"/>
              <a:t> </a:t>
            </a:r>
            <a:r>
              <a:rPr lang="es-MX" dirty="0"/>
              <a:t>No los voy a dejar huérfanos; volveré a ustedes”.  </a:t>
            </a:r>
          </a:p>
          <a:p>
            <a:pPr marL="0" lvl="0" indent="0" algn="ctr">
              <a:lnSpc>
                <a:spcPct val="100000"/>
              </a:lnSpc>
              <a:spcBef>
                <a:spcPts val="0"/>
              </a:spcBef>
              <a:buNone/>
              <a:defRPr/>
            </a:pPr>
            <a:r>
              <a:rPr lang="es-MX" dirty="0"/>
              <a:t>Juan 14:16 y 18.</a:t>
            </a:r>
          </a:p>
        </p:txBody>
      </p:sp>
      <p:sp>
        <p:nvSpPr>
          <p:cNvPr id="10" name="Freeform: Shape 9">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7B68A3EE-6A78-764A-8410-E457BFDC863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271734010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2615</TotalTime>
  <Words>627</Words>
  <Application>Microsoft Office PowerPoint</Application>
  <PresentationFormat>Widescreen</PresentationFormat>
  <Paragraphs>29</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JESÚS NUESTRO EJEMPLO</vt:lpstr>
      <vt:lpstr>1.Protege la reputación de tu amigo(a) </vt:lpstr>
      <vt:lpstr>2. Ten cuidado con la crítica </vt:lpstr>
      <vt:lpstr>3. Usa palabras de aceptación </vt:lpstr>
      <vt:lpstr>4. Pasa tiempo a solas </vt:lpstr>
      <vt:lpstr>5. Procura otras relaciones </vt:lpstr>
      <vt:lpstr>6. Prepárate para el cambio en tus relaciones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JESUS’S OUR EXAMPLE [Discussion Time] </dc:title>
  <dc:creator>Arrais, Raquel</dc:creator>
  <cp:lastModifiedBy>Cora Villarreal</cp:lastModifiedBy>
  <cp:revision>6</cp:revision>
  <dcterms:created xsi:type="dcterms:W3CDTF">2020-02-06T20:18:19Z</dcterms:created>
  <dcterms:modified xsi:type="dcterms:W3CDTF">2020-04-02T13:59:08Z</dcterms:modified>
</cp:coreProperties>
</file>