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6" r:id="rId2"/>
    <p:sldId id="256" r:id="rId3"/>
    <p:sldId id="258" r:id="rId4"/>
    <p:sldId id="267" r:id="rId5"/>
    <p:sldId id="268" r:id="rId6"/>
    <p:sldId id="257" r:id="rId7"/>
    <p:sldId id="259" r:id="rId8"/>
    <p:sldId id="269" r:id="rId9"/>
    <p:sldId id="264" r:id="rId10"/>
    <p:sldId id="260" r:id="rId11"/>
    <p:sldId id="261" r:id="rId12"/>
    <p:sldId id="262" r:id="rId13"/>
    <p:sldId id="270" r:id="rId14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enhum Estilo, Grade de Tabela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65478-5542-4B11-B4F5-22B55A040827}" type="datetimeFigureOut">
              <a:rPr lang="pt-BR" smtClean="0"/>
              <a:pPr/>
              <a:t>22/05/2014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118D-1BD4-4952-ADEC-426258593189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65478-5542-4B11-B4F5-22B55A040827}" type="datetimeFigureOut">
              <a:rPr lang="pt-BR" smtClean="0"/>
              <a:pPr/>
              <a:t>22/05/2014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118D-1BD4-4952-ADEC-426258593189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65478-5542-4B11-B4F5-22B55A040827}" type="datetimeFigureOut">
              <a:rPr lang="pt-BR" smtClean="0"/>
              <a:pPr/>
              <a:t>22/05/2014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118D-1BD4-4952-ADEC-426258593189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65478-5542-4B11-B4F5-22B55A040827}" type="datetimeFigureOut">
              <a:rPr lang="pt-BR" smtClean="0"/>
              <a:pPr/>
              <a:t>22/05/2014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118D-1BD4-4952-ADEC-426258593189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65478-5542-4B11-B4F5-22B55A040827}" type="datetimeFigureOut">
              <a:rPr lang="pt-BR" smtClean="0"/>
              <a:pPr/>
              <a:t>22/05/2014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118D-1BD4-4952-ADEC-426258593189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65478-5542-4B11-B4F5-22B55A040827}" type="datetimeFigureOut">
              <a:rPr lang="pt-BR" smtClean="0"/>
              <a:pPr/>
              <a:t>22/05/2014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118D-1BD4-4952-ADEC-426258593189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65478-5542-4B11-B4F5-22B55A040827}" type="datetimeFigureOut">
              <a:rPr lang="pt-BR" smtClean="0"/>
              <a:pPr/>
              <a:t>22/05/2014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118D-1BD4-4952-ADEC-426258593189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65478-5542-4B11-B4F5-22B55A040827}" type="datetimeFigureOut">
              <a:rPr lang="pt-BR" smtClean="0"/>
              <a:pPr/>
              <a:t>22/05/2014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118D-1BD4-4952-ADEC-426258593189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65478-5542-4B11-B4F5-22B55A040827}" type="datetimeFigureOut">
              <a:rPr lang="pt-BR" smtClean="0"/>
              <a:pPr/>
              <a:t>22/05/2014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118D-1BD4-4952-ADEC-426258593189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65478-5542-4B11-B4F5-22B55A040827}" type="datetimeFigureOut">
              <a:rPr lang="pt-BR" smtClean="0"/>
              <a:pPr/>
              <a:t>22/05/2014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118D-1BD4-4952-ADEC-426258593189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65478-5542-4B11-B4F5-22B55A040827}" type="datetimeFigureOut">
              <a:rPr lang="pt-BR" smtClean="0"/>
              <a:pPr/>
              <a:t>22/05/2014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118D-1BD4-4952-ADEC-426258593189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265478-5542-4B11-B4F5-22B55A040827}" type="datetimeFigureOut">
              <a:rPr lang="pt-BR" smtClean="0"/>
              <a:pPr/>
              <a:t>22/05/2014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2A118D-1BD4-4952-ADEC-426258593189}" type="slidenum">
              <a:rPr lang="pt-BR" smtClean="0"/>
              <a:pPr/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6" name="Picture 4" descr="C:\Users\capela.capela.DSA\Desktop\ppt esp\Sec¦ºa¦âo 03 - Diaconato em ac¦ºa¦âo\Cap. 8 Os pobres e necessitados\Tema Geral\PPT_Guia dos diaconos _Cap9_0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6" name="Picture 4" descr="C:\Users\capela.capela.DSA\Desktop\ppt esp\Sec¦ºa¦âo 03 - Diaconato em ac¦ºa¦âo\Cap. 8 Os pobres e necessitados\Subtitulo 03\PPT_Guia dos diaconos _Cap9_02_0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Retângulo 2"/>
          <p:cNvSpPr/>
          <p:nvPr/>
        </p:nvSpPr>
        <p:spPr>
          <a:xfrm>
            <a:off x="3131840" y="404664"/>
            <a:ext cx="5688632" cy="60462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buFont typeface="Arial" pitchFamily="34" charset="0"/>
              <a:buChar char="•"/>
            </a:pPr>
            <a:r>
              <a:rPr lang="es-ES" sz="2000" dirty="0" smtClean="0"/>
              <a:t>Equipo del Ministerio para los Nuevos Miembros</a:t>
            </a:r>
          </a:p>
          <a:p>
            <a:pPr algn="just">
              <a:lnSpc>
                <a:spcPct val="150000"/>
              </a:lnSpc>
              <a:buFont typeface="Arial" pitchFamily="34" charset="0"/>
              <a:buChar char="•"/>
            </a:pPr>
            <a:r>
              <a:rPr lang="es-ES" sz="2000" dirty="0" smtClean="0"/>
              <a:t>Equipo del Ministerio para las Situaciones de Crisis</a:t>
            </a:r>
          </a:p>
          <a:p>
            <a:pPr algn="just">
              <a:lnSpc>
                <a:spcPct val="150000"/>
              </a:lnSpc>
              <a:buFont typeface="Arial" pitchFamily="34" charset="0"/>
              <a:buChar char="•"/>
            </a:pPr>
            <a:r>
              <a:rPr lang="es-ES" sz="2000" dirty="0" smtClean="0"/>
              <a:t>Equipo del Ministerio de Acción Misionera y de Evangelismo</a:t>
            </a:r>
          </a:p>
          <a:p>
            <a:pPr algn="just">
              <a:lnSpc>
                <a:spcPct val="150000"/>
              </a:lnSpc>
              <a:buFont typeface="Arial" pitchFamily="34" charset="0"/>
              <a:buChar char="•"/>
            </a:pPr>
            <a:r>
              <a:rPr lang="es-ES" sz="2000" dirty="0" smtClean="0"/>
              <a:t>Equipo del Ministerio de la Beneficencia:</a:t>
            </a:r>
          </a:p>
          <a:p>
            <a:pPr algn="just">
              <a:lnSpc>
                <a:spcPct val="150000"/>
              </a:lnSpc>
              <a:buFont typeface="Arial" pitchFamily="34" charset="0"/>
              <a:buChar char="•"/>
            </a:pPr>
            <a:r>
              <a:rPr lang="es-ES" sz="2000" dirty="0" smtClean="0"/>
              <a:t>Equipo del Ministerio para con los Miembros Ausentes de la Iglesia </a:t>
            </a:r>
            <a:endParaRPr lang="pt-BR" sz="2000" dirty="0" smtClean="0"/>
          </a:p>
          <a:p>
            <a:pPr algn="just">
              <a:lnSpc>
                <a:spcPct val="150000"/>
              </a:lnSpc>
              <a:buFont typeface="Arial" pitchFamily="34" charset="0"/>
              <a:buChar char="•"/>
            </a:pPr>
            <a:r>
              <a:rPr lang="es-ES" sz="2000" dirty="0" smtClean="0"/>
              <a:t>Equipo del Ministerio para las Personas Nuevas en la Comunidad </a:t>
            </a:r>
            <a:endParaRPr lang="pt-BR" sz="2000" dirty="0" smtClean="0"/>
          </a:p>
          <a:p>
            <a:pPr algn="just">
              <a:lnSpc>
                <a:spcPct val="150000"/>
              </a:lnSpc>
              <a:buFont typeface="Arial" pitchFamily="34" charset="0"/>
              <a:buChar char="•"/>
            </a:pPr>
            <a:r>
              <a:rPr lang="es-ES" sz="2000" dirty="0" smtClean="0"/>
              <a:t>Equipo del Ministerio a los Miembros Inactivos</a:t>
            </a:r>
            <a:endParaRPr lang="pt-BR" sz="2000" dirty="0" smtClean="0"/>
          </a:p>
          <a:p>
            <a:pPr algn="just">
              <a:lnSpc>
                <a:spcPct val="150000"/>
              </a:lnSpc>
              <a:buFont typeface="Arial" pitchFamily="34" charset="0"/>
              <a:buChar char="•"/>
            </a:pPr>
            <a:r>
              <a:rPr lang="es-ES" sz="2000" dirty="0" smtClean="0"/>
              <a:t>Equipo del Ministerio de Apoyo a las Mujeres Embarazadas Primerizas</a:t>
            </a:r>
          </a:p>
          <a:p>
            <a:pPr algn="just">
              <a:lnSpc>
                <a:spcPct val="150000"/>
              </a:lnSpc>
              <a:buFont typeface="Arial" pitchFamily="34" charset="0"/>
              <a:buChar char="•"/>
            </a:pPr>
            <a:r>
              <a:rPr lang="es-ES" sz="2000" dirty="0" smtClean="0"/>
              <a:t>Equipo del Ministerio de Apoyo a los Desempleados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80" name="Picture 4" descr="C:\Users\capela.capela.DSA\Desktop\ppt esp\Sec¦ºa¦âo 03 - Diaconato em ac¦ºa¦âo\Cap. 8 Os pobres e necessitados\Subtitulo 04\PPT_Guia dos diaconos _Cap9_01_0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4" name="Picture 4" descr="C:\Users\capela.capela.DSA\Desktop\ppt esp\Sec¦ºa¦âo 03 - Diaconato em ac¦ºa¦âo\Cap. 8 Os pobres e necessitados\Subtitulo 04\PPT_Guia dos diaconos _Cap9_02_0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Retângulo 2"/>
          <p:cNvSpPr/>
          <p:nvPr/>
        </p:nvSpPr>
        <p:spPr>
          <a:xfrm>
            <a:off x="3059832" y="2132856"/>
            <a:ext cx="5688632" cy="17851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2200" dirty="0" smtClean="0"/>
              <a:t>Resulta importante </a:t>
            </a:r>
            <a:r>
              <a:rPr lang="pt-BR" sz="2200" dirty="0" err="1" smtClean="0"/>
              <a:t>presentar</a:t>
            </a:r>
            <a:r>
              <a:rPr lang="pt-BR" sz="2200" dirty="0" smtClean="0"/>
              <a:t> </a:t>
            </a:r>
            <a:r>
              <a:rPr lang="pt-BR" sz="2200" dirty="0" err="1" smtClean="0"/>
              <a:t>periódicamente</a:t>
            </a:r>
            <a:r>
              <a:rPr lang="pt-BR" sz="2200" dirty="0" smtClean="0"/>
              <a:t> a </a:t>
            </a:r>
            <a:r>
              <a:rPr lang="pt-BR" sz="2200" dirty="0" err="1" smtClean="0"/>
              <a:t>la</a:t>
            </a:r>
            <a:r>
              <a:rPr lang="pt-BR" sz="2200" dirty="0" smtClean="0"/>
              <a:t> Junta </a:t>
            </a:r>
            <a:r>
              <a:rPr lang="pt-BR" sz="2200" dirty="0" err="1" smtClean="0"/>
              <a:t>Directiva</a:t>
            </a:r>
            <a:r>
              <a:rPr lang="pt-BR" sz="2200" dirty="0" smtClean="0"/>
              <a:t> de </a:t>
            </a:r>
            <a:r>
              <a:rPr lang="pt-BR" sz="2200" dirty="0" err="1" smtClean="0"/>
              <a:t>la</a:t>
            </a:r>
            <a:r>
              <a:rPr lang="pt-BR" sz="2200" dirty="0" smtClean="0"/>
              <a:t> </a:t>
            </a:r>
            <a:r>
              <a:rPr lang="es-ES" sz="2200" dirty="0" smtClean="0"/>
              <a:t>Iglesia un informe de los gastos y recursos utilizados en la atención para con los pobres y necesitados, a fin de que el soporte financiero pueda autorizarse.</a:t>
            </a:r>
            <a:endParaRPr lang="pt-BR" sz="22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4" name="Picture 4" descr="C:\Users\capela.capela.DSA\Desktop\ppt esp\Sec¦ºa¦âo 03 - Diaconato em ac¦ºa¦âo\Cap. 8 Os pobres e necessitados\Subtitulo 04\PPT_Guia dos diaconos _Cap9_02_0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graphicFrame>
        <p:nvGraphicFramePr>
          <p:cNvPr id="4" name="Tabela 3"/>
          <p:cNvGraphicFramePr>
            <a:graphicFrameLocks noGrp="1"/>
          </p:cNvGraphicFramePr>
          <p:nvPr/>
        </p:nvGraphicFramePr>
        <p:xfrm>
          <a:off x="3347865" y="1437640"/>
          <a:ext cx="4272135" cy="36576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512167"/>
                <a:gridCol w="1335923"/>
                <a:gridCol w="1424045"/>
              </a:tblGrid>
              <a:tr h="341865">
                <a:tc>
                  <a:txBody>
                    <a:bodyPr/>
                    <a:lstStyle/>
                    <a:p>
                      <a:pPr algn="l"/>
                      <a:r>
                        <a:rPr lang="pt-BR" sz="1200" b="1" kern="1200" baseline="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Situación</a:t>
                      </a:r>
                      <a:r>
                        <a:rPr lang="pt-BR" sz="1200" b="1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y </a:t>
                      </a:r>
                      <a:r>
                        <a:rPr lang="pt-BR" sz="1200" b="1" kern="1200" baseline="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personas</a:t>
                      </a:r>
                      <a:endParaRPr lang="pt-BR" sz="1200" b="1" kern="1200" baseline="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l"/>
                      <a:r>
                        <a:rPr lang="pt-BR" sz="1200" b="1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que </a:t>
                      </a:r>
                      <a:r>
                        <a:rPr lang="pt-BR" sz="1200" b="1" kern="1200" baseline="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serán</a:t>
                      </a:r>
                      <a:r>
                        <a:rPr lang="pt-BR" sz="1200" b="1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auxiliadas</a:t>
                      </a:r>
                      <a:endParaRPr lang="pt-BR" sz="1200" dirty="0"/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200" b="1" kern="1200" baseline="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Quién</a:t>
                      </a:r>
                      <a:r>
                        <a:rPr lang="pt-BR" sz="1200" b="1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pt-BR" sz="1200" b="1" kern="1200" baseline="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ayudará</a:t>
                      </a:r>
                      <a:endParaRPr lang="pt-BR" sz="1200" dirty="0"/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200" b="1" kern="1200" baseline="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cuándo</a:t>
                      </a:r>
                      <a:endParaRPr lang="pt-BR" sz="1200" dirty="0"/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341865">
                <a:tc>
                  <a:txBody>
                    <a:bodyPr/>
                    <a:lstStyle/>
                    <a:p>
                      <a:r>
                        <a:rPr lang="pt-BR" sz="1200" b="0" kern="1200" baseline="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Nuevos</a:t>
                      </a:r>
                      <a:r>
                        <a:rPr lang="pt-BR" sz="1200" b="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pt-BR" sz="1200" b="0" kern="1200" baseline="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miembros</a:t>
                      </a:r>
                      <a:r>
                        <a:rPr lang="pt-BR" sz="1200" b="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:</a:t>
                      </a:r>
                    </a:p>
                    <a:p>
                      <a:endParaRPr lang="pt-BR" sz="1200" b="0" kern="1200" baseline="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  <a:tr h="341865">
                <a:tc>
                  <a:txBody>
                    <a:bodyPr/>
                    <a:lstStyle/>
                    <a:p>
                      <a:r>
                        <a:rPr lang="pt-BR" sz="1200" b="0" kern="1200" baseline="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Beneficencia</a:t>
                      </a:r>
                      <a:endParaRPr lang="pt-BR" sz="1200" b="0" kern="1200" baseline="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pt-BR" sz="1200" b="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(</a:t>
                      </a:r>
                      <a:r>
                        <a:rPr lang="pt-BR" sz="1200" b="0" kern="1200" baseline="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alimentación</a:t>
                      </a:r>
                      <a:r>
                        <a:rPr lang="pt-BR" sz="1200" b="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,</a:t>
                      </a:r>
                    </a:p>
                    <a:p>
                      <a:r>
                        <a:rPr lang="pt-BR" sz="1200" b="0" kern="1200" baseline="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crisis</a:t>
                      </a:r>
                      <a:r>
                        <a:rPr lang="pt-BR" sz="1200" b="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lang="pt-BR" sz="1200" b="0" kern="1200" baseline="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desempleo</a:t>
                      </a:r>
                      <a:r>
                        <a:rPr lang="pt-BR" sz="1200" b="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):</a:t>
                      </a:r>
                    </a:p>
                    <a:p>
                      <a:endParaRPr lang="pt-BR" sz="12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  <a:tr h="34186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200" b="0" kern="1200" baseline="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Interesados</a:t>
                      </a:r>
                      <a:r>
                        <a:rPr lang="pt-BR" sz="1200" b="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:</a:t>
                      </a:r>
                    </a:p>
                    <a:p>
                      <a:endParaRPr lang="pt-BR" sz="12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  <a:tr h="341865">
                <a:tc>
                  <a:txBody>
                    <a:bodyPr/>
                    <a:lstStyle/>
                    <a:p>
                      <a:r>
                        <a:rPr lang="pt-BR" sz="1200" b="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Ausentes/</a:t>
                      </a:r>
                    </a:p>
                    <a:p>
                      <a:r>
                        <a:rPr lang="pt-BR" sz="1200" b="0" kern="1200" baseline="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Inactivos</a:t>
                      </a:r>
                      <a:r>
                        <a:rPr lang="pt-BR" sz="1200" b="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:</a:t>
                      </a:r>
                    </a:p>
                    <a:p>
                      <a:endParaRPr lang="pt-BR" sz="12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  <a:tr h="341865">
                <a:tc>
                  <a:txBody>
                    <a:bodyPr/>
                    <a:lstStyle/>
                    <a:p>
                      <a:r>
                        <a:rPr lang="pt-BR" sz="1200" b="0" kern="1200" baseline="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Embarazadas</a:t>
                      </a:r>
                      <a:r>
                        <a:rPr lang="pt-BR" sz="1200" b="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endParaRPr lang="pt-BR" sz="12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  <a:tr h="34186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200" b="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Enfermos:</a:t>
                      </a:r>
                      <a:endParaRPr lang="pt-BR" sz="1200" b="0" dirty="0" smtClean="0"/>
                    </a:p>
                    <a:p>
                      <a:endParaRPr lang="pt-BR" sz="12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6" name="Picture 8" descr="C:\Users\capela.capela.DSA\Desktop\ppt esp\Sec¦ºa¦âo 03 - Diaconato em ac¦ºa¦âo\Cap. 8 Os pobres e necessitados\Subtitulo 01\PPT_Guia dos diaconos _Cap9_01_0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8" name="Picture 8" descr="C:\Users\capela.capela.DSA\Desktop\ppt esp\Sec¦ºa¦âo 03 - Diaconato em ac¦ºa¦âo\Cap. 8 Os pobres e necessitados\Subtitulo 01\PPT_Guia dos diaconos _Cap9_02_0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Retângulo 2"/>
          <p:cNvSpPr/>
          <p:nvPr/>
        </p:nvSpPr>
        <p:spPr>
          <a:xfrm>
            <a:off x="3131840" y="980728"/>
            <a:ext cx="5400600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S" sz="2000" dirty="0" smtClean="0"/>
              <a:t>Acerca de la importancia del trabajo en favor de las personas y las familias necesitadas, Elena de White hace las siguientes declaraciones, que se</a:t>
            </a:r>
          </a:p>
          <a:p>
            <a:pPr algn="just"/>
            <a:r>
              <a:rPr lang="es-ES" sz="2000" dirty="0" smtClean="0"/>
              <a:t>aplican a todos los miembros de la iglesia:</a:t>
            </a:r>
          </a:p>
          <a:p>
            <a:pPr algn="just"/>
            <a:endParaRPr lang="es-ES" sz="2000" dirty="0" smtClean="0"/>
          </a:p>
          <a:p>
            <a:pPr algn="just"/>
            <a:r>
              <a:rPr lang="es-ES" sz="2000" dirty="0" smtClean="0"/>
              <a:t>“Pero la luz que durante años ha estado delante de las iglesias ha sido </a:t>
            </a:r>
            <a:r>
              <a:rPr lang="pt-BR" sz="2000" dirty="0" smtClean="0"/>
              <a:t>desobedecida.</a:t>
            </a:r>
          </a:p>
          <a:p>
            <a:pPr algn="just"/>
            <a:r>
              <a:rPr lang="es-ES" sz="2000" dirty="0" smtClean="0"/>
              <a:t>No se ha hecho la obra que debería haberse realizado a favor de la humanidad doliente en cada iglesia. Los miembros de iglesia han dejado de prestar atención a la Palabra del Señor, y esto los ha privado de una experiencia que debían haber ganado en la obra del Evangelio” (</a:t>
            </a:r>
            <a:r>
              <a:rPr lang="es-ES" sz="2000" i="1" dirty="0" smtClean="0"/>
              <a:t>El ministerio </a:t>
            </a:r>
            <a:r>
              <a:rPr lang="pt-BR" sz="2000" i="1" dirty="0" smtClean="0"/>
              <a:t>de </a:t>
            </a:r>
            <a:r>
              <a:rPr lang="pt-BR" sz="2000" i="1" dirty="0" err="1" smtClean="0"/>
              <a:t>la</a:t>
            </a:r>
            <a:r>
              <a:rPr lang="pt-BR" sz="2000" i="1" dirty="0" smtClean="0"/>
              <a:t> </a:t>
            </a:r>
            <a:r>
              <a:rPr lang="pt-BR" sz="2000" i="1" dirty="0" err="1" smtClean="0"/>
              <a:t>bondad</a:t>
            </a:r>
            <a:r>
              <a:rPr lang="pt-BR" sz="2000" i="1" dirty="0" smtClean="0"/>
              <a:t>, p. 190).</a:t>
            </a:r>
            <a:endParaRPr lang="pt-BR" sz="20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8" name="Picture 8" descr="C:\Users\capela.capela.DSA\Desktop\ppt esp\Sec¦ºa¦âo 03 - Diaconato em ac¦ºa¦âo\Cap. 8 Os pobres e necessitados\Subtitulo 01\PPT_Guia dos diaconos _Cap9_02_0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Retângulo 2"/>
          <p:cNvSpPr/>
          <p:nvPr/>
        </p:nvSpPr>
        <p:spPr>
          <a:xfrm>
            <a:off x="2987824" y="1700808"/>
            <a:ext cx="576064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S" sz="2000" dirty="0" smtClean="0"/>
              <a:t>“Trabajad de casa en casa sin descuidar a los pobres, que generalmente son pasados por alto. Cristo dijo: ‘Me ha ungido para dar buenas nuevas a los pobres’ (</a:t>
            </a:r>
            <a:r>
              <a:rPr lang="es-ES" sz="2000" dirty="0" err="1" smtClean="0"/>
              <a:t>Luc</a:t>
            </a:r>
            <a:r>
              <a:rPr lang="es-ES" sz="2000" dirty="0" smtClean="0"/>
              <a:t>. 4:18), y hemos de hacer lo mismo” (</a:t>
            </a:r>
            <a:r>
              <a:rPr lang="es-ES" sz="2000" i="1" dirty="0" smtClean="0"/>
              <a:t>ibíd., p. 82).</a:t>
            </a:r>
            <a:endParaRPr lang="pt-BR" sz="20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8" name="Picture 8" descr="C:\Users\capela.capela.DSA\Desktop\ppt esp\Sec¦ºa¦âo 03 - Diaconato em ac¦ºa¦âo\Cap. 8 Os pobres e necessitados\Subtitulo 01\PPT_Guia dos diaconos _Cap9_02_0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Retângulo 3"/>
          <p:cNvSpPr/>
          <p:nvPr/>
        </p:nvSpPr>
        <p:spPr>
          <a:xfrm>
            <a:off x="3131840" y="1166843"/>
            <a:ext cx="5400600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S" sz="2000" dirty="0" smtClean="0"/>
              <a:t>El </a:t>
            </a:r>
            <a:r>
              <a:rPr lang="es-ES" sz="2000" i="1" dirty="0" smtClean="0"/>
              <a:t>Manual de la iglesia dice: </a:t>
            </a:r>
          </a:p>
          <a:p>
            <a:pPr algn="just"/>
            <a:endParaRPr lang="es-ES" sz="2000" i="1" dirty="0" smtClean="0"/>
          </a:p>
          <a:p>
            <a:pPr algn="just"/>
            <a:r>
              <a:rPr lang="es-ES" sz="2000" dirty="0" smtClean="0"/>
              <a:t>“Otra responsabilidad importante de los diáconos es el cuidado de los enfermos y el socorro de los pobres y los desafortunados [...]. El dinero para esta obra debe ser provisto por el fondo de pobres de la iglesia local. El tesorero, por recomendación de la Junta Directiva de la iglesia, entregará a los diáconos o a las diaconisas el dinero que se requiera para auxiliar en los casos de necesidad” (p. 78).</a:t>
            </a:r>
          </a:p>
          <a:p>
            <a:pPr algn="just"/>
            <a:r>
              <a:rPr lang="es-ES" sz="2000" dirty="0" smtClean="0"/>
              <a:t>“Las diaconisas ayudan a los diáconos en el cuidado de los enfermos, de los necesitados y de los  desafortunados” (</a:t>
            </a:r>
            <a:r>
              <a:rPr lang="es-ES" sz="2000" i="1" dirty="0" smtClean="0"/>
              <a:t>ibíd., p. 79).</a:t>
            </a:r>
            <a:endParaRPr lang="pt-BR" sz="20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83" name="Picture 11" descr="C:\Users\capela.capela.DSA\Desktop\ppt esp\Sec¦ºa¦âo 03 - Diaconato em ac¦ºa¦âo\Cap. 8 Os pobres e necessitados\Subtitulo 02\PPT_Guia dos diaconos _Cap9_01_0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4" name="Picture 8" descr="C:\Users\capela.capela.DSA\Desktop\ppt esp\Sec¦ºa¦âo 03 - Diaconato em ac¦ºa¦âo\Cap. 8 Os pobres e necessitados\Subtitulo 02\PPT_Guia dos diaconos _Cap9_02_0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Retângulo 2"/>
          <p:cNvSpPr/>
          <p:nvPr/>
        </p:nvSpPr>
        <p:spPr>
          <a:xfrm>
            <a:off x="3059832" y="1052736"/>
            <a:ext cx="5562872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S" sz="2000" dirty="0" smtClean="0"/>
              <a:t>Los diáconos y las diaconisas, juntamente con la Agencia Adventista de Desarrollo y Recursos Asistenciales (ADRA) necesitan estar en común acuerdo con relación al programa de atención a los pobres y necesitados de </a:t>
            </a:r>
            <a:r>
              <a:rPr lang="pt-BR" sz="2000" dirty="0" err="1" smtClean="0"/>
              <a:t>la</a:t>
            </a:r>
            <a:r>
              <a:rPr lang="pt-BR" sz="2000" dirty="0" smtClean="0"/>
              <a:t> </a:t>
            </a:r>
            <a:r>
              <a:rPr lang="pt-BR" sz="2000" dirty="0" err="1" smtClean="0"/>
              <a:t>iglesia</a:t>
            </a:r>
            <a:r>
              <a:rPr lang="pt-BR" sz="2000" dirty="0" smtClean="0"/>
              <a:t>.</a:t>
            </a:r>
          </a:p>
          <a:p>
            <a:pPr algn="just"/>
            <a:endParaRPr lang="pt-BR" sz="2000" dirty="0" smtClean="0"/>
          </a:p>
          <a:p>
            <a:pPr algn="just"/>
            <a:r>
              <a:rPr lang="es-ES" sz="2000" dirty="0" smtClean="0"/>
              <a:t>“Esta sociedad reúne y prepara ropa, alimentos y otros materiales para los pobres, los necesitados y los desafortunados, y trabaja en estrecha colaboración con los diáconos y las diaconisas de la iglesia (</a:t>
            </a:r>
            <a:r>
              <a:rPr lang="es-ES" sz="2000" i="1" dirty="0" smtClean="0"/>
              <a:t>Manual de la iglesia, p. 98).</a:t>
            </a:r>
          </a:p>
          <a:p>
            <a:pPr algn="just"/>
            <a:endParaRPr lang="es-ES" sz="2000" i="1" dirty="0" smtClean="0"/>
          </a:p>
          <a:p>
            <a:pPr algn="just"/>
            <a:r>
              <a:rPr lang="es-ES" sz="2000" dirty="0" smtClean="0"/>
              <a:t>Mientras la Agencia Adventista de Desarrollo y Recursos Asistenciales (ADRA) atiende a los pobres, el diaconado concentra sus esfuerzos en el auxilio de los pobres de la iglesia.              </a:t>
            </a:r>
            <a:endParaRPr lang="pt-BR" sz="20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4" name="Picture 8" descr="C:\Users\capela.capela.DSA\Desktop\ppt esp\Sec¦ºa¦âo 03 - Diaconato em ac¦ºa¦âo\Cap. 8 Os pobres e necessitados\Subtitulo 02\PPT_Guia dos diaconos _Cap9_02_0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Retângulo 2"/>
          <p:cNvSpPr/>
          <p:nvPr/>
        </p:nvSpPr>
        <p:spPr>
          <a:xfrm>
            <a:off x="2915816" y="1443841"/>
            <a:ext cx="5544616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S" sz="2000" dirty="0" smtClean="0"/>
              <a:t>La organización y la planificación de estas tareas son importantísimas para que los objetivos sean satisfactoriamente alcanzados. El primer paso</a:t>
            </a:r>
          </a:p>
          <a:p>
            <a:pPr algn="just"/>
            <a:r>
              <a:rPr lang="es-ES" sz="2000" dirty="0" smtClean="0"/>
              <a:t>consiste en identificar y catalogar los nombres de las personas o familias que necesitan ser atendidas.</a:t>
            </a:r>
          </a:p>
          <a:p>
            <a:pPr algn="just"/>
            <a:endParaRPr lang="es-ES" sz="2000" dirty="0" smtClean="0"/>
          </a:p>
          <a:p>
            <a:pPr algn="just"/>
            <a:r>
              <a:rPr lang="es-ES" sz="2000" dirty="0" smtClean="0"/>
              <a:t>Deberá realizarse una descripción resumida de</a:t>
            </a:r>
          </a:p>
          <a:p>
            <a:pPr algn="just"/>
            <a:r>
              <a:rPr lang="es-ES" sz="2000" dirty="0" smtClean="0"/>
              <a:t>la situación específica en la cual la persona o la familia se encuentran. Finalmente, a través de un sistemático programa de visitación, se procura, dentro de las posibilidades de la iglesia, suplir las necesidades.</a:t>
            </a:r>
            <a:endParaRPr lang="pt-BR" sz="20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2" name="Picture 4" descr="C:\Users\capela.capela.DSA\Desktop\ppt esp\Sec¦ºa¦âo 03 - Diaconato em ac¦ºa¦âo\Cap. 8 Os pobres e necessitados\Subtitulo 03\PPT_Guia dos diaconos _Cap9_01_0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103</TotalTime>
  <Words>631</Words>
  <Application>Microsoft Office PowerPoint</Application>
  <PresentationFormat>Apresentação na tela (4:3)</PresentationFormat>
  <Paragraphs>43</Paragraphs>
  <Slides>13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13</vt:i4>
      </vt:variant>
    </vt:vector>
  </HeadingPairs>
  <TitlesOfParts>
    <vt:vector size="14" baseType="lpstr">
      <vt:lpstr>Tema do Office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capela.capela</dc:creator>
  <cp:lastModifiedBy>selma.luz</cp:lastModifiedBy>
  <cp:revision>14</cp:revision>
  <dcterms:created xsi:type="dcterms:W3CDTF">2014-05-01T22:48:50Z</dcterms:created>
  <dcterms:modified xsi:type="dcterms:W3CDTF">2014-05-22T21:05:47Z</dcterms:modified>
</cp:coreProperties>
</file>