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65478-5542-4B11-B4F5-22B55A040827}" type="datetimeFigureOut">
              <a:rPr lang="pt-BR" smtClean="0"/>
              <a:pPr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apela.capela.DSA\Desktop\ppt esp\Sec¦ºa¦âo 01 - A igreja e o Diaconato\Cap. 2 A origem do diaconato\Tema geral\PPT_Guia dos diaconos _Cap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Users\capela.capela.DSA\Desktop\ppt esp\Sec¦ºa¦âo 01 - A igreja e o Diaconato\Cap. 2 A origem do diaconato\Subtitulo 01\PPT_Guia dos diaconos _Cap2_01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apela.capela.DSA\Desktop\ppt esp\Sec¦ºa¦âo 01 - A igreja e o Diaconato\Cap. 2 A origem do diaconato\Subtitulo 01\PPT_Guia dos diaconos _Cap2_0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tângulo 2"/>
          <p:cNvSpPr/>
          <p:nvPr/>
        </p:nvSpPr>
        <p:spPr>
          <a:xfrm>
            <a:off x="3131840" y="1052736"/>
            <a:ext cx="554461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/>
              <a:t>“ ‘En aquellos días, habiéndose multiplicado el número de los discípulos, hubo murmuración de los helenistas contra los hebreos, de que sus viudas eran descuidadas en la administración diaria’ (</a:t>
            </a:r>
            <a:r>
              <a:rPr lang="es-ES" sz="2000" dirty="0" err="1" smtClean="0"/>
              <a:t>Hech</a:t>
            </a:r>
            <a:r>
              <a:rPr lang="es-ES" sz="2000" dirty="0" smtClean="0"/>
              <a:t>. 6:1, VM).</a:t>
            </a:r>
          </a:p>
          <a:p>
            <a:pPr algn="just"/>
            <a:r>
              <a:rPr lang="es-ES" sz="2000" dirty="0" smtClean="0"/>
              <a:t>“En la iglesia primitiva había gente de diversas clases sociales y distintas nacionalidades. Cuando vino el Espíritu Santo en Pentecostés, ‘Moraban entonces en Jerusalén judíos, varones religiosos, de todas las naciones debajo del cielo’ (</a:t>
            </a:r>
            <a:r>
              <a:rPr lang="es-ES" sz="2000" dirty="0" err="1" smtClean="0"/>
              <a:t>Hech</a:t>
            </a:r>
            <a:r>
              <a:rPr lang="es-ES" sz="2000" dirty="0" smtClean="0"/>
              <a:t>. 2:5). Entre los de la fe hebrea reunidos en Jerusalén había también algunos que eran conocidos generalmente como helenistas, cuya desconfianza y aun enemistad con los judíos de Palestina databan de </a:t>
            </a:r>
            <a:r>
              <a:rPr lang="pt-BR" sz="2000" dirty="0" smtClean="0"/>
              <a:t>largo </a:t>
            </a:r>
            <a:r>
              <a:rPr lang="pt-BR" sz="2000" dirty="0" err="1" smtClean="0"/>
              <a:t>tiempo</a:t>
            </a:r>
            <a:r>
              <a:rPr lang="pt-BR" sz="2000" dirty="0" smtClean="0"/>
              <a:t>.</a:t>
            </a:r>
            <a:endParaRPr lang="pt-BR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apela.capela.DSA\Desktop\ppt esp\Sec¦ºa¦âo 01 - A igreja e o Diaconato\Cap. 2 A origem do diaconato\Subtitulo 01\PPT_Guia dos diaconos _Cap2_0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tângulo 3"/>
          <p:cNvSpPr/>
          <p:nvPr/>
        </p:nvSpPr>
        <p:spPr>
          <a:xfrm>
            <a:off x="3059832" y="1412776"/>
            <a:ext cx="55446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“El nombramiento de los siete para tomar a su cargo determinada modalidad de trabajo fue muy beneficioso para la iglesia. Estos oficiales cuidaban especialmente de las necesidades de los miembros así como de los intereses económicos de la iglesia; y con su prudente administración y piadoso ejemplo, prestaban importante ayuda a sus colegas para armonizar en unidad de</a:t>
            </a:r>
          </a:p>
          <a:p>
            <a:pPr algn="just"/>
            <a:r>
              <a:rPr lang="es-ES" sz="2400" dirty="0" smtClean="0"/>
              <a:t>conjunto los diversos intereses de la iglesia.</a:t>
            </a:r>
            <a:endParaRPr lang="pt-B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apela.capela.DSA\Desktop\ppt esp\Sec¦ºa¦âo 01 - A igreja e o Diaconato\Cap. 2 A origem do diaconato\Subtitulo 01\PPT_Guia dos diaconos _Cap2_0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tângulo 2"/>
          <p:cNvSpPr/>
          <p:nvPr/>
        </p:nvSpPr>
        <p:spPr>
          <a:xfrm>
            <a:off x="3059832" y="1052736"/>
            <a:ext cx="54726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“A la iglesia primitiva se le había encomendado una obra de crecimiento constante: establecer centros de luz y bendición dondequiera hubiese almas honestas dispuestas a entregarse al servicio de Cristo. La proclamación del</a:t>
            </a:r>
          </a:p>
          <a:p>
            <a:pPr algn="just"/>
            <a:r>
              <a:rPr lang="es-ES" sz="2400" dirty="0" smtClean="0"/>
              <a:t>evangelio había de tener alcance mundial, y los mensajeros de la cruz no podían esperar cumplir su importante misión a menos que permanecieran unidos con los vínculos de la unidad cristiana, y revelaran así al mundo que eran uno con Cristo en Dios.</a:t>
            </a:r>
            <a:endParaRPr lang="pt-B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apela.capela.DSA\Desktop\ppt esp\Sec¦ºa¦âo 01 - A igreja e o Diaconato\Cap. 2 A origem do diaconato\Subtitulo 01\PPT_Guia dos diaconos _Cap2_0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tângulo 2"/>
          <p:cNvSpPr/>
          <p:nvPr/>
        </p:nvSpPr>
        <p:spPr>
          <a:xfrm>
            <a:off x="3131840" y="911617"/>
            <a:ext cx="56886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¿No había orado al Padre, su divino Director:</a:t>
            </a:r>
          </a:p>
          <a:p>
            <a:pPr algn="just"/>
            <a:r>
              <a:rPr lang="es-ES" sz="2400" dirty="0" smtClean="0"/>
              <a:t>‘Guárdalos por tu nombre, para que sean una cosa, como también nosotros’?</a:t>
            </a:r>
          </a:p>
          <a:p>
            <a:pPr algn="just"/>
            <a:r>
              <a:rPr lang="es-ES" sz="2400" dirty="0" smtClean="0"/>
              <a:t>¿Y no había declarado él de sus discípulos: ‘El mundo los aborreció, porque no son del mundo’? ¿No había suplicado al Padre que ellos fueran ‘consumadamente una cosa... para que el mundo crea que tú me enviaste’</a:t>
            </a:r>
          </a:p>
          <a:p>
            <a:pPr algn="just"/>
            <a:r>
              <a:rPr lang="es-ES" sz="2400" dirty="0" smtClean="0"/>
              <a:t>(S. Juan 17:11, 14, 23, 21)? Su vida y poder espirituales dependían de una estrecha comunión con Aquel por quien habían sido comisionados a predicar </a:t>
            </a:r>
            <a:r>
              <a:rPr lang="pt-BR" sz="2400" dirty="0" err="1" smtClean="0"/>
              <a:t>el</a:t>
            </a:r>
            <a:r>
              <a:rPr lang="pt-BR" sz="2400" dirty="0" smtClean="0"/>
              <a:t> </a:t>
            </a:r>
            <a:r>
              <a:rPr lang="pt-BR" sz="2400" dirty="0" err="1" smtClean="0"/>
              <a:t>evangelio</a:t>
            </a:r>
            <a:r>
              <a:rPr lang="pt-BR" sz="2400" dirty="0" smtClean="0"/>
              <a:t>.</a:t>
            </a:r>
            <a:endParaRPr lang="pt-B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apela.capela.DSA\Desktop\ppt esp\Sec¦ºa¦âo 01 - A igreja e o Diaconato\Cap. 2 A origem do diaconato\Subtitulo 01\PPT_Guia dos diaconos _Cap2_0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tângulo 3"/>
          <p:cNvSpPr/>
          <p:nvPr/>
        </p:nvSpPr>
        <p:spPr>
          <a:xfrm>
            <a:off x="3059832" y="1196752"/>
            <a:ext cx="5562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200" dirty="0" smtClean="0"/>
              <a:t>“Los mismos principios de piedad y justicia que debían guiar a los gobernantes del pueblo de Dios en el tiempo de Moisés y de David, habían de seguir también aquellos a quienes se les encomendó la vigilancia de la recién organizada iglesia de Dios en la dispensación evangélica. En la obra de poner en orden las cosas en todas las iglesias, y de consagrar hombres capaces para que actuaran como oficiales, los apóstoles mantenían las altas normas de dirección bosquejadas en los escritos del Antiguo Testamento.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apela.capela.DSA\Desktop\ppt esp\Sec¦ºa¦âo 01 - A igreja e o Diaconato\Cap. 2 A origem do diaconato\Subtitulo 01\PPT_Guia dos diaconos _Cap2_0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tângulo 2"/>
          <p:cNvSpPr/>
          <p:nvPr/>
        </p:nvSpPr>
        <p:spPr>
          <a:xfrm>
            <a:off x="3347864" y="1412776"/>
            <a:ext cx="52565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200" dirty="0" smtClean="0"/>
              <a:t>Sostenían que aquel que es llamado a ocupar un puesto de gran responsabilidad en la iglesia, debe ser ‘sin crimen, como dispensador de Dios; no soberbio, no iracundo, no </a:t>
            </a:r>
            <a:r>
              <a:rPr lang="pt-BR" sz="2200" dirty="0" smtClean="0"/>
              <a:t>amador </a:t>
            </a:r>
            <a:r>
              <a:rPr lang="pt-BR" sz="2200" dirty="0" err="1" smtClean="0"/>
              <a:t>del</a:t>
            </a:r>
            <a:r>
              <a:rPr lang="pt-BR" sz="2200" dirty="0" smtClean="0"/>
              <a:t> </a:t>
            </a:r>
            <a:r>
              <a:rPr lang="pt-BR" sz="2200" dirty="0" err="1" smtClean="0"/>
              <a:t>vino</a:t>
            </a:r>
            <a:r>
              <a:rPr lang="pt-BR" sz="2200" dirty="0" smtClean="0"/>
              <a:t>, no </a:t>
            </a:r>
            <a:r>
              <a:rPr lang="pt-BR" sz="2200" dirty="0" err="1" smtClean="0"/>
              <a:t>heridor</a:t>
            </a:r>
            <a:r>
              <a:rPr lang="pt-BR" sz="2200" dirty="0" smtClean="0"/>
              <a:t>, no </a:t>
            </a:r>
            <a:r>
              <a:rPr lang="pt-BR" sz="2200" dirty="0" err="1" smtClean="0"/>
              <a:t>codicioso</a:t>
            </a:r>
            <a:r>
              <a:rPr lang="pt-BR" sz="2200" dirty="0" smtClean="0"/>
              <a:t> de torpes </a:t>
            </a:r>
            <a:r>
              <a:rPr lang="pt-BR" sz="2200" dirty="0" err="1" smtClean="0"/>
              <a:t>ganancias</a:t>
            </a:r>
            <a:r>
              <a:rPr lang="pt-BR" sz="2200" dirty="0" smtClean="0"/>
              <a:t>; sino hospedador, amador de </a:t>
            </a:r>
            <a:r>
              <a:rPr lang="pt-BR" sz="2200" dirty="0" err="1" smtClean="0"/>
              <a:t>lo</a:t>
            </a:r>
            <a:r>
              <a:rPr lang="pt-BR" sz="2200" dirty="0" smtClean="0"/>
              <a:t> </a:t>
            </a:r>
            <a:r>
              <a:rPr lang="pt-BR" sz="2200" dirty="0" err="1" smtClean="0"/>
              <a:t>bueno</a:t>
            </a:r>
            <a:r>
              <a:rPr lang="pt-BR" sz="2200" dirty="0" smtClean="0"/>
              <a:t>, </a:t>
            </a:r>
            <a:r>
              <a:rPr lang="pt-BR" sz="2200" dirty="0" err="1" smtClean="0"/>
              <a:t>templado</a:t>
            </a:r>
            <a:r>
              <a:rPr lang="pt-BR" sz="2200" dirty="0" smtClean="0"/>
              <a:t>, justo, santo, continente; </a:t>
            </a:r>
            <a:r>
              <a:rPr lang="pt-BR" sz="2200" dirty="0" err="1" smtClean="0"/>
              <a:t>retenedor</a:t>
            </a:r>
            <a:r>
              <a:rPr lang="pt-BR" sz="2200" dirty="0" smtClean="0"/>
              <a:t> de </a:t>
            </a:r>
            <a:r>
              <a:rPr lang="pt-BR" sz="2200" dirty="0" err="1" smtClean="0"/>
              <a:t>la</a:t>
            </a:r>
            <a:r>
              <a:rPr lang="pt-BR" sz="2200" dirty="0" smtClean="0"/>
              <a:t> </a:t>
            </a:r>
            <a:r>
              <a:rPr lang="es-ES" sz="2200" dirty="0" smtClean="0"/>
              <a:t>fiel palabra que es conforme a la doctrina: para que también pueda exhortar con sana doctrina, y convencer a los que contradijeren’ (Tito 1:7-9).</a:t>
            </a:r>
            <a:endParaRPr lang="pt-BR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apela.capela.DSA\Desktop\ppt esp\Sec¦ºa¦âo 01 - A igreja e o Diaconato\Cap. 2 A origem do diaconato\Subtitulo 01\PPT_Guia dos diaconos _Cap2_0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tângulo 3"/>
          <p:cNvSpPr/>
          <p:nvPr/>
        </p:nvSpPr>
        <p:spPr>
          <a:xfrm>
            <a:off x="2934072" y="1340768"/>
            <a:ext cx="574238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200" dirty="0" smtClean="0"/>
              <a:t>“ ‘Dios no es Dios de disensión, sino de paz; como en todas las iglesias de los santos’ (1 </a:t>
            </a:r>
            <a:r>
              <a:rPr lang="es-ES" sz="2200" dirty="0" err="1" smtClean="0"/>
              <a:t>Cor.</a:t>
            </a:r>
            <a:r>
              <a:rPr lang="es-ES" sz="2200" dirty="0" smtClean="0"/>
              <a:t> 14:33), y quiere que hoy día se observe orden y sistema en la conducta de la iglesia, lo mismo que en tiempos antiguos. Desea que su obra se lleve adelante con perfección y exactitud, a fin de sellarla con su aprobación. Los cristianos han de estar unidos con los cristianos y las iglesias con las iglesias, de suerte que los instrumentos humanos cooperen con los divinos, subordinándose todo agente al Espíritu Santo y combinándose todos en dar al mundo las buenas nuevas de la gracia de Dios”.</a:t>
            </a:r>
            <a:endParaRPr lang="pt-BR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689</Words>
  <Application>Microsoft Office PowerPoint</Application>
  <PresentationFormat>Apresentação na tela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capela.capela</dc:creator>
  <cp:lastModifiedBy>selma.luz</cp:lastModifiedBy>
  <cp:revision>7</cp:revision>
  <dcterms:created xsi:type="dcterms:W3CDTF">2014-05-01T22:48:50Z</dcterms:created>
  <dcterms:modified xsi:type="dcterms:W3CDTF">2014-05-20T19:40:52Z</dcterms:modified>
</cp:coreProperties>
</file>