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DCDF3-B4AF-4245-93EA-5CC607E458C9}" type="datetimeFigureOut">
              <a:rPr lang="pt-BR" smtClean="0"/>
              <a:pPr/>
              <a:t>31/10/2013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211C-81C2-4C47-91BD-B0E7F9F7E04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699792" y="1076538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Organización de grupos pequeños. </a:t>
            </a:r>
            <a:endParaRPr lang="es-ES" sz="2000" b="1" dirty="0" smtClean="0"/>
          </a:p>
          <a:p>
            <a:pPr algn="just"/>
            <a:r>
              <a:rPr lang="es-ES" sz="2000" dirty="0" smtClean="0"/>
              <a:t>Para </a:t>
            </a:r>
            <a:r>
              <a:rPr lang="es-ES" sz="2000" dirty="0" smtClean="0"/>
              <a:t>tener éxito, los </a:t>
            </a:r>
            <a:r>
              <a:rPr lang="es-ES" sz="2000" dirty="0" smtClean="0"/>
              <a:t>grupos pequeños </a:t>
            </a:r>
            <a:r>
              <a:rPr lang="es-ES" sz="2000" dirty="0" smtClean="0"/>
              <a:t>necesitan de planificación y organización. Iniciar </a:t>
            </a:r>
            <a:r>
              <a:rPr lang="es-ES" sz="2000" dirty="0" smtClean="0"/>
              <a:t>identificando las </a:t>
            </a:r>
            <a:r>
              <a:rPr lang="es-ES" sz="2000" dirty="0" smtClean="0"/>
              <a:t>necesidades y los intereses compartidos en </a:t>
            </a:r>
            <a:r>
              <a:rPr lang="es-ES" sz="2000" dirty="0" smtClean="0"/>
              <a:t>la comunidad</a:t>
            </a:r>
            <a:endParaRPr lang="es-ES" sz="2000" dirty="0" smtClean="0"/>
          </a:p>
          <a:p>
            <a:pPr algn="just"/>
            <a:r>
              <a:rPr lang="pt-BR" sz="2000" dirty="0" smtClean="0"/>
              <a:t>de </a:t>
            </a:r>
            <a:r>
              <a:rPr lang="pt-BR" sz="2000" dirty="0" err="1" smtClean="0"/>
              <a:t>la</a:t>
            </a:r>
            <a:r>
              <a:rPr lang="pt-BR" sz="2000" dirty="0" smtClean="0"/>
              <a:t> </a:t>
            </a:r>
            <a:r>
              <a:rPr lang="pt-BR" sz="2000" dirty="0" err="1" smtClean="0"/>
              <a:t>iglesia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es-ES" sz="2000" b="1" i="1" dirty="0" smtClean="0"/>
              <a:t>Materiales para los grupos pequeños. </a:t>
            </a:r>
            <a:r>
              <a:rPr lang="es-ES" sz="2000" dirty="0" smtClean="0"/>
              <a:t>Hay disponible una </a:t>
            </a:r>
            <a:r>
              <a:rPr lang="es-ES" sz="2000" dirty="0" smtClean="0"/>
              <a:t>amplia variedad </a:t>
            </a:r>
            <a:r>
              <a:rPr lang="es-ES" sz="2000" dirty="0" smtClean="0"/>
              <a:t>de materiales al respecto de cómo trabajar los grupos </a:t>
            </a:r>
            <a:r>
              <a:rPr lang="es-ES" sz="2000" dirty="0" smtClean="0"/>
              <a:t>pequeños y </a:t>
            </a:r>
            <a:r>
              <a:rPr lang="es-ES" sz="2000" dirty="0" smtClean="0"/>
              <a:t>entrenar a sus </a:t>
            </a:r>
            <a:r>
              <a:rPr lang="es-ES" sz="2000" dirty="0" smtClean="0"/>
              <a:t>líderes.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b="1" i="1" dirty="0" smtClean="0"/>
              <a:t>Actividades sociales. </a:t>
            </a:r>
            <a:r>
              <a:rPr lang="es-ES" sz="2000" dirty="0" smtClean="0"/>
              <a:t>Las actividades sociales en la iglesia </a:t>
            </a:r>
            <a:r>
              <a:rPr lang="es-ES" sz="2000" dirty="0" smtClean="0"/>
              <a:t>auxilian en </a:t>
            </a:r>
            <a:r>
              <a:rPr lang="es-ES" sz="2000" dirty="0" smtClean="0"/>
              <a:t>el desarrollo equilibrado de los aspectos espirituales, mentales</a:t>
            </a:r>
            <a:r>
              <a:rPr lang="es-ES" sz="2000" dirty="0" smtClean="0"/>
              <a:t>, físicos </a:t>
            </a:r>
            <a:r>
              <a:rPr lang="es-ES" sz="2000" dirty="0" smtClean="0"/>
              <a:t>y sociales de los miembros de la iglesia.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692696"/>
            <a:ext cx="59046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CONSEJERÍA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es-ES" sz="2400" dirty="0" smtClean="0"/>
              <a:t>Las siguientes directrices podrán ayudar al anciano </a:t>
            </a:r>
            <a:r>
              <a:rPr lang="es-ES" sz="2400" dirty="0" smtClean="0"/>
              <a:t>a saber </a:t>
            </a:r>
            <a:r>
              <a:rPr lang="es-ES" sz="2400" dirty="0" smtClean="0"/>
              <a:t>cuándo y cómo involucrarse en el proceso de aconsejar a </a:t>
            </a:r>
            <a:r>
              <a:rPr lang="es-ES" sz="2400" dirty="0" smtClean="0"/>
              <a:t>los otros </a:t>
            </a:r>
            <a:r>
              <a:rPr lang="es-ES" sz="2400" dirty="0" smtClean="0"/>
              <a:t>y cuándo es mejor evitar esa participación</a:t>
            </a:r>
            <a:r>
              <a:rPr lang="es-ES" sz="2400" dirty="0" smtClean="0"/>
              <a:t>.</a:t>
            </a:r>
          </a:p>
          <a:p>
            <a:pPr algn="just"/>
            <a:endParaRPr lang="es-ES" sz="2400" b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i="1" dirty="0" smtClean="0"/>
              <a:t>Aprenda a </a:t>
            </a:r>
            <a:r>
              <a:rPr lang="pt-BR" sz="2400" b="1" i="1" dirty="0" err="1" smtClean="0"/>
              <a:t>escuchar</a:t>
            </a:r>
            <a:endParaRPr lang="pt-BR" sz="2400" b="1" i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i="1" dirty="0" err="1" smtClean="0"/>
              <a:t>Concentrarse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en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la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resolución</a:t>
            </a:r>
            <a:endParaRPr lang="pt-BR" sz="2400" b="1" i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i="1" dirty="0" err="1" smtClean="0"/>
              <a:t>Elegir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un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plan</a:t>
            </a:r>
            <a:endParaRPr lang="pt-BR" sz="2400" b="1" i="1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b="1" i="1" dirty="0" smtClean="0"/>
              <a:t>Orar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b="1" i="1" dirty="0" smtClean="0"/>
              <a:t>Saber cuándo realizar un encaminamiento</a:t>
            </a:r>
            <a:endParaRPr lang="pt-BR" sz="2400" b="1" i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843808" y="686301"/>
            <a:ext cx="5904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MINISTERIO DE LA ORACIÓN </a:t>
            </a:r>
          </a:p>
          <a:p>
            <a:pPr algn="just"/>
            <a:endParaRPr lang="pt-BR" sz="2400" b="1" dirty="0" smtClean="0"/>
          </a:p>
          <a:p>
            <a:pPr algn="just"/>
            <a:r>
              <a:rPr lang="es-ES" sz="2400" dirty="0" smtClean="0"/>
              <a:t>Jesús </a:t>
            </a:r>
            <a:r>
              <a:rPr lang="es-ES" sz="2400" dirty="0" smtClean="0"/>
              <a:t>instruyó a los discípulos a que aguarden, en oración, </a:t>
            </a:r>
            <a:r>
              <a:rPr lang="es-ES" sz="2400" dirty="0" smtClean="0"/>
              <a:t>el bautismo </a:t>
            </a:r>
            <a:r>
              <a:rPr lang="es-ES" sz="2400" dirty="0" smtClean="0"/>
              <a:t>del Espíritu Santo </a:t>
            </a:r>
            <a:r>
              <a:rPr lang="es-ES" sz="2400" dirty="0" smtClean="0"/>
              <a:t>antes </a:t>
            </a:r>
            <a:r>
              <a:rPr lang="es-ES" sz="2400" dirty="0" smtClean="0"/>
              <a:t>de realizar cualquier actividad</a:t>
            </a:r>
            <a:r>
              <a:rPr lang="es-ES" sz="2400" dirty="0" smtClean="0"/>
              <a:t>. Él </a:t>
            </a:r>
            <a:r>
              <a:rPr lang="es-ES" sz="2400" dirty="0" smtClean="0"/>
              <a:t>es nuestra herramienta más poderosa en el gran conflicto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Prioridad de la oración. </a:t>
            </a:r>
            <a:r>
              <a:rPr lang="es-ES" sz="2400" dirty="0" smtClean="0"/>
              <a:t>Las iglesias más dinámicas y </a:t>
            </a:r>
            <a:r>
              <a:rPr lang="es-ES" sz="2400" dirty="0" smtClean="0"/>
              <a:t>crecientes son </a:t>
            </a:r>
            <a:r>
              <a:rPr lang="es-ES" sz="2400" dirty="0" smtClean="0"/>
              <a:t>las que enfatizan el ministerio de la oración. Orar </a:t>
            </a:r>
            <a:r>
              <a:rPr lang="es-ES" sz="2400" dirty="0" smtClean="0"/>
              <a:t>con los </a:t>
            </a:r>
            <a:r>
              <a:rPr lang="es-ES" sz="2400" dirty="0" smtClean="0"/>
              <a:t>miembros que luchan para mantener su fe, puede </a:t>
            </a:r>
            <a:r>
              <a:rPr lang="es-ES" sz="2400" dirty="0" smtClean="0"/>
              <a:t>ayudarlos a </a:t>
            </a:r>
            <a:r>
              <a:rPr lang="es-ES" sz="2400" dirty="0" smtClean="0"/>
              <a:t>mantener una íntima relación con Dios.</a:t>
            </a: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1484784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REUNIÓN DE ORACIÓN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r>
              <a:rPr lang="es-ES" sz="2400" dirty="0" smtClean="0"/>
              <a:t>Las </a:t>
            </a:r>
            <a:r>
              <a:rPr lang="es-ES" sz="2400" dirty="0" smtClean="0"/>
              <a:t>reuniones de oración son el punto central de la alabanza y </a:t>
            </a:r>
            <a:r>
              <a:rPr lang="es-ES" sz="2400" dirty="0" smtClean="0"/>
              <a:t>el compañerismo </a:t>
            </a:r>
            <a:r>
              <a:rPr lang="es-ES" sz="2400" dirty="0" smtClean="0"/>
              <a:t>en la iglesia. “Los que realmente buscan la </a:t>
            </a:r>
            <a:r>
              <a:rPr lang="es-ES" sz="2400" dirty="0" smtClean="0"/>
              <a:t>comunión con </a:t>
            </a:r>
            <a:r>
              <a:rPr lang="es-ES" sz="2400" dirty="0" smtClean="0"/>
              <a:t>Dios, serán vistos en las reuniones de oración” (Elena </a:t>
            </a:r>
            <a:r>
              <a:rPr lang="es-ES" sz="2400" dirty="0" smtClean="0"/>
              <a:t>de White</a:t>
            </a:r>
            <a:r>
              <a:rPr lang="es-ES" sz="2400" dirty="0" smtClean="0"/>
              <a:t>, </a:t>
            </a:r>
            <a:r>
              <a:rPr lang="es-ES" sz="2400" i="1" dirty="0" smtClean="0"/>
              <a:t>El camino a Cristo, p. 51</a:t>
            </a:r>
            <a:r>
              <a:rPr lang="es-ES" sz="2400" i="1" dirty="0" smtClean="0"/>
              <a:t>).</a:t>
            </a:r>
          </a:p>
          <a:p>
            <a:pPr algn="just"/>
            <a:endParaRPr lang="es-ES" sz="2400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27784" y="332656"/>
            <a:ext cx="61926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err="1" smtClean="0"/>
              <a:t>Cuatro</a:t>
            </a:r>
            <a:r>
              <a:rPr lang="pt-BR" sz="2400" dirty="0" smtClean="0"/>
              <a:t> ingredientes </a:t>
            </a:r>
            <a:r>
              <a:rPr lang="es-ES" sz="2400" dirty="0" smtClean="0"/>
              <a:t>básicos son esenciales para su éxito.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Planificación.</a:t>
            </a:r>
          </a:p>
          <a:p>
            <a:pPr algn="just"/>
            <a:r>
              <a:rPr lang="es-ES" sz="2400" dirty="0" smtClean="0"/>
              <a:t>“Debe pedirse sabiduría a Dios, y deben hacerse planes para dirigir las reuniones de manera que sean interesantes y atrayentes. La gente tiene hambre del pan de vida. Si lo encuentra en la reunión de oración, irá para recibirlo” (Elena de White, </a:t>
            </a:r>
            <a:r>
              <a:rPr lang="es-ES" sz="2400" i="1" dirty="0" smtClean="0"/>
              <a:t>Testimonios </a:t>
            </a:r>
            <a:r>
              <a:rPr lang="pt-BR" sz="2400" i="1" dirty="0" err="1" smtClean="0"/>
              <a:t>selectos</a:t>
            </a:r>
            <a:r>
              <a:rPr lang="pt-BR" sz="2400" i="1" dirty="0" smtClean="0"/>
              <a:t>, t. 3, p. 235</a:t>
            </a:r>
            <a:r>
              <a:rPr lang="pt-BR" sz="2400" i="1" dirty="0" smtClean="0"/>
              <a:t>).</a:t>
            </a:r>
          </a:p>
          <a:p>
            <a:pPr algn="just"/>
            <a:endParaRPr lang="pt-BR" sz="2400" i="1" dirty="0" smtClean="0"/>
          </a:p>
          <a:p>
            <a:pPr algn="just"/>
            <a:r>
              <a:rPr lang="es-ES" sz="2400" b="1" i="1" dirty="0" smtClean="0"/>
              <a:t>Estudio. </a:t>
            </a:r>
            <a:endParaRPr lang="es-ES" sz="2400" b="1" i="1" dirty="0" smtClean="0"/>
          </a:p>
          <a:p>
            <a:pPr algn="just"/>
            <a:r>
              <a:rPr lang="es-ES" sz="2400" dirty="0" smtClean="0"/>
              <a:t>Incluye </a:t>
            </a:r>
            <a:r>
              <a:rPr lang="es-ES" sz="2400" dirty="0" smtClean="0"/>
              <a:t>un </a:t>
            </a:r>
            <a:r>
              <a:rPr lang="es-ES" sz="2400" dirty="0" smtClean="0"/>
              <a:t>tiempo para </a:t>
            </a:r>
            <a:r>
              <a:rPr lang="es-ES" sz="2400" dirty="0" smtClean="0"/>
              <a:t>el estudio de la Biblia. Esta reunión se destina más </a:t>
            </a:r>
            <a:r>
              <a:rPr lang="es-ES" sz="2400" dirty="0" smtClean="0"/>
              <a:t>para el </a:t>
            </a:r>
            <a:r>
              <a:rPr lang="es-ES" sz="2400" dirty="0" smtClean="0"/>
              <a:t>ensayo que para la predicación, y las presentaciones deben durar</a:t>
            </a:r>
            <a:r>
              <a:rPr lang="es-ES" sz="2400" dirty="0" smtClean="0"/>
              <a:t>, más </a:t>
            </a:r>
            <a:r>
              <a:rPr lang="es-ES" sz="2400" dirty="0" smtClean="0"/>
              <a:t>o menos, unos veinte minutos.</a:t>
            </a:r>
            <a:endParaRPr lang="pt-BR" sz="2400" i="1" dirty="0" smtClean="0"/>
          </a:p>
          <a:p>
            <a:pPr algn="just"/>
            <a:endParaRPr lang="pt-BR" sz="2200" i="1" dirty="0" smtClean="0"/>
          </a:p>
          <a:p>
            <a:pPr algn="just"/>
            <a:endParaRPr lang="pt-BR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699792" y="1412776"/>
            <a:ext cx="61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i="1" dirty="0" smtClean="0"/>
              <a:t>Compartir. </a:t>
            </a:r>
            <a:endParaRPr lang="es-ES" sz="2400" b="1" i="1" dirty="0" smtClean="0"/>
          </a:p>
          <a:p>
            <a:pPr algn="just"/>
            <a:r>
              <a:rPr lang="es-ES" sz="2400" dirty="0" smtClean="0"/>
              <a:t>Reunión </a:t>
            </a:r>
            <a:r>
              <a:rPr lang="es-ES" sz="2400" dirty="0" smtClean="0"/>
              <a:t>de oración ofrece </a:t>
            </a:r>
            <a:r>
              <a:rPr lang="es-ES" sz="2400" dirty="0" smtClean="0"/>
              <a:t>tiempo para </a:t>
            </a:r>
            <a:r>
              <a:rPr lang="es-ES" sz="2400" dirty="0" smtClean="0"/>
              <a:t>el testimonio personal, para </a:t>
            </a:r>
            <a:r>
              <a:rPr lang="es-ES" sz="2400" dirty="0" smtClean="0"/>
              <a:t>reflexiones </a:t>
            </a:r>
            <a:r>
              <a:rPr lang="pt-BR" sz="2400" dirty="0" smtClean="0"/>
              <a:t>y </a:t>
            </a:r>
            <a:r>
              <a:rPr lang="pt-BR" sz="2400" dirty="0" smtClean="0"/>
              <a:t>para compartir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es-ES" sz="2400" b="1" i="1" dirty="0" smtClean="0"/>
              <a:t>Oración</a:t>
            </a:r>
            <a:r>
              <a:rPr lang="es-ES" sz="2400" dirty="0" smtClean="0"/>
              <a:t>.</a:t>
            </a:r>
          </a:p>
          <a:p>
            <a:pPr algn="just"/>
            <a:r>
              <a:rPr lang="es-ES" sz="2400" dirty="0" smtClean="0"/>
              <a:t> </a:t>
            </a:r>
            <a:r>
              <a:rPr lang="es-ES" sz="2400" dirty="0" smtClean="0"/>
              <a:t>Las oraciones deben ser cortas y directas. </a:t>
            </a:r>
            <a:r>
              <a:rPr lang="es-ES" sz="2400" dirty="0" smtClean="0"/>
              <a:t>Déjense las </a:t>
            </a:r>
            <a:r>
              <a:rPr lang="es-ES" sz="2400" dirty="0" smtClean="0"/>
              <a:t>largas y cansadoras peticiones para la cámara </a:t>
            </a:r>
            <a:r>
              <a:rPr lang="es-ES" sz="2400" dirty="0" smtClean="0"/>
              <a:t>privada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699792" y="260648"/>
            <a:ext cx="59046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VISITACIÓN</a:t>
            </a:r>
          </a:p>
          <a:p>
            <a:pPr algn="just"/>
            <a:endParaRPr lang="pt-BR" b="1" dirty="0" smtClean="0"/>
          </a:p>
          <a:p>
            <a:pPr algn="just"/>
            <a:r>
              <a:rPr lang="es-ES" sz="2200" dirty="0" smtClean="0"/>
              <a:t>Visitar a los miembros es vital para el fortalecimiento y el </a:t>
            </a:r>
            <a:r>
              <a:rPr lang="es-ES" sz="2200" dirty="0" smtClean="0"/>
              <a:t>crecimiento </a:t>
            </a:r>
            <a:r>
              <a:rPr lang="pt-BR" sz="2200" dirty="0" smtClean="0"/>
              <a:t>espiritual.</a:t>
            </a:r>
          </a:p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2771800" y="1772816"/>
            <a:ext cx="61206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/>
              <a:t>Siete </a:t>
            </a:r>
            <a:r>
              <a:rPr lang="es-ES" sz="2200" dirty="0" smtClean="0"/>
              <a:t>sugerencias para transformar </a:t>
            </a:r>
            <a:r>
              <a:rPr lang="es-ES" sz="2200" dirty="0" smtClean="0"/>
              <a:t>las </a:t>
            </a:r>
            <a:r>
              <a:rPr lang="pt-BR" sz="2200" dirty="0" smtClean="0"/>
              <a:t>visitas </a:t>
            </a:r>
            <a:r>
              <a:rPr lang="pt-BR" sz="2200" dirty="0" err="1" smtClean="0"/>
              <a:t>en</a:t>
            </a:r>
            <a:r>
              <a:rPr lang="pt-BR" sz="2200" dirty="0" smtClean="0"/>
              <a:t> una </a:t>
            </a:r>
            <a:r>
              <a:rPr lang="pt-BR" sz="2200" dirty="0" err="1" smtClean="0"/>
              <a:t>bendición</a:t>
            </a:r>
            <a:r>
              <a:rPr lang="pt-BR" sz="2200" dirty="0" smtClean="0"/>
              <a:t>.</a:t>
            </a:r>
          </a:p>
          <a:p>
            <a:endParaRPr lang="pt-BR" sz="2200" dirty="0" smtClean="0"/>
          </a:p>
          <a:p>
            <a:pPr>
              <a:buFont typeface="Arial" pitchFamily="34" charset="0"/>
              <a:buChar char="•"/>
            </a:pPr>
            <a:r>
              <a:rPr lang="es-ES" sz="2200" b="1" i="1" dirty="0" smtClean="0"/>
              <a:t>Prepárese- </a:t>
            </a:r>
            <a:r>
              <a:rPr lang="es-ES" sz="2200" dirty="0" smtClean="0"/>
              <a:t>Ore para que Dios dirija sus </a:t>
            </a:r>
            <a:r>
              <a:rPr lang="es-ES" sz="2200" dirty="0" smtClean="0"/>
              <a:t>palabras </a:t>
            </a:r>
            <a:r>
              <a:rPr lang="es-ES" sz="2200" dirty="0" smtClean="0"/>
              <a:t>a fin de que </a:t>
            </a:r>
            <a:r>
              <a:rPr lang="es-ES" sz="2200" dirty="0" smtClean="0"/>
              <a:t>sea una </a:t>
            </a:r>
            <a:r>
              <a:rPr lang="es-ES" sz="2200" dirty="0" smtClean="0"/>
              <a:t>bendición en el hogar</a:t>
            </a:r>
            <a:r>
              <a:rPr lang="es-ES" sz="2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sz="2200" b="1" i="1" dirty="0" smtClean="0"/>
          </a:p>
          <a:p>
            <a:pPr>
              <a:buFont typeface="Arial" pitchFamily="34" charset="0"/>
              <a:buChar char="•"/>
            </a:pPr>
            <a:r>
              <a:rPr lang="pt-BR" sz="2200" b="1" i="1" dirty="0" err="1" smtClean="0"/>
              <a:t>Sea</a:t>
            </a:r>
            <a:r>
              <a:rPr lang="pt-BR" sz="2200" b="1" i="1" dirty="0" smtClean="0"/>
              <a:t> amigo-</a:t>
            </a:r>
            <a:r>
              <a:rPr lang="es-ES" sz="2200" dirty="0" smtClean="0"/>
              <a:t> </a:t>
            </a:r>
            <a:r>
              <a:rPr lang="es-ES" sz="2200" dirty="0" smtClean="0"/>
              <a:t>Sea sociable e incluya a todos los de la familia en </a:t>
            </a:r>
            <a:r>
              <a:rPr lang="es-ES" sz="2200" dirty="0" smtClean="0"/>
              <a:t>la </a:t>
            </a:r>
            <a:r>
              <a:rPr lang="pt-BR" sz="2200" dirty="0" err="1" smtClean="0"/>
              <a:t>conversación</a:t>
            </a:r>
            <a:endParaRPr lang="pt-BR" sz="2200" dirty="0" smtClean="0"/>
          </a:p>
          <a:p>
            <a:pPr>
              <a:buFont typeface="Arial" pitchFamily="34" charset="0"/>
              <a:buChar char="•"/>
            </a:pPr>
            <a:endParaRPr lang="pt-BR" sz="2200" b="1" i="1" dirty="0" smtClean="0"/>
          </a:p>
          <a:p>
            <a:pPr>
              <a:buFont typeface="Arial" pitchFamily="34" charset="0"/>
              <a:buChar char="•"/>
            </a:pPr>
            <a:r>
              <a:rPr lang="es-ES" sz="2200" b="1" i="1" dirty="0" smtClean="0"/>
              <a:t>Lea- </a:t>
            </a:r>
            <a:r>
              <a:rPr lang="pt-BR" sz="2200" dirty="0" err="1" smtClean="0"/>
              <a:t>lea</a:t>
            </a:r>
            <a:r>
              <a:rPr lang="pt-BR" sz="2200" dirty="0" smtClean="0"/>
              <a:t> o comente </a:t>
            </a:r>
            <a:r>
              <a:rPr lang="pt-BR" sz="2200" dirty="0" smtClean="0"/>
              <a:t>um </a:t>
            </a:r>
            <a:r>
              <a:rPr lang="pt-BR" sz="2200" dirty="0" err="1" smtClean="0"/>
              <a:t>pasaje</a:t>
            </a:r>
            <a:r>
              <a:rPr lang="pt-BR" sz="2200" dirty="0" smtClean="0"/>
              <a:t> </a:t>
            </a:r>
            <a:r>
              <a:rPr lang="pt-BR" sz="2200" dirty="0" smtClean="0"/>
              <a:t>bíblico</a:t>
            </a:r>
            <a:r>
              <a:rPr lang="pt-BR" sz="2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sz="2200" b="1" i="1" dirty="0" smtClean="0"/>
          </a:p>
          <a:p>
            <a:pPr>
              <a:buFont typeface="Arial" pitchFamily="34" charset="0"/>
              <a:buChar char="•"/>
            </a:pPr>
            <a:r>
              <a:rPr lang="pt-BR" sz="2200" b="1" i="1" dirty="0" err="1" smtClean="0"/>
              <a:t>Haga</a:t>
            </a:r>
            <a:r>
              <a:rPr lang="pt-BR" sz="2200" b="1" i="1" dirty="0" smtClean="0"/>
              <a:t> </a:t>
            </a:r>
            <a:r>
              <a:rPr lang="pt-BR" sz="2200" b="1" i="1" dirty="0" err="1" smtClean="0"/>
              <a:t>preguntas</a:t>
            </a:r>
            <a:r>
              <a:rPr lang="pt-BR" sz="2200" b="1" i="1" dirty="0" smtClean="0"/>
              <a:t>- </a:t>
            </a:r>
            <a:r>
              <a:rPr lang="es-ES" sz="2200" dirty="0" smtClean="0"/>
              <a:t>Pregunte si hay alguna solicitud de </a:t>
            </a:r>
            <a:r>
              <a:rPr lang="es-ES" sz="2200" dirty="0" smtClean="0"/>
              <a:t>oración</a:t>
            </a:r>
            <a:endParaRPr lang="pt-BR" sz="2200" b="1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2699792" y="764704"/>
            <a:ext cx="61206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200" b="1" i="1" dirty="0" smtClean="0"/>
              <a:t>Ore- </a:t>
            </a:r>
            <a:r>
              <a:rPr lang="es-ES" sz="2400" dirty="0" smtClean="0"/>
              <a:t>Ore específicamente por los pedidos y las</a:t>
            </a:r>
          </a:p>
          <a:p>
            <a:pPr algn="just"/>
            <a:r>
              <a:rPr lang="es-ES" sz="2400" dirty="0" smtClean="0"/>
              <a:t>preocupaciones que fueron mencionadas, recordando los que </a:t>
            </a:r>
            <a:r>
              <a:rPr lang="es-ES" sz="2400" dirty="0" smtClean="0"/>
              <a:t>fueron </a:t>
            </a:r>
            <a:r>
              <a:rPr lang="pt-BR" sz="2400" dirty="0" smtClean="0"/>
              <a:t>mencionados </a:t>
            </a:r>
            <a:r>
              <a:rPr lang="pt-BR" sz="2400" dirty="0" smtClean="0"/>
              <a:t>por </a:t>
            </a:r>
            <a:r>
              <a:rPr lang="pt-BR" sz="2400" dirty="0" err="1" smtClean="0"/>
              <a:t>nombre</a:t>
            </a:r>
            <a:r>
              <a:rPr lang="pt-BR" sz="2400" dirty="0" smtClean="0"/>
              <a:t>.</a:t>
            </a:r>
            <a:endParaRPr lang="es-ES" sz="2200" b="1" i="1" dirty="0" smtClean="0"/>
          </a:p>
          <a:p>
            <a:pPr algn="just">
              <a:buFont typeface="Arial" pitchFamily="34" charset="0"/>
              <a:buChar char="•"/>
            </a:pPr>
            <a:endParaRPr lang="es-ES" sz="2200" b="1" i="1" dirty="0" smtClean="0"/>
          </a:p>
          <a:p>
            <a:pPr algn="just">
              <a:buFont typeface="Arial" pitchFamily="34" charset="0"/>
              <a:buChar char="•"/>
            </a:pPr>
            <a:r>
              <a:rPr lang="pt-BR" sz="2200" b="1" i="1" dirty="0" smtClean="0"/>
              <a:t>Salga- </a:t>
            </a:r>
            <a:r>
              <a:rPr lang="es-ES" sz="2400" dirty="0" smtClean="0"/>
              <a:t>Salga inmediatamente, mientras el tono espiritual de </a:t>
            </a:r>
            <a:r>
              <a:rPr lang="es-ES" sz="2400" dirty="0" smtClean="0"/>
              <a:t>la oración </a:t>
            </a:r>
            <a:r>
              <a:rPr lang="es-ES" sz="2400" dirty="0" smtClean="0"/>
              <a:t>todavía se está sintiendo.</a:t>
            </a:r>
            <a:endParaRPr lang="pt-BR" sz="2200" b="1" i="1" dirty="0" smtClean="0"/>
          </a:p>
          <a:p>
            <a:pPr algn="just">
              <a:buFont typeface="Arial" pitchFamily="34" charset="0"/>
              <a:buChar char="•"/>
            </a:pPr>
            <a:endParaRPr lang="pt-BR" sz="2200" b="1" i="1" dirty="0" smtClean="0"/>
          </a:p>
          <a:p>
            <a:pPr algn="just">
              <a:buFont typeface="Arial" pitchFamily="34" charset="0"/>
              <a:buChar char="•"/>
            </a:pPr>
            <a:r>
              <a:rPr lang="es-ES" sz="2200" b="1" i="1" dirty="0" smtClean="0"/>
              <a:t>Escriba. </a:t>
            </a:r>
            <a:r>
              <a:rPr lang="es-ES" sz="2200" dirty="0" smtClean="0"/>
              <a:t>Después de la visita, prepare un resumen escrito de la visita, incluyendo los nombres de los que participaron.</a:t>
            </a:r>
            <a:endParaRPr lang="pt-BR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771800" y="300126"/>
            <a:ext cx="604867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GRUPOS PEQUEÑOS</a:t>
            </a:r>
          </a:p>
          <a:p>
            <a:pPr algn="just"/>
            <a:endParaRPr lang="pt-BR" sz="1400" b="1" dirty="0" smtClean="0"/>
          </a:p>
          <a:p>
            <a:pPr algn="just"/>
            <a:endParaRPr lang="pt-BR" sz="1400" b="1" dirty="0" smtClean="0"/>
          </a:p>
          <a:p>
            <a:pPr algn="just"/>
            <a:r>
              <a:rPr lang="pt-BR" sz="2000" dirty="0" err="1" smtClean="0"/>
              <a:t>Incluyen</a:t>
            </a:r>
            <a:r>
              <a:rPr lang="pt-BR" sz="2000" dirty="0" smtClean="0"/>
              <a:t> </a:t>
            </a:r>
            <a:r>
              <a:rPr lang="pt-BR" sz="2000" dirty="0" err="1" smtClean="0"/>
              <a:t>cuatro</a:t>
            </a:r>
            <a:r>
              <a:rPr lang="pt-BR" sz="2000" dirty="0" smtClean="0"/>
              <a:t> partes básicas</a:t>
            </a:r>
            <a:r>
              <a:rPr lang="pt-BR" sz="2000" dirty="0" smtClean="0"/>
              <a:t>: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es-ES" sz="2000" b="1" i="1" dirty="0" smtClean="0"/>
              <a:t>Compartir. </a:t>
            </a:r>
            <a:r>
              <a:rPr lang="es-ES" sz="2000" b="1" i="1" dirty="0" smtClean="0"/>
              <a:t> </a:t>
            </a:r>
            <a:r>
              <a:rPr lang="es-ES" sz="2000" dirty="0" smtClean="0"/>
              <a:t>Ellos cuentan  las </a:t>
            </a:r>
            <a:r>
              <a:rPr lang="es-ES" sz="2000" dirty="0" smtClean="0"/>
              <a:t>alegrías, las bendiciones y los problemas de forma natural</a:t>
            </a:r>
            <a:r>
              <a:rPr lang="es-ES" sz="2000" dirty="0" smtClean="0"/>
              <a:t>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000" b="1" i="1" dirty="0" smtClean="0"/>
              <a:t>Alabanza. </a:t>
            </a:r>
            <a:r>
              <a:rPr lang="es-ES" sz="2000" dirty="0" smtClean="0"/>
              <a:t>Himnos de alabanza son cantados de acuerdo con </a:t>
            </a:r>
            <a:r>
              <a:rPr lang="es-ES" sz="2000" dirty="0" smtClean="0"/>
              <a:t>las situaciones </a:t>
            </a:r>
            <a:r>
              <a:rPr lang="es-ES" sz="2000" dirty="0" smtClean="0"/>
              <a:t>que las personas están enfrentando o de acuerdo con </a:t>
            </a:r>
            <a:r>
              <a:rPr lang="es-ES" sz="2000" dirty="0" smtClean="0"/>
              <a:t>el tema </a:t>
            </a:r>
            <a:r>
              <a:rPr lang="es-ES" sz="2000" dirty="0" smtClean="0"/>
              <a:t>de estudio de aquella noche</a:t>
            </a:r>
            <a:r>
              <a:rPr lang="es-ES" sz="2000" dirty="0" smtClean="0"/>
              <a:t>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000" b="1" i="1" dirty="0" smtClean="0"/>
              <a:t>Estudio. </a:t>
            </a:r>
            <a:r>
              <a:rPr lang="es-ES" sz="2000" dirty="0" smtClean="0"/>
              <a:t>El grupo puede elegir un libro o un pasaje de la </a:t>
            </a:r>
            <a:r>
              <a:rPr lang="es-ES" sz="2000" dirty="0" smtClean="0"/>
              <a:t>Biblia </a:t>
            </a:r>
            <a:r>
              <a:rPr lang="pt-BR" sz="2000" dirty="0" smtClean="0"/>
              <a:t>que </a:t>
            </a:r>
            <a:r>
              <a:rPr lang="pt-BR" sz="2000" dirty="0" err="1" smtClean="0"/>
              <a:t>desee</a:t>
            </a:r>
            <a:r>
              <a:rPr lang="pt-BR" sz="2000" dirty="0" smtClean="0"/>
              <a:t> </a:t>
            </a:r>
            <a:r>
              <a:rPr lang="pt-BR" sz="2000" dirty="0" err="1" smtClean="0"/>
              <a:t>estudiar</a:t>
            </a:r>
            <a:r>
              <a:rPr lang="pt-BR" sz="2000" dirty="0" smtClean="0"/>
              <a:t> </a:t>
            </a:r>
            <a:r>
              <a:rPr lang="pt-BR" sz="2000" dirty="0" err="1" smtClean="0"/>
              <a:t>anticipadamente</a:t>
            </a:r>
            <a:r>
              <a:rPr lang="pt-BR" sz="2000" dirty="0" smtClean="0"/>
              <a:t>.</a:t>
            </a:r>
          </a:p>
          <a:p>
            <a:pPr algn="just"/>
            <a:endParaRPr lang="pt-BR" sz="1000" dirty="0" smtClean="0"/>
          </a:p>
          <a:p>
            <a:pPr algn="just"/>
            <a:r>
              <a:rPr lang="es-ES" sz="2000" b="1" i="1" dirty="0" smtClean="0"/>
              <a:t>Oración. </a:t>
            </a:r>
            <a:r>
              <a:rPr lang="es-ES" sz="2000" dirty="0" smtClean="0"/>
              <a:t>El grupo, comúnmente, mantiene una lista de oración</a:t>
            </a:r>
            <a:r>
              <a:rPr lang="es-ES" sz="2000" dirty="0" smtClean="0"/>
              <a:t>.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000" b="1" i="1" dirty="0" smtClean="0"/>
              <a:t>Ministerio /Acción misionera</a:t>
            </a:r>
            <a:r>
              <a:rPr lang="es-ES" sz="2000" dirty="0" smtClean="0"/>
              <a:t>. De manera totalmente intencional</a:t>
            </a:r>
            <a:r>
              <a:rPr lang="es-ES" sz="2000" dirty="0" smtClean="0"/>
              <a:t>, el </a:t>
            </a:r>
            <a:r>
              <a:rPr lang="es-ES" sz="2000" dirty="0" smtClean="0"/>
              <a:t>grupo busca invitar e incluir a los no miembros en el </a:t>
            </a:r>
            <a:r>
              <a:rPr lang="es-ES" sz="2000" dirty="0" smtClean="0"/>
              <a:t>grupo </a:t>
            </a:r>
            <a:r>
              <a:rPr lang="pt-BR" sz="2000" dirty="0" err="1" smtClean="0"/>
              <a:t>pequeño</a:t>
            </a:r>
            <a:r>
              <a:rPr lang="pt-BR" sz="2000" dirty="0" smtClean="0"/>
              <a:t>.</a:t>
            </a:r>
            <a:endParaRPr lang="es-ES" sz="2000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b="1" dirty="0" smtClean="0"/>
          </a:p>
          <a:p>
            <a:pPr algn="just"/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55776" y="908720"/>
            <a:ext cx="60486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Los grupos pequeños también pueden reunirse en la </a:t>
            </a:r>
            <a:r>
              <a:rPr lang="es-ES" sz="2000" dirty="0" smtClean="0"/>
              <a:t>iglesia</a:t>
            </a:r>
          </a:p>
          <a:p>
            <a:pPr algn="just"/>
            <a:endParaRPr lang="es-ES" sz="2000" i="1" dirty="0" smtClean="0"/>
          </a:p>
          <a:p>
            <a:pPr algn="just"/>
            <a:r>
              <a:rPr lang="pt-BR" sz="2000" b="1" i="1" dirty="0" smtClean="0"/>
              <a:t>Grupos </a:t>
            </a:r>
            <a:r>
              <a:rPr lang="pt-BR" sz="2000" b="1" i="1" dirty="0" smtClean="0"/>
              <a:t>de </a:t>
            </a:r>
            <a:r>
              <a:rPr lang="pt-BR" sz="2000" b="1" i="1" dirty="0" err="1" smtClean="0"/>
              <a:t>Escuela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Sabática</a:t>
            </a:r>
            <a:r>
              <a:rPr lang="pt-BR" sz="2000" b="1" i="1" dirty="0" smtClean="0"/>
              <a:t>.</a:t>
            </a:r>
            <a:r>
              <a:rPr lang="pt-BR" sz="2000" b="1" dirty="0" smtClean="0"/>
              <a:t> </a:t>
            </a:r>
            <a:r>
              <a:rPr lang="pt-BR" sz="2000" dirty="0" err="1" smtClean="0"/>
              <a:t>Ese</a:t>
            </a:r>
            <a:r>
              <a:rPr lang="pt-BR" sz="2000" dirty="0" smtClean="0"/>
              <a:t> </a:t>
            </a:r>
            <a:r>
              <a:rPr lang="pt-BR" sz="2000" dirty="0" smtClean="0"/>
              <a:t>ambiente </a:t>
            </a:r>
            <a:r>
              <a:rPr lang="es-ES" sz="2000" dirty="0" smtClean="0"/>
              <a:t>favorece </a:t>
            </a:r>
            <a:r>
              <a:rPr lang="es-ES" sz="2000" dirty="0" smtClean="0"/>
              <a:t>el testimonio, el servicio y los programas sociales </a:t>
            </a:r>
            <a:r>
              <a:rPr lang="es-ES" sz="2000" dirty="0" smtClean="0"/>
              <a:t>fuera del </a:t>
            </a:r>
            <a:r>
              <a:rPr lang="es-ES" sz="2000" dirty="0" smtClean="0"/>
              <a:t>programa regular de la Escuela Sabática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r>
              <a:rPr lang="pt-BR" sz="2000" b="1" i="1" dirty="0" smtClean="0"/>
              <a:t>Grupos de </a:t>
            </a:r>
            <a:r>
              <a:rPr lang="pt-BR" sz="2000" b="1" i="1" dirty="0" err="1" smtClean="0"/>
              <a:t>seminarios</a:t>
            </a:r>
            <a:r>
              <a:rPr lang="pt-BR" sz="2000" b="1" i="1" dirty="0" smtClean="0"/>
              <a:t>.</a:t>
            </a:r>
            <a:r>
              <a:rPr lang="es-ES" sz="2000" b="1" dirty="0" smtClean="0"/>
              <a:t> </a:t>
            </a:r>
            <a:r>
              <a:rPr lang="es-ES" sz="2000" dirty="0" smtClean="0"/>
              <a:t>la iglesia puede patrocinar </a:t>
            </a:r>
            <a:r>
              <a:rPr lang="es-ES" sz="2000" dirty="0" smtClean="0"/>
              <a:t>un </a:t>
            </a:r>
            <a:r>
              <a:rPr lang="pt-BR" sz="2000" dirty="0" smtClean="0"/>
              <a:t>programa </a:t>
            </a:r>
            <a:r>
              <a:rPr lang="pt-BR" sz="2000" dirty="0" smtClean="0"/>
              <a:t>regular de </a:t>
            </a:r>
            <a:r>
              <a:rPr lang="pt-BR" sz="2000" dirty="0" err="1" smtClean="0"/>
              <a:t>seminarios</a:t>
            </a:r>
            <a:r>
              <a:rPr lang="pt-BR" sz="2000" dirty="0" smtClean="0"/>
              <a:t> de </a:t>
            </a:r>
            <a:r>
              <a:rPr lang="pt-BR" sz="2000" dirty="0" err="1" smtClean="0"/>
              <a:t>la</a:t>
            </a:r>
            <a:r>
              <a:rPr lang="pt-BR" sz="2000" dirty="0" smtClean="0"/>
              <a:t> vida familiar, cursos </a:t>
            </a:r>
            <a:r>
              <a:rPr lang="pt-BR" sz="2000" dirty="0" smtClean="0"/>
              <a:t>para </a:t>
            </a:r>
            <a:r>
              <a:rPr lang="es-ES" sz="2000" dirty="0" smtClean="0"/>
              <a:t>padres</a:t>
            </a:r>
            <a:r>
              <a:rPr lang="es-ES" sz="2000" dirty="0" smtClean="0"/>
              <a:t>, seminarios para lidiar con el pesar, clases de estudios </a:t>
            </a:r>
            <a:r>
              <a:rPr lang="es-ES" sz="2000" dirty="0" smtClean="0"/>
              <a:t>de la </a:t>
            </a:r>
            <a:r>
              <a:rPr lang="es-ES" sz="2000" dirty="0" smtClean="0"/>
              <a:t>Biblia y otros programas enfocados en la salud física, mental </a:t>
            </a:r>
            <a:r>
              <a:rPr lang="es-ES" sz="2000" dirty="0" smtClean="0"/>
              <a:t>y </a:t>
            </a:r>
            <a:r>
              <a:rPr lang="pt-BR" sz="2000" dirty="0" smtClean="0"/>
              <a:t>espiritual</a:t>
            </a:r>
            <a:r>
              <a:rPr lang="pt-BR" sz="2000" dirty="0" smtClean="0"/>
              <a:t>.</a:t>
            </a:r>
            <a:endParaRPr lang="pt-BR" sz="2000" i="1" dirty="0" smtClean="0"/>
          </a:p>
          <a:p>
            <a:pPr algn="just"/>
            <a:endParaRPr lang="pt-BR" sz="2000" i="1" dirty="0" smtClean="0"/>
          </a:p>
          <a:p>
            <a:pPr algn="just"/>
            <a:r>
              <a:rPr lang="es-ES" sz="2000" b="1" i="1" dirty="0" smtClean="0"/>
              <a:t>Grupos de apoyo. </a:t>
            </a:r>
            <a:r>
              <a:rPr lang="es-ES" sz="2000" dirty="0" smtClean="0"/>
              <a:t>Los grupos de apoyo están centralizados en</a:t>
            </a:r>
          </a:p>
          <a:p>
            <a:pPr algn="just"/>
            <a:r>
              <a:rPr lang="es-ES" sz="2000" dirty="0" smtClean="0"/>
              <a:t>personas con las mismas necesidades y preocupaciones</a:t>
            </a:r>
            <a:r>
              <a:rPr lang="es-ES" sz="2000" dirty="0" smtClean="0"/>
              <a:t>.</a:t>
            </a:r>
          </a:p>
          <a:p>
            <a:pPr algn="just"/>
            <a:endParaRPr lang="es-ES" sz="2000" dirty="0" smtClean="0"/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768</Words>
  <Application>Microsoft Office PowerPoint</Application>
  <PresentationFormat>Apresentação na tela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12</cp:revision>
  <dcterms:created xsi:type="dcterms:W3CDTF">2013-10-25T14:51:05Z</dcterms:created>
  <dcterms:modified xsi:type="dcterms:W3CDTF">2013-10-31T15:51:36Z</dcterms:modified>
</cp:coreProperties>
</file>