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60" r:id="rId4"/>
    <p:sldId id="261" r:id="rId5"/>
    <p:sldId id="265" r:id="rId6"/>
    <p:sldId id="259" r:id="rId7"/>
    <p:sldId id="262" r:id="rId8"/>
    <p:sldId id="263" r:id="rId9"/>
    <p:sldId id="264" r:id="rId10"/>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204"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pt-BR" smtClean="0"/>
              <a:t>Clique para editar o estilo do título mestre</a:t>
            </a:r>
            <a:endParaRPr lang="pt-BR"/>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pt-BR"/>
          </a:p>
        </p:txBody>
      </p:sp>
      <p:sp>
        <p:nvSpPr>
          <p:cNvPr id="4" name="Espaço Reservado para Data 3"/>
          <p:cNvSpPr>
            <a:spLocks noGrp="1"/>
          </p:cNvSpPr>
          <p:nvPr>
            <p:ph type="dt" sz="half" idx="10"/>
          </p:nvPr>
        </p:nvSpPr>
        <p:spPr/>
        <p:txBody>
          <a:bodyPr/>
          <a:lstStyle/>
          <a:p>
            <a:fld id="{70309965-38BB-4099-8EE8-B07445B91423}" type="datetimeFigureOut">
              <a:rPr lang="pt-BR" smtClean="0"/>
              <a:pPr/>
              <a:t>29/10/2013</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1FF6BD59-5137-445B-84DE-EF8E5240427E}" type="slidenum">
              <a:rPr lang="pt-BR" smtClean="0"/>
              <a:pPr/>
              <a:t>‹nº›</a:t>
            </a:fld>
            <a:endParaRPr lang="pt-B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70309965-38BB-4099-8EE8-B07445B91423}" type="datetimeFigureOut">
              <a:rPr lang="pt-BR" smtClean="0"/>
              <a:pPr/>
              <a:t>29/10/2013</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1FF6BD59-5137-445B-84DE-EF8E5240427E}" type="slidenum">
              <a:rPr lang="pt-BR" smtClean="0"/>
              <a:pPr/>
              <a:t>‹nº›</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a:xfrm>
            <a:off x="457200" y="274638"/>
            <a:ext cx="6019800" cy="5851525"/>
          </a:xfrm>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70309965-38BB-4099-8EE8-B07445B91423}" type="datetimeFigureOut">
              <a:rPr lang="pt-BR" smtClean="0"/>
              <a:pPr/>
              <a:t>29/10/2013</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1FF6BD59-5137-445B-84DE-EF8E5240427E}" type="slidenum">
              <a:rPr lang="pt-BR" smtClean="0"/>
              <a:pPr/>
              <a:t>‹nº›</a:t>
            </a:fld>
            <a:endParaRPr lang="pt-B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idx="1"/>
          </p:nvPr>
        </p:nvSpPr>
        <p:spPr/>
        <p:txBody>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70309965-38BB-4099-8EE8-B07445B91423}" type="datetimeFigureOut">
              <a:rPr lang="pt-BR" smtClean="0"/>
              <a:pPr/>
              <a:t>29/10/2013</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1FF6BD59-5137-445B-84DE-EF8E5240427E}" type="slidenum">
              <a:rPr lang="pt-BR" smtClean="0"/>
              <a:pPr/>
              <a:t>‹nº›</a:t>
            </a:fld>
            <a:endParaRPr lang="pt-B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os estilos do texto mestre</a:t>
            </a:r>
          </a:p>
        </p:txBody>
      </p:sp>
      <p:sp>
        <p:nvSpPr>
          <p:cNvPr id="4" name="Espaço Reservado para Data 3"/>
          <p:cNvSpPr>
            <a:spLocks noGrp="1"/>
          </p:cNvSpPr>
          <p:nvPr>
            <p:ph type="dt" sz="half" idx="10"/>
          </p:nvPr>
        </p:nvSpPr>
        <p:spPr/>
        <p:txBody>
          <a:bodyPr/>
          <a:lstStyle/>
          <a:p>
            <a:fld id="{70309965-38BB-4099-8EE8-B07445B91423}" type="datetimeFigureOut">
              <a:rPr lang="pt-BR" smtClean="0"/>
              <a:pPr/>
              <a:t>29/10/2013</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1FF6BD59-5137-445B-84DE-EF8E5240427E}" type="slidenum">
              <a:rPr lang="pt-BR" smtClean="0"/>
              <a:pPr/>
              <a:t>‹nº›</a:t>
            </a:fld>
            <a:endParaRPr lang="pt-B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Data 4"/>
          <p:cNvSpPr>
            <a:spLocks noGrp="1"/>
          </p:cNvSpPr>
          <p:nvPr>
            <p:ph type="dt" sz="half" idx="10"/>
          </p:nvPr>
        </p:nvSpPr>
        <p:spPr/>
        <p:txBody>
          <a:bodyPr/>
          <a:lstStyle/>
          <a:p>
            <a:fld id="{70309965-38BB-4099-8EE8-B07445B91423}" type="datetimeFigureOut">
              <a:rPr lang="pt-BR" smtClean="0"/>
              <a:pPr/>
              <a:t>29/10/2013</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1FF6BD59-5137-445B-84DE-EF8E5240427E}" type="slidenum">
              <a:rPr lang="pt-BR" smtClean="0"/>
              <a:pPr/>
              <a:t>‹nº›</a:t>
            </a:fld>
            <a:endParaRPr lang="pt-B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4" name="Espaço Reservado para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6" name="Espaço Reservado para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Espaço Reservado para Data 6"/>
          <p:cNvSpPr>
            <a:spLocks noGrp="1"/>
          </p:cNvSpPr>
          <p:nvPr>
            <p:ph type="dt" sz="half" idx="10"/>
          </p:nvPr>
        </p:nvSpPr>
        <p:spPr/>
        <p:txBody>
          <a:bodyPr/>
          <a:lstStyle/>
          <a:p>
            <a:fld id="{70309965-38BB-4099-8EE8-B07445B91423}" type="datetimeFigureOut">
              <a:rPr lang="pt-BR" smtClean="0"/>
              <a:pPr/>
              <a:t>29/10/2013</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1FF6BD59-5137-445B-84DE-EF8E5240427E}" type="slidenum">
              <a:rPr lang="pt-BR" smtClean="0"/>
              <a:pPr/>
              <a:t>‹nº›</a:t>
            </a:fld>
            <a:endParaRPr lang="pt-B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Data 2"/>
          <p:cNvSpPr>
            <a:spLocks noGrp="1"/>
          </p:cNvSpPr>
          <p:nvPr>
            <p:ph type="dt" sz="half" idx="10"/>
          </p:nvPr>
        </p:nvSpPr>
        <p:spPr/>
        <p:txBody>
          <a:bodyPr/>
          <a:lstStyle/>
          <a:p>
            <a:fld id="{70309965-38BB-4099-8EE8-B07445B91423}" type="datetimeFigureOut">
              <a:rPr lang="pt-BR" smtClean="0"/>
              <a:pPr/>
              <a:t>29/10/2013</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1FF6BD59-5137-445B-84DE-EF8E5240427E}" type="slidenum">
              <a:rPr lang="pt-BR" smtClean="0"/>
              <a:pPr/>
              <a:t>‹nº›</a:t>
            </a:fld>
            <a:endParaRPr lang="pt-B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70309965-38BB-4099-8EE8-B07445B91423}" type="datetimeFigureOut">
              <a:rPr lang="pt-BR" smtClean="0"/>
              <a:pPr/>
              <a:t>29/10/2013</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1FF6BD59-5137-445B-84DE-EF8E5240427E}" type="slidenum">
              <a:rPr lang="pt-BR" smtClean="0"/>
              <a:pPr/>
              <a:t>‹nº›</a:t>
            </a:fld>
            <a:endParaRPr 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pt-BR" smtClean="0"/>
              <a:t>Clique para editar o estilo do título mestre</a:t>
            </a:r>
            <a:endParaRPr lang="pt-BR"/>
          </a:p>
        </p:txBody>
      </p:sp>
      <p:sp>
        <p:nvSpPr>
          <p:cNvPr id="3" name="Espaço Reservado para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Espaço Reservado para Data 4"/>
          <p:cNvSpPr>
            <a:spLocks noGrp="1"/>
          </p:cNvSpPr>
          <p:nvPr>
            <p:ph type="dt" sz="half" idx="10"/>
          </p:nvPr>
        </p:nvSpPr>
        <p:spPr/>
        <p:txBody>
          <a:bodyPr/>
          <a:lstStyle/>
          <a:p>
            <a:fld id="{70309965-38BB-4099-8EE8-B07445B91423}" type="datetimeFigureOut">
              <a:rPr lang="pt-BR" smtClean="0"/>
              <a:pPr/>
              <a:t>29/10/2013</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1FF6BD59-5137-445B-84DE-EF8E5240427E}" type="slidenum">
              <a:rPr lang="pt-BR" smtClean="0"/>
              <a:pPr/>
              <a:t>‹nº›</a:t>
            </a:fld>
            <a:endParaRPr lang="pt-B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BR" smtClean="0"/>
              <a:t>Clique para editar o estilo do título mestre</a:t>
            </a:r>
            <a:endParaRPr lang="pt-BR"/>
          </a:p>
        </p:txBody>
      </p:sp>
      <p:sp>
        <p:nvSpPr>
          <p:cNvPr id="3" name="Espaço Reservado para Imagem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Espaço Reservado para Data 4"/>
          <p:cNvSpPr>
            <a:spLocks noGrp="1"/>
          </p:cNvSpPr>
          <p:nvPr>
            <p:ph type="dt" sz="half" idx="10"/>
          </p:nvPr>
        </p:nvSpPr>
        <p:spPr/>
        <p:txBody>
          <a:bodyPr/>
          <a:lstStyle/>
          <a:p>
            <a:fld id="{70309965-38BB-4099-8EE8-B07445B91423}" type="datetimeFigureOut">
              <a:rPr lang="pt-BR" smtClean="0"/>
              <a:pPr/>
              <a:t>29/10/2013</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1FF6BD59-5137-445B-84DE-EF8E5240427E}" type="slidenum">
              <a:rPr lang="pt-BR" smtClean="0"/>
              <a:pPr/>
              <a:t>‹nº›</a:t>
            </a:fld>
            <a:endParaRPr lang="pt-B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0309965-38BB-4099-8EE8-B07445B91423}" type="datetimeFigureOut">
              <a:rPr lang="pt-BR" smtClean="0"/>
              <a:pPr/>
              <a:t>29/10/2013</a:t>
            </a:fld>
            <a:endParaRPr lang="pt-BR"/>
          </a:p>
        </p:txBody>
      </p:sp>
      <p:sp>
        <p:nvSpPr>
          <p:cNvPr id="5" name="Espaço Reservado para Rodapé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FF6BD59-5137-445B-84DE-EF8E5240427E}" type="slidenum">
              <a:rPr lang="pt-BR" smtClean="0"/>
              <a:pPr/>
              <a:t>‹nº›</a:t>
            </a:fld>
            <a:endParaRPr lang="pt-B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a:effec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a:effectLst/>
        </p:spPr>
      </p:pic>
      <p:sp>
        <p:nvSpPr>
          <p:cNvPr id="3" name="Retângulo 2"/>
          <p:cNvSpPr/>
          <p:nvPr/>
        </p:nvSpPr>
        <p:spPr>
          <a:xfrm>
            <a:off x="2699792" y="404664"/>
            <a:ext cx="6048672" cy="5570756"/>
          </a:xfrm>
          <a:prstGeom prst="rect">
            <a:avLst/>
          </a:prstGeom>
        </p:spPr>
        <p:txBody>
          <a:bodyPr wrap="square">
            <a:spAutoFit/>
          </a:bodyPr>
          <a:lstStyle/>
          <a:p>
            <a:pPr algn="just"/>
            <a:r>
              <a:rPr lang="pt-BR" sz="2400" b="1" dirty="0" err="1" smtClean="0"/>
              <a:t>Administración</a:t>
            </a:r>
            <a:endParaRPr lang="pt-BR" sz="2400" b="1" dirty="0" smtClean="0"/>
          </a:p>
          <a:p>
            <a:pPr algn="just"/>
            <a:endParaRPr lang="pt-BR" sz="2400" b="1" dirty="0" smtClean="0"/>
          </a:p>
          <a:p>
            <a:pPr algn="just"/>
            <a:r>
              <a:rPr lang="es-ES" sz="2200" b="1" i="1" dirty="0" smtClean="0"/>
              <a:t>Ancianos. </a:t>
            </a:r>
            <a:r>
              <a:rPr lang="es-ES" sz="2200" dirty="0" smtClean="0"/>
              <a:t>El anciano, junto con el pastor, es la principal </a:t>
            </a:r>
            <a:r>
              <a:rPr lang="es-ES" sz="2200" dirty="0" smtClean="0"/>
              <a:t>autoridad en </a:t>
            </a:r>
            <a:r>
              <a:rPr lang="es-ES" sz="2200" dirty="0" smtClean="0"/>
              <a:t>la iglesia. Sin embargo, ese oficio es realizado en el </a:t>
            </a:r>
            <a:r>
              <a:rPr lang="es-ES" sz="2200" dirty="0" smtClean="0"/>
              <a:t>espíritu del </a:t>
            </a:r>
            <a:r>
              <a:rPr lang="es-ES" sz="2200" dirty="0" smtClean="0"/>
              <a:t>liderazgo de servicio, con la responsabilidad de conducir a </a:t>
            </a:r>
            <a:r>
              <a:rPr lang="es-ES" sz="2200" dirty="0" smtClean="0"/>
              <a:t>los miembros </a:t>
            </a:r>
            <a:r>
              <a:rPr lang="es-ES" sz="2200" dirty="0" smtClean="0"/>
              <a:t>y a los líderes de la iglesia en la misión y el </a:t>
            </a:r>
            <a:r>
              <a:rPr lang="es-ES" sz="2200" dirty="0" smtClean="0"/>
              <a:t>compañerismo en </a:t>
            </a:r>
            <a:r>
              <a:rPr lang="es-ES" sz="2200" dirty="0" smtClean="0"/>
              <a:t>la iglesia, el “cuerpo de Cristo</a:t>
            </a:r>
            <a:r>
              <a:rPr lang="es-ES" sz="2200" dirty="0" smtClean="0"/>
              <a:t>”.</a:t>
            </a:r>
          </a:p>
          <a:p>
            <a:pPr algn="just"/>
            <a:endParaRPr lang="es-ES" sz="2200" dirty="0" smtClean="0"/>
          </a:p>
          <a:p>
            <a:pPr algn="just"/>
            <a:r>
              <a:rPr lang="pt-BR" sz="2200" b="1" i="1" dirty="0" smtClean="0"/>
              <a:t>Diáconos y diaconisas</a:t>
            </a:r>
            <a:r>
              <a:rPr lang="pt-BR" sz="2200" b="1" i="1" dirty="0" smtClean="0"/>
              <a:t>.</a:t>
            </a:r>
            <a:r>
              <a:rPr lang="pt-BR" sz="2200" dirty="0" smtClean="0"/>
              <a:t> </a:t>
            </a:r>
            <a:r>
              <a:rPr lang="pt-BR" sz="2200" dirty="0" err="1" smtClean="0"/>
              <a:t>Ministran</a:t>
            </a:r>
            <a:r>
              <a:rPr lang="pt-BR" sz="2200" dirty="0" smtClean="0"/>
              <a:t> regularmente </a:t>
            </a:r>
            <a:r>
              <a:rPr lang="pt-BR" sz="2200" dirty="0" err="1" smtClean="0"/>
              <a:t>muchas</a:t>
            </a:r>
            <a:r>
              <a:rPr lang="pt-BR" sz="2200" dirty="0" smtClean="0"/>
              <a:t> </a:t>
            </a:r>
            <a:r>
              <a:rPr lang="pt-BR" sz="2200" dirty="0" err="1" smtClean="0"/>
              <a:t>necesidades</a:t>
            </a:r>
            <a:r>
              <a:rPr lang="pt-BR" sz="2200" dirty="0" smtClean="0"/>
              <a:t> </a:t>
            </a:r>
            <a:r>
              <a:rPr lang="pt-BR" sz="2200" dirty="0" err="1" smtClean="0"/>
              <a:t>prácticas</a:t>
            </a:r>
            <a:r>
              <a:rPr lang="pt-BR" sz="2200" dirty="0" smtClean="0"/>
              <a:t> </a:t>
            </a:r>
            <a:r>
              <a:rPr lang="es-ES" sz="2200" dirty="0" smtClean="0"/>
              <a:t>de </a:t>
            </a:r>
            <a:r>
              <a:rPr lang="es-ES" sz="2200" dirty="0" smtClean="0"/>
              <a:t>los miembros de la iglesia y de </a:t>
            </a:r>
            <a:r>
              <a:rPr lang="es-ES" sz="2200" dirty="0" smtClean="0"/>
              <a:t>la propiedad </a:t>
            </a:r>
            <a:r>
              <a:rPr lang="es-ES" sz="2200" dirty="0" smtClean="0"/>
              <a:t>de la iglesia. Ellos </a:t>
            </a:r>
            <a:r>
              <a:rPr lang="es-ES" sz="2200" dirty="0" err="1" smtClean="0"/>
              <a:t>roveen</a:t>
            </a:r>
            <a:r>
              <a:rPr lang="es-ES" sz="2200" dirty="0" smtClean="0"/>
              <a:t> asistencia </a:t>
            </a:r>
            <a:r>
              <a:rPr lang="es-ES" sz="2200" dirty="0" smtClean="0"/>
              <a:t>y ánimo al pobre</a:t>
            </a:r>
            <a:r>
              <a:rPr lang="es-ES" sz="2200" dirty="0" smtClean="0"/>
              <a:t>, al </a:t>
            </a:r>
            <a:r>
              <a:rPr lang="es-ES" sz="2200" dirty="0" smtClean="0"/>
              <a:t>enfermo y al desanimado</a:t>
            </a:r>
            <a:r>
              <a:rPr lang="es-ES" sz="2200" dirty="0" smtClean="0"/>
              <a:t>. Ellos </a:t>
            </a:r>
            <a:r>
              <a:rPr lang="es-ES" sz="2200" dirty="0" smtClean="0"/>
              <a:t>visitan hospitales y prisiones</a:t>
            </a:r>
            <a:r>
              <a:rPr lang="es-ES" sz="2200" dirty="0" smtClean="0"/>
              <a:t>. </a:t>
            </a:r>
            <a:r>
              <a:rPr lang="pt-BR" sz="2200" dirty="0" err="1" smtClean="0"/>
              <a:t>Comparten</a:t>
            </a:r>
            <a:r>
              <a:rPr lang="pt-BR" sz="2200" dirty="0" smtClean="0"/>
              <a:t> </a:t>
            </a:r>
            <a:r>
              <a:rPr lang="pt-BR" sz="2200" dirty="0" err="1" smtClean="0"/>
              <a:t>el</a:t>
            </a:r>
            <a:r>
              <a:rPr lang="pt-BR" sz="2200" dirty="0" smtClean="0"/>
              <a:t> </a:t>
            </a:r>
            <a:r>
              <a:rPr lang="pt-BR" sz="2200" dirty="0" err="1" smtClean="0"/>
              <a:t>liderazgo</a:t>
            </a:r>
            <a:r>
              <a:rPr lang="pt-BR" sz="2200" dirty="0" smtClean="0"/>
              <a:t> </a:t>
            </a:r>
            <a:r>
              <a:rPr lang="es-ES" sz="2200" dirty="0" smtClean="0"/>
              <a:t>con </a:t>
            </a:r>
            <a:r>
              <a:rPr lang="es-ES" sz="2200" dirty="0" smtClean="0"/>
              <a:t>la administración de las </a:t>
            </a:r>
            <a:r>
              <a:rPr lang="es-ES" sz="2200" dirty="0" smtClean="0"/>
              <a:t>ordenanzas del </a:t>
            </a:r>
            <a:r>
              <a:rPr lang="es-ES" sz="2200" dirty="0" smtClean="0"/>
              <a:t>bautismo y de la comunión.</a:t>
            </a:r>
            <a:endParaRPr lang="pt-BR" sz="2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a:effectLst/>
        </p:spPr>
      </p:pic>
      <p:sp>
        <p:nvSpPr>
          <p:cNvPr id="3" name="Retângulo 2"/>
          <p:cNvSpPr/>
          <p:nvPr/>
        </p:nvSpPr>
        <p:spPr>
          <a:xfrm>
            <a:off x="2699792" y="692696"/>
            <a:ext cx="6120680" cy="5324535"/>
          </a:xfrm>
          <a:prstGeom prst="rect">
            <a:avLst/>
          </a:prstGeom>
        </p:spPr>
        <p:txBody>
          <a:bodyPr wrap="square">
            <a:spAutoFit/>
          </a:bodyPr>
          <a:lstStyle/>
          <a:p>
            <a:pPr algn="just"/>
            <a:r>
              <a:rPr lang="pt-BR" sz="2000" b="1" dirty="0" smtClean="0"/>
              <a:t>Secretario de </a:t>
            </a:r>
            <a:r>
              <a:rPr lang="pt-BR" sz="2000" b="1" dirty="0" err="1" smtClean="0"/>
              <a:t>la</a:t>
            </a:r>
            <a:r>
              <a:rPr lang="pt-BR" sz="2000" b="1" dirty="0" smtClean="0"/>
              <a:t> </a:t>
            </a:r>
            <a:r>
              <a:rPr lang="pt-BR" sz="2000" b="1" dirty="0" err="1" smtClean="0"/>
              <a:t>iglesia</a:t>
            </a:r>
            <a:r>
              <a:rPr lang="pt-BR" sz="2000" b="1" dirty="0" smtClean="0"/>
              <a:t>.</a:t>
            </a:r>
          </a:p>
          <a:p>
            <a:pPr algn="just"/>
            <a:endParaRPr lang="pt-BR" sz="2000" b="1" dirty="0" smtClean="0"/>
          </a:p>
          <a:p>
            <a:pPr algn="just">
              <a:buFont typeface="Arial" pitchFamily="34" charset="0"/>
              <a:buChar char="•"/>
            </a:pPr>
            <a:r>
              <a:rPr lang="es-ES" sz="2000" dirty="0" smtClean="0"/>
              <a:t>El secretario es elegido con base en la confiabilidad y </a:t>
            </a:r>
            <a:r>
              <a:rPr lang="es-ES" sz="2000" dirty="0" smtClean="0"/>
              <a:t>fidelidad,</a:t>
            </a:r>
            <a:r>
              <a:rPr lang="pt-BR" sz="2000" dirty="0" smtClean="0"/>
              <a:t> </a:t>
            </a:r>
            <a:r>
              <a:rPr lang="pt-BR" sz="2000" dirty="0" err="1" smtClean="0"/>
              <a:t>mantiene</a:t>
            </a:r>
            <a:r>
              <a:rPr lang="pt-BR" sz="2000" dirty="0" smtClean="0"/>
              <a:t> registros </a:t>
            </a:r>
            <a:r>
              <a:rPr lang="pt-BR" sz="2000" dirty="0" smtClean="0"/>
              <a:t>cuidadosos de </a:t>
            </a:r>
            <a:r>
              <a:rPr lang="pt-BR" sz="2000" dirty="0" err="1" smtClean="0"/>
              <a:t>los</a:t>
            </a:r>
            <a:r>
              <a:rPr lang="pt-BR" sz="2000" dirty="0" smtClean="0"/>
              <a:t> votos tomados</a:t>
            </a:r>
            <a:r>
              <a:rPr lang="pt-BR" sz="2000" dirty="0" smtClean="0"/>
              <a:t>.</a:t>
            </a:r>
          </a:p>
          <a:p>
            <a:pPr algn="just">
              <a:buFont typeface="Arial" pitchFamily="34" charset="0"/>
              <a:buChar char="•"/>
            </a:pPr>
            <a:endParaRPr lang="pt-BR" sz="2000" dirty="0" smtClean="0"/>
          </a:p>
          <a:p>
            <a:pPr algn="just">
              <a:buFont typeface="Arial" pitchFamily="34" charset="0"/>
              <a:buChar char="•"/>
            </a:pPr>
            <a:r>
              <a:rPr lang="es-ES" sz="2000" dirty="0" smtClean="0"/>
              <a:t>Los registros de la iglesia también contienen los nombres de</a:t>
            </a:r>
          </a:p>
          <a:p>
            <a:pPr algn="just">
              <a:buFont typeface="Arial" pitchFamily="34" charset="0"/>
              <a:buChar char="•"/>
            </a:pPr>
            <a:r>
              <a:rPr lang="es-ES" sz="2000" dirty="0" smtClean="0"/>
              <a:t>todos los miembros de la iglesia. </a:t>
            </a:r>
            <a:r>
              <a:rPr lang="es-ES" sz="2000" dirty="0" smtClean="0"/>
              <a:t>Esta lista permanezca </a:t>
            </a:r>
            <a:r>
              <a:rPr lang="pt-BR" sz="2000" dirty="0" smtClean="0"/>
              <a:t>verificada </a:t>
            </a:r>
            <a:r>
              <a:rPr lang="pt-BR" sz="2000" dirty="0" smtClean="0"/>
              <a:t>y </a:t>
            </a:r>
            <a:r>
              <a:rPr lang="pt-BR" sz="2000" dirty="0" err="1" smtClean="0"/>
              <a:t>actualizada</a:t>
            </a:r>
            <a:r>
              <a:rPr lang="pt-BR" sz="2000" dirty="0" smtClean="0"/>
              <a:t>.</a:t>
            </a:r>
          </a:p>
          <a:p>
            <a:pPr algn="just">
              <a:buFont typeface="Arial" pitchFamily="34" charset="0"/>
              <a:buChar char="•"/>
            </a:pPr>
            <a:endParaRPr lang="pt-BR" sz="2000" dirty="0" smtClean="0"/>
          </a:p>
          <a:p>
            <a:pPr algn="just">
              <a:buFont typeface="Arial" pitchFamily="34" charset="0"/>
              <a:buChar char="•"/>
            </a:pPr>
            <a:r>
              <a:rPr lang="es-ES" sz="2000" dirty="0" smtClean="0"/>
              <a:t>El secretario trabaja con la correspondencia que </a:t>
            </a:r>
            <a:r>
              <a:rPr lang="es-ES" sz="2000" dirty="0" smtClean="0"/>
              <a:t>se intercambia </a:t>
            </a:r>
            <a:r>
              <a:rPr lang="es-ES" sz="2000" dirty="0" smtClean="0"/>
              <a:t>entre las iglesias cuando un miembro es </a:t>
            </a:r>
            <a:r>
              <a:rPr lang="es-ES" sz="2000" dirty="0" smtClean="0"/>
              <a:t>transferido para </a:t>
            </a:r>
            <a:r>
              <a:rPr lang="es-ES" sz="2000" dirty="0" smtClean="0"/>
              <a:t>la (o de la) iglesia</a:t>
            </a:r>
            <a:r>
              <a:rPr lang="es-ES" sz="2000" dirty="0" smtClean="0"/>
              <a:t>.</a:t>
            </a:r>
          </a:p>
          <a:p>
            <a:pPr algn="just"/>
            <a:endParaRPr lang="es-ES" sz="2000" dirty="0" smtClean="0"/>
          </a:p>
          <a:p>
            <a:pPr algn="just"/>
            <a:endParaRPr lang="es-ES" sz="2000" dirty="0" smtClean="0"/>
          </a:p>
          <a:p>
            <a:pPr algn="just"/>
            <a:endParaRPr lang="pt-BR" sz="2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a:effectLst/>
        </p:spPr>
      </p:pic>
      <p:sp>
        <p:nvSpPr>
          <p:cNvPr id="3" name="Retângulo 2"/>
          <p:cNvSpPr/>
          <p:nvPr/>
        </p:nvSpPr>
        <p:spPr>
          <a:xfrm>
            <a:off x="2771800" y="1175841"/>
            <a:ext cx="5976664" cy="4401205"/>
          </a:xfrm>
          <a:prstGeom prst="rect">
            <a:avLst/>
          </a:prstGeom>
        </p:spPr>
        <p:txBody>
          <a:bodyPr wrap="square">
            <a:spAutoFit/>
          </a:bodyPr>
          <a:lstStyle/>
          <a:p>
            <a:pPr algn="just">
              <a:buFont typeface="Arial" pitchFamily="34" charset="0"/>
              <a:buChar char="•"/>
            </a:pPr>
            <a:r>
              <a:rPr lang="es-ES" sz="2000" dirty="0" smtClean="0"/>
              <a:t>El proceso de transferencia de miembros es iniciado por la solicitud del miembro al secretario de la iglesia. Este envía la solicitud al secretario de la iglesia de donde la persona es miembro actualmente. Cuando la iglesia de donde la persona es miembro aprueba la transferencia, esta es pasada al secretario de la iglesia que realizó la solicitud, que lleva esta transferencia a la comisión de iglesia. Esta comisión presenta aquella solicitud de transferencia del miembro que la realizó al cuerpo de la iglesia para la primera y la segunda lectura. Si no hay objeciones, normalmente en la semana siguiente es tomado el voto por la congregación para la aprobación final. En este punto, el miembro solicitante es aceptado y recibe la bienvenida a la iglesia. </a:t>
            </a:r>
            <a:endParaRPr lang="es-ES" sz="2000"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a:effectLst/>
        </p:spPr>
      </p:pic>
      <p:sp>
        <p:nvSpPr>
          <p:cNvPr id="4" name="Retângulo 3"/>
          <p:cNvSpPr/>
          <p:nvPr/>
        </p:nvSpPr>
        <p:spPr>
          <a:xfrm>
            <a:off x="2771800" y="476673"/>
            <a:ext cx="5976664" cy="6863417"/>
          </a:xfrm>
          <a:prstGeom prst="rect">
            <a:avLst/>
          </a:prstGeom>
        </p:spPr>
        <p:txBody>
          <a:bodyPr wrap="square">
            <a:spAutoFit/>
          </a:bodyPr>
          <a:lstStyle/>
          <a:p>
            <a:pPr algn="just"/>
            <a:r>
              <a:rPr lang="es-ES" sz="2000" b="1" dirty="0" smtClean="0"/>
              <a:t>Tesorero de la iglesia</a:t>
            </a:r>
            <a:r>
              <a:rPr lang="es-ES" sz="2000" dirty="0" smtClean="0"/>
              <a:t>. </a:t>
            </a:r>
            <a:endParaRPr lang="es-ES" sz="2000" dirty="0" smtClean="0"/>
          </a:p>
          <a:p>
            <a:pPr algn="just"/>
            <a:endParaRPr lang="es-ES" sz="2000" dirty="0" smtClean="0"/>
          </a:p>
          <a:p>
            <a:pPr algn="just">
              <a:buFont typeface="Arial" pitchFamily="34" charset="0"/>
              <a:buChar char="•"/>
            </a:pPr>
            <a:r>
              <a:rPr lang="es-ES" sz="2000" dirty="0" smtClean="0"/>
              <a:t>Recibe</a:t>
            </a:r>
            <a:r>
              <a:rPr lang="es-ES" sz="2000" dirty="0" smtClean="0"/>
              <a:t>, cuenta</a:t>
            </a:r>
            <a:r>
              <a:rPr lang="es-ES" sz="2000" dirty="0" smtClean="0"/>
              <a:t>, hace </a:t>
            </a:r>
            <a:r>
              <a:rPr lang="es-ES" sz="2000" dirty="0" smtClean="0"/>
              <a:t>los recibos, los depósitos, los desembolsos, mantiene el </a:t>
            </a:r>
            <a:r>
              <a:rPr lang="es-ES" sz="2000" dirty="0" smtClean="0"/>
              <a:t>registro y </a:t>
            </a:r>
            <a:r>
              <a:rPr lang="es-ES" sz="2000" dirty="0" smtClean="0"/>
              <a:t>organiza el informe de todos los fondos que entran en </a:t>
            </a:r>
            <a:r>
              <a:rPr lang="es-ES" sz="2000" dirty="0" smtClean="0"/>
              <a:t>la iglesia</a:t>
            </a:r>
            <a:r>
              <a:rPr lang="es-ES" sz="2000" dirty="0" smtClean="0"/>
              <a:t>. Los diezmos y las ofertas, junto con el informe </a:t>
            </a:r>
            <a:r>
              <a:rPr lang="es-ES" sz="2000" dirty="0" smtClean="0"/>
              <a:t>financiero son </a:t>
            </a:r>
            <a:r>
              <a:rPr lang="es-ES" sz="2000" dirty="0" smtClean="0"/>
              <a:t>enviados mensualmente a la Asociación /Misión</a:t>
            </a:r>
            <a:r>
              <a:rPr lang="es-ES" sz="2000" dirty="0" smtClean="0"/>
              <a:t>.</a:t>
            </a:r>
          </a:p>
          <a:p>
            <a:pPr algn="just">
              <a:buFont typeface="Arial" pitchFamily="34" charset="0"/>
              <a:buChar char="•"/>
            </a:pPr>
            <a:endParaRPr lang="es-ES" sz="2000" dirty="0" smtClean="0"/>
          </a:p>
          <a:p>
            <a:pPr algn="just">
              <a:buFont typeface="Arial" pitchFamily="34" charset="0"/>
              <a:buChar char="•"/>
            </a:pPr>
            <a:r>
              <a:rPr lang="es-ES" sz="2000" dirty="0" smtClean="0"/>
              <a:t>Es deber del tesorero mantener los registros financieros de </a:t>
            </a:r>
            <a:r>
              <a:rPr lang="es-ES" sz="2000" dirty="0" smtClean="0"/>
              <a:t>forma </a:t>
            </a:r>
            <a:r>
              <a:rPr lang="pt-BR" sz="2000" dirty="0" smtClean="0"/>
              <a:t>confidencial.</a:t>
            </a:r>
          </a:p>
          <a:p>
            <a:pPr algn="just">
              <a:buFont typeface="Arial" pitchFamily="34" charset="0"/>
              <a:buChar char="•"/>
            </a:pPr>
            <a:endParaRPr lang="pt-BR" sz="2000" dirty="0" smtClean="0"/>
          </a:p>
          <a:p>
            <a:pPr algn="just">
              <a:buFont typeface="Arial" pitchFamily="34" charset="0"/>
              <a:buChar char="•"/>
            </a:pPr>
            <a:r>
              <a:rPr lang="es-ES" sz="2000" dirty="0" smtClean="0"/>
              <a:t>Siempre que sea posible, el dinero debe ser recibido en sobres</a:t>
            </a:r>
            <a:r>
              <a:rPr lang="es-ES" sz="2000" dirty="0" smtClean="0"/>
              <a:t>, con </a:t>
            </a:r>
            <a:r>
              <a:rPr lang="es-ES" sz="2000" dirty="0" smtClean="0"/>
              <a:t>el montante y el nombre del donador incluidos. Esos </a:t>
            </a:r>
            <a:r>
              <a:rPr lang="es-ES" sz="2000" dirty="0" smtClean="0"/>
              <a:t>sobres deben </a:t>
            </a:r>
            <a:r>
              <a:rPr lang="es-ES" sz="2000" dirty="0" smtClean="0"/>
              <a:t>ser guardados por el tesorero como parte del </a:t>
            </a:r>
            <a:r>
              <a:rPr lang="es-ES" sz="2000" dirty="0" smtClean="0"/>
              <a:t>mantenimiento del </a:t>
            </a:r>
            <a:r>
              <a:rPr lang="es-ES" sz="2000" dirty="0" smtClean="0"/>
              <a:t>registro, para posibles auditorías</a:t>
            </a:r>
            <a:r>
              <a:rPr lang="es-ES" sz="2000" dirty="0" smtClean="0"/>
              <a:t>.</a:t>
            </a:r>
          </a:p>
          <a:p>
            <a:pPr algn="just">
              <a:buFont typeface="Arial" pitchFamily="34" charset="0"/>
              <a:buChar char="•"/>
            </a:pPr>
            <a:endParaRPr lang="es-ES" sz="2000" dirty="0" smtClean="0"/>
          </a:p>
          <a:p>
            <a:pPr algn="just">
              <a:buFont typeface="Arial" pitchFamily="34" charset="0"/>
              <a:buChar char="•"/>
            </a:pPr>
            <a:r>
              <a:rPr lang="es-ES" sz="2000" dirty="0" smtClean="0"/>
              <a:t>El dinero dado a la </a:t>
            </a:r>
            <a:r>
              <a:rPr lang="es-ES" sz="2000" dirty="0" smtClean="0"/>
              <a:t>iglesia </a:t>
            </a:r>
            <a:r>
              <a:rPr lang="pt-BR" sz="2000" dirty="0" err="1" smtClean="0"/>
              <a:t>pertenece</a:t>
            </a:r>
            <a:r>
              <a:rPr lang="pt-BR" sz="2000" dirty="0" smtClean="0"/>
              <a:t> </a:t>
            </a:r>
            <a:r>
              <a:rPr lang="pt-BR" sz="2000" dirty="0" smtClean="0"/>
              <a:t>a </a:t>
            </a:r>
            <a:r>
              <a:rPr lang="pt-BR" sz="2000" dirty="0" err="1" smtClean="0"/>
              <a:t>Dios</a:t>
            </a:r>
            <a:r>
              <a:rPr lang="pt-BR" sz="2000" dirty="0" smtClean="0"/>
              <a:t>.</a:t>
            </a:r>
            <a:endParaRPr lang="es-ES" sz="2000" dirty="0" smtClean="0"/>
          </a:p>
          <a:p>
            <a:pPr algn="just"/>
            <a:endParaRPr lang="es-ES" sz="2000" dirty="0" smtClean="0"/>
          </a:p>
          <a:p>
            <a:pPr algn="just"/>
            <a:endParaRPr lang="es-ES" sz="2000" dirty="0" smtClean="0"/>
          </a:p>
          <a:p>
            <a:pPr algn="just"/>
            <a:endParaRPr lang="es-ES" sz="2000" dirty="0" smtClean="0"/>
          </a:p>
          <a:p>
            <a:pPr algn="just"/>
            <a:endParaRPr lang="pt-BR" sz="2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a:effectLst/>
        </p:spPr>
      </p:pic>
      <p:sp>
        <p:nvSpPr>
          <p:cNvPr id="3" name="Retângulo 2"/>
          <p:cNvSpPr/>
          <p:nvPr/>
        </p:nvSpPr>
        <p:spPr>
          <a:xfrm>
            <a:off x="3635896" y="476672"/>
            <a:ext cx="4460132" cy="461665"/>
          </a:xfrm>
          <a:prstGeom prst="rect">
            <a:avLst/>
          </a:prstGeom>
        </p:spPr>
        <p:txBody>
          <a:bodyPr wrap="none">
            <a:spAutoFit/>
          </a:bodyPr>
          <a:lstStyle/>
          <a:p>
            <a:r>
              <a:rPr lang="pt-BR" sz="2400" b="1" dirty="0" smtClean="0"/>
              <a:t>MINISTERIOS DEPARTAMENTALES</a:t>
            </a:r>
            <a:endParaRPr lang="pt-BR" sz="2400" dirty="0"/>
          </a:p>
        </p:txBody>
      </p:sp>
      <p:sp>
        <p:nvSpPr>
          <p:cNvPr id="4" name="Retângulo 3"/>
          <p:cNvSpPr/>
          <p:nvPr/>
        </p:nvSpPr>
        <p:spPr>
          <a:xfrm>
            <a:off x="2699792" y="1268760"/>
            <a:ext cx="6048672" cy="5262979"/>
          </a:xfrm>
          <a:prstGeom prst="rect">
            <a:avLst/>
          </a:prstGeom>
        </p:spPr>
        <p:txBody>
          <a:bodyPr wrap="square">
            <a:spAutoFit/>
          </a:bodyPr>
          <a:lstStyle/>
          <a:p>
            <a:pPr algn="just"/>
            <a:r>
              <a:rPr lang="es-ES" sz="2400" b="1" dirty="0" smtClean="0"/>
              <a:t>Ministerio del Niño y del Adolescente</a:t>
            </a:r>
            <a:r>
              <a:rPr lang="es-ES" sz="2400" b="1" dirty="0" smtClean="0"/>
              <a:t>.</a:t>
            </a:r>
          </a:p>
          <a:p>
            <a:pPr algn="just"/>
            <a:r>
              <a:rPr lang="es-ES" sz="2400" dirty="0" smtClean="0"/>
              <a:t>Los ancianos comparten la responsabilidad de asegurar que </a:t>
            </a:r>
            <a:r>
              <a:rPr lang="es-ES" sz="2400" dirty="0" smtClean="0"/>
              <a:t>el desarrollo </a:t>
            </a:r>
            <a:r>
              <a:rPr lang="es-ES" sz="2400" dirty="0" smtClean="0"/>
              <a:t>espiritual de los niños sea una prioridad en la iglesia</a:t>
            </a:r>
            <a:r>
              <a:rPr lang="es-ES" sz="2400" dirty="0" smtClean="0"/>
              <a:t>, </a:t>
            </a:r>
            <a:r>
              <a:rPr lang="pt-BR" sz="2400" dirty="0" err="1" smtClean="0"/>
              <a:t>creando</a:t>
            </a:r>
            <a:r>
              <a:rPr lang="pt-BR" sz="2400" dirty="0" smtClean="0"/>
              <a:t> </a:t>
            </a:r>
            <a:r>
              <a:rPr lang="pt-BR" sz="2400" dirty="0" smtClean="0"/>
              <a:t>formas de </a:t>
            </a:r>
            <a:r>
              <a:rPr lang="pt-BR" sz="2400" dirty="0" err="1" smtClean="0"/>
              <a:t>proveer</a:t>
            </a:r>
            <a:r>
              <a:rPr lang="pt-BR" sz="2400" dirty="0" smtClean="0"/>
              <a:t> </a:t>
            </a:r>
            <a:r>
              <a:rPr lang="pt-BR" sz="2400" dirty="0" err="1" smtClean="0"/>
              <a:t>actividades</a:t>
            </a:r>
            <a:r>
              <a:rPr lang="pt-BR" sz="2400" dirty="0" smtClean="0"/>
              <a:t> que </a:t>
            </a:r>
            <a:r>
              <a:rPr lang="pt-BR" sz="2400" dirty="0" err="1" smtClean="0"/>
              <a:t>atiendan</a:t>
            </a:r>
            <a:r>
              <a:rPr lang="pt-BR" sz="2400" dirty="0" smtClean="0"/>
              <a:t> a </a:t>
            </a:r>
            <a:r>
              <a:rPr lang="pt-BR" sz="2400" dirty="0" err="1" smtClean="0"/>
              <a:t>sus</a:t>
            </a:r>
            <a:r>
              <a:rPr lang="pt-BR" sz="2400" dirty="0" smtClean="0"/>
              <a:t> </a:t>
            </a:r>
            <a:r>
              <a:rPr lang="pt-BR" sz="2400" dirty="0" err="1" smtClean="0"/>
              <a:t>necesidades</a:t>
            </a:r>
            <a:r>
              <a:rPr lang="pt-BR" sz="2400" dirty="0" smtClean="0"/>
              <a:t>.</a:t>
            </a:r>
          </a:p>
          <a:p>
            <a:pPr algn="just"/>
            <a:endParaRPr lang="pt-BR" sz="2400" dirty="0" smtClean="0"/>
          </a:p>
          <a:p>
            <a:pPr algn="just"/>
            <a:r>
              <a:rPr lang="es-ES" sz="2400" b="1" dirty="0" smtClean="0"/>
              <a:t>Comunicación</a:t>
            </a:r>
            <a:r>
              <a:rPr lang="es-ES" sz="2400" b="1" dirty="0" smtClean="0"/>
              <a:t>.</a:t>
            </a:r>
          </a:p>
          <a:p>
            <a:pPr algn="just"/>
            <a:r>
              <a:rPr lang="es-ES" sz="2400" b="1" i="1" dirty="0" smtClean="0"/>
              <a:t> </a:t>
            </a:r>
            <a:r>
              <a:rPr lang="es-ES" sz="2400" dirty="0" smtClean="0"/>
              <a:t>El departamento de Comunicación de la </a:t>
            </a:r>
            <a:r>
              <a:rPr lang="es-ES" sz="2400" dirty="0" smtClean="0"/>
              <a:t>Asociación General </a:t>
            </a:r>
            <a:r>
              <a:rPr lang="es-ES" sz="2400" dirty="0" smtClean="0"/>
              <a:t>sirve como voz al cuerpo de la iglesia mundial</a:t>
            </a:r>
            <a:r>
              <a:rPr lang="es-ES" sz="2400" dirty="0" smtClean="0"/>
              <a:t>, comunicando </a:t>
            </a:r>
            <a:r>
              <a:rPr lang="es-ES" sz="2400" dirty="0" smtClean="0"/>
              <a:t>las metas, la misión y el servicio de la iglesia </a:t>
            </a:r>
            <a:r>
              <a:rPr lang="es-ES" sz="2400" dirty="0" smtClean="0"/>
              <a:t>por medio </a:t>
            </a:r>
            <a:r>
              <a:rPr lang="es-ES" sz="2400" dirty="0" smtClean="0"/>
              <a:t>de todas las formas y los medios de comunicación que </a:t>
            </a:r>
            <a:r>
              <a:rPr lang="es-ES" sz="2400" dirty="0" smtClean="0"/>
              <a:t>tiene </a:t>
            </a:r>
            <a:r>
              <a:rPr lang="pt-BR" sz="2400" dirty="0" err="1" smtClean="0"/>
              <a:t>al</a:t>
            </a:r>
            <a:r>
              <a:rPr lang="pt-BR" sz="2400" dirty="0" smtClean="0"/>
              <a:t> </a:t>
            </a:r>
            <a:r>
              <a:rPr lang="pt-BR" sz="2400" dirty="0" smtClean="0"/>
              <a:t>alcance.</a:t>
            </a:r>
            <a:endParaRPr lang="pt-BR" sz="2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a:effectLst/>
        </p:spPr>
      </p:pic>
      <p:sp>
        <p:nvSpPr>
          <p:cNvPr id="3" name="Retângulo 2"/>
          <p:cNvSpPr/>
          <p:nvPr/>
        </p:nvSpPr>
        <p:spPr>
          <a:xfrm>
            <a:off x="2699792" y="404664"/>
            <a:ext cx="6120680" cy="5909310"/>
          </a:xfrm>
          <a:prstGeom prst="rect">
            <a:avLst/>
          </a:prstGeom>
        </p:spPr>
        <p:txBody>
          <a:bodyPr wrap="square">
            <a:spAutoFit/>
          </a:bodyPr>
          <a:lstStyle/>
          <a:p>
            <a:pPr algn="just"/>
            <a:r>
              <a:rPr lang="pt-BR" b="1" dirty="0" err="1" smtClean="0"/>
              <a:t>Acción</a:t>
            </a:r>
            <a:r>
              <a:rPr lang="pt-BR" b="1" dirty="0" smtClean="0"/>
              <a:t> solidaria adventista</a:t>
            </a:r>
            <a:r>
              <a:rPr lang="pt-BR" b="1" dirty="0" smtClean="0"/>
              <a:t>.</a:t>
            </a:r>
          </a:p>
          <a:p>
            <a:pPr algn="just"/>
            <a:r>
              <a:rPr lang="es-ES" dirty="0" smtClean="0"/>
              <a:t>La ASA también provee asistencia con alimentos y ropas, </a:t>
            </a:r>
            <a:r>
              <a:rPr lang="es-ES" dirty="0" smtClean="0"/>
              <a:t>así como </a:t>
            </a:r>
            <a:r>
              <a:rPr lang="es-ES" dirty="0" smtClean="0"/>
              <a:t>cuidado emocional y </a:t>
            </a:r>
            <a:r>
              <a:rPr lang="es-ES" dirty="0" smtClean="0"/>
              <a:t>espiritual.</a:t>
            </a:r>
          </a:p>
          <a:p>
            <a:pPr algn="just"/>
            <a:endParaRPr lang="es-ES" sz="1400" dirty="0" smtClean="0"/>
          </a:p>
          <a:p>
            <a:pPr algn="just"/>
            <a:r>
              <a:rPr lang="pt-BR" b="1" dirty="0" err="1" smtClean="0"/>
              <a:t>Ministerio</a:t>
            </a:r>
            <a:r>
              <a:rPr lang="pt-BR" b="1" dirty="0" smtClean="0"/>
              <a:t> de </a:t>
            </a:r>
            <a:r>
              <a:rPr lang="pt-BR" b="1" dirty="0" err="1" smtClean="0"/>
              <a:t>la</a:t>
            </a:r>
            <a:r>
              <a:rPr lang="pt-BR" b="1" dirty="0" smtClean="0"/>
              <a:t> </a:t>
            </a:r>
            <a:r>
              <a:rPr lang="pt-BR" b="1" dirty="0" err="1" smtClean="0"/>
              <a:t>Familia</a:t>
            </a:r>
            <a:r>
              <a:rPr lang="pt-BR" b="1" dirty="0" smtClean="0"/>
              <a:t>.</a:t>
            </a:r>
          </a:p>
          <a:p>
            <a:pPr algn="just"/>
            <a:r>
              <a:rPr lang="es-ES" dirty="0" smtClean="0"/>
              <a:t>La familia satisface las </a:t>
            </a:r>
            <a:r>
              <a:rPr lang="es-ES" dirty="0" smtClean="0"/>
              <a:t>necesidades </a:t>
            </a:r>
            <a:r>
              <a:rPr lang="pt-BR" dirty="0" smtClean="0"/>
              <a:t>de </a:t>
            </a:r>
            <a:r>
              <a:rPr lang="pt-BR" dirty="0" smtClean="0"/>
              <a:t>contacto social, de </a:t>
            </a:r>
            <a:r>
              <a:rPr lang="pt-BR" dirty="0" err="1" smtClean="0"/>
              <a:t>pertenencia</a:t>
            </a:r>
            <a:r>
              <a:rPr lang="pt-BR" dirty="0" smtClean="0"/>
              <a:t>, de amor e </a:t>
            </a:r>
            <a:r>
              <a:rPr lang="pt-BR" dirty="0" err="1" smtClean="0"/>
              <a:t>intimidad</a:t>
            </a:r>
            <a:r>
              <a:rPr lang="pt-BR" dirty="0" smtClean="0"/>
              <a:t> </a:t>
            </a:r>
            <a:r>
              <a:rPr lang="pt-BR" dirty="0" smtClean="0"/>
              <a:t>y </a:t>
            </a:r>
            <a:r>
              <a:rPr lang="es-ES" dirty="0" smtClean="0"/>
              <a:t>ayuda </a:t>
            </a:r>
            <a:r>
              <a:rPr lang="es-ES" dirty="0" smtClean="0"/>
              <a:t>a establecer la identidad y el valor personales</a:t>
            </a:r>
            <a:r>
              <a:rPr lang="es-ES" dirty="0" smtClean="0"/>
              <a:t>.</a:t>
            </a:r>
          </a:p>
          <a:p>
            <a:pPr algn="just"/>
            <a:endParaRPr lang="es-ES" sz="1400" dirty="0" smtClean="0"/>
          </a:p>
          <a:p>
            <a:pPr algn="just"/>
            <a:r>
              <a:rPr lang="pt-BR" b="1" dirty="0" err="1" smtClean="0"/>
              <a:t>Ministerio</a:t>
            </a:r>
            <a:r>
              <a:rPr lang="pt-BR" b="1" dirty="0" smtClean="0"/>
              <a:t> de </a:t>
            </a:r>
            <a:r>
              <a:rPr lang="pt-BR" b="1" dirty="0" err="1" smtClean="0"/>
              <a:t>la</a:t>
            </a:r>
            <a:r>
              <a:rPr lang="pt-BR" b="1" dirty="0" smtClean="0"/>
              <a:t> </a:t>
            </a:r>
            <a:r>
              <a:rPr lang="pt-BR" b="1" dirty="0" err="1" smtClean="0"/>
              <a:t>Salud</a:t>
            </a:r>
            <a:r>
              <a:rPr lang="pt-BR" b="1" dirty="0" smtClean="0"/>
              <a:t>.</a:t>
            </a:r>
          </a:p>
          <a:p>
            <a:pPr algn="just"/>
            <a:r>
              <a:rPr lang="es-ES" dirty="0" smtClean="0"/>
              <a:t>El servicio de la acción </a:t>
            </a:r>
            <a:r>
              <a:rPr lang="es-ES" dirty="0" smtClean="0"/>
              <a:t>misionera en </a:t>
            </a:r>
            <a:r>
              <a:rPr lang="es-ES" dirty="0" smtClean="0"/>
              <a:t>la comunidad incluye cursos de culinaria, cursos de </a:t>
            </a:r>
            <a:r>
              <a:rPr lang="es-ES" dirty="0" smtClean="0"/>
              <a:t>instrucción </a:t>
            </a:r>
            <a:r>
              <a:rPr lang="pt-BR" dirty="0" smtClean="0"/>
              <a:t>sobre </a:t>
            </a:r>
            <a:r>
              <a:rPr lang="pt-BR" dirty="0" smtClean="0"/>
              <a:t>diabetes, programas de </a:t>
            </a:r>
            <a:r>
              <a:rPr lang="pt-BR" dirty="0" err="1" smtClean="0"/>
              <a:t>control</a:t>
            </a:r>
            <a:r>
              <a:rPr lang="pt-BR" dirty="0" smtClean="0"/>
              <a:t> del </a:t>
            </a:r>
            <a:r>
              <a:rPr lang="pt-BR" dirty="0" err="1" smtClean="0"/>
              <a:t>estrés</a:t>
            </a:r>
            <a:r>
              <a:rPr lang="pt-BR" dirty="0" smtClean="0"/>
              <a:t>, programas </a:t>
            </a:r>
            <a:r>
              <a:rPr lang="pt-BR" dirty="0" smtClean="0"/>
              <a:t>para </a:t>
            </a:r>
            <a:r>
              <a:rPr lang="es-ES" dirty="0" smtClean="0"/>
              <a:t>dejar </a:t>
            </a:r>
            <a:r>
              <a:rPr lang="es-ES" dirty="0" smtClean="0"/>
              <a:t>de fumar, etc. Estos programas ayudan a hacer amigos </a:t>
            </a:r>
            <a:r>
              <a:rPr lang="es-ES" dirty="0" smtClean="0"/>
              <a:t>y a </a:t>
            </a:r>
            <a:r>
              <a:rPr lang="es-ES" dirty="0" smtClean="0"/>
              <a:t>crear relaciones en la comunidad, que de otra forma no </a:t>
            </a:r>
            <a:r>
              <a:rPr lang="es-ES" dirty="0" smtClean="0"/>
              <a:t>serían </a:t>
            </a:r>
            <a:r>
              <a:rPr lang="pt-BR" dirty="0" err="1" smtClean="0"/>
              <a:t>posibles</a:t>
            </a:r>
            <a:r>
              <a:rPr lang="pt-BR" dirty="0" smtClean="0"/>
              <a:t>.</a:t>
            </a:r>
          </a:p>
          <a:p>
            <a:pPr algn="just"/>
            <a:endParaRPr lang="pt-BR" sz="1400" dirty="0" smtClean="0"/>
          </a:p>
          <a:p>
            <a:pPr algn="just"/>
            <a:r>
              <a:rPr lang="pt-BR" b="1" dirty="0" err="1" smtClean="0"/>
              <a:t>Ministerio</a:t>
            </a:r>
            <a:r>
              <a:rPr lang="pt-BR" b="1" dirty="0" smtClean="0"/>
              <a:t> </a:t>
            </a:r>
            <a:r>
              <a:rPr lang="pt-BR" b="1" dirty="0" err="1" smtClean="0"/>
              <a:t>Personal</a:t>
            </a:r>
            <a:r>
              <a:rPr lang="pt-BR" b="1" dirty="0" smtClean="0"/>
              <a:t>.</a:t>
            </a:r>
          </a:p>
          <a:p>
            <a:r>
              <a:rPr lang="pt-BR" dirty="0" smtClean="0"/>
              <a:t>El líder del </a:t>
            </a:r>
            <a:r>
              <a:rPr lang="pt-BR" dirty="0" err="1" smtClean="0"/>
              <a:t>Ministerio</a:t>
            </a:r>
            <a:r>
              <a:rPr lang="pt-BR" dirty="0" smtClean="0"/>
              <a:t> </a:t>
            </a:r>
            <a:r>
              <a:rPr lang="es-ES" dirty="0" smtClean="0"/>
              <a:t>Personal </a:t>
            </a:r>
            <a:r>
              <a:rPr lang="es-ES" dirty="0" smtClean="0"/>
              <a:t>inspira, motiva y equipa a los miembros para </a:t>
            </a:r>
            <a:r>
              <a:rPr lang="es-ES" dirty="0" smtClean="0"/>
              <a:t>que desarrollen </a:t>
            </a:r>
            <a:r>
              <a:rPr lang="es-ES" dirty="0" smtClean="0"/>
              <a:t>sus habilidades de testificación dadas por Dios y </a:t>
            </a:r>
            <a:r>
              <a:rPr lang="es-ES" dirty="0" smtClean="0"/>
              <a:t>para que </a:t>
            </a:r>
            <a:r>
              <a:rPr lang="es-ES" dirty="0" smtClean="0"/>
              <a:t>sean misioneros en su comunidad.</a:t>
            </a:r>
            <a:endParaRPr lang="pt-B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a:effectLst/>
        </p:spPr>
      </p:pic>
      <p:sp>
        <p:nvSpPr>
          <p:cNvPr id="3" name="Retângulo 2"/>
          <p:cNvSpPr/>
          <p:nvPr/>
        </p:nvSpPr>
        <p:spPr>
          <a:xfrm>
            <a:off x="2699792" y="764704"/>
            <a:ext cx="6120680" cy="5878532"/>
          </a:xfrm>
          <a:prstGeom prst="rect">
            <a:avLst/>
          </a:prstGeom>
        </p:spPr>
        <p:txBody>
          <a:bodyPr wrap="square">
            <a:spAutoFit/>
          </a:bodyPr>
          <a:lstStyle/>
          <a:p>
            <a:pPr algn="just"/>
            <a:r>
              <a:rPr lang="pt-BR" b="1" dirty="0" err="1" smtClean="0"/>
              <a:t>Publicaciones</a:t>
            </a:r>
            <a:r>
              <a:rPr lang="pt-BR" b="1" dirty="0" smtClean="0"/>
              <a:t>.</a:t>
            </a:r>
          </a:p>
          <a:p>
            <a:pPr algn="just"/>
            <a:r>
              <a:rPr lang="es-ES" dirty="0" smtClean="0"/>
              <a:t>La misión del departamento de Publicaciones es evangelizar </a:t>
            </a:r>
            <a:r>
              <a:rPr lang="es-ES" dirty="0" smtClean="0"/>
              <a:t>y fortalecer </a:t>
            </a:r>
            <a:r>
              <a:rPr lang="es-ES" dirty="0" smtClean="0"/>
              <a:t>a los miembros de la iglesia. “Hay muchos lugares en </a:t>
            </a:r>
            <a:r>
              <a:rPr lang="es-ES" dirty="0" smtClean="0"/>
              <a:t>los cuales </a:t>
            </a:r>
            <a:r>
              <a:rPr lang="es-ES" dirty="0" smtClean="0"/>
              <a:t>la voz del predicador no puede ser oída, lugares que </a:t>
            </a:r>
            <a:r>
              <a:rPr lang="es-ES" dirty="0" smtClean="0"/>
              <a:t>pueden alcanzarse </a:t>
            </a:r>
            <a:r>
              <a:rPr lang="es-ES" dirty="0" smtClean="0"/>
              <a:t>tan solo por medio de las publicaciones: libros, </a:t>
            </a:r>
            <a:r>
              <a:rPr lang="es-ES" dirty="0" smtClean="0"/>
              <a:t>periódicos y </a:t>
            </a:r>
            <a:r>
              <a:rPr lang="es-ES" dirty="0" smtClean="0"/>
              <a:t>folletos llenos de la verdad bíblica que la gente necesita</a:t>
            </a:r>
            <a:r>
              <a:rPr lang="es-ES" dirty="0" smtClean="0"/>
              <a:t>” </a:t>
            </a:r>
            <a:r>
              <a:rPr lang="pt-BR" sz="1600" dirty="0" smtClean="0"/>
              <a:t>(E. White</a:t>
            </a:r>
            <a:r>
              <a:rPr lang="pt-BR" sz="1600" dirty="0" smtClean="0"/>
              <a:t>, </a:t>
            </a:r>
            <a:r>
              <a:rPr lang="pt-BR" sz="1600" i="1" dirty="0" err="1" smtClean="0"/>
              <a:t>Servicio</a:t>
            </a:r>
            <a:r>
              <a:rPr lang="pt-BR" sz="1600" i="1" dirty="0" smtClean="0"/>
              <a:t> </a:t>
            </a:r>
            <a:r>
              <a:rPr lang="pt-BR" sz="1600" i="1" dirty="0" err="1" smtClean="0"/>
              <a:t>cristiano</a:t>
            </a:r>
            <a:r>
              <a:rPr lang="pt-BR" sz="1600" i="1" dirty="0" smtClean="0"/>
              <a:t>, p. 117</a:t>
            </a:r>
            <a:r>
              <a:rPr lang="pt-BR" sz="1600" i="1" dirty="0" smtClean="0"/>
              <a:t>).</a:t>
            </a:r>
          </a:p>
          <a:p>
            <a:pPr algn="just"/>
            <a:endParaRPr lang="pt-BR" sz="1600" i="1" dirty="0" smtClean="0"/>
          </a:p>
          <a:p>
            <a:pPr algn="just"/>
            <a:r>
              <a:rPr lang="pt-BR" b="1" dirty="0" err="1" smtClean="0"/>
              <a:t>Escuela</a:t>
            </a:r>
            <a:r>
              <a:rPr lang="pt-BR" b="1" dirty="0" smtClean="0"/>
              <a:t> </a:t>
            </a:r>
            <a:r>
              <a:rPr lang="pt-BR" b="1" dirty="0" err="1" smtClean="0"/>
              <a:t>Sabática</a:t>
            </a:r>
            <a:r>
              <a:rPr lang="pt-BR" b="1" dirty="0" smtClean="0"/>
              <a:t>.</a:t>
            </a:r>
          </a:p>
          <a:p>
            <a:pPr algn="just"/>
            <a:r>
              <a:rPr lang="es-ES" dirty="0" smtClean="0"/>
              <a:t>A través de su programa de </a:t>
            </a:r>
            <a:r>
              <a:rPr lang="es-ES" dirty="0" smtClean="0"/>
              <a:t>educación religiosa</a:t>
            </a:r>
            <a:r>
              <a:rPr lang="es-ES" dirty="0" smtClean="0"/>
              <a:t>, prevé el crecimiento espiritual mediante el </a:t>
            </a:r>
            <a:r>
              <a:rPr lang="es-ES" dirty="0" smtClean="0"/>
              <a:t>estudio de </a:t>
            </a:r>
            <a:r>
              <a:rPr lang="es-ES" dirty="0" smtClean="0"/>
              <a:t>la Biblia, del compañerismo en el grupo pequeño, en la </a:t>
            </a:r>
            <a:r>
              <a:rPr lang="es-ES" dirty="0" smtClean="0"/>
              <a:t>acción misionera </a:t>
            </a:r>
            <a:r>
              <a:rPr lang="es-ES" dirty="0" smtClean="0"/>
              <a:t>por el servicio y testificación y en el compromiso con </a:t>
            </a:r>
            <a:r>
              <a:rPr lang="es-ES" dirty="0" smtClean="0"/>
              <a:t>la </a:t>
            </a:r>
            <a:r>
              <a:rPr lang="pt-BR" dirty="0" err="1" smtClean="0"/>
              <a:t>misión</a:t>
            </a:r>
            <a:r>
              <a:rPr lang="pt-BR" dirty="0" smtClean="0"/>
              <a:t> </a:t>
            </a:r>
            <a:r>
              <a:rPr lang="pt-BR" dirty="0" smtClean="0"/>
              <a:t>mundial</a:t>
            </a:r>
            <a:r>
              <a:rPr lang="pt-BR" dirty="0" smtClean="0"/>
              <a:t>.</a:t>
            </a:r>
          </a:p>
          <a:p>
            <a:pPr algn="just"/>
            <a:endParaRPr lang="pt-BR" dirty="0" smtClean="0"/>
          </a:p>
          <a:p>
            <a:pPr algn="just"/>
            <a:r>
              <a:rPr lang="es-ES" b="1" i="1" dirty="0" smtClean="0"/>
              <a:t>Mayordomía. </a:t>
            </a:r>
            <a:endParaRPr lang="es-ES" b="1" i="1" dirty="0" smtClean="0"/>
          </a:p>
          <a:p>
            <a:pPr algn="just"/>
            <a:r>
              <a:rPr lang="es-ES" dirty="0" smtClean="0"/>
              <a:t>Él provee </a:t>
            </a:r>
            <a:r>
              <a:rPr lang="es-ES" dirty="0" smtClean="0"/>
              <a:t>una estructura teológica para el estilo de vida de servicio</a:t>
            </a:r>
            <a:r>
              <a:rPr lang="es-ES" dirty="0" smtClean="0"/>
              <a:t>, sacrificio </a:t>
            </a:r>
            <a:r>
              <a:rPr lang="es-ES" dirty="0" smtClean="0"/>
              <a:t>y sociedad con Dios. Incentiva la </a:t>
            </a:r>
            <a:r>
              <a:rPr lang="es-ES" dirty="0" smtClean="0"/>
              <a:t>mayordomía </a:t>
            </a:r>
            <a:r>
              <a:rPr lang="es-ES" dirty="0" smtClean="0"/>
              <a:t>financiera</a:t>
            </a:r>
            <a:r>
              <a:rPr lang="es-ES" dirty="0" smtClean="0"/>
              <a:t>, que </a:t>
            </a:r>
            <a:r>
              <a:rPr lang="es-ES" dirty="0" smtClean="0"/>
              <a:t>les recuerda a los miembros su </a:t>
            </a:r>
            <a:r>
              <a:rPr lang="es-ES" dirty="0" smtClean="0"/>
              <a:t>responsabilidad espiritual de </a:t>
            </a:r>
            <a:r>
              <a:rPr lang="es-ES" dirty="0" smtClean="0"/>
              <a:t>devolver el diezmo y dar ofrendas de gratitud a Dios.</a:t>
            </a:r>
            <a:endParaRPr lang="pt-B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a:effectLst/>
        </p:spPr>
      </p:pic>
      <p:sp>
        <p:nvSpPr>
          <p:cNvPr id="3" name="Retângulo 2"/>
          <p:cNvSpPr/>
          <p:nvPr/>
        </p:nvSpPr>
        <p:spPr>
          <a:xfrm>
            <a:off x="2699792" y="908720"/>
            <a:ext cx="6192688" cy="3970318"/>
          </a:xfrm>
          <a:prstGeom prst="rect">
            <a:avLst/>
          </a:prstGeom>
        </p:spPr>
        <p:txBody>
          <a:bodyPr wrap="square">
            <a:spAutoFit/>
          </a:bodyPr>
          <a:lstStyle/>
          <a:p>
            <a:pPr algn="just"/>
            <a:r>
              <a:rPr lang="pt-BR" b="1" dirty="0" err="1" smtClean="0"/>
              <a:t>Ministerio</a:t>
            </a:r>
            <a:r>
              <a:rPr lang="pt-BR" b="1" dirty="0" smtClean="0"/>
              <a:t> de </a:t>
            </a:r>
            <a:r>
              <a:rPr lang="pt-BR" b="1" dirty="0" err="1" smtClean="0"/>
              <a:t>la</a:t>
            </a:r>
            <a:r>
              <a:rPr lang="pt-BR" b="1" dirty="0" smtClean="0"/>
              <a:t> </a:t>
            </a:r>
            <a:r>
              <a:rPr lang="pt-BR" b="1" dirty="0" err="1" smtClean="0"/>
              <a:t>Mujer</a:t>
            </a:r>
            <a:r>
              <a:rPr lang="pt-BR" b="1" dirty="0" smtClean="0"/>
              <a:t>.</a:t>
            </a:r>
          </a:p>
          <a:p>
            <a:pPr algn="just"/>
            <a:r>
              <a:rPr lang="es-ES" dirty="0" smtClean="0"/>
              <a:t>Los objetivos del programa incluyen fortalecer a las mujeres </a:t>
            </a:r>
            <a:r>
              <a:rPr lang="es-ES" dirty="0" smtClean="0"/>
              <a:t>en la </a:t>
            </a:r>
            <a:r>
              <a:rPr lang="es-ES" dirty="0" smtClean="0"/>
              <a:t>iglesia y en la comunidad y capacitar a las mujeres </a:t>
            </a:r>
            <a:r>
              <a:rPr lang="es-ES" dirty="0" smtClean="0"/>
              <a:t>adventistas del </a:t>
            </a:r>
            <a:r>
              <a:rPr lang="es-ES" dirty="0" smtClean="0"/>
              <a:t>séptimo día para que se transformen en mujeres de Dios, </a:t>
            </a:r>
            <a:r>
              <a:rPr lang="es-ES" dirty="0" smtClean="0"/>
              <a:t>fuertes en </a:t>
            </a:r>
            <a:r>
              <a:rPr lang="es-ES" dirty="0" smtClean="0"/>
              <a:t>las áreas de los estudios bíblicos, la oración, el </a:t>
            </a:r>
            <a:r>
              <a:rPr lang="es-ES" dirty="0" smtClean="0"/>
              <a:t>crecimiento personal </a:t>
            </a:r>
            <a:r>
              <a:rPr lang="es-ES" dirty="0" smtClean="0"/>
              <a:t>y la acción misionera en la comunidad</a:t>
            </a:r>
            <a:r>
              <a:rPr lang="es-ES" dirty="0" smtClean="0"/>
              <a:t>.</a:t>
            </a:r>
          </a:p>
          <a:p>
            <a:pPr algn="just"/>
            <a:endParaRPr lang="es-ES" dirty="0" smtClean="0"/>
          </a:p>
          <a:p>
            <a:pPr algn="just"/>
            <a:endParaRPr lang="es-ES" dirty="0" smtClean="0"/>
          </a:p>
          <a:p>
            <a:pPr algn="just"/>
            <a:r>
              <a:rPr lang="es-ES" b="1" dirty="0" smtClean="0"/>
              <a:t>Ministerio Joven y Ministerio de los Conquistadores y Aventureros</a:t>
            </a:r>
            <a:r>
              <a:rPr lang="es-ES" b="1" dirty="0" smtClean="0"/>
              <a:t>.</a:t>
            </a:r>
          </a:p>
          <a:p>
            <a:pPr algn="just"/>
            <a:r>
              <a:rPr lang="pt-BR" dirty="0" err="1" smtClean="0"/>
              <a:t>Esos</a:t>
            </a:r>
            <a:r>
              <a:rPr lang="pt-BR" dirty="0" smtClean="0"/>
              <a:t> </a:t>
            </a:r>
            <a:r>
              <a:rPr lang="es-ES" dirty="0" smtClean="0"/>
              <a:t>ministerios </a:t>
            </a:r>
            <a:r>
              <a:rPr lang="es-ES" dirty="0" smtClean="0"/>
              <a:t>integran al joven en la comunidad de la iglesia, </a:t>
            </a:r>
            <a:r>
              <a:rPr lang="es-ES" dirty="0" smtClean="0"/>
              <a:t>trabajando con </a:t>
            </a:r>
            <a:r>
              <a:rPr lang="es-ES" dirty="0" smtClean="0"/>
              <a:t>líderes y otras entidades de la iglesia en la conquista, </a:t>
            </a:r>
            <a:r>
              <a:rPr lang="es-ES" dirty="0" smtClean="0"/>
              <a:t>el entrenamiento</a:t>
            </a:r>
            <a:r>
              <a:rPr lang="es-ES" dirty="0" smtClean="0"/>
              <a:t>, la conservación y el rescate de sus jóvenes.</a:t>
            </a:r>
            <a:endParaRPr lang="pt-BR" dirty="0"/>
          </a:p>
        </p:txBody>
      </p:sp>
    </p:spTree>
  </p:cSld>
  <p:clrMapOvr>
    <a:masterClrMapping/>
  </p:clrMapOvr>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148</TotalTime>
  <Words>972</Words>
  <Application>Microsoft Office PowerPoint</Application>
  <PresentationFormat>Apresentação na tela (4:3)</PresentationFormat>
  <Paragraphs>57</Paragraphs>
  <Slides>9</Slides>
  <Notes>0</Notes>
  <HiddenSlides>0</HiddenSlides>
  <MMClips>0</MMClips>
  <ScaleCrop>false</ScaleCrop>
  <HeadingPairs>
    <vt:vector size="4" baseType="variant">
      <vt:variant>
        <vt:lpstr>Tema</vt:lpstr>
      </vt:variant>
      <vt:variant>
        <vt:i4>1</vt:i4>
      </vt:variant>
      <vt:variant>
        <vt:lpstr>Títulos de slides</vt:lpstr>
      </vt:variant>
      <vt:variant>
        <vt:i4>9</vt:i4>
      </vt:variant>
    </vt:vector>
  </HeadingPairs>
  <TitlesOfParts>
    <vt:vector size="10" baseType="lpstr">
      <vt:lpstr>Tema do Office</vt:lpstr>
      <vt:lpstr>Slide 1</vt:lpstr>
      <vt:lpstr>Slide 2</vt:lpstr>
      <vt:lpstr>Slide 3</vt:lpstr>
      <vt:lpstr>Slide 4</vt:lpstr>
      <vt:lpstr>Slide 5</vt:lpstr>
      <vt:lpstr>Slide 6</vt:lpstr>
      <vt:lpstr>Slide 7</vt:lpstr>
      <vt:lpstr>Slide 8</vt:lpstr>
      <vt:lpstr>Slide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selma.luz</dc:creator>
  <cp:lastModifiedBy>selma.luz</cp:lastModifiedBy>
  <cp:revision>16</cp:revision>
  <dcterms:created xsi:type="dcterms:W3CDTF">2013-10-25T14:11:15Z</dcterms:created>
  <dcterms:modified xsi:type="dcterms:W3CDTF">2013-10-29T15:17:45Z</dcterms:modified>
</cp:coreProperties>
</file>