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6" r:id="rId3"/>
    <p:sldId id="265" r:id="rId4"/>
    <p:sldId id="266" r:id="rId5"/>
    <p:sldId id="267" r:id="rId6"/>
    <p:sldId id="264" r:id="rId7"/>
    <p:sldId id="281" r:id="rId8"/>
    <p:sldId id="257" r:id="rId9"/>
    <p:sldId id="268" r:id="rId10"/>
    <p:sldId id="269" r:id="rId11"/>
    <p:sldId id="282" r:id="rId12"/>
    <p:sldId id="258" r:id="rId13"/>
    <p:sldId id="271" r:id="rId14"/>
    <p:sldId id="270" r:id="rId15"/>
    <p:sldId id="259" r:id="rId16"/>
    <p:sldId id="272" r:id="rId17"/>
    <p:sldId id="274" r:id="rId18"/>
    <p:sldId id="273" r:id="rId19"/>
    <p:sldId id="260" r:id="rId20"/>
    <p:sldId id="275" r:id="rId21"/>
    <p:sldId id="277" r:id="rId22"/>
    <p:sldId id="278" r:id="rId23"/>
    <p:sldId id="276" r:id="rId24"/>
    <p:sldId id="283" r:id="rId25"/>
    <p:sldId id="261" r:id="rId26"/>
    <p:sldId id="280" r:id="rId27"/>
    <p:sldId id="279" r:id="rId28"/>
    <p:sldId id="285" r:id="rId29"/>
    <p:sldId id="262" r:id="rId30"/>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FB75C49D-2F22-4678-807F-90C4CE8F4C22}" type="datetimeFigureOut">
              <a:rPr lang="pt-BR" smtClean="0"/>
              <a:pPr/>
              <a:t>29/10/2013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BEABF4C-E859-4E4B-AD69-7CC5265B04EC}"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B75C49D-2F22-4678-807F-90C4CE8F4C22}" type="datetimeFigureOut">
              <a:rPr lang="pt-BR" smtClean="0"/>
              <a:pPr/>
              <a:t>29/10/2013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BEABF4C-E859-4E4B-AD69-7CC5265B04EC}"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B75C49D-2F22-4678-807F-90C4CE8F4C22}" type="datetimeFigureOut">
              <a:rPr lang="pt-BR" smtClean="0"/>
              <a:pPr/>
              <a:t>29/10/2013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BEABF4C-E859-4E4B-AD69-7CC5265B04EC}"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B75C49D-2F22-4678-807F-90C4CE8F4C22}" type="datetimeFigureOut">
              <a:rPr lang="pt-BR" smtClean="0"/>
              <a:pPr/>
              <a:t>29/10/2013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BEABF4C-E859-4E4B-AD69-7CC5265B04EC}"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FB75C49D-2F22-4678-807F-90C4CE8F4C22}" type="datetimeFigureOut">
              <a:rPr lang="pt-BR" smtClean="0"/>
              <a:pPr/>
              <a:t>29/10/2013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BEABF4C-E859-4E4B-AD69-7CC5265B04EC}"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FB75C49D-2F22-4678-807F-90C4CE8F4C22}" type="datetimeFigureOut">
              <a:rPr lang="pt-BR" smtClean="0"/>
              <a:pPr/>
              <a:t>29/10/2013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BEABF4C-E859-4E4B-AD69-7CC5265B04EC}"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FB75C49D-2F22-4678-807F-90C4CE8F4C22}" type="datetimeFigureOut">
              <a:rPr lang="pt-BR" smtClean="0"/>
              <a:pPr/>
              <a:t>29/10/2013</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CBEABF4C-E859-4E4B-AD69-7CC5265B04EC}"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FB75C49D-2F22-4678-807F-90C4CE8F4C22}" type="datetimeFigureOut">
              <a:rPr lang="pt-BR" smtClean="0"/>
              <a:pPr/>
              <a:t>29/10/2013</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CBEABF4C-E859-4E4B-AD69-7CC5265B04EC}"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B75C49D-2F22-4678-807F-90C4CE8F4C22}" type="datetimeFigureOut">
              <a:rPr lang="pt-BR" smtClean="0"/>
              <a:pPr/>
              <a:t>29/10/2013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CBEABF4C-E859-4E4B-AD69-7CC5265B04EC}"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FB75C49D-2F22-4678-807F-90C4CE8F4C22}" type="datetimeFigureOut">
              <a:rPr lang="pt-BR" smtClean="0"/>
              <a:pPr/>
              <a:t>29/10/2013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BEABF4C-E859-4E4B-AD69-7CC5265B04EC}"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FB75C49D-2F22-4678-807F-90C4CE8F4C22}" type="datetimeFigureOut">
              <a:rPr lang="pt-BR" smtClean="0"/>
              <a:pPr/>
              <a:t>29/10/2013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BEABF4C-E859-4E4B-AD69-7CC5265B04EC}"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75C49D-2F22-4678-807F-90C4CE8F4C22}" type="datetimeFigureOut">
              <a:rPr lang="pt-BR" smtClean="0"/>
              <a:pPr/>
              <a:t>29/10/2013</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EABF4C-E859-4E4B-AD69-7CC5265B04EC}"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2699792" y="1124744"/>
            <a:ext cx="6120680" cy="4524315"/>
          </a:xfrm>
          <a:prstGeom prst="rect">
            <a:avLst/>
          </a:prstGeom>
        </p:spPr>
        <p:txBody>
          <a:bodyPr wrap="square">
            <a:spAutoFit/>
          </a:bodyPr>
          <a:lstStyle/>
          <a:p>
            <a:pPr algn="just"/>
            <a:r>
              <a:rPr lang="pt-BR" sz="2400" b="1" i="1" dirty="0" smtClean="0"/>
              <a:t>Planifique </a:t>
            </a:r>
            <a:r>
              <a:rPr lang="pt-BR" sz="2400" b="1" i="1" dirty="0" err="1" smtClean="0"/>
              <a:t>con</a:t>
            </a:r>
            <a:r>
              <a:rPr lang="pt-BR" sz="2400" b="1" i="1" dirty="0" smtClean="0"/>
              <a:t> </a:t>
            </a:r>
            <a:r>
              <a:rPr lang="pt-BR" sz="2400" b="1" i="1" dirty="0" err="1" smtClean="0"/>
              <a:t>oración</a:t>
            </a:r>
            <a:r>
              <a:rPr lang="pt-BR" sz="2400" b="1" i="1" dirty="0" smtClean="0"/>
              <a:t>.</a:t>
            </a:r>
          </a:p>
          <a:p>
            <a:pPr algn="just"/>
            <a:r>
              <a:rPr lang="pt-BR" sz="2400" dirty="0" err="1" smtClean="0"/>
              <a:t>Es</a:t>
            </a:r>
            <a:r>
              <a:rPr lang="pt-BR" sz="2400" dirty="0" smtClean="0"/>
              <a:t> equivocado realizar </a:t>
            </a:r>
            <a:r>
              <a:rPr lang="es-ES" sz="2400" dirty="0" smtClean="0"/>
              <a:t>planes y, recién entonces, pedirle al Cielo que los bendiga, visto que fueron elaborados sin la dirección divina. El modelo bíblico claramente ilustra los beneficios y la bendición de la planificación </a:t>
            </a:r>
            <a:r>
              <a:rPr lang="pt-BR" sz="2400" dirty="0" smtClean="0"/>
              <a:t>realizada </a:t>
            </a:r>
            <a:r>
              <a:rPr lang="pt-BR" sz="2400" dirty="0" err="1" smtClean="0"/>
              <a:t>con</a:t>
            </a:r>
            <a:r>
              <a:rPr lang="pt-BR" sz="2400" dirty="0" smtClean="0"/>
              <a:t> </a:t>
            </a:r>
            <a:r>
              <a:rPr lang="pt-BR" sz="2400" dirty="0" err="1" smtClean="0"/>
              <a:t>oración</a:t>
            </a:r>
            <a:r>
              <a:rPr lang="pt-BR" sz="2400" dirty="0" smtClean="0"/>
              <a:t>.</a:t>
            </a:r>
          </a:p>
          <a:p>
            <a:pPr algn="just"/>
            <a:endParaRPr lang="es-ES" sz="2400" b="1" i="1" dirty="0" smtClean="0"/>
          </a:p>
          <a:p>
            <a:pPr algn="just"/>
            <a:r>
              <a:rPr lang="es-ES" sz="2400" b="1" i="1" dirty="0" smtClean="0"/>
              <a:t>Realicen planes anuales. </a:t>
            </a:r>
          </a:p>
          <a:p>
            <a:pPr algn="just"/>
            <a:r>
              <a:rPr lang="es-ES" sz="2400" dirty="0" smtClean="0"/>
              <a:t>Planificar objetivos anuales y establecer metas mediante la oración y la guía de Dios es obra de toda la </a:t>
            </a:r>
            <a:r>
              <a:rPr lang="pt-BR" sz="2400" dirty="0" err="1" smtClean="0"/>
              <a:t>iglesia</a:t>
            </a:r>
            <a:r>
              <a:rPr lang="pt-BR" sz="2400" dirty="0" smtClean="0"/>
              <a:t>.</a:t>
            </a:r>
            <a:endParaRPr lang="pt-BR"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2699792" y="404664"/>
            <a:ext cx="6048672" cy="6694140"/>
          </a:xfrm>
          <a:prstGeom prst="rect">
            <a:avLst/>
          </a:prstGeom>
        </p:spPr>
        <p:txBody>
          <a:bodyPr wrap="square">
            <a:spAutoFit/>
          </a:bodyPr>
          <a:lstStyle/>
          <a:p>
            <a:r>
              <a:rPr lang="es-ES" sz="2400" b="1" i="1" dirty="0" smtClean="0"/>
              <a:t>La agenda de planificación. </a:t>
            </a:r>
            <a:r>
              <a:rPr lang="es-ES" sz="2400" dirty="0" smtClean="0"/>
              <a:t>La agenda para la asamblea de planificación anual de la reunión administrativa debe incluir los siguientes </a:t>
            </a:r>
            <a:r>
              <a:rPr lang="pt-BR" sz="2400" dirty="0" err="1" smtClean="0"/>
              <a:t>ítems</a:t>
            </a:r>
            <a:r>
              <a:rPr lang="pt-BR" sz="2400" dirty="0" smtClean="0"/>
              <a:t>:</a:t>
            </a:r>
          </a:p>
          <a:p>
            <a:endParaRPr lang="pt-BR" sz="2400" dirty="0" smtClean="0"/>
          </a:p>
          <a:p>
            <a:pPr>
              <a:buFont typeface="Arial" pitchFamily="34" charset="0"/>
              <a:buChar char="•"/>
            </a:pPr>
            <a:r>
              <a:rPr lang="pt-BR" sz="2400" i="1" dirty="0" err="1" smtClean="0"/>
              <a:t>Evaluación</a:t>
            </a:r>
            <a:r>
              <a:rPr lang="pt-BR" sz="2400" i="1" dirty="0" smtClean="0"/>
              <a:t>.</a:t>
            </a:r>
          </a:p>
          <a:p>
            <a:pPr>
              <a:buFont typeface="Arial" pitchFamily="34" charset="0"/>
              <a:buChar char="•"/>
            </a:pPr>
            <a:endParaRPr lang="pt-BR" sz="500" i="1" dirty="0" smtClean="0"/>
          </a:p>
          <a:p>
            <a:pPr>
              <a:buFont typeface="Arial" pitchFamily="34" charset="0"/>
              <a:buChar char="•"/>
            </a:pPr>
            <a:r>
              <a:rPr lang="pt-BR" sz="2400" i="1" dirty="0" err="1" smtClean="0"/>
              <a:t>Ministerio</a:t>
            </a:r>
            <a:r>
              <a:rPr lang="pt-BR" sz="2400" i="1" dirty="0" smtClean="0"/>
              <a:t> de </a:t>
            </a:r>
            <a:r>
              <a:rPr lang="pt-BR" sz="2400" i="1" dirty="0" err="1" smtClean="0"/>
              <a:t>la</a:t>
            </a:r>
            <a:r>
              <a:rPr lang="pt-BR" sz="2400" i="1" dirty="0" smtClean="0"/>
              <a:t> </a:t>
            </a:r>
            <a:r>
              <a:rPr lang="pt-BR" sz="2400" i="1" dirty="0" err="1" smtClean="0"/>
              <a:t>oración</a:t>
            </a:r>
            <a:r>
              <a:rPr lang="pt-BR" sz="2400" i="1" dirty="0" smtClean="0"/>
              <a:t>.</a:t>
            </a:r>
          </a:p>
          <a:p>
            <a:pPr>
              <a:buFont typeface="Arial" pitchFamily="34" charset="0"/>
              <a:buChar char="•"/>
            </a:pPr>
            <a:endParaRPr lang="pt-BR" sz="500" i="1" dirty="0" smtClean="0"/>
          </a:p>
          <a:p>
            <a:pPr>
              <a:buFont typeface="Arial" pitchFamily="34" charset="0"/>
              <a:buChar char="•"/>
            </a:pPr>
            <a:r>
              <a:rPr lang="pt-BR" sz="2400" i="1" dirty="0" smtClean="0"/>
              <a:t>Evangelismo.</a:t>
            </a:r>
          </a:p>
          <a:p>
            <a:pPr>
              <a:buFont typeface="Arial" pitchFamily="34" charset="0"/>
              <a:buChar char="•"/>
            </a:pPr>
            <a:endParaRPr lang="pt-BR" sz="500" i="1" dirty="0" smtClean="0"/>
          </a:p>
          <a:p>
            <a:pPr>
              <a:buFont typeface="Arial" pitchFamily="34" charset="0"/>
              <a:buChar char="•"/>
            </a:pPr>
            <a:r>
              <a:rPr lang="pt-BR" sz="2400" i="1" dirty="0" smtClean="0"/>
              <a:t>Discipulado.</a:t>
            </a:r>
          </a:p>
          <a:p>
            <a:pPr>
              <a:buFont typeface="Arial" pitchFamily="34" charset="0"/>
              <a:buChar char="•"/>
            </a:pPr>
            <a:endParaRPr lang="pt-BR" sz="500" i="1" dirty="0" smtClean="0"/>
          </a:p>
          <a:p>
            <a:pPr>
              <a:buFont typeface="Arial" pitchFamily="34" charset="0"/>
              <a:buChar char="•"/>
            </a:pPr>
            <a:r>
              <a:rPr lang="pt-BR" sz="2400" i="1" dirty="0" err="1" smtClean="0"/>
              <a:t>Fortalecimiento</a:t>
            </a:r>
            <a:r>
              <a:rPr lang="pt-BR" sz="2400" i="1" dirty="0" smtClean="0"/>
              <a:t>. </a:t>
            </a:r>
          </a:p>
          <a:p>
            <a:pPr>
              <a:buFont typeface="Arial" pitchFamily="34" charset="0"/>
              <a:buChar char="•"/>
            </a:pPr>
            <a:endParaRPr lang="pt-BR" sz="500" i="1" dirty="0" smtClean="0"/>
          </a:p>
          <a:p>
            <a:pPr>
              <a:buFont typeface="Arial" pitchFamily="34" charset="0"/>
              <a:buChar char="•"/>
            </a:pPr>
            <a:r>
              <a:rPr lang="pt-BR" sz="2400" i="1" dirty="0" err="1" smtClean="0"/>
              <a:t>Niños</a:t>
            </a:r>
            <a:r>
              <a:rPr lang="pt-BR" sz="2400" i="1" dirty="0" smtClean="0"/>
              <a:t> y </a:t>
            </a:r>
            <a:r>
              <a:rPr lang="pt-BR" sz="2400" i="1" dirty="0" err="1" smtClean="0"/>
              <a:t>jóvenes</a:t>
            </a:r>
            <a:r>
              <a:rPr lang="pt-BR" sz="2400" i="1" dirty="0" smtClean="0"/>
              <a:t>.</a:t>
            </a:r>
          </a:p>
          <a:p>
            <a:pPr>
              <a:buFont typeface="Arial" pitchFamily="34" charset="0"/>
              <a:buChar char="•"/>
            </a:pPr>
            <a:endParaRPr lang="pt-BR" sz="500" i="1" dirty="0" smtClean="0"/>
          </a:p>
          <a:p>
            <a:pPr>
              <a:buFont typeface="Arial" pitchFamily="34" charset="0"/>
              <a:buChar char="•"/>
            </a:pPr>
            <a:r>
              <a:rPr lang="pt-BR" sz="2400" i="1" dirty="0" err="1" smtClean="0"/>
              <a:t>Instalaciones</a:t>
            </a:r>
            <a:r>
              <a:rPr lang="pt-BR" sz="2400" i="1" dirty="0" smtClean="0"/>
              <a:t>.</a:t>
            </a:r>
          </a:p>
          <a:p>
            <a:pPr>
              <a:buFont typeface="Arial" pitchFamily="34" charset="0"/>
              <a:buChar char="•"/>
            </a:pPr>
            <a:endParaRPr lang="pt-BR" sz="500" i="1" dirty="0" smtClean="0"/>
          </a:p>
          <a:p>
            <a:pPr>
              <a:buFont typeface="Arial" pitchFamily="34" charset="0"/>
              <a:buChar char="•"/>
            </a:pPr>
            <a:r>
              <a:rPr lang="es-ES" sz="2400" i="1" dirty="0" smtClean="0"/>
              <a:t>Campañas. </a:t>
            </a:r>
          </a:p>
          <a:p>
            <a:pPr>
              <a:buFont typeface="Arial" pitchFamily="34" charset="0"/>
              <a:buChar char="•"/>
            </a:pPr>
            <a:endParaRPr lang="es-ES" sz="500" i="1" dirty="0" smtClean="0"/>
          </a:p>
          <a:p>
            <a:pPr>
              <a:buFont typeface="Arial" pitchFamily="34" charset="0"/>
              <a:buChar char="•"/>
            </a:pPr>
            <a:r>
              <a:rPr lang="pt-BR" sz="2400" i="1" dirty="0" smtClean="0"/>
              <a:t>Cronograma.</a:t>
            </a:r>
          </a:p>
          <a:p>
            <a:pPr>
              <a:buFont typeface="Arial" pitchFamily="34" charset="0"/>
              <a:buChar char="•"/>
            </a:pPr>
            <a:endParaRPr lang="pt-BR" sz="500" i="1" dirty="0" smtClean="0"/>
          </a:p>
          <a:p>
            <a:pPr>
              <a:buFont typeface="Arial" pitchFamily="34" charset="0"/>
              <a:buChar char="•"/>
            </a:pPr>
            <a:r>
              <a:rPr lang="pt-BR" sz="2400" i="1" dirty="0" err="1" smtClean="0"/>
              <a:t>Implicaciones</a:t>
            </a:r>
            <a:r>
              <a:rPr lang="pt-BR" sz="2400" i="1" dirty="0" smtClean="0"/>
              <a:t> </a:t>
            </a:r>
            <a:r>
              <a:rPr lang="pt-BR" sz="2400" i="1" dirty="0" err="1" smtClean="0"/>
              <a:t>financieras</a:t>
            </a:r>
            <a:r>
              <a:rPr lang="pt-BR" sz="2400" i="1" dirty="0" smtClean="0"/>
              <a:t>.</a:t>
            </a:r>
          </a:p>
          <a:p>
            <a:endParaRPr lang="pt-BR" sz="2400" i="1" dirty="0" smtClean="0"/>
          </a:p>
          <a:p>
            <a:endParaRPr lang="pt-BR"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3923928" y="548680"/>
            <a:ext cx="3567708" cy="461665"/>
          </a:xfrm>
          <a:prstGeom prst="rect">
            <a:avLst/>
          </a:prstGeom>
        </p:spPr>
        <p:txBody>
          <a:bodyPr wrap="none">
            <a:spAutoFit/>
          </a:bodyPr>
          <a:lstStyle/>
          <a:p>
            <a:r>
              <a:rPr lang="pt-BR" sz="2400" b="1" dirty="0" smtClean="0"/>
              <a:t>ELECCIONES EN LA IGLESIA</a:t>
            </a:r>
            <a:endParaRPr lang="pt-BR" sz="2400" dirty="0"/>
          </a:p>
        </p:txBody>
      </p:sp>
      <p:sp>
        <p:nvSpPr>
          <p:cNvPr id="4" name="Retângulo 3"/>
          <p:cNvSpPr/>
          <p:nvPr/>
        </p:nvSpPr>
        <p:spPr>
          <a:xfrm>
            <a:off x="2555776" y="1196752"/>
            <a:ext cx="6120680" cy="4801314"/>
          </a:xfrm>
          <a:prstGeom prst="rect">
            <a:avLst/>
          </a:prstGeom>
        </p:spPr>
        <p:txBody>
          <a:bodyPr wrap="square">
            <a:spAutoFit/>
          </a:bodyPr>
          <a:lstStyle/>
          <a:p>
            <a:pPr algn="just">
              <a:buFont typeface="Arial" pitchFamily="34" charset="0"/>
              <a:buChar char="•"/>
            </a:pPr>
            <a:r>
              <a:rPr lang="es-ES" dirty="0" smtClean="0"/>
              <a:t>El trabajo de la comisión de nombramientos es seleccionar a </a:t>
            </a:r>
            <a:r>
              <a:rPr lang="es-ES" dirty="0" smtClean="0"/>
              <a:t>los miembros </a:t>
            </a:r>
            <a:r>
              <a:rPr lang="es-ES" dirty="0" smtClean="0"/>
              <a:t>de la iglesia para que completen las varias funciones y ministerios de la iglesia. La comisión necesita trabajar con las necesidades específicas de la iglesia y con los dones </a:t>
            </a:r>
            <a:r>
              <a:rPr lang="es-ES" dirty="0" smtClean="0"/>
              <a:t>espirituales </a:t>
            </a:r>
            <a:r>
              <a:rPr lang="pt-BR" dirty="0" smtClean="0"/>
              <a:t>presentes </a:t>
            </a:r>
            <a:r>
              <a:rPr lang="pt-BR" dirty="0" smtClean="0"/>
              <a:t>entre </a:t>
            </a:r>
            <a:r>
              <a:rPr lang="pt-BR" dirty="0" err="1" smtClean="0"/>
              <a:t>sus</a:t>
            </a:r>
            <a:r>
              <a:rPr lang="pt-BR" dirty="0" smtClean="0"/>
              <a:t> </a:t>
            </a:r>
            <a:r>
              <a:rPr lang="pt-BR" dirty="0" err="1" smtClean="0"/>
              <a:t>miembros</a:t>
            </a:r>
            <a:r>
              <a:rPr lang="pt-BR" dirty="0" smtClean="0"/>
              <a:t>.</a:t>
            </a:r>
          </a:p>
          <a:p>
            <a:pPr algn="just">
              <a:buFont typeface="Arial" pitchFamily="34" charset="0"/>
              <a:buChar char="•"/>
            </a:pPr>
            <a:endParaRPr lang="pt-BR" dirty="0" smtClean="0"/>
          </a:p>
          <a:p>
            <a:pPr algn="just">
              <a:buFont typeface="Arial" pitchFamily="34" charset="0"/>
              <a:buChar char="•"/>
            </a:pPr>
            <a:r>
              <a:rPr lang="es-ES" dirty="0" smtClean="0"/>
              <a:t>Los nombramientos deben ser realizados con el propósito de</a:t>
            </a:r>
          </a:p>
          <a:p>
            <a:pPr algn="just"/>
            <a:r>
              <a:rPr lang="es-ES" dirty="0" smtClean="0"/>
              <a:t>encontrar personas capaces para la tarea y darles a los miembros </a:t>
            </a:r>
            <a:r>
              <a:rPr lang="pt-BR" dirty="0" err="1" smtClean="0"/>
              <a:t>la</a:t>
            </a:r>
            <a:r>
              <a:rPr lang="pt-BR" dirty="0" smtClean="0"/>
              <a:t> </a:t>
            </a:r>
            <a:r>
              <a:rPr lang="pt-BR" dirty="0" err="1" smtClean="0"/>
              <a:t>oportunidad</a:t>
            </a:r>
            <a:r>
              <a:rPr lang="pt-BR" dirty="0" smtClean="0"/>
              <a:t> de servir.</a:t>
            </a:r>
          </a:p>
          <a:p>
            <a:pPr algn="just">
              <a:buFont typeface="Arial" pitchFamily="34" charset="0"/>
              <a:buChar char="•"/>
            </a:pPr>
            <a:endParaRPr lang="pt-BR" dirty="0" smtClean="0"/>
          </a:p>
          <a:p>
            <a:pPr algn="just">
              <a:buFont typeface="Arial" pitchFamily="34" charset="0"/>
              <a:buChar char="•"/>
            </a:pPr>
            <a:r>
              <a:rPr lang="es-ES" dirty="0" smtClean="0"/>
              <a:t>“Todos los que estén involucrados en el trabajo con jóvenes</a:t>
            </a:r>
          </a:p>
          <a:p>
            <a:pPr algn="just"/>
            <a:r>
              <a:rPr lang="es-ES" dirty="0" smtClean="0"/>
              <a:t>deben cumplir con las normativas y los requisitos legales y eclesiásticos, como por ejemplo la verificación de antecedentes y certificaciones. Los dirigentes de la iglesia local deben consultar a la Asociación, que determinará y asesorará en cuanto a qué verifica</a:t>
            </a:r>
            <a:r>
              <a:rPr lang="es-ES" b="1" dirty="0" smtClean="0"/>
              <a:t> </a:t>
            </a:r>
            <a:r>
              <a:rPr lang="es-ES" dirty="0" err="1" smtClean="0"/>
              <a:t>ción</a:t>
            </a:r>
            <a:r>
              <a:rPr lang="es-ES" dirty="0" smtClean="0"/>
              <a:t> de antecedentes y certificaciones están disponibles o se requieren” (</a:t>
            </a:r>
            <a:r>
              <a:rPr lang="es-ES" i="1" dirty="0" smtClean="0"/>
              <a:t>Manual de la iglesia, p. 103).</a:t>
            </a:r>
            <a:endParaRPr lang="pt-B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2771800" y="260648"/>
            <a:ext cx="6048672" cy="5909310"/>
          </a:xfrm>
          <a:prstGeom prst="rect">
            <a:avLst/>
          </a:prstGeom>
        </p:spPr>
        <p:txBody>
          <a:bodyPr wrap="square">
            <a:spAutoFit/>
          </a:bodyPr>
          <a:lstStyle/>
          <a:p>
            <a:pPr>
              <a:buFont typeface="Arial" pitchFamily="34" charset="0"/>
              <a:buChar char="•"/>
            </a:pPr>
            <a:r>
              <a:rPr lang="es-ES" b="1" i="1" dirty="0" smtClean="0"/>
              <a:t>La comisión de nombramientos. </a:t>
            </a:r>
            <a:r>
              <a:rPr lang="es-ES" dirty="0" smtClean="0"/>
              <a:t>“La comisión de nombramientos debe elegirse a principios del último trimestre del año eclesiástico, y presentar su informe por lo menos tres semanas antes del último sábado del año eclesiástico” (</a:t>
            </a:r>
            <a:r>
              <a:rPr lang="es-ES" i="1" dirty="0" smtClean="0"/>
              <a:t>Manual de la iglesia, p. 106).</a:t>
            </a:r>
          </a:p>
          <a:p>
            <a:pPr>
              <a:buFont typeface="Arial" pitchFamily="34" charset="0"/>
              <a:buChar char="•"/>
            </a:pPr>
            <a:endParaRPr lang="es-ES" i="1" dirty="0" smtClean="0"/>
          </a:p>
          <a:p>
            <a:pPr>
              <a:buFont typeface="Arial" pitchFamily="34" charset="0"/>
              <a:buChar char="•"/>
            </a:pPr>
            <a:r>
              <a:rPr lang="es-ES" dirty="0" smtClean="0"/>
              <a:t>El año de la iglesia no necesita estar alineado con el inicio del año calendario, sino adecuarse al flujo de actividades de la iglesia de </a:t>
            </a:r>
            <a:r>
              <a:rPr lang="pt-BR" dirty="0" err="1" smtClean="0"/>
              <a:t>la</a:t>
            </a:r>
            <a:r>
              <a:rPr lang="pt-BR" dirty="0" smtClean="0"/>
              <a:t> </a:t>
            </a:r>
            <a:r>
              <a:rPr lang="pt-BR" dirty="0" err="1" smtClean="0"/>
              <a:t>manera</a:t>
            </a:r>
            <a:r>
              <a:rPr lang="pt-BR" dirty="0" smtClean="0"/>
              <a:t> más </a:t>
            </a:r>
            <a:r>
              <a:rPr lang="pt-BR" dirty="0" err="1" smtClean="0"/>
              <a:t>juiciosa</a:t>
            </a:r>
            <a:r>
              <a:rPr lang="pt-BR" dirty="0" smtClean="0"/>
              <a:t>.</a:t>
            </a:r>
          </a:p>
          <a:p>
            <a:pPr>
              <a:buFont typeface="Arial" pitchFamily="34" charset="0"/>
              <a:buChar char="•"/>
            </a:pPr>
            <a:endParaRPr lang="pt-BR" dirty="0" smtClean="0"/>
          </a:p>
          <a:p>
            <a:pPr>
              <a:buFont typeface="Arial" pitchFamily="34" charset="0"/>
              <a:buChar char="•"/>
            </a:pPr>
            <a:r>
              <a:rPr lang="es-ES" dirty="0" smtClean="0"/>
              <a:t>El proceso de elección en la iglesia inicia con la elección de una</a:t>
            </a:r>
          </a:p>
          <a:p>
            <a:r>
              <a:rPr lang="es-ES" dirty="0" smtClean="0"/>
              <a:t>comisión organizadora para elegir a los miembros para la comisión </a:t>
            </a:r>
            <a:r>
              <a:rPr lang="pt-BR" dirty="0" smtClean="0"/>
              <a:t>de </a:t>
            </a:r>
            <a:r>
              <a:rPr lang="pt-BR" dirty="0" err="1" smtClean="0"/>
              <a:t>nombramientos</a:t>
            </a:r>
            <a:r>
              <a:rPr lang="pt-BR" dirty="0" smtClean="0"/>
              <a:t>.</a:t>
            </a:r>
          </a:p>
          <a:p>
            <a:pPr>
              <a:buFont typeface="Arial" pitchFamily="34" charset="0"/>
              <a:buChar char="•"/>
            </a:pPr>
            <a:endParaRPr lang="pt-BR" dirty="0" smtClean="0"/>
          </a:p>
          <a:p>
            <a:pPr>
              <a:buFont typeface="Arial" pitchFamily="34" charset="0"/>
              <a:buChar char="•"/>
            </a:pPr>
            <a:r>
              <a:rPr lang="es-ES" dirty="0" smtClean="0"/>
              <a:t>Los elegidos para actuar en la comisión de nombramientos</a:t>
            </a:r>
          </a:p>
          <a:p>
            <a:r>
              <a:rPr lang="es-ES" dirty="0" smtClean="0"/>
              <a:t>deben ser maduros y tener un amplio conocimiento de las necesidades y de los miembros de la iglesia.</a:t>
            </a:r>
          </a:p>
          <a:p>
            <a:pPr>
              <a:buFont typeface="Arial" pitchFamily="34" charset="0"/>
              <a:buChar char="•"/>
            </a:pPr>
            <a:endParaRPr lang="es-ES" dirty="0" smtClean="0"/>
          </a:p>
          <a:p>
            <a:pPr>
              <a:buFont typeface="Arial" pitchFamily="34" charset="0"/>
              <a:buChar char="•"/>
            </a:pPr>
            <a:r>
              <a:rPr lang="es-ES" dirty="0" smtClean="0"/>
              <a:t>La comisión de nombramientos solamente nombra individuos</a:t>
            </a:r>
          </a:p>
          <a:p>
            <a:r>
              <a:rPr lang="es-ES" dirty="0" smtClean="0"/>
              <a:t>que sean miembros en situación regular en la iglesia local.</a:t>
            </a:r>
            <a:endParaRPr lang="pt-B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2627784" y="620688"/>
            <a:ext cx="6120680" cy="5632311"/>
          </a:xfrm>
          <a:prstGeom prst="rect">
            <a:avLst/>
          </a:prstGeom>
        </p:spPr>
        <p:txBody>
          <a:bodyPr wrap="square">
            <a:spAutoFit/>
          </a:bodyPr>
          <a:lstStyle/>
          <a:p>
            <a:pPr algn="just"/>
            <a:r>
              <a:rPr lang="es-ES" b="1" dirty="0" smtClean="0"/>
              <a:t>El informe de la comisión de nombramientos.</a:t>
            </a:r>
          </a:p>
          <a:p>
            <a:pPr algn="just"/>
            <a:endParaRPr lang="es-ES" b="1" dirty="0" smtClean="0"/>
          </a:p>
          <a:p>
            <a:pPr algn="just"/>
            <a:endParaRPr lang="es-ES" b="1" dirty="0" smtClean="0"/>
          </a:p>
          <a:p>
            <a:pPr algn="just">
              <a:buFont typeface="Arial" pitchFamily="34" charset="0"/>
              <a:buChar char="•"/>
            </a:pPr>
            <a:r>
              <a:rPr lang="es-ES" dirty="0" smtClean="0"/>
              <a:t>El presidente y el secretario de esta comisión presenten el informe de esta ante la iglesia; puede ser en el momento que se realizan los anuncios o en una reunión </a:t>
            </a:r>
            <a:r>
              <a:rPr lang="pt-BR" dirty="0" smtClean="0"/>
              <a:t>especial administrativa.</a:t>
            </a:r>
          </a:p>
          <a:p>
            <a:pPr algn="just">
              <a:buFont typeface="Arial" pitchFamily="34" charset="0"/>
              <a:buChar char="•"/>
            </a:pPr>
            <a:endParaRPr lang="pt-BR" dirty="0" smtClean="0"/>
          </a:p>
          <a:p>
            <a:pPr algn="just">
              <a:buFont typeface="Arial" pitchFamily="34" charset="0"/>
              <a:buChar char="•"/>
            </a:pPr>
            <a:r>
              <a:rPr lang="es-ES" dirty="0" smtClean="0"/>
              <a:t>Los nombres de los líderes nombrados son presentados a la congregación en una hoja impresa o son leídos en </a:t>
            </a:r>
            <a:r>
              <a:rPr lang="pt-BR" dirty="0" smtClean="0"/>
              <a:t>voz alta.</a:t>
            </a:r>
          </a:p>
          <a:p>
            <a:pPr algn="just">
              <a:buFont typeface="Arial" pitchFamily="34" charset="0"/>
              <a:buChar char="•"/>
            </a:pPr>
            <a:endParaRPr lang="pt-BR" dirty="0" smtClean="0"/>
          </a:p>
          <a:p>
            <a:pPr algn="just">
              <a:buFont typeface="Arial" pitchFamily="34" charset="0"/>
              <a:buChar char="•"/>
            </a:pPr>
            <a:r>
              <a:rPr lang="es-ES" dirty="0" smtClean="0"/>
              <a:t>Una semana queda reservada entre la primera lectura del informe y el voto final de la congregación, permitiendo </a:t>
            </a:r>
            <a:r>
              <a:rPr lang="pt-BR" dirty="0" smtClean="0"/>
              <a:t>que </a:t>
            </a:r>
            <a:r>
              <a:rPr lang="pt-BR" dirty="0" err="1" smtClean="0"/>
              <a:t>sean</a:t>
            </a:r>
            <a:r>
              <a:rPr lang="pt-BR" dirty="0" smtClean="0"/>
              <a:t> realizadas </a:t>
            </a:r>
            <a:r>
              <a:rPr lang="pt-BR" dirty="0" err="1" smtClean="0"/>
              <a:t>observaciones</a:t>
            </a:r>
            <a:r>
              <a:rPr lang="pt-BR" dirty="0" smtClean="0"/>
              <a:t>.</a:t>
            </a:r>
          </a:p>
          <a:p>
            <a:pPr algn="just"/>
            <a:endParaRPr lang="pt-BR" dirty="0" smtClean="0"/>
          </a:p>
          <a:p>
            <a:pPr algn="just"/>
            <a:r>
              <a:rPr lang="es-ES" dirty="0" smtClean="0"/>
              <a:t>Después del voto de la iglesia, la comisión de nombramientos,</a:t>
            </a:r>
          </a:p>
          <a:p>
            <a:pPr algn="just"/>
            <a:r>
              <a:rPr lang="es-ES" dirty="0" smtClean="0"/>
              <a:t>generalmente, es disuelta, aunque, en algunas iglesias mayores,</a:t>
            </a:r>
          </a:p>
          <a:p>
            <a:pPr algn="just"/>
            <a:r>
              <a:rPr lang="es-ES" dirty="0" smtClean="0"/>
              <a:t>podrá seguir funcionando una comisión de nombramientos interina para completar los lugares que puedan ir quedando vacantes en </a:t>
            </a:r>
            <a:r>
              <a:rPr lang="pt-BR" dirty="0" err="1" smtClean="0"/>
              <a:t>el</a:t>
            </a:r>
            <a:r>
              <a:rPr lang="pt-BR" dirty="0" smtClean="0"/>
              <a:t> transcurso del período</a:t>
            </a:r>
            <a:endParaRPr lang="pt-B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27384"/>
            <a:ext cx="9180512" cy="6885384"/>
          </a:xfrm>
          <a:prstGeom prst="rect">
            <a:avLst/>
          </a:prstGeom>
          <a:noFill/>
          <a:ln w="9525">
            <a:noFill/>
            <a:miter lim="800000"/>
            <a:headEnd/>
            <a:tailEnd/>
          </a:ln>
          <a:effectLst/>
        </p:spPr>
      </p:pic>
      <p:sp>
        <p:nvSpPr>
          <p:cNvPr id="3" name="Retângulo 2"/>
          <p:cNvSpPr/>
          <p:nvPr/>
        </p:nvSpPr>
        <p:spPr>
          <a:xfrm>
            <a:off x="3203848" y="404664"/>
            <a:ext cx="5544616" cy="5324535"/>
          </a:xfrm>
          <a:prstGeom prst="rect">
            <a:avLst/>
          </a:prstGeom>
        </p:spPr>
        <p:txBody>
          <a:bodyPr wrap="square">
            <a:spAutoFit/>
          </a:bodyPr>
          <a:lstStyle/>
          <a:p>
            <a:pPr algn="just"/>
            <a:r>
              <a:rPr lang="pt-BR" sz="2200" b="1" dirty="0" smtClean="0"/>
              <a:t>ESTILOS DE LIDERAZGO</a:t>
            </a:r>
          </a:p>
          <a:p>
            <a:pPr algn="just"/>
            <a:endParaRPr lang="pt-BR" sz="2200" b="1" dirty="0" smtClean="0"/>
          </a:p>
          <a:p>
            <a:pPr algn="just"/>
            <a:endParaRPr lang="pt-BR" sz="2200" b="1" dirty="0" smtClean="0"/>
          </a:p>
          <a:p>
            <a:pPr algn="just"/>
            <a:r>
              <a:rPr lang="es-ES" sz="2200" b="1" dirty="0" smtClean="0"/>
              <a:t>Liderazgo espiritual. </a:t>
            </a:r>
          </a:p>
          <a:p>
            <a:pPr algn="just"/>
            <a:endParaRPr lang="es-ES" sz="2200" b="1" dirty="0" smtClean="0"/>
          </a:p>
          <a:p>
            <a:pPr algn="just">
              <a:buFont typeface="Arial" pitchFamily="34" charset="0"/>
              <a:buChar char="•"/>
            </a:pPr>
            <a:r>
              <a:rPr lang="es-ES" sz="2200" dirty="0" smtClean="0"/>
              <a:t>Los ancianos son líderes </a:t>
            </a:r>
            <a:r>
              <a:rPr lang="es-ES" sz="2200" dirty="0" err="1" smtClean="0"/>
              <a:t>spirituales</a:t>
            </a:r>
            <a:r>
              <a:rPr lang="es-ES" sz="2200" dirty="0" smtClean="0"/>
              <a:t>.</a:t>
            </a:r>
          </a:p>
          <a:p>
            <a:pPr algn="just"/>
            <a:endParaRPr lang="es-ES" sz="500" dirty="0" smtClean="0"/>
          </a:p>
          <a:p>
            <a:pPr algn="just">
              <a:buFont typeface="Arial" pitchFamily="34" charset="0"/>
              <a:buChar char="•"/>
            </a:pPr>
            <a:r>
              <a:rPr lang="es-ES" sz="2200" dirty="0" smtClean="0"/>
              <a:t>Los ancianos se dedican al crecimiento espiritual y numérico de la congregación.</a:t>
            </a:r>
          </a:p>
          <a:p>
            <a:pPr algn="just">
              <a:buFont typeface="Arial" pitchFamily="34" charset="0"/>
              <a:buChar char="•"/>
            </a:pPr>
            <a:endParaRPr lang="es-ES" sz="500" dirty="0" smtClean="0"/>
          </a:p>
          <a:p>
            <a:pPr algn="just">
              <a:buFont typeface="Arial" pitchFamily="34" charset="0"/>
              <a:buChar char="•"/>
            </a:pPr>
            <a:r>
              <a:rPr lang="es-ES" sz="2200" dirty="0" smtClean="0"/>
              <a:t>Ellos buscan mejores formas para que la iglesia actúe.</a:t>
            </a:r>
          </a:p>
          <a:p>
            <a:pPr algn="just"/>
            <a:endParaRPr lang="es-ES" sz="2200" dirty="0" smtClean="0"/>
          </a:p>
          <a:p>
            <a:pPr algn="just"/>
            <a:r>
              <a:rPr lang="es-ES" sz="2200" dirty="0" smtClean="0"/>
              <a:t>El estilo de liderazgo es el conjunto de varios métodos usados por los líderes para influir y motivar a sus seguidores para que </a:t>
            </a:r>
            <a:r>
              <a:rPr lang="pt-BR" sz="2200" dirty="0" err="1" smtClean="0"/>
              <a:t>alcancen</a:t>
            </a:r>
            <a:r>
              <a:rPr lang="pt-BR" sz="2200" dirty="0" smtClean="0"/>
              <a:t> </a:t>
            </a:r>
            <a:r>
              <a:rPr lang="pt-BR" sz="2200" dirty="0" err="1" smtClean="0"/>
              <a:t>las</a:t>
            </a:r>
            <a:r>
              <a:rPr lang="pt-BR" sz="2200" dirty="0" smtClean="0"/>
              <a:t> metas.</a:t>
            </a:r>
            <a:endParaRPr lang="pt-BR" sz="2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27384"/>
            <a:ext cx="9180512" cy="6885384"/>
          </a:xfrm>
          <a:prstGeom prst="rect">
            <a:avLst/>
          </a:prstGeom>
          <a:noFill/>
          <a:ln w="9525">
            <a:noFill/>
            <a:miter lim="800000"/>
            <a:headEnd/>
            <a:tailEnd/>
          </a:ln>
          <a:effectLst/>
        </p:spPr>
      </p:pic>
      <p:sp>
        <p:nvSpPr>
          <p:cNvPr id="3" name="Retângulo 2"/>
          <p:cNvSpPr/>
          <p:nvPr/>
        </p:nvSpPr>
        <p:spPr>
          <a:xfrm>
            <a:off x="2699792" y="470857"/>
            <a:ext cx="6048672" cy="5663089"/>
          </a:xfrm>
          <a:prstGeom prst="rect">
            <a:avLst/>
          </a:prstGeom>
        </p:spPr>
        <p:txBody>
          <a:bodyPr wrap="square">
            <a:spAutoFit/>
          </a:bodyPr>
          <a:lstStyle/>
          <a:p>
            <a:pPr algn="just">
              <a:buFont typeface="Arial" pitchFamily="34" charset="0"/>
              <a:buChar char="•"/>
            </a:pPr>
            <a:r>
              <a:rPr lang="pt-BR" sz="2200" b="1" i="1" dirty="0" smtClean="0"/>
              <a:t>Estilos </a:t>
            </a:r>
            <a:r>
              <a:rPr lang="pt-BR" sz="2200" b="1" i="1" dirty="0" err="1" smtClean="0"/>
              <a:t>inadecuados</a:t>
            </a:r>
            <a:r>
              <a:rPr lang="pt-BR" sz="2200" b="1" i="1" dirty="0" smtClean="0"/>
              <a:t> de </a:t>
            </a:r>
            <a:r>
              <a:rPr lang="pt-BR" sz="2200" b="1" i="1" dirty="0" err="1" smtClean="0"/>
              <a:t>liderazgo</a:t>
            </a:r>
            <a:r>
              <a:rPr lang="pt-BR" sz="2200" b="1" i="1" dirty="0" smtClean="0"/>
              <a:t>. </a:t>
            </a:r>
          </a:p>
          <a:p>
            <a:pPr algn="just">
              <a:buFont typeface="Arial" pitchFamily="34" charset="0"/>
              <a:buChar char="•"/>
            </a:pPr>
            <a:endParaRPr lang="pt-BR" sz="2200" b="1" i="1" dirty="0" smtClean="0"/>
          </a:p>
          <a:p>
            <a:pPr algn="just">
              <a:buFont typeface="Arial" pitchFamily="34" charset="0"/>
              <a:buChar char="•"/>
            </a:pPr>
            <a:r>
              <a:rPr lang="pt-BR" sz="2200" dirty="0" err="1" smtClean="0"/>
              <a:t>Algunos</a:t>
            </a:r>
            <a:r>
              <a:rPr lang="pt-BR" sz="2200" dirty="0" smtClean="0"/>
              <a:t> líderes </a:t>
            </a:r>
            <a:r>
              <a:rPr lang="es-ES" sz="2200" dirty="0" smtClean="0"/>
              <a:t>intentan usar un estilo que emplea el temor y las amenazas de punición </a:t>
            </a:r>
            <a:r>
              <a:rPr lang="pt-BR" sz="2200" dirty="0" smtClean="0"/>
              <a:t>para motivar a </a:t>
            </a:r>
            <a:r>
              <a:rPr lang="pt-BR" sz="2200" dirty="0" err="1" smtClean="0"/>
              <a:t>sus</a:t>
            </a:r>
            <a:r>
              <a:rPr lang="pt-BR" sz="2200" dirty="0" smtClean="0"/>
              <a:t> seguidores.</a:t>
            </a:r>
          </a:p>
          <a:p>
            <a:pPr algn="just">
              <a:buFont typeface="Arial" pitchFamily="34" charset="0"/>
              <a:buChar char="•"/>
            </a:pPr>
            <a:endParaRPr lang="pt-BR" sz="800" dirty="0" smtClean="0"/>
          </a:p>
          <a:p>
            <a:pPr algn="just">
              <a:buFont typeface="Arial" pitchFamily="34" charset="0"/>
              <a:buChar char="•"/>
            </a:pPr>
            <a:r>
              <a:rPr lang="es-ES" sz="2200" dirty="0" smtClean="0"/>
              <a:t>Usar la presión financiera o la autoridad de su posición social para forzar y manipular a las personas en la acción.</a:t>
            </a:r>
          </a:p>
          <a:p>
            <a:pPr algn="just">
              <a:buFont typeface="Arial" pitchFamily="34" charset="0"/>
              <a:buChar char="•"/>
            </a:pPr>
            <a:endParaRPr lang="es-ES" sz="800" dirty="0" smtClean="0"/>
          </a:p>
          <a:p>
            <a:pPr algn="just">
              <a:buFont typeface="Arial" pitchFamily="34" charset="0"/>
              <a:buChar char="•"/>
            </a:pPr>
            <a:r>
              <a:rPr lang="es-ES" sz="2200" dirty="0" smtClean="0"/>
              <a:t>Usan la ira y un lenguaje violento para ejercer su influencia.</a:t>
            </a:r>
          </a:p>
          <a:p>
            <a:pPr algn="just">
              <a:buFont typeface="Arial" pitchFamily="34" charset="0"/>
              <a:buChar char="•"/>
            </a:pPr>
            <a:endParaRPr lang="es-ES" sz="800" dirty="0" smtClean="0"/>
          </a:p>
          <a:p>
            <a:pPr algn="just">
              <a:buFont typeface="Arial" pitchFamily="34" charset="0"/>
              <a:buChar char="•"/>
            </a:pPr>
            <a:r>
              <a:rPr lang="es-ES" sz="2200" dirty="0" smtClean="0"/>
              <a:t>Esos métodos autoritarios y autocráticos son inadecuados en la </a:t>
            </a:r>
            <a:r>
              <a:rPr lang="pt-BR" sz="2200" dirty="0" err="1" smtClean="0"/>
              <a:t>iglesia</a:t>
            </a:r>
            <a:r>
              <a:rPr lang="pt-BR" sz="2200" dirty="0" smtClean="0"/>
              <a:t>.</a:t>
            </a:r>
          </a:p>
          <a:p>
            <a:pPr algn="just">
              <a:buFont typeface="Arial" pitchFamily="34" charset="0"/>
              <a:buChar char="•"/>
            </a:pPr>
            <a:endParaRPr lang="pt-BR" sz="800" dirty="0" smtClean="0"/>
          </a:p>
          <a:p>
            <a:pPr algn="just">
              <a:buFont typeface="Arial" pitchFamily="34" charset="0"/>
              <a:buChar char="•"/>
            </a:pPr>
            <a:r>
              <a:rPr lang="pt-BR" sz="2200" dirty="0" err="1" smtClean="0"/>
              <a:t>Ese</a:t>
            </a:r>
            <a:r>
              <a:rPr lang="pt-BR" sz="2200" dirty="0" smtClean="0"/>
              <a:t> estilo de </a:t>
            </a:r>
            <a:r>
              <a:rPr lang="es-ES" sz="2200" dirty="0" smtClean="0"/>
              <a:t>liderazgo provoca sentimientos de resentimientos y de hostilidad para con el líder, y el progreso de la iglesia queda impedido.</a:t>
            </a:r>
            <a:endParaRPr lang="pt-BR" sz="2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27384"/>
            <a:ext cx="9180512" cy="6885384"/>
          </a:xfrm>
          <a:prstGeom prst="rect">
            <a:avLst/>
          </a:prstGeom>
          <a:noFill/>
          <a:ln w="9525">
            <a:noFill/>
            <a:miter lim="800000"/>
            <a:headEnd/>
            <a:tailEnd/>
          </a:ln>
          <a:effectLst/>
        </p:spPr>
      </p:pic>
      <p:sp>
        <p:nvSpPr>
          <p:cNvPr id="3" name="Retângulo 2"/>
          <p:cNvSpPr/>
          <p:nvPr/>
        </p:nvSpPr>
        <p:spPr>
          <a:xfrm>
            <a:off x="2843808" y="1471424"/>
            <a:ext cx="6048672" cy="2677656"/>
          </a:xfrm>
          <a:prstGeom prst="rect">
            <a:avLst/>
          </a:prstGeom>
        </p:spPr>
        <p:txBody>
          <a:bodyPr wrap="square">
            <a:spAutoFit/>
          </a:bodyPr>
          <a:lstStyle/>
          <a:p>
            <a:r>
              <a:rPr lang="es-ES" sz="2400" b="1" dirty="0" smtClean="0"/>
              <a:t>Estilo de liderazgo en el Nuevo Testamento. </a:t>
            </a:r>
          </a:p>
          <a:p>
            <a:endParaRPr lang="es-ES" sz="2400" b="1" i="1" dirty="0" smtClean="0"/>
          </a:p>
          <a:p>
            <a:r>
              <a:rPr lang="es-ES" sz="2400" dirty="0" smtClean="0"/>
              <a:t>En el estilo de liderazgo de la iglesia del Nuevo Testamento, cada miembro era un ministro, y los pastores y ancianos eran los siervos de la iglesia, trabajando juntos para desarrollar el potencial de cada miembro.</a:t>
            </a:r>
            <a:endParaRPr lang="pt-BR"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27384"/>
            <a:ext cx="9180512" cy="6885384"/>
          </a:xfrm>
          <a:prstGeom prst="rect">
            <a:avLst/>
          </a:prstGeom>
          <a:noFill/>
          <a:ln w="9525">
            <a:noFill/>
            <a:miter lim="800000"/>
            <a:headEnd/>
            <a:tailEnd/>
          </a:ln>
          <a:effectLst/>
        </p:spPr>
      </p:pic>
      <p:sp>
        <p:nvSpPr>
          <p:cNvPr id="3" name="Retângulo 2"/>
          <p:cNvSpPr/>
          <p:nvPr/>
        </p:nvSpPr>
        <p:spPr>
          <a:xfrm>
            <a:off x="2771800" y="563190"/>
            <a:ext cx="5976664" cy="5386090"/>
          </a:xfrm>
          <a:prstGeom prst="rect">
            <a:avLst/>
          </a:prstGeom>
        </p:spPr>
        <p:txBody>
          <a:bodyPr wrap="square">
            <a:spAutoFit/>
          </a:bodyPr>
          <a:lstStyle/>
          <a:p>
            <a:pPr algn="just"/>
            <a:r>
              <a:rPr lang="pt-BR" sz="2400" b="1" dirty="0" smtClean="0"/>
              <a:t>El líder como </a:t>
            </a:r>
            <a:r>
              <a:rPr lang="pt-BR" sz="2400" b="1" dirty="0" err="1" smtClean="0"/>
              <a:t>siervo</a:t>
            </a:r>
            <a:r>
              <a:rPr lang="pt-BR" sz="2400" b="1" dirty="0" smtClean="0"/>
              <a:t>.</a:t>
            </a:r>
          </a:p>
          <a:p>
            <a:pPr algn="just"/>
            <a:endParaRPr lang="pt-BR" sz="1400" b="1" i="1" dirty="0" smtClean="0"/>
          </a:p>
          <a:p>
            <a:pPr algn="just"/>
            <a:r>
              <a:rPr lang="pt-BR" sz="2400" dirty="0" smtClean="0"/>
              <a:t>“Entre </a:t>
            </a:r>
            <a:r>
              <a:rPr lang="es-ES" sz="2400" dirty="0" smtClean="0"/>
              <a:t>los débiles me hice débil, a fin de ganar a los débiles. Me hice todo para todos, a fin de salvar a algunos por todos los medios posibles. Todo esto lo hago por causa del evangelio, para participar de sus </a:t>
            </a:r>
            <a:r>
              <a:rPr lang="pt-BR" sz="2400" dirty="0" smtClean="0"/>
              <a:t>frutos” (1 Cor. 9:19-23).</a:t>
            </a:r>
          </a:p>
          <a:p>
            <a:pPr algn="just"/>
            <a:endParaRPr lang="pt-BR" sz="1400" dirty="0" smtClean="0"/>
          </a:p>
          <a:p>
            <a:pPr algn="just"/>
            <a:endParaRPr lang="pt-BR" sz="1400" dirty="0" smtClean="0"/>
          </a:p>
          <a:p>
            <a:pPr algn="just"/>
            <a:r>
              <a:rPr lang="es-ES" sz="2400" b="1" dirty="0" smtClean="0"/>
              <a:t>El líder como habilitador.</a:t>
            </a:r>
          </a:p>
          <a:p>
            <a:pPr algn="just"/>
            <a:endParaRPr lang="es-ES" sz="1400" b="1" i="1" dirty="0" smtClean="0"/>
          </a:p>
          <a:p>
            <a:pPr algn="just"/>
            <a:r>
              <a:rPr lang="es-ES" sz="2400" dirty="0" smtClean="0"/>
              <a:t>Es el liderazgo que incentiva, que equipa y entrena cada paso en el grupo para la edificación y el desarrollo de la iglesia en el cuerpo funcional que Dios </a:t>
            </a:r>
            <a:r>
              <a:rPr lang="pt-BR" sz="2400" dirty="0" smtClean="0"/>
              <a:t>pretende que </a:t>
            </a:r>
            <a:r>
              <a:rPr lang="pt-BR" sz="2400" dirty="0" err="1" smtClean="0"/>
              <a:t>ella</a:t>
            </a:r>
            <a:r>
              <a:rPr lang="pt-BR" sz="2400" dirty="0" smtClean="0"/>
              <a:t> </a:t>
            </a:r>
            <a:r>
              <a:rPr lang="pt-BR" sz="2400" dirty="0" err="1" smtClean="0"/>
              <a:t>sea</a:t>
            </a:r>
            <a:r>
              <a:rPr lang="pt-BR" sz="2400" dirty="0" smtClean="0"/>
              <a:t>.</a:t>
            </a:r>
            <a:endParaRPr lang="pt-BR"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2771800" y="620688"/>
            <a:ext cx="5976664" cy="5632311"/>
          </a:xfrm>
          <a:prstGeom prst="rect">
            <a:avLst/>
          </a:prstGeom>
        </p:spPr>
        <p:txBody>
          <a:bodyPr wrap="square">
            <a:spAutoFit/>
          </a:bodyPr>
          <a:lstStyle/>
          <a:p>
            <a:pPr algn="just"/>
            <a:r>
              <a:rPr lang="pt-BR" sz="2000" b="1" dirty="0" smtClean="0"/>
              <a:t>COMISIONES</a:t>
            </a:r>
          </a:p>
          <a:p>
            <a:pPr algn="just"/>
            <a:endParaRPr lang="pt-BR" sz="2000" b="1" dirty="0" smtClean="0"/>
          </a:p>
          <a:p>
            <a:pPr algn="just"/>
            <a:r>
              <a:rPr lang="es-ES" sz="2000" b="1" dirty="0" smtClean="0"/>
              <a:t>El propósito de las comisiones</a:t>
            </a:r>
            <a:r>
              <a:rPr lang="es-ES" sz="2000" b="1" i="1" dirty="0" smtClean="0"/>
              <a:t>.</a:t>
            </a:r>
          </a:p>
          <a:p>
            <a:pPr algn="just"/>
            <a:endParaRPr lang="es-ES" sz="2000" b="1" i="1" dirty="0" smtClean="0"/>
          </a:p>
          <a:p>
            <a:pPr algn="just"/>
            <a:r>
              <a:rPr lang="es-ES" sz="2000" dirty="0" smtClean="0"/>
              <a:t>“Sin dirección, la nación fracasa; el éxito depende de los muchos consejeros” (Prov. 11:14).</a:t>
            </a:r>
          </a:p>
          <a:p>
            <a:pPr algn="just"/>
            <a:r>
              <a:rPr lang="pt-BR" sz="2000" dirty="0" smtClean="0"/>
              <a:t>Toda </a:t>
            </a:r>
            <a:r>
              <a:rPr lang="pt-BR" sz="2000" dirty="0" err="1" smtClean="0"/>
              <a:t>la</a:t>
            </a:r>
            <a:r>
              <a:rPr lang="pt-BR" sz="2000" dirty="0" smtClean="0"/>
              <a:t> </a:t>
            </a:r>
            <a:r>
              <a:rPr lang="pt-BR" sz="2000" dirty="0" err="1" smtClean="0"/>
              <a:t>iglesia</a:t>
            </a:r>
            <a:r>
              <a:rPr lang="pt-BR" sz="2000" dirty="0" smtClean="0"/>
              <a:t> </a:t>
            </a:r>
            <a:r>
              <a:rPr lang="es-ES" sz="2000" dirty="0" smtClean="0"/>
              <a:t>unida es más sabia que cualquier persona sola.</a:t>
            </a:r>
          </a:p>
          <a:p>
            <a:pPr algn="just"/>
            <a:endParaRPr lang="es-ES" sz="2000" dirty="0" smtClean="0"/>
          </a:p>
          <a:p>
            <a:pPr algn="just"/>
            <a:r>
              <a:rPr lang="es-ES" sz="2000" dirty="0" smtClean="0"/>
              <a:t>“Al dar consejos con respecto al progreso de la obra, ningún individuo particular debe tener un poder dominante, una voz por el conjunto, a menos que sea evidente para todos que el consejo dado es el correcto. Todos los métodos y planes han de ser cuidadosamente </a:t>
            </a:r>
            <a:r>
              <a:rPr lang="pt-BR" sz="2000" dirty="0" smtClean="0"/>
              <a:t>considerados, de </a:t>
            </a:r>
            <a:r>
              <a:rPr lang="pt-BR" sz="2000" dirty="0" err="1" smtClean="0"/>
              <a:t>manera</a:t>
            </a:r>
            <a:r>
              <a:rPr lang="pt-BR" sz="2000" dirty="0" smtClean="0"/>
              <a:t> que todos </a:t>
            </a:r>
            <a:r>
              <a:rPr lang="pt-BR" sz="2000" dirty="0" err="1" smtClean="0"/>
              <a:t>comprendan</a:t>
            </a:r>
            <a:r>
              <a:rPr lang="pt-BR" sz="2000" dirty="0" smtClean="0"/>
              <a:t> </a:t>
            </a:r>
            <a:r>
              <a:rPr lang="pt-BR" sz="2000" dirty="0" err="1" smtClean="0"/>
              <a:t>los</a:t>
            </a:r>
            <a:r>
              <a:rPr lang="pt-BR" sz="2000" dirty="0" smtClean="0"/>
              <a:t> méritos </a:t>
            </a:r>
            <a:r>
              <a:rPr lang="es-ES" sz="2000" dirty="0" smtClean="0"/>
              <a:t>relativos a cada uno, y decidan cuál será el mejor para ser seguido”</a:t>
            </a:r>
          </a:p>
          <a:p>
            <a:pPr algn="just"/>
            <a:r>
              <a:rPr lang="pt-BR" sz="2000" dirty="0" smtClean="0"/>
              <a:t>(Elena de White, </a:t>
            </a:r>
            <a:r>
              <a:rPr lang="pt-BR" sz="2000" i="1" dirty="0" err="1" smtClean="0"/>
              <a:t>Testimonios</a:t>
            </a:r>
            <a:r>
              <a:rPr lang="pt-BR" sz="2000" i="1" dirty="0" smtClean="0"/>
              <a:t> para </a:t>
            </a:r>
            <a:r>
              <a:rPr lang="pt-BR" sz="2000" i="1" dirty="0" err="1" smtClean="0"/>
              <a:t>los</a:t>
            </a:r>
            <a:r>
              <a:rPr lang="pt-BR" sz="2000" i="1" dirty="0" smtClean="0"/>
              <a:t> ministros, p. 218).</a:t>
            </a:r>
            <a:endParaRPr lang="pt-BR"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2786050" y="857232"/>
            <a:ext cx="5715040" cy="4524315"/>
          </a:xfrm>
          <a:prstGeom prst="rect">
            <a:avLst/>
          </a:prstGeom>
        </p:spPr>
        <p:txBody>
          <a:bodyPr wrap="square">
            <a:spAutoFit/>
          </a:bodyPr>
          <a:lstStyle/>
          <a:p>
            <a:pPr algn="just"/>
            <a:r>
              <a:rPr lang="pt-BR" sz="2400" b="1" dirty="0" smtClean="0"/>
              <a:t>El equipo </a:t>
            </a:r>
            <a:r>
              <a:rPr lang="pt-BR" sz="2400" b="1" dirty="0" err="1" smtClean="0"/>
              <a:t>pastor-anciano</a:t>
            </a:r>
            <a:endParaRPr lang="pt-BR" sz="2400" b="1" dirty="0" smtClean="0"/>
          </a:p>
          <a:p>
            <a:pPr algn="just"/>
            <a:endParaRPr lang="pt-BR" sz="2400" b="1" dirty="0" smtClean="0"/>
          </a:p>
          <a:p>
            <a:pPr algn="just"/>
            <a:r>
              <a:rPr lang="es-ES" sz="2400" dirty="0" smtClean="0"/>
              <a:t>Pastores y ancianos son socios en el ministerio.</a:t>
            </a:r>
          </a:p>
          <a:p>
            <a:pPr algn="just"/>
            <a:r>
              <a:rPr lang="es-ES" sz="2400" dirty="0" smtClean="0"/>
              <a:t>Los pastores son nombrados por la Asociación /Misión </a:t>
            </a:r>
            <a:r>
              <a:rPr lang="pt-BR" sz="2400" dirty="0" smtClean="0"/>
              <a:t>Local. </a:t>
            </a:r>
            <a:r>
              <a:rPr lang="es-ES" sz="2400" dirty="0" smtClean="0"/>
              <a:t>Los ancianos son nombrados por la congregación y a ella le prestan cuentas. Ambos actúan como líderes de la congregación al coordinar las actividades de la iglesia.</a:t>
            </a:r>
          </a:p>
          <a:p>
            <a:pPr algn="just"/>
            <a:r>
              <a:rPr lang="es-ES" sz="2400" dirty="0" smtClean="0"/>
              <a:t>De esta forma, los intereses y el trabajo del pastor y del anciano, </a:t>
            </a:r>
            <a:r>
              <a:rPr lang="pt-BR" sz="2400" dirty="0" err="1" smtClean="0"/>
              <a:t>coinciden</a:t>
            </a:r>
            <a:r>
              <a:rPr lang="pt-BR" sz="2400" dirty="0" smtClean="0"/>
              <a:t>.</a:t>
            </a:r>
            <a:endParaRPr lang="pt-BR"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2627784" y="620688"/>
            <a:ext cx="6192688" cy="5201424"/>
          </a:xfrm>
          <a:prstGeom prst="rect">
            <a:avLst/>
          </a:prstGeom>
        </p:spPr>
        <p:txBody>
          <a:bodyPr wrap="square">
            <a:spAutoFit/>
          </a:bodyPr>
          <a:lstStyle/>
          <a:p>
            <a:pPr algn="just">
              <a:buFont typeface="Arial" pitchFamily="34" charset="0"/>
              <a:buChar char="•"/>
            </a:pPr>
            <a:r>
              <a:rPr lang="es-ES" sz="2000" b="1" dirty="0" smtClean="0"/>
              <a:t>Reuniones de negocios. </a:t>
            </a:r>
          </a:p>
          <a:p>
            <a:pPr algn="just">
              <a:buFont typeface="Arial" pitchFamily="34" charset="0"/>
              <a:buChar char="•"/>
            </a:pPr>
            <a:endParaRPr lang="es-ES" sz="2000" b="1" i="1" dirty="0" smtClean="0"/>
          </a:p>
          <a:p>
            <a:pPr algn="just">
              <a:buFont typeface="Arial" pitchFamily="34" charset="0"/>
              <a:buChar char="•"/>
            </a:pPr>
            <a:r>
              <a:rPr lang="es-ES" sz="2000" dirty="0" smtClean="0"/>
              <a:t>“[...] la reunión administrativa es la autoridad de gobierno de la iglesia local” (</a:t>
            </a:r>
            <a:r>
              <a:rPr lang="es-ES" sz="2000" i="1" dirty="0" smtClean="0"/>
              <a:t>Manual de la iglesia, p. 123)</a:t>
            </a:r>
          </a:p>
          <a:p>
            <a:pPr algn="just">
              <a:buFont typeface="Arial" pitchFamily="34" charset="0"/>
              <a:buChar char="•"/>
            </a:pPr>
            <a:endParaRPr lang="es-ES" sz="800" i="1" dirty="0" smtClean="0"/>
          </a:p>
          <a:p>
            <a:pPr algn="just">
              <a:buFont typeface="Arial" pitchFamily="34" charset="0"/>
              <a:buChar char="•"/>
            </a:pPr>
            <a:r>
              <a:rPr lang="es-ES" sz="2000" dirty="0" smtClean="0"/>
              <a:t>Incluye a todos los miembros de la congregación en situación </a:t>
            </a:r>
            <a:r>
              <a:rPr lang="pt-BR" sz="2000" dirty="0" smtClean="0"/>
              <a:t>regular.</a:t>
            </a:r>
          </a:p>
          <a:p>
            <a:pPr algn="just">
              <a:buFont typeface="Arial" pitchFamily="34" charset="0"/>
              <a:buChar char="•"/>
            </a:pPr>
            <a:endParaRPr lang="pt-BR" sz="800" dirty="0" smtClean="0"/>
          </a:p>
          <a:p>
            <a:pPr algn="just">
              <a:buFont typeface="Arial" pitchFamily="34" charset="0"/>
              <a:buChar char="•"/>
            </a:pPr>
            <a:r>
              <a:rPr lang="es-ES" sz="2000" dirty="0" smtClean="0"/>
              <a:t>Ella es convocada y presidida por el pastor y por el anciano </a:t>
            </a:r>
            <a:r>
              <a:rPr lang="pt-BR" sz="2000" dirty="0" smtClean="0"/>
              <a:t>que </a:t>
            </a:r>
            <a:r>
              <a:rPr lang="pt-BR" sz="2000" dirty="0" err="1" smtClean="0"/>
              <a:t>él</a:t>
            </a:r>
            <a:r>
              <a:rPr lang="pt-BR" sz="2000" dirty="0" smtClean="0"/>
              <a:t> designe.</a:t>
            </a:r>
          </a:p>
          <a:p>
            <a:pPr algn="just">
              <a:buFont typeface="Arial" pitchFamily="34" charset="0"/>
              <a:buChar char="•"/>
            </a:pPr>
            <a:endParaRPr lang="pt-BR" sz="800" dirty="0" smtClean="0"/>
          </a:p>
          <a:p>
            <a:pPr algn="just">
              <a:buFont typeface="Arial" pitchFamily="34" charset="0"/>
              <a:buChar char="•"/>
            </a:pPr>
            <a:r>
              <a:rPr lang="es-ES" sz="2000" dirty="0" smtClean="0"/>
              <a:t>“Las reuniones administrativas serán realizadas</a:t>
            </a:r>
          </a:p>
          <a:p>
            <a:pPr algn="just"/>
            <a:r>
              <a:rPr lang="es-ES" sz="2000" dirty="0" smtClean="0"/>
              <a:t>al menos una vez al año”.(</a:t>
            </a:r>
            <a:r>
              <a:rPr lang="es-ES" sz="2000" dirty="0" err="1" smtClean="0"/>
              <a:t>Ibid</a:t>
            </a:r>
            <a:r>
              <a:rPr lang="es-ES" sz="2000" dirty="0" smtClean="0"/>
              <a:t>)</a:t>
            </a:r>
          </a:p>
          <a:p>
            <a:pPr algn="just">
              <a:buFont typeface="Arial" pitchFamily="34" charset="0"/>
              <a:buChar char="•"/>
            </a:pPr>
            <a:endParaRPr lang="es-ES" sz="800" dirty="0" smtClean="0"/>
          </a:p>
          <a:p>
            <a:pPr algn="just">
              <a:buFont typeface="Arial" pitchFamily="34" charset="0"/>
              <a:buChar char="•"/>
            </a:pPr>
            <a:r>
              <a:rPr lang="es-ES" sz="2000" dirty="0" smtClean="0"/>
              <a:t>Los planes más importantes de la iglesia deben ser discutidos y aprobados en la reunión administrativa donde todos los miembros de la iglesia local tienen la oportunidad de involucrarse en el proceso de la toma de decisiones de la iglesia.</a:t>
            </a:r>
            <a:endParaRPr lang="pt-BR"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2699792" y="548680"/>
            <a:ext cx="6048672" cy="5324535"/>
          </a:xfrm>
          <a:prstGeom prst="rect">
            <a:avLst/>
          </a:prstGeom>
        </p:spPr>
        <p:txBody>
          <a:bodyPr wrap="square">
            <a:spAutoFit/>
          </a:bodyPr>
          <a:lstStyle/>
          <a:p>
            <a:pPr algn="just"/>
            <a:r>
              <a:rPr lang="es-ES" sz="2000" b="1" dirty="0" smtClean="0"/>
              <a:t>Comisión de la iglesia</a:t>
            </a:r>
            <a:r>
              <a:rPr lang="es-ES" sz="2000" b="1" dirty="0" smtClean="0"/>
              <a:t>.</a:t>
            </a:r>
          </a:p>
          <a:p>
            <a:pPr algn="just">
              <a:buFont typeface="Arial" pitchFamily="34" charset="0"/>
              <a:buChar char="•"/>
            </a:pPr>
            <a:endParaRPr lang="es-ES" sz="2000" b="1" i="1" dirty="0" smtClean="0"/>
          </a:p>
          <a:p>
            <a:pPr algn="just">
              <a:buFont typeface="Arial" pitchFamily="34" charset="0"/>
              <a:buChar char="•"/>
            </a:pPr>
            <a:r>
              <a:rPr lang="es-ES" sz="2000" dirty="0" smtClean="0"/>
              <a:t>La </a:t>
            </a:r>
            <a:r>
              <a:rPr lang="es-ES" sz="2000" dirty="0" smtClean="0"/>
              <a:t>comisión de la iglesia está </a:t>
            </a:r>
            <a:r>
              <a:rPr lang="es-ES" sz="2000" dirty="0" smtClean="0"/>
              <a:t>compuesta por </a:t>
            </a:r>
            <a:r>
              <a:rPr lang="es-ES" sz="2000" dirty="0" smtClean="0"/>
              <a:t>los principales oficiales y líderes de departamentos de la iglesia</a:t>
            </a:r>
            <a:r>
              <a:rPr lang="es-ES" sz="2000" dirty="0" smtClean="0"/>
              <a:t>, junto </a:t>
            </a:r>
            <a:r>
              <a:rPr lang="es-ES" sz="2000" dirty="0" smtClean="0"/>
              <a:t>con otros miembros elegidos por la reunión </a:t>
            </a:r>
            <a:r>
              <a:rPr lang="es-ES" sz="2000" dirty="0" smtClean="0"/>
              <a:t>administra</a:t>
            </a:r>
            <a:r>
              <a:rPr lang="pt-BR" sz="2000" dirty="0" err="1" smtClean="0"/>
              <a:t>tiva</a:t>
            </a:r>
            <a:r>
              <a:rPr lang="pt-BR" sz="2000" dirty="0" smtClean="0"/>
              <a:t>.</a:t>
            </a:r>
          </a:p>
          <a:p>
            <a:pPr algn="just">
              <a:buFont typeface="Arial" pitchFamily="34" charset="0"/>
              <a:buChar char="•"/>
            </a:pPr>
            <a:endParaRPr lang="pt-BR" sz="2000" dirty="0" smtClean="0"/>
          </a:p>
          <a:p>
            <a:pPr algn="just">
              <a:buFont typeface="Arial" pitchFamily="34" charset="0"/>
              <a:buChar char="•"/>
            </a:pPr>
            <a:r>
              <a:rPr lang="es-ES" sz="2000" dirty="0" smtClean="0"/>
              <a:t>La comisión es elegida por los miembros de la iglesia, en </a:t>
            </a:r>
            <a:r>
              <a:rPr lang="es-ES" sz="2000" dirty="0" smtClean="0"/>
              <a:t>la elección </a:t>
            </a:r>
            <a:r>
              <a:rPr lang="es-ES" sz="2000" dirty="0" smtClean="0"/>
              <a:t>regular de los oficiales de la iglesia o durante la </a:t>
            </a:r>
            <a:r>
              <a:rPr lang="es-ES" sz="2000" dirty="0" smtClean="0"/>
              <a:t>reunión interina</a:t>
            </a:r>
            <a:r>
              <a:rPr lang="es-ES" sz="2000" dirty="0" smtClean="0"/>
              <a:t>, por voto de la iglesia, para completar y realizar </a:t>
            </a:r>
            <a:r>
              <a:rPr lang="es-ES" sz="2000" dirty="0" smtClean="0"/>
              <a:t>ajustes </a:t>
            </a:r>
            <a:r>
              <a:rPr lang="pt-BR" sz="2000" dirty="0" err="1" smtClean="0"/>
              <a:t>en</a:t>
            </a:r>
            <a:r>
              <a:rPr lang="pt-BR" sz="2000" dirty="0" smtClean="0"/>
              <a:t> </a:t>
            </a:r>
            <a:r>
              <a:rPr lang="pt-BR" sz="2000" dirty="0" err="1" smtClean="0"/>
              <a:t>la</a:t>
            </a:r>
            <a:r>
              <a:rPr lang="pt-BR" sz="2000" dirty="0" smtClean="0"/>
              <a:t> </a:t>
            </a:r>
            <a:r>
              <a:rPr lang="pt-BR" sz="2000" dirty="0" err="1" smtClean="0"/>
              <a:t>representación</a:t>
            </a:r>
            <a:r>
              <a:rPr lang="pt-BR" sz="2000" dirty="0" smtClean="0"/>
              <a:t>.</a:t>
            </a:r>
          </a:p>
          <a:p>
            <a:pPr algn="just">
              <a:buFont typeface="Arial" pitchFamily="34" charset="0"/>
              <a:buChar char="•"/>
            </a:pPr>
            <a:endParaRPr lang="pt-BR" sz="2000" dirty="0" smtClean="0"/>
          </a:p>
          <a:p>
            <a:pPr algn="just">
              <a:buFont typeface="Arial" pitchFamily="34" charset="0"/>
              <a:buChar char="•"/>
            </a:pPr>
            <a:r>
              <a:rPr lang="es-ES" sz="2000" dirty="0" smtClean="0"/>
              <a:t>El pastor convoca y preside la comisión, </a:t>
            </a:r>
            <a:r>
              <a:rPr lang="es-ES" sz="2000" dirty="0" smtClean="0"/>
              <a:t>salvo que </a:t>
            </a:r>
            <a:r>
              <a:rPr lang="es-ES" sz="2000" dirty="0" smtClean="0"/>
              <a:t>él delegue esta autoridad a un anciano</a:t>
            </a:r>
            <a:r>
              <a:rPr lang="es-ES" sz="2000" dirty="0" smtClean="0"/>
              <a:t>.</a:t>
            </a:r>
          </a:p>
          <a:p>
            <a:pPr algn="just">
              <a:buFont typeface="Arial" pitchFamily="34" charset="0"/>
              <a:buChar char="•"/>
            </a:pPr>
            <a:endParaRPr lang="es-ES" sz="2000" dirty="0" smtClean="0"/>
          </a:p>
          <a:p>
            <a:pPr algn="just">
              <a:buFont typeface="Arial" pitchFamily="34" charset="0"/>
              <a:buChar char="•"/>
            </a:pPr>
            <a:r>
              <a:rPr lang="pt-BR" sz="2000" dirty="0" smtClean="0"/>
              <a:t>La </a:t>
            </a:r>
            <a:r>
              <a:rPr lang="pt-BR" sz="2000" dirty="0" err="1" smtClean="0"/>
              <a:t>mayoría</a:t>
            </a:r>
            <a:r>
              <a:rPr lang="pt-BR" sz="2000" dirty="0" smtClean="0"/>
              <a:t> de </a:t>
            </a:r>
            <a:r>
              <a:rPr lang="pt-BR" sz="2000" dirty="0" err="1" smtClean="0"/>
              <a:t>las</a:t>
            </a:r>
            <a:r>
              <a:rPr lang="pt-BR" sz="2000" dirty="0" smtClean="0"/>
              <a:t> </a:t>
            </a:r>
            <a:r>
              <a:rPr lang="es-ES" sz="2000" dirty="0" smtClean="0"/>
              <a:t>iglesias </a:t>
            </a:r>
            <a:r>
              <a:rPr lang="es-ES" sz="2000" dirty="0" smtClean="0"/>
              <a:t>siente que es necesario reunir la comisión una vez por mes.</a:t>
            </a:r>
            <a:endParaRPr lang="pt-BR"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3995936" y="476672"/>
            <a:ext cx="3448701" cy="461665"/>
          </a:xfrm>
          <a:prstGeom prst="rect">
            <a:avLst/>
          </a:prstGeom>
        </p:spPr>
        <p:txBody>
          <a:bodyPr wrap="none">
            <a:spAutoFit/>
          </a:bodyPr>
          <a:lstStyle/>
          <a:p>
            <a:r>
              <a:rPr lang="pt-BR" sz="2400" b="1" dirty="0" err="1" smtClean="0"/>
              <a:t>Miembros</a:t>
            </a:r>
            <a:r>
              <a:rPr lang="pt-BR" sz="2400" b="1" dirty="0" smtClean="0"/>
              <a:t> de </a:t>
            </a:r>
            <a:r>
              <a:rPr lang="pt-BR" sz="2400" b="1" dirty="0" err="1" smtClean="0"/>
              <a:t>la</a:t>
            </a:r>
            <a:r>
              <a:rPr lang="pt-BR" sz="2400" b="1" dirty="0" smtClean="0"/>
              <a:t> </a:t>
            </a:r>
            <a:r>
              <a:rPr lang="pt-BR" sz="2400" b="1" dirty="0" err="1" smtClean="0"/>
              <a:t>comisión</a:t>
            </a:r>
            <a:r>
              <a:rPr lang="pt-BR" sz="2400" b="1" dirty="0" smtClean="0"/>
              <a:t>.</a:t>
            </a:r>
            <a:endParaRPr lang="pt-BR" sz="2400" dirty="0"/>
          </a:p>
        </p:txBody>
      </p:sp>
      <p:sp>
        <p:nvSpPr>
          <p:cNvPr id="4" name="Retângulo 3"/>
          <p:cNvSpPr/>
          <p:nvPr/>
        </p:nvSpPr>
        <p:spPr>
          <a:xfrm>
            <a:off x="2699792" y="1124744"/>
            <a:ext cx="5832648" cy="5201424"/>
          </a:xfrm>
          <a:prstGeom prst="rect">
            <a:avLst/>
          </a:prstGeom>
        </p:spPr>
        <p:txBody>
          <a:bodyPr wrap="square">
            <a:spAutoFit/>
          </a:bodyPr>
          <a:lstStyle/>
          <a:p>
            <a:pPr algn="just"/>
            <a:r>
              <a:rPr lang="es-ES" dirty="0" smtClean="0"/>
              <a:t>Algunos de esos roles necesarios y, generalmente</a:t>
            </a:r>
            <a:r>
              <a:rPr lang="es-ES" dirty="0" smtClean="0"/>
              <a:t>, parte </a:t>
            </a:r>
            <a:r>
              <a:rPr lang="es-ES" dirty="0" smtClean="0"/>
              <a:t>de la comisión son</a:t>
            </a:r>
            <a:r>
              <a:rPr lang="es-ES" dirty="0" smtClean="0"/>
              <a:t>:</a:t>
            </a:r>
          </a:p>
          <a:p>
            <a:pPr algn="just"/>
            <a:endParaRPr lang="es-ES" sz="1000" dirty="0" smtClean="0"/>
          </a:p>
          <a:p>
            <a:pPr algn="just"/>
            <a:r>
              <a:rPr lang="es-ES" b="1" i="1" dirty="0" smtClean="0"/>
              <a:t>El iniciador. </a:t>
            </a:r>
            <a:r>
              <a:rPr lang="es-ES" dirty="0" smtClean="0"/>
              <a:t>El </a:t>
            </a:r>
            <a:r>
              <a:rPr lang="es-ES" dirty="0" smtClean="0"/>
              <a:t>iniciador, continuamente presenta nuevas ideas </a:t>
            </a:r>
            <a:r>
              <a:rPr lang="es-ES" dirty="0" smtClean="0"/>
              <a:t>y procesos </a:t>
            </a:r>
            <a:r>
              <a:rPr lang="es-ES" dirty="0" smtClean="0"/>
              <a:t>para que la comisión funcione</a:t>
            </a:r>
            <a:r>
              <a:rPr lang="es-ES" dirty="0" smtClean="0"/>
              <a:t>.</a:t>
            </a:r>
          </a:p>
          <a:p>
            <a:pPr algn="just"/>
            <a:endParaRPr lang="es-ES" sz="1000" dirty="0" smtClean="0"/>
          </a:p>
          <a:p>
            <a:pPr algn="just"/>
            <a:r>
              <a:rPr lang="es-ES" b="1" i="1" dirty="0" smtClean="0"/>
              <a:t>El elaborador. </a:t>
            </a:r>
            <a:r>
              <a:rPr lang="es-ES" dirty="0" smtClean="0"/>
              <a:t>El elaborador es creativo por naturaleza y </a:t>
            </a:r>
            <a:r>
              <a:rPr lang="es-ES" dirty="0" smtClean="0"/>
              <a:t>propone elementos </a:t>
            </a:r>
            <a:r>
              <a:rPr lang="es-ES" dirty="0" smtClean="0"/>
              <a:t>que se suman a las ideas del iniciador al analizar </a:t>
            </a:r>
            <a:r>
              <a:rPr lang="es-ES" dirty="0" err="1" smtClean="0"/>
              <a:t>lacuestión</a:t>
            </a:r>
            <a:r>
              <a:rPr lang="es-ES" dirty="0" smtClean="0"/>
              <a:t> </a:t>
            </a:r>
            <a:r>
              <a:rPr lang="es-ES" dirty="0" smtClean="0"/>
              <a:t>y sugerir argumentos a favor y en contra.</a:t>
            </a:r>
          </a:p>
          <a:p>
            <a:pPr algn="just"/>
            <a:endParaRPr lang="es-ES" sz="800" i="1" dirty="0" smtClean="0"/>
          </a:p>
          <a:p>
            <a:pPr algn="just"/>
            <a:r>
              <a:rPr lang="es-ES" b="1" i="1" dirty="0" smtClean="0"/>
              <a:t>El </a:t>
            </a:r>
            <a:r>
              <a:rPr lang="es-ES" b="1" i="1" dirty="0" smtClean="0"/>
              <a:t>desafiador. </a:t>
            </a:r>
            <a:r>
              <a:rPr lang="es-ES" dirty="0" smtClean="0"/>
              <a:t>El desafiador tiene precauciones en relación </a:t>
            </a:r>
            <a:r>
              <a:rPr lang="es-ES" dirty="0" smtClean="0"/>
              <a:t>con los </a:t>
            </a:r>
            <a:r>
              <a:rPr lang="es-ES" dirty="0" smtClean="0"/>
              <a:t>cambios. Los desafiadores pueden parecer amenazar al presidente</a:t>
            </a:r>
            <a:r>
              <a:rPr lang="es-ES" dirty="0" smtClean="0"/>
              <a:t>, pero </a:t>
            </a:r>
            <a:r>
              <a:rPr lang="es-ES" dirty="0" smtClean="0"/>
              <a:t>son importantes para el proceso equilibrado de </a:t>
            </a:r>
            <a:r>
              <a:rPr lang="es-ES" dirty="0" smtClean="0"/>
              <a:t>la </a:t>
            </a:r>
            <a:r>
              <a:rPr lang="pt-BR" dirty="0" err="1" smtClean="0"/>
              <a:t>discusión</a:t>
            </a:r>
            <a:r>
              <a:rPr lang="pt-BR" dirty="0" smtClean="0"/>
              <a:t>.</a:t>
            </a:r>
          </a:p>
          <a:p>
            <a:pPr algn="just"/>
            <a:endParaRPr lang="pt-BR" sz="800" dirty="0" smtClean="0"/>
          </a:p>
          <a:p>
            <a:pPr algn="just"/>
            <a:r>
              <a:rPr lang="es-ES" b="1" i="1" dirty="0" smtClean="0"/>
              <a:t>El conciliador. </a:t>
            </a:r>
            <a:r>
              <a:rPr lang="es-ES" dirty="0" smtClean="0"/>
              <a:t>El conciliador no se siente confortable con la</a:t>
            </a:r>
          </a:p>
          <a:p>
            <a:pPr algn="just"/>
            <a:r>
              <a:rPr lang="es-ES" dirty="0" smtClean="0"/>
              <a:t>confrontación, y busca encontrar el consenso al reunir </a:t>
            </a:r>
            <a:r>
              <a:rPr lang="es-ES" dirty="0" smtClean="0"/>
              <a:t>diferentes </a:t>
            </a:r>
            <a:r>
              <a:rPr lang="pt-BR" dirty="0" err="1" smtClean="0"/>
              <a:t>puntos</a:t>
            </a:r>
            <a:r>
              <a:rPr lang="pt-BR" dirty="0" smtClean="0"/>
              <a:t> </a:t>
            </a:r>
            <a:r>
              <a:rPr lang="pt-BR" dirty="0" smtClean="0"/>
              <a:t>de vista</a:t>
            </a:r>
            <a:r>
              <a:rPr lang="pt-BR" dirty="0" smtClean="0"/>
              <a:t>.</a:t>
            </a:r>
          </a:p>
          <a:p>
            <a:pPr algn="just"/>
            <a:endParaRPr lang="pt-BR" sz="800" dirty="0" smtClean="0"/>
          </a:p>
          <a:p>
            <a:pPr algn="just"/>
            <a:r>
              <a:rPr lang="es-ES" b="1" i="1" dirty="0" smtClean="0"/>
              <a:t>El entusiasta. </a:t>
            </a:r>
            <a:r>
              <a:rPr lang="es-ES" dirty="0" smtClean="0"/>
              <a:t>Da entusiasmo y apoyo a los planes de la </a:t>
            </a:r>
            <a:r>
              <a:rPr lang="es-ES" dirty="0" smtClean="0"/>
              <a:t>comisión y </a:t>
            </a:r>
            <a:r>
              <a:rPr lang="es-ES" dirty="0" smtClean="0"/>
              <a:t>está ávido para entrar en acción.</a:t>
            </a:r>
            <a:endParaRPr lang="pt-B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2771800" y="404664"/>
            <a:ext cx="6120680" cy="6247864"/>
          </a:xfrm>
          <a:prstGeom prst="rect">
            <a:avLst/>
          </a:prstGeom>
        </p:spPr>
        <p:txBody>
          <a:bodyPr wrap="square">
            <a:spAutoFit/>
          </a:bodyPr>
          <a:lstStyle/>
          <a:p>
            <a:pPr algn="just"/>
            <a:r>
              <a:rPr lang="es-ES" sz="2400" b="1" dirty="0" smtClean="0"/>
              <a:t>El presidente de la comisión</a:t>
            </a:r>
            <a:r>
              <a:rPr lang="es-ES" sz="2400" b="1" dirty="0" smtClean="0"/>
              <a:t>.</a:t>
            </a:r>
          </a:p>
          <a:p>
            <a:pPr algn="just">
              <a:buFont typeface="Arial" pitchFamily="34" charset="0"/>
              <a:buChar char="•"/>
            </a:pPr>
            <a:endParaRPr lang="es-ES" sz="2400" b="1" dirty="0" smtClean="0"/>
          </a:p>
          <a:p>
            <a:pPr algn="just">
              <a:buFont typeface="Arial" pitchFamily="34" charset="0"/>
              <a:buChar char="•"/>
            </a:pPr>
            <a:r>
              <a:rPr lang="es-ES" sz="2300" dirty="0" smtClean="0"/>
              <a:t>Las </a:t>
            </a:r>
            <a:r>
              <a:rPr lang="es-ES" sz="2300" dirty="0" smtClean="0"/>
              <a:t>reuniones de la comisión de la iglesia, generalmente, se </a:t>
            </a:r>
            <a:r>
              <a:rPr lang="es-ES" sz="2300" dirty="0" smtClean="0"/>
              <a:t>inician con </a:t>
            </a:r>
            <a:r>
              <a:rPr lang="es-ES" sz="2300" dirty="0" smtClean="0"/>
              <a:t>una breve devoción, seguida de un momento de oración</a:t>
            </a:r>
            <a:r>
              <a:rPr lang="es-ES" sz="2300" dirty="0" smtClean="0"/>
              <a:t>.</a:t>
            </a:r>
          </a:p>
          <a:p>
            <a:pPr algn="just">
              <a:buFont typeface="Arial" pitchFamily="34" charset="0"/>
              <a:buChar char="•"/>
            </a:pPr>
            <a:endParaRPr lang="es-ES" sz="1000" b="1" dirty="0" smtClean="0"/>
          </a:p>
          <a:p>
            <a:pPr algn="just">
              <a:buFont typeface="Arial" pitchFamily="34" charset="0"/>
              <a:buChar char="•"/>
            </a:pPr>
            <a:r>
              <a:rPr lang="pt-BR" sz="2300" dirty="0" smtClean="0"/>
              <a:t>El </a:t>
            </a:r>
            <a:r>
              <a:rPr lang="pt-BR" sz="2300" dirty="0" smtClean="0"/>
              <a:t>secretario registra </a:t>
            </a:r>
            <a:r>
              <a:rPr lang="pt-BR" sz="2300" dirty="0" err="1" smtClean="0"/>
              <a:t>los</a:t>
            </a:r>
            <a:r>
              <a:rPr lang="pt-BR" sz="2300" dirty="0" smtClean="0"/>
              <a:t> </a:t>
            </a:r>
            <a:r>
              <a:rPr lang="es-ES" sz="2300" dirty="0" smtClean="0"/>
              <a:t>votos </a:t>
            </a:r>
            <a:r>
              <a:rPr lang="es-ES" sz="2300" dirty="0" smtClean="0"/>
              <a:t>y prepara el acta de la reunión</a:t>
            </a:r>
            <a:r>
              <a:rPr lang="es-ES" sz="2300" dirty="0" smtClean="0"/>
              <a:t>.</a:t>
            </a:r>
          </a:p>
          <a:p>
            <a:pPr algn="just">
              <a:buFont typeface="Arial" pitchFamily="34" charset="0"/>
              <a:buChar char="•"/>
            </a:pPr>
            <a:endParaRPr lang="es-ES" sz="1000" b="1" dirty="0" smtClean="0"/>
          </a:p>
          <a:p>
            <a:pPr algn="just">
              <a:buFont typeface="Arial" pitchFamily="34" charset="0"/>
              <a:buChar char="•"/>
            </a:pPr>
            <a:r>
              <a:rPr lang="es-ES" sz="2300" dirty="0" smtClean="0"/>
              <a:t>Las actas de las </a:t>
            </a:r>
            <a:r>
              <a:rPr lang="es-ES" sz="2300" dirty="0" smtClean="0"/>
              <a:t>reuniones anteriores </a:t>
            </a:r>
            <a:r>
              <a:rPr lang="es-ES" sz="2300" dirty="0" smtClean="0"/>
              <a:t>deben ser colocadas a disposición de la comisión </a:t>
            </a:r>
            <a:r>
              <a:rPr lang="es-ES" sz="2300" dirty="0" smtClean="0"/>
              <a:t>para su </a:t>
            </a:r>
            <a:r>
              <a:rPr lang="es-ES" sz="2300" dirty="0" smtClean="0"/>
              <a:t>aprobación y su aceptación</a:t>
            </a:r>
            <a:r>
              <a:rPr lang="es-ES" sz="2300" dirty="0" smtClean="0"/>
              <a:t>.</a:t>
            </a:r>
          </a:p>
          <a:p>
            <a:pPr algn="just">
              <a:buFont typeface="Arial" pitchFamily="34" charset="0"/>
              <a:buChar char="•"/>
            </a:pPr>
            <a:endParaRPr lang="es-ES" sz="1000" b="1" dirty="0" smtClean="0"/>
          </a:p>
          <a:p>
            <a:pPr algn="just">
              <a:buFont typeface="Arial" pitchFamily="34" charset="0"/>
              <a:buChar char="•"/>
            </a:pPr>
            <a:r>
              <a:rPr lang="es-ES" sz="2300" dirty="0" smtClean="0"/>
              <a:t>La reunión continúa con la presentación de los puntos de </a:t>
            </a:r>
            <a:r>
              <a:rPr lang="es-ES" sz="2300" dirty="0" smtClean="0"/>
              <a:t>la </a:t>
            </a:r>
            <a:r>
              <a:rPr lang="pt-BR" sz="2300" dirty="0" smtClean="0"/>
              <a:t>agenda.</a:t>
            </a:r>
          </a:p>
          <a:p>
            <a:pPr algn="just">
              <a:buFont typeface="Arial" pitchFamily="34" charset="0"/>
              <a:buChar char="•"/>
            </a:pPr>
            <a:endParaRPr lang="pt-BR" sz="1000" b="1" dirty="0" smtClean="0"/>
          </a:p>
          <a:p>
            <a:pPr algn="just">
              <a:buFont typeface="Arial" pitchFamily="34" charset="0"/>
              <a:buChar char="•"/>
            </a:pPr>
            <a:r>
              <a:rPr lang="es-ES" sz="2300" dirty="0" smtClean="0"/>
              <a:t>Se debe dar oportunidad para que los miembros hablen </a:t>
            </a:r>
            <a:r>
              <a:rPr lang="es-ES" sz="2300" dirty="0" smtClean="0"/>
              <a:t>y </a:t>
            </a:r>
            <a:r>
              <a:rPr lang="pt-BR" sz="2300" dirty="0" err="1" smtClean="0"/>
              <a:t>expresen</a:t>
            </a:r>
            <a:r>
              <a:rPr lang="pt-BR" sz="2300" dirty="0" smtClean="0"/>
              <a:t> </a:t>
            </a:r>
            <a:r>
              <a:rPr lang="pt-BR" sz="2300" dirty="0" err="1" smtClean="0"/>
              <a:t>su</a:t>
            </a:r>
            <a:r>
              <a:rPr lang="pt-BR" sz="2300" dirty="0" smtClean="0"/>
              <a:t> </a:t>
            </a:r>
            <a:r>
              <a:rPr lang="pt-BR" sz="2300" dirty="0" err="1" smtClean="0"/>
              <a:t>opinión</a:t>
            </a:r>
            <a:r>
              <a:rPr lang="pt-BR" sz="2300" dirty="0" smtClean="0"/>
              <a:t>.</a:t>
            </a:r>
            <a:endParaRPr lang="es-ES" sz="2300" b="1" dirty="0" smtClean="0"/>
          </a:p>
          <a:p>
            <a:pPr algn="just">
              <a:buFont typeface="Arial" pitchFamily="34" charset="0"/>
              <a:buChar char="•"/>
            </a:pPr>
            <a:endParaRPr lang="es-ES" b="1" i="1" dirty="0" smtClean="0"/>
          </a:p>
          <a:p>
            <a:pPr algn="just">
              <a:buFont typeface="Arial" pitchFamily="34" charset="0"/>
              <a:buChar char="•"/>
            </a:pPr>
            <a:endParaRPr lang="pt-B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2843808" y="764704"/>
            <a:ext cx="5976664" cy="5632311"/>
          </a:xfrm>
          <a:prstGeom prst="rect">
            <a:avLst/>
          </a:prstGeom>
        </p:spPr>
        <p:txBody>
          <a:bodyPr wrap="square">
            <a:spAutoFit/>
          </a:bodyPr>
          <a:lstStyle/>
          <a:p>
            <a:pPr algn="just"/>
            <a:r>
              <a:rPr lang="pt-BR" sz="2400" b="1" dirty="0" err="1" smtClean="0"/>
              <a:t>Atenciones</a:t>
            </a:r>
            <a:r>
              <a:rPr lang="pt-BR" sz="2400" b="1" dirty="0" smtClean="0"/>
              <a:t>:</a:t>
            </a:r>
            <a:endParaRPr lang="pt-BR" sz="2400" b="1" dirty="0" smtClean="0"/>
          </a:p>
          <a:p>
            <a:pPr algn="just"/>
            <a:endParaRPr lang="pt-BR" sz="2400" dirty="0" smtClean="0"/>
          </a:p>
          <a:p>
            <a:pPr algn="just">
              <a:buFont typeface="Arial" pitchFamily="34" charset="0"/>
              <a:buChar char="•"/>
            </a:pPr>
            <a:r>
              <a:rPr lang="pt-BR" sz="2400" dirty="0" smtClean="0"/>
              <a:t>Evitar </a:t>
            </a:r>
            <a:r>
              <a:rPr lang="pt-BR" sz="2400" dirty="0" smtClean="0"/>
              <a:t>que </a:t>
            </a:r>
            <a:r>
              <a:rPr lang="pt-BR" sz="2400" dirty="0" err="1" smtClean="0"/>
              <a:t>alguien</a:t>
            </a:r>
            <a:r>
              <a:rPr lang="pt-BR" sz="2400" dirty="0" smtClean="0"/>
              <a:t> domine o manipule </a:t>
            </a:r>
            <a:r>
              <a:rPr lang="pt-BR" sz="2400" dirty="0" smtClean="0"/>
              <a:t>a </a:t>
            </a:r>
            <a:r>
              <a:rPr lang="pt-BR" sz="2400" dirty="0" err="1" smtClean="0"/>
              <a:t>los</a:t>
            </a:r>
            <a:r>
              <a:rPr lang="pt-BR" sz="2400" dirty="0" smtClean="0"/>
              <a:t> </a:t>
            </a:r>
            <a:r>
              <a:rPr lang="pt-BR" sz="2400" dirty="0" err="1" smtClean="0"/>
              <a:t>demás</a:t>
            </a:r>
            <a:r>
              <a:rPr lang="pt-BR" sz="2400" dirty="0" smtClean="0"/>
              <a:t>  </a:t>
            </a:r>
            <a:r>
              <a:rPr lang="pt-BR" sz="2400" dirty="0" err="1" smtClean="0"/>
              <a:t>miembros</a:t>
            </a:r>
            <a:r>
              <a:rPr lang="pt-BR" sz="2400" dirty="0" smtClean="0"/>
              <a:t>.</a:t>
            </a:r>
          </a:p>
          <a:p>
            <a:pPr algn="just">
              <a:buFont typeface="Arial" pitchFamily="34" charset="0"/>
              <a:buChar char="•"/>
            </a:pPr>
            <a:endParaRPr lang="pt-BR" sz="2400" dirty="0" smtClean="0"/>
          </a:p>
          <a:p>
            <a:pPr algn="just">
              <a:buFont typeface="Arial" pitchFamily="34" charset="0"/>
              <a:buChar char="•"/>
            </a:pPr>
            <a:r>
              <a:rPr lang="es-ES" sz="2400" dirty="0" smtClean="0"/>
              <a:t>Mantener </a:t>
            </a:r>
            <a:r>
              <a:rPr lang="es-ES" sz="2400" dirty="0" smtClean="0"/>
              <a:t>la discusión sobre el </a:t>
            </a:r>
            <a:r>
              <a:rPr lang="es-ES" sz="2400" dirty="0" smtClean="0"/>
              <a:t>tema.</a:t>
            </a:r>
          </a:p>
          <a:p>
            <a:pPr algn="just">
              <a:buFont typeface="Arial" pitchFamily="34" charset="0"/>
              <a:buChar char="•"/>
            </a:pPr>
            <a:endParaRPr lang="es-ES" sz="2400" dirty="0" smtClean="0"/>
          </a:p>
          <a:p>
            <a:pPr algn="just">
              <a:buFont typeface="Arial" pitchFamily="34" charset="0"/>
              <a:buChar char="•"/>
            </a:pPr>
            <a:r>
              <a:rPr lang="pt-BR" sz="2400" dirty="0" smtClean="0"/>
              <a:t>Realizar </a:t>
            </a:r>
            <a:r>
              <a:rPr lang="es-ES" sz="2400" dirty="0" smtClean="0"/>
              <a:t>un </a:t>
            </a:r>
            <a:r>
              <a:rPr lang="es-ES" sz="2400" dirty="0" smtClean="0"/>
              <a:t>resumen y llevar a la comisión a tomar una decisión</a:t>
            </a:r>
            <a:r>
              <a:rPr lang="es-ES" sz="2400" dirty="0" smtClean="0"/>
              <a:t>.</a:t>
            </a:r>
          </a:p>
          <a:p>
            <a:pPr algn="just">
              <a:buFont typeface="Arial" pitchFamily="34" charset="0"/>
              <a:buChar char="•"/>
            </a:pPr>
            <a:endParaRPr lang="es-ES" sz="2400" dirty="0" smtClean="0"/>
          </a:p>
          <a:p>
            <a:pPr algn="just"/>
            <a:r>
              <a:rPr lang="pt-BR" sz="2400" dirty="0" smtClean="0"/>
              <a:t>El </a:t>
            </a:r>
            <a:r>
              <a:rPr lang="es-ES" sz="2400" dirty="0" smtClean="0"/>
              <a:t>respeto </a:t>
            </a:r>
            <a:r>
              <a:rPr lang="es-ES" sz="2400" dirty="0" smtClean="0"/>
              <a:t>por el proceso de la comisión requiere apoyo para la </a:t>
            </a:r>
            <a:r>
              <a:rPr lang="es-ES" sz="2400" dirty="0" smtClean="0"/>
              <a:t>toma de </a:t>
            </a:r>
            <a:r>
              <a:rPr lang="es-ES" sz="2400" dirty="0" smtClean="0"/>
              <a:t>decisiones, hasta incluso de aquellos que se oponen.</a:t>
            </a:r>
            <a:endParaRPr lang="es-ES" sz="2400" dirty="0" smtClean="0"/>
          </a:p>
          <a:p>
            <a:pPr algn="just"/>
            <a:endParaRPr lang="es-ES" sz="2400" dirty="0" smtClean="0"/>
          </a:p>
          <a:p>
            <a:pPr algn="just"/>
            <a:endParaRPr lang="pt-BR"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2843808" y="332656"/>
            <a:ext cx="5688632" cy="5909310"/>
          </a:xfrm>
          <a:prstGeom prst="rect">
            <a:avLst/>
          </a:prstGeom>
        </p:spPr>
        <p:txBody>
          <a:bodyPr wrap="square">
            <a:spAutoFit/>
          </a:bodyPr>
          <a:lstStyle/>
          <a:p>
            <a:pPr algn="just"/>
            <a:r>
              <a:rPr lang="es-ES" sz="2400" b="1" dirty="0" smtClean="0"/>
              <a:t>PATRONES Y DISCIPLINA DE LA IGLESIA</a:t>
            </a:r>
          </a:p>
          <a:p>
            <a:pPr algn="just"/>
            <a:endParaRPr lang="es-ES" sz="2400" b="1" dirty="0" smtClean="0"/>
          </a:p>
          <a:p>
            <a:pPr algn="just"/>
            <a:r>
              <a:rPr lang="es-ES" sz="2200" b="1" dirty="0" smtClean="0"/>
              <a:t>Patrones </a:t>
            </a:r>
            <a:r>
              <a:rPr lang="es-ES" sz="2200" b="1" dirty="0" smtClean="0"/>
              <a:t>de la iglesia</a:t>
            </a:r>
            <a:r>
              <a:rPr lang="es-ES" sz="2200" b="1" dirty="0" smtClean="0"/>
              <a:t>.</a:t>
            </a:r>
          </a:p>
          <a:p>
            <a:pPr algn="just"/>
            <a:endParaRPr lang="es-ES" sz="2200" b="1" i="1" dirty="0" smtClean="0"/>
          </a:p>
          <a:p>
            <a:pPr algn="just"/>
            <a:r>
              <a:rPr lang="es-ES" sz="2200" b="1" i="1" dirty="0" smtClean="0"/>
              <a:t> </a:t>
            </a:r>
            <a:r>
              <a:rPr lang="es-ES" sz="2200" dirty="0" smtClean="0"/>
              <a:t>La iglesia tiene un conjunto de </a:t>
            </a:r>
            <a:r>
              <a:rPr lang="es-ES" sz="2200" dirty="0" smtClean="0"/>
              <a:t>patrones elevados </a:t>
            </a:r>
            <a:r>
              <a:rPr lang="es-ES" sz="2200" dirty="0" smtClean="0"/>
              <a:t>de comportamiento moral y social que reflejan el </a:t>
            </a:r>
            <a:r>
              <a:rPr lang="es-ES" sz="2200" dirty="0" smtClean="0"/>
              <a:t>carácter de </a:t>
            </a:r>
            <a:r>
              <a:rPr lang="es-ES" sz="2200" dirty="0" smtClean="0"/>
              <a:t>Dios. Estos se basan en principios bíblicos eternos e inmutables</a:t>
            </a:r>
            <a:r>
              <a:rPr lang="es-ES" sz="2200" dirty="0" smtClean="0"/>
              <a:t>.</a:t>
            </a:r>
          </a:p>
          <a:p>
            <a:pPr algn="just"/>
            <a:endParaRPr lang="es-ES" sz="2200" dirty="0" smtClean="0"/>
          </a:p>
          <a:p>
            <a:pPr algn="just"/>
            <a:r>
              <a:rPr lang="pt-BR" sz="2200" b="1" dirty="0" smtClean="0"/>
              <a:t>Disciplina de </a:t>
            </a:r>
            <a:r>
              <a:rPr lang="pt-BR" sz="2200" b="1" dirty="0" err="1" smtClean="0"/>
              <a:t>un</a:t>
            </a:r>
            <a:r>
              <a:rPr lang="pt-BR" sz="2200" b="1" dirty="0" smtClean="0"/>
              <a:t> </a:t>
            </a:r>
            <a:r>
              <a:rPr lang="pt-BR" sz="2200" b="1" dirty="0" err="1" smtClean="0"/>
              <a:t>miembro</a:t>
            </a:r>
            <a:r>
              <a:rPr lang="pt-BR" sz="2200" b="1" dirty="0" smtClean="0"/>
              <a:t>.</a:t>
            </a:r>
          </a:p>
          <a:p>
            <a:pPr algn="just"/>
            <a:endParaRPr lang="pt-BR" sz="2200" b="1" dirty="0" smtClean="0"/>
          </a:p>
          <a:p>
            <a:pPr algn="just"/>
            <a:r>
              <a:rPr lang="es-ES" sz="2200" dirty="0" smtClean="0"/>
              <a:t>La </a:t>
            </a:r>
            <a:r>
              <a:rPr lang="es-ES" sz="2200" dirty="0" smtClean="0"/>
              <a:t>iglesia tiene la responsabilidad de actuar, recordando que </a:t>
            </a:r>
            <a:r>
              <a:rPr lang="es-ES" sz="2200" dirty="0" smtClean="0"/>
              <a:t>el principal </a:t>
            </a:r>
            <a:r>
              <a:rPr lang="es-ES" sz="2200" dirty="0" smtClean="0"/>
              <a:t>objetivo de la disciplina de la iglesia es la salvación y </a:t>
            </a:r>
            <a:r>
              <a:rPr lang="es-ES" sz="2200" dirty="0" smtClean="0"/>
              <a:t>la restauración </a:t>
            </a:r>
            <a:r>
              <a:rPr lang="es-ES" sz="2200" dirty="0" smtClean="0"/>
              <a:t>de aquel que se equivocó. El valor del alma puede </a:t>
            </a:r>
            <a:r>
              <a:rPr lang="es-ES" sz="2200" dirty="0" smtClean="0"/>
              <a:t>ser medido</a:t>
            </a:r>
            <a:r>
              <a:rPr lang="es-ES" sz="2200" dirty="0" smtClean="0"/>
              <a:t>, únicamente, por el sacrificio de Cristo para su salvación.</a:t>
            </a:r>
            <a:endParaRPr lang="pt-BR" sz="2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2699792" y="260648"/>
            <a:ext cx="5688632" cy="6571030"/>
          </a:xfrm>
          <a:prstGeom prst="rect">
            <a:avLst/>
          </a:prstGeom>
        </p:spPr>
        <p:txBody>
          <a:bodyPr wrap="square">
            <a:spAutoFit/>
          </a:bodyPr>
          <a:lstStyle/>
          <a:p>
            <a:pPr algn="just"/>
            <a:r>
              <a:rPr lang="pt-BR" b="1" dirty="0" err="1" smtClean="0"/>
              <a:t>Gravedad</a:t>
            </a:r>
            <a:r>
              <a:rPr lang="pt-BR" b="1" dirty="0" smtClean="0"/>
              <a:t> del </a:t>
            </a:r>
            <a:r>
              <a:rPr lang="pt-BR" b="1" dirty="0" smtClean="0"/>
              <a:t>pecado</a:t>
            </a:r>
          </a:p>
          <a:p>
            <a:pPr algn="just"/>
            <a:endParaRPr lang="pt-BR" b="1" dirty="0" smtClean="0"/>
          </a:p>
          <a:p>
            <a:pPr algn="just"/>
            <a:r>
              <a:rPr lang="es-ES" dirty="0" smtClean="0"/>
              <a:t>El pecado no puede ser </a:t>
            </a:r>
            <a:r>
              <a:rPr lang="es-ES" dirty="0" smtClean="0"/>
              <a:t>ignorado en </a:t>
            </a:r>
            <a:r>
              <a:rPr lang="es-ES" dirty="0" smtClean="0"/>
              <a:t>la </a:t>
            </a:r>
            <a:r>
              <a:rPr lang="es-ES" dirty="0" smtClean="0"/>
              <a:t>congregación. Es </a:t>
            </a:r>
            <a:r>
              <a:rPr lang="es-ES" dirty="0" smtClean="0"/>
              <a:t>perjudicial para </a:t>
            </a:r>
            <a:r>
              <a:rPr lang="es-ES" dirty="0" smtClean="0"/>
              <a:t>el  bienestar </a:t>
            </a:r>
            <a:r>
              <a:rPr lang="es-ES" dirty="0" smtClean="0"/>
              <a:t>de la iglesia, </a:t>
            </a:r>
            <a:r>
              <a:rPr lang="es-ES" dirty="0" smtClean="0"/>
              <a:t>y los </a:t>
            </a:r>
            <a:r>
              <a:rPr lang="es-ES" dirty="0" smtClean="0"/>
              <a:t>líderes tienen la clara responsabilidad de ver que el pecado </a:t>
            </a:r>
            <a:r>
              <a:rPr lang="es-ES" dirty="0" smtClean="0"/>
              <a:t>no continúe </a:t>
            </a:r>
            <a:r>
              <a:rPr lang="es-ES" dirty="0" smtClean="0"/>
              <a:t>para que no afecte a toda la congregación</a:t>
            </a:r>
            <a:r>
              <a:rPr lang="es-ES" dirty="0" smtClean="0"/>
              <a:t>.</a:t>
            </a:r>
          </a:p>
          <a:p>
            <a:pPr algn="just"/>
            <a:endParaRPr lang="es-ES" sz="1400" b="1" dirty="0" smtClean="0"/>
          </a:p>
          <a:p>
            <a:pPr algn="just"/>
            <a:endParaRPr lang="es-ES" sz="1400" b="1" dirty="0" smtClean="0"/>
          </a:p>
          <a:p>
            <a:pPr algn="just"/>
            <a:r>
              <a:rPr lang="pt-BR" b="1" dirty="0" smtClean="0"/>
              <a:t>El método de Cristo</a:t>
            </a:r>
            <a:r>
              <a:rPr lang="pt-BR" b="1" dirty="0" smtClean="0"/>
              <a:t>.</a:t>
            </a:r>
          </a:p>
          <a:p>
            <a:pPr algn="just"/>
            <a:endParaRPr lang="pt-BR" sz="1400" b="1" dirty="0" smtClean="0"/>
          </a:p>
          <a:p>
            <a:pPr algn="just"/>
            <a:endParaRPr lang="pt-BR" sz="1400" b="1" dirty="0" smtClean="0"/>
          </a:p>
          <a:p>
            <a:pPr algn="just">
              <a:buFont typeface="Arial" pitchFamily="34" charset="0"/>
              <a:buChar char="•"/>
            </a:pPr>
            <a:r>
              <a:rPr lang="es-ES" dirty="0" smtClean="0"/>
              <a:t>Si </a:t>
            </a:r>
            <a:r>
              <a:rPr lang="es-ES" dirty="0" smtClean="0"/>
              <a:t>quedó claro que los miembros cayeron </a:t>
            </a:r>
            <a:r>
              <a:rPr lang="es-ES" dirty="0" smtClean="0"/>
              <a:t>en pecado</a:t>
            </a:r>
            <a:r>
              <a:rPr lang="es-ES" dirty="0" smtClean="0"/>
              <a:t>, primero búsquelos, apúnteles el perdón de Dios y </a:t>
            </a:r>
            <a:r>
              <a:rPr lang="es-ES" dirty="0" smtClean="0"/>
              <a:t>ofrézcales </a:t>
            </a:r>
            <a:r>
              <a:rPr lang="pt-BR" dirty="0" err="1" smtClean="0"/>
              <a:t>ayuda</a:t>
            </a:r>
            <a:r>
              <a:rPr lang="pt-BR" dirty="0" smtClean="0"/>
              <a:t>.</a:t>
            </a:r>
          </a:p>
          <a:p>
            <a:pPr algn="just">
              <a:buFont typeface="Arial" pitchFamily="34" charset="0"/>
              <a:buChar char="•"/>
            </a:pPr>
            <a:endParaRPr lang="pt-BR" b="1" dirty="0" smtClean="0"/>
          </a:p>
          <a:p>
            <a:pPr algn="just">
              <a:buFont typeface="Arial" pitchFamily="34" charset="0"/>
              <a:buChar char="•"/>
            </a:pPr>
            <a:r>
              <a:rPr lang="es-ES" dirty="0" smtClean="0"/>
              <a:t>Dependiendo de las circunstancias, puede ser </a:t>
            </a:r>
            <a:r>
              <a:rPr lang="es-ES" dirty="0" smtClean="0"/>
              <a:t>aconsejable que </a:t>
            </a:r>
            <a:r>
              <a:rPr lang="es-ES" dirty="0" smtClean="0"/>
              <a:t>dos ancianos estén juntos en esa ocasión</a:t>
            </a:r>
            <a:r>
              <a:rPr lang="es-ES" dirty="0" smtClean="0"/>
              <a:t>.</a:t>
            </a:r>
          </a:p>
          <a:p>
            <a:pPr algn="just">
              <a:buFont typeface="Arial" pitchFamily="34" charset="0"/>
              <a:buChar char="•"/>
            </a:pPr>
            <a:endParaRPr lang="es-ES" b="1" dirty="0" smtClean="0"/>
          </a:p>
          <a:p>
            <a:pPr algn="just">
              <a:buFont typeface="Arial" pitchFamily="34" charset="0"/>
              <a:buChar char="•"/>
            </a:pPr>
            <a:r>
              <a:rPr lang="pt-BR" dirty="0" smtClean="0"/>
              <a:t>Incentive </a:t>
            </a:r>
            <a:r>
              <a:rPr lang="pt-BR" dirty="0" smtClean="0"/>
              <a:t>y ore </a:t>
            </a:r>
            <a:r>
              <a:rPr lang="pt-BR" dirty="0" smtClean="0"/>
              <a:t>com </a:t>
            </a:r>
            <a:r>
              <a:rPr lang="es-ES" dirty="0" smtClean="0"/>
              <a:t>él </a:t>
            </a:r>
            <a:r>
              <a:rPr lang="es-ES" dirty="0" smtClean="0"/>
              <a:t>buscando el poder y el perdón de Dios</a:t>
            </a:r>
            <a:r>
              <a:rPr lang="es-ES" dirty="0" smtClean="0"/>
              <a:t>.</a:t>
            </a:r>
          </a:p>
          <a:p>
            <a:pPr algn="just">
              <a:buFont typeface="Arial" pitchFamily="34" charset="0"/>
              <a:buChar char="•"/>
            </a:pPr>
            <a:endParaRPr lang="es-ES" sz="500" dirty="0" smtClean="0"/>
          </a:p>
          <a:p>
            <a:pPr algn="just"/>
            <a:endParaRPr lang="pt-BR" b="1" dirty="0" smtClean="0"/>
          </a:p>
          <a:p>
            <a:pPr algn="just"/>
            <a:endParaRPr lang="pt-BR" b="1" dirty="0" smtClean="0"/>
          </a:p>
          <a:p>
            <a:pPr algn="just"/>
            <a:endParaRPr lang="pt-BR" b="1" dirty="0" smtClean="0"/>
          </a:p>
          <a:p>
            <a:pPr algn="just"/>
            <a:endParaRPr lang="pt-B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2555776" y="661040"/>
            <a:ext cx="6192688" cy="5432256"/>
          </a:xfrm>
          <a:prstGeom prst="rect">
            <a:avLst/>
          </a:prstGeom>
        </p:spPr>
        <p:txBody>
          <a:bodyPr wrap="square">
            <a:spAutoFit/>
          </a:bodyPr>
          <a:lstStyle/>
          <a:p>
            <a:pPr algn="just">
              <a:buFont typeface="Arial" pitchFamily="34" charset="0"/>
              <a:buChar char="•"/>
            </a:pPr>
            <a:endParaRPr lang="es-ES" dirty="0" smtClean="0"/>
          </a:p>
          <a:p>
            <a:pPr algn="just">
              <a:buFont typeface="Arial" pitchFamily="34" charset="0"/>
              <a:buChar char="•"/>
            </a:pPr>
            <a:r>
              <a:rPr lang="es-ES" dirty="0" smtClean="0"/>
              <a:t>Si ese intento no tiene éxito en el objetivo de rescatar a los miembros caídos, “lleva contigo a uno o dos más, para que todo asunto se resuelva mediante el testimonio de dos o tres testigos” </a:t>
            </a:r>
            <a:r>
              <a:rPr lang="pt-BR" dirty="0" smtClean="0"/>
              <a:t>(Mat. 18:16</a:t>
            </a:r>
            <a:r>
              <a:rPr lang="pt-BR" dirty="0" smtClean="0"/>
              <a:t>).</a:t>
            </a:r>
          </a:p>
          <a:p>
            <a:pPr algn="just">
              <a:buFont typeface="Arial" pitchFamily="34" charset="0"/>
              <a:buChar char="•"/>
            </a:pPr>
            <a:endParaRPr lang="pt-BR" dirty="0" smtClean="0"/>
          </a:p>
          <a:p>
            <a:pPr algn="just">
              <a:buFont typeface="Arial" pitchFamily="34" charset="0"/>
              <a:buChar char="•"/>
            </a:pPr>
            <a:endParaRPr lang="pt-BR" sz="500" b="1" dirty="0" smtClean="0"/>
          </a:p>
          <a:p>
            <a:pPr algn="just">
              <a:buFont typeface="Arial" pitchFamily="34" charset="0"/>
              <a:buChar char="•"/>
            </a:pPr>
            <a:r>
              <a:rPr lang="es-ES" dirty="0" smtClean="0"/>
              <a:t>Si se niega a hacerles caso a ellos, díselo a la iglesia” (</a:t>
            </a:r>
            <a:r>
              <a:rPr lang="es-ES" dirty="0" err="1" smtClean="0"/>
              <a:t>Mat.</a:t>
            </a:r>
            <a:endParaRPr lang="es-ES" dirty="0" smtClean="0"/>
          </a:p>
          <a:p>
            <a:pPr algn="just"/>
            <a:r>
              <a:rPr lang="pt-BR" dirty="0" smtClean="0"/>
              <a:t>18:17</a:t>
            </a:r>
            <a:r>
              <a:rPr lang="pt-BR" dirty="0" smtClean="0"/>
              <a:t>).</a:t>
            </a:r>
            <a:endParaRPr lang="es-ES" dirty="0" smtClean="0"/>
          </a:p>
          <a:p>
            <a:pPr algn="just">
              <a:buFont typeface="Arial" pitchFamily="34" charset="0"/>
              <a:buChar char="•"/>
            </a:pPr>
            <a:endParaRPr lang="es-ES" dirty="0" smtClean="0"/>
          </a:p>
          <a:p>
            <a:pPr algn="just">
              <a:buFont typeface="Arial" pitchFamily="34" charset="0"/>
              <a:buChar char="•"/>
            </a:pPr>
            <a:r>
              <a:rPr lang="es-ES" dirty="0" smtClean="0"/>
              <a:t>Esto </a:t>
            </a:r>
            <a:r>
              <a:rPr lang="es-ES" dirty="0" smtClean="0"/>
              <a:t>es realizado en la reunión de la </a:t>
            </a:r>
            <a:r>
              <a:rPr lang="es-ES" dirty="0" smtClean="0"/>
              <a:t>comisión de </a:t>
            </a:r>
            <a:r>
              <a:rPr lang="es-ES" dirty="0" smtClean="0"/>
              <a:t>la iglesia en la que se discute la cuestión</a:t>
            </a:r>
            <a:r>
              <a:rPr lang="es-ES" dirty="0" smtClean="0"/>
              <a:t>.</a:t>
            </a:r>
          </a:p>
          <a:p>
            <a:pPr algn="just">
              <a:buFont typeface="Arial" pitchFamily="34" charset="0"/>
              <a:buChar char="•"/>
            </a:pPr>
            <a:endParaRPr lang="es-ES" dirty="0" smtClean="0"/>
          </a:p>
          <a:p>
            <a:pPr algn="just">
              <a:buFont typeface="Arial" pitchFamily="34" charset="0"/>
              <a:buChar char="•"/>
            </a:pPr>
            <a:r>
              <a:rPr lang="es-ES" dirty="0" smtClean="0"/>
              <a:t>Si, a pesar de todo, </a:t>
            </a:r>
            <a:r>
              <a:rPr lang="es-ES" dirty="0" smtClean="0"/>
              <a:t>los miembros </a:t>
            </a:r>
            <a:r>
              <a:rPr lang="es-ES" dirty="0" smtClean="0"/>
              <a:t>errantes no desean </a:t>
            </a:r>
            <a:r>
              <a:rPr lang="es-ES" dirty="0" smtClean="0"/>
              <a:t>arrepentirse</a:t>
            </a:r>
            <a:r>
              <a:rPr lang="es-ES" dirty="0" smtClean="0"/>
              <a:t>, incluso después del </a:t>
            </a:r>
            <a:r>
              <a:rPr lang="es-ES" dirty="0" smtClean="0"/>
              <a:t>período de </a:t>
            </a:r>
            <a:r>
              <a:rPr lang="es-ES" dirty="0" smtClean="0"/>
              <a:t>censura, entonces el consejo bíblico instruye que: “y si </a:t>
            </a:r>
            <a:r>
              <a:rPr lang="es-ES" dirty="0" smtClean="0"/>
              <a:t>incluso a </a:t>
            </a:r>
            <a:r>
              <a:rPr lang="es-ES" dirty="0" smtClean="0"/>
              <a:t>la iglesia no le hace caso, trátalo como si fuera un </a:t>
            </a:r>
            <a:r>
              <a:rPr lang="es-ES" dirty="0" smtClean="0"/>
              <a:t>incrédulo o </a:t>
            </a:r>
            <a:r>
              <a:rPr lang="es-ES" dirty="0" smtClean="0"/>
              <a:t>un renegado” (</a:t>
            </a:r>
            <a:r>
              <a:rPr lang="es-ES" dirty="0" err="1" smtClean="0"/>
              <a:t>Mat.</a:t>
            </a:r>
            <a:r>
              <a:rPr lang="es-ES" dirty="0" smtClean="0"/>
              <a:t> 18:17</a:t>
            </a:r>
            <a:r>
              <a:rPr lang="es-ES" dirty="0" smtClean="0"/>
              <a:t>).</a:t>
            </a:r>
          </a:p>
          <a:p>
            <a:pPr algn="just">
              <a:buFont typeface="Arial" pitchFamily="34" charset="0"/>
              <a:buChar char="•"/>
            </a:pPr>
            <a:endParaRPr lang="es-ES" dirty="0" smtClean="0"/>
          </a:p>
          <a:p>
            <a:pPr algn="just">
              <a:buFont typeface="Arial" pitchFamily="34" charset="0"/>
              <a:buChar char="•"/>
            </a:pPr>
            <a:endParaRPr lang="es-ES"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4" name="Retângulo 3"/>
          <p:cNvSpPr/>
          <p:nvPr/>
        </p:nvSpPr>
        <p:spPr>
          <a:xfrm>
            <a:off x="2843808" y="1556792"/>
            <a:ext cx="6030416" cy="2585323"/>
          </a:xfrm>
          <a:prstGeom prst="rect">
            <a:avLst/>
          </a:prstGeom>
        </p:spPr>
        <p:txBody>
          <a:bodyPr wrap="square">
            <a:spAutoFit/>
          </a:bodyPr>
          <a:lstStyle/>
          <a:p>
            <a:pPr algn="just">
              <a:buFont typeface="Arial" pitchFamily="34" charset="0"/>
              <a:buChar char="•"/>
            </a:pPr>
            <a:r>
              <a:rPr lang="es-ES" i="1" dirty="0" smtClean="0"/>
              <a:t>Cuando la iglesia hace todo lo que está a su alcance para rescatar a los miembros errantes, pero no tiene éxito y ellos dejan de responder a los llamados de los miembros de la congregación para el perdón, ellos se descalifican para ser miembros del cuerpo de Cristo. Así, la iglesia los remueve de la lista de sus miembros. Esos miembros, sin embargo, no son excluidos del amor, de las oraciones y de la preocupación de la iglesia. Esfuerzos diligentes deben ser realizados para conquistarlos de vuelta para Jesús y para </a:t>
            </a:r>
            <a:r>
              <a:rPr lang="pt-BR" i="1" dirty="0" err="1" smtClean="0"/>
              <a:t>la</a:t>
            </a:r>
            <a:r>
              <a:rPr lang="pt-BR" i="1" dirty="0" smtClean="0"/>
              <a:t> </a:t>
            </a:r>
            <a:r>
              <a:rPr lang="pt-BR" i="1" dirty="0" err="1" smtClean="0"/>
              <a:t>iglesia</a:t>
            </a:r>
            <a:r>
              <a:rPr lang="pt-BR" i="1" dirty="0" smtClean="0"/>
              <a:t>.</a:t>
            </a:r>
            <a:endParaRPr lang="pt-BR" i="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2699792" y="404664"/>
            <a:ext cx="6120680" cy="6370975"/>
          </a:xfrm>
          <a:prstGeom prst="rect">
            <a:avLst/>
          </a:prstGeom>
        </p:spPr>
        <p:txBody>
          <a:bodyPr wrap="square">
            <a:spAutoFit/>
          </a:bodyPr>
          <a:lstStyle/>
          <a:p>
            <a:pPr algn="just"/>
            <a:r>
              <a:rPr lang="es-ES" sz="2400" b="1" dirty="0" smtClean="0"/>
              <a:t>Relación con la Asociación /</a:t>
            </a:r>
            <a:r>
              <a:rPr lang="es-ES" sz="2400" b="1" dirty="0" smtClean="0"/>
              <a:t>Misión</a:t>
            </a:r>
          </a:p>
          <a:p>
            <a:pPr algn="just"/>
            <a:endParaRPr lang="es-ES" sz="2400" b="1" dirty="0" smtClean="0"/>
          </a:p>
          <a:p>
            <a:pPr algn="just"/>
            <a:r>
              <a:rPr lang="es-ES" sz="2400" b="1" i="1" dirty="0" smtClean="0"/>
              <a:t>Apoyo de la Asociación /Misión. </a:t>
            </a:r>
            <a:endParaRPr lang="es-ES" sz="2400" b="1" i="1" dirty="0" smtClean="0"/>
          </a:p>
          <a:p>
            <a:pPr algn="just"/>
            <a:endParaRPr lang="es-ES" sz="2400" b="1" i="1" dirty="0" smtClean="0"/>
          </a:p>
          <a:p>
            <a:pPr algn="just">
              <a:buFont typeface="Arial" pitchFamily="34" charset="0"/>
              <a:buChar char="•"/>
            </a:pPr>
            <a:r>
              <a:rPr lang="es-ES" sz="2300" dirty="0" smtClean="0"/>
              <a:t>La </a:t>
            </a:r>
            <a:r>
              <a:rPr lang="es-ES" sz="2300" dirty="0" smtClean="0"/>
              <a:t>Asociación /Misión apoya </a:t>
            </a:r>
            <a:r>
              <a:rPr lang="es-ES" sz="2300" dirty="0" smtClean="0"/>
              <a:t>a la </a:t>
            </a:r>
            <a:r>
              <a:rPr lang="es-ES" sz="2300" dirty="0" smtClean="0"/>
              <a:t>iglesia local al proveer su pastor. </a:t>
            </a:r>
            <a:endParaRPr lang="es-ES" sz="2300" dirty="0" smtClean="0"/>
          </a:p>
          <a:p>
            <a:pPr algn="just">
              <a:buFont typeface="Arial" pitchFamily="34" charset="0"/>
              <a:buChar char="•"/>
            </a:pPr>
            <a:endParaRPr lang="es-ES" sz="2300" dirty="0" smtClean="0"/>
          </a:p>
          <a:p>
            <a:pPr algn="just">
              <a:buFont typeface="Arial" pitchFamily="34" charset="0"/>
              <a:buChar char="•"/>
            </a:pPr>
            <a:r>
              <a:rPr lang="es-ES" sz="2300" dirty="0" smtClean="0"/>
              <a:t>Ella </a:t>
            </a:r>
            <a:r>
              <a:rPr lang="es-ES" sz="2300" dirty="0" smtClean="0"/>
              <a:t>también provee </a:t>
            </a:r>
            <a:r>
              <a:rPr lang="es-ES" sz="2300" dirty="0" smtClean="0"/>
              <a:t>credenciales ministeriales </a:t>
            </a:r>
            <a:r>
              <a:rPr lang="es-ES" sz="2300" dirty="0" smtClean="0"/>
              <a:t>que protegen a la congregación local de ser </a:t>
            </a:r>
            <a:r>
              <a:rPr lang="es-ES" sz="2300" dirty="0" smtClean="0"/>
              <a:t>engañada por </a:t>
            </a:r>
            <a:r>
              <a:rPr lang="es-ES" sz="2300" dirty="0" smtClean="0"/>
              <a:t>alguien no aprobado por la confesión religiosa</a:t>
            </a:r>
            <a:r>
              <a:rPr lang="es-ES" sz="2300" dirty="0" smtClean="0"/>
              <a:t>.</a:t>
            </a:r>
          </a:p>
          <a:p>
            <a:pPr algn="just">
              <a:buFont typeface="Arial" pitchFamily="34" charset="0"/>
              <a:buChar char="•"/>
            </a:pPr>
            <a:endParaRPr lang="es-ES" sz="2300" dirty="0" smtClean="0"/>
          </a:p>
          <a:p>
            <a:pPr algn="just">
              <a:buFont typeface="Arial" pitchFamily="34" charset="0"/>
              <a:buChar char="•"/>
            </a:pPr>
            <a:r>
              <a:rPr lang="es-ES" sz="2300" dirty="0" smtClean="0"/>
              <a:t> </a:t>
            </a:r>
            <a:r>
              <a:rPr lang="es-ES" sz="2300" dirty="0" smtClean="0"/>
              <a:t>En </a:t>
            </a:r>
            <a:r>
              <a:rPr lang="es-ES" sz="2300" dirty="0" smtClean="0"/>
              <a:t>cada Asociación </a:t>
            </a:r>
            <a:r>
              <a:rPr lang="es-ES" sz="2300" dirty="0" smtClean="0"/>
              <a:t>/Misión local hay </a:t>
            </a:r>
            <a:r>
              <a:rPr lang="es-ES" sz="2300" dirty="0" smtClean="0"/>
              <a:t>personas </a:t>
            </a:r>
            <a:r>
              <a:rPr lang="es-ES" sz="2300" dirty="0" smtClean="0"/>
              <a:t>especialmente </a:t>
            </a:r>
            <a:r>
              <a:rPr lang="es-ES" sz="2300" dirty="0" smtClean="0"/>
              <a:t>equipadas para </a:t>
            </a:r>
            <a:r>
              <a:rPr lang="es-ES" sz="2300" dirty="0" smtClean="0"/>
              <a:t>proveer entrenamiento y recursos que tienen como </a:t>
            </a:r>
            <a:r>
              <a:rPr lang="es-ES" sz="2300" dirty="0" smtClean="0"/>
              <a:t>objetivo asistir </a:t>
            </a:r>
            <a:r>
              <a:rPr lang="es-ES" sz="2300" dirty="0" smtClean="0"/>
              <a:t>las iglesias locales en su acción misionera.</a:t>
            </a:r>
            <a:endParaRPr lang="pt-BR" sz="23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2857488" y="1142984"/>
            <a:ext cx="5170896" cy="3046988"/>
          </a:xfrm>
          <a:prstGeom prst="rect">
            <a:avLst/>
          </a:prstGeom>
        </p:spPr>
        <p:txBody>
          <a:bodyPr wrap="square">
            <a:spAutoFit/>
          </a:bodyPr>
          <a:lstStyle/>
          <a:p>
            <a:pPr algn="just"/>
            <a:r>
              <a:rPr lang="es-ES" sz="2400" b="1" dirty="0" smtClean="0"/>
              <a:t>El papel del pastor. </a:t>
            </a:r>
          </a:p>
          <a:p>
            <a:pPr algn="just"/>
            <a:endParaRPr lang="es-ES" sz="2400" b="1" i="1" dirty="0" smtClean="0"/>
          </a:p>
          <a:p>
            <a:pPr algn="just"/>
            <a:r>
              <a:rPr lang="es-ES" sz="2400" dirty="0" smtClean="0"/>
              <a:t>Una responsabilidad significativa del pastor es entrenar a los ancianos en el ambiente práctico del trabajo de la iglesia al delegar responsabilidades y continuamente mantener </a:t>
            </a:r>
            <a:r>
              <a:rPr lang="pt-BR" sz="2400" dirty="0" smtClean="0"/>
              <a:t>contacto </a:t>
            </a:r>
            <a:r>
              <a:rPr lang="pt-BR" sz="2400" dirty="0" err="1" smtClean="0"/>
              <a:t>con</a:t>
            </a:r>
            <a:r>
              <a:rPr lang="pt-BR" sz="2400" dirty="0" smtClean="0"/>
              <a:t> </a:t>
            </a:r>
            <a:r>
              <a:rPr lang="pt-BR" sz="2400" dirty="0" err="1" smtClean="0"/>
              <a:t>ellos</a:t>
            </a:r>
            <a:r>
              <a:rPr lang="pt-BR" sz="2400" dirty="0" smtClean="0"/>
              <a:t>.</a:t>
            </a:r>
            <a:endParaRPr lang="pt-BR"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2857488" y="500042"/>
            <a:ext cx="5786478" cy="5832366"/>
          </a:xfrm>
          <a:prstGeom prst="rect">
            <a:avLst/>
          </a:prstGeom>
        </p:spPr>
        <p:txBody>
          <a:bodyPr wrap="square">
            <a:spAutoFit/>
          </a:bodyPr>
          <a:lstStyle/>
          <a:p>
            <a:pPr algn="just"/>
            <a:r>
              <a:rPr lang="pt-BR" sz="2400" b="1" i="1" dirty="0" err="1" smtClean="0"/>
              <a:t>Entrenar</a:t>
            </a:r>
            <a:r>
              <a:rPr lang="pt-BR" sz="2400" b="1" i="1" dirty="0" smtClean="0"/>
              <a:t>. </a:t>
            </a:r>
            <a:r>
              <a:rPr lang="es-ES" sz="2400" dirty="0" smtClean="0"/>
              <a:t>Además de equipar a todos los miembros para la obra del ministerio, los pastores deben entrenar a los ancianos.</a:t>
            </a:r>
            <a:r>
              <a:rPr lang="pt-BR" sz="2400" b="1" i="1" dirty="0" smtClean="0"/>
              <a:t> </a:t>
            </a:r>
          </a:p>
          <a:p>
            <a:pPr algn="just"/>
            <a:endParaRPr lang="pt-BR" sz="800" b="1" i="1" dirty="0" smtClean="0"/>
          </a:p>
          <a:p>
            <a:pPr algn="just"/>
            <a:endParaRPr lang="pt-BR" sz="800" b="1" i="1" dirty="0" smtClean="0"/>
          </a:p>
          <a:p>
            <a:r>
              <a:rPr lang="es-ES" sz="2400" dirty="0" smtClean="0"/>
              <a:t>• Organización y administración de la iglesia.</a:t>
            </a:r>
          </a:p>
          <a:p>
            <a:endParaRPr lang="es-ES" sz="500" dirty="0" smtClean="0"/>
          </a:p>
          <a:p>
            <a:r>
              <a:rPr lang="es-ES" sz="2400" dirty="0" smtClean="0"/>
              <a:t>• Comprensión e identificación de los dones espirituales.</a:t>
            </a:r>
          </a:p>
          <a:p>
            <a:endParaRPr lang="es-ES" sz="500" dirty="0" smtClean="0"/>
          </a:p>
          <a:p>
            <a:r>
              <a:rPr lang="pt-BR" sz="2400" dirty="0" smtClean="0"/>
              <a:t>• </a:t>
            </a:r>
            <a:r>
              <a:rPr lang="pt-BR" sz="2400" dirty="0" err="1" smtClean="0"/>
              <a:t>Crecimiento</a:t>
            </a:r>
            <a:r>
              <a:rPr lang="pt-BR" sz="2400" dirty="0" smtClean="0"/>
              <a:t> de </a:t>
            </a:r>
            <a:r>
              <a:rPr lang="pt-BR" sz="2400" dirty="0" err="1" smtClean="0"/>
              <a:t>la</a:t>
            </a:r>
            <a:r>
              <a:rPr lang="pt-BR" sz="2400" dirty="0" smtClean="0"/>
              <a:t> </a:t>
            </a:r>
            <a:r>
              <a:rPr lang="pt-BR" sz="2400" dirty="0" err="1" smtClean="0"/>
              <a:t>iglesia</a:t>
            </a:r>
            <a:r>
              <a:rPr lang="pt-BR" sz="2400" dirty="0" smtClean="0"/>
              <a:t>.</a:t>
            </a:r>
          </a:p>
          <a:p>
            <a:endParaRPr lang="pt-BR" sz="500" dirty="0" smtClean="0"/>
          </a:p>
          <a:p>
            <a:r>
              <a:rPr lang="es-ES" sz="2400" dirty="0" smtClean="0"/>
              <a:t>• Atención a los nuevos conversos.</a:t>
            </a:r>
          </a:p>
          <a:p>
            <a:endParaRPr lang="es-ES" sz="500" dirty="0" smtClean="0"/>
          </a:p>
          <a:p>
            <a:endParaRPr lang="es-ES" sz="500" dirty="0" smtClean="0"/>
          </a:p>
          <a:p>
            <a:r>
              <a:rPr lang="pt-BR" sz="2400" dirty="0" smtClean="0"/>
              <a:t>• </a:t>
            </a:r>
            <a:r>
              <a:rPr lang="pt-BR" sz="2400" dirty="0" err="1" smtClean="0"/>
              <a:t>Liderazgo</a:t>
            </a:r>
            <a:r>
              <a:rPr lang="pt-BR" sz="2400" dirty="0" smtClean="0"/>
              <a:t> </a:t>
            </a:r>
            <a:r>
              <a:rPr lang="pt-BR" sz="2400" dirty="0" err="1" smtClean="0"/>
              <a:t>en</a:t>
            </a:r>
            <a:r>
              <a:rPr lang="pt-BR" sz="2400" dirty="0" smtClean="0"/>
              <a:t> </a:t>
            </a:r>
            <a:r>
              <a:rPr lang="pt-BR" sz="2400" dirty="0" err="1" smtClean="0"/>
              <a:t>el</a:t>
            </a:r>
            <a:r>
              <a:rPr lang="pt-BR" sz="2400" dirty="0" smtClean="0"/>
              <a:t> culto.</a:t>
            </a:r>
          </a:p>
          <a:p>
            <a:endParaRPr lang="pt-BR" sz="500" dirty="0" smtClean="0"/>
          </a:p>
          <a:p>
            <a:r>
              <a:rPr lang="pt-BR" sz="2400" dirty="0" smtClean="0"/>
              <a:t>• </a:t>
            </a:r>
            <a:r>
              <a:rPr lang="pt-BR" sz="2400" dirty="0" err="1" smtClean="0"/>
              <a:t>Predicación</a:t>
            </a:r>
            <a:r>
              <a:rPr lang="pt-BR" sz="2400" dirty="0" smtClean="0"/>
              <a:t>.</a:t>
            </a:r>
          </a:p>
          <a:p>
            <a:endParaRPr lang="pt-BR" sz="500" dirty="0" smtClean="0"/>
          </a:p>
          <a:p>
            <a:r>
              <a:rPr lang="pt-BR" sz="2400" dirty="0" smtClean="0"/>
              <a:t>• </a:t>
            </a:r>
            <a:r>
              <a:rPr lang="pt-BR" sz="2400" dirty="0" err="1" smtClean="0"/>
              <a:t>Visitación</a:t>
            </a:r>
            <a:r>
              <a:rPr lang="pt-BR" sz="2400" dirty="0" smtClean="0"/>
              <a:t>.</a:t>
            </a:r>
          </a:p>
          <a:p>
            <a:endParaRPr lang="pt-BR" sz="500" dirty="0" smtClean="0"/>
          </a:p>
          <a:p>
            <a:r>
              <a:rPr lang="es-ES" sz="2400" dirty="0" smtClean="0"/>
              <a:t>• Actuación y liderazgo en las comisiones.</a:t>
            </a:r>
          </a:p>
          <a:p>
            <a:endParaRPr lang="es-ES" sz="500" dirty="0" smtClean="0"/>
          </a:p>
          <a:p>
            <a:r>
              <a:rPr lang="pt-BR" sz="2400" dirty="0" smtClean="0"/>
              <a:t>• Equipo </a:t>
            </a:r>
            <a:r>
              <a:rPr lang="pt-BR" sz="2400" dirty="0" err="1" smtClean="0"/>
              <a:t>pastor-anciano</a:t>
            </a:r>
            <a:r>
              <a:rPr lang="pt-BR" sz="2400" dirty="0" smtClean="0"/>
              <a:t>.</a:t>
            </a:r>
            <a:endParaRPr lang="pt-BR" sz="24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2643174" y="1357298"/>
            <a:ext cx="6143668" cy="3785652"/>
          </a:xfrm>
          <a:prstGeom prst="rect">
            <a:avLst/>
          </a:prstGeom>
        </p:spPr>
        <p:txBody>
          <a:bodyPr wrap="square">
            <a:spAutoFit/>
          </a:bodyPr>
          <a:lstStyle/>
          <a:p>
            <a:pPr algn="just"/>
            <a:r>
              <a:rPr lang="es-ES" sz="2400" b="1" i="1" dirty="0" smtClean="0"/>
              <a:t>Delegar.  </a:t>
            </a:r>
            <a:r>
              <a:rPr lang="es-ES" sz="2400" dirty="0" smtClean="0"/>
              <a:t>Compartir y delegar responsabilidades son parte integral de la estructura de la iglesia y parte del propósito de los dones espirituales en la iglesia. Cuantas más responsabilidades y autoridad sean compartidas, mayor será el éxito de la iglesia en servir a sus </a:t>
            </a:r>
            <a:r>
              <a:rPr lang="pt-BR" sz="2400" dirty="0" smtClean="0"/>
              <a:t>propósitos.</a:t>
            </a:r>
          </a:p>
          <a:p>
            <a:pPr algn="just"/>
            <a:endParaRPr lang="pt-BR" sz="2400" dirty="0" smtClean="0"/>
          </a:p>
          <a:p>
            <a:pPr algn="just"/>
            <a:endParaRPr lang="pt-BR" sz="2400" dirty="0" smtClean="0"/>
          </a:p>
          <a:p>
            <a:pPr algn="just"/>
            <a:r>
              <a:rPr lang="pt-BR" sz="2400" b="1" i="1" dirty="0" err="1" smtClean="0"/>
              <a:t>Comunidad</a:t>
            </a:r>
            <a:r>
              <a:rPr lang="pt-BR" sz="2400" b="1" i="1" dirty="0" smtClean="0"/>
              <a:t>.  </a:t>
            </a:r>
            <a:r>
              <a:rPr lang="es-ES" sz="2400" dirty="0" smtClean="0"/>
              <a:t>Los equipos requieren una buena comunicación.</a:t>
            </a:r>
            <a:endParaRPr lang="pt-BR" sz="24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2604796" y="285728"/>
            <a:ext cx="6143668" cy="5970865"/>
          </a:xfrm>
          <a:prstGeom prst="rect">
            <a:avLst/>
          </a:prstGeom>
        </p:spPr>
        <p:txBody>
          <a:bodyPr wrap="square">
            <a:spAutoFit/>
          </a:bodyPr>
          <a:lstStyle/>
          <a:p>
            <a:pPr algn="just"/>
            <a:r>
              <a:rPr lang="pt-BR" sz="2000" dirty="0" err="1" smtClean="0"/>
              <a:t>Cuatro</a:t>
            </a:r>
            <a:r>
              <a:rPr lang="pt-BR" sz="2000" dirty="0" smtClean="0"/>
              <a:t> </a:t>
            </a:r>
            <a:r>
              <a:rPr lang="es-ES" sz="2000" dirty="0" smtClean="0"/>
              <a:t>responsabilidades del anciano en el equipo </a:t>
            </a:r>
            <a:r>
              <a:rPr lang="es-ES" sz="2000" dirty="0" err="1" smtClean="0"/>
              <a:t>pastor‑anciano</a:t>
            </a:r>
            <a:r>
              <a:rPr lang="es-ES" sz="2000" dirty="0" smtClean="0"/>
              <a:t> son:</a:t>
            </a:r>
          </a:p>
          <a:p>
            <a:pPr algn="just"/>
            <a:endParaRPr lang="es-ES" sz="2000" dirty="0" smtClean="0"/>
          </a:p>
          <a:p>
            <a:pPr algn="just"/>
            <a:r>
              <a:rPr lang="es-ES" sz="2000" b="1" i="1" dirty="0" smtClean="0"/>
              <a:t>1. Encontrar </a:t>
            </a:r>
            <a:r>
              <a:rPr lang="es-ES" sz="2000" b="1" i="1" dirty="0" smtClean="0"/>
              <a:t>tiempo para trabajar</a:t>
            </a:r>
            <a:r>
              <a:rPr lang="es-ES" sz="2000" i="1" dirty="0" smtClean="0"/>
              <a:t>. E</a:t>
            </a:r>
            <a:r>
              <a:rPr lang="es-ES" sz="2000" dirty="0" smtClean="0"/>
              <a:t>l trabajo del anciano va mucho más allá de las responsabilidades durante el sábado por la mañana. </a:t>
            </a:r>
            <a:endParaRPr lang="es-ES" sz="2000" dirty="0" smtClean="0"/>
          </a:p>
          <a:p>
            <a:pPr algn="just"/>
            <a:endParaRPr lang="pt-BR" sz="1400" dirty="0" smtClean="0"/>
          </a:p>
          <a:p>
            <a:r>
              <a:rPr lang="es-ES" sz="2000" b="1" i="1" dirty="0" smtClean="0"/>
              <a:t>2. Maximizar los puntos fuertes del pastor. </a:t>
            </a:r>
            <a:r>
              <a:rPr lang="es-ES" sz="2000" dirty="0" smtClean="0"/>
              <a:t>Los</a:t>
            </a:r>
            <a:r>
              <a:rPr lang="es-ES" sz="2000" b="1" dirty="0" smtClean="0"/>
              <a:t> </a:t>
            </a:r>
            <a:r>
              <a:rPr lang="es-ES" sz="2000" dirty="0" smtClean="0"/>
              <a:t>ancianos deben cooperar con sus pastores en la identificación de puntos fuertes y ayudarlos a organizar la iglesia para sacar provecho de esas fortalezas.</a:t>
            </a:r>
          </a:p>
          <a:p>
            <a:endParaRPr lang="es-ES" sz="1400" dirty="0" smtClean="0"/>
          </a:p>
          <a:p>
            <a:r>
              <a:rPr lang="pt-BR" sz="2000" b="1" i="1" dirty="0" smtClean="0"/>
              <a:t>3. Compensar.  </a:t>
            </a:r>
            <a:r>
              <a:rPr lang="pt-BR" sz="2000" i="1" dirty="0" err="1" smtClean="0"/>
              <a:t>Los</a:t>
            </a:r>
            <a:r>
              <a:rPr lang="pt-BR" sz="2000" b="1" i="1" dirty="0" smtClean="0"/>
              <a:t> </a:t>
            </a:r>
            <a:r>
              <a:rPr lang="pt-BR" sz="2000" dirty="0" err="1" smtClean="0"/>
              <a:t>Papeles</a:t>
            </a:r>
            <a:r>
              <a:rPr lang="pt-BR" sz="2000" dirty="0" smtClean="0"/>
              <a:t> </a:t>
            </a:r>
            <a:r>
              <a:rPr lang="es-ES" sz="2000" dirty="0" smtClean="0"/>
              <a:t>más naturales y significativos de los ancianos. Donde el pastor es deficiente, el anciano puede ser dotado en esa determinada área </a:t>
            </a:r>
            <a:r>
              <a:rPr lang="pt-BR" sz="2000" dirty="0" smtClean="0"/>
              <a:t>para </a:t>
            </a:r>
            <a:r>
              <a:rPr lang="pt-BR" sz="2000" dirty="0" err="1" smtClean="0"/>
              <a:t>el</a:t>
            </a:r>
            <a:r>
              <a:rPr lang="pt-BR" sz="2000" dirty="0" smtClean="0"/>
              <a:t> </a:t>
            </a:r>
            <a:r>
              <a:rPr lang="pt-BR" sz="2000" dirty="0" err="1" smtClean="0"/>
              <a:t>servicio</a:t>
            </a:r>
            <a:r>
              <a:rPr lang="pt-BR" sz="2000" dirty="0" smtClean="0"/>
              <a:t>.</a:t>
            </a:r>
          </a:p>
          <a:p>
            <a:endParaRPr lang="pt-BR" sz="1400" b="1" dirty="0" smtClean="0"/>
          </a:p>
          <a:p>
            <a:r>
              <a:rPr lang="es-ES" sz="2000" i="1" dirty="0" smtClean="0"/>
              <a:t>4. </a:t>
            </a:r>
            <a:r>
              <a:rPr lang="es-ES" sz="2000" b="1" i="1" dirty="0" smtClean="0"/>
              <a:t>Fortalecer a la familia pastoral. </a:t>
            </a:r>
            <a:r>
              <a:rPr lang="es-ES" sz="2000" dirty="0" smtClean="0"/>
              <a:t>Los pastores y su familia necesitan que los ancianos los acepten y aprecien como ellos son, sin </a:t>
            </a:r>
            <a:r>
              <a:rPr lang="pt-BR" sz="2000" dirty="0" err="1" smtClean="0"/>
              <a:t>miedo</a:t>
            </a:r>
            <a:r>
              <a:rPr lang="pt-BR" sz="2000" dirty="0" smtClean="0"/>
              <a:t> </a:t>
            </a:r>
            <a:r>
              <a:rPr lang="pt-BR" sz="2000" dirty="0" err="1" smtClean="0"/>
              <a:t>ni</a:t>
            </a:r>
            <a:r>
              <a:rPr lang="pt-BR" sz="2000" dirty="0" smtClean="0"/>
              <a:t> </a:t>
            </a:r>
            <a:r>
              <a:rPr lang="pt-BR" sz="2000" dirty="0" err="1" smtClean="0"/>
              <a:t>arrogancia</a:t>
            </a:r>
            <a:r>
              <a:rPr lang="pt-BR" sz="2000" dirty="0" smtClean="0"/>
              <a:t>.</a:t>
            </a:r>
            <a:endParaRPr lang="pt-BR" sz="20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4" name="Retângulo 3"/>
          <p:cNvSpPr/>
          <p:nvPr/>
        </p:nvSpPr>
        <p:spPr>
          <a:xfrm>
            <a:off x="2857488" y="439895"/>
            <a:ext cx="6000792" cy="6063198"/>
          </a:xfrm>
          <a:prstGeom prst="rect">
            <a:avLst/>
          </a:prstGeom>
        </p:spPr>
        <p:txBody>
          <a:bodyPr wrap="square">
            <a:spAutoFit/>
          </a:bodyPr>
          <a:lstStyle/>
          <a:p>
            <a:pPr algn="ctr"/>
            <a:r>
              <a:rPr lang="es-ES" sz="2000" b="1" dirty="0" smtClean="0"/>
              <a:t>Estas son algunas formas como los ancianos pueden ministrar a sus pastores.</a:t>
            </a:r>
          </a:p>
          <a:p>
            <a:endParaRPr lang="es-ES" sz="800" dirty="0" smtClean="0"/>
          </a:p>
          <a:p>
            <a:pPr>
              <a:buFont typeface="Arial" pitchFamily="34" charset="0"/>
              <a:buChar char="•"/>
            </a:pPr>
            <a:r>
              <a:rPr lang="es-ES" sz="2000" dirty="0" smtClean="0"/>
              <a:t>Aceptar su humanidad. </a:t>
            </a:r>
          </a:p>
          <a:p>
            <a:pPr>
              <a:buFont typeface="Arial" pitchFamily="34" charset="0"/>
              <a:buChar char="•"/>
            </a:pPr>
            <a:r>
              <a:rPr lang="es-ES" sz="2000" dirty="0" smtClean="0"/>
              <a:t>Sea un ministro del ánimo. </a:t>
            </a:r>
          </a:p>
          <a:p>
            <a:pPr>
              <a:buFont typeface="Arial" pitchFamily="34" charset="0"/>
              <a:buChar char="•"/>
            </a:pPr>
            <a:r>
              <a:rPr lang="es-ES" sz="2000" dirty="0" smtClean="0"/>
              <a:t>Sea un oyente. </a:t>
            </a:r>
          </a:p>
          <a:p>
            <a:pPr>
              <a:buFont typeface="Arial" pitchFamily="34" charset="0"/>
              <a:buChar char="•"/>
            </a:pPr>
            <a:r>
              <a:rPr lang="es-ES" sz="2000" dirty="0" smtClean="0"/>
              <a:t>Apóyelos. </a:t>
            </a:r>
          </a:p>
          <a:p>
            <a:pPr>
              <a:buFont typeface="Arial" pitchFamily="34" charset="0"/>
              <a:buChar char="•"/>
            </a:pPr>
            <a:r>
              <a:rPr lang="es-ES" sz="2000" dirty="0" smtClean="0"/>
              <a:t>Planifique un día anual del pastor. </a:t>
            </a:r>
          </a:p>
          <a:p>
            <a:pPr>
              <a:buFont typeface="Arial" pitchFamily="34" charset="0"/>
              <a:buChar char="•"/>
            </a:pPr>
            <a:r>
              <a:rPr lang="es-ES" sz="2000" dirty="0" smtClean="0"/>
              <a:t>Ore por el pastor. </a:t>
            </a:r>
          </a:p>
          <a:p>
            <a:pPr>
              <a:buFont typeface="Arial" pitchFamily="34" charset="0"/>
              <a:buChar char="•"/>
            </a:pPr>
            <a:r>
              <a:rPr lang="es-ES" sz="2000" dirty="0" smtClean="0"/>
              <a:t>Solucione los conflictos en la congregación.</a:t>
            </a:r>
          </a:p>
          <a:p>
            <a:pPr>
              <a:buFont typeface="Arial" pitchFamily="34" charset="0"/>
              <a:buChar char="•"/>
            </a:pPr>
            <a:r>
              <a:rPr lang="pt-BR" sz="2000" dirty="0" smtClean="0"/>
              <a:t>Incentive </a:t>
            </a:r>
            <a:r>
              <a:rPr lang="pt-BR" sz="2000" dirty="0" err="1" smtClean="0"/>
              <a:t>la</a:t>
            </a:r>
            <a:r>
              <a:rPr lang="pt-BR" sz="2000" dirty="0" smtClean="0"/>
              <a:t> </a:t>
            </a:r>
            <a:r>
              <a:rPr lang="pt-BR" sz="2000" dirty="0" err="1" smtClean="0"/>
              <a:t>renovación</a:t>
            </a:r>
            <a:r>
              <a:rPr lang="pt-BR" sz="2000" dirty="0" smtClean="0"/>
              <a:t> pastoral.</a:t>
            </a:r>
          </a:p>
          <a:p>
            <a:pPr>
              <a:buFont typeface="Arial" pitchFamily="34" charset="0"/>
              <a:buChar char="•"/>
            </a:pPr>
            <a:r>
              <a:rPr lang="es-ES" sz="2000" dirty="0" smtClean="0"/>
              <a:t>Incentive a la familia y el tiempo de recreación.</a:t>
            </a:r>
          </a:p>
          <a:p>
            <a:pPr>
              <a:buFont typeface="Arial" pitchFamily="34" charset="0"/>
              <a:buChar char="•"/>
            </a:pPr>
            <a:r>
              <a:rPr lang="es-ES" sz="2000" dirty="0" smtClean="0"/>
              <a:t>Incentive el uso de consejeros anónimos.</a:t>
            </a:r>
          </a:p>
          <a:p>
            <a:pPr>
              <a:buFont typeface="Arial" pitchFamily="34" charset="0"/>
              <a:buChar char="•"/>
            </a:pPr>
            <a:r>
              <a:rPr lang="it-IT" sz="2000" dirty="0" smtClean="0"/>
              <a:t>Incentive a la familia del pastor.</a:t>
            </a:r>
          </a:p>
          <a:p>
            <a:pPr>
              <a:buFont typeface="Arial" pitchFamily="34" charset="0"/>
              <a:buChar char="•"/>
            </a:pPr>
            <a:r>
              <a:rPr lang="es-ES" sz="2000" dirty="0" smtClean="0"/>
              <a:t>Ministrar a los hijos del pastor, sin idolatrarlos cuando aciertan ni criticarlos cuando se equivocan.</a:t>
            </a:r>
          </a:p>
          <a:p>
            <a:pPr>
              <a:buFont typeface="Arial" pitchFamily="34" charset="0"/>
              <a:buChar char="•"/>
            </a:pPr>
            <a:r>
              <a:rPr lang="es-ES" sz="2000" dirty="0" smtClean="0"/>
              <a:t>Dé especial atención a la nueva familia pastoral.</a:t>
            </a:r>
          </a:p>
          <a:p>
            <a:pPr>
              <a:buFont typeface="Arial" pitchFamily="34" charset="0"/>
              <a:buChar char="•"/>
            </a:pPr>
            <a:r>
              <a:rPr lang="es-ES" sz="2000" dirty="0" smtClean="0"/>
              <a:t>Encuentre formas para que los miembros saluden a la nueva familia pastoral y ayúdela a establecerse.</a:t>
            </a:r>
          </a:p>
          <a:p>
            <a:endParaRPr lang="pt-BR"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2786050" y="785794"/>
            <a:ext cx="5715040" cy="4154984"/>
          </a:xfrm>
          <a:prstGeom prst="rect">
            <a:avLst/>
          </a:prstGeom>
        </p:spPr>
        <p:txBody>
          <a:bodyPr wrap="square">
            <a:spAutoFit/>
          </a:bodyPr>
          <a:lstStyle/>
          <a:p>
            <a:pPr algn="just"/>
            <a:r>
              <a:rPr lang="pt-BR" sz="2400" b="1" dirty="0" smtClean="0"/>
              <a:t>PLANIFICACIÓN DE LA IGLESIA</a:t>
            </a:r>
          </a:p>
          <a:p>
            <a:pPr algn="just"/>
            <a:endParaRPr lang="pt-BR" sz="2400" b="1" dirty="0" smtClean="0"/>
          </a:p>
          <a:p>
            <a:pPr algn="just"/>
            <a:r>
              <a:rPr lang="pt-BR" sz="2400" b="1" dirty="0" err="1" smtClean="0"/>
              <a:t>Planificación</a:t>
            </a:r>
            <a:r>
              <a:rPr lang="pt-BR" sz="2400" b="1" dirty="0" smtClean="0"/>
              <a:t> bíblica.</a:t>
            </a:r>
          </a:p>
          <a:p>
            <a:pPr algn="just"/>
            <a:endParaRPr lang="pt-BR" sz="2400" b="1" dirty="0" smtClean="0"/>
          </a:p>
          <a:p>
            <a:pPr algn="just"/>
            <a:r>
              <a:rPr lang="es-ES" sz="2400" dirty="0" smtClean="0"/>
              <a:t>“La obra de Dios en esta tierra no podrá nunca terminarse antes que los hombres y mujeres abarcados por el total de  miembros</a:t>
            </a:r>
          </a:p>
          <a:p>
            <a:pPr algn="just"/>
            <a:r>
              <a:rPr lang="es-ES" sz="2400" dirty="0" smtClean="0"/>
              <a:t>de nuestra iglesia se unan a la obra y aúnen sus esfuerzos con los de los pastores y dirigentes de las iglesias” (Elena de White, </a:t>
            </a:r>
            <a:r>
              <a:rPr lang="es-ES" sz="2400" i="1" dirty="0" smtClean="0"/>
              <a:t>Servicio </a:t>
            </a:r>
            <a:r>
              <a:rPr lang="pt-BR" sz="2400" i="1" dirty="0" err="1" smtClean="0"/>
              <a:t>cristiano</a:t>
            </a:r>
            <a:r>
              <a:rPr lang="pt-BR" sz="2400" i="1" dirty="0" smtClean="0"/>
              <a:t>, p. 87).</a:t>
            </a:r>
            <a:endParaRPr lang="pt-BR"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2699792" y="548680"/>
            <a:ext cx="6192688" cy="6001643"/>
          </a:xfrm>
          <a:prstGeom prst="rect">
            <a:avLst/>
          </a:prstGeom>
        </p:spPr>
        <p:txBody>
          <a:bodyPr wrap="square">
            <a:spAutoFit/>
          </a:bodyPr>
          <a:lstStyle/>
          <a:p>
            <a:pPr algn="just"/>
            <a:r>
              <a:rPr lang="pt-BR" sz="2400" dirty="0" smtClean="0"/>
              <a:t>La </a:t>
            </a:r>
            <a:r>
              <a:rPr lang="pt-BR" sz="2400" dirty="0" err="1" smtClean="0"/>
              <a:t>planificación</a:t>
            </a:r>
            <a:r>
              <a:rPr lang="pt-BR" sz="2400" dirty="0" smtClean="0"/>
              <a:t> de </a:t>
            </a:r>
            <a:r>
              <a:rPr lang="pt-BR" sz="2400" dirty="0" err="1" smtClean="0"/>
              <a:t>la</a:t>
            </a:r>
            <a:r>
              <a:rPr lang="pt-BR" sz="2400" dirty="0" smtClean="0"/>
              <a:t> </a:t>
            </a:r>
            <a:r>
              <a:rPr lang="es-ES" sz="2400" dirty="0" smtClean="0"/>
              <a:t>iglesia debe centrarse en lo siguiente:</a:t>
            </a:r>
          </a:p>
          <a:p>
            <a:pPr algn="just"/>
            <a:endParaRPr lang="es-ES" sz="2400" dirty="0" smtClean="0"/>
          </a:p>
          <a:p>
            <a:pPr algn="just"/>
            <a:r>
              <a:rPr lang="es-ES" sz="2400" b="1" i="1" dirty="0" smtClean="0"/>
              <a:t>Estudiar los dones espirituales. </a:t>
            </a:r>
            <a:r>
              <a:rPr lang="es-ES" sz="2400" dirty="0" smtClean="0"/>
              <a:t>Los dones espirituales nunca deben ser vistos por los líderes de la iglesia como meramente un medio de hacer que los miembros trabajen, sino como una forma de capacitarlos, por medio del Espíritu Santo.</a:t>
            </a:r>
          </a:p>
          <a:p>
            <a:pPr algn="just"/>
            <a:endParaRPr lang="es-ES" sz="2400" dirty="0" smtClean="0"/>
          </a:p>
          <a:p>
            <a:r>
              <a:rPr lang="pt-BR" sz="2400" b="1" i="1" dirty="0" smtClean="0"/>
              <a:t>Identificar </a:t>
            </a:r>
            <a:r>
              <a:rPr lang="pt-BR" sz="2400" b="1" i="1" dirty="0" err="1" smtClean="0"/>
              <a:t>los</a:t>
            </a:r>
            <a:r>
              <a:rPr lang="pt-BR" sz="2400" b="1" i="1" dirty="0" smtClean="0"/>
              <a:t> </a:t>
            </a:r>
            <a:r>
              <a:rPr lang="pt-BR" sz="2400" b="1" i="1" dirty="0" err="1" smtClean="0"/>
              <a:t>dones</a:t>
            </a:r>
            <a:r>
              <a:rPr lang="pt-BR" sz="2400" b="1" i="1" dirty="0" smtClean="0"/>
              <a:t> </a:t>
            </a:r>
            <a:r>
              <a:rPr lang="pt-BR" sz="2400" b="1" i="1" dirty="0" err="1" smtClean="0"/>
              <a:t>espirituales</a:t>
            </a:r>
            <a:r>
              <a:rPr lang="pt-BR" sz="2400" b="1" i="1" dirty="0" smtClean="0"/>
              <a:t>. </a:t>
            </a:r>
            <a:r>
              <a:rPr lang="es-ES" sz="2400" dirty="0" smtClean="0"/>
              <a:t>Organice la iglesia alrededor de los ministerios, usando esos dones </a:t>
            </a:r>
            <a:r>
              <a:rPr lang="pt-BR" sz="2400" dirty="0" smtClean="0"/>
              <a:t>aparentes.</a:t>
            </a:r>
          </a:p>
          <a:p>
            <a:endParaRPr lang="pt-BR" sz="2400" dirty="0" smtClean="0"/>
          </a:p>
          <a:p>
            <a:r>
              <a:rPr lang="es-ES" sz="2400" b="1" i="1" dirty="0" smtClean="0"/>
              <a:t>Entrene a los miembros en el ministerio que eligieron.</a:t>
            </a:r>
            <a:endParaRPr lang="pt-BR" sz="2400" b="1" dirty="0"/>
          </a:p>
        </p:txBody>
      </p:sp>
    </p:spTree>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TotalTime>
  <Words>2671</Words>
  <Application>Microsoft Office PowerPoint</Application>
  <PresentationFormat>Apresentação na tela (4:3)</PresentationFormat>
  <Paragraphs>271</Paragraphs>
  <Slides>29</Slides>
  <Notes>0</Notes>
  <HiddenSlides>0</HiddenSlides>
  <MMClips>0</MMClips>
  <ScaleCrop>false</ScaleCrop>
  <HeadingPairs>
    <vt:vector size="4" baseType="variant">
      <vt:variant>
        <vt:lpstr>Tema</vt:lpstr>
      </vt:variant>
      <vt:variant>
        <vt:i4>1</vt:i4>
      </vt:variant>
      <vt:variant>
        <vt:lpstr>Títulos de slides</vt:lpstr>
      </vt:variant>
      <vt:variant>
        <vt:i4>29</vt:i4>
      </vt:variant>
    </vt:vector>
  </HeadingPairs>
  <TitlesOfParts>
    <vt:vector size="30"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selma.luz</dc:creator>
  <cp:lastModifiedBy>selma.luz</cp:lastModifiedBy>
  <cp:revision>16</cp:revision>
  <dcterms:created xsi:type="dcterms:W3CDTF">2013-10-25T14:01:59Z</dcterms:created>
  <dcterms:modified xsi:type="dcterms:W3CDTF">2013-10-29T13:02:52Z</dcterms:modified>
</cp:coreProperties>
</file>