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57" r:id="rId5"/>
    <p:sldId id="258" r:id="rId6"/>
    <p:sldId id="264" r:id="rId7"/>
    <p:sldId id="263" r:id="rId8"/>
    <p:sldId id="259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86E7-9FEC-42D2-94A1-775A4B459CB7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829-C8A3-4E7C-B1C9-C005DB6C1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86E7-9FEC-42D2-94A1-775A4B459CB7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829-C8A3-4E7C-B1C9-C005DB6C1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86E7-9FEC-42D2-94A1-775A4B459CB7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829-C8A3-4E7C-B1C9-C005DB6C1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86E7-9FEC-42D2-94A1-775A4B459CB7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829-C8A3-4E7C-B1C9-C005DB6C1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86E7-9FEC-42D2-94A1-775A4B459CB7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829-C8A3-4E7C-B1C9-C005DB6C1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86E7-9FEC-42D2-94A1-775A4B459CB7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829-C8A3-4E7C-B1C9-C005DB6C1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86E7-9FEC-42D2-94A1-775A4B459CB7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829-C8A3-4E7C-B1C9-C005DB6C1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86E7-9FEC-42D2-94A1-775A4B459CB7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829-C8A3-4E7C-B1C9-C005DB6C1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86E7-9FEC-42D2-94A1-775A4B459CB7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829-C8A3-4E7C-B1C9-C005DB6C1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86E7-9FEC-42D2-94A1-775A4B459CB7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829-C8A3-4E7C-B1C9-C005DB6C1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86E7-9FEC-42D2-94A1-775A4B459CB7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829-C8A3-4E7C-B1C9-C005DB6C1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286E7-9FEC-42D2-94A1-775A4B459CB7}" type="datetimeFigureOut">
              <a:rPr lang="pt-BR" smtClean="0"/>
              <a:pPr/>
              <a:t>27/10/2013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A829-C8A3-4E7C-B1C9-C005DB6C1A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86050" y="770826"/>
            <a:ext cx="55007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PREDICACIÓN</a:t>
            </a:r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r>
              <a:rPr lang="es-ES" dirty="0" smtClean="0"/>
              <a:t>La </a:t>
            </a:r>
            <a:r>
              <a:rPr lang="es-ES" dirty="0" smtClean="0"/>
              <a:t>predicación es el centro del culto adventista del </a:t>
            </a:r>
            <a:endParaRPr lang="es-ES" dirty="0" smtClean="0"/>
          </a:p>
          <a:p>
            <a:pPr algn="just"/>
            <a:r>
              <a:rPr lang="es-ES" dirty="0" smtClean="0"/>
              <a:t>Séptimo </a:t>
            </a:r>
            <a:r>
              <a:rPr lang="pt-BR" dirty="0" err="1" smtClean="0"/>
              <a:t>día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r>
              <a:rPr lang="es-ES" dirty="0" smtClean="0"/>
              <a:t>directivas para la predicación pueden ser útiles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b="1" dirty="0" smtClean="0"/>
              <a:t>Predicar por la experiencia personal</a:t>
            </a:r>
            <a:r>
              <a:rPr lang="es-ES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ES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err="1" smtClean="0"/>
              <a:t>Predicación</a:t>
            </a:r>
            <a:r>
              <a:rPr lang="pt-BR" b="1" dirty="0" smtClean="0"/>
              <a:t> bíblica</a:t>
            </a:r>
            <a:r>
              <a:rPr lang="pt-BR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err="1" smtClean="0"/>
              <a:t>Predicación</a:t>
            </a:r>
            <a:r>
              <a:rPr lang="pt-BR" b="1" dirty="0" smtClean="0"/>
              <a:t> relevante.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err="1" smtClean="0"/>
              <a:t>Predicación</a:t>
            </a:r>
            <a:r>
              <a:rPr lang="pt-BR" b="1" dirty="0" smtClean="0"/>
              <a:t> positiva.</a:t>
            </a:r>
          </a:p>
          <a:p>
            <a:endParaRPr lang="pt-BR" b="1" i="1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4286248" y="428604"/>
            <a:ext cx="3855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PREPARACIÓN DEL SERMÓN.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928926" y="1000108"/>
            <a:ext cx="585791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i="1" dirty="0" smtClean="0"/>
              <a:t>1-Organización </a:t>
            </a:r>
            <a:r>
              <a:rPr lang="es-ES" sz="2400" b="1" i="1" dirty="0" smtClean="0"/>
              <a:t>lógica. </a:t>
            </a:r>
            <a:r>
              <a:rPr lang="es-ES" sz="2400" dirty="0" smtClean="0"/>
              <a:t>El esbozo lógico del sermón está </a:t>
            </a:r>
            <a:r>
              <a:rPr lang="es-ES" sz="2400" dirty="0" smtClean="0"/>
              <a:t>organizado </a:t>
            </a:r>
            <a:r>
              <a:rPr lang="pt-BR" sz="2400" dirty="0" err="1" smtClean="0"/>
              <a:t>en</a:t>
            </a:r>
            <a:r>
              <a:rPr lang="pt-BR" sz="2400" dirty="0" smtClean="0"/>
              <a:t> </a:t>
            </a:r>
            <a:r>
              <a:rPr lang="pt-BR" sz="2400" dirty="0" err="1" smtClean="0"/>
              <a:t>tres</a:t>
            </a:r>
            <a:r>
              <a:rPr lang="pt-BR" sz="2400" dirty="0" smtClean="0"/>
              <a:t> partes</a:t>
            </a:r>
            <a:r>
              <a:rPr lang="pt-BR" sz="2400" dirty="0" smtClean="0"/>
              <a:t>:</a:t>
            </a:r>
          </a:p>
          <a:p>
            <a:pPr algn="just"/>
            <a:endParaRPr lang="pt-BR" sz="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400" dirty="0" smtClean="0"/>
              <a:t>La </a:t>
            </a:r>
            <a:r>
              <a:rPr lang="es-ES" sz="2400" dirty="0" smtClean="0"/>
              <a:t>introducción se destina a despertar el interés de la </a:t>
            </a:r>
            <a:r>
              <a:rPr lang="es-ES" sz="2400" dirty="0" smtClean="0"/>
              <a:t>audiencia e </a:t>
            </a:r>
            <a:r>
              <a:rPr lang="es-ES" sz="2400" dirty="0" smtClean="0"/>
              <a:t>introducir el </a:t>
            </a:r>
            <a:r>
              <a:rPr lang="es-ES" sz="2400" dirty="0" smtClean="0"/>
              <a:t>tema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" sz="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dirty="0" smtClean="0"/>
              <a:t>El cuerpo del sermón presenta el tema al mostrar, de </a:t>
            </a:r>
            <a:r>
              <a:rPr lang="es-ES" sz="2400" dirty="0" smtClean="0"/>
              <a:t>forma lógica</a:t>
            </a:r>
            <a:r>
              <a:rPr lang="es-ES" sz="2400" dirty="0" smtClean="0"/>
              <a:t>, las lecciones principales del tema. </a:t>
            </a:r>
            <a:endParaRPr lang="es-ES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s-ES" sz="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400" dirty="0" smtClean="0"/>
              <a:t>La </a:t>
            </a:r>
            <a:r>
              <a:rPr lang="es-ES" sz="2400" dirty="0" smtClean="0"/>
              <a:t>conclusión resume el tema y la lección, y lleva a la </a:t>
            </a:r>
            <a:r>
              <a:rPr lang="es-ES" sz="2400" dirty="0" smtClean="0"/>
              <a:t>audiencia </a:t>
            </a:r>
            <a:r>
              <a:rPr lang="pt-BR" sz="2400" dirty="0" smtClean="0"/>
              <a:t>a </a:t>
            </a:r>
            <a:r>
              <a:rPr lang="pt-BR" sz="2400" dirty="0" err="1" smtClean="0"/>
              <a:t>asumir</a:t>
            </a:r>
            <a:r>
              <a:rPr lang="pt-BR" sz="2400" dirty="0" smtClean="0"/>
              <a:t> </a:t>
            </a:r>
            <a:r>
              <a:rPr lang="pt-BR" sz="2400" dirty="0" err="1" smtClean="0"/>
              <a:t>un</a:t>
            </a:r>
            <a:r>
              <a:rPr lang="pt-BR" sz="2400" dirty="0" smtClean="0"/>
              <a:t> </a:t>
            </a:r>
            <a:r>
              <a:rPr lang="pt-BR" sz="2400" dirty="0" err="1" smtClean="0"/>
              <a:t>compromiso</a:t>
            </a:r>
            <a:r>
              <a:rPr lang="pt-BR" sz="2400" dirty="0" smtClean="0"/>
              <a:t> </a:t>
            </a:r>
            <a:r>
              <a:rPr lang="pt-BR" sz="2400" dirty="0" err="1" smtClean="0"/>
              <a:t>personal</a:t>
            </a:r>
            <a:r>
              <a:rPr lang="pt-BR" sz="2400" dirty="0" smtClean="0"/>
              <a:t> </a:t>
            </a:r>
            <a:r>
              <a:rPr lang="pt-BR" sz="2400" dirty="0" err="1" smtClean="0"/>
              <a:t>con</a:t>
            </a:r>
            <a:r>
              <a:rPr lang="pt-BR" sz="2400" dirty="0" smtClean="0"/>
              <a:t> Cristo</a:t>
            </a:r>
            <a:r>
              <a:rPr lang="pt-BR" sz="24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800" dirty="0" smtClean="0"/>
          </a:p>
          <a:p>
            <a:pPr marL="342900" indent="-342900" algn="just"/>
            <a:r>
              <a:rPr lang="pt-BR" sz="2400" dirty="0" smtClean="0"/>
              <a:t>2-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Hablar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con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claridad</a:t>
            </a:r>
            <a:r>
              <a:rPr lang="pt-BR" sz="2400" b="1" i="1" dirty="0" smtClean="0"/>
              <a:t>.</a:t>
            </a:r>
          </a:p>
          <a:p>
            <a:pPr marL="342900" indent="-342900" algn="just"/>
            <a:endParaRPr lang="pt-BR" sz="800" b="1" i="1" dirty="0" smtClean="0"/>
          </a:p>
          <a:p>
            <a:pPr marL="342900" indent="-342900" algn="just"/>
            <a:r>
              <a:rPr lang="pt-BR" sz="2400" i="1" dirty="0" smtClean="0"/>
              <a:t>3-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Planificación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anticipada</a:t>
            </a:r>
            <a:r>
              <a:rPr lang="pt-BR" sz="2400" b="1" i="1" dirty="0" smtClean="0"/>
              <a:t>.</a:t>
            </a:r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86050" y="714356"/>
            <a:ext cx="58579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En la ausencia del pastor, el anciano es responsable de liderar </a:t>
            </a:r>
            <a:r>
              <a:rPr lang="es-ES" sz="2400" dirty="0" smtClean="0"/>
              <a:t>el culto </a:t>
            </a:r>
            <a:r>
              <a:rPr lang="es-ES" sz="2400" dirty="0" smtClean="0"/>
              <a:t>divino cada sábado. Eso requiere comprensión del culto. </a:t>
            </a:r>
            <a:r>
              <a:rPr lang="es-ES" sz="2400" dirty="0" smtClean="0"/>
              <a:t>Las iglesias</a:t>
            </a:r>
            <a:r>
              <a:rPr lang="es-ES" sz="2400" dirty="0" smtClean="0"/>
              <a:t>, muchas veces, mantienen el mismo orden del culto, </a:t>
            </a:r>
            <a:r>
              <a:rPr lang="es-ES" sz="2400" dirty="0" smtClean="0"/>
              <a:t>año tras </a:t>
            </a:r>
            <a:r>
              <a:rPr lang="es-ES" sz="2400" dirty="0" smtClean="0"/>
              <a:t>año, usando los mismos himnos y el mismo formato. </a:t>
            </a: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Los líderes del </a:t>
            </a:r>
            <a:r>
              <a:rPr lang="es-ES" sz="2400" dirty="0" smtClean="0"/>
              <a:t>culto deben reconocer y respetar las diferencias en el </a:t>
            </a:r>
            <a:r>
              <a:rPr lang="es-ES" sz="2400" dirty="0" smtClean="0"/>
              <a:t>estilo de </a:t>
            </a:r>
            <a:r>
              <a:rPr lang="es-ES" sz="2400" dirty="0" smtClean="0"/>
              <a:t>culto resultantes de culturas y lugares diferentes y, sin embargo</a:t>
            </a:r>
            <a:r>
              <a:rPr lang="es-ES" sz="2400" dirty="0" smtClean="0"/>
              <a:t>, temer </a:t>
            </a:r>
            <a:r>
              <a:rPr lang="es-ES" sz="2400" dirty="0" smtClean="0"/>
              <a:t>adaptar el estilo del culto a los cambios en la sociedad.</a:t>
            </a:r>
            <a:endParaRPr lang="pt-B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14612" y="466296"/>
            <a:ext cx="5857916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b="1" dirty="0" smtClean="0"/>
              <a:t>Culto </a:t>
            </a:r>
            <a:r>
              <a:rPr lang="pt-BR" sz="2300" b="1" dirty="0" err="1" smtClean="0"/>
              <a:t>es</a:t>
            </a:r>
            <a:r>
              <a:rPr lang="pt-BR" sz="2300" b="1" dirty="0" smtClean="0"/>
              <a:t> </a:t>
            </a:r>
            <a:r>
              <a:rPr lang="pt-BR" sz="2300" b="1" dirty="0" err="1" smtClean="0"/>
              <a:t>adoración</a:t>
            </a:r>
            <a:r>
              <a:rPr lang="pt-BR" sz="2300" b="1" dirty="0" smtClean="0"/>
              <a:t>.</a:t>
            </a:r>
          </a:p>
          <a:p>
            <a:pPr algn="just"/>
            <a:endParaRPr lang="pt-BR" sz="1000" b="1" dirty="0" smtClean="0"/>
          </a:p>
          <a:p>
            <a:pPr algn="just"/>
            <a:r>
              <a:rPr lang="es-ES" sz="2300" dirty="0" smtClean="0"/>
              <a:t>Culto </a:t>
            </a:r>
            <a:r>
              <a:rPr lang="es-ES" sz="2300" dirty="0" smtClean="0"/>
              <a:t>deben permitir expresiones de </a:t>
            </a:r>
            <a:r>
              <a:rPr lang="es-ES" sz="2300" dirty="0" smtClean="0"/>
              <a:t>adoración </a:t>
            </a:r>
            <a:r>
              <a:rPr lang="es-ES" sz="2300" dirty="0" smtClean="0"/>
              <a:t>a Dios y tiempo para sentir, con asombro, su grandeza </a:t>
            </a:r>
            <a:r>
              <a:rPr lang="es-ES" sz="2300" dirty="0" smtClean="0"/>
              <a:t>y </a:t>
            </a:r>
            <a:r>
              <a:rPr lang="pt-BR" sz="2300" dirty="0" smtClean="0"/>
              <a:t>poder</a:t>
            </a:r>
            <a:r>
              <a:rPr lang="pt-BR" sz="2300" dirty="0" smtClean="0"/>
              <a:t>. (Sal. 95:3-5</a:t>
            </a:r>
            <a:r>
              <a:rPr lang="pt-BR" sz="2300" dirty="0" smtClean="0"/>
              <a:t>).</a:t>
            </a:r>
          </a:p>
          <a:p>
            <a:pPr algn="just"/>
            <a:endParaRPr lang="pt-BR" sz="1000" dirty="0" smtClean="0"/>
          </a:p>
          <a:p>
            <a:pPr algn="just"/>
            <a:r>
              <a:rPr lang="es-ES" sz="2300" b="1" i="1" dirty="0" smtClean="0"/>
              <a:t>Culto es proclamación</a:t>
            </a:r>
            <a:r>
              <a:rPr lang="es-ES" sz="2300" b="1" i="1" dirty="0" smtClean="0"/>
              <a:t>.</a:t>
            </a:r>
          </a:p>
          <a:p>
            <a:pPr algn="just"/>
            <a:endParaRPr lang="es-ES" sz="1000" b="1" i="1" dirty="0" smtClean="0"/>
          </a:p>
          <a:p>
            <a:pPr algn="just"/>
            <a:r>
              <a:rPr lang="es-ES" sz="2300" dirty="0" smtClean="0"/>
              <a:t>El </a:t>
            </a:r>
            <a:r>
              <a:rPr lang="es-ES" sz="2300" dirty="0" smtClean="0"/>
              <a:t>culto corporativo provee ocasión </a:t>
            </a:r>
            <a:r>
              <a:rPr lang="es-ES" sz="2300" dirty="0" smtClean="0"/>
              <a:t>para la </a:t>
            </a:r>
            <a:r>
              <a:rPr lang="es-ES" sz="2300" dirty="0" smtClean="0"/>
              <a:t>proclamación de la Palabra de Dios</a:t>
            </a:r>
            <a:r>
              <a:rPr lang="es-ES" sz="2300" dirty="0" smtClean="0"/>
              <a:t>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2300" b="1" i="1" dirty="0" smtClean="0"/>
              <a:t>Culto es renovación. </a:t>
            </a:r>
            <a:endParaRPr lang="es-ES" sz="2300" b="1" i="1" dirty="0" smtClean="0"/>
          </a:p>
          <a:p>
            <a:pPr algn="just"/>
            <a:endParaRPr lang="es-ES" sz="1000" b="1" i="1" dirty="0" smtClean="0"/>
          </a:p>
          <a:p>
            <a:pPr algn="just"/>
            <a:r>
              <a:rPr lang="es-ES" sz="2300" dirty="0" smtClean="0"/>
              <a:t>El </a:t>
            </a:r>
            <a:r>
              <a:rPr lang="es-ES" sz="2300" dirty="0" smtClean="0"/>
              <a:t>culto debería resultar en la renovación</a:t>
            </a:r>
            <a:r>
              <a:rPr lang="es-ES" sz="2300" dirty="0" smtClean="0"/>
              <a:t>. </a:t>
            </a:r>
            <a:r>
              <a:rPr lang="pt-BR" sz="2300" dirty="0" err="1" smtClean="0"/>
              <a:t>Él</a:t>
            </a:r>
            <a:r>
              <a:rPr lang="pt-BR" sz="2300" dirty="0" smtClean="0"/>
              <a:t> </a:t>
            </a:r>
            <a:r>
              <a:rPr lang="pt-BR" sz="2300" dirty="0" err="1" smtClean="0"/>
              <a:t>involucra</a:t>
            </a:r>
            <a:r>
              <a:rPr lang="pt-BR" sz="2300" dirty="0" smtClean="0"/>
              <a:t> </a:t>
            </a:r>
            <a:r>
              <a:rPr lang="pt-BR" sz="2300" dirty="0" err="1" smtClean="0"/>
              <a:t>reflexión</a:t>
            </a:r>
            <a:r>
              <a:rPr lang="pt-BR" sz="2300" dirty="0" smtClean="0"/>
              <a:t>, </a:t>
            </a:r>
            <a:r>
              <a:rPr lang="es-ES" sz="2300" dirty="0" smtClean="0"/>
              <a:t>oración </a:t>
            </a:r>
            <a:r>
              <a:rPr lang="es-ES" sz="2300" dirty="0" smtClean="0"/>
              <a:t>y meditación </a:t>
            </a:r>
            <a:r>
              <a:rPr lang="es-ES" sz="2300" dirty="0" smtClean="0"/>
              <a:t>.Es un tiempo </a:t>
            </a:r>
            <a:r>
              <a:rPr lang="es-ES" sz="2300" dirty="0" smtClean="0"/>
              <a:t>para realizar súplicas por todos los </a:t>
            </a:r>
            <a:r>
              <a:rPr lang="es-ES" sz="2300" dirty="0" smtClean="0"/>
              <a:t>santos. Es un </a:t>
            </a:r>
            <a:r>
              <a:rPr lang="es-ES" sz="2300" dirty="0" smtClean="0"/>
              <a:t>tiempo para que nos arrepintamos y busquemos el perdón </a:t>
            </a:r>
            <a:r>
              <a:rPr lang="es-ES" sz="2300" dirty="0" smtClean="0"/>
              <a:t>de </a:t>
            </a:r>
            <a:r>
              <a:rPr lang="pt-BR" sz="2300" dirty="0" smtClean="0"/>
              <a:t>Cristo</a:t>
            </a:r>
            <a:endParaRPr lang="pt-BR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14612" y="428604"/>
            <a:ext cx="607223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EL CULTO CORPORATIVO</a:t>
            </a:r>
          </a:p>
          <a:p>
            <a:pPr algn="just"/>
            <a:endParaRPr lang="pt-BR" sz="2000" dirty="0" smtClean="0"/>
          </a:p>
          <a:p>
            <a:pPr algn="just"/>
            <a:r>
              <a:rPr lang="es-ES" sz="2000" b="1" dirty="0" smtClean="0"/>
              <a:t>El culto es asociación. </a:t>
            </a:r>
            <a:r>
              <a:rPr lang="es-ES" sz="2000" b="1" dirty="0" smtClean="0"/>
              <a:t>R</a:t>
            </a:r>
            <a:r>
              <a:rPr lang="es-ES" sz="2000" dirty="0" smtClean="0"/>
              <a:t>eunirnos </a:t>
            </a:r>
            <a:r>
              <a:rPr lang="es-ES" sz="2000" dirty="0" smtClean="0"/>
              <a:t>como iglesia en el culto es </a:t>
            </a:r>
            <a:r>
              <a:rPr lang="es-ES" sz="2000" dirty="0" smtClean="0"/>
              <a:t>vital para </a:t>
            </a:r>
            <a:r>
              <a:rPr lang="es-ES" sz="2000" dirty="0" smtClean="0"/>
              <a:t>mantener la fuerza del cuerpo de Cristo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 smtClean="0"/>
          </a:p>
          <a:p>
            <a:pPr algn="just"/>
            <a:r>
              <a:rPr lang="pt-BR" sz="2000" b="1" dirty="0" smtClean="0"/>
              <a:t>El culto </a:t>
            </a:r>
            <a:r>
              <a:rPr lang="pt-BR" sz="2000" b="1" dirty="0" err="1" smtClean="0"/>
              <a:t>es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participación</a:t>
            </a:r>
            <a:r>
              <a:rPr lang="pt-BR" sz="2000" b="1" dirty="0" smtClean="0"/>
              <a:t>. </a:t>
            </a:r>
            <a:r>
              <a:rPr lang="es-ES" sz="2000" b="1" dirty="0" smtClean="0"/>
              <a:t>P</a:t>
            </a:r>
            <a:r>
              <a:rPr lang="es-ES" sz="2000" dirty="0" smtClean="0"/>
              <a:t>articipen </a:t>
            </a:r>
            <a:r>
              <a:rPr lang="es-ES" sz="2000" dirty="0" smtClean="0"/>
              <a:t>en el culto: cantando, orando, ofrendando, </a:t>
            </a:r>
            <a:r>
              <a:rPr lang="es-ES" sz="2000" dirty="0" smtClean="0"/>
              <a:t> realizando las </a:t>
            </a:r>
            <a:r>
              <a:rPr lang="es-ES" sz="2000" dirty="0" smtClean="0"/>
              <a:t>lecturas bíblicas responsivas y por medio del testimonio personal</a:t>
            </a:r>
            <a:r>
              <a:rPr lang="es-ES" sz="2000" dirty="0" smtClean="0"/>
              <a:t>. Los </a:t>
            </a:r>
            <a:r>
              <a:rPr lang="es-ES" sz="2000" dirty="0" smtClean="0"/>
              <a:t>miembros con talentos musicales y con ese interés </a:t>
            </a:r>
            <a:r>
              <a:rPr lang="es-ES" sz="2000" dirty="0" smtClean="0"/>
              <a:t>pueden ser </a:t>
            </a:r>
            <a:r>
              <a:rPr lang="es-ES" sz="2000" dirty="0" smtClean="0"/>
              <a:t>incentivados a formar parte del coral y /o de otros </a:t>
            </a:r>
            <a:r>
              <a:rPr lang="es-ES" sz="2000" dirty="0" smtClean="0"/>
              <a:t>grupos </a:t>
            </a:r>
            <a:r>
              <a:rPr lang="pt-BR" sz="2000" dirty="0" err="1" smtClean="0"/>
              <a:t>musicales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 smtClean="0"/>
          </a:p>
          <a:p>
            <a:r>
              <a:rPr lang="es-ES" sz="2000" b="1" dirty="0" smtClean="0"/>
              <a:t>El culto necesita planificación</a:t>
            </a:r>
            <a:r>
              <a:rPr lang="es-ES" sz="2000" b="1" dirty="0" smtClean="0"/>
              <a:t>. </a:t>
            </a:r>
            <a:r>
              <a:rPr lang="es-ES" sz="2000" dirty="0" smtClean="0"/>
              <a:t>El </a:t>
            </a:r>
            <a:r>
              <a:rPr lang="es-ES" sz="2000" dirty="0" smtClean="0"/>
              <a:t>culto requiere la </a:t>
            </a:r>
            <a:r>
              <a:rPr lang="es-ES" sz="2000" dirty="0" smtClean="0"/>
              <a:t>coordinación de </a:t>
            </a:r>
            <a:r>
              <a:rPr lang="es-ES" sz="2000" dirty="0" smtClean="0"/>
              <a:t>las actividades y talentos de muchas personas. Los cultos </a:t>
            </a:r>
            <a:r>
              <a:rPr lang="es-ES" sz="2000" dirty="0" smtClean="0"/>
              <a:t>planificados en </a:t>
            </a:r>
            <a:r>
              <a:rPr lang="es-ES" sz="2000" dirty="0" smtClean="0"/>
              <a:t>oración, con un programa bien trazado, hacen </a:t>
            </a:r>
            <a:r>
              <a:rPr lang="es-ES" sz="2000" dirty="0" smtClean="0"/>
              <a:t>que los </a:t>
            </a:r>
            <a:r>
              <a:rPr lang="es-ES" sz="2000" dirty="0" smtClean="0"/>
              <a:t>participantes y la congregación se sientan bien.</a:t>
            </a:r>
            <a:endParaRPr lang="pt-BR" sz="2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4214810" y="642918"/>
            <a:ext cx="3201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EL CULTO EN LA IGLESIA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643174" y="1500174"/>
            <a:ext cx="62865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err="1" smtClean="0"/>
              <a:t>Hay</a:t>
            </a:r>
            <a:r>
              <a:rPr lang="pt-BR" dirty="0" smtClean="0"/>
              <a:t> </a:t>
            </a:r>
            <a:r>
              <a:rPr lang="pt-BR" dirty="0" err="1" smtClean="0"/>
              <a:t>ciertos</a:t>
            </a:r>
            <a:r>
              <a:rPr lang="pt-BR" dirty="0" smtClean="0"/>
              <a:t> </a:t>
            </a:r>
            <a:r>
              <a:rPr lang="es-ES" dirty="0" smtClean="0"/>
              <a:t>elementos</a:t>
            </a:r>
            <a:r>
              <a:rPr lang="es-ES" dirty="0" smtClean="0"/>
              <a:t>, además del sermón, que contribuyen para que el </a:t>
            </a:r>
            <a:r>
              <a:rPr lang="es-ES" dirty="0" smtClean="0"/>
              <a:t>culto sea </a:t>
            </a:r>
            <a:r>
              <a:rPr lang="es-ES" dirty="0" smtClean="0"/>
              <a:t>significativo y que deben ser considerados al planificar el culto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r>
              <a:rPr lang="es-ES" b="1" dirty="0" smtClean="0"/>
              <a:t>Música. </a:t>
            </a:r>
            <a:r>
              <a:rPr lang="es-ES" dirty="0" smtClean="0"/>
              <a:t>La música ejerce una poderosa influencia para elevar</a:t>
            </a:r>
          </a:p>
          <a:p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corazón</a:t>
            </a:r>
            <a:r>
              <a:rPr lang="pt-BR" dirty="0" smtClean="0"/>
              <a:t> a </a:t>
            </a:r>
            <a:r>
              <a:rPr lang="pt-BR" dirty="0" err="1" smtClean="0"/>
              <a:t>Dios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es-ES" b="1" i="1" dirty="0" smtClean="0"/>
              <a:t>Vida </a:t>
            </a:r>
            <a:r>
              <a:rPr lang="es-ES" b="1" i="1" dirty="0" smtClean="0"/>
              <a:t>comunitaria. </a:t>
            </a:r>
            <a:r>
              <a:rPr lang="es-ES" i="1" dirty="0" smtClean="0"/>
              <a:t>E</a:t>
            </a:r>
            <a:r>
              <a:rPr lang="es-ES" dirty="0" smtClean="0"/>
              <a:t>l </a:t>
            </a:r>
            <a:r>
              <a:rPr lang="es-ES" dirty="0" smtClean="0"/>
              <a:t>período para los anuncios es una </a:t>
            </a:r>
            <a:r>
              <a:rPr lang="es-ES" dirty="0" smtClean="0"/>
              <a:t> bendición </a:t>
            </a:r>
            <a:r>
              <a:rPr lang="es-ES" dirty="0" smtClean="0"/>
              <a:t>cuando es </a:t>
            </a:r>
            <a:r>
              <a:rPr lang="es-ES" dirty="0" smtClean="0"/>
              <a:t>usado </a:t>
            </a:r>
            <a:r>
              <a:rPr lang="pt-BR" dirty="0" err="1" smtClean="0"/>
              <a:t>debidamente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es-ES" b="1" dirty="0" smtClean="0"/>
              <a:t>Llamado al culto. </a:t>
            </a:r>
            <a:r>
              <a:rPr lang="es-ES" dirty="0" smtClean="0"/>
              <a:t>El propósito del llamado al culto es reunir y</a:t>
            </a:r>
          </a:p>
          <a:p>
            <a:r>
              <a:rPr lang="es-ES" dirty="0" smtClean="0"/>
              <a:t>enfocar a la congregación en una actitud de culto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b="1" dirty="0" smtClean="0"/>
              <a:t>Oración. </a:t>
            </a:r>
            <a:r>
              <a:rPr lang="es-ES" dirty="0" smtClean="0"/>
              <a:t>Arrodillarse es, generalmente, la postura preferida</a:t>
            </a:r>
          </a:p>
          <a:p>
            <a:r>
              <a:rPr lang="pt-BR" dirty="0" smtClean="0"/>
              <a:t>para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oración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43158" y="285728"/>
            <a:ext cx="6072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/>
              <a:t>Al planificar la oración, considere los siguientes elementos</a:t>
            </a:r>
            <a:r>
              <a:rPr lang="es-ES" sz="2200" dirty="0" smtClean="0"/>
              <a:t>: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• </a:t>
            </a:r>
            <a:r>
              <a:rPr lang="es-ES" sz="2000" b="1" i="1" dirty="0" smtClean="0"/>
              <a:t>Invocar a Dios</a:t>
            </a:r>
            <a:r>
              <a:rPr lang="es-ES" sz="2000" i="1" dirty="0" smtClean="0"/>
              <a:t>. </a:t>
            </a:r>
            <a:r>
              <a:rPr lang="es-ES" sz="2000" dirty="0" smtClean="0"/>
              <a:t>Su nombre es santo y debe ser proferido </a:t>
            </a:r>
            <a:r>
              <a:rPr lang="es-ES" sz="2000" dirty="0" smtClean="0"/>
              <a:t>con </a:t>
            </a:r>
            <a:r>
              <a:rPr lang="pt-BR" sz="2000" dirty="0" err="1" smtClean="0"/>
              <a:t>respeto</a:t>
            </a:r>
            <a:r>
              <a:rPr lang="pt-BR" sz="2000" dirty="0" smtClean="0"/>
              <a:t> </a:t>
            </a:r>
            <a:r>
              <a:rPr lang="pt-BR" sz="2000" dirty="0" smtClean="0"/>
              <a:t>y </a:t>
            </a:r>
            <a:r>
              <a:rPr lang="pt-BR" sz="2000" dirty="0" err="1" smtClean="0"/>
              <a:t>adoración</a:t>
            </a:r>
            <a:r>
              <a:rPr lang="pt-BR" sz="2000" dirty="0" smtClean="0"/>
              <a:t>.</a:t>
            </a:r>
          </a:p>
          <a:p>
            <a:pPr algn="just"/>
            <a:endParaRPr lang="pt-BR" sz="1000" dirty="0" smtClean="0"/>
          </a:p>
          <a:p>
            <a:pPr algn="just"/>
            <a:r>
              <a:rPr lang="es-ES" sz="2000" dirty="0" smtClean="0"/>
              <a:t>• </a:t>
            </a:r>
            <a:r>
              <a:rPr lang="es-ES" sz="2000" b="1" i="1" dirty="0" smtClean="0"/>
              <a:t>Alabanza. </a:t>
            </a:r>
            <a:r>
              <a:rPr lang="es-ES" sz="2000" dirty="0" smtClean="0"/>
              <a:t>Agradecerle por aquello que él es, por lo que él </a:t>
            </a:r>
            <a:r>
              <a:rPr lang="es-ES" sz="2000" dirty="0" smtClean="0"/>
              <a:t>hizo </a:t>
            </a:r>
            <a:r>
              <a:rPr lang="pt-BR" sz="2000" dirty="0" smtClean="0"/>
              <a:t>por </a:t>
            </a:r>
            <a:r>
              <a:rPr lang="pt-BR" sz="2000" dirty="0" err="1" smtClean="0"/>
              <a:t>su</a:t>
            </a:r>
            <a:r>
              <a:rPr lang="pt-BR" sz="2000" dirty="0" smtClean="0"/>
              <a:t> </a:t>
            </a:r>
            <a:r>
              <a:rPr lang="pt-BR" sz="2000" dirty="0" err="1" smtClean="0"/>
              <a:t>pueblo</a:t>
            </a:r>
            <a:r>
              <a:rPr lang="pt-BR" sz="2000" dirty="0" smtClean="0"/>
              <a:t>.</a:t>
            </a:r>
          </a:p>
          <a:p>
            <a:pPr algn="just"/>
            <a:endParaRPr lang="pt-BR" sz="1000" dirty="0" smtClean="0"/>
          </a:p>
          <a:p>
            <a:pPr algn="just"/>
            <a:r>
              <a:rPr lang="es-ES" sz="2000" dirty="0" smtClean="0"/>
              <a:t>• </a:t>
            </a:r>
            <a:r>
              <a:rPr lang="es-ES" sz="2000" b="1" i="1" dirty="0" smtClean="0"/>
              <a:t>Arrepentimiento. </a:t>
            </a:r>
            <a:r>
              <a:rPr lang="es-ES" sz="2000" dirty="0" smtClean="0"/>
              <a:t>Pedir perdón por los pecados cometidos </a:t>
            </a:r>
            <a:r>
              <a:rPr lang="es-ES" sz="2000" dirty="0" smtClean="0"/>
              <a:t>o por </a:t>
            </a:r>
            <a:r>
              <a:rPr lang="es-ES" sz="2000" dirty="0" smtClean="0"/>
              <a:t>haber dejado de servirlo plenamente</a:t>
            </a:r>
            <a:r>
              <a:rPr lang="es-ES" sz="2000" dirty="0" smtClean="0"/>
              <a:t>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2000" dirty="0" smtClean="0"/>
              <a:t>• </a:t>
            </a:r>
            <a:r>
              <a:rPr lang="es-ES" sz="2000" b="1" i="1" dirty="0" smtClean="0"/>
              <a:t>Dedicación. </a:t>
            </a:r>
            <a:r>
              <a:rPr lang="es-ES" sz="2000" dirty="0" smtClean="0"/>
              <a:t>Pedir fuerzas para servirlo más plenamente </a:t>
            </a:r>
            <a:r>
              <a:rPr lang="es-ES" sz="2000" dirty="0" smtClean="0"/>
              <a:t>. </a:t>
            </a:r>
            <a:r>
              <a:rPr lang="es-ES" sz="2000" i="1" dirty="0" smtClean="0"/>
              <a:t>Intercesión general. </a:t>
            </a:r>
            <a:r>
              <a:rPr lang="es-ES" sz="2000" dirty="0" smtClean="0"/>
              <a:t>Interceder por la obra de Dios, por los </a:t>
            </a:r>
            <a:r>
              <a:rPr lang="es-ES" sz="2000" dirty="0" smtClean="0"/>
              <a:t>líderes mundiales</a:t>
            </a:r>
            <a:r>
              <a:rPr lang="es-ES" sz="2000" dirty="0" smtClean="0"/>
              <a:t>, por la </a:t>
            </a:r>
            <a:r>
              <a:rPr lang="es-ES" sz="2000" dirty="0" smtClean="0"/>
              <a:t>congregación.</a:t>
            </a:r>
          </a:p>
          <a:p>
            <a:pPr algn="just"/>
            <a:endParaRPr lang="pt-BR" sz="1000" dirty="0" smtClean="0"/>
          </a:p>
          <a:p>
            <a:pPr algn="just"/>
            <a:r>
              <a:rPr lang="es-ES" sz="2000" dirty="0" smtClean="0"/>
              <a:t>• </a:t>
            </a:r>
            <a:r>
              <a:rPr lang="es-ES" sz="2000" b="1" i="1" dirty="0" smtClean="0"/>
              <a:t>Súplica específica</a:t>
            </a:r>
            <a:r>
              <a:rPr lang="es-ES" sz="2000" i="1" dirty="0" smtClean="0"/>
              <a:t>. </a:t>
            </a:r>
            <a:r>
              <a:rPr lang="es-ES" sz="2000" dirty="0" smtClean="0"/>
              <a:t>Presentar los pedidos especiales de oración, por </a:t>
            </a:r>
            <a:r>
              <a:rPr lang="es-ES" sz="2000" dirty="0" smtClean="0"/>
              <a:t>el culto y por el predicador</a:t>
            </a:r>
            <a:r>
              <a:rPr lang="es-ES" sz="2000" dirty="0" smtClean="0"/>
              <a:t>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2000" b="1" i="1" dirty="0" smtClean="0"/>
              <a:t>Conclusión. </a:t>
            </a:r>
            <a:r>
              <a:rPr lang="es-ES" sz="2000" dirty="0" smtClean="0"/>
              <a:t>Cierre rogando, por el nombre de </a:t>
            </a:r>
            <a:r>
              <a:rPr lang="es-ES" sz="2000" dirty="0" smtClean="0"/>
              <a:t>Jesús</a:t>
            </a:r>
            <a:r>
              <a:rPr lang="es-ES" sz="2000" dirty="0" smtClean="0"/>
              <a:t>.</a:t>
            </a:r>
            <a:endParaRPr lang="pt-B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86050" y="571480"/>
            <a:ext cx="592935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i="1" dirty="0" smtClean="0"/>
              <a:t>Ofrendar. </a:t>
            </a:r>
            <a:r>
              <a:rPr lang="es-ES" sz="2200" b="1" i="1" dirty="0" smtClean="0"/>
              <a:t>  </a:t>
            </a:r>
            <a:r>
              <a:rPr lang="es-ES" sz="2200" dirty="0" smtClean="0"/>
              <a:t>No </a:t>
            </a:r>
            <a:r>
              <a:rPr lang="es-ES" sz="2200" dirty="0" smtClean="0"/>
              <a:t>es </a:t>
            </a:r>
            <a:r>
              <a:rPr lang="es-ES" sz="2200" dirty="0" smtClean="0"/>
              <a:t>apenas el </a:t>
            </a:r>
            <a:r>
              <a:rPr lang="es-ES" sz="2200" dirty="0" smtClean="0"/>
              <a:t>levantamiento de fondos, sino un llamado para la </a:t>
            </a:r>
            <a:r>
              <a:rPr lang="es-ES" sz="2200" dirty="0" smtClean="0"/>
              <a:t>entrega </a:t>
            </a:r>
            <a:r>
              <a:rPr lang="pt-BR" sz="2200" dirty="0" smtClean="0"/>
              <a:t>de </a:t>
            </a:r>
            <a:r>
              <a:rPr lang="pt-BR" sz="2200" dirty="0" err="1" smtClean="0"/>
              <a:t>sí</a:t>
            </a:r>
            <a:r>
              <a:rPr lang="pt-BR" sz="2200" dirty="0" smtClean="0"/>
              <a:t> </a:t>
            </a:r>
            <a:r>
              <a:rPr lang="pt-BR" sz="2200" dirty="0" err="1" smtClean="0"/>
              <a:t>mismo</a:t>
            </a:r>
            <a:r>
              <a:rPr lang="pt-BR" sz="2200" dirty="0" smtClean="0"/>
              <a:t>.</a:t>
            </a:r>
          </a:p>
          <a:p>
            <a:pPr algn="just"/>
            <a:endParaRPr lang="pt-BR" sz="800" dirty="0" smtClean="0"/>
          </a:p>
          <a:p>
            <a:pPr algn="just"/>
            <a:r>
              <a:rPr lang="es-ES" sz="2200" b="1" i="1" dirty="0" smtClean="0"/>
              <a:t>Adoración infantil. </a:t>
            </a:r>
            <a:r>
              <a:rPr lang="es-ES" sz="2200" dirty="0" smtClean="0"/>
              <a:t>Los niños forman parte del culto </a:t>
            </a:r>
            <a:r>
              <a:rPr lang="es-ES" sz="2200" dirty="0" smtClean="0"/>
              <a:t>tanto </a:t>
            </a:r>
            <a:r>
              <a:rPr lang="pt-BR" sz="2200" dirty="0" smtClean="0"/>
              <a:t>como </a:t>
            </a:r>
            <a:r>
              <a:rPr lang="pt-BR" sz="2200" dirty="0" err="1" smtClean="0"/>
              <a:t>los</a:t>
            </a:r>
            <a:r>
              <a:rPr lang="pt-BR" sz="2200" dirty="0" smtClean="0"/>
              <a:t> adultos</a:t>
            </a:r>
            <a:r>
              <a:rPr lang="pt-BR" sz="2200" dirty="0" smtClean="0"/>
              <a:t>.</a:t>
            </a:r>
          </a:p>
          <a:p>
            <a:pPr algn="just"/>
            <a:endParaRPr lang="pt-BR" sz="800" dirty="0" smtClean="0"/>
          </a:p>
          <a:p>
            <a:pPr algn="just"/>
            <a:r>
              <a:rPr lang="es-ES" sz="2200" b="1" i="1" dirty="0" smtClean="0"/>
              <a:t>Lectura bíblica. </a:t>
            </a:r>
            <a:r>
              <a:rPr lang="es-ES" sz="2200" dirty="0" smtClean="0"/>
              <a:t>Los pasajes bíblicos seleccionados para </a:t>
            </a:r>
            <a:r>
              <a:rPr lang="es-ES" sz="2200" dirty="0" smtClean="0"/>
              <a:t>la lectura </a:t>
            </a:r>
            <a:r>
              <a:rPr lang="es-ES" sz="2200" dirty="0" smtClean="0"/>
              <a:t>deben ser relevantes para el énfasis del día</a:t>
            </a:r>
            <a:r>
              <a:rPr lang="es-ES" sz="2200" dirty="0" smtClean="0"/>
              <a:t>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200" b="1" i="1" dirty="0" smtClean="0"/>
              <a:t>Testimonio público. </a:t>
            </a:r>
            <a:r>
              <a:rPr lang="es-ES" sz="2200" dirty="0" smtClean="0"/>
              <a:t>Incentivar a los miembros para que </a:t>
            </a:r>
            <a:r>
              <a:rPr lang="es-ES" sz="2200" dirty="0" smtClean="0"/>
              <a:t>cuenten situaciones </a:t>
            </a:r>
            <a:r>
              <a:rPr lang="es-ES" sz="2200" dirty="0" smtClean="0"/>
              <a:t>en su vida cuando Dios los condujo de forma especial</a:t>
            </a:r>
            <a:r>
              <a:rPr lang="es-ES" sz="2200" dirty="0" smtClean="0"/>
              <a:t>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200" b="1" i="1" dirty="0" smtClean="0"/>
              <a:t>Participación de la congregación. </a:t>
            </a:r>
            <a:r>
              <a:rPr lang="es-ES" sz="2200" b="1" i="1" dirty="0" smtClean="0"/>
              <a:t> </a:t>
            </a:r>
            <a:r>
              <a:rPr lang="es-ES" sz="2200" dirty="0" smtClean="0"/>
              <a:t>La </a:t>
            </a:r>
            <a:r>
              <a:rPr lang="es-ES" sz="2200" dirty="0" smtClean="0"/>
              <a:t>noción común de culto es la que </a:t>
            </a:r>
            <a:r>
              <a:rPr lang="es-ES" sz="2200" dirty="0" smtClean="0"/>
              <a:t>al predicador como </a:t>
            </a:r>
            <a:r>
              <a:rPr lang="es-ES" sz="2200" dirty="0" smtClean="0"/>
              <a:t>el actor, a Dios, como aquel que lo inspira y a la </a:t>
            </a:r>
            <a:r>
              <a:rPr lang="es-ES" sz="2200" dirty="0" smtClean="0"/>
              <a:t>congregación </a:t>
            </a:r>
            <a:r>
              <a:rPr lang="pt-BR" sz="2200" dirty="0" smtClean="0"/>
              <a:t>como </a:t>
            </a:r>
            <a:r>
              <a:rPr lang="pt-BR" sz="2200" dirty="0" err="1" smtClean="0"/>
              <a:t>la</a:t>
            </a:r>
            <a:r>
              <a:rPr lang="pt-BR" sz="2200" dirty="0" smtClean="0"/>
              <a:t> </a:t>
            </a:r>
            <a:r>
              <a:rPr lang="pt-BR" sz="2200" dirty="0" err="1" smtClean="0"/>
              <a:t>audiencia</a:t>
            </a:r>
            <a:r>
              <a:rPr lang="pt-BR" sz="2200" dirty="0" smtClean="0"/>
              <a:t>.</a:t>
            </a:r>
            <a:endParaRPr lang="pt-BR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571736" y="285728"/>
            <a:ext cx="650082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ORDEN DEL CULTO</a:t>
            </a:r>
          </a:p>
          <a:p>
            <a:pPr algn="just"/>
            <a:endParaRPr lang="pt-BR" sz="1000" b="1" dirty="0" smtClean="0"/>
          </a:p>
          <a:p>
            <a:pPr algn="just"/>
            <a:r>
              <a:rPr lang="pt-BR" b="1" dirty="0" smtClean="0"/>
              <a:t>Modelos </a:t>
            </a:r>
            <a:r>
              <a:rPr lang="pt-BR" b="1" dirty="0" smtClean="0"/>
              <a:t>de formatos de culto</a:t>
            </a:r>
            <a:r>
              <a:rPr lang="pt-BR" b="1" dirty="0" smtClean="0"/>
              <a:t>.</a:t>
            </a:r>
          </a:p>
          <a:p>
            <a:pPr algn="just"/>
            <a:endParaRPr lang="pt-BR" sz="1000" b="1" dirty="0" smtClean="0"/>
          </a:p>
          <a:p>
            <a:pPr algn="just"/>
            <a:r>
              <a:rPr lang="pt-BR" b="1" dirty="0" smtClean="0"/>
              <a:t>Formato tradicional</a:t>
            </a:r>
            <a:r>
              <a:rPr lang="pt-BR" b="1" dirty="0" smtClean="0"/>
              <a:t>:</a:t>
            </a:r>
          </a:p>
          <a:p>
            <a:pPr algn="just"/>
            <a:endParaRPr lang="pt-BR" sz="800" b="1" dirty="0" smtClean="0"/>
          </a:p>
          <a:p>
            <a:pPr algn="just"/>
            <a:r>
              <a:rPr lang="es-ES" b="1" dirty="0" smtClean="0"/>
              <a:t>Preludio. </a:t>
            </a:r>
            <a:r>
              <a:rPr lang="es-ES" dirty="0" smtClean="0"/>
              <a:t>Música instrumental o canto de la congregación.</a:t>
            </a:r>
          </a:p>
          <a:p>
            <a:pPr algn="just"/>
            <a:r>
              <a:rPr lang="es-ES" b="1" dirty="0" smtClean="0"/>
              <a:t>Bienvenida. </a:t>
            </a:r>
            <a:r>
              <a:rPr lang="es-ES" dirty="0" smtClean="0"/>
              <a:t>Vida de la comunidad y bienvenida.</a:t>
            </a:r>
          </a:p>
          <a:p>
            <a:pPr algn="just"/>
            <a:r>
              <a:rPr lang="es-ES" b="1" dirty="0" smtClean="0"/>
              <a:t>Introducción. </a:t>
            </a:r>
            <a:r>
              <a:rPr lang="es-ES" dirty="0" smtClean="0"/>
              <a:t>Música presentada por el coro, instrumental o de</a:t>
            </a:r>
          </a:p>
          <a:p>
            <a:pPr algn="just"/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congregación</a:t>
            </a:r>
            <a:r>
              <a:rPr lang="pt-BR" dirty="0" smtClean="0"/>
              <a:t>.</a:t>
            </a:r>
          </a:p>
          <a:p>
            <a:pPr algn="just"/>
            <a:r>
              <a:rPr lang="es-ES" b="1" dirty="0" smtClean="0"/>
              <a:t>Llamado </a:t>
            </a:r>
            <a:r>
              <a:rPr lang="es-ES" b="1" dirty="0" smtClean="0"/>
              <a:t>a la adoración. </a:t>
            </a:r>
            <a:r>
              <a:rPr lang="es-ES" dirty="0" smtClean="0"/>
              <a:t>Posible participación de la congregación.</a:t>
            </a:r>
          </a:p>
          <a:p>
            <a:pPr algn="just"/>
            <a:r>
              <a:rPr lang="es-ES" b="1" dirty="0" smtClean="0"/>
              <a:t>Invocación. </a:t>
            </a:r>
            <a:r>
              <a:rPr lang="es-ES" dirty="0" smtClean="0"/>
              <a:t>Breve </a:t>
            </a:r>
            <a:r>
              <a:rPr lang="es-ES" dirty="0" smtClean="0"/>
              <a:t>oración</a:t>
            </a:r>
            <a:r>
              <a:rPr lang="es-ES" dirty="0" smtClean="0"/>
              <a:t>.</a:t>
            </a:r>
            <a:endParaRPr lang="es-ES" dirty="0" smtClean="0"/>
          </a:p>
          <a:p>
            <a:pPr algn="just"/>
            <a:r>
              <a:rPr lang="es-ES" b="1" dirty="0" smtClean="0"/>
              <a:t>Lectura </a:t>
            </a:r>
            <a:r>
              <a:rPr lang="es-ES" b="1" dirty="0" smtClean="0"/>
              <a:t>bíblica. </a:t>
            </a:r>
            <a:r>
              <a:rPr lang="es-ES" dirty="0" smtClean="0"/>
              <a:t>Si fuera posible, lectura responsiva.</a:t>
            </a:r>
          </a:p>
          <a:p>
            <a:pPr algn="just"/>
            <a:r>
              <a:rPr lang="es-ES" b="1" dirty="0" smtClean="0"/>
              <a:t>Himno de alabanza. </a:t>
            </a:r>
            <a:r>
              <a:rPr lang="es-ES" dirty="0" smtClean="0"/>
              <a:t>Canto de la congregación.</a:t>
            </a:r>
          </a:p>
          <a:p>
            <a:pPr algn="just"/>
            <a:r>
              <a:rPr lang="es-ES" b="1" dirty="0" smtClean="0"/>
              <a:t>Oración. </a:t>
            </a:r>
            <a:r>
              <a:rPr lang="es-ES" dirty="0" smtClean="0"/>
              <a:t>Respuesta realizada por el coro, instrumental o por la</a:t>
            </a:r>
          </a:p>
          <a:p>
            <a:pPr algn="just"/>
            <a:r>
              <a:rPr lang="pt-BR" dirty="0" err="1" smtClean="0"/>
              <a:t>congregación</a:t>
            </a:r>
            <a:r>
              <a:rPr lang="pt-BR" dirty="0" smtClean="0"/>
              <a:t>.</a:t>
            </a:r>
          </a:p>
          <a:p>
            <a:pPr algn="just"/>
            <a:r>
              <a:rPr lang="es-ES" b="1" dirty="0" smtClean="0"/>
              <a:t>Ofrenda. </a:t>
            </a:r>
            <a:r>
              <a:rPr lang="es-ES" dirty="0" smtClean="0"/>
              <a:t>Llamado y explicación del uso de los fondos de la ofrenda.</a:t>
            </a:r>
          </a:p>
          <a:p>
            <a:pPr algn="just"/>
            <a:r>
              <a:rPr lang="es-ES" b="1" dirty="0" smtClean="0"/>
              <a:t>Doxología. </a:t>
            </a:r>
            <a:r>
              <a:rPr lang="es-ES" dirty="0" smtClean="0"/>
              <a:t>Conclusión con </a:t>
            </a:r>
            <a:r>
              <a:rPr lang="pt-BR" dirty="0" err="1" smtClean="0"/>
              <a:t>oración</a:t>
            </a:r>
            <a:r>
              <a:rPr lang="pt-BR" dirty="0" smtClean="0"/>
              <a:t> </a:t>
            </a:r>
            <a:r>
              <a:rPr lang="pt-BR" dirty="0" smtClean="0"/>
              <a:t>de </a:t>
            </a:r>
            <a:r>
              <a:rPr lang="pt-BR" dirty="0" err="1" smtClean="0"/>
              <a:t>gratitud</a:t>
            </a:r>
            <a:r>
              <a:rPr lang="pt-BR" dirty="0" smtClean="0"/>
              <a:t>.</a:t>
            </a:r>
          </a:p>
          <a:p>
            <a:pPr algn="just"/>
            <a:r>
              <a:rPr lang="es-ES" b="1" dirty="0" smtClean="0"/>
              <a:t>Música especial. </a:t>
            </a:r>
            <a:r>
              <a:rPr lang="es-ES" dirty="0" smtClean="0"/>
              <a:t>Himno apropiado para el tema del culto.</a:t>
            </a:r>
          </a:p>
          <a:p>
            <a:pPr algn="just"/>
            <a:r>
              <a:rPr lang="es-ES" b="1" dirty="0" smtClean="0"/>
              <a:t>Sermón</a:t>
            </a:r>
            <a:r>
              <a:rPr lang="es-ES" b="1" dirty="0" smtClean="0"/>
              <a:t>. </a:t>
            </a:r>
            <a:r>
              <a:rPr lang="es-ES" dirty="0" smtClean="0"/>
              <a:t>Foco del tema general del culto de adoración.</a:t>
            </a:r>
          </a:p>
          <a:p>
            <a:pPr algn="just"/>
            <a:r>
              <a:rPr lang="pt-BR" b="1" dirty="0" err="1" smtClean="0"/>
              <a:t>Himno</a:t>
            </a:r>
            <a:r>
              <a:rPr lang="pt-BR" b="1" dirty="0" smtClean="0"/>
              <a:t>. </a:t>
            </a:r>
            <a:r>
              <a:rPr lang="pt-BR" dirty="0" err="1" smtClean="0"/>
              <a:t>Respuesta</a:t>
            </a:r>
            <a:r>
              <a:rPr lang="pt-BR" dirty="0" smtClean="0"/>
              <a:t> de </a:t>
            </a:r>
            <a:r>
              <a:rPr lang="pt-BR" dirty="0" err="1" smtClean="0"/>
              <a:t>compromiso</a:t>
            </a:r>
            <a:r>
              <a:rPr lang="pt-BR" dirty="0" smtClean="0"/>
              <a:t>.</a:t>
            </a:r>
          </a:p>
          <a:p>
            <a:pPr algn="just"/>
            <a:r>
              <a:rPr lang="es-ES" b="1" dirty="0" smtClean="0"/>
              <a:t>Bendición final. </a:t>
            </a:r>
            <a:r>
              <a:rPr lang="es-ES" dirty="0" smtClean="0"/>
              <a:t>Breves palabras de esperanza, promesa y ánimo.</a:t>
            </a:r>
          </a:p>
          <a:p>
            <a:pPr algn="just"/>
            <a:r>
              <a:rPr lang="es-ES" b="1" dirty="0" err="1" smtClean="0"/>
              <a:t>Posludio</a:t>
            </a:r>
            <a:r>
              <a:rPr lang="es-ES" b="1" dirty="0" smtClean="0"/>
              <a:t>. </a:t>
            </a:r>
            <a:r>
              <a:rPr lang="es-ES" dirty="0" smtClean="0"/>
              <a:t>Música de fondo tocada al piano (u otro recurso</a:t>
            </a:r>
            <a:r>
              <a:rPr lang="es-ES" dirty="0" smtClean="0"/>
              <a:t>)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86050" y="1500174"/>
            <a:ext cx="5857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Formato abreviado</a:t>
            </a:r>
            <a:r>
              <a:rPr lang="pt-BR" b="1" dirty="0" smtClean="0"/>
              <a:t>:</a:t>
            </a:r>
          </a:p>
          <a:p>
            <a:pPr algn="just"/>
            <a:endParaRPr lang="pt-BR" b="1" dirty="0" smtClean="0"/>
          </a:p>
          <a:p>
            <a:pPr algn="just"/>
            <a:r>
              <a:rPr lang="es-ES" b="1" dirty="0" smtClean="0"/>
              <a:t>Bienvenida. </a:t>
            </a:r>
            <a:r>
              <a:rPr lang="es-ES" dirty="0" smtClean="0"/>
              <a:t>Vida de la comunidad y bienvenida.</a:t>
            </a:r>
          </a:p>
          <a:p>
            <a:pPr algn="just"/>
            <a:r>
              <a:rPr lang="es-ES" b="1" dirty="0" smtClean="0"/>
              <a:t>Introducción. </a:t>
            </a:r>
            <a:r>
              <a:rPr lang="es-ES" dirty="0" smtClean="0"/>
              <a:t>La congregación se coloca de pie para la </a:t>
            </a:r>
            <a:r>
              <a:rPr lang="es-ES" dirty="0" smtClean="0"/>
              <a:t>oración </a:t>
            </a:r>
            <a:r>
              <a:rPr lang="pt-BR" dirty="0" smtClean="0"/>
              <a:t>silenciosa</a:t>
            </a:r>
            <a:r>
              <a:rPr lang="pt-BR" dirty="0" smtClean="0"/>
              <a:t>.</a:t>
            </a:r>
          </a:p>
          <a:p>
            <a:pPr algn="just"/>
            <a:r>
              <a:rPr lang="es-ES" b="1" dirty="0" smtClean="0"/>
              <a:t>Himno. </a:t>
            </a:r>
            <a:r>
              <a:rPr lang="es-ES" dirty="0" smtClean="0"/>
              <a:t>La congregación permanece de pie.</a:t>
            </a:r>
          </a:p>
          <a:p>
            <a:pPr algn="just"/>
            <a:r>
              <a:rPr lang="es-ES" b="1" dirty="0" smtClean="0"/>
              <a:t>Ofrenda. </a:t>
            </a:r>
            <a:r>
              <a:rPr lang="es-ES" dirty="0" smtClean="0"/>
              <a:t>Llamado y explicación del uso de los fondos de la ofrenda.</a:t>
            </a:r>
          </a:p>
          <a:p>
            <a:pPr algn="just"/>
            <a:r>
              <a:rPr lang="es-ES" b="1" dirty="0" smtClean="0"/>
              <a:t>Sermón. </a:t>
            </a:r>
            <a:r>
              <a:rPr lang="es-ES" dirty="0" smtClean="0"/>
              <a:t>Foco en el tema general del culto de adoración.</a:t>
            </a:r>
          </a:p>
          <a:p>
            <a:pPr algn="just"/>
            <a:r>
              <a:rPr lang="es-ES" b="1" dirty="0" smtClean="0"/>
              <a:t>Oración final. </a:t>
            </a:r>
            <a:r>
              <a:rPr lang="es-ES" dirty="0" smtClean="0"/>
              <a:t>Música instrumental para la salida.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991</Words>
  <Application>Microsoft Office PowerPoint</Application>
  <PresentationFormat>Apresentação na tela (4:3)</PresentationFormat>
  <Paragraphs>115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Hanny</cp:lastModifiedBy>
  <cp:revision>2</cp:revision>
  <dcterms:created xsi:type="dcterms:W3CDTF">2013-10-25T13:55:09Z</dcterms:created>
  <dcterms:modified xsi:type="dcterms:W3CDTF">2013-10-27T21:08:18Z</dcterms:modified>
</cp:coreProperties>
</file>