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4" r:id="rId7"/>
    <p:sldId id="265" r:id="rId8"/>
    <p:sldId id="266" r:id="rId9"/>
    <p:sldId id="261" r:id="rId10"/>
    <p:sldId id="267" r:id="rId11"/>
    <p:sldId id="260" r:id="rId12"/>
    <p:sldId id="268" r:id="rId13"/>
    <p:sldId id="269" r:id="rId14"/>
    <p:sldId id="270" r:id="rId15"/>
    <p:sldId id="257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DC645-4DC6-4560-93A5-2015961C277D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CFF5-E645-4B50-A298-CE5C61613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28926" y="714356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Descripción del trabajo de los ancianos de las iglesias mayores.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286116" y="2500306"/>
            <a:ext cx="308610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El equipo de </a:t>
            </a:r>
            <a:r>
              <a:rPr lang="pt-BR" sz="2400" dirty="0" err="1" smtClean="0"/>
              <a:t>ancianos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i="1" dirty="0" err="1" smtClean="0"/>
              <a:t>Consejo</a:t>
            </a:r>
            <a:r>
              <a:rPr lang="pt-BR" sz="2400" i="1" dirty="0" smtClean="0"/>
              <a:t> </a:t>
            </a:r>
            <a:r>
              <a:rPr lang="pt-BR" sz="2400" i="1" dirty="0" smtClean="0"/>
              <a:t>de </a:t>
            </a:r>
            <a:r>
              <a:rPr lang="pt-BR" sz="2400" i="1" dirty="0" err="1" smtClean="0"/>
              <a:t>ancianos</a:t>
            </a:r>
            <a:r>
              <a:rPr lang="pt-BR" sz="2400" i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2400" i="1" dirty="0" smtClean="0"/>
          </a:p>
          <a:p>
            <a:pPr>
              <a:buFont typeface="Arial" pitchFamily="34" charset="0"/>
              <a:buChar char="•"/>
            </a:pPr>
            <a:r>
              <a:rPr lang="pt-BR" sz="2400" i="1" dirty="0" smtClean="0"/>
              <a:t>El </a:t>
            </a:r>
            <a:r>
              <a:rPr lang="pt-BR" sz="2400" i="1" dirty="0" err="1" smtClean="0"/>
              <a:t>primer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anciano</a:t>
            </a:r>
            <a:r>
              <a:rPr lang="pt-BR" sz="2400" i="1" dirty="0" smtClean="0"/>
              <a:t>.</a:t>
            </a:r>
            <a:endParaRPr lang="pt-BR" sz="2400" dirty="0" smtClean="0"/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do Ancião - 2013\Guia do ancião 2013 -\Power point\Cap 2\PPT_Guiado ancia¦âo_Cap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727985" y="428604"/>
            <a:ext cx="191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/>
              <a:t>Calificaciones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714612" y="1142984"/>
            <a:ext cx="607223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b="1" dirty="0" smtClean="0"/>
              <a:t>Comprometido con Cristo. </a:t>
            </a:r>
            <a:endParaRPr lang="es-ES" sz="2000" b="1" dirty="0" smtClean="0"/>
          </a:p>
          <a:p>
            <a:pPr algn="just"/>
            <a:r>
              <a:rPr lang="es-ES" sz="2000" dirty="0" smtClean="0"/>
              <a:t>Antes </a:t>
            </a:r>
            <a:r>
              <a:rPr lang="es-ES" sz="2000" dirty="0" smtClean="0"/>
              <a:t>de poder ejercer influencia pública</a:t>
            </a:r>
            <a:r>
              <a:rPr lang="es-ES" sz="2000" dirty="0" smtClean="0"/>
              <a:t>, </a:t>
            </a:r>
            <a:r>
              <a:rPr lang="pt-BR" sz="2000" dirty="0" err="1" smtClean="0"/>
              <a:t>el</a:t>
            </a:r>
            <a:r>
              <a:rPr lang="pt-BR" sz="2000" dirty="0" smtClean="0"/>
              <a:t> </a:t>
            </a:r>
            <a:r>
              <a:rPr lang="pt-BR" sz="2000" dirty="0" err="1" smtClean="0"/>
              <a:t>anciano</a:t>
            </a:r>
            <a:r>
              <a:rPr lang="pt-BR" sz="2000" dirty="0" smtClean="0"/>
              <a:t> </a:t>
            </a:r>
            <a:r>
              <a:rPr lang="pt-BR" sz="2000" dirty="0" err="1" smtClean="0"/>
              <a:t>necesita</a:t>
            </a:r>
            <a:r>
              <a:rPr lang="pt-BR" sz="2000" dirty="0" smtClean="0"/>
              <a:t> </a:t>
            </a:r>
            <a:r>
              <a:rPr lang="pt-BR" sz="2000" dirty="0" err="1" smtClean="0"/>
              <a:t>consagración</a:t>
            </a:r>
            <a:r>
              <a:rPr lang="pt-BR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/>
              <a:t>Compromiso diario. </a:t>
            </a:r>
            <a:endParaRPr lang="es-ES" sz="2000" b="1" dirty="0" smtClean="0"/>
          </a:p>
          <a:p>
            <a:pPr algn="just"/>
            <a:r>
              <a:rPr lang="es-ES" sz="2000" dirty="0" smtClean="0"/>
              <a:t>Compromiso</a:t>
            </a:r>
            <a:r>
              <a:rPr lang="es-ES" sz="2000" dirty="0" smtClean="0"/>
              <a:t>, profunda espiritualidad </a:t>
            </a:r>
            <a:r>
              <a:rPr lang="es-ES" sz="2000" dirty="0" smtClean="0"/>
              <a:t>y fuerte </a:t>
            </a:r>
            <a:r>
              <a:rPr lang="es-ES" sz="2000" dirty="0" smtClean="0"/>
              <a:t>carácter moral son atributos necesarios de los líderes </a:t>
            </a:r>
            <a:r>
              <a:rPr lang="es-ES" sz="2000" dirty="0" smtClean="0"/>
              <a:t>cris</a:t>
            </a:r>
            <a:r>
              <a:rPr lang="pt-BR" sz="2000" dirty="0" err="1" smtClean="0"/>
              <a:t>tianos</a:t>
            </a:r>
            <a:r>
              <a:rPr lang="pt-BR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/>
              <a:t>Compromiso del tiempo. </a:t>
            </a:r>
            <a:endParaRPr lang="es-ES" sz="2000" b="1" dirty="0" smtClean="0"/>
          </a:p>
          <a:p>
            <a:pPr algn="just"/>
            <a:r>
              <a:rPr lang="es-ES" sz="2000" dirty="0" smtClean="0"/>
              <a:t>Los </a:t>
            </a:r>
            <a:r>
              <a:rPr lang="es-ES" sz="2000" dirty="0" smtClean="0"/>
              <a:t>ancianos necesitan estar disponibles</a:t>
            </a:r>
            <a:r>
              <a:rPr lang="es-ES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/>
              <a:t>Ejemplo para los miembros. </a:t>
            </a:r>
            <a:endParaRPr lang="es-ES" sz="2000" b="1" dirty="0" smtClean="0"/>
          </a:p>
          <a:p>
            <a:pPr algn="just"/>
            <a:r>
              <a:rPr lang="es-ES" sz="2000" dirty="0" smtClean="0"/>
              <a:t>La </a:t>
            </a:r>
            <a:r>
              <a:rPr lang="es-ES" sz="2000" dirty="0" smtClean="0"/>
              <a:t>vida de Jesús reflejaba </a:t>
            </a:r>
            <a:r>
              <a:rPr lang="es-ES" sz="2000" dirty="0" smtClean="0"/>
              <a:t>lo que </a:t>
            </a:r>
            <a:r>
              <a:rPr lang="es-ES" sz="2000" dirty="0" smtClean="0"/>
              <a:t>él enseñaba y fue eso lo que hizo que su enseñanza fuese </a:t>
            </a:r>
            <a:r>
              <a:rPr lang="es-ES" sz="2000" dirty="0" smtClean="0"/>
              <a:t>tan </a:t>
            </a:r>
            <a:r>
              <a:rPr lang="pt-BR" sz="2000" dirty="0" smtClean="0"/>
              <a:t>eficaz.</a:t>
            </a:r>
          </a:p>
          <a:p>
            <a:pPr algn="just"/>
            <a:endParaRPr lang="pt-BR" sz="800" dirty="0" smtClean="0"/>
          </a:p>
          <a:p>
            <a:r>
              <a:rPr lang="es-ES" sz="2000" b="1" dirty="0" smtClean="0"/>
              <a:t>Apoyar la doctrina de la iglesia. </a:t>
            </a:r>
          </a:p>
          <a:p>
            <a:r>
              <a:rPr lang="es-ES" sz="2000" dirty="0" smtClean="0"/>
              <a:t>“Tú, en cambio, predica lo que va de acuerdo con la sana doctrina” (Tito 2:1).</a:t>
            </a:r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do Ancião - 2013\Guia do ancião 2013 -\Power point\Cap 2\PPT_Guiado ancia¦âo_Cap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714612" y="71414"/>
            <a:ext cx="621507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Mantener fuertes las relaciones familiares. </a:t>
            </a:r>
            <a:endParaRPr lang="es-ES" sz="2000" b="1" dirty="0" smtClean="0"/>
          </a:p>
          <a:p>
            <a:r>
              <a:rPr lang="es-ES" sz="2000" dirty="0" smtClean="0"/>
              <a:t>El </a:t>
            </a:r>
            <a:r>
              <a:rPr lang="es-ES" sz="2000" dirty="0" smtClean="0"/>
              <a:t>anciano es </a:t>
            </a:r>
            <a:r>
              <a:rPr lang="es-ES" sz="2000" dirty="0" smtClean="0"/>
              <a:t>aquel que </a:t>
            </a:r>
            <a:r>
              <a:rPr lang="es-ES" sz="2000" dirty="0" smtClean="0"/>
              <a:t>gobierna “bien su casa y hace que sus hijos le obedezcan </a:t>
            </a:r>
            <a:r>
              <a:rPr lang="es-ES" sz="2000" dirty="0" smtClean="0"/>
              <a:t>con el </a:t>
            </a:r>
            <a:r>
              <a:rPr lang="es-ES" sz="2000" dirty="0" smtClean="0"/>
              <a:t>debido respeto” (1 </a:t>
            </a:r>
            <a:r>
              <a:rPr lang="es-ES" sz="2000" dirty="0" err="1" smtClean="0"/>
              <a:t>Tim.</a:t>
            </a:r>
            <a:r>
              <a:rPr lang="es-ES" sz="2000" dirty="0" smtClean="0"/>
              <a:t> 3:4</a:t>
            </a:r>
            <a:r>
              <a:rPr lang="es-ES" sz="20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es-E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Ser moralmente puro. </a:t>
            </a:r>
            <a:endParaRPr lang="es-ES" sz="2000" b="1" dirty="0" smtClean="0"/>
          </a:p>
          <a:p>
            <a:r>
              <a:rPr lang="es-ES" sz="2000" dirty="0" smtClean="0"/>
              <a:t>“[...] </a:t>
            </a:r>
            <a:r>
              <a:rPr lang="es-ES" sz="2000" dirty="0" smtClean="0"/>
              <a:t>que vean en ti un ejemplo a seguir </a:t>
            </a:r>
            <a:r>
              <a:rPr lang="es-ES" sz="2000" dirty="0" smtClean="0"/>
              <a:t>en </a:t>
            </a:r>
            <a:r>
              <a:rPr lang="pt-BR" sz="2000" dirty="0" smtClean="0"/>
              <a:t>[...] </a:t>
            </a:r>
            <a:r>
              <a:rPr lang="pt-BR" sz="2000" dirty="0" smtClean="0"/>
              <a:t>pureza” (1 </a:t>
            </a:r>
            <a:r>
              <a:rPr lang="pt-BR" sz="2000" dirty="0" err="1" smtClean="0"/>
              <a:t>Tim</a:t>
            </a:r>
            <a:r>
              <a:rPr lang="pt-BR" sz="2000" dirty="0" smtClean="0"/>
              <a:t>. 4:12</a:t>
            </a:r>
            <a:r>
              <a:rPr lang="pt-BR" sz="20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pt-BR" sz="8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Vencer el preconcepto racial. </a:t>
            </a:r>
            <a:endParaRPr lang="es-ES" sz="2000" b="1" dirty="0" smtClean="0"/>
          </a:p>
          <a:p>
            <a:r>
              <a:rPr lang="es-ES" sz="2000" dirty="0" smtClean="0"/>
              <a:t>El </a:t>
            </a:r>
            <a:r>
              <a:rPr lang="es-ES" sz="2000" dirty="0" smtClean="0"/>
              <a:t>amor cristiano elimina </a:t>
            </a:r>
            <a:r>
              <a:rPr lang="es-ES" sz="2000" dirty="0" smtClean="0"/>
              <a:t>barreras como </a:t>
            </a:r>
            <a:r>
              <a:rPr lang="es-ES" sz="2000" dirty="0" smtClean="0"/>
              <a:t>el racismo y el preconcepto que separan a las personas</a:t>
            </a:r>
            <a:r>
              <a:rPr lang="es-E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sz="8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Ser un donante ejemplar. </a:t>
            </a:r>
            <a:endParaRPr lang="es-ES" sz="2000" b="1" dirty="0" smtClean="0"/>
          </a:p>
          <a:p>
            <a:r>
              <a:rPr lang="es-ES" sz="2000" dirty="0" smtClean="0"/>
              <a:t>La </a:t>
            </a:r>
            <a:r>
              <a:rPr lang="es-ES" sz="2000" dirty="0" smtClean="0"/>
              <a:t>fidelidad en la devolución de los </a:t>
            </a:r>
            <a:r>
              <a:rPr lang="es-ES" sz="2000" dirty="0" smtClean="0"/>
              <a:t>diezmos y </a:t>
            </a:r>
            <a:r>
              <a:rPr lang="es-ES" sz="2000" dirty="0" smtClean="0"/>
              <a:t>en la entrega de ofertas incentivan a los miembros de la </a:t>
            </a:r>
            <a:r>
              <a:rPr lang="es-ES" sz="2000" dirty="0" smtClean="0"/>
              <a:t>iglesia </a:t>
            </a:r>
            <a:r>
              <a:rPr lang="pt-BR" sz="2000" dirty="0" smtClean="0"/>
              <a:t>a </a:t>
            </a:r>
            <a:r>
              <a:rPr lang="pt-BR" sz="2000" dirty="0" smtClean="0"/>
              <a:t>ser </a:t>
            </a:r>
            <a:r>
              <a:rPr lang="pt-BR" sz="2000" dirty="0" err="1" smtClean="0"/>
              <a:t>buenos</a:t>
            </a:r>
            <a:r>
              <a:rPr lang="pt-BR" sz="2000" dirty="0" smtClean="0"/>
              <a:t> </a:t>
            </a:r>
            <a:r>
              <a:rPr lang="pt-BR" sz="2000" dirty="0" err="1" smtClean="0"/>
              <a:t>mayordomos</a:t>
            </a:r>
            <a:r>
              <a:rPr lang="pt-BR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800" dirty="0" smtClean="0"/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Admitir sus errores. </a:t>
            </a:r>
            <a:endParaRPr lang="es-ES" sz="2000" b="1" dirty="0" smtClean="0"/>
          </a:p>
          <a:p>
            <a:r>
              <a:rPr lang="es-ES" sz="2000" dirty="0" smtClean="0"/>
              <a:t>Las </a:t>
            </a:r>
            <a:r>
              <a:rPr lang="es-ES" sz="2000" dirty="0" smtClean="0"/>
              <a:t>congregaciones son más inclinadas a </a:t>
            </a:r>
            <a:r>
              <a:rPr lang="es-ES" sz="2000" dirty="0" smtClean="0"/>
              <a:t>ser generosas </a:t>
            </a:r>
            <a:r>
              <a:rPr lang="es-ES" sz="2000" dirty="0" smtClean="0"/>
              <a:t>con los líderes y a perdonarlos cuando abierta y honestamente</a:t>
            </a:r>
          </a:p>
          <a:p>
            <a:r>
              <a:rPr lang="pt-BR" sz="2000" dirty="0" err="1" smtClean="0"/>
              <a:t>admiten</a:t>
            </a:r>
            <a:r>
              <a:rPr lang="pt-BR" sz="2000" dirty="0" smtClean="0"/>
              <a:t> </a:t>
            </a:r>
            <a:r>
              <a:rPr lang="pt-BR" sz="2000" dirty="0" err="1" smtClean="0"/>
              <a:t>sus</a:t>
            </a:r>
            <a:r>
              <a:rPr lang="pt-BR" sz="2000" dirty="0" smtClean="0"/>
              <a:t> </a:t>
            </a:r>
            <a:r>
              <a:rPr lang="pt-BR" sz="2000" dirty="0" err="1" smtClean="0"/>
              <a:t>equivocaciones</a:t>
            </a:r>
            <a:r>
              <a:rPr lang="pt-BR" sz="2000" dirty="0" smtClean="0"/>
              <a:t>.</a:t>
            </a:r>
            <a:endParaRPr lang="es-ES" sz="2000" dirty="0" smtClean="0"/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do Ancião - 2013\Guia do ancião 2013 -\Power point\Cap 2\PPT_Guiado ancia¦âo_Cap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990011" y="500042"/>
            <a:ext cx="3082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Líder de </a:t>
            </a:r>
            <a:r>
              <a:rPr lang="pt-BR" sz="2400" b="1" dirty="0" err="1" smtClean="0"/>
              <a:t>los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miembros</a:t>
            </a:r>
            <a:r>
              <a:rPr lang="pt-BR" sz="2400" b="1" dirty="0" smtClean="0"/>
              <a:t>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643190" y="1214422"/>
            <a:ext cx="621509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300" b="1" i="1" dirty="0" smtClean="0"/>
              <a:t>Amar a los miembros. </a:t>
            </a:r>
            <a:endParaRPr lang="es-ES" sz="2300" b="1" i="1" dirty="0" smtClean="0"/>
          </a:p>
          <a:p>
            <a:pPr algn="just"/>
            <a:endParaRPr lang="es-ES" sz="800" i="1" dirty="0" smtClean="0"/>
          </a:p>
          <a:p>
            <a:pPr algn="just"/>
            <a:r>
              <a:rPr lang="es-ES" sz="2300" dirty="0" smtClean="0"/>
              <a:t>La </a:t>
            </a:r>
            <a:r>
              <a:rPr lang="es-ES" sz="2300" dirty="0" smtClean="0"/>
              <a:t>importancia de amar a todas las personas es un concepto </a:t>
            </a:r>
            <a:r>
              <a:rPr lang="es-ES" sz="2300" dirty="0" smtClean="0"/>
              <a:t>simple para </a:t>
            </a:r>
            <a:r>
              <a:rPr lang="es-ES" sz="2300" dirty="0" smtClean="0"/>
              <a:t>ser entendido. Sin embargo, ciertas personas </a:t>
            </a:r>
            <a:r>
              <a:rPr lang="es-ES" sz="2300" dirty="0" smtClean="0"/>
              <a:t>simplemente no </a:t>
            </a:r>
            <a:r>
              <a:rPr lang="es-ES" sz="2300" dirty="0" smtClean="0"/>
              <a:t>son fáciles de amar. Aunque los ancianos deban ser capaces </a:t>
            </a:r>
            <a:r>
              <a:rPr lang="es-ES" sz="2300" dirty="0" smtClean="0"/>
              <a:t>de ver </a:t>
            </a:r>
            <a:r>
              <a:rPr lang="es-ES" sz="2300" dirty="0" smtClean="0"/>
              <a:t>a las personas como ellas son, no deben perder de vista en </a:t>
            </a:r>
            <a:r>
              <a:rPr lang="es-ES" sz="2300" dirty="0" smtClean="0"/>
              <a:t>lo que </a:t>
            </a:r>
            <a:r>
              <a:rPr lang="es-ES" sz="2300" dirty="0" smtClean="0"/>
              <a:t>ellas se pueden transformar por la gracia de Dios</a:t>
            </a:r>
            <a:r>
              <a:rPr lang="es-ES" sz="2300" dirty="0" smtClean="0"/>
              <a:t>.</a:t>
            </a:r>
          </a:p>
          <a:p>
            <a:pPr algn="just"/>
            <a:endParaRPr lang="es-ES" sz="23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300" b="1" i="1" dirty="0" err="1" smtClean="0"/>
              <a:t>Trabajar</a:t>
            </a:r>
            <a:r>
              <a:rPr lang="pt-BR" sz="2300" b="1" i="1" dirty="0" smtClean="0"/>
              <a:t> </a:t>
            </a:r>
            <a:r>
              <a:rPr lang="pt-BR" sz="2300" b="1" i="1" dirty="0" err="1" smtClean="0"/>
              <a:t>en</a:t>
            </a:r>
            <a:r>
              <a:rPr lang="pt-BR" sz="2300" b="1" i="1" dirty="0" smtClean="0"/>
              <a:t> </a:t>
            </a:r>
            <a:r>
              <a:rPr lang="pt-BR" sz="2300" b="1" i="1" dirty="0" err="1" smtClean="0"/>
              <a:t>unidad</a:t>
            </a:r>
            <a:r>
              <a:rPr lang="pt-BR" sz="2300" b="1" i="1" dirty="0" smtClean="0"/>
              <a:t>.</a:t>
            </a:r>
          </a:p>
          <a:p>
            <a:pPr algn="just"/>
            <a:endParaRPr lang="pt-BR" sz="800" b="1" i="1" dirty="0" smtClean="0"/>
          </a:p>
          <a:p>
            <a:r>
              <a:rPr lang="es-ES" sz="2300" dirty="0" smtClean="0"/>
              <a:t>Ayudar a los miembros para que trabajen juntos, unidos</a:t>
            </a:r>
            <a:r>
              <a:rPr lang="es-ES" sz="2300" dirty="0" smtClean="0"/>
              <a:t>, es </a:t>
            </a:r>
            <a:r>
              <a:rPr lang="es-ES" sz="2300" dirty="0" smtClean="0"/>
              <a:t>una de las cualidades más importantes del liderazgo de </a:t>
            </a:r>
            <a:r>
              <a:rPr lang="es-ES" sz="2300" dirty="0" smtClean="0"/>
              <a:t>un </a:t>
            </a:r>
            <a:r>
              <a:rPr lang="pt-BR" sz="2300" dirty="0" err="1" smtClean="0"/>
              <a:t>anciano</a:t>
            </a:r>
            <a:r>
              <a:rPr lang="pt-BR" sz="2300" dirty="0" smtClean="0"/>
              <a:t>.</a:t>
            </a:r>
            <a:endParaRPr lang="pt-BR" sz="23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do Ancião - 2013\Guia do ancião 2013 -\Power point\Cap 2\PPT_Guiado ancia¦âo_Cap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643174" y="571480"/>
            <a:ext cx="607223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300" b="1" i="1" dirty="0" smtClean="0"/>
              <a:t>Consulta a los miembros. </a:t>
            </a:r>
            <a:endParaRPr lang="es-ES" sz="2300" b="1" i="1" dirty="0" smtClean="0"/>
          </a:p>
          <a:p>
            <a:pPr algn="just"/>
            <a:endParaRPr lang="es-ES" sz="800" i="1" dirty="0" smtClean="0"/>
          </a:p>
          <a:p>
            <a:pPr algn="just"/>
            <a:r>
              <a:rPr lang="es-ES" sz="2300" dirty="0" smtClean="0"/>
              <a:t>Un </a:t>
            </a:r>
            <a:r>
              <a:rPr lang="es-ES" sz="2300" dirty="0" smtClean="0"/>
              <a:t>estilo dominador de liderazgo</a:t>
            </a:r>
            <a:r>
              <a:rPr lang="es-ES" sz="2300" dirty="0" smtClean="0"/>
              <a:t>, muchas </a:t>
            </a:r>
            <a:r>
              <a:rPr lang="es-ES" sz="2300" dirty="0" smtClean="0"/>
              <a:t>veces, encuentra resistencia en vez de cooperación</a:t>
            </a:r>
            <a:r>
              <a:rPr lang="es-ES" sz="2300" dirty="0" smtClean="0"/>
              <a:t>.</a:t>
            </a:r>
          </a:p>
          <a:p>
            <a:pPr algn="just"/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300" b="1" i="1" dirty="0" smtClean="0"/>
              <a:t>Siga a su líder. </a:t>
            </a:r>
            <a:endParaRPr lang="es-ES" sz="2300" b="1" i="1" dirty="0" smtClean="0"/>
          </a:p>
          <a:p>
            <a:pPr algn="just"/>
            <a:endParaRPr lang="es-ES" sz="800" i="1" dirty="0" smtClean="0"/>
          </a:p>
          <a:p>
            <a:pPr algn="just"/>
            <a:r>
              <a:rPr lang="es-ES" sz="2300" dirty="0" smtClean="0"/>
              <a:t>Los </a:t>
            </a:r>
            <a:r>
              <a:rPr lang="es-ES" sz="2300" dirty="0" smtClean="0"/>
              <a:t>ancianos que no están dispuestos a </a:t>
            </a:r>
            <a:r>
              <a:rPr lang="es-ES" sz="2300" dirty="0" smtClean="0"/>
              <a:t>seguir a </a:t>
            </a:r>
            <a:r>
              <a:rPr lang="es-ES" sz="2300" dirty="0" smtClean="0"/>
              <a:t>su líder no tendrán éxito en liderar a sus seguidores</a:t>
            </a:r>
            <a:r>
              <a:rPr lang="es-ES" sz="2300" dirty="0" smtClean="0"/>
              <a:t>.</a:t>
            </a:r>
          </a:p>
          <a:p>
            <a:pPr algn="just"/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300" b="1" i="1" dirty="0" smtClean="0"/>
              <a:t>Capacitar a </a:t>
            </a:r>
            <a:r>
              <a:rPr lang="pt-BR" sz="2300" b="1" i="1" dirty="0" err="1" smtClean="0"/>
              <a:t>los</a:t>
            </a:r>
            <a:r>
              <a:rPr lang="pt-BR" sz="2300" b="1" i="1" dirty="0" smtClean="0"/>
              <a:t> </a:t>
            </a:r>
            <a:r>
              <a:rPr lang="pt-BR" sz="2300" b="1" i="1" dirty="0" err="1" smtClean="0"/>
              <a:t>miembros</a:t>
            </a:r>
            <a:r>
              <a:rPr lang="pt-BR" sz="2300" b="1" i="1" dirty="0" smtClean="0"/>
              <a:t>.</a:t>
            </a:r>
          </a:p>
          <a:p>
            <a:pPr algn="just"/>
            <a:endParaRPr lang="pt-BR" sz="800" b="1" i="1" dirty="0" smtClean="0"/>
          </a:p>
          <a:p>
            <a:pPr algn="just"/>
            <a:r>
              <a:rPr lang="es-ES" sz="2300" dirty="0" smtClean="0"/>
              <a:t>Los ancianos deben ser </a:t>
            </a:r>
            <a:r>
              <a:rPr lang="es-ES" sz="2300" dirty="0" smtClean="0"/>
              <a:t>los coordinadores </a:t>
            </a:r>
            <a:r>
              <a:rPr lang="es-ES" sz="2300" dirty="0" smtClean="0"/>
              <a:t>y los que faciliten, ayudando a los miembros de la</a:t>
            </a:r>
          </a:p>
          <a:p>
            <a:pPr algn="just"/>
            <a:r>
              <a:rPr lang="es-ES" sz="2300" dirty="0" smtClean="0"/>
              <a:t>iglesia a desarrollar plenamente sus dones espirituales.</a:t>
            </a:r>
            <a:endParaRPr lang="pt-BR" sz="2300" b="1" i="1" dirty="0" smtClean="0"/>
          </a:p>
          <a:p>
            <a:pPr algn="just"/>
            <a:endParaRPr lang="pt-BR" sz="2300" b="1" i="1" dirty="0" smtClean="0"/>
          </a:p>
          <a:p>
            <a:pPr algn="just"/>
            <a:endParaRPr lang="pt-BR" sz="23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5000628" y="1071546"/>
            <a:ext cx="191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err="1" smtClean="0"/>
              <a:t>Ordenación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714628" y="2136339"/>
            <a:ext cx="6143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Propósito de la ordenación. </a:t>
            </a:r>
            <a:endParaRPr lang="es-ES" sz="2400" b="1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 </a:t>
            </a:r>
            <a:r>
              <a:rPr lang="es-ES" sz="2400" dirty="0" smtClean="0"/>
              <a:t>práctica bíblica de la </a:t>
            </a:r>
            <a:r>
              <a:rPr lang="es-ES" sz="2400" dirty="0" smtClean="0"/>
              <a:t>ordenación indica </a:t>
            </a:r>
            <a:r>
              <a:rPr lang="es-ES" sz="2400" dirty="0" smtClean="0"/>
              <a:t>que ella “era una forma reconocida de </a:t>
            </a:r>
            <a:r>
              <a:rPr lang="es-ES" sz="2400" dirty="0" smtClean="0"/>
              <a:t>designación para </a:t>
            </a:r>
            <a:r>
              <a:rPr lang="es-ES" sz="2400" dirty="0" smtClean="0"/>
              <a:t>un cargo señalado, y un reconocimiento de la autoridad </a:t>
            </a:r>
            <a:r>
              <a:rPr lang="es-ES" sz="2400" dirty="0" smtClean="0"/>
              <a:t>de uno </a:t>
            </a:r>
            <a:r>
              <a:rPr lang="es-ES" sz="2400" dirty="0" smtClean="0"/>
              <a:t>para ese cargo” (Elena de White, </a:t>
            </a:r>
            <a:r>
              <a:rPr lang="es-ES" sz="2400" i="1" dirty="0" smtClean="0"/>
              <a:t>Los hechos de los apóstoles</a:t>
            </a:r>
            <a:r>
              <a:rPr lang="es-ES" sz="2400" i="1" dirty="0" smtClean="0"/>
              <a:t>, </a:t>
            </a:r>
            <a:r>
              <a:rPr lang="pt-BR" sz="2400" dirty="0" smtClean="0"/>
              <a:t>p</a:t>
            </a:r>
            <a:r>
              <a:rPr lang="pt-BR" sz="2400" dirty="0" smtClean="0"/>
              <a:t>. 80).</a:t>
            </a:r>
            <a:endParaRPr lang="pt-B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714628" y="474345"/>
            <a:ext cx="60007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err="1" smtClean="0"/>
              <a:t>Tres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categorías</a:t>
            </a:r>
            <a:r>
              <a:rPr lang="pt-BR" sz="2800" b="1" dirty="0" smtClean="0"/>
              <a:t> </a:t>
            </a:r>
            <a:r>
              <a:rPr lang="pt-BR" sz="2800" b="1" dirty="0" smtClean="0"/>
              <a:t>de cargos ordenados</a:t>
            </a:r>
            <a:r>
              <a:rPr lang="pt-BR" sz="2800" b="1" dirty="0" smtClean="0"/>
              <a:t>: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marL="342900" indent="-342900" algn="just">
              <a:buAutoNum type="arabicPeriod"/>
            </a:pPr>
            <a:r>
              <a:rPr lang="es-ES" sz="2000" b="1" dirty="0" smtClean="0"/>
              <a:t>Ministros</a:t>
            </a:r>
            <a:r>
              <a:rPr lang="es-ES" sz="2000" dirty="0" smtClean="0"/>
              <a:t> </a:t>
            </a:r>
            <a:r>
              <a:rPr lang="es-ES" sz="2000" dirty="0" smtClean="0"/>
              <a:t>que fueron llamados para predicar, enseñar, entrenar</a:t>
            </a:r>
            <a:r>
              <a:rPr lang="es-ES" sz="2000" dirty="0" smtClean="0"/>
              <a:t>, equipar</a:t>
            </a:r>
            <a:r>
              <a:rPr lang="es-ES" sz="2000" dirty="0" smtClean="0"/>
              <a:t>, ministrar las ordenanzas y proveer cuidado </a:t>
            </a:r>
            <a:r>
              <a:rPr lang="es-ES" sz="2000" dirty="0" smtClean="0"/>
              <a:t>pastoral a </a:t>
            </a:r>
            <a:r>
              <a:rPr lang="es-ES" sz="2000" dirty="0" smtClean="0"/>
              <a:t>los miembros de la iglesia (2 </a:t>
            </a:r>
            <a:r>
              <a:rPr lang="es-ES" sz="2000" dirty="0" err="1" smtClean="0"/>
              <a:t>Tim.</a:t>
            </a:r>
            <a:r>
              <a:rPr lang="es-ES" sz="2000" dirty="0" smtClean="0"/>
              <a:t> 4:1-5</a:t>
            </a:r>
            <a:r>
              <a:rPr lang="es-ES" sz="2000" dirty="0" smtClean="0"/>
              <a:t>).</a:t>
            </a:r>
          </a:p>
          <a:p>
            <a:pPr marL="342900" indent="-342900" algn="just">
              <a:buAutoNum type="arabicPeriod"/>
            </a:pPr>
            <a:endParaRPr lang="es-ES" sz="2000" dirty="0" smtClean="0"/>
          </a:p>
          <a:p>
            <a:pPr algn="just"/>
            <a:r>
              <a:rPr lang="es-ES" sz="2000" dirty="0" smtClean="0"/>
              <a:t>2. </a:t>
            </a:r>
            <a:r>
              <a:rPr lang="es-ES" sz="2000" b="1" dirty="0" smtClean="0"/>
              <a:t>Ancianos </a:t>
            </a:r>
            <a:r>
              <a:rPr lang="es-ES" sz="2000" dirty="0" smtClean="0"/>
              <a:t>que fueron llamados a liderar y a ministrar las </a:t>
            </a:r>
            <a:r>
              <a:rPr lang="es-ES" sz="2000" dirty="0" smtClean="0"/>
              <a:t>congregaciones locales </a:t>
            </a:r>
            <a:r>
              <a:rPr lang="es-ES" sz="2000" dirty="0" smtClean="0"/>
              <a:t>como presbíteros de todos los asuntos de </a:t>
            </a:r>
            <a:r>
              <a:rPr lang="es-ES" sz="2000" dirty="0" smtClean="0"/>
              <a:t>su </a:t>
            </a:r>
            <a:r>
              <a:rPr lang="pt-BR" sz="2000" dirty="0" err="1" smtClean="0"/>
              <a:t>iglesia</a:t>
            </a:r>
            <a:r>
              <a:rPr lang="pt-BR" sz="2000" dirty="0" smtClean="0"/>
              <a:t> </a:t>
            </a:r>
            <a:r>
              <a:rPr lang="pt-BR" sz="2000" dirty="0" smtClean="0"/>
              <a:t>(</a:t>
            </a:r>
            <a:r>
              <a:rPr lang="pt-BR" sz="2000" dirty="0" err="1" smtClean="0"/>
              <a:t>Hech</a:t>
            </a:r>
            <a:r>
              <a:rPr lang="pt-BR" sz="2000" dirty="0" smtClean="0"/>
              <a:t>. 20:17, 28</a:t>
            </a:r>
            <a:r>
              <a:rPr lang="pt-BR" sz="2000" dirty="0" smtClean="0"/>
              <a:t>).</a:t>
            </a:r>
          </a:p>
          <a:p>
            <a:pPr algn="just"/>
            <a:endParaRPr lang="pt-BR" sz="2000" dirty="0" smtClean="0"/>
          </a:p>
          <a:p>
            <a:pPr algn="just"/>
            <a:r>
              <a:rPr lang="es-ES" sz="2000" dirty="0" smtClean="0"/>
              <a:t>3. </a:t>
            </a:r>
            <a:r>
              <a:rPr lang="es-ES" sz="2000" b="1" dirty="0" smtClean="0"/>
              <a:t>Diáconos y diaconisas </a:t>
            </a:r>
            <a:r>
              <a:rPr lang="es-ES" sz="2000" dirty="0" smtClean="0"/>
              <a:t>que fueron llamados a cuidar de </a:t>
            </a:r>
            <a:r>
              <a:rPr lang="es-ES" sz="2000" dirty="0" smtClean="0"/>
              <a:t>las necesidades </a:t>
            </a:r>
            <a:r>
              <a:rPr lang="es-ES" sz="2000" dirty="0" smtClean="0"/>
              <a:t>físicas de la iglesia y de sus miembros, dando un </a:t>
            </a:r>
            <a:r>
              <a:rPr lang="es-ES" sz="2000" dirty="0" smtClean="0"/>
              <a:t>énfasis especial </a:t>
            </a:r>
            <a:r>
              <a:rPr lang="es-ES" sz="2000" dirty="0" smtClean="0"/>
              <a:t>a la obra de beneficencia de la congregación (</a:t>
            </a:r>
            <a:r>
              <a:rPr lang="es-ES" sz="2000" dirty="0" err="1" smtClean="0"/>
              <a:t>Hech</a:t>
            </a:r>
            <a:r>
              <a:rPr lang="es-ES" sz="2000" dirty="0" smtClean="0"/>
              <a:t>. </a:t>
            </a:r>
            <a:r>
              <a:rPr lang="pt-BR" sz="2000" dirty="0" smtClean="0"/>
              <a:t>6:1‑6).</a:t>
            </a:r>
            <a:endParaRPr lang="pt-BR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786050" y="714356"/>
            <a:ext cx="6000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La ordenación del anciano es un reconocimiento público</a:t>
            </a:r>
            <a:r>
              <a:rPr lang="es-ES" b="1" dirty="0" smtClean="0"/>
              <a:t>: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marL="342900" indent="-342900" algn="just">
              <a:buAutoNum type="arabicPeriod"/>
            </a:pPr>
            <a:r>
              <a:rPr lang="es-ES" dirty="0" smtClean="0"/>
              <a:t>Del </a:t>
            </a:r>
            <a:r>
              <a:rPr lang="es-ES" dirty="0" smtClean="0"/>
              <a:t>llamado de Dios al individuo para un ministerio específico</a:t>
            </a:r>
            <a:r>
              <a:rPr lang="es-ES" dirty="0" smtClean="0"/>
              <a:t>;</a:t>
            </a:r>
          </a:p>
          <a:p>
            <a:pPr marL="342900" indent="-342900" algn="just">
              <a:buAutoNum type="arabicPeriod"/>
            </a:pPr>
            <a:endParaRPr lang="es-ES" dirty="0" smtClean="0"/>
          </a:p>
          <a:p>
            <a:pPr algn="just"/>
            <a:r>
              <a:rPr lang="es-ES" dirty="0" smtClean="0"/>
              <a:t>2</a:t>
            </a:r>
            <a:r>
              <a:rPr lang="es-ES" dirty="0" smtClean="0"/>
              <a:t>.   De </a:t>
            </a:r>
            <a:r>
              <a:rPr lang="es-ES" dirty="0" smtClean="0"/>
              <a:t>la capacitación dada por Dios para que la persona se </a:t>
            </a:r>
            <a:r>
              <a:rPr lang="es-ES" dirty="0" smtClean="0"/>
              <a:t>desempeñe en </a:t>
            </a:r>
            <a:r>
              <a:rPr lang="es-ES" dirty="0" smtClean="0"/>
              <a:t>ese ministerio, al proveerle los dones espirituales necesarios</a:t>
            </a:r>
            <a:r>
              <a:rPr lang="es-ES" dirty="0" smtClean="0"/>
              <a:t>;</a:t>
            </a:r>
          </a:p>
          <a:p>
            <a:pPr algn="just"/>
            <a:endParaRPr lang="es-ES" dirty="0" smtClean="0"/>
          </a:p>
          <a:p>
            <a:pPr marL="342900" indent="-342900" algn="just">
              <a:buAutoNum type="arabicPeriod" startAt="3"/>
            </a:pPr>
            <a:r>
              <a:rPr lang="es-ES" dirty="0" smtClean="0"/>
              <a:t>De </a:t>
            </a:r>
            <a:r>
              <a:rPr lang="es-ES" dirty="0" smtClean="0"/>
              <a:t>la congregación que reconoce el llamado de Dios a ese </a:t>
            </a:r>
            <a:r>
              <a:rPr lang="es-ES" dirty="0" smtClean="0"/>
              <a:t>individuo y </a:t>
            </a:r>
            <a:r>
              <a:rPr lang="es-ES" dirty="0" smtClean="0"/>
              <a:t>su manifestación de estar dispuesta a seguir el </a:t>
            </a:r>
            <a:r>
              <a:rPr lang="es-ES" dirty="0" smtClean="0"/>
              <a:t>liderazgo </a:t>
            </a:r>
            <a:r>
              <a:rPr lang="pt-BR" dirty="0" smtClean="0"/>
              <a:t>de </a:t>
            </a:r>
            <a:r>
              <a:rPr lang="pt-BR" dirty="0" err="1" smtClean="0"/>
              <a:t>ese</a:t>
            </a:r>
            <a:r>
              <a:rPr lang="pt-BR" dirty="0" smtClean="0"/>
              <a:t> individuo</a:t>
            </a:r>
            <a:r>
              <a:rPr lang="pt-BR" dirty="0" smtClean="0"/>
              <a:t>.</a:t>
            </a:r>
          </a:p>
          <a:p>
            <a:pPr marL="342900" indent="-342900" algn="just">
              <a:buAutoNum type="arabicPeriod" startAt="3"/>
            </a:pPr>
            <a:endParaRPr lang="pt-BR" dirty="0" smtClean="0"/>
          </a:p>
          <a:p>
            <a:pPr marL="342900" indent="-342900" algn="just">
              <a:buAutoNum type="arabicPeriod" startAt="3"/>
            </a:pPr>
            <a:endParaRPr lang="pt-BR" dirty="0" smtClean="0"/>
          </a:p>
          <a:p>
            <a:pPr algn="just"/>
            <a:r>
              <a:rPr lang="pt-BR" b="1" dirty="0" err="1" smtClean="0"/>
              <a:t>Aceptar</a:t>
            </a:r>
            <a:r>
              <a:rPr lang="pt-BR" b="1" dirty="0" smtClean="0"/>
              <a:t> </a:t>
            </a:r>
            <a:r>
              <a:rPr lang="pt-BR" b="1" dirty="0" err="1" smtClean="0"/>
              <a:t>la</a:t>
            </a:r>
            <a:r>
              <a:rPr lang="pt-BR" b="1" dirty="0" smtClean="0"/>
              <a:t> </a:t>
            </a:r>
            <a:r>
              <a:rPr lang="pt-BR" b="1" dirty="0" err="1" smtClean="0"/>
              <a:t>ordenación</a:t>
            </a:r>
            <a:r>
              <a:rPr lang="pt-BR" b="1" dirty="0" smtClean="0"/>
              <a:t> </a:t>
            </a:r>
            <a:r>
              <a:rPr lang="es-ES" b="1" dirty="0" smtClean="0"/>
              <a:t>significa </a:t>
            </a:r>
            <a:r>
              <a:rPr lang="es-ES" b="1" dirty="0" smtClean="0"/>
              <a:t>que, en un sentido muy especial, </a:t>
            </a:r>
            <a:r>
              <a:rPr lang="es-ES" b="1" dirty="0" smtClean="0"/>
              <a:t>los que </a:t>
            </a:r>
            <a:r>
              <a:rPr lang="es-ES" b="1" dirty="0" smtClean="0"/>
              <a:t>fueron ordenados son agentes de Dios por medio de quien </a:t>
            </a:r>
            <a:r>
              <a:rPr lang="es-ES" b="1" dirty="0" smtClean="0"/>
              <a:t>él </a:t>
            </a:r>
            <a:r>
              <a:rPr lang="pt-BR" b="1" dirty="0" smtClean="0"/>
              <a:t>busca liderar </a:t>
            </a:r>
            <a:r>
              <a:rPr lang="pt-BR" b="1" dirty="0" smtClean="0"/>
              <a:t>a </a:t>
            </a:r>
            <a:r>
              <a:rPr lang="pt-BR" b="1" dirty="0" err="1" smtClean="0"/>
              <a:t>su</a:t>
            </a:r>
            <a:r>
              <a:rPr lang="pt-BR" b="1" dirty="0" smtClean="0"/>
              <a:t> </a:t>
            </a:r>
            <a:r>
              <a:rPr lang="pt-BR" b="1" dirty="0" err="1" smtClean="0"/>
              <a:t>pueblo</a:t>
            </a:r>
            <a:r>
              <a:rPr lang="pt-BR" b="1" dirty="0" smtClean="0"/>
              <a:t>.</a:t>
            </a:r>
            <a:endParaRPr lang="pt-B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86116" y="571480"/>
            <a:ext cx="5039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Requisitos previos para la ordenación.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857488" y="1500174"/>
            <a:ext cx="5857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llamado</a:t>
            </a:r>
            <a:r>
              <a:rPr lang="pt-BR" sz="2400" dirty="0" smtClean="0"/>
              <a:t> de </a:t>
            </a:r>
            <a:r>
              <a:rPr lang="pt-BR" sz="2400" dirty="0" err="1" smtClean="0"/>
              <a:t>Dios</a:t>
            </a: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E</a:t>
            </a:r>
            <a:r>
              <a:rPr lang="pt-BR" sz="2400" dirty="0" err="1" smtClean="0"/>
              <a:t>lección</a:t>
            </a:r>
            <a:r>
              <a:rPr lang="pt-BR" sz="2400" dirty="0" smtClean="0"/>
              <a:t> </a:t>
            </a:r>
            <a:r>
              <a:rPr lang="pt-BR" sz="2400" dirty="0" smtClean="0"/>
              <a:t>por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iglesia</a:t>
            </a:r>
            <a:r>
              <a:rPr lang="pt-BR" sz="2400" dirty="0" smtClean="0"/>
              <a:t> local.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Examinar </a:t>
            </a:r>
            <a:r>
              <a:rPr lang="es-ES" sz="2400" dirty="0" smtClean="0"/>
              <a:t>con </a:t>
            </a:r>
            <a:r>
              <a:rPr lang="es-ES" sz="2400" dirty="0" smtClean="0"/>
              <a:t>cuidado y en oración su vida y </a:t>
            </a:r>
            <a:r>
              <a:rPr lang="es-ES" sz="2400" dirty="0" smtClean="0"/>
              <a:t>relaciones con </a:t>
            </a:r>
            <a:r>
              <a:rPr lang="es-ES" sz="2400" dirty="0" smtClean="0"/>
              <a:t>los otros y con el Señor</a:t>
            </a:r>
            <a:r>
              <a:rPr lang="es-E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/>
            <a:r>
              <a:rPr lang="es-ES" sz="2400" b="1" dirty="0" smtClean="0"/>
              <a:t>La ordenación les da a los nuevos ancianos pleno apoyo </a:t>
            </a:r>
            <a:r>
              <a:rPr lang="es-ES" sz="2400" b="1" dirty="0" smtClean="0"/>
              <a:t>de la </a:t>
            </a:r>
            <a:r>
              <a:rPr lang="es-ES" sz="2400" b="1" dirty="0" smtClean="0"/>
              <a:t>iglesia y busca, </a:t>
            </a:r>
            <a:r>
              <a:rPr lang="es-ES" sz="2400" b="1" dirty="0" smtClean="0"/>
              <a:t>públicamente</a:t>
            </a:r>
            <a:r>
              <a:rPr lang="es-ES" sz="2400" b="1" dirty="0" smtClean="0"/>
              <a:t>, la bendición del Espíritu </a:t>
            </a:r>
            <a:r>
              <a:rPr lang="es-ES" sz="2400" b="1" dirty="0" smtClean="0"/>
              <a:t>Santo </a:t>
            </a:r>
            <a:r>
              <a:rPr lang="pt-BR" sz="2400" b="1" dirty="0" smtClean="0"/>
              <a:t>sobre </a:t>
            </a:r>
            <a:r>
              <a:rPr lang="pt-BR" sz="2400" b="1" dirty="0" err="1" smtClean="0"/>
              <a:t>su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liderazgo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86116" y="928670"/>
            <a:ext cx="387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La </a:t>
            </a:r>
            <a:r>
              <a:rPr lang="pt-BR" sz="2400" b="1" dirty="0" err="1" smtClean="0"/>
              <a:t>ceremonia</a:t>
            </a:r>
            <a:r>
              <a:rPr lang="pt-BR" sz="2400" b="1" dirty="0" smtClean="0"/>
              <a:t> de </a:t>
            </a:r>
            <a:r>
              <a:rPr lang="pt-BR" sz="2400" b="1" dirty="0" err="1" smtClean="0"/>
              <a:t>ordenación</a:t>
            </a:r>
            <a:r>
              <a:rPr lang="pt-BR" sz="2400" b="1" dirty="0" smtClean="0"/>
              <a:t>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928926" y="1928802"/>
            <a:ext cx="58579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Ella </a:t>
            </a:r>
            <a:r>
              <a:rPr lang="pt-BR" sz="2400" dirty="0" err="1" smtClean="0"/>
              <a:t>solamente</a:t>
            </a:r>
            <a:r>
              <a:rPr lang="pt-BR" sz="2400" dirty="0" smtClean="0"/>
              <a:t> </a:t>
            </a:r>
            <a:r>
              <a:rPr lang="pt-BR" sz="2400" dirty="0" err="1" smtClean="0"/>
              <a:t>puede</a:t>
            </a:r>
            <a:r>
              <a:rPr lang="pt-BR" sz="2400" dirty="0" smtClean="0"/>
              <a:t> </a:t>
            </a:r>
            <a:r>
              <a:rPr lang="es-ES" sz="2400" dirty="0" smtClean="0"/>
              <a:t>ser </a:t>
            </a:r>
            <a:r>
              <a:rPr lang="es-ES" sz="2400" dirty="0" smtClean="0"/>
              <a:t>realizada por un pastor ordenado y, de preferencia, por el </a:t>
            </a:r>
            <a:r>
              <a:rPr lang="es-ES" sz="2400" dirty="0" smtClean="0"/>
              <a:t>pastor </a:t>
            </a:r>
            <a:r>
              <a:rPr lang="pt-BR" sz="2400" dirty="0" smtClean="0"/>
              <a:t>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congregación</a:t>
            </a:r>
            <a:r>
              <a:rPr lang="pt-BR" sz="2400" dirty="0" smtClean="0"/>
              <a:t> local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Los pastores y ancianos </a:t>
            </a:r>
            <a:r>
              <a:rPr lang="es-ES" sz="2400" dirty="0" smtClean="0"/>
              <a:t>ordenados en </a:t>
            </a:r>
            <a:r>
              <a:rPr lang="es-ES" sz="2400" dirty="0" smtClean="0"/>
              <a:t>la congregación pueden ser invitados para asistir y formar </a:t>
            </a:r>
            <a:r>
              <a:rPr lang="es-ES" sz="2400" dirty="0" smtClean="0"/>
              <a:t>parte </a:t>
            </a:r>
            <a:r>
              <a:rPr lang="pt-BR" sz="2400" dirty="0" smtClean="0"/>
              <a:t>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ceremonia</a:t>
            </a:r>
            <a:r>
              <a:rPr lang="pt-BR" sz="2400" dirty="0" smtClean="0"/>
              <a:t>.</a:t>
            </a: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La ordenación debe ser realizada en la </a:t>
            </a:r>
            <a:r>
              <a:rPr lang="es-ES" sz="2400" dirty="0" smtClean="0"/>
              <a:t>presencia de </a:t>
            </a:r>
            <a:r>
              <a:rPr lang="es-ES" sz="2400" dirty="0" smtClean="0"/>
              <a:t>la congregación a la que el anciano servirá.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lma.luz.DSA\Documents\Guia do Ancião - 2013\Guia do ancião 2013 -\Power point\Cap 2\PPT_Guiado ancia¦âo_Cap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488" y="764704"/>
            <a:ext cx="58579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LLAMADO, ELECCIÓN Y </a:t>
            </a:r>
            <a:r>
              <a:rPr lang="pt-BR" sz="2400" b="1" dirty="0" smtClean="0"/>
              <a:t>ORDENACIÓN</a:t>
            </a:r>
          </a:p>
          <a:p>
            <a:endParaRPr lang="pt-BR" sz="2400" b="1" dirty="0" smtClean="0"/>
          </a:p>
          <a:p>
            <a:pPr algn="just"/>
            <a:r>
              <a:rPr lang="es-ES" sz="2400" b="1" i="1" dirty="0" smtClean="0"/>
              <a:t>Llamado por Dios. </a:t>
            </a:r>
            <a:endParaRPr lang="es-ES" sz="2400" b="1" i="1" dirty="0" smtClean="0"/>
          </a:p>
          <a:p>
            <a:pPr algn="just"/>
            <a:endParaRPr lang="es-ES" sz="2400" b="1" i="1" dirty="0" smtClean="0"/>
          </a:p>
          <a:p>
            <a:pPr algn="just"/>
            <a:r>
              <a:rPr lang="es-ES" sz="2400" dirty="0" smtClean="0"/>
              <a:t>El </a:t>
            </a:r>
            <a:r>
              <a:rPr lang="es-ES" sz="2400" dirty="0" smtClean="0"/>
              <a:t>llamado para ser anciano es primero, y </a:t>
            </a:r>
            <a:r>
              <a:rPr lang="es-ES" sz="2400" dirty="0" smtClean="0"/>
              <a:t>antes que </a:t>
            </a:r>
            <a:r>
              <a:rPr lang="es-ES" sz="2400" dirty="0" smtClean="0"/>
              <a:t>todo, un llamado de Dios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Elección y ordenación. </a:t>
            </a:r>
            <a:endParaRPr lang="es-ES" sz="2400" b="1" i="1" dirty="0" smtClean="0"/>
          </a:p>
          <a:p>
            <a:pPr algn="just"/>
            <a:endParaRPr lang="es-ES" sz="2400" b="1" i="1" dirty="0" smtClean="0"/>
          </a:p>
          <a:p>
            <a:pPr algn="just"/>
            <a:r>
              <a:rPr lang="es-ES" sz="2400" dirty="0" smtClean="0"/>
              <a:t>Aquellos </a:t>
            </a:r>
            <a:r>
              <a:rPr lang="es-ES" sz="2400" dirty="0" smtClean="0"/>
              <a:t>que fueron ordenados como </a:t>
            </a:r>
            <a:r>
              <a:rPr lang="es-ES" sz="2400" dirty="0" smtClean="0"/>
              <a:t>ancianos no </a:t>
            </a:r>
            <a:r>
              <a:rPr lang="es-ES" sz="2400" dirty="0" smtClean="0"/>
              <a:t>ocupan una posición oficial o de autoridad, salvo si </a:t>
            </a:r>
            <a:r>
              <a:rPr lang="es-ES" sz="2400" dirty="0" smtClean="0"/>
              <a:t>fueron también </a:t>
            </a:r>
            <a:r>
              <a:rPr lang="es-ES" sz="2400" dirty="0" smtClean="0"/>
              <a:t>elegidos por la congregación.</a:t>
            </a:r>
            <a:endParaRPr lang="pt-B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786050" y="357166"/>
            <a:ext cx="621510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 </a:t>
            </a:r>
            <a:r>
              <a:rPr lang="es-ES" sz="2400" b="1" dirty="0" smtClean="0"/>
              <a:t>                       Autoridad </a:t>
            </a:r>
            <a:r>
              <a:rPr lang="es-ES" sz="2400" b="1" dirty="0" smtClean="0"/>
              <a:t>concedida. </a:t>
            </a:r>
            <a:endParaRPr lang="es-ES" sz="2400" b="1" dirty="0" smtClean="0"/>
          </a:p>
          <a:p>
            <a:pPr algn="just">
              <a:buFont typeface="Arial" pitchFamily="34" charset="0"/>
              <a:buChar char="•"/>
            </a:pPr>
            <a:endParaRPr lang="es-ES" sz="2400" b="1" dirty="0" smtClean="0"/>
          </a:p>
          <a:p>
            <a:pPr algn="just">
              <a:buFont typeface="Arial" pitchFamily="34" charset="0"/>
              <a:buChar char="•"/>
            </a:pPr>
            <a:endParaRPr lang="es-ES" sz="2000" b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Su </a:t>
            </a:r>
            <a:r>
              <a:rPr lang="es-ES" sz="2000" dirty="0" smtClean="0"/>
              <a:t>ordenación </a:t>
            </a:r>
            <a:r>
              <a:rPr lang="es-ES" sz="2000" dirty="0" smtClean="0"/>
              <a:t>es un </a:t>
            </a:r>
            <a:r>
              <a:rPr lang="es-ES" sz="2000" dirty="0" smtClean="0"/>
              <a:t>reconocimiento público del nombramiento divino para </a:t>
            </a:r>
            <a:r>
              <a:rPr lang="es-ES" sz="2000" dirty="0" smtClean="0"/>
              <a:t> diseminar las </a:t>
            </a:r>
            <a:r>
              <a:rPr lang="es-ES" sz="2000" dirty="0" smtClean="0"/>
              <a:t>buenas nuevas del evangelio</a:t>
            </a:r>
            <a:r>
              <a:rPr lang="es-ES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Los ancianos están autorizados a oficiar en todos los </a:t>
            </a:r>
            <a:r>
              <a:rPr lang="es-ES" sz="2000" dirty="0" smtClean="0"/>
              <a:t>cultos de </a:t>
            </a:r>
            <a:r>
              <a:rPr lang="es-ES" sz="2000" dirty="0" smtClean="0"/>
              <a:t>la iglesia, en la Santa Cena, en la dedicación de niños y /o </a:t>
            </a:r>
            <a:r>
              <a:rPr lang="es-ES" sz="2000" dirty="0" smtClean="0"/>
              <a:t>ceremonias </a:t>
            </a:r>
            <a:r>
              <a:rPr lang="pt-BR" sz="2000" dirty="0" smtClean="0"/>
              <a:t>fúnebres.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Los </a:t>
            </a:r>
            <a:r>
              <a:rPr lang="es-ES" sz="2000" dirty="0" smtClean="0"/>
              <a:t>ancianos no pueden realizar </a:t>
            </a:r>
            <a:r>
              <a:rPr lang="es-ES" sz="2000" dirty="0" smtClean="0"/>
              <a:t>ceremonias que </a:t>
            </a:r>
            <a:r>
              <a:rPr lang="es-ES" sz="2000" dirty="0" smtClean="0"/>
              <a:t>requieren la ordenación pastoral, como la celebración de </a:t>
            </a:r>
            <a:r>
              <a:rPr lang="es-ES" sz="2000" dirty="0" smtClean="0"/>
              <a:t>ceremonias </a:t>
            </a:r>
            <a:r>
              <a:rPr lang="pt-BR" sz="2000" dirty="0" err="1" smtClean="0"/>
              <a:t>nupciales</a:t>
            </a:r>
            <a:r>
              <a:rPr lang="pt-BR" sz="2000" dirty="0" smtClean="0"/>
              <a:t> </a:t>
            </a:r>
            <a:r>
              <a:rPr lang="pt-BR" sz="2000" dirty="0" smtClean="0"/>
              <a:t>y </a:t>
            </a:r>
            <a:r>
              <a:rPr lang="pt-BR" sz="2000" dirty="0" err="1" smtClean="0"/>
              <a:t>bautismos</a:t>
            </a:r>
            <a:r>
              <a:rPr lang="pt-BR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La ordenación se destina a ser permanente. Ella es </a:t>
            </a:r>
            <a:r>
              <a:rPr lang="es-ES" sz="2000" dirty="0" smtClean="0"/>
              <a:t>reconocida por </a:t>
            </a:r>
            <a:r>
              <a:rPr lang="es-ES" sz="2000" dirty="0" smtClean="0"/>
              <a:t>el resto de la vida, salvo que la persona se descalifique </a:t>
            </a:r>
            <a:r>
              <a:rPr lang="es-ES" sz="2000" dirty="0" smtClean="0"/>
              <a:t>debido a </a:t>
            </a:r>
            <a:r>
              <a:rPr lang="es-ES" sz="2000" dirty="0" smtClean="0"/>
              <a:t>la apostasía o a un comportamiento inapropiado.</a:t>
            </a: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endParaRPr lang="pt-BR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do Ancião - 2013\Guia do ancião 2013 -\Power point\Cap 2\PPT_Guiado ancia¦âo_Cap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643174" y="714356"/>
            <a:ext cx="61436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 smtClean="0"/>
              <a:t>Autoridad limitada</a:t>
            </a:r>
            <a:r>
              <a:rPr lang="es-ES" sz="2400" b="1" i="1" dirty="0" smtClean="0"/>
              <a:t>.</a:t>
            </a:r>
          </a:p>
          <a:p>
            <a:endParaRPr lang="es-ES" sz="2000" b="1" i="1" dirty="0" smtClean="0"/>
          </a:p>
          <a:p>
            <a:r>
              <a:rPr lang="es-ES" sz="2000" dirty="0" smtClean="0"/>
              <a:t>Ellos </a:t>
            </a:r>
            <a:r>
              <a:rPr lang="es-ES" sz="2000" dirty="0" smtClean="0"/>
              <a:t>actúan </a:t>
            </a:r>
            <a:r>
              <a:rPr lang="es-ES" sz="2000" dirty="0" smtClean="0"/>
              <a:t>como ancianos </a:t>
            </a:r>
            <a:r>
              <a:rPr lang="es-ES" sz="2000" dirty="0" smtClean="0"/>
              <a:t>solamente mientras la iglesia los elige para esa función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• Solamente la iglesia local puede elegir ancianos</a:t>
            </a:r>
            <a:r>
              <a:rPr lang="es-ES" sz="2000" dirty="0" smtClean="0"/>
              <a:t>.</a:t>
            </a:r>
          </a:p>
          <a:p>
            <a:endParaRPr lang="es-ES" sz="800" dirty="0" smtClean="0"/>
          </a:p>
          <a:p>
            <a:r>
              <a:rPr lang="es-ES" sz="2000" dirty="0" smtClean="0"/>
              <a:t>• Normalmente, el pastor de la iglesia local los ordena</a:t>
            </a:r>
            <a:r>
              <a:rPr lang="es-ES" sz="2000" dirty="0" smtClean="0"/>
              <a:t>.</a:t>
            </a:r>
          </a:p>
          <a:p>
            <a:endParaRPr lang="es-ES" sz="800" dirty="0" smtClean="0"/>
          </a:p>
          <a:p>
            <a:r>
              <a:rPr lang="es-ES" sz="2000" dirty="0" smtClean="0"/>
              <a:t>• Ellos deben ser ordenados en la presencia de la </a:t>
            </a:r>
            <a:r>
              <a:rPr lang="es-ES" sz="2000" dirty="0" smtClean="0"/>
              <a:t>congregación </a:t>
            </a:r>
            <a:r>
              <a:rPr lang="pt-BR" sz="2000" dirty="0" smtClean="0"/>
              <a:t>a </a:t>
            </a:r>
            <a:r>
              <a:rPr lang="pt-BR" sz="2000" dirty="0" err="1" smtClean="0"/>
              <a:t>la</a:t>
            </a:r>
            <a:r>
              <a:rPr lang="pt-BR" sz="2000" dirty="0" smtClean="0"/>
              <a:t> que </a:t>
            </a:r>
            <a:r>
              <a:rPr lang="pt-BR" sz="2000" dirty="0" err="1" smtClean="0"/>
              <a:t>sirven</a:t>
            </a:r>
            <a:r>
              <a:rPr lang="pt-BR" sz="2000" dirty="0" smtClean="0"/>
              <a:t>.</a:t>
            </a:r>
          </a:p>
          <a:p>
            <a:endParaRPr lang="pt-BR" sz="800" dirty="0" smtClean="0"/>
          </a:p>
          <a:p>
            <a:r>
              <a:rPr lang="es-ES" sz="2000" dirty="0" smtClean="0"/>
              <a:t>• Su ordenación los autoriza a servir solo en la iglesia que los </a:t>
            </a:r>
            <a:r>
              <a:rPr lang="es-ES" sz="2000" dirty="0" smtClean="0"/>
              <a:t>eligió.</a:t>
            </a:r>
          </a:p>
          <a:p>
            <a:endParaRPr lang="es-ES" sz="8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En </a:t>
            </a:r>
            <a:r>
              <a:rPr lang="es-ES" sz="2000" dirty="0" smtClean="0"/>
              <a:t>algunas circunstancias ellos puedan servir en más</a:t>
            </a:r>
          </a:p>
          <a:p>
            <a:r>
              <a:rPr lang="es-ES" sz="2000" dirty="0" smtClean="0"/>
              <a:t>de una iglesia si otras congregaciones los eligen como </a:t>
            </a:r>
            <a:r>
              <a:rPr lang="es-ES" sz="2000" dirty="0" smtClean="0"/>
              <a:t>ancianos.</a:t>
            </a:r>
            <a:endParaRPr lang="pt-B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572000" y="785794"/>
            <a:ext cx="312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/>
              <a:t>Descripción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del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trabajo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571736" y="1643050"/>
            <a:ext cx="635798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 </a:t>
            </a:r>
            <a:r>
              <a:rPr lang="es-ES" sz="2400" dirty="0" smtClean="0"/>
              <a:t>descripción del trabajo del anciano es determinada, en </a:t>
            </a:r>
            <a:r>
              <a:rPr lang="es-ES" sz="2400" dirty="0" smtClean="0"/>
              <a:t>gran </a:t>
            </a:r>
            <a:r>
              <a:rPr lang="pt-BR" sz="2400" dirty="0" smtClean="0"/>
              <a:t>medida</a:t>
            </a:r>
            <a:r>
              <a:rPr lang="pt-BR" sz="2400" dirty="0" smtClean="0"/>
              <a:t>, por </a:t>
            </a:r>
            <a:r>
              <a:rPr lang="pt-BR" sz="2400" dirty="0" smtClean="0"/>
              <a:t>cinco </a:t>
            </a:r>
            <a:r>
              <a:rPr lang="pt-BR" sz="2400" dirty="0" err="1" smtClean="0"/>
              <a:t>factores</a:t>
            </a:r>
            <a:r>
              <a:rPr lang="pt-BR" sz="2400" dirty="0" smtClean="0"/>
              <a:t>:</a:t>
            </a:r>
          </a:p>
          <a:p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es-ES" sz="2400" dirty="0" smtClean="0"/>
              <a:t>• El tamaño de la congregación.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• La </a:t>
            </a:r>
            <a:r>
              <a:rPr lang="pt-BR" sz="2400" dirty="0" err="1" smtClean="0"/>
              <a:t>disponibilidad</a:t>
            </a:r>
            <a:r>
              <a:rPr lang="pt-BR" sz="2400" dirty="0" smtClean="0"/>
              <a:t> </a:t>
            </a:r>
            <a:r>
              <a:rPr lang="pt-BR" sz="2400" dirty="0" err="1" smtClean="0"/>
              <a:t>del</a:t>
            </a:r>
            <a:r>
              <a:rPr lang="pt-BR" sz="2400" dirty="0" smtClean="0"/>
              <a:t> pastor.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• El plan del pastor para involucrar a los ancianos.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• Los dones espirituales del anciano.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• La disposición del anciano para servir.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28926" y="857232"/>
            <a:ext cx="578647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 smtClean="0"/>
              <a:t>Comprensión</a:t>
            </a:r>
            <a:r>
              <a:rPr lang="pt-BR" sz="2400" b="1" dirty="0" smtClean="0"/>
              <a:t> general </a:t>
            </a:r>
            <a:r>
              <a:rPr lang="es-ES" sz="2400" b="1" dirty="0" smtClean="0"/>
              <a:t>del </a:t>
            </a:r>
            <a:r>
              <a:rPr lang="es-ES" sz="2400" b="1" dirty="0" smtClean="0"/>
              <a:t>trabajo de los ancianos locales</a:t>
            </a:r>
            <a:r>
              <a:rPr lang="es-ES" sz="2400" b="1" dirty="0" smtClean="0"/>
              <a:t>:</a:t>
            </a:r>
          </a:p>
          <a:p>
            <a:pPr algn="ctr"/>
            <a:endParaRPr lang="es-ES" sz="24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smtClean="0"/>
              <a:t>Los </a:t>
            </a:r>
            <a:r>
              <a:rPr lang="es-ES" sz="2400" dirty="0" smtClean="0"/>
              <a:t>ancianos fueron nombrados en cada </a:t>
            </a:r>
            <a:r>
              <a:rPr lang="es-ES" sz="2400" dirty="0" smtClean="0"/>
              <a:t>congregación.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1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/>
              <a:t>    </a:t>
            </a:r>
            <a:r>
              <a:rPr lang="pt-BR" sz="2400" dirty="0" err="1" smtClean="0"/>
              <a:t>Eran</a:t>
            </a:r>
            <a:r>
              <a:rPr lang="pt-BR" sz="2400" dirty="0" smtClean="0"/>
              <a:t> </a:t>
            </a:r>
            <a:r>
              <a:rPr lang="pt-BR" sz="2400" dirty="0" smtClean="0"/>
              <a:t>altamente </a:t>
            </a:r>
            <a:r>
              <a:rPr lang="pt-BR" sz="2400" dirty="0" err="1" smtClean="0"/>
              <a:t>respetados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smtClean="0"/>
              <a:t>    Desempeñaban </a:t>
            </a:r>
            <a:r>
              <a:rPr lang="es-ES" sz="2400" dirty="0" smtClean="0"/>
              <a:t>un liderazgo significativo y </a:t>
            </a:r>
            <a:r>
              <a:rPr lang="es-ES" sz="2400" dirty="0" smtClean="0"/>
              <a:t>responsabilidades </a:t>
            </a:r>
            <a:r>
              <a:rPr lang="pt-BR" sz="2400" dirty="0" smtClean="0"/>
              <a:t>administrativas.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smtClean="0"/>
              <a:t>    Proveían </a:t>
            </a:r>
            <a:r>
              <a:rPr lang="es-ES" sz="2400" dirty="0" smtClean="0"/>
              <a:t>un liderazgo en el ministerio de la oración y en </a:t>
            </a:r>
            <a:r>
              <a:rPr lang="es-ES" sz="2400" dirty="0" smtClean="0"/>
              <a:t>la unción </a:t>
            </a:r>
            <a:r>
              <a:rPr lang="es-ES" sz="2400" dirty="0" smtClean="0"/>
              <a:t>de los </a:t>
            </a:r>
            <a:r>
              <a:rPr lang="es-ES" sz="2400" dirty="0" smtClean="0"/>
              <a:t>enfermos.</a:t>
            </a:r>
          </a:p>
          <a:p>
            <a:pPr algn="just">
              <a:buFont typeface="Arial" pitchFamily="34" charset="0"/>
              <a:buChar char="•"/>
            </a:pPr>
            <a:endParaRPr lang="es-ES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smtClean="0"/>
              <a:t>    Servían </a:t>
            </a:r>
            <a:r>
              <a:rPr lang="es-ES" sz="2400" dirty="0" smtClean="0"/>
              <a:t>como pastores, superintendentes y ejemplos para </a:t>
            </a:r>
            <a:r>
              <a:rPr lang="es-ES" sz="2400" dirty="0" smtClean="0"/>
              <a:t>la </a:t>
            </a:r>
            <a:r>
              <a:rPr lang="pt-BR" sz="2400" dirty="0" err="1" smtClean="0"/>
              <a:t>iglesia</a:t>
            </a:r>
            <a:r>
              <a:rPr lang="pt-BR" sz="2400" dirty="0" smtClean="0"/>
              <a:t>.</a:t>
            </a:r>
            <a:endParaRPr lang="pt-BR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00364" y="884054"/>
            <a:ext cx="56436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descripción del trabajo del anciano debe incluir lo siguiente</a:t>
            </a:r>
            <a:r>
              <a:rPr lang="es-ES" sz="2400" dirty="0" smtClean="0"/>
              <a:t>: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pt-BR" sz="2400" i="1" dirty="0" err="1" smtClean="0"/>
              <a:t>Liderazgo</a:t>
            </a:r>
            <a:r>
              <a:rPr lang="pt-BR" sz="2400" i="1" dirty="0" smtClean="0"/>
              <a:t> espiritual</a:t>
            </a:r>
            <a:r>
              <a:rPr lang="pt-BR" sz="2400" i="1" dirty="0" smtClean="0"/>
              <a:t>.</a:t>
            </a:r>
          </a:p>
          <a:p>
            <a:pPr algn="just"/>
            <a:endParaRPr lang="pt-BR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Los ancianos deben ser respetados por sus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Congregaciones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Ser </a:t>
            </a:r>
            <a:r>
              <a:rPr lang="es-ES" sz="2400" dirty="0" smtClean="0"/>
              <a:t>capaces de hablar bien</a:t>
            </a:r>
            <a:r>
              <a:rPr lang="es-E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1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La </a:t>
            </a:r>
            <a:r>
              <a:rPr lang="pt-BR" sz="2400" dirty="0" smtClean="0"/>
              <a:t>vida </a:t>
            </a:r>
            <a:r>
              <a:rPr lang="pt-BR" sz="2400" dirty="0" smtClean="0"/>
              <a:t>consagrada.</a:t>
            </a:r>
          </a:p>
          <a:p>
            <a:pPr algn="just">
              <a:buFont typeface="Arial" pitchFamily="34" charset="0"/>
              <a:buChar char="•"/>
            </a:pPr>
            <a:endParaRPr lang="pt-BR" sz="10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El </a:t>
            </a:r>
            <a:r>
              <a:rPr lang="es-ES" sz="2400" dirty="0" smtClean="0"/>
              <a:t>don de liderazgo </a:t>
            </a:r>
            <a:r>
              <a:rPr lang="es-ES" sz="2400" dirty="0" smtClean="0"/>
              <a:t>espiritual.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214810" y="357166"/>
            <a:ext cx="270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err="1" smtClean="0"/>
              <a:t>Supervisión</a:t>
            </a:r>
            <a:r>
              <a:rPr lang="pt-BR" sz="2400" i="1" dirty="0" smtClean="0"/>
              <a:t> general.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786050" y="857232"/>
            <a:ext cx="62151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200" dirty="0" smtClean="0"/>
              <a:t>Los ancianos involucran a </a:t>
            </a:r>
            <a:r>
              <a:rPr lang="es-ES" sz="2200" dirty="0" smtClean="0"/>
              <a:t>las comisiones </a:t>
            </a:r>
            <a:r>
              <a:rPr lang="es-ES" sz="2200" dirty="0" smtClean="0"/>
              <a:t>de iglesia y a los miembros de la iglesia en la planificación</a:t>
            </a:r>
            <a:r>
              <a:rPr lang="es-ES" sz="2200" dirty="0" smtClean="0"/>
              <a:t>, en </a:t>
            </a:r>
            <a:r>
              <a:rPr lang="es-ES" sz="2200" dirty="0" smtClean="0"/>
              <a:t>la determinación del </a:t>
            </a:r>
            <a:r>
              <a:rPr lang="es-ES" sz="2200" i="1" dirty="0" err="1" smtClean="0"/>
              <a:t>staff</a:t>
            </a:r>
            <a:r>
              <a:rPr lang="es-ES" sz="2200" i="1" dirty="0" smtClean="0"/>
              <a:t> y en la conducción </a:t>
            </a:r>
            <a:r>
              <a:rPr lang="es-ES" sz="2200" i="1" dirty="0" smtClean="0"/>
              <a:t>total </a:t>
            </a:r>
            <a:r>
              <a:rPr lang="es-ES" sz="2200" dirty="0" smtClean="0"/>
              <a:t>del </a:t>
            </a:r>
            <a:r>
              <a:rPr lang="es-ES" sz="2200" dirty="0" smtClean="0"/>
              <a:t>programa de la iglesia. </a:t>
            </a:r>
            <a:endParaRPr lang="es-ES" sz="2200" dirty="0" smtClean="0"/>
          </a:p>
          <a:p>
            <a:pPr>
              <a:buFont typeface="Arial" pitchFamily="34" charset="0"/>
              <a:buChar char="•"/>
            </a:pPr>
            <a:endParaRPr lang="es-ES" sz="1000" dirty="0" smtClean="0"/>
          </a:p>
          <a:p>
            <a:pPr>
              <a:buFont typeface="Arial" pitchFamily="34" charset="0"/>
              <a:buChar char="•"/>
            </a:pPr>
            <a:r>
              <a:rPr lang="es-ES" sz="2200" dirty="0" smtClean="0"/>
              <a:t>Los </a:t>
            </a:r>
            <a:r>
              <a:rPr lang="es-ES" sz="2200" dirty="0" smtClean="0"/>
              <a:t>ancianos están </a:t>
            </a:r>
            <a:r>
              <a:rPr lang="es-ES" sz="2200" dirty="0" smtClean="0"/>
              <a:t>comprometidos con la predicación </a:t>
            </a:r>
            <a:r>
              <a:rPr lang="es-ES" sz="2200" dirty="0" smtClean="0"/>
              <a:t>del evangelio, con lanzar ante la iglesia </a:t>
            </a:r>
            <a:r>
              <a:rPr lang="es-ES" sz="2200" dirty="0" smtClean="0"/>
              <a:t>una visión </a:t>
            </a:r>
            <a:r>
              <a:rPr lang="es-ES" sz="2200" dirty="0" smtClean="0"/>
              <a:t>desafiante y con la implantación de iniciativas </a:t>
            </a:r>
            <a:r>
              <a:rPr lang="es-ES" sz="2200" dirty="0" smtClean="0"/>
              <a:t>misioneras en su comunidad inmediata y en la iglesia mundial. </a:t>
            </a:r>
          </a:p>
          <a:p>
            <a:pPr>
              <a:buFont typeface="Arial" pitchFamily="34" charset="0"/>
              <a:buChar char="•"/>
            </a:pPr>
            <a:endParaRPr lang="es-ES" sz="10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err="1" smtClean="0"/>
              <a:t>Ellos</a:t>
            </a:r>
            <a:r>
              <a:rPr lang="pt-BR" sz="2200" dirty="0" smtClean="0"/>
              <a:t> </a:t>
            </a:r>
            <a:r>
              <a:rPr lang="pt-BR" sz="2200" dirty="0" smtClean="0"/>
              <a:t>com</a:t>
            </a:r>
            <a:r>
              <a:rPr lang="es-ES" sz="2200" dirty="0" smtClean="0"/>
              <a:t>parten </a:t>
            </a:r>
            <a:r>
              <a:rPr lang="es-ES" sz="2200" dirty="0" smtClean="0"/>
              <a:t>las responsabilidades de liderazgo en el culto y, </a:t>
            </a:r>
            <a:r>
              <a:rPr lang="es-ES" sz="2200" dirty="0" smtClean="0"/>
              <a:t>mediante la </a:t>
            </a:r>
            <a:r>
              <a:rPr lang="es-ES" sz="2200" dirty="0" smtClean="0"/>
              <a:t>solicitud del pastor y en su ausencia, actúan como </a:t>
            </a:r>
            <a:r>
              <a:rPr lang="es-ES" sz="2200" dirty="0" smtClean="0"/>
              <a:t>presidente de </a:t>
            </a:r>
            <a:r>
              <a:rPr lang="es-ES" sz="2200" dirty="0" smtClean="0"/>
              <a:t>la comisión de la iglesia y de las reuniones administrativas </a:t>
            </a:r>
            <a:r>
              <a:rPr lang="es-ES" sz="2200" dirty="0" smtClean="0"/>
              <a:t>de </a:t>
            </a:r>
            <a:r>
              <a:rPr lang="pt-BR" sz="2200" dirty="0" err="1" smtClean="0"/>
              <a:t>la</a:t>
            </a:r>
            <a:r>
              <a:rPr lang="pt-BR" sz="2200" dirty="0" smtClean="0"/>
              <a:t> </a:t>
            </a:r>
            <a:r>
              <a:rPr lang="pt-BR" sz="2200" dirty="0" err="1" smtClean="0"/>
              <a:t>iglesia</a:t>
            </a:r>
            <a:r>
              <a:rPr lang="pt-BR" sz="2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786050" y="1571612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i="1" dirty="0" smtClean="0"/>
              <a:t>Fortalecimiento. </a:t>
            </a:r>
            <a:endParaRPr lang="es-ES" sz="2400" i="1" dirty="0" smtClean="0"/>
          </a:p>
          <a:p>
            <a:pPr algn="just"/>
            <a:endParaRPr lang="es-ES" sz="2400" i="1" dirty="0" smtClean="0"/>
          </a:p>
          <a:p>
            <a:pPr algn="just"/>
            <a:endParaRPr lang="es-ES" sz="2400" i="1" dirty="0" smtClean="0"/>
          </a:p>
          <a:p>
            <a:pPr algn="just"/>
            <a:r>
              <a:rPr lang="es-ES" sz="2400" dirty="0" smtClean="0"/>
              <a:t>Aconsejan</a:t>
            </a:r>
            <a:r>
              <a:rPr lang="es-ES" sz="2400" dirty="0" smtClean="0"/>
              <a:t>, animan, oran por los enfermos</a:t>
            </a:r>
            <a:r>
              <a:rPr lang="es-ES" sz="2400" dirty="0" smtClean="0"/>
              <a:t>, por </a:t>
            </a:r>
            <a:r>
              <a:rPr lang="es-ES" sz="2400" dirty="0" smtClean="0"/>
              <a:t>los desalentados y por aquellos que presentan </a:t>
            </a:r>
            <a:r>
              <a:rPr lang="es-ES" sz="2400" dirty="0" smtClean="0"/>
              <a:t>problemas </a:t>
            </a:r>
            <a:r>
              <a:rPr lang="pt-BR" sz="2400" dirty="0" smtClean="0"/>
              <a:t>diferentes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488" y="500042"/>
            <a:ext cx="5929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 smtClean="0"/>
              <a:t>Descripción del trabajo de los ancianos de </a:t>
            </a:r>
            <a:r>
              <a:rPr lang="es-ES" sz="2400" b="1" i="1" dirty="0" smtClean="0"/>
              <a:t>las</a:t>
            </a:r>
          </a:p>
          <a:p>
            <a:pPr algn="ctr"/>
            <a:r>
              <a:rPr lang="es-ES" sz="2400" b="1" i="1" dirty="0" smtClean="0"/>
              <a:t> </a:t>
            </a:r>
            <a:r>
              <a:rPr lang="es-ES" sz="2400" b="1" i="1" dirty="0" smtClean="0"/>
              <a:t>iglesias menores</a:t>
            </a:r>
            <a:r>
              <a:rPr lang="es-ES" sz="2400" b="1" i="1" dirty="0" smtClean="0"/>
              <a:t>.</a:t>
            </a:r>
          </a:p>
          <a:p>
            <a:pPr algn="just"/>
            <a:endParaRPr lang="es-ES" sz="2400" b="1" i="1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Son</a:t>
            </a:r>
            <a:r>
              <a:rPr lang="pt-BR" sz="2400" dirty="0" smtClean="0"/>
              <a:t> </a:t>
            </a:r>
            <a:r>
              <a:rPr lang="pt-BR" sz="2400" dirty="0" err="1" smtClean="0"/>
              <a:t>responsables</a:t>
            </a:r>
            <a:r>
              <a:rPr lang="pt-BR" sz="2400" dirty="0" smtClean="0"/>
              <a:t> por </a:t>
            </a:r>
            <a:r>
              <a:rPr lang="pt-BR" sz="2400" dirty="0" err="1" smtClean="0"/>
              <a:t>casi</a:t>
            </a:r>
            <a:r>
              <a:rPr lang="pt-BR" sz="2400" dirty="0" smtClean="0"/>
              <a:t> </a:t>
            </a:r>
            <a:r>
              <a:rPr lang="es-ES" sz="2400" dirty="0" smtClean="0"/>
              <a:t>toda </a:t>
            </a:r>
            <a:r>
              <a:rPr lang="es-ES" sz="2400" dirty="0" smtClean="0"/>
              <a:t>la administración de la iglesia, con algunas pocas </a:t>
            </a:r>
            <a:r>
              <a:rPr lang="es-ES" sz="2400" dirty="0" smtClean="0"/>
              <a:t>orientaciones </a:t>
            </a:r>
            <a:r>
              <a:rPr lang="pt-BR" sz="2400" dirty="0" err="1" smtClean="0"/>
              <a:t>generales</a:t>
            </a:r>
            <a:r>
              <a:rPr lang="pt-BR" sz="2400" dirty="0" smtClean="0"/>
              <a:t> </a:t>
            </a:r>
            <a:r>
              <a:rPr lang="pt-BR" sz="2400" dirty="0" err="1" smtClean="0"/>
              <a:t>del</a:t>
            </a:r>
            <a:r>
              <a:rPr lang="pt-BR" sz="2400" dirty="0" smtClean="0"/>
              <a:t> pastor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Ellos predican regularmente o, en </a:t>
            </a:r>
            <a:r>
              <a:rPr lang="es-ES" sz="2400" dirty="0" smtClean="0"/>
              <a:t>consulta con </a:t>
            </a:r>
            <a:r>
              <a:rPr lang="es-ES" sz="2400" dirty="0" smtClean="0"/>
              <a:t>el pastor, buscan predicadores invitados</a:t>
            </a:r>
            <a:r>
              <a:rPr lang="es-E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Planifican</a:t>
            </a:r>
            <a:r>
              <a:rPr lang="pt-BR" sz="2400" dirty="0" smtClean="0"/>
              <a:t> y </a:t>
            </a:r>
            <a:r>
              <a:rPr lang="es-ES" sz="2400" dirty="0" smtClean="0"/>
              <a:t>lideran </a:t>
            </a:r>
            <a:r>
              <a:rPr lang="es-ES" sz="2400" dirty="0" smtClean="0"/>
              <a:t>los cultos, incluyendo la Santa Cena</a:t>
            </a:r>
            <a:r>
              <a:rPr lang="es-E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Sus</a:t>
            </a:r>
            <a:r>
              <a:rPr lang="pt-BR" sz="2400" dirty="0" smtClean="0"/>
              <a:t> </a:t>
            </a:r>
            <a:r>
              <a:rPr lang="pt-BR" sz="2400" dirty="0" err="1" smtClean="0"/>
              <a:t>deberes</a:t>
            </a:r>
            <a:r>
              <a:rPr lang="pt-BR" sz="2400" dirty="0" smtClean="0"/>
              <a:t> </a:t>
            </a:r>
            <a:r>
              <a:rPr lang="pt-BR" sz="2400" dirty="0" err="1" smtClean="0"/>
              <a:t>pueden</a:t>
            </a:r>
            <a:r>
              <a:rPr lang="pt-BR" sz="2400" dirty="0" smtClean="0"/>
              <a:t> </a:t>
            </a:r>
            <a:r>
              <a:rPr lang="es-ES" sz="2400" dirty="0" smtClean="0"/>
              <a:t>incluir </a:t>
            </a:r>
            <a:r>
              <a:rPr lang="es-ES" sz="2400" dirty="0" smtClean="0"/>
              <a:t>convocar y presidir la comisión de la iglesia o las </a:t>
            </a:r>
            <a:r>
              <a:rPr lang="es-ES" sz="2400" dirty="0" smtClean="0"/>
              <a:t>reuniones administrativas</a:t>
            </a:r>
            <a:r>
              <a:rPr lang="es-ES" sz="2400" dirty="0" smtClean="0"/>
              <a:t>, en la ausencia y con el consentimiento del pastor.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do Ancião - 2013\Guia do ancião 2013 -\Power point\Cap 2\PPT_Guiado ancia¦âo_Cap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488" y="1318330"/>
            <a:ext cx="59293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Organizan </a:t>
            </a:r>
            <a:r>
              <a:rPr lang="es-ES" sz="2400" dirty="0" smtClean="0"/>
              <a:t>y participan en la visitación de los miembros, </a:t>
            </a:r>
            <a:r>
              <a:rPr lang="es-ES" sz="2400" dirty="0" smtClean="0"/>
              <a:t>especialmente de </a:t>
            </a:r>
            <a:r>
              <a:rPr lang="es-ES" sz="2400" dirty="0" smtClean="0"/>
              <a:t>aquellos que no están frecuentando </a:t>
            </a:r>
            <a:r>
              <a:rPr lang="es-ES" sz="2400" dirty="0" smtClean="0"/>
              <a:t>regularmente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iglesia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Ayudan </a:t>
            </a:r>
            <a:r>
              <a:rPr lang="es-ES" sz="2400" dirty="0" smtClean="0"/>
              <a:t>a entrenar a la congregación en la </a:t>
            </a:r>
            <a:r>
              <a:rPr lang="es-ES" sz="2400" dirty="0" smtClean="0"/>
              <a:t>mayordomía cristiana </a:t>
            </a:r>
            <a:r>
              <a:rPr lang="es-ES" sz="2400" dirty="0" smtClean="0"/>
              <a:t>y realizan la </a:t>
            </a:r>
            <a:r>
              <a:rPr lang="es-ES" sz="2400" dirty="0" smtClean="0"/>
              <a:t>supervisión </a:t>
            </a:r>
            <a:r>
              <a:rPr lang="es-ES" sz="2400" dirty="0" smtClean="0"/>
              <a:t>general de las </a:t>
            </a:r>
            <a:r>
              <a:rPr lang="es-ES" sz="2400" dirty="0" smtClean="0"/>
              <a:t>finanzas </a:t>
            </a:r>
            <a:r>
              <a:rPr lang="pt-BR" sz="2400" dirty="0" smtClean="0"/>
              <a:t>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iglesia</a:t>
            </a:r>
            <a:r>
              <a:rPr lang="pt-BR" sz="2400" dirty="0" smtClean="0"/>
              <a:t> local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Asumen la responsabilidad por las funciones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de todos los departamentos de la </a:t>
            </a:r>
            <a:r>
              <a:rPr lang="es-ES" sz="2400" dirty="0" smtClean="0"/>
              <a:t>iglesia.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1510</Words>
  <Application>Microsoft Office PowerPoint</Application>
  <PresentationFormat>Apresentação na tela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Hanny</cp:lastModifiedBy>
  <cp:revision>10</cp:revision>
  <dcterms:created xsi:type="dcterms:W3CDTF">2013-10-24T17:35:55Z</dcterms:created>
  <dcterms:modified xsi:type="dcterms:W3CDTF">2013-10-27T19:28:30Z</dcterms:modified>
</cp:coreProperties>
</file>