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7" r:id="rId6"/>
    <p:sldId id="266" r:id="rId7"/>
    <p:sldId id="270" r:id="rId8"/>
    <p:sldId id="271" r:id="rId9"/>
    <p:sldId id="261" r:id="rId10"/>
    <p:sldId id="26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8619-1761-4E0B-90BB-A3402C6CCED6}" type="datetimeFigureOut">
              <a:rPr lang="pt-BR" smtClean="0"/>
              <a:t>24/10/2013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60A1-40F4-4A96-9A83-65A54631661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771800" y="620688"/>
            <a:ext cx="60486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s-ES" sz="2400" b="1" dirty="0" smtClean="0"/>
              <a:t>Ancianos en el Nuevo Testamento.</a:t>
            </a:r>
            <a:endParaRPr lang="pt-BR" sz="2400" dirty="0" smtClean="0"/>
          </a:p>
          <a:p>
            <a:pPr marL="342900" indent="-342900"/>
            <a:endParaRPr lang="es-ES" sz="2200" i="1" dirty="0" smtClean="0"/>
          </a:p>
          <a:p>
            <a:pPr marL="342900" indent="-342900"/>
            <a:endParaRPr lang="es-ES" sz="2200" i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sz="2200" i="1" dirty="0" smtClean="0"/>
              <a:t>   Apóstoles</a:t>
            </a:r>
            <a:r>
              <a:rPr lang="es-ES" sz="2200" i="1" dirty="0"/>
              <a:t>, </a:t>
            </a:r>
            <a:r>
              <a:rPr lang="es-ES" sz="2200" dirty="0"/>
              <a:t>generalmente obreros itinerantes, que cuidaban de </a:t>
            </a:r>
            <a:r>
              <a:rPr lang="es-ES" sz="2200" dirty="0" smtClean="0"/>
              <a:t>la enseñanza </a:t>
            </a:r>
            <a:r>
              <a:rPr lang="es-ES" sz="2200" dirty="0"/>
              <a:t>general, de la planificación, la administración y el </a:t>
            </a:r>
            <a:r>
              <a:rPr lang="es-ES" sz="2200" dirty="0" smtClean="0"/>
              <a:t>evangelismo </a:t>
            </a:r>
            <a:r>
              <a:rPr lang="pt-BR" sz="2200" dirty="0" smtClean="0"/>
              <a:t>de </a:t>
            </a:r>
            <a:r>
              <a:rPr lang="pt-BR" sz="2200" dirty="0" err="1"/>
              <a:t>la</a:t>
            </a:r>
            <a:r>
              <a:rPr lang="pt-BR" sz="2200" dirty="0"/>
              <a:t> </a:t>
            </a:r>
            <a:r>
              <a:rPr lang="pt-BR" sz="2200" dirty="0" err="1"/>
              <a:t>iglesia</a:t>
            </a:r>
            <a:r>
              <a:rPr lang="pt-BR" sz="2200" dirty="0" smtClean="0"/>
              <a:t>.</a:t>
            </a:r>
          </a:p>
          <a:p>
            <a:pPr marL="342900" indent="-342900" algn="just"/>
            <a:endParaRPr lang="pt-BR" sz="2200" dirty="0" smtClean="0"/>
          </a:p>
          <a:p>
            <a:pPr marL="342900" indent="-342900" algn="just"/>
            <a:endParaRPr lang="pt-BR" sz="2200" dirty="0"/>
          </a:p>
          <a:p>
            <a:pPr marL="342900" indent="-342900" algn="just"/>
            <a:r>
              <a:rPr lang="es-ES" sz="2200" i="1" dirty="0" smtClean="0"/>
              <a:t>2. Ancianos</a:t>
            </a:r>
            <a:r>
              <a:rPr lang="es-ES" sz="2200" i="1" dirty="0"/>
              <a:t>, </a:t>
            </a:r>
            <a:r>
              <a:rPr lang="es-ES" sz="2200" dirty="0"/>
              <a:t>que desempeñaban deberes </a:t>
            </a:r>
            <a:r>
              <a:rPr lang="es-ES" sz="2200" dirty="0" smtClean="0"/>
              <a:t>designados </a:t>
            </a:r>
            <a:r>
              <a:rPr lang="es-ES" sz="2200" dirty="0"/>
              <a:t>por los </a:t>
            </a:r>
            <a:r>
              <a:rPr lang="es-ES" sz="2200" dirty="0" smtClean="0"/>
              <a:t>líderes en </a:t>
            </a:r>
            <a:r>
              <a:rPr lang="es-ES" sz="2200" dirty="0"/>
              <a:t>las congregaciones locales. Los ancianos ejercían su don </a:t>
            </a:r>
            <a:r>
              <a:rPr lang="es-ES" sz="2200" dirty="0" smtClean="0"/>
              <a:t>espiritual en </a:t>
            </a:r>
            <a:r>
              <a:rPr lang="es-ES" sz="2200" dirty="0"/>
              <a:t>el liderazgo y proveían un ministerio que fortalecía y </a:t>
            </a:r>
            <a:r>
              <a:rPr lang="es-ES" sz="2200" dirty="0" smtClean="0"/>
              <a:t>daba dirección </a:t>
            </a:r>
            <a:r>
              <a:rPr lang="es-ES" sz="2200" dirty="0"/>
              <a:t>a la iglesia local.</a:t>
            </a:r>
            <a:endParaRPr lang="pt-BR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99792" y="992917"/>
            <a:ext cx="6246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El modelo de liderazgo de la </a:t>
            </a:r>
            <a:r>
              <a:rPr lang="es-ES" sz="2400" b="1" dirty="0" smtClean="0"/>
              <a:t>iglesia </a:t>
            </a:r>
            <a:r>
              <a:rPr lang="pt-BR" sz="2400" b="1" dirty="0" smtClean="0"/>
              <a:t>primitiva</a:t>
            </a:r>
          </a:p>
          <a:p>
            <a:pPr algn="just"/>
            <a:endParaRPr lang="pt-BR" sz="2400" b="1" dirty="0"/>
          </a:p>
          <a:p>
            <a:pPr algn="just"/>
            <a:r>
              <a:rPr lang="es-ES" sz="2400" b="1" i="1" dirty="0"/>
              <a:t>Los ancianos en la iglesia. </a:t>
            </a:r>
            <a:r>
              <a:rPr lang="es-ES" sz="2400" dirty="0" smtClean="0"/>
              <a:t>Las Sagradas Escrituras designan el servicio </a:t>
            </a:r>
            <a:r>
              <a:rPr lang="es-ES" sz="2400" dirty="0"/>
              <a:t>de los ancianos. </a:t>
            </a:r>
            <a:r>
              <a:rPr lang="es-ES" sz="2400" dirty="0" smtClean="0"/>
              <a:t>Desde </a:t>
            </a:r>
            <a:r>
              <a:rPr lang="es-ES" sz="2400" dirty="0"/>
              <a:t>el </a:t>
            </a:r>
            <a:r>
              <a:rPr lang="es-ES" sz="2400" dirty="0" smtClean="0"/>
              <a:t>inicio </a:t>
            </a:r>
            <a:r>
              <a:rPr lang="es-ES" sz="2400" dirty="0"/>
              <a:t>de la iglesia del Nuevo Testamento</a:t>
            </a:r>
            <a:r>
              <a:rPr lang="es-ES" sz="2400" dirty="0" smtClean="0"/>
              <a:t>, el </a:t>
            </a:r>
            <a:r>
              <a:rPr lang="es-ES" sz="2400" dirty="0"/>
              <a:t>liderazgo en la comunidad de creyentes fue </a:t>
            </a:r>
            <a:r>
              <a:rPr lang="es-ES" sz="2400" dirty="0" smtClean="0"/>
              <a:t>concedido a </a:t>
            </a:r>
            <a:r>
              <a:rPr lang="es-ES" sz="2400" dirty="0"/>
              <a:t>los “apóstoles y ancianos” (</a:t>
            </a:r>
            <a:r>
              <a:rPr lang="es-ES" sz="2400" dirty="0" err="1"/>
              <a:t>Hech</a:t>
            </a:r>
            <a:r>
              <a:rPr lang="es-ES" sz="2400" dirty="0"/>
              <a:t>. 15:22), y ellos nombraron </a:t>
            </a:r>
            <a:r>
              <a:rPr lang="es-ES" sz="2400" dirty="0" smtClean="0"/>
              <a:t>y ordenaron </a:t>
            </a:r>
            <a:r>
              <a:rPr lang="es-ES" sz="2400" dirty="0"/>
              <a:t>ancianos en cada iglesia (</a:t>
            </a:r>
            <a:r>
              <a:rPr lang="es-ES" sz="2400" dirty="0" err="1"/>
              <a:t>Hech</a:t>
            </a:r>
            <a:r>
              <a:rPr lang="es-ES" sz="2400" dirty="0"/>
              <a:t>. 14:23). Con esa </a:t>
            </a:r>
            <a:r>
              <a:rPr lang="es-ES" sz="2400" dirty="0" smtClean="0"/>
              <a:t>práctica como </a:t>
            </a:r>
            <a:r>
              <a:rPr lang="es-ES" sz="2400" dirty="0"/>
              <a:t>modelo, tal estructura ha continuado en varias formas</a:t>
            </a:r>
            <a:r>
              <a:rPr lang="es-ES" sz="2400" dirty="0" smtClean="0"/>
              <a:t>, desde </a:t>
            </a:r>
            <a:r>
              <a:rPr lang="es-ES" sz="2400" dirty="0"/>
              <a:t>el inicio de la era cristiana.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43808" y="692696"/>
            <a:ext cx="59766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DEFINICIONES</a:t>
            </a:r>
          </a:p>
          <a:p>
            <a:pPr algn="just"/>
            <a:endParaRPr lang="pt-BR" sz="2400" b="1" dirty="0" smtClean="0"/>
          </a:p>
          <a:p>
            <a:pPr algn="just"/>
            <a:endParaRPr lang="pt-BR" sz="2400" b="1" dirty="0"/>
          </a:p>
          <a:p>
            <a:pPr algn="just"/>
            <a:r>
              <a:rPr lang="es-ES" sz="2400" b="1" dirty="0"/>
              <a:t>Ancianos. </a:t>
            </a:r>
            <a:r>
              <a:rPr lang="pt-BR" sz="2400" dirty="0" smtClean="0"/>
              <a:t>“</a:t>
            </a:r>
            <a:r>
              <a:rPr lang="pt-BR" sz="2400" dirty="0"/>
              <a:t>líder” o “</a:t>
            </a:r>
            <a:r>
              <a:rPr lang="pt-BR" sz="2400" dirty="0" err="1"/>
              <a:t>embajador</a:t>
            </a:r>
            <a:r>
              <a:rPr lang="pt-BR" sz="2400" dirty="0" smtClean="0"/>
              <a:t>”.</a:t>
            </a:r>
          </a:p>
          <a:p>
            <a:pPr algn="just"/>
            <a:endParaRPr lang="pt-BR" sz="2400" dirty="0"/>
          </a:p>
          <a:p>
            <a:pPr algn="just"/>
            <a:r>
              <a:rPr lang="es-ES" sz="2400" b="1" dirty="0"/>
              <a:t>Iglesia. </a:t>
            </a:r>
            <a:r>
              <a:rPr lang="es-ES" sz="2400" dirty="0"/>
              <a:t>Muchas veces este término se refiere </a:t>
            </a:r>
            <a:endParaRPr lang="es-ES" sz="2400" dirty="0" smtClean="0"/>
          </a:p>
          <a:p>
            <a:pPr algn="just"/>
            <a:r>
              <a:rPr lang="es-ES" sz="2400" dirty="0" smtClean="0"/>
              <a:t>al </a:t>
            </a:r>
            <a:r>
              <a:rPr lang="es-ES" sz="2400" dirty="0"/>
              <a:t>lugar, como </a:t>
            </a:r>
            <a:r>
              <a:rPr lang="es-ES" sz="2400" dirty="0" smtClean="0"/>
              <a:t>el </a:t>
            </a:r>
            <a:r>
              <a:rPr lang="pt-BR" sz="2400" dirty="0" err="1" smtClean="0"/>
              <a:t>edificio</a:t>
            </a:r>
            <a:r>
              <a:rPr lang="pt-BR" sz="2400" dirty="0" smtClean="0"/>
              <a:t> </a:t>
            </a:r>
            <a:r>
              <a:rPr lang="pt-BR" sz="2400" dirty="0"/>
              <a:t>o </a:t>
            </a:r>
            <a:r>
              <a:rPr lang="pt-BR" sz="2400" dirty="0" err="1"/>
              <a:t>la</a:t>
            </a:r>
            <a:r>
              <a:rPr lang="pt-BR" sz="2400" dirty="0"/>
              <a:t> </a:t>
            </a:r>
            <a:r>
              <a:rPr lang="pt-BR" sz="2400" dirty="0" err="1"/>
              <a:t>propiedad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es-ES" sz="2400" b="1" dirty="0"/>
              <a:t>Propósito de la iglesia. </a:t>
            </a:r>
            <a:r>
              <a:rPr lang="es-ES" sz="2400" dirty="0"/>
              <a:t>C</a:t>
            </a:r>
            <a:r>
              <a:rPr lang="es-ES" sz="2400" dirty="0" smtClean="0"/>
              <a:t>apacitar a sus </a:t>
            </a:r>
            <a:r>
              <a:rPr lang="es-ES" sz="2400" dirty="0"/>
              <a:t>miembros para que cumplan la comisión evangélica y </a:t>
            </a:r>
            <a:r>
              <a:rPr lang="es-ES" sz="2400" dirty="0" smtClean="0"/>
              <a:t>hagan “</a:t>
            </a:r>
            <a:r>
              <a:rPr lang="es-ES" sz="2400" dirty="0"/>
              <a:t>discípulos de todas las naciones” (</a:t>
            </a:r>
            <a:r>
              <a:rPr lang="es-ES" sz="2400" dirty="0" err="1"/>
              <a:t>Mat.</a:t>
            </a:r>
            <a:r>
              <a:rPr lang="es-ES" sz="2400" dirty="0"/>
              <a:t> 28:19).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902905"/>
            <a:ext cx="61926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/>
              <a:t>LA NECESIDAD DE ESTRUCTURA</a:t>
            </a:r>
          </a:p>
          <a:p>
            <a:pPr algn="just"/>
            <a:endParaRPr lang="pt-BR" sz="1400" b="1" dirty="0" smtClean="0"/>
          </a:p>
          <a:p>
            <a:pPr algn="just"/>
            <a:endParaRPr lang="pt-BR" sz="1400" b="1" dirty="0"/>
          </a:p>
          <a:p>
            <a:pPr algn="just"/>
            <a:endParaRPr lang="pt-BR" sz="1400" b="1" dirty="0" smtClean="0"/>
          </a:p>
          <a:p>
            <a:pPr algn="just"/>
            <a:r>
              <a:rPr lang="es-ES" sz="2000" dirty="0" smtClean="0"/>
              <a:t>El </a:t>
            </a:r>
            <a:r>
              <a:rPr lang="es-ES" sz="2000" dirty="0"/>
              <a:t>llamado del evangelio es una cuestión intensamente </a:t>
            </a:r>
            <a:r>
              <a:rPr lang="es-ES" sz="2000" dirty="0" smtClean="0"/>
              <a:t>personal e </a:t>
            </a:r>
            <a:r>
              <a:rPr lang="es-ES" sz="2000" dirty="0"/>
              <a:t>individual y, no obstante, requiere </a:t>
            </a:r>
            <a:r>
              <a:rPr lang="es-ES" sz="2000" dirty="0" smtClean="0"/>
              <a:t>responsabilidad </a:t>
            </a:r>
            <a:r>
              <a:rPr lang="es-ES" sz="2000" dirty="0"/>
              <a:t>corporativa </a:t>
            </a:r>
            <a:r>
              <a:rPr lang="es-ES" sz="2000" dirty="0" smtClean="0"/>
              <a:t>y </a:t>
            </a:r>
            <a:r>
              <a:rPr lang="pt-BR" sz="2000" dirty="0" err="1" smtClean="0"/>
              <a:t>comunitaria</a:t>
            </a:r>
            <a:r>
              <a:rPr lang="pt-BR" sz="2000" dirty="0"/>
              <a:t>. </a:t>
            </a:r>
            <a:r>
              <a:rPr lang="pt-BR" sz="2000" dirty="0" err="1"/>
              <a:t>Aunque</a:t>
            </a:r>
            <a:r>
              <a:rPr lang="pt-BR" sz="2000" dirty="0"/>
              <a:t> no </a:t>
            </a:r>
            <a:r>
              <a:rPr lang="pt-BR" sz="2000" dirty="0" err="1"/>
              <a:t>seamos</a:t>
            </a:r>
            <a:r>
              <a:rPr lang="pt-BR" sz="2000" dirty="0"/>
              <a:t> salvos como grupo de </a:t>
            </a:r>
            <a:r>
              <a:rPr lang="pt-BR" sz="2000" dirty="0" err="1"/>
              <a:t>creyentes</a:t>
            </a:r>
            <a:r>
              <a:rPr lang="pt-BR" sz="2000" dirty="0" smtClean="0"/>
              <a:t>, </a:t>
            </a:r>
            <a:r>
              <a:rPr lang="es-ES" sz="2000" dirty="0" smtClean="0"/>
              <a:t>encontramos </a:t>
            </a:r>
            <a:r>
              <a:rPr lang="es-ES" sz="2000" dirty="0"/>
              <a:t>fuerza y seguridad en el compañerismo de la comunidad</a:t>
            </a:r>
          </a:p>
          <a:p>
            <a:pPr algn="just"/>
            <a:r>
              <a:rPr lang="pt-BR" sz="2000" dirty="0" err="1"/>
              <a:t>cristiana</a:t>
            </a:r>
            <a:r>
              <a:rPr lang="pt-BR" sz="2000" dirty="0"/>
              <a:t>. Somos </a:t>
            </a:r>
            <a:r>
              <a:rPr lang="pt-BR" sz="2000" dirty="0" err="1"/>
              <a:t>amonestados</a:t>
            </a:r>
            <a:r>
              <a:rPr lang="pt-BR" sz="2000" dirty="0"/>
              <a:t> para que “nos </a:t>
            </a:r>
            <a:r>
              <a:rPr lang="pt-BR" sz="2000" dirty="0" smtClean="0"/>
              <a:t>reocupemos</a:t>
            </a:r>
            <a:endParaRPr lang="pt-BR" sz="2000" dirty="0"/>
          </a:p>
          <a:p>
            <a:pPr algn="just"/>
            <a:r>
              <a:rPr lang="es-ES" sz="2000" dirty="0"/>
              <a:t>los unos por los otros, a fin de estimularnos al amor y a las </a:t>
            </a:r>
            <a:r>
              <a:rPr lang="es-ES" sz="2000" dirty="0" smtClean="0"/>
              <a:t>buenas </a:t>
            </a:r>
            <a:r>
              <a:rPr lang="pt-BR" sz="2000" dirty="0" smtClean="0"/>
              <a:t>obras</a:t>
            </a:r>
            <a:r>
              <a:rPr lang="pt-BR" sz="2000" dirty="0"/>
              <a:t>. No </a:t>
            </a:r>
            <a:r>
              <a:rPr lang="pt-BR" sz="2000" dirty="0" err="1"/>
              <a:t>dejemos</a:t>
            </a:r>
            <a:r>
              <a:rPr lang="pt-BR" sz="2000" dirty="0"/>
              <a:t> de </a:t>
            </a:r>
            <a:r>
              <a:rPr lang="pt-BR" sz="2000" dirty="0" err="1"/>
              <a:t>congregarnos</a:t>
            </a:r>
            <a:r>
              <a:rPr lang="pt-BR" sz="2000" dirty="0"/>
              <a:t>” (</a:t>
            </a:r>
            <a:r>
              <a:rPr lang="pt-BR" sz="2000" dirty="0" err="1"/>
              <a:t>Heb</a:t>
            </a:r>
            <a:r>
              <a:rPr lang="pt-BR" sz="2000" dirty="0"/>
              <a:t>. 10:24, 25).</a:t>
            </a:r>
            <a:endParaRPr lang="pt-BR" sz="2000" b="1" dirty="0" smtClean="0"/>
          </a:p>
          <a:p>
            <a:pPr algn="just"/>
            <a:endParaRPr lang="pt-BR" sz="3200" b="1" dirty="0"/>
          </a:p>
          <a:p>
            <a:pPr algn="just"/>
            <a:endParaRPr lang="pt-BR" sz="3200" b="1" dirty="0" smtClean="0"/>
          </a:p>
          <a:p>
            <a:pPr algn="just"/>
            <a:endParaRPr lang="pt-BR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192205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Modelos bíblicos de </a:t>
            </a:r>
            <a:r>
              <a:rPr lang="pt-BR" sz="2400" b="1" dirty="0" err="1"/>
              <a:t>organización</a:t>
            </a:r>
            <a:r>
              <a:rPr lang="pt-BR" sz="2400" b="1" dirty="0" smtClean="0"/>
              <a:t>.</a:t>
            </a:r>
          </a:p>
          <a:p>
            <a:endParaRPr lang="pt-BR" sz="2400" b="1" dirty="0"/>
          </a:p>
          <a:p>
            <a:endParaRPr lang="pt-BR" sz="2400" b="1" dirty="0" smtClean="0"/>
          </a:p>
          <a:p>
            <a:r>
              <a:rPr lang="es-ES" sz="2400" dirty="0"/>
              <a:t>La organización de Israel, orientada por Dios, fue precisa y detallada.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43808" y="908720"/>
            <a:ext cx="58326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La organización de Israel, orientada por Dios, fue precisa y detallada</a:t>
            </a:r>
            <a:r>
              <a:rPr lang="es-ES" sz="2400" b="1" dirty="0" smtClean="0"/>
              <a:t>.</a:t>
            </a:r>
          </a:p>
          <a:p>
            <a:endParaRPr lang="es-ES" sz="2400" b="1" dirty="0"/>
          </a:p>
          <a:p>
            <a:pPr algn="just"/>
            <a:r>
              <a:rPr lang="es-ES" sz="2400" dirty="0" smtClean="0"/>
              <a:t>Para </a:t>
            </a:r>
            <a:r>
              <a:rPr lang="es-ES" sz="2400" dirty="0"/>
              <a:t>proporcionar sostén al ministerio, para dirigir la </a:t>
            </a:r>
            <a:r>
              <a:rPr lang="es-ES" sz="2400" dirty="0" smtClean="0"/>
              <a:t>obra en </a:t>
            </a:r>
            <a:r>
              <a:rPr lang="es-ES" sz="2400" dirty="0"/>
              <a:t>nuevos territorios, para proteger tanto a las iglesias como a </a:t>
            </a:r>
            <a:r>
              <a:rPr lang="es-ES" sz="2400" dirty="0" smtClean="0"/>
              <a:t>los</a:t>
            </a:r>
          </a:p>
          <a:p>
            <a:pPr algn="just"/>
            <a:r>
              <a:rPr lang="es-ES" sz="2400" dirty="0" smtClean="0"/>
              <a:t>ministros de los miembros indignos, para custodiar las propiedades de </a:t>
            </a:r>
            <a:r>
              <a:rPr lang="es-ES" sz="2400" dirty="0"/>
              <a:t>la iglesia, para la publicación de la verdad por medio de la</a:t>
            </a:r>
          </a:p>
          <a:p>
            <a:pPr algn="just"/>
            <a:r>
              <a:rPr lang="es-ES" sz="2400" dirty="0"/>
              <a:t>prensa, y para muchos otros objetos, la organización era indispensable”</a:t>
            </a:r>
          </a:p>
          <a:p>
            <a:r>
              <a:rPr lang="pt-BR" sz="2000" dirty="0"/>
              <a:t>(Elena de White, </a:t>
            </a:r>
            <a:r>
              <a:rPr lang="pt-BR" sz="2000" i="1" dirty="0" err="1"/>
              <a:t>Testimonios</a:t>
            </a:r>
            <a:r>
              <a:rPr lang="pt-BR" sz="2000" i="1" dirty="0"/>
              <a:t> para </a:t>
            </a:r>
            <a:r>
              <a:rPr lang="pt-BR" sz="2000" i="1" dirty="0" err="1"/>
              <a:t>los</a:t>
            </a:r>
            <a:r>
              <a:rPr lang="pt-BR" sz="2000" i="1" dirty="0"/>
              <a:t> ministros, p. 22).</a:t>
            </a:r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404664"/>
            <a:ext cx="61926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Formas de gobierno de las iglesias. </a:t>
            </a:r>
            <a:endParaRPr lang="es-ES" sz="2400" b="1" dirty="0" smtClean="0"/>
          </a:p>
          <a:p>
            <a:pPr algn="just"/>
            <a:endParaRPr lang="es-ES" sz="2400" b="1" i="1" dirty="0"/>
          </a:p>
          <a:p>
            <a:pPr algn="just"/>
            <a:endParaRPr lang="es-ES" sz="1400" b="1" i="1" dirty="0" smtClean="0"/>
          </a:p>
          <a:p>
            <a:pPr marL="457200" indent="-457200" algn="just">
              <a:buAutoNum type="arabicPeriod"/>
            </a:pPr>
            <a:r>
              <a:rPr lang="es-ES" sz="2000" b="1" dirty="0" smtClean="0"/>
              <a:t>Papal</a:t>
            </a:r>
            <a:r>
              <a:rPr lang="es-ES" sz="2000" b="1" dirty="0"/>
              <a:t>. </a:t>
            </a:r>
            <a:r>
              <a:rPr lang="es-ES" sz="2000" dirty="0"/>
              <a:t>En este tipo, el Papa tiene la autoridad </a:t>
            </a:r>
            <a:r>
              <a:rPr lang="es-ES" sz="2000" dirty="0" smtClean="0"/>
              <a:t>suprema.</a:t>
            </a:r>
          </a:p>
          <a:p>
            <a:pPr marL="457200" indent="-457200" algn="just">
              <a:buAutoNum type="arabicPeriod"/>
            </a:pPr>
            <a:endParaRPr lang="es-ES" sz="10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 smtClean="0"/>
              <a:t>Episcopal</a:t>
            </a:r>
            <a:r>
              <a:rPr lang="es-ES" sz="2000" b="1" dirty="0"/>
              <a:t>. </a:t>
            </a:r>
            <a:r>
              <a:rPr lang="es-ES" sz="2000" dirty="0"/>
              <a:t>La autoridad por el proceso e interpretación </a:t>
            </a:r>
            <a:r>
              <a:rPr lang="es-ES" sz="2000" dirty="0" smtClean="0"/>
              <a:t>teológica reposa </a:t>
            </a:r>
            <a:r>
              <a:rPr lang="es-ES" sz="2000" dirty="0"/>
              <a:t>en los obispos de la iglesia</a:t>
            </a:r>
            <a:r>
              <a:rPr lang="es-ES" sz="2000" dirty="0" smtClean="0"/>
              <a:t>.</a:t>
            </a:r>
          </a:p>
          <a:p>
            <a:pPr marL="457200" indent="-457200" algn="just">
              <a:buAutoNum type="arabicPeriod"/>
            </a:pPr>
            <a:endParaRPr lang="es-ES" sz="10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 smtClean="0"/>
              <a:t>De </a:t>
            </a:r>
            <a:r>
              <a:rPr lang="es-ES" sz="2000" b="1" dirty="0"/>
              <a:t>la congregación. </a:t>
            </a:r>
            <a:r>
              <a:rPr lang="es-ES" sz="2000" dirty="0"/>
              <a:t>La autoridad para toda acción e </a:t>
            </a:r>
            <a:r>
              <a:rPr lang="es-ES" sz="2000" dirty="0" smtClean="0"/>
              <a:t>interpretación de </a:t>
            </a:r>
            <a:r>
              <a:rPr lang="es-ES" sz="2000" dirty="0"/>
              <a:t>las Sagradas Escrituras reside en la congregación local</a:t>
            </a:r>
            <a:r>
              <a:rPr lang="es-ES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  <a:p>
            <a:pPr algn="just"/>
            <a:r>
              <a:rPr lang="es-ES" sz="2000" dirty="0" smtClean="0"/>
              <a:t>4.    </a:t>
            </a:r>
            <a:r>
              <a:rPr lang="es-ES" sz="2000" b="1" dirty="0" smtClean="0"/>
              <a:t>Representativa</a:t>
            </a:r>
            <a:r>
              <a:rPr lang="es-ES" sz="2000" i="1" dirty="0"/>
              <a:t>. </a:t>
            </a:r>
            <a:r>
              <a:rPr lang="es-ES" sz="2000" dirty="0"/>
              <a:t>La autoridad reposa en los </a:t>
            </a:r>
            <a:r>
              <a:rPr lang="es-ES" sz="2000" dirty="0" smtClean="0"/>
              <a:t>miembros </a:t>
            </a:r>
            <a:r>
              <a:rPr lang="es-ES" sz="2000" dirty="0"/>
              <a:t>de </a:t>
            </a:r>
            <a:r>
              <a:rPr lang="es-ES" sz="2000" dirty="0" smtClean="0"/>
              <a:t>la iglesia</a:t>
            </a:r>
            <a:r>
              <a:rPr lang="es-ES" sz="2000" dirty="0"/>
              <a:t>, pero la responsabilidad por el desarrollo doctrinal, por </a:t>
            </a:r>
            <a:r>
              <a:rPr lang="es-ES" sz="2000" dirty="0" smtClean="0"/>
              <a:t>la planificación </a:t>
            </a:r>
            <a:r>
              <a:rPr lang="es-ES" sz="2000" dirty="0"/>
              <a:t>y coordinación de la iglesia mundial es delegada a </a:t>
            </a:r>
            <a:r>
              <a:rPr lang="es-ES" sz="2000" dirty="0" smtClean="0"/>
              <a:t>la dirección </a:t>
            </a:r>
            <a:r>
              <a:rPr lang="es-ES" sz="2000" dirty="0"/>
              <a:t>de grupos constituidos representando a todos los </a:t>
            </a:r>
            <a:r>
              <a:rPr lang="es-ES" sz="2000" dirty="0" smtClean="0"/>
              <a:t>miembros por </a:t>
            </a:r>
            <a:r>
              <a:rPr lang="es-ES" sz="2000" dirty="0"/>
              <a:t>los que fueron nombrados.</a:t>
            </a:r>
            <a:endParaRPr lang="es-E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27784" y="404664"/>
            <a:ext cx="60486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Niveles de organizaciones de la Iglesia Adventista del </a:t>
            </a:r>
            <a:r>
              <a:rPr lang="es-ES" sz="2400" b="1" dirty="0" smtClean="0"/>
              <a:t>Séptimo </a:t>
            </a:r>
            <a:r>
              <a:rPr lang="pt-BR" sz="2400" b="1" dirty="0" err="1" smtClean="0"/>
              <a:t>Día</a:t>
            </a:r>
            <a:r>
              <a:rPr lang="pt-BR" sz="2400" b="1" dirty="0" smtClean="0"/>
              <a:t>.</a:t>
            </a:r>
          </a:p>
          <a:p>
            <a:pPr algn="ctr"/>
            <a:endParaRPr lang="pt-BR" b="1" i="1" dirty="0" smtClean="0"/>
          </a:p>
          <a:p>
            <a:r>
              <a:rPr lang="pt-BR" b="1" i="1" dirty="0" smtClean="0"/>
              <a:t>  </a:t>
            </a:r>
            <a:r>
              <a:rPr lang="pt-BR" sz="2400" dirty="0" err="1" smtClean="0"/>
              <a:t>Existen</a:t>
            </a:r>
            <a:r>
              <a:rPr lang="pt-BR" sz="2400" dirty="0" smtClean="0"/>
              <a:t> </a:t>
            </a:r>
            <a:r>
              <a:rPr lang="es-ES" sz="2400" dirty="0" smtClean="0"/>
              <a:t>cuatro </a:t>
            </a:r>
            <a:r>
              <a:rPr lang="es-ES" sz="2400" dirty="0"/>
              <a:t>niveles de organización en la Iglesia </a:t>
            </a:r>
            <a:r>
              <a:rPr lang="es-ES" sz="2400" dirty="0" smtClean="0"/>
              <a:t>Adventista </a:t>
            </a:r>
            <a:r>
              <a:rPr lang="pt-BR" sz="2400" dirty="0" smtClean="0"/>
              <a:t>del </a:t>
            </a:r>
            <a:r>
              <a:rPr lang="pt-BR" sz="2400" dirty="0" err="1"/>
              <a:t>Séptimo</a:t>
            </a:r>
            <a:r>
              <a:rPr lang="pt-BR" sz="2400" dirty="0"/>
              <a:t> </a:t>
            </a:r>
            <a:r>
              <a:rPr lang="pt-BR" sz="2400" dirty="0" err="1"/>
              <a:t>Día</a:t>
            </a:r>
            <a:r>
              <a:rPr lang="pt-BR" sz="2400" dirty="0" smtClean="0"/>
              <a:t>:</a:t>
            </a:r>
          </a:p>
          <a:p>
            <a:endParaRPr lang="pt-BR" sz="1400" dirty="0"/>
          </a:p>
          <a:p>
            <a:pPr marL="457200" indent="-457200">
              <a:buAutoNum type="arabicPeriod"/>
            </a:pPr>
            <a:r>
              <a:rPr lang="pt-BR" sz="2400" i="1" dirty="0" smtClean="0"/>
              <a:t>La </a:t>
            </a:r>
            <a:r>
              <a:rPr lang="pt-BR" sz="2400" i="1" dirty="0" err="1"/>
              <a:t>iglesia</a:t>
            </a:r>
            <a:r>
              <a:rPr lang="pt-BR" sz="2400" i="1" dirty="0"/>
              <a:t> </a:t>
            </a:r>
            <a:r>
              <a:rPr lang="pt-BR" sz="2400" i="1" dirty="0" smtClean="0"/>
              <a:t>local.</a:t>
            </a:r>
          </a:p>
          <a:p>
            <a:pPr marL="457200" indent="-457200">
              <a:buAutoNum type="arabicPeriod"/>
            </a:pPr>
            <a:endParaRPr lang="pt-BR" sz="1400" i="1" dirty="0"/>
          </a:p>
          <a:p>
            <a:pPr marL="457200" indent="-457200">
              <a:buAutoNum type="arabicPeriod"/>
            </a:pPr>
            <a:r>
              <a:rPr lang="es-ES" sz="2400" i="1" dirty="0" smtClean="0"/>
              <a:t>La </a:t>
            </a:r>
            <a:r>
              <a:rPr lang="es-ES" sz="2400" i="1" dirty="0"/>
              <a:t>Asociación /Misión </a:t>
            </a:r>
            <a:r>
              <a:rPr lang="es-ES" sz="2400" i="1" dirty="0" smtClean="0"/>
              <a:t>local</a:t>
            </a:r>
          </a:p>
          <a:p>
            <a:pPr marL="457200" indent="-457200">
              <a:buAutoNum type="arabicPeriod"/>
            </a:pPr>
            <a:endParaRPr lang="es-ES" sz="1400" i="1" dirty="0"/>
          </a:p>
          <a:p>
            <a:pPr marL="457200" indent="-457200">
              <a:buAutoNum type="arabicPeriod"/>
            </a:pPr>
            <a:r>
              <a:rPr lang="pt-BR" sz="2400" i="1" dirty="0"/>
              <a:t>La </a:t>
            </a:r>
            <a:r>
              <a:rPr lang="pt-BR" sz="2400" i="1" dirty="0" err="1"/>
              <a:t>Unión-Asociación</a:t>
            </a:r>
            <a:r>
              <a:rPr lang="pt-BR" sz="2400" i="1" dirty="0"/>
              <a:t> /</a:t>
            </a:r>
            <a:r>
              <a:rPr lang="pt-BR" sz="2400" i="1" dirty="0" err="1" smtClean="0"/>
              <a:t>Unión-Misión</a:t>
            </a:r>
            <a:endParaRPr lang="pt-BR" sz="2400" i="1" dirty="0" smtClean="0"/>
          </a:p>
          <a:p>
            <a:pPr marL="457200" indent="-457200">
              <a:buAutoNum type="arabicPeriod"/>
            </a:pPr>
            <a:endParaRPr lang="pt-BR" sz="1400" i="1" dirty="0"/>
          </a:p>
          <a:p>
            <a:pPr marL="457200" indent="-457200">
              <a:buAutoNum type="arabicPeriod"/>
            </a:pPr>
            <a:r>
              <a:rPr lang="pt-BR" sz="2400" i="1" dirty="0"/>
              <a:t>La </a:t>
            </a:r>
            <a:r>
              <a:rPr lang="pt-BR" sz="2400" i="1" dirty="0" err="1"/>
              <a:t>Asociación</a:t>
            </a:r>
            <a:r>
              <a:rPr lang="pt-BR" sz="2400" i="1" dirty="0"/>
              <a:t> </a:t>
            </a:r>
            <a:r>
              <a:rPr lang="pt-BR" sz="2400" i="1" dirty="0" smtClean="0"/>
              <a:t>General</a:t>
            </a:r>
          </a:p>
          <a:p>
            <a:pPr marL="457200" indent="-457200">
              <a:buAutoNum type="arabicPeriod"/>
            </a:pPr>
            <a:endParaRPr lang="pt-BR" sz="1400" i="1" dirty="0"/>
          </a:p>
          <a:p>
            <a:pPr marL="457200" indent="-457200"/>
            <a:r>
              <a:rPr lang="pt-BR" sz="2400" dirty="0" smtClean="0"/>
              <a:t>      </a:t>
            </a:r>
            <a:r>
              <a:rPr lang="pt-BR" sz="2400" dirty="0" err="1" smtClean="0"/>
              <a:t>División</a:t>
            </a:r>
            <a:endParaRPr lang="pt-BR" sz="2400" dirty="0" smtClean="0"/>
          </a:p>
          <a:p>
            <a:pPr marL="457200" indent="-457200"/>
            <a:endParaRPr lang="pt-BR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400" dirty="0" err="1" smtClean="0"/>
              <a:t>Instituciones</a:t>
            </a:r>
            <a:endParaRPr lang="pt-BR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s-ES" sz="2400" dirty="0"/>
              <a:t>La autoridad de la Asociación </a:t>
            </a:r>
            <a:r>
              <a:rPr lang="es-ES" sz="2400" dirty="0" smtClean="0"/>
              <a:t>General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400" dirty="0" err="1"/>
              <a:t>Finanzas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591272" y="510927"/>
            <a:ext cx="60851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IMPORTANCIA DEL ANCIANO DE LA IGLESIA</a:t>
            </a:r>
          </a:p>
          <a:p>
            <a:pPr algn="just"/>
            <a:endParaRPr lang="pt-BR" sz="2400" b="1" dirty="0" smtClean="0"/>
          </a:p>
          <a:p>
            <a:pPr algn="just"/>
            <a:endParaRPr lang="pt-BR" sz="2400" b="1" dirty="0"/>
          </a:p>
          <a:p>
            <a:pPr algn="ctr"/>
            <a:r>
              <a:rPr lang="es-ES" sz="2400" b="1" dirty="0" smtClean="0"/>
              <a:t>Ancianos </a:t>
            </a:r>
            <a:r>
              <a:rPr lang="es-ES" sz="2400" b="1" dirty="0"/>
              <a:t>en el Antiguo Testamento</a:t>
            </a:r>
            <a:r>
              <a:rPr lang="es-ES" sz="2400" b="1" dirty="0" smtClean="0"/>
              <a:t>.</a:t>
            </a:r>
          </a:p>
          <a:p>
            <a:pPr algn="ctr"/>
            <a:endParaRPr lang="es-ES" sz="1400" dirty="0" smtClean="0"/>
          </a:p>
          <a:p>
            <a:pPr algn="ctr"/>
            <a:endParaRPr lang="es-ES" sz="1400" dirty="0" smtClean="0"/>
          </a:p>
          <a:p>
            <a:pPr algn="ctr"/>
            <a:r>
              <a:rPr lang="es-ES" sz="2200" dirty="0" smtClean="0"/>
              <a:t>Moisés</a:t>
            </a:r>
            <a:endParaRPr lang="es-ES" sz="2200" b="1" i="1" dirty="0" smtClean="0"/>
          </a:p>
          <a:p>
            <a:pPr algn="just"/>
            <a:endParaRPr lang="es-ES" sz="1400" b="1" i="1" dirty="0" smtClean="0"/>
          </a:p>
          <a:p>
            <a:pPr algn="just"/>
            <a:endParaRPr lang="es-ES" sz="1400" b="1" i="1" dirty="0"/>
          </a:p>
          <a:p>
            <a:pPr algn="just"/>
            <a:r>
              <a:rPr lang="es-ES" sz="2200" dirty="0" smtClean="0"/>
              <a:t>“</a:t>
            </a:r>
            <a:r>
              <a:rPr lang="es-ES" sz="2200" dirty="0"/>
              <a:t>El Señor le respondió a Moisés: Tráeme a setenta </a:t>
            </a:r>
            <a:r>
              <a:rPr lang="es-ES" sz="2200" dirty="0" smtClean="0"/>
              <a:t>ancianos de Israel</a:t>
            </a:r>
            <a:r>
              <a:rPr lang="es-ES" sz="2200" dirty="0"/>
              <a:t>, y asegúrate de que sean ancianos y gobernantes del pueblo</a:t>
            </a:r>
            <a:r>
              <a:rPr lang="es-ES" sz="2200" dirty="0" smtClean="0"/>
              <a:t>. Llévalos </a:t>
            </a:r>
            <a:r>
              <a:rPr lang="es-ES" sz="2200" dirty="0"/>
              <a:t>a la Tienda de reunión, y haz que esperen allí contigo</a:t>
            </a:r>
            <a:r>
              <a:rPr lang="es-ES" sz="2200" dirty="0" smtClean="0"/>
              <a:t>. Yo </a:t>
            </a:r>
            <a:r>
              <a:rPr lang="es-ES" sz="2200" dirty="0"/>
              <a:t>descenderé para hablar contigo, y compartiré con ellos el </a:t>
            </a:r>
            <a:r>
              <a:rPr lang="es-ES" sz="2200" dirty="0" smtClean="0"/>
              <a:t>Espíritu que </a:t>
            </a:r>
            <a:r>
              <a:rPr lang="es-ES" sz="2200" dirty="0"/>
              <a:t>está sobre ti, para que te ayuden a llevar la carga que </a:t>
            </a:r>
            <a:r>
              <a:rPr lang="es-ES" sz="2200" dirty="0" smtClean="0"/>
              <a:t>te significa </a:t>
            </a:r>
            <a:r>
              <a:rPr lang="es-ES" sz="2200" dirty="0"/>
              <a:t>este pueblo. Así no tendrás que llevarla tú solo” </a:t>
            </a:r>
            <a:r>
              <a:rPr lang="es-ES" dirty="0"/>
              <a:t>(Núm</a:t>
            </a:r>
            <a:r>
              <a:rPr lang="es-ES" dirty="0" smtClean="0"/>
              <a:t>. </a:t>
            </a:r>
            <a:r>
              <a:rPr lang="pt-BR" dirty="0" smtClean="0"/>
              <a:t>11:16</a:t>
            </a:r>
            <a:r>
              <a:rPr lang="pt-BR" dirty="0"/>
              <a:t>, 17).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670</Words>
  <Application>Microsoft Office PowerPoint</Application>
  <PresentationFormat>Apresentação na tela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36</cp:revision>
  <dcterms:created xsi:type="dcterms:W3CDTF">2013-10-24T11:41:38Z</dcterms:created>
  <dcterms:modified xsi:type="dcterms:W3CDTF">2013-10-24T17:33:36Z</dcterms:modified>
</cp:coreProperties>
</file>