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13716000" cx="24384000"/>
  <p:notesSz cx="6858000" cy="9144000"/>
  <p:embeddedFontLst>
    <p:embeddedFont>
      <p:font typeface="Merriweather Sans"/>
      <p:regular r:id="rId36"/>
      <p:bold r:id="rId37"/>
      <p:italic r:id="rId38"/>
      <p:boldItalic r:id="rId39"/>
    </p:embeddedFont>
    <p:embeddedFont>
      <p:font typeface="Helvetica Neue"/>
      <p:regular r:id="rId40"/>
      <p:bold r:id="rId41"/>
      <p:italic r:id="rId42"/>
      <p:boldItalic r:id="rId43"/>
    </p:embeddedFont>
    <p:embeddedFont>
      <p:font typeface="Arial Black"/>
      <p:regular r:id="rId44"/>
    </p:embeddedFont>
    <p:embeddedFont>
      <p:font typeface="Helvetica Neue Light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9" roundtripDataSignature="AMtx7mj8q0vxw+u0OlsIlMWMz04GwJOP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regular.fntdata"/><Relationship Id="rId42" Type="http://schemas.openxmlformats.org/officeDocument/2006/relationships/font" Target="fonts/HelveticaNeue-italic.fntdata"/><Relationship Id="rId41" Type="http://schemas.openxmlformats.org/officeDocument/2006/relationships/font" Target="fonts/HelveticaNeue-bold.fntdata"/><Relationship Id="rId44" Type="http://schemas.openxmlformats.org/officeDocument/2006/relationships/font" Target="fonts/ArialBlack-regular.fntdata"/><Relationship Id="rId43" Type="http://schemas.openxmlformats.org/officeDocument/2006/relationships/font" Target="fonts/HelveticaNeue-boldItalic.fntdata"/><Relationship Id="rId46" Type="http://schemas.openxmlformats.org/officeDocument/2006/relationships/font" Target="fonts/HelveticaNeueLight-bold.fntdata"/><Relationship Id="rId45" Type="http://schemas.openxmlformats.org/officeDocument/2006/relationships/font" Target="fonts/HelveticaNeueLigh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HelveticaNeueLight-boldItalic.fntdata"/><Relationship Id="rId47" Type="http://schemas.openxmlformats.org/officeDocument/2006/relationships/font" Target="fonts/HelveticaNeueLight-italic.fntdata"/><Relationship Id="rId49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font" Target="fonts/MerriweatherSans-bold.fntdata"/><Relationship Id="rId36" Type="http://schemas.openxmlformats.org/officeDocument/2006/relationships/font" Target="fonts/MerriweatherSans-regular.fntdata"/><Relationship Id="rId39" Type="http://schemas.openxmlformats.org/officeDocument/2006/relationships/font" Target="fonts/MerriweatherSans-boldItalic.fntdata"/><Relationship Id="rId38" Type="http://schemas.openxmlformats.org/officeDocument/2006/relationships/font" Target="fonts/MerriweatherSans-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horizontal)" showMasterSp="0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3"/>
          <p:cNvSpPr/>
          <p:nvPr>
            <p:ph idx="2" type="pic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" name="Google Shape;12;p33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3" name="Google Shape;13;p33"/>
          <p:cNvSpPr txBox="1"/>
          <p:nvPr>
            <p:ph idx="1" type="body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" showMasterSp="0">
  <p:cSld name="Cit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2"/>
          <p:cNvSpPr txBox="1"/>
          <p:nvPr>
            <p:ph idx="1" type="body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  <a:defRPr b="1" sz="3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9575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"/>
              <a:buChar char="•"/>
              <a:defRPr b="1"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9575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"/>
              <a:buChar char="•"/>
              <a:defRPr b="1" sz="3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9575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"/>
              <a:buChar char="•"/>
              <a:defRPr b="1" sz="3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9575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"/>
              <a:buChar char="•"/>
              <a:defRPr b="1" sz="3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9" name="Google Shape;49;p42"/>
          <p:cNvSpPr txBox="1"/>
          <p:nvPr>
            <p:ph idx="2" type="body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50" name="Google Shape;50;p42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" showMasterSp="0">
  <p:cSld name="Fot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3"/>
          <p:cNvSpPr/>
          <p:nvPr>
            <p:ph idx="2" type="pic"/>
          </p:nvPr>
        </p:nvSpPr>
        <p:spPr>
          <a:xfrm>
            <a:off x="-47625" y="-2540000"/>
            <a:ext cx="24479250" cy="16319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3" name="Google Shape;53;p43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showMasterSp="0">
  <p:cSld name="En blanc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viñetas">
  <p:cSld name="Título y viñeta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34"/>
          <p:cNvSpPr txBox="1"/>
          <p:nvPr>
            <p:ph idx="1" type="body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18" name="Google Shape;18;p34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subtítulo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5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35"/>
          <p:cNvSpPr txBox="1"/>
          <p:nvPr>
            <p:ph idx="1" type="body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22" name="Google Shape;22;p35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centro)" showMasterSp="0">
  <p:cSld name="Título (centro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6"/>
          <p:cNvSpPr txBox="1"/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36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vertical)" showMasterSp="0">
  <p:cSld name="Foto (vertical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7"/>
          <p:cNvSpPr/>
          <p:nvPr>
            <p:ph idx="2" type="pic"/>
          </p:nvPr>
        </p:nvSpPr>
        <p:spPr>
          <a:xfrm>
            <a:off x="12407900" y="-2159000"/>
            <a:ext cx="10337800" cy="15506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8" name="Google Shape;28;p37"/>
          <p:cNvSpPr txBox="1"/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Helvetica Neue Light"/>
              <a:buNone/>
              <a:defRPr sz="8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37"/>
          <p:cNvSpPr txBox="1"/>
          <p:nvPr>
            <p:ph idx="1" type="body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0" name="Google Shape;30;p37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arriba)" showMasterSp="0">
  <p:cSld name="Título (arriba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8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38"/>
          <p:cNvSpPr txBox="1"/>
          <p:nvPr>
            <p:ph idx="12" type="sldNum"/>
          </p:nvPr>
        </p:nvSpPr>
        <p:spPr>
          <a:xfrm>
            <a:off x="11955253" y="13004799"/>
            <a:ext cx="453238" cy="4699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viñetas y foto" showMasterSp="0">
  <p:cSld name="Título, viñetas y fot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9"/>
          <p:cNvSpPr/>
          <p:nvPr>
            <p:ph idx="2" type="pic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6" name="Google Shape;36;p39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39"/>
          <p:cNvSpPr txBox="1"/>
          <p:nvPr>
            <p:ph idx="1" type="body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09575" lvl="0" marL="457200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 Light"/>
              <a:buChar char="•"/>
              <a:defRPr sz="3800"/>
            </a:lvl1pPr>
            <a:lvl2pPr indent="-409575" lvl="1" marL="914400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 Light"/>
              <a:buChar char="•"/>
              <a:defRPr sz="3800"/>
            </a:lvl2pPr>
            <a:lvl3pPr indent="-409575" lvl="2" marL="1371600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 Light"/>
              <a:buChar char="•"/>
              <a:defRPr sz="3800"/>
            </a:lvl3pPr>
            <a:lvl4pPr indent="-409575" lvl="3" marL="1828800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 Light"/>
              <a:buChar char="•"/>
              <a:defRPr sz="3800"/>
            </a:lvl4pPr>
            <a:lvl5pPr indent="-409575" lvl="4" marL="2286000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 Light"/>
              <a:buChar char="•"/>
              <a:defRPr sz="3800"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8" name="Google Shape;38;p39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ñetas" showMasterSp="0">
  <p:cSld name="Viñet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0"/>
          <p:cNvSpPr txBox="1"/>
          <p:nvPr>
            <p:ph idx="1" type="body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1" name="Google Shape;41;p40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fotos" showMasterSp="0">
  <p:cSld name="3 fo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1"/>
          <p:cNvSpPr/>
          <p:nvPr>
            <p:ph idx="2" type="pic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4" name="Google Shape;44;p41"/>
          <p:cNvSpPr/>
          <p:nvPr>
            <p:ph idx="3" type="pic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5" name="Google Shape;45;p41"/>
          <p:cNvSpPr/>
          <p:nvPr>
            <p:ph idx="4" type="pic"/>
          </p:nvPr>
        </p:nvSpPr>
        <p:spPr>
          <a:xfrm>
            <a:off x="1583265" y="-1879600"/>
            <a:ext cx="10414002" cy="15620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6" name="Google Shape;46;p41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jp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7" name="Google Shape;7;p32"/>
          <p:cNvSpPr txBox="1"/>
          <p:nvPr>
            <p:ph idx="1" type="body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76250" lvl="0" marL="457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476250" lvl="1" marL="914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476250" lvl="2" marL="1371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476250" lvl="3" marL="1828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476250" lvl="4" marL="22860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476250" lvl="5" marL="2743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476250" lvl="6" marL="3200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476250" lvl="7" marL="3657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476250" lvl="8" marL="4114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pic>
        <p:nvPicPr>
          <p:cNvPr descr="LOGO MINMUJER.png" id="8" name="Google Shape;8;p32"/>
          <p:cNvPicPr preferRelativeResize="0"/>
          <p:nvPr/>
        </p:nvPicPr>
        <p:blipFill rotWithShape="1">
          <a:blip r:embed="rId2">
            <a:alphaModFix/>
          </a:blip>
          <a:srcRect b="0" l="632" r="630" t="0"/>
          <a:stretch/>
        </p:blipFill>
        <p:spPr>
          <a:xfrm>
            <a:off x="200717" y="485191"/>
            <a:ext cx="1068677" cy="643715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  <p:sp>
        <p:nvSpPr>
          <p:cNvPr id="9" name="Google Shape;9;p32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2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39" name="Google Shape;13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960" y="6798867"/>
            <a:ext cx="4659679" cy="699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0"/>
          <p:cNvSpPr txBox="1"/>
          <p:nvPr/>
        </p:nvSpPr>
        <p:spPr>
          <a:xfrm>
            <a:off x="7410576" y="93922"/>
            <a:ext cx="11929866" cy="14262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9347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33"/>
              <a:buFont typeface="Times New Roman"/>
              <a:buNone/>
            </a:pPr>
            <a:r>
              <a:rPr b="1" i="1" lang="en-US" sz="6633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Dificultades en todos los estudios:</a:t>
            </a:r>
            <a:endParaRPr/>
          </a:p>
        </p:txBody>
      </p:sp>
      <p:sp>
        <p:nvSpPr>
          <p:cNvPr id="141" name="Google Shape;141;p10"/>
          <p:cNvSpPr txBox="1"/>
          <p:nvPr/>
        </p:nvSpPr>
        <p:spPr>
          <a:xfrm>
            <a:off x="13850830" y="10894714"/>
            <a:ext cx="3012645" cy="660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{1MCP 110.3}</a:t>
            </a:r>
            <a:endParaRPr/>
          </a:p>
        </p:txBody>
      </p:sp>
      <p:sp>
        <p:nvSpPr>
          <p:cNvPr id="142" name="Google Shape;142;p10"/>
          <p:cNvSpPr txBox="1"/>
          <p:nvPr/>
        </p:nvSpPr>
        <p:spPr>
          <a:xfrm>
            <a:off x="4787207" y="3794421"/>
            <a:ext cx="14650709" cy="482606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762000" lvl="0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"/>
              <a:buChar char="•"/>
            </a:pP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abandonen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nunca, desalentados.</a:t>
            </a:r>
            <a:endParaRPr b="0" i="0" sz="45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762000" lvl="0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"/>
              <a:buChar char="•"/>
            </a:pP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Escudriñen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estudien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y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oren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;</a:t>
            </a:r>
            <a:endParaRPr b="0" i="0" sz="45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762000" lvl="0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"/>
              <a:buChar char="•"/>
            </a:pP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Afronten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toda dificultad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valiente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vigorosamente;</a:t>
            </a:r>
            <a:endParaRPr b="0" i="0" sz="45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762000" lvl="0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"/>
              <a:buChar char="•"/>
            </a:pP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Llamen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su auxilio a la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fuerza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voluntad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endParaRPr b="0" i="0" sz="45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659423" lvl="0" marL="67212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 Light"/>
              <a:buChar char="•"/>
            </a:pP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gracia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paciencia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y</a:t>
            </a:r>
            <a:endParaRPr b="0" i="0" sz="45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762000" lvl="0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"/>
              <a:buChar char="•"/>
            </a:pP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Caven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hasta que la gema de la verdad aparezca</a:t>
            </a:r>
            <a:endParaRPr/>
          </a:p>
        </p:txBody>
      </p:sp>
      <p:pic>
        <p:nvPicPr>
          <p:cNvPr descr="Galería de imágenes" id="143" name="Google Shape;143;p10"/>
          <p:cNvPicPr preferRelativeResize="0"/>
          <p:nvPr/>
        </p:nvPicPr>
        <p:blipFill rotWithShape="1">
          <a:blip r:embed="rId4">
            <a:alphaModFix/>
          </a:blip>
          <a:srcRect b="107" l="0" r="0" t="107"/>
          <a:stretch/>
        </p:blipFill>
        <p:spPr>
          <a:xfrm>
            <a:off x="17624606" y="4844983"/>
            <a:ext cx="6436009" cy="7814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48" name="Google Shape;148;p11"/>
          <p:cNvPicPr preferRelativeResize="0"/>
          <p:nvPr/>
        </p:nvPicPr>
        <p:blipFill rotWithShape="1">
          <a:blip r:embed="rId3">
            <a:alphaModFix amt="59078"/>
          </a:blip>
          <a:srcRect b="0" l="0" r="0" t="0"/>
          <a:stretch/>
        </p:blipFill>
        <p:spPr>
          <a:xfrm>
            <a:off x="133960" y="6798867"/>
            <a:ext cx="4659679" cy="699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1"/>
          <p:cNvSpPr txBox="1"/>
          <p:nvPr/>
        </p:nvSpPr>
        <p:spPr>
          <a:xfrm>
            <a:off x="8228595" y="945056"/>
            <a:ext cx="7571210" cy="88199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644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78"/>
              <a:buFont typeface="Helvetica Neue"/>
              <a:buNone/>
            </a:pPr>
            <a:r>
              <a:rPr b="1" i="0" lang="en-US" sz="647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ley</a:t>
            </a:r>
            <a:r>
              <a:rPr b="0" i="0" lang="en-US" sz="481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363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la </a:t>
            </a:r>
            <a:r>
              <a:rPr b="1" i="0" lang="en-US" sz="647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endParaRPr/>
          </a:p>
        </p:txBody>
      </p:sp>
      <p:sp>
        <p:nvSpPr>
          <p:cNvPr id="150" name="Google Shape;150;p11"/>
          <p:cNvSpPr txBox="1"/>
          <p:nvPr/>
        </p:nvSpPr>
        <p:spPr>
          <a:xfrm>
            <a:off x="7559827" y="11454458"/>
            <a:ext cx="10910317" cy="635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Helvetica Neue Light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RH, 17 de julio de 1888; MJ, 260. {1MCP 111.1}</a:t>
            </a:r>
            <a:endParaRPr/>
          </a:p>
        </p:txBody>
      </p:sp>
      <p:sp>
        <p:nvSpPr>
          <p:cNvPr id="151" name="Google Shape;151;p11"/>
          <p:cNvSpPr txBox="1"/>
          <p:nvPr/>
        </p:nvSpPr>
        <p:spPr>
          <a:xfrm>
            <a:off x="3334948" y="2326897"/>
            <a:ext cx="19591720" cy="5080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 Black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Las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facultades mentales se contraerán</a:t>
            </a:r>
            <a:r>
              <a:rPr b="0" i="0" lang="en-US" sz="45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y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perderán su capacidad</a:t>
            </a:r>
            <a:r>
              <a:rPr b="0" i="0" lang="en-US" sz="45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abarcar</a:t>
            </a:r>
            <a:r>
              <a:rPr b="0" i="0" lang="en-US" sz="45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profundos significados</a:t>
            </a:r>
            <a:r>
              <a:rPr b="0" i="0" lang="en-US" sz="45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la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Palabra 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Dios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 menos que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emprendan vigorosa</a:t>
            </a:r>
            <a:r>
              <a:rPr b="0" i="0" lang="en-US" sz="45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persistentemente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tarea 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escudriñar 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verdad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pic>
        <p:nvPicPr>
          <p:cNvPr descr="Galería de imágenes" id="152" name="Google Shape;152;p11"/>
          <p:cNvPicPr preferRelativeResize="0"/>
          <p:nvPr/>
        </p:nvPicPr>
        <p:blipFill rotWithShape="1">
          <a:blip r:embed="rId4">
            <a:alphaModFix/>
          </a:blip>
          <a:srcRect b="0" l="441" r="441" t="0"/>
          <a:stretch/>
        </p:blipFill>
        <p:spPr>
          <a:xfrm>
            <a:off x="8636061" y="7208276"/>
            <a:ext cx="7606174" cy="4283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5617D"/>
            </a:gs>
            <a:gs pos="100000">
              <a:srgbClr val="F9B233"/>
            </a:gs>
          </a:gsLst>
          <a:lin ang="5400000" scaled="0"/>
        </a:gra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 txBox="1"/>
          <p:nvPr>
            <p:ph type="title"/>
          </p:nvPr>
        </p:nvSpPr>
        <p:spPr>
          <a:xfrm>
            <a:off x="4368162" y="979882"/>
            <a:ext cx="15647676" cy="136895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69"/>
              <a:buFont typeface="Helvetica Neue"/>
              <a:buNone/>
            </a:pPr>
            <a:r>
              <a:rPr lang="en-US" sz="7469"/>
              <a:t>Poner</a:t>
            </a:r>
            <a:r>
              <a:rPr b="0" lang="en-US" sz="5130"/>
              <a:t> los </a:t>
            </a:r>
            <a:r>
              <a:rPr lang="en-US" sz="7469"/>
              <a:t>poderes latentes</a:t>
            </a:r>
            <a:r>
              <a:rPr b="0" lang="en-US" sz="5130"/>
              <a:t> en </a:t>
            </a:r>
            <a:r>
              <a:rPr lang="en-US" sz="7469"/>
              <a:t>acción</a:t>
            </a:r>
            <a:endParaRPr/>
          </a:p>
        </p:txBody>
      </p:sp>
      <p:sp>
        <p:nvSpPr>
          <p:cNvPr id="158" name="Google Shape;158;p12"/>
          <p:cNvSpPr txBox="1"/>
          <p:nvPr/>
        </p:nvSpPr>
        <p:spPr>
          <a:xfrm>
            <a:off x="600969" y="3122919"/>
            <a:ext cx="22499229" cy="3759201"/>
          </a:xfrm>
          <a:prstGeom prst="rect">
            <a:avLst/>
          </a:prstGeom>
          <a:gradFill>
            <a:gsLst>
              <a:gs pos="0">
                <a:srgbClr val="75617D"/>
              </a:gs>
              <a:gs pos="100000">
                <a:srgbClr val="46334E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Helvetica Neue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las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vocaciones comunes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la vida, hay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muchos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trabajan pacientemente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cumpliendo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rutina de sus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tareas diarias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 tener conciencia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los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poderes latentes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que,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puestos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acción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los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pondrían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entre los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grandes dirigentes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mundo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sp>
        <p:nvSpPr>
          <p:cNvPr id="159" name="Google Shape;159;p12"/>
          <p:cNvSpPr txBox="1"/>
          <p:nvPr/>
        </p:nvSpPr>
        <p:spPr>
          <a:xfrm>
            <a:off x="4368162" y="8074436"/>
            <a:ext cx="15647676" cy="3121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8"/>
              <a:buFont typeface="Times New Roman"/>
              <a:buNone/>
            </a:pPr>
            <a:r>
              <a:rPr b="1" i="1" lang="en-US" sz="7008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necesita</a:t>
            </a:r>
            <a:r>
              <a:rPr b="0" i="1" lang="en-US" sz="4848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el </a:t>
            </a:r>
            <a:r>
              <a:rPr b="1" i="1" lang="en-US" sz="7008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toque</a:t>
            </a:r>
            <a:r>
              <a:rPr b="0" i="1" lang="en-US" sz="4848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una </a:t>
            </a:r>
            <a:r>
              <a:rPr b="1" i="1" lang="en-US" sz="7008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mano hábil </a:t>
            </a:r>
            <a:r>
              <a:rPr b="0" i="1" lang="en-US" sz="4848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 </a:t>
            </a:r>
            <a:r>
              <a:rPr b="1" i="1" lang="en-US" sz="7008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despertar </a:t>
            </a:r>
            <a:r>
              <a:rPr b="0" i="1" lang="en-US" sz="4848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b="1" i="1" lang="en-US" sz="7008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desarrollar</a:t>
            </a:r>
            <a:r>
              <a:rPr b="0" i="1" lang="en-US" sz="4848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estas </a:t>
            </a:r>
            <a:r>
              <a:rPr b="1" i="1" lang="en-US" sz="7008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facultades dormidas</a:t>
            </a:r>
            <a:r>
              <a:rPr b="0" i="1" lang="en-US" sz="4848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 </a:t>
            </a:r>
            <a:endParaRPr/>
          </a:p>
        </p:txBody>
      </p:sp>
      <p:sp>
        <p:nvSpPr>
          <p:cNvPr id="160" name="Google Shape;160;p12"/>
          <p:cNvSpPr txBox="1"/>
          <p:nvPr/>
        </p:nvSpPr>
        <p:spPr>
          <a:xfrm>
            <a:off x="2474632" y="12387881"/>
            <a:ext cx="19434734" cy="571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r>
              <a:rPr b="0" i="0" lang="en-US" sz="3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—Consejos para los Maestros Padres y Alumnos acerca de la Educación Cristiana, 497 (1913). {1MCP 111.2}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5617D"/>
            </a:gs>
            <a:gs pos="100000">
              <a:srgbClr val="F9B233"/>
            </a:gs>
          </a:gsLst>
          <a:lin ang="5400000" scaled="0"/>
        </a:gra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 txBox="1"/>
          <p:nvPr>
            <p:ph type="title"/>
          </p:nvPr>
        </p:nvSpPr>
        <p:spPr>
          <a:xfrm>
            <a:off x="4447334" y="386497"/>
            <a:ext cx="15489332" cy="1768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40"/>
              <a:buFont typeface="Helvetica Neue"/>
              <a:buNone/>
            </a:pPr>
            <a:r>
              <a:rPr b="1" lang="en-US" sz="5940">
                <a:latin typeface="Helvetica Neue"/>
                <a:ea typeface="Helvetica Neue"/>
                <a:cs typeface="Helvetica Neue"/>
                <a:sym typeface="Helvetica Neue"/>
              </a:rPr>
              <a:t>Muchos podrían ser gigantes intelectuales</a:t>
            </a:r>
            <a:endParaRPr/>
          </a:p>
        </p:txBody>
      </p:sp>
      <p:sp>
        <p:nvSpPr>
          <p:cNvPr id="166" name="Google Shape;166;p13"/>
          <p:cNvSpPr/>
          <p:nvPr/>
        </p:nvSpPr>
        <p:spPr>
          <a:xfrm>
            <a:off x="1984669" y="3623090"/>
            <a:ext cx="21074111" cy="9000099"/>
          </a:xfrm>
          <a:prstGeom prst="roundRect">
            <a:avLst>
              <a:gd fmla="val 21980" name="adj"/>
            </a:avLst>
          </a:prstGeom>
          <a:gradFill>
            <a:gsLst>
              <a:gs pos="0">
                <a:srgbClr val="90869F"/>
              </a:gs>
              <a:gs pos="100000">
                <a:srgbClr val="322637"/>
              </a:gs>
            </a:gsLst>
            <a:lin ang="5400000" scaled="0"/>
          </a:gra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102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 Light"/>
              <a:buNone/>
            </a:pPr>
            <a:r>
              <a:t/>
            </a:r>
            <a:endParaRPr b="0" i="0" sz="4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7" name="Google Shape;167;p13"/>
          <p:cNvSpPr txBox="1"/>
          <p:nvPr/>
        </p:nvSpPr>
        <p:spPr>
          <a:xfrm>
            <a:off x="2950601" y="3891203"/>
            <a:ext cx="19142248" cy="873198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939800" lvl="0" marL="939800" marR="0" rtl="0" algn="l">
              <a:lnSpc>
                <a:spcPct val="1102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 Light"/>
              <a:buChar char="➡"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 no se hubieran conformado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alcanzar un nivel bajo</a:t>
            </a:r>
            <a:endParaRPr b="0" i="0" sz="38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939800" lvl="0" marL="939800" marR="0" rtl="0" algn="l">
              <a:lnSpc>
                <a:spcPct val="110204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 Light"/>
              <a:buChar char="➡"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Habrían sido diligentes</a:t>
            </a:r>
            <a:endParaRPr/>
          </a:p>
          <a:p>
            <a:pPr indent="-939800" lvl="0" marL="939800" marR="0" rtl="0" algn="l">
              <a:lnSpc>
                <a:spcPct val="110204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 Light"/>
              <a:buChar char="➡"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Hubiesen permitido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sus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pensamientos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investigaciones cavaran hondo. </a:t>
            </a:r>
            <a:endParaRPr/>
          </a:p>
          <a:p>
            <a:pPr indent="-939800" lvl="0" marL="939800" marR="0" rtl="0" algn="l">
              <a:lnSpc>
                <a:spcPct val="110204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 Light"/>
              <a:buChar char="➡"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Corren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peligro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ser superficiales</a:t>
            </a:r>
            <a:endParaRPr/>
          </a:p>
          <a:p>
            <a:pPr indent="-939800" lvl="0" marL="939800" marR="0" rtl="0" algn="l">
              <a:lnSpc>
                <a:spcPct val="110204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 Light"/>
              <a:buChar char="➡"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Consideran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tienen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grado suficiente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conocimiento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comprensión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los temas</a:t>
            </a:r>
            <a:endParaRPr b="0" i="0" sz="38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939800" lvl="0" marL="939800" marR="0" rtl="0" algn="l">
              <a:lnSpc>
                <a:spcPct val="110204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 Light"/>
              <a:buChar char="➡"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 no aman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estudio no cavarán hondo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obtener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todos los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tesoros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podrían adquirir</a:t>
            </a:r>
            <a:endParaRPr/>
          </a:p>
        </p:txBody>
      </p:sp>
      <p:sp>
        <p:nvSpPr>
          <p:cNvPr id="168" name="Google Shape;168;p13"/>
          <p:cNvSpPr txBox="1"/>
          <p:nvPr/>
        </p:nvSpPr>
        <p:spPr>
          <a:xfrm>
            <a:off x="2642452" y="2312547"/>
            <a:ext cx="12754769" cy="82284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mes New Roman"/>
              <a:buNone/>
            </a:pPr>
            <a:r>
              <a:rPr b="1" i="1" lang="en-US" sz="5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Muchos podrían ser hoy gigantes intelectuales</a:t>
            </a:r>
            <a:endParaRPr/>
          </a:p>
        </p:txBody>
      </p:sp>
      <p:sp>
        <p:nvSpPr>
          <p:cNvPr id="169" name="Google Shape;169;p13"/>
          <p:cNvSpPr txBox="1"/>
          <p:nvPr/>
        </p:nvSpPr>
        <p:spPr>
          <a:xfrm>
            <a:off x="13889544" y="12779029"/>
            <a:ext cx="6313654" cy="622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—Carta 33, 1886. {1MCP 111.3}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/>
          <p:nvPr>
            <p:ph type="title"/>
          </p:nvPr>
        </p:nvSpPr>
        <p:spPr>
          <a:xfrm>
            <a:off x="2469946" y="769672"/>
            <a:ext cx="15432133" cy="1544273"/>
          </a:xfrm>
          <a:prstGeom prst="rect">
            <a:avLst/>
          </a:prstGeom>
          <a:gradFill>
            <a:gsLst>
              <a:gs pos="0">
                <a:srgbClr val="A8A0FF"/>
              </a:gs>
              <a:gs pos="100000">
                <a:srgbClr val="ACB8FF"/>
              </a:gs>
            </a:gsLst>
            <a:lin ang="1620000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Arial Black"/>
              <a:buNone/>
            </a:pPr>
            <a:r>
              <a:rPr lang="en-US" sz="5800"/>
              <a:t>Es necesaria la autodisciplina</a:t>
            </a:r>
            <a:endParaRPr/>
          </a:p>
        </p:txBody>
      </p:sp>
      <p:sp>
        <p:nvSpPr>
          <p:cNvPr id="175" name="Google Shape;175;p14"/>
          <p:cNvSpPr txBox="1"/>
          <p:nvPr/>
        </p:nvSpPr>
        <p:spPr>
          <a:xfrm>
            <a:off x="1013085" y="2883174"/>
            <a:ext cx="17279055" cy="1696989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</a:pPr>
            <a:r>
              <a:rPr b="1" i="1" lang="en-US" sz="5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 demanda la educación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</a:pPr>
            <a:r>
              <a:rPr b="1" i="1" lang="en-US" sz="5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las facultades mentales:</a:t>
            </a:r>
            <a:endParaRPr/>
          </a:p>
        </p:txBody>
      </p:sp>
      <p:sp>
        <p:nvSpPr>
          <p:cNvPr id="176" name="Google Shape;176;p14"/>
          <p:cNvSpPr txBox="1"/>
          <p:nvPr/>
        </p:nvSpPr>
        <p:spPr>
          <a:xfrm>
            <a:off x="1880032" y="5149391"/>
            <a:ext cx="15957416" cy="6037190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247650" lvl="0" marL="228600" marR="0" rtl="0" algn="l">
              <a:lnSpc>
                <a:spcPct val="103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"/>
              <a:buChar char="•"/>
            </a:pPr>
            <a:r>
              <a:rPr b="0" i="0" lang="en-US" sz="3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Necesitan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 cultivadas</a:t>
            </a:r>
            <a:endParaRPr b="0" i="0" sz="51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47650" lvl="0" marL="228600" marR="0" rtl="0" algn="l">
              <a:lnSpc>
                <a:spcPct val="103921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"/>
              <a:buChar char="•"/>
            </a:pPr>
            <a:r>
              <a:rPr b="0" i="0" lang="en-US" sz="3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necesita</a:t>
            </a:r>
            <a:r>
              <a:rPr b="0" i="0" lang="en-US" sz="3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poder transformador</a:t>
            </a:r>
            <a:r>
              <a:rPr b="0" i="0" lang="en-US" sz="3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sobre el corazón y el carácter.</a:t>
            </a:r>
            <a:endParaRPr/>
          </a:p>
          <a:p>
            <a:pPr indent="-247650" lvl="0" marL="228600" marR="0" rtl="0" algn="l">
              <a:lnSpc>
                <a:spcPct val="103921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"/>
              <a:buChar char="•"/>
            </a:pPr>
            <a:r>
              <a:rPr b="0" i="0" lang="en-US" sz="3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autodisciplina</a:t>
            </a:r>
            <a:r>
              <a:rPr b="0" i="0" lang="en-US" sz="3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necesita ser practicada </a:t>
            </a:r>
            <a:endParaRPr/>
          </a:p>
          <a:p>
            <a:pPr indent="-247650" lvl="0" marL="228600" marR="0" rtl="0" algn="l">
              <a:lnSpc>
                <a:spcPct val="103921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"/>
              <a:buChar char="•"/>
            </a:pPr>
            <a:r>
              <a:rPr b="0" i="0" lang="en-US" sz="3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mente y el corazón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son puestos en sujeción</a:t>
            </a:r>
            <a:r>
              <a:rPr b="0" i="0" lang="en-US" sz="3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-247650" lvl="0" marL="228600" marR="0" rtl="0" algn="l">
              <a:lnSpc>
                <a:spcPct val="103921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"/>
              <a:buChar char="•"/>
            </a:pPr>
            <a:r>
              <a:rPr b="0" i="0" lang="en-US" sz="3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disciplina decidida</a:t>
            </a:r>
            <a:r>
              <a:rPr b="0" i="0" lang="en-US" sz="3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realizará más que la elocuencia y los talentos más brillantes</a:t>
            </a:r>
            <a:endParaRPr/>
          </a:p>
          <a:p>
            <a:pPr indent="-247650" lvl="0" marL="228600" marR="0" rtl="0" algn="l">
              <a:lnSpc>
                <a:spcPct val="135897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"/>
              <a:buChar char="•"/>
            </a:pPr>
            <a:r>
              <a:rPr b="0" i="0" lang="en-US" sz="3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mente ordinaria realizará una obra mayor y más elevada</a:t>
            </a:r>
            <a:endParaRPr/>
          </a:p>
        </p:txBody>
      </p:sp>
      <p:sp>
        <p:nvSpPr>
          <p:cNvPr id="177" name="Google Shape;177;p14"/>
          <p:cNvSpPr txBox="1"/>
          <p:nvPr/>
        </p:nvSpPr>
        <p:spPr>
          <a:xfrm>
            <a:off x="7025908" y="12676260"/>
            <a:ext cx="8057199" cy="571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r>
              <a:rPr b="0" i="0" lang="en-US" sz="3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RH, 28 de julio de 1896. {1MCP 111.4}</a:t>
            </a:r>
            <a:endParaRPr/>
          </a:p>
        </p:txBody>
      </p:sp>
      <p:pic>
        <p:nvPicPr>
          <p:cNvPr descr="Imagen" id="178" name="Google Shape;17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27697" y="709898"/>
            <a:ext cx="9728944" cy="1271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83" name="Google Shape;18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4799" y="843517"/>
            <a:ext cx="20774402" cy="1159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5"/>
          <p:cNvSpPr txBox="1"/>
          <p:nvPr>
            <p:ph type="title"/>
          </p:nvPr>
        </p:nvSpPr>
        <p:spPr>
          <a:xfrm>
            <a:off x="4567418" y="1224990"/>
            <a:ext cx="15249164" cy="10050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5925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</a:pPr>
            <a:r>
              <a:rPr b="1" lang="en-US" sz="5400"/>
              <a:t>Los ángeles toman posesión</a:t>
            </a:r>
            <a:r>
              <a:rPr lang="en-US" sz="3700">
                <a:latin typeface="Helvetica Neue"/>
                <a:ea typeface="Helvetica Neue"/>
                <a:cs typeface="Helvetica Neue"/>
                <a:sym typeface="Helvetica Neue"/>
              </a:rPr>
              <a:t> de las </a:t>
            </a:r>
            <a:r>
              <a:rPr b="1" lang="en-US" sz="5400"/>
              <a:t>mentes</a:t>
            </a:r>
            <a:endParaRPr/>
          </a:p>
        </p:txBody>
      </p:sp>
      <p:sp>
        <p:nvSpPr>
          <p:cNvPr id="185" name="Google Shape;185;p15"/>
          <p:cNvSpPr txBox="1"/>
          <p:nvPr/>
        </p:nvSpPr>
        <p:spPr>
          <a:xfrm>
            <a:off x="7826992" y="4106774"/>
            <a:ext cx="8272816" cy="7175836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Times New Roman"/>
              <a:buNone/>
            </a:pP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 ángeles celestiales están trabajando </a:t>
            </a:r>
            <a:r>
              <a:rPr b="0" i="1" lang="en-US" sz="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 </a:t>
            </a: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tomar posesión de las mentes razonadoras</a:t>
            </a:r>
            <a:r>
              <a:rPr b="0" i="1" lang="en-US" sz="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y su </a:t>
            </a: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poder</a:t>
            </a:r>
            <a:r>
              <a:rPr b="0" i="1" lang="en-US" sz="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es </a:t>
            </a: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mucho mayor </a:t>
            </a:r>
            <a:r>
              <a:rPr b="0" i="1" lang="en-US" sz="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el de las </a:t>
            </a: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huestes</a:t>
            </a:r>
            <a:r>
              <a:rPr b="0" i="1" lang="en-US" sz="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las </a:t>
            </a: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tinieblas</a:t>
            </a:r>
            <a:r>
              <a:rPr b="0" i="1" lang="en-US" sz="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86" name="Google Shape;186;p15"/>
          <p:cNvSpPr txBox="1"/>
          <p:nvPr/>
        </p:nvSpPr>
        <p:spPr>
          <a:xfrm>
            <a:off x="6573836" y="12498916"/>
            <a:ext cx="11236326" cy="571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r>
              <a:rPr b="0" i="0" lang="en-US" sz="3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—Palabras de Vida del Gran Maestro, 200 (1900). {1MCP 78.3}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"/>
          <p:cNvSpPr txBox="1"/>
          <p:nvPr/>
        </p:nvSpPr>
        <p:spPr>
          <a:xfrm>
            <a:off x="1439685" y="917974"/>
            <a:ext cx="21504630" cy="6644638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300"/>
              <a:buFont typeface="Times New Roman"/>
              <a:buNone/>
            </a:pPr>
            <a:r>
              <a:rPr b="0" i="1" lang="en-US" sz="11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Hay mentes que tratan con las cosas sagradas y no están en íntima conexión con Dios y no disciernen el Espíritu de Dios.</a:t>
            </a:r>
            <a:endParaRPr/>
          </a:p>
        </p:txBody>
      </p:sp>
      <p:sp>
        <p:nvSpPr>
          <p:cNvPr id="192" name="Google Shape;192;p16"/>
          <p:cNvSpPr txBox="1"/>
          <p:nvPr/>
        </p:nvSpPr>
        <p:spPr>
          <a:xfrm>
            <a:off x="15271495" y="8739716"/>
            <a:ext cx="6744209" cy="571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r>
              <a:rPr b="0" i="0" lang="en-US" sz="3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—Manuscrito 11, 1893. {1MCP 112.1}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 txBox="1"/>
          <p:nvPr/>
        </p:nvSpPr>
        <p:spPr>
          <a:xfrm>
            <a:off x="5899633" y="4291103"/>
            <a:ext cx="11670334" cy="5906378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2" marL="0" marR="0" rtl="0" algn="ctr">
              <a:lnSpc>
                <a:spcPct val="10543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Times New Roman"/>
              <a:buNone/>
            </a:pPr>
            <a:r>
              <a:rPr b="1" i="1" lang="en-US" sz="12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b="1" i="1" lang="en-US" sz="1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Bástate</a:t>
            </a:r>
            <a:endParaRPr b="0" i="0" sz="184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2" marL="0" marR="0" rtl="0" algn="ctr">
              <a:lnSpc>
                <a:spcPct val="71195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400"/>
              <a:buFont typeface="Times New Roman"/>
              <a:buNone/>
            </a:pPr>
            <a:r>
              <a:rPr b="1" i="1" lang="en-US" sz="1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 gracia</a:t>
            </a:r>
            <a:r>
              <a:rPr b="1" i="1" lang="en-US" sz="12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b="0" i="0" sz="49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0" marR="0" rtl="0" algn="ctr">
              <a:lnSpc>
                <a:spcPct val="267346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"/>
              <a:buNone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(2 Corintios 12:9)</a:t>
            </a:r>
            <a:endParaRPr/>
          </a:p>
        </p:txBody>
      </p:sp>
      <p:sp>
        <p:nvSpPr>
          <p:cNvPr id="198" name="Google Shape;198;p17"/>
          <p:cNvSpPr txBox="1"/>
          <p:nvPr>
            <p:ph type="title"/>
          </p:nvPr>
        </p:nvSpPr>
        <p:spPr>
          <a:xfrm>
            <a:off x="0" y="1043385"/>
            <a:ext cx="24384001" cy="138714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Helvetica Neue"/>
              <a:buNone/>
            </a:pPr>
            <a:r>
              <a:rPr lang="en-US" sz="6900"/>
              <a:t>Se exige</a:t>
            </a:r>
            <a:r>
              <a:rPr b="1" lang="en-US" sz="6400"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lang="en-US" sz="6900"/>
              <a:t>más alta </a:t>
            </a:r>
            <a:r>
              <a:rPr b="1" lang="en-US" sz="6400"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lang="en-US" sz="6900"/>
              <a:t>santificada ambición</a:t>
            </a:r>
            <a:endParaRPr/>
          </a:p>
        </p:txBody>
      </p:sp>
      <p:sp>
        <p:nvSpPr>
          <p:cNvPr id="199" name="Google Shape;199;p17"/>
          <p:cNvSpPr txBox="1"/>
          <p:nvPr/>
        </p:nvSpPr>
        <p:spPr>
          <a:xfrm>
            <a:off x="6241243" y="11575456"/>
            <a:ext cx="12307913" cy="107948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2" marL="0" marR="0" rtl="0" algn="ctr">
              <a:lnSpc>
                <a:spcPct val="131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la promesa del gran Maestro. 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"/>
          <p:cNvSpPr txBox="1"/>
          <p:nvPr/>
        </p:nvSpPr>
        <p:spPr>
          <a:xfrm>
            <a:off x="11803316" y="11908366"/>
            <a:ext cx="9006968" cy="635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Helvetica Neue Light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—CMPyAEC, 345, 346 (1896). {1MCP 112.2}</a:t>
            </a:r>
            <a:endParaRPr/>
          </a:p>
        </p:txBody>
      </p:sp>
      <p:sp>
        <p:nvSpPr>
          <p:cNvPr id="205" name="Google Shape;205;p18"/>
          <p:cNvSpPr txBox="1"/>
          <p:nvPr/>
        </p:nvSpPr>
        <p:spPr>
          <a:xfrm>
            <a:off x="3410346" y="3187387"/>
            <a:ext cx="19475352" cy="661633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933762" lvl="0" marL="1060762" marR="0" rtl="0" algn="l">
              <a:lnSpc>
                <a:spcPct val="1289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20"/>
              <a:buFont typeface="Helvetica Neue"/>
              <a:buChar char="•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Aprendan</a:t>
            </a:r>
            <a:r>
              <a:rPr b="0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la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inspiración</a:t>
            </a:r>
            <a:r>
              <a:rPr b="0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las palabras</a:t>
            </a:r>
            <a:endParaRPr/>
          </a:p>
          <a:p>
            <a:pPr indent="-933762" lvl="0" marL="1060762" marR="0" rtl="0" algn="l">
              <a:lnSpc>
                <a:spcPct val="128985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520"/>
              <a:buFont typeface="Helvetica Neue"/>
              <a:buChar char="•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Nunca</a:t>
            </a:r>
            <a:r>
              <a:rPr b="0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hablen </a:t>
            </a:r>
            <a:r>
              <a:rPr b="0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duda e incredulidad</a:t>
            </a:r>
            <a:endParaRPr/>
          </a:p>
          <a:p>
            <a:pPr indent="-933762" lvl="0" marL="1060762" marR="0" rtl="0" algn="l">
              <a:lnSpc>
                <a:spcPct val="128985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520"/>
              <a:buFont typeface="Helvetica Neue"/>
              <a:buChar char="•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Sean enérgicos</a:t>
            </a:r>
            <a:endParaRPr/>
          </a:p>
          <a:p>
            <a:pPr indent="-933762" lvl="0" marL="1060762" marR="0" rtl="0" algn="l">
              <a:lnSpc>
                <a:spcPct val="128985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520"/>
              <a:buFont typeface="Helvetica Neue"/>
              <a:buChar char="•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hay servicio</a:t>
            </a:r>
            <a:r>
              <a:rPr b="0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medias </a:t>
            </a:r>
            <a:endParaRPr b="1" i="0" sz="69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933762" lvl="0" marL="1060762" marR="0" rtl="0" algn="l">
              <a:lnSpc>
                <a:spcPct val="128985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520"/>
              <a:buFont typeface="Helvetica Neue"/>
              <a:buChar char="•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exige</a:t>
            </a:r>
            <a:r>
              <a:rPr b="0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más alta</a:t>
            </a:r>
            <a:r>
              <a:rPr b="0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santificada ambición</a:t>
            </a:r>
            <a:r>
              <a:rPr b="0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sp>
        <p:nvSpPr>
          <p:cNvPr id="206" name="Google Shape;206;p18"/>
          <p:cNvSpPr txBox="1"/>
          <p:nvPr>
            <p:ph type="title"/>
          </p:nvPr>
        </p:nvSpPr>
        <p:spPr>
          <a:xfrm>
            <a:off x="0" y="1043385"/>
            <a:ext cx="24384001" cy="138714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17"/>
              <a:buFont typeface="Helvetica Neue"/>
              <a:buNone/>
            </a:pPr>
            <a:r>
              <a:rPr lang="en-US" sz="6417"/>
              <a:t>Se exige</a:t>
            </a:r>
            <a:r>
              <a:rPr b="1" lang="en-US" sz="8463"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lang="en-US" sz="6417"/>
              <a:t>más alta </a:t>
            </a:r>
            <a:r>
              <a:rPr b="1" lang="en-US" sz="8463"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lang="en-US" sz="6417"/>
              <a:t>santificada ambición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"/>
          <p:cNvSpPr txBox="1"/>
          <p:nvPr/>
        </p:nvSpPr>
        <p:spPr>
          <a:xfrm>
            <a:off x="2217128" y="4659157"/>
            <a:ext cx="22979455" cy="7069372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711200" lvl="0" marL="711200" marR="0" rtl="0" algn="l">
              <a:lnSpc>
                <a:spcPct val="1462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Arial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Pensar y obrar</a:t>
            </a:r>
            <a:endParaRPr/>
          </a:p>
          <a:p>
            <a:pPr indent="-711200" lvl="0" marL="711200" marR="0" rtl="0" algn="l">
              <a:lnSpc>
                <a:spcPct val="1462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Arial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Buscar en Dios sabiduría</a:t>
            </a:r>
            <a:endParaRPr/>
          </a:p>
          <a:p>
            <a:pPr indent="-711200" lvl="0" marL="711200" marR="0" rtl="0" algn="l">
              <a:lnSpc>
                <a:spcPct val="1462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Arial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Estar en condición de llevar nuestras cargas</a:t>
            </a:r>
            <a:endParaRPr/>
          </a:p>
          <a:p>
            <a:pPr indent="-711200" lvl="0" marL="711200" marR="0" rtl="0" algn="l">
              <a:lnSpc>
                <a:spcPct val="1462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Arial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Obrar con la personalidad que Dios les ha dado</a:t>
            </a:r>
            <a:endParaRPr/>
          </a:p>
          <a:p>
            <a:pPr indent="-711200" lvl="0" marL="711200" marR="0" rtl="0" algn="l">
              <a:lnSpc>
                <a:spcPct val="1462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Arial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sean la sombra de otra persona</a:t>
            </a:r>
            <a:endParaRPr/>
          </a:p>
          <a:p>
            <a:pPr indent="-711200" lvl="0" marL="711200" marR="0" rtl="0" algn="l">
              <a:lnSpc>
                <a:spcPct val="1462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Arial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 Señor obrará en ustedes</a:t>
            </a:r>
            <a:endParaRPr/>
          </a:p>
          <a:p>
            <a:pPr indent="-711200" lvl="0" marL="711200" marR="0" rtl="0" algn="l">
              <a:lnSpc>
                <a:spcPct val="1462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Arial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 ustedes y por medio de ustedes.</a:t>
            </a:r>
            <a:endParaRPr/>
          </a:p>
        </p:txBody>
      </p:sp>
      <p:sp>
        <p:nvSpPr>
          <p:cNvPr id="212" name="Google Shape;212;p19"/>
          <p:cNvSpPr txBox="1"/>
          <p:nvPr>
            <p:ph type="title"/>
          </p:nvPr>
        </p:nvSpPr>
        <p:spPr>
          <a:xfrm>
            <a:off x="1669961" y="622201"/>
            <a:ext cx="22774253" cy="1757759"/>
          </a:xfrm>
          <a:prstGeom prst="rect">
            <a:avLst/>
          </a:prstGeom>
          <a:gradFill>
            <a:gsLst>
              <a:gs pos="0">
                <a:srgbClr val="A8A0FF"/>
              </a:gs>
              <a:gs pos="100000">
                <a:srgbClr val="ACB8FF"/>
              </a:gs>
            </a:gsLst>
            <a:lin ang="1620000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48"/>
              <a:buFont typeface="Arial Black"/>
              <a:buNone/>
            </a:pPr>
            <a:r>
              <a:rPr lang="en-US" sz="4648"/>
              <a:t>La verdad del evangelio proporciona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48"/>
              <a:buFont typeface="Arial Black"/>
              <a:buNone/>
            </a:pPr>
            <a:r>
              <a:rPr lang="en-US" sz="4648"/>
              <a:t>un propósito firme</a:t>
            </a:r>
            <a:endParaRPr/>
          </a:p>
        </p:txBody>
      </p:sp>
      <p:sp>
        <p:nvSpPr>
          <p:cNvPr id="213" name="Google Shape;213;p19"/>
          <p:cNvSpPr txBox="1"/>
          <p:nvPr/>
        </p:nvSpPr>
        <p:spPr>
          <a:xfrm>
            <a:off x="7168080" y="11980797"/>
            <a:ext cx="9675306" cy="571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r>
              <a:rPr b="0" i="0" lang="en-US" sz="3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Ministerio de Curación, 398 (1905). {1MCP 112.3}</a:t>
            </a:r>
            <a:endParaRPr/>
          </a:p>
        </p:txBody>
      </p:sp>
      <p:sp>
        <p:nvSpPr>
          <p:cNvPr id="214" name="Google Shape;214;p19"/>
          <p:cNvSpPr txBox="1"/>
          <p:nvPr/>
        </p:nvSpPr>
        <p:spPr>
          <a:xfrm>
            <a:off x="1595001" y="3323283"/>
            <a:ext cx="6953065" cy="689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Times New Roman"/>
              <a:buNone/>
            </a:pPr>
            <a:r>
              <a:rPr b="0" i="0" lang="en-US" sz="4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 nos ha dado capacidad para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64" name="Google Shape;6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23277" y="3167414"/>
            <a:ext cx="6189198" cy="376023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"/>
          <p:cNvSpPr txBox="1"/>
          <p:nvPr>
            <p:ph idx="1" type="body"/>
          </p:nvPr>
        </p:nvSpPr>
        <p:spPr>
          <a:xfrm>
            <a:off x="15014656" y="4060086"/>
            <a:ext cx="4971292" cy="283001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lang="en-US" sz="2600"/>
              <a:t>Seminario  basado en el libro Mente, Carácter y Personalidad</a:t>
            </a:r>
            <a:endParaRPr/>
          </a:p>
          <a:p>
            <a:pPr indent="0" lvl="1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lang="en-US" sz="2600"/>
              <a:t>Autor: Elena G. de White</a:t>
            </a:r>
            <a:endParaRPr/>
          </a:p>
        </p:txBody>
      </p:sp>
      <p:pic>
        <p:nvPicPr>
          <p:cNvPr descr="PortadA MENTEcaracterPer.png" id="66" name="Google Shape;66;p2"/>
          <p:cNvPicPr preferRelativeResize="0"/>
          <p:nvPr/>
        </p:nvPicPr>
        <p:blipFill rotWithShape="1">
          <a:blip r:embed="rId4">
            <a:alphaModFix/>
          </a:blip>
          <a:srcRect b="0" l="0" r="0" t="963"/>
          <a:stretch/>
        </p:blipFill>
        <p:spPr>
          <a:xfrm>
            <a:off x="4229100" y="425697"/>
            <a:ext cx="8064798" cy="128646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MINMUJER.png" id="67" name="Google Shape;67;p2"/>
          <p:cNvPicPr preferRelativeResize="0"/>
          <p:nvPr/>
        </p:nvPicPr>
        <p:blipFill rotWithShape="1">
          <a:blip r:embed="rId5">
            <a:alphaModFix/>
          </a:blip>
          <a:srcRect b="0" l="632" r="631" t="0"/>
          <a:stretch/>
        </p:blipFill>
        <p:spPr>
          <a:xfrm>
            <a:off x="15862894" y="1768672"/>
            <a:ext cx="3510150" cy="2114331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pic>
        <p:nvPicPr>
          <p:cNvPr descr="Galería de imágenes" id="68" name="Google Shape;68;p2"/>
          <p:cNvPicPr preferRelativeResize="0"/>
          <p:nvPr/>
        </p:nvPicPr>
        <p:blipFill rotWithShape="1">
          <a:blip r:embed="rId6">
            <a:alphaModFix/>
          </a:blip>
          <a:srcRect b="0" l="2067" r="2066" t="0"/>
          <a:stretch/>
        </p:blipFill>
        <p:spPr>
          <a:xfrm>
            <a:off x="11645429" y="7558431"/>
            <a:ext cx="10075745" cy="6566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/>
          <p:nvPr/>
        </p:nvSpPr>
        <p:spPr>
          <a:xfrm>
            <a:off x="2608298" y="4766612"/>
            <a:ext cx="20516481" cy="5562842"/>
          </a:xfrm>
          <a:prstGeom prst="rect">
            <a:avLst/>
          </a:prstGeom>
          <a:gradFill>
            <a:gsLst>
              <a:gs pos="0">
                <a:srgbClr val="4597AA"/>
              </a:gs>
              <a:gs pos="100000">
                <a:srgbClr val="52575F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371600" lvl="0" marL="137160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Helvetica Neue"/>
              <a:buChar char="•"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Puedan inspirar su corazón con santo celo,</a:t>
            </a:r>
            <a:endParaRPr/>
          </a:p>
          <a:p>
            <a:pPr indent="-1371600" lvl="0" marL="137160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Helvetica Neue"/>
              <a:buChar char="•"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levándolo a avanzar constante y firmemente y sea una luz brillante y resplandeciente.</a:t>
            </a:r>
            <a:endParaRPr/>
          </a:p>
          <a:p>
            <a:pPr indent="-1371600" lvl="0" marL="137160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Helvetica Neue"/>
              <a:buChar char="•"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 facultades de percepción aumentarán en poder y solidez</a:t>
            </a:r>
            <a:endParaRPr/>
          </a:p>
          <a:p>
            <a:pPr indent="-1371600" lvl="0" marL="137160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Helvetica Neue"/>
              <a:buChar char="•"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Haga todo esfuerzo, para alcanzar la alta norma</a:t>
            </a:r>
            <a:endParaRPr/>
          </a:p>
        </p:txBody>
      </p:sp>
      <p:sp>
        <p:nvSpPr>
          <p:cNvPr id="220" name="Google Shape;220;p20"/>
          <p:cNvSpPr txBox="1"/>
          <p:nvPr>
            <p:ph type="title"/>
          </p:nvPr>
        </p:nvSpPr>
        <p:spPr>
          <a:xfrm>
            <a:off x="5731678" y="63401"/>
            <a:ext cx="15698107" cy="2281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Helvetica Neue"/>
              <a:buNone/>
            </a:pPr>
            <a:r>
              <a:rPr b="1" lang="en-US" sz="7100">
                <a:latin typeface="Helvetica Neue"/>
                <a:ea typeface="Helvetica Neue"/>
                <a:cs typeface="Helvetica Neue"/>
                <a:sym typeface="Helvetica Neue"/>
              </a:rPr>
              <a:t>Avance constantemente</a:t>
            </a:r>
            <a:endParaRPr/>
          </a:p>
        </p:txBody>
      </p:sp>
      <p:sp>
        <p:nvSpPr>
          <p:cNvPr id="221" name="Google Shape;221;p20"/>
          <p:cNvSpPr txBox="1"/>
          <p:nvPr/>
        </p:nvSpPr>
        <p:spPr>
          <a:xfrm>
            <a:off x="13725180" y="11735262"/>
            <a:ext cx="7121920" cy="660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—Carta 123, 1904. {1MCP 113.3}</a:t>
            </a:r>
            <a:endParaRPr/>
          </a:p>
        </p:txBody>
      </p:sp>
      <p:sp>
        <p:nvSpPr>
          <p:cNvPr id="222" name="Google Shape;222;p20"/>
          <p:cNvSpPr txBox="1"/>
          <p:nvPr/>
        </p:nvSpPr>
        <p:spPr>
          <a:xfrm>
            <a:off x="3071217" y="2947512"/>
            <a:ext cx="14205844" cy="81122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Times New Roman"/>
              <a:buNone/>
            </a:pPr>
            <a:r>
              <a:rPr b="0" i="1" lang="en-US" sz="5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 una ambición santificada de modo que los ángeles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 txBox="1"/>
          <p:nvPr/>
        </p:nvSpPr>
        <p:spPr>
          <a:xfrm>
            <a:off x="1873849" y="924266"/>
            <a:ext cx="21296702" cy="3951239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2575F"/>
              </a:gs>
            </a:gsLst>
            <a:lin ang="5400000" scaled="0"/>
          </a:gradFill>
          <a:ln>
            <a:noFill/>
          </a:ln>
          <a:effectLst>
            <a:outerShdw blurRad="190500" rotWithShape="0" dir="5400000" dist="177800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00"/>
              <a:buFont typeface="Arial"/>
              <a:buNone/>
            </a:pPr>
            <a:r>
              <a:rPr b="1" i="0" lang="en-US" sz="6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1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Sed</a:t>
            </a:r>
            <a:r>
              <a:rPr b="0" i="0" lang="en-US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pues</a:t>
            </a:r>
            <a:r>
              <a:rPr b="0" i="0" lang="en-US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vosotros</a:t>
            </a:r>
            <a:r>
              <a:rPr b="0" i="0" lang="en-US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perfectos</a:t>
            </a:r>
            <a:r>
              <a:rPr b="0" i="0" lang="en-US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como vuestro Padre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b="1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está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 los </a:t>
            </a:r>
            <a:r>
              <a:rPr b="1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cielos</a:t>
            </a:r>
            <a:r>
              <a:rPr b="0" i="0" lang="en-US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es </a:t>
            </a:r>
            <a:r>
              <a:rPr b="1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perfecto</a:t>
            </a:r>
            <a:r>
              <a:rPr b="1" i="0" lang="en-US" sz="6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”. </a:t>
            </a:r>
            <a:endParaRPr/>
          </a:p>
        </p:txBody>
      </p:sp>
      <p:sp>
        <p:nvSpPr>
          <p:cNvPr id="228" name="Google Shape;228;p21"/>
          <p:cNvSpPr txBox="1"/>
          <p:nvPr/>
        </p:nvSpPr>
        <p:spPr>
          <a:xfrm>
            <a:off x="17053258" y="12611100"/>
            <a:ext cx="3011349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—Mateo 5:48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233" name="Google Shape;23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33028" y="2185188"/>
            <a:ext cx="6206936" cy="699189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2"/>
          <p:cNvSpPr txBox="1"/>
          <p:nvPr/>
        </p:nvSpPr>
        <p:spPr>
          <a:xfrm>
            <a:off x="7973221" y="12397316"/>
            <a:ext cx="13936523" cy="622301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Review and Herald, 15 de noviembre de 1887. {1MCP 80.3}</a:t>
            </a:r>
            <a:endParaRPr/>
          </a:p>
        </p:txBody>
      </p:sp>
      <p:sp>
        <p:nvSpPr>
          <p:cNvPr id="235" name="Google Shape;235;p22"/>
          <p:cNvSpPr txBox="1"/>
          <p:nvPr>
            <p:ph type="title"/>
          </p:nvPr>
        </p:nvSpPr>
        <p:spPr>
          <a:xfrm>
            <a:off x="2263983" y="133532"/>
            <a:ext cx="19856034" cy="201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Helvetica Neue"/>
              <a:buNone/>
            </a:pPr>
            <a:r>
              <a:rPr b="1" lang="en-US" sz="8800">
                <a:latin typeface="Helvetica Neue"/>
                <a:ea typeface="Helvetica Neue"/>
                <a:cs typeface="Helvetica Neue"/>
                <a:sym typeface="Helvetica Neue"/>
              </a:rPr>
              <a:t>Desarrolle todas sus facultades</a:t>
            </a:r>
            <a:endParaRPr/>
          </a:p>
        </p:txBody>
      </p:sp>
      <p:sp>
        <p:nvSpPr>
          <p:cNvPr id="236" name="Google Shape;236;p22"/>
          <p:cNvSpPr txBox="1"/>
          <p:nvPr/>
        </p:nvSpPr>
        <p:spPr>
          <a:xfrm>
            <a:off x="2617200" y="4569700"/>
            <a:ext cx="15362171" cy="6626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350818" lvl="0" marL="1350818" marR="0" rtl="0" algn="l">
              <a:lnSpc>
                <a:spcPct val="13230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Char char="•"/>
            </a:pP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Crezcamos continuamente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santidad</a:t>
            </a:r>
            <a:endParaRPr b="1" i="0" sz="65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80654" lvl="0" marL="1080654" marR="0" rtl="0" algn="l">
              <a:lnSpc>
                <a:spcPct val="13230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 Light"/>
              <a:buChar char="•"/>
            </a:pP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felicidad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en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utilidad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  <a:p>
            <a:pPr indent="-1080654" lvl="0" marL="1080654" marR="0" rtl="0" algn="l">
              <a:lnSpc>
                <a:spcPct val="13230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 Light"/>
              <a:buChar char="•"/>
            </a:pP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capacidades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son como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sagrados dones</a:t>
            </a:r>
            <a:endParaRPr b="1" i="0" sz="65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50818" lvl="0" marL="1350818" marR="0" rtl="0" algn="l">
              <a:lnSpc>
                <a:spcPct val="13230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Char char="•"/>
            </a:pP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Regalos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Señor, emplearlas debidamente.</a:t>
            </a:r>
            <a:endParaRPr/>
          </a:p>
        </p:txBody>
      </p:sp>
      <p:sp>
        <p:nvSpPr>
          <p:cNvPr id="237" name="Google Shape;237;p22"/>
          <p:cNvSpPr txBox="1"/>
          <p:nvPr/>
        </p:nvSpPr>
        <p:spPr>
          <a:xfrm>
            <a:off x="3756821" y="3320032"/>
            <a:ext cx="5174417" cy="946070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b="1" i="1" lang="en-US" sz="5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 desea que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242" name="Google Shape;2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58428" y="3099588"/>
            <a:ext cx="6206936" cy="699189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/>
          <p:nvPr/>
        </p:nvSpPr>
        <p:spPr>
          <a:xfrm>
            <a:off x="7973221" y="12397316"/>
            <a:ext cx="13936523" cy="622301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——El MC, 309 (1905). {1MCP 113.4}</a:t>
            </a:r>
            <a:endParaRPr/>
          </a:p>
        </p:txBody>
      </p:sp>
      <p:sp>
        <p:nvSpPr>
          <p:cNvPr id="244" name="Google Shape;244;p23"/>
          <p:cNvSpPr txBox="1"/>
          <p:nvPr>
            <p:ph type="title"/>
          </p:nvPr>
        </p:nvSpPr>
        <p:spPr>
          <a:xfrm>
            <a:off x="2263983" y="362132"/>
            <a:ext cx="19856034" cy="201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Helvetica Neue"/>
              <a:buNone/>
            </a:pPr>
            <a:r>
              <a:rPr b="1" lang="en-US" sz="8800">
                <a:latin typeface="Helvetica Neue"/>
                <a:ea typeface="Helvetica Neue"/>
                <a:cs typeface="Helvetica Neue"/>
                <a:sym typeface="Helvetica Neue"/>
              </a:rPr>
              <a:t>Desarrolle todas sus facultades</a:t>
            </a:r>
            <a:endParaRPr/>
          </a:p>
        </p:txBody>
      </p:sp>
      <p:sp>
        <p:nvSpPr>
          <p:cNvPr id="245" name="Google Shape;245;p23"/>
          <p:cNvSpPr txBox="1"/>
          <p:nvPr/>
        </p:nvSpPr>
        <p:spPr>
          <a:xfrm>
            <a:off x="1524000" y="4050200"/>
            <a:ext cx="16528858" cy="6903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350818" lvl="0" marL="1350818" marR="0" rtl="0" algn="l">
              <a:lnSpc>
                <a:spcPct val="11846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Char char="•"/>
            </a:pP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Desarrolle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todas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 facultades</a:t>
            </a:r>
            <a:endParaRPr b="1" i="0" sz="65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80654" lvl="0" marL="1080654" marR="0" rtl="0" algn="l">
              <a:lnSpc>
                <a:spcPct val="11846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 Light"/>
              <a:buChar char="•"/>
            </a:pP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las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ponga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ejercicio activo</a:t>
            </a:r>
            <a:endParaRPr b="1" i="0" sz="65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80654" lvl="0" marL="1080654" marR="0" rtl="0" algn="l">
              <a:lnSpc>
                <a:spcPct val="11846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 Light"/>
              <a:buChar char="•"/>
            </a:pP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Anhela que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gocen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todo lo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útil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valioso en esta vida</a:t>
            </a:r>
            <a:endParaRPr/>
          </a:p>
          <a:p>
            <a:pPr indent="-1080654" lvl="0" marL="1080654" marR="0" rtl="0" algn="l">
              <a:lnSpc>
                <a:spcPct val="11846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 Light"/>
              <a:buChar char="•"/>
            </a:pP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sean buenos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hagan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bien</a:t>
            </a:r>
            <a:endParaRPr b="1" i="0" sz="65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50818" lvl="0" marL="1350818" marR="0" rtl="0" algn="l">
              <a:lnSpc>
                <a:spcPct val="11846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Char char="•"/>
            </a:pP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Acumulando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un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tesoro celestial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la vida futura.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"/>
          <p:cNvSpPr txBox="1"/>
          <p:nvPr/>
        </p:nvSpPr>
        <p:spPr>
          <a:xfrm>
            <a:off x="10072955" y="12124266"/>
            <a:ext cx="11638685" cy="660401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Ministerio de Curación, 356 (1905). {1MCP 80.4}</a:t>
            </a:r>
            <a:endParaRPr/>
          </a:p>
        </p:txBody>
      </p:sp>
      <p:sp>
        <p:nvSpPr>
          <p:cNvPr id="251" name="Google Shape;251;p24"/>
          <p:cNvSpPr txBox="1"/>
          <p:nvPr>
            <p:ph type="title"/>
          </p:nvPr>
        </p:nvSpPr>
        <p:spPr>
          <a:xfrm>
            <a:off x="5068997" y="1742657"/>
            <a:ext cx="17544369" cy="2281403"/>
          </a:xfrm>
          <a:prstGeom prst="rect">
            <a:avLst/>
          </a:prstGeom>
          <a:gradFill>
            <a:gsLst>
              <a:gs pos="0">
                <a:srgbClr val="F87E7E"/>
              </a:gs>
              <a:gs pos="100000">
                <a:srgbClr val="52575F"/>
              </a:gs>
            </a:gsLst>
            <a:lin ang="540000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Helvetica Neue"/>
              <a:buNone/>
            </a:pPr>
            <a:r>
              <a:rPr lang="en-US" sz="8800"/>
              <a:t>Oportunidades</a:t>
            </a:r>
            <a:r>
              <a:rPr b="1" lang="en-US" sz="6300">
                <a:latin typeface="Helvetica Neue"/>
                <a:ea typeface="Helvetica Neue"/>
                <a:cs typeface="Helvetica Neue"/>
                <a:sym typeface="Helvetica Neue"/>
              </a:rPr>
              <a:t> al alcance de todos</a:t>
            </a:r>
            <a:endParaRPr/>
          </a:p>
        </p:txBody>
      </p:sp>
      <p:sp>
        <p:nvSpPr>
          <p:cNvPr id="252" name="Google Shape;252;p24"/>
          <p:cNvSpPr txBox="1"/>
          <p:nvPr/>
        </p:nvSpPr>
        <p:spPr>
          <a:xfrm>
            <a:off x="2117769" y="7331695"/>
            <a:ext cx="21113661" cy="353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330200" lvl="0" marL="0" marR="0" rtl="0" algn="l">
              <a:lnSpc>
                <a:spcPct val="13076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</a:pP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mente puede ser expandida y ennoblecida</a:t>
            </a:r>
            <a:endParaRPr/>
          </a:p>
          <a:p>
            <a:pPr indent="330200" lvl="0" marL="0" marR="0" rtl="0" algn="l">
              <a:lnSpc>
                <a:spcPct val="13076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</a:pP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Debería espaciarse en cosas celestiales.</a:t>
            </a:r>
            <a:endParaRPr/>
          </a:p>
          <a:p>
            <a:pPr indent="330200" lvl="0" marL="0" marR="0" rtl="0" algn="l">
              <a:lnSpc>
                <a:spcPct val="13076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</a:pP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Todo el celo, la devoción, la energía inquieta y el deseo afiebrado se concentran en este trabajo.</a:t>
            </a:r>
            <a:endParaRPr/>
          </a:p>
        </p:txBody>
      </p:sp>
      <p:pic>
        <p:nvPicPr>
          <p:cNvPr descr="Imagen" id="253" name="Google Shape;25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00697" y="-425427"/>
            <a:ext cx="6576594" cy="661757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4"/>
          <p:cNvSpPr txBox="1"/>
          <p:nvPr/>
        </p:nvSpPr>
        <p:spPr>
          <a:xfrm>
            <a:off x="5627955" y="4478866"/>
            <a:ext cx="15304619" cy="1219201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Oportunidades y ventajas que están al alcance de todos para fortalecer los poderes morales y espirituales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"/>
          <p:cNvSpPr txBox="1"/>
          <p:nvPr/>
        </p:nvSpPr>
        <p:spPr>
          <a:xfrm>
            <a:off x="10072955" y="12124266"/>
            <a:ext cx="11638685" cy="660401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——Carta 17, 1886. {1MCP 114.2}</a:t>
            </a:r>
            <a:endParaRPr/>
          </a:p>
        </p:txBody>
      </p:sp>
      <p:sp>
        <p:nvSpPr>
          <p:cNvPr id="260" name="Google Shape;260;p25"/>
          <p:cNvSpPr txBox="1"/>
          <p:nvPr/>
        </p:nvSpPr>
        <p:spPr>
          <a:xfrm>
            <a:off x="2066969" y="2311806"/>
            <a:ext cx="21113661" cy="97653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330200" lvl="0" marL="0" marR="0" rtl="0" algn="ctr">
              <a:lnSpc>
                <a:spcPct val="10149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00"/>
              <a:buFont typeface="Times New Roman"/>
              <a:buNone/>
            </a:pPr>
            <a:r>
              <a:rPr b="1" i="1" lang="en-US" sz="6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diablo mira y se ríe al ver el esfuerzo humano</a:t>
            </a:r>
            <a:endParaRPr/>
          </a:p>
        </p:txBody>
      </p:sp>
      <p:sp>
        <p:nvSpPr>
          <p:cNvPr id="261" name="Google Shape;261;p25"/>
          <p:cNvSpPr txBox="1"/>
          <p:nvPr/>
        </p:nvSpPr>
        <p:spPr>
          <a:xfrm>
            <a:off x="1635169" y="4406680"/>
            <a:ext cx="21113661" cy="612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749300" lvl="0" marL="1143000" marR="0" rtl="0" algn="l">
              <a:lnSpc>
                <a:spcPct val="13076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"/>
              <a:buChar char="•"/>
            </a:pP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Luchando perseverante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un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objetivo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nunca alcanzará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que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elude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alcance.</a:t>
            </a:r>
            <a:endParaRPr/>
          </a:p>
          <a:p>
            <a:pPr indent="-749300" lvl="0" marL="1143000" marR="0" rtl="0" algn="l">
              <a:lnSpc>
                <a:spcPct val="13076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"/>
              <a:buChar char="•"/>
            </a:pP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Puede mantenerlos apasionados con el engaño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que no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tiene base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de que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entreguen su fuerza mental y huesos y músculos a los objetivos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nunca alcanzarán</a:t>
            </a:r>
            <a:endParaRPr/>
          </a:p>
          <a:p>
            <a:pPr indent="-749300" lvl="0" marL="1143000" marR="0" rtl="0" algn="l">
              <a:lnSpc>
                <a:spcPct val="13076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"/>
              <a:buChar char="•"/>
            </a:pP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poderes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la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mente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pertenecen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</a:t>
            </a:r>
            <a:endParaRPr/>
          </a:p>
          <a:p>
            <a:pPr indent="-749300" lvl="0" marL="1143000" marR="0" rtl="0" algn="l">
              <a:lnSpc>
                <a:spcPct val="13076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60"/>
              <a:buFont typeface="Helvetica Neue"/>
              <a:buChar char="•"/>
            </a:pP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Son desviados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blanco correcto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de los 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objetos apropiados.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6"/>
          <p:cNvSpPr txBox="1"/>
          <p:nvPr>
            <p:ph type="title"/>
          </p:nvPr>
        </p:nvSpPr>
        <p:spPr>
          <a:xfrm>
            <a:off x="1784350" y="215900"/>
            <a:ext cx="20815300" cy="21475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1388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7200"/>
              <a:buFont typeface="Arial Black"/>
              <a:buNone/>
            </a:pPr>
            <a:r>
              <a:rPr lang="en-US" sz="7200">
                <a:solidFill>
                  <a:srgbClr val="FF2F92"/>
                </a:solidFill>
              </a:rPr>
              <a:t>No puede estorbar el progreso diario</a:t>
            </a:r>
            <a:endParaRPr/>
          </a:p>
        </p:txBody>
      </p:sp>
      <p:sp>
        <p:nvSpPr>
          <p:cNvPr id="267" name="Google Shape;267;p26"/>
          <p:cNvSpPr txBox="1"/>
          <p:nvPr>
            <p:ph idx="1" type="body"/>
          </p:nvPr>
        </p:nvSpPr>
        <p:spPr>
          <a:xfrm>
            <a:off x="348389" y="2527992"/>
            <a:ext cx="23177170" cy="986931"/>
          </a:xfrm>
          <a:prstGeom prst="rect">
            <a:avLst/>
          </a:prstGeom>
          <a:solidFill>
            <a:srgbClr val="E8A432"/>
          </a:solidFill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"/>
              <a:buNone/>
            </a:pPr>
            <a:r>
              <a:rPr lang="en-US" sz="4300">
                <a:latin typeface="Helvetica Neue"/>
                <a:ea typeface="Helvetica Neue"/>
                <a:cs typeface="Helvetica Neue"/>
                <a:sym typeface="Helvetica Neue"/>
              </a:rPr>
              <a:t>Cómo avanzar constantemente en desarrollo mental y poder moral</a:t>
            </a:r>
            <a:endParaRPr/>
          </a:p>
        </p:txBody>
      </p:sp>
      <p:sp>
        <p:nvSpPr>
          <p:cNvPr id="268" name="Google Shape;268;p26"/>
          <p:cNvSpPr txBox="1"/>
          <p:nvPr/>
        </p:nvSpPr>
        <p:spPr>
          <a:xfrm>
            <a:off x="1232357" y="3795072"/>
            <a:ext cx="21039315" cy="7653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677740" lvl="0" marL="766640" marR="0" rtl="0" algn="l">
              <a:lnSpc>
                <a:spcPct val="109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</a:pP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Decídase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alcanzar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norma alta y santa</a:t>
            </a:r>
            <a:endParaRPr/>
          </a:p>
          <a:p>
            <a:pPr indent="-677740" lvl="0" marL="766640" marR="0" rtl="0" algn="l">
              <a:lnSpc>
                <a:spcPct val="109333"/>
              </a:lnSpc>
              <a:spcBef>
                <a:spcPts val="40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</a:pP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Póngase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un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blanco alto</a:t>
            </a:r>
            <a:endParaRPr b="0" i="0" sz="75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77740" lvl="0" marL="766640" marR="0" rtl="0" algn="l">
              <a:lnSpc>
                <a:spcPct val="109333"/>
              </a:lnSpc>
              <a:spcBef>
                <a:spcPts val="40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</a:pP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Actúe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con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propósito ferviente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constantemente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perseverancia</a:t>
            </a:r>
            <a:endParaRPr/>
          </a:p>
          <a:p>
            <a:pPr indent="-677740" lvl="2" marL="677740" marR="0" rtl="0" algn="l">
              <a:lnSpc>
                <a:spcPct val="90666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</a:pP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Nada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el enemigo pueda hacer los</a:t>
            </a:r>
            <a:endParaRPr/>
          </a:p>
          <a:p>
            <a:pPr indent="0" lvl="2" marL="0" marR="0" rtl="0" algn="l">
              <a:lnSpc>
                <a:spcPct val="90666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estorbará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su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progreso diario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sp>
        <p:nvSpPr>
          <p:cNvPr id="269" name="Google Shape;269;p26"/>
          <p:cNvSpPr txBox="1"/>
          <p:nvPr/>
        </p:nvSpPr>
        <p:spPr>
          <a:xfrm>
            <a:off x="13968680" y="12405783"/>
            <a:ext cx="2542642" cy="571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r>
              <a:rPr b="0" i="0" lang="en-US" sz="3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{1MCP 114.4}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"/>
          <p:cNvSpPr txBox="1"/>
          <p:nvPr>
            <p:ph type="title"/>
          </p:nvPr>
        </p:nvSpPr>
        <p:spPr>
          <a:xfrm>
            <a:off x="1225550" y="546100"/>
            <a:ext cx="14164468" cy="88039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574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4176"/>
              <a:buFont typeface="Arial Black"/>
              <a:buNone/>
            </a:pPr>
            <a:r>
              <a:rPr lang="en-US" sz="4176">
                <a:solidFill>
                  <a:srgbClr val="FF2F92"/>
                </a:solidFill>
              </a:rPr>
              <a:t>El enemigo no puede estorbar el progreso diario</a:t>
            </a:r>
            <a:endParaRPr/>
          </a:p>
        </p:txBody>
      </p:sp>
      <p:sp>
        <p:nvSpPr>
          <p:cNvPr id="275" name="Google Shape;275;p27"/>
          <p:cNvSpPr txBox="1"/>
          <p:nvPr>
            <p:ph idx="1" type="body"/>
          </p:nvPr>
        </p:nvSpPr>
        <p:spPr>
          <a:xfrm>
            <a:off x="348389" y="2527992"/>
            <a:ext cx="23177170" cy="986931"/>
          </a:xfrm>
          <a:prstGeom prst="rect">
            <a:avLst/>
          </a:prstGeom>
          <a:solidFill>
            <a:srgbClr val="E8A432"/>
          </a:solidFill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"/>
              <a:buNone/>
            </a:pPr>
            <a:r>
              <a:rPr lang="en-US" sz="4300">
                <a:latin typeface="Helvetica Neue"/>
                <a:ea typeface="Helvetica Neue"/>
                <a:cs typeface="Helvetica Neue"/>
                <a:sym typeface="Helvetica Neue"/>
              </a:rPr>
              <a:t>Cómo avanzar constantemente en desarrollo mental y poder moral</a:t>
            </a:r>
            <a:endParaRPr/>
          </a:p>
        </p:txBody>
      </p:sp>
      <p:sp>
        <p:nvSpPr>
          <p:cNvPr id="276" name="Google Shape;276;p27"/>
          <p:cNvSpPr txBox="1"/>
          <p:nvPr/>
        </p:nvSpPr>
        <p:spPr>
          <a:xfrm>
            <a:off x="1232357" y="3933502"/>
            <a:ext cx="21039315" cy="7376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677740" lvl="0" marL="766640" marR="0" rtl="0" algn="l">
              <a:lnSpc>
                <a:spcPct val="109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</a:pP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pesar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los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inconvenientes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los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cambios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las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perplejidades</a:t>
            </a:r>
            <a:endParaRPr b="0" i="0" sz="75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77740" lvl="0" marL="766640" marR="0" rtl="0" algn="l">
              <a:lnSpc>
                <a:spcPct val="109333"/>
              </a:lnSpc>
              <a:spcBef>
                <a:spcPts val="40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</a:pP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Nadie necesita ser ignorante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menos que escoja serlo.</a:t>
            </a:r>
            <a:endParaRPr b="0" i="0" sz="55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77740" lvl="0" marL="766640" marR="0" rtl="0" algn="l">
              <a:lnSpc>
                <a:spcPct val="109333"/>
              </a:lnSpc>
              <a:spcBef>
                <a:spcPts val="40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</a:pP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conocimiento debe ser adquirido constantemente;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el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alimento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la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mente.</a:t>
            </a:r>
            <a:endParaRPr/>
          </a:p>
        </p:txBody>
      </p:sp>
      <p:sp>
        <p:nvSpPr>
          <p:cNvPr id="277" name="Google Shape;277;p27"/>
          <p:cNvSpPr txBox="1"/>
          <p:nvPr/>
        </p:nvSpPr>
        <p:spPr>
          <a:xfrm>
            <a:off x="13968680" y="12405783"/>
            <a:ext cx="2542642" cy="571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r>
              <a:rPr b="0" i="0" lang="en-US" sz="3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{1MCP 114.4}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"/>
          <p:cNvSpPr txBox="1"/>
          <p:nvPr>
            <p:ph type="title"/>
          </p:nvPr>
        </p:nvSpPr>
        <p:spPr>
          <a:xfrm>
            <a:off x="1250950" y="366861"/>
            <a:ext cx="14164468" cy="88039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249137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2609"/>
              <a:buFont typeface="Arial Black"/>
              <a:buNone/>
            </a:pPr>
            <a:r>
              <a:rPr lang="en-US" sz="2609">
                <a:solidFill>
                  <a:srgbClr val="FF2F92"/>
                </a:solidFill>
              </a:rPr>
              <a:t>El enemigo no puede estorbar el progreso diario</a:t>
            </a:r>
            <a:endParaRPr/>
          </a:p>
        </p:txBody>
      </p:sp>
      <p:sp>
        <p:nvSpPr>
          <p:cNvPr id="283" name="Google Shape;283;p28"/>
          <p:cNvSpPr txBox="1"/>
          <p:nvPr/>
        </p:nvSpPr>
        <p:spPr>
          <a:xfrm>
            <a:off x="2172157" y="2447602"/>
            <a:ext cx="21039315" cy="6233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29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Helvetica Neue"/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conocimiento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está al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alcance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todos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que lo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desean. Dios quiere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la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llegue a ser fuerte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que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piense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 más profunda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plena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clara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Camine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con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como lo hizo Enoc;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haga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Consejero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su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progreso será continuo.</a:t>
            </a:r>
            <a:endParaRPr/>
          </a:p>
        </p:txBody>
      </p:sp>
      <p:sp>
        <p:nvSpPr>
          <p:cNvPr id="284" name="Google Shape;284;p28"/>
          <p:cNvSpPr txBox="1"/>
          <p:nvPr/>
        </p:nvSpPr>
        <p:spPr>
          <a:xfrm>
            <a:off x="9029649" y="11821583"/>
            <a:ext cx="5613502" cy="571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r>
              <a:rPr b="0" i="0" lang="en-US" sz="3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Carta 26d, 1887. {1MCP 114.5}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/>
          <p:nvPr>
            <p:ph idx="1" type="body"/>
          </p:nvPr>
        </p:nvSpPr>
        <p:spPr>
          <a:xfrm>
            <a:off x="1183265" y="2527117"/>
            <a:ext cx="7273530" cy="1451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703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49"/>
              <a:buFont typeface="Times New Roman"/>
              <a:buNone/>
            </a:pPr>
            <a:r>
              <a:rPr lang="en-US" sz="5049">
                <a:latin typeface="Times New Roman"/>
                <a:ea typeface="Times New Roman"/>
                <a:cs typeface="Times New Roman"/>
                <a:sym typeface="Times New Roman"/>
              </a:rPr>
              <a:t>Dios ha dado al ser humano</a:t>
            </a:r>
            <a:endParaRPr/>
          </a:p>
        </p:txBody>
      </p:sp>
      <p:sp>
        <p:nvSpPr>
          <p:cNvPr id="290" name="Google Shape;290;p29"/>
          <p:cNvSpPr txBox="1"/>
          <p:nvPr/>
        </p:nvSpPr>
        <p:spPr>
          <a:xfrm>
            <a:off x="17991797" y="12352866"/>
            <a:ext cx="4457108" cy="660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—{1MCP 114.6}</a:t>
            </a:r>
            <a:endParaRPr/>
          </a:p>
        </p:txBody>
      </p:sp>
      <p:sp>
        <p:nvSpPr>
          <p:cNvPr id="291" name="Google Shape;291;p29"/>
          <p:cNvSpPr txBox="1"/>
          <p:nvPr>
            <p:ph type="title"/>
          </p:nvPr>
        </p:nvSpPr>
        <p:spPr>
          <a:xfrm>
            <a:off x="2884123" y="794620"/>
            <a:ext cx="18615754" cy="1451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24"/>
              <a:buFont typeface="Arial Black"/>
              <a:buNone/>
            </a:pPr>
            <a:r>
              <a:rPr lang="en-US" sz="7524"/>
              <a:t>Aférrense y avancen</a:t>
            </a:r>
            <a:endParaRPr/>
          </a:p>
        </p:txBody>
      </p:sp>
      <p:sp>
        <p:nvSpPr>
          <p:cNvPr id="292" name="Google Shape;292;p29"/>
          <p:cNvSpPr txBox="1"/>
          <p:nvPr/>
        </p:nvSpPr>
        <p:spPr>
          <a:xfrm>
            <a:off x="1246026" y="4259614"/>
            <a:ext cx="18911791" cy="2209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787400" lvl="0" marL="876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Helvetica Neue"/>
              <a:buChar char="✓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intelecto</a:t>
            </a:r>
            <a:endParaRPr/>
          </a:p>
          <a:p>
            <a:pPr indent="-787400" lvl="0" marL="876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Helvetica Neue"/>
              <a:buChar char="✓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 dotó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capacidades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debía cultivar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endParaRPr/>
          </a:p>
        </p:txBody>
      </p:sp>
      <p:sp>
        <p:nvSpPr>
          <p:cNvPr id="293" name="Google Shape;293;p29"/>
          <p:cNvSpPr txBox="1"/>
          <p:nvPr/>
        </p:nvSpPr>
        <p:spPr>
          <a:xfrm>
            <a:off x="1246026" y="8482572"/>
            <a:ext cx="18911791" cy="3314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Times New Roman"/>
              <a:buNone/>
            </a:pPr>
            <a:r>
              <a:rPr b="1" i="1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Aférrense firmemente:</a:t>
            </a:r>
            <a:endParaRPr/>
          </a:p>
          <a:p>
            <a:pPr indent="-1433945" lvl="0" marL="2259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20"/>
              <a:buFont typeface="Helvetica Neue"/>
              <a:buChar char="•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Pongan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un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lado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frivolidad</a:t>
            </a:r>
            <a:endParaRPr/>
          </a:p>
          <a:p>
            <a:pPr indent="-1433945" lvl="0" marL="2259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20"/>
              <a:buFont typeface="Helvetica Neue"/>
              <a:buChar char="•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entretenimientos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toda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impureza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ería de imágenes" id="73" name="Google Shape;73;p3"/>
          <p:cNvPicPr preferRelativeResize="0"/>
          <p:nvPr/>
        </p:nvPicPr>
        <p:blipFill rotWithShape="1">
          <a:blip r:embed="rId3">
            <a:alphaModFix/>
          </a:blip>
          <a:srcRect b="4306" l="0" r="0" t="4307"/>
          <a:stretch/>
        </p:blipFill>
        <p:spPr>
          <a:xfrm>
            <a:off x="7734299" y="3200400"/>
            <a:ext cx="13893801" cy="90692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lería de imágenes" id="74" name="Google Shape;74;p3"/>
          <p:cNvPicPr preferRelativeResize="0"/>
          <p:nvPr/>
        </p:nvPicPr>
        <p:blipFill rotWithShape="1">
          <a:blip r:embed="rId4">
            <a:alphaModFix/>
          </a:blip>
          <a:srcRect b="0" l="2067" r="2066" t="0"/>
          <a:stretch/>
        </p:blipFill>
        <p:spPr>
          <a:xfrm>
            <a:off x="166985" y="2898952"/>
            <a:ext cx="6678882" cy="435256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"/>
          <p:cNvSpPr txBox="1"/>
          <p:nvPr>
            <p:ph type="title"/>
          </p:nvPr>
        </p:nvSpPr>
        <p:spPr>
          <a:xfrm>
            <a:off x="5862177" y="1100377"/>
            <a:ext cx="16145020" cy="162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11200"/>
              <a:buFont typeface="Helvetica Neue"/>
              <a:buNone/>
            </a:pPr>
            <a:r>
              <a:rPr b="1" lang="en-US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Diligencia</a:t>
            </a:r>
            <a:endParaRPr/>
          </a:p>
        </p:txBody>
      </p:sp>
      <p:sp>
        <p:nvSpPr>
          <p:cNvPr id="76" name="Google Shape;76;p3"/>
          <p:cNvSpPr txBox="1"/>
          <p:nvPr/>
        </p:nvSpPr>
        <p:spPr>
          <a:xfrm>
            <a:off x="9390942" y="3969264"/>
            <a:ext cx="5779916" cy="180554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84615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5200"/>
              <a:buFont typeface="Arial Rounded"/>
              <a:buNone/>
            </a:pPr>
            <a:r>
              <a:rPr b="1" i="0" lang="en-US" sz="5200" u="none" cap="none" strike="noStrike">
                <a:solidFill>
                  <a:srgbClr val="A6A6A6"/>
                </a:solidFill>
                <a:latin typeface="Arial Rounded"/>
                <a:ea typeface="Arial Rounded"/>
                <a:cs typeface="Arial Rounded"/>
                <a:sym typeface="Arial Rounded"/>
              </a:rPr>
              <a:t>El estudio </a:t>
            </a:r>
            <a:r>
              <a:rPr b="1" i="0" lang="en-US" sz="3900" u="none" cap="none" strike="noStrike">
                <a:solidFill>
                  <a:srgbClr val="A6A6A6"/>
                </a:solidFill>
                <a:latin typeface="Arial Rounded"/>
                <a:ea typeface="Arial Rounded"/>
                <a:cs typeface="Arial Rounded"/>
                <a:sym typeface="Arial Rounded"/>
              </a:rPr>
              <a:t>de</a:t>
            </a:r>
            <a:endParaRPr b="0" i="0" sz="39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84615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3900"/>
              <a:buFont typeface="Arial Rounded"/>
              <a:buNone/>
            </a:pPr>
            <a:r>
              <a:rPr b="1" i="0" lang="en-US" sz="3900" u="none" cap="none" strike="noStrike">
                <a:solidFill>
                  <a:srgbClr val="A6A6A6"/>
                </a:solidFill>
                <a:latin typeface="Arial Rounded"/>
                <a:ea typeface="Arial Rounded"/>
                <a:cs typeface="Arial Rounded"/>
                <a:sym typeface="Arial Rounded"/>
              </a:rPr>
              <a:t>la</a:t>
            </a:r>
            <a:r>
              <a:rPr b="1" i="0" lang="en-US" sz="5200" u="none" cap="none" strike="noStrike">
                <a:solidFill>
                  <a:srgbClr val="A6A6A6"/>
                </a:solidFill>
                <a:latin typeface="Arial Rounded"/>
                <a:ea typeface="Arial Rounded"/>
                <a:cs typeface="Arial Rounded"/>
                <a:sym typeface="Arial Rounded"/>
              </a:rPr>
              <a:t> Biblia </a:t>
            </a:r>
            <a:r>
              <a:rPr b="1" i="0" lang="en-US" sz="3900" u="none" cap="none" strike="noStrike">
                <a:solidFill>
                  <a:srgbClr val="A6A6A6"/>
                </a:solidFill>
                <a:latin typeface="Arial Rounded"/>
                <a:ea typeface="Arial Rounded"/>
                <a:cs typeface="Arial Rounded"/>
                <a:sym typeface="Arial Rounded"/>
              </a:rPr>
              <a:t>y</a:t>
            </a:r>
            <a:endParaRPr b="0" i="0" sz="39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84615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3900"/>
              <a:buFont typeface="Arial Rounded"/>
              <a:buNone/>
            </a:pPr>
            <a:r>
              <a:rPr b="1" i="0" lang="en-US" sz="3900" u="none" cap="none" strike="noStrike">
                <a:solidFill>
                  <a:srgbClr val="A6A6A6"/>
                </a:solidFill>
                <a:latin typeface="Arial Rounded"/>
                <a:ea typeface="Arial Rounded"/>
                <a:cs typeface="Arial Rounded"/>
                <a:sym typeface="Arial Rounded"/>
              </a:rPr>
              <a:t>la </a:t>
            </a:r>
            <a:r>
              <a:rPr b="1" i="0" lang="en-US" sz="5200" u="none" cap="none" strike="noStrike">
                <a:solidFill>
                  <a:srgbClr val="A6A6A6"/>
                </a:solidFill>
                <a:latin typeface="Arial Rounded"/>
                <a:ea typeface="Arial Rounded"/>
                <a:cs typeface="Arial Rounded"/>
                <a:sym typeface="Arial Rounded"/>
              </a:rPr>
              <a:t>mente</a:t>
            </a:r>
            <a:endParaRPr/>
          </a:p>
        </p:txBody>
      </p:sp>
      <p:sp>
        <p:nvSpPr>
          <p:cNvPr id="77" name="Google Shape;77;p3"/>
          <p:cNvSpPr txBox="1"/>
          <p:nvPr/>
        </p:nvSpPr>
        <p:spPr>
          <a:xfrm>
            <a:off x="9390942" y="7317850"/>
            <a:ext cx="4222479" cy="1086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71153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5200"/>
              <a:buFont typeface="Arial Rounded"/>
              <a:buNone/>
            </a:pPr>
            <a:r>
              <a:rPr b="1" i="0" lang="en-US" sz="5200" u="none" cap="none" strike="noStrike">
                <a:solidFill>
                  <a:srgbClr val="A6A6A6"/>
                </a:solidFill>
                <a:latin typeface="Arial Rounded"/>
                <a:ea typeface="Arial Rounded"/>
                <a:cs typeface="Arial Rounded"/>
                <a:sym typeface="Arial Rounded"/>
              </a:rPr>
              <a:t>Alimento</a:t>
            </a:r>
            <a:endParaRPr/>
          </a:p>
          <a:p>
            <a:pPr indent="0" lvl="0" marL="0" marR="0" rtl="0" algn="l">
              <a:lnSpc>
                <a:spcPct val="71153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3900"/>
              <a:buFont typeface="Arial Rounded"/>
              <a:buNone/>
            </a:pPr>
            <a:r>
              <a:rPr b="1" i="0" lang="en-US" sz="3900" u="none" cap="none" strike="noStrike">
                <a:solidFill>
                  <a:srgbClr val="A6A6A6"/>
                </a:solidFill>
                <a:latin typeface="Arial Rounded"/>
                <a:ea typeface="Arial Rounded"/>
                <a:cs typeface="Arial Rounded"/>
                <a:sym typeface="Arial Rounded"/>
              </a:rPr>
              <a:t>para la </a:t>
            </a:r>
            <a:r>
              <a:rPr b="1" i="0" lang="en-US" sz="5200" u="none" cap="none" strike="noStrike">
                <a:solidFill>
                  <a:srgbClr val="A6A6A6"/>
                </a:solidFill>
                <a:latin typeface="Arial Rounded"/>
                <a:ea typeface="Arial Rounded"/>
                <a:cs typeface="Arial Rounded"/>
                <a:sym typeface="Arial Rounded"/>
              </a:rPr>
              <a:t>mente</a:t>
            </a:r>
            <a:endParaRPr/>
          </a:p>
        </p:txBody>
      </p:sp>
      <p:sp>
        <p:nvSpPr>
          <p:cNvPr id="78" name="Google Shape;78;p3"/>
          <p:cNvSpPr txBox="1"/>
          <p:nvPr/>
        </p:nvSpPr>
        <p:spPr>
          <a:xfrm>
            <a:off x="16553914" y="4338635"/>
            <a:ext cx="5779916" cy="762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163D"/>
              </a:buClr>
              <a:buSzPts val="5200"/>
              <a:buFont typeface="Arial Rounded"/>
              <a:buNone/>
            </a:pPr>
            <a:r>
              <a:rPr b="1" i="0" lang="en-US" sz="5200" u="none" cap="none" strike="noStrike">
                <a:solidFill>
                  <a:srgbClr val="1D163D"/>
                </a:solidFill>
                <a:latin typeface="Arial Rounded"/>
                <a:ea typeface="Arial Rounded"/>
                <a:cs typeface="Arial Rounded"/>
                <a:sym typeface="Arial Rounded"/>
              </a:rPr>
              <a:t>Diligencia</a:t>
            </a:r>
            <a:endParaRPr/>
          </a:p>
        </p:txBody>
      </p:sp>
      <p:sp>
        <p:nvSpPr>
          <p:cNvPr id="79" name="Google Shape;79;p3"/>
          <p:cNvSpPr txBox="1"/>
          <p:nvPr/>
        </p:nvSpPr>
        <p:spPr>
          <a:xfrm>
            <a:off x="16553914" y="7251075"/>
            <a:ext cx="5779916" cy="762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5200"/>
              <a:buFont typeface="Arial Rounded"/>
              <a:buNone/>
            </a:pPr>
            <a:r>
              <a:rPr b="1" i="0" lang="en-US" sz="5200" u="none" cap="none" strike="noStrike">
                <a:solidFill>
                  <a:srgbClr val="A6A6A6"/>
                </a:solidFill>
                <a:latin typeface="Arial Rounded"/>
                <a:ea typeface="Arial Rounded"/>
                <a:cs typeface="Arial Rounded"/>
                <a:sym typeface="Arial Rounded"/>
              </a:rPr>
              <a:t>El ejercicio</a:t>
            </a:r>
            <a:endParaRPr/>
          </a:p>
        </p:txBody>
      </p:sp>
      <p:pic>
        <p:nvPicPr>
          <p:cNvPr descr="PortadA MENTEcaracterPer.png" id="80" name="Google Shape;80;p3"/>
          <p:cNvPicPr preferRelativeResize="0"/>
          <p:nvPr/>
        </p:nvPicPr>
        <p:blipFill rotWithShape="1">
          <a:blip r:embed="rId5">
            <a:alphaModFix/>
          </a:blip>
          <a:srcRect b="0" l="0" r="0" t="963"/>
          <a:stretch/>
        </p:blipFill>
        <p:spPr>
          <a:xfrm>
            <a:off x="1323613" y="6681533"/>
            <a:ext cx="4365604" cy="696381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"/>
          <p:cNvSpPr txBox="1"/>
          <p:nvPr/>
        </p:nvSpPr>
        <p:spPr>
          <a:xfrm>
            <a:off x="7965510" y="4097335"/>
            <a:ext cx="1386211" cy="1244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63D"/>
              </a:buClr>
              <a:buSzPts val="7800"/>
              <a:buFont typeface="Arial Rounded"/>
              <a:buNone/>
            </a:pPr>
            <a:r>
              <a:rPr b="1" i="0" lang="en-US" sz="7800" u="none" cap="none" strike="noStrike">
                <a:solidFill>
                  <a:srgbClr val="1D163D"/>
                </a:solidFill>
                <a:latin typeface="Arial Rounded"/>
                <a:ea typeface="Arial Rounded"/>
                <a:cs typeface="Arial Rounded"/>
                <a:sym typeface="Arial Rounded"/>
              </a:rPr>
              <a:t>11</a:t>
            </a:r>
            <a:endParaRPr/>
          </a:p>
        </p:txBody>
      </p:sp>
      <p:sp>
        <p:nvSpPr>
          <p:cNvPr id="82" name="Google Shape;82;p3"/>
          <p:cNvSpPr txBox="1"/>
          <p:nvPr/>
        </p:nvSpPr>
        <p:spPr>
          <a:xfrm>
            <a:off x="7913729" y="7112727"/>
            <a:ext cx="1489772" cy="1244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63D"/>
              </a:buClr>
              <a:buSzPts val="7800"/>
              <a:buFont typeface="Arial Rounded"/>
              <a:buNone/>
            </a:pPr>
            <a:r>
              <a:rPr b="1" i="0" lang="en-US" sz="7800" u="none" cap="none" strike="noStrike">
                <a:solidFill>
                  <a:srgbClr val="1D163D"/>
                </a:solidFill>
                <a:latin typeface="Arial Rounded"/>
                <a:ea typeface="Arial Rounded"/>
                <a:cs typeface="Arial Rounded"/>
                <a:sym typeface="Arial Rounded"/>
              </a:rPr>
              <a:t>13</a:t>
            </a:r>
            <a:endParaRPr/>
          </a:p>
        </p:txBody>
      </p:sp>
      <p:sp>
        <p:nvSpPr>
          <p:cNvPr id="83" name="Google Shape;83;p3"/>
          <p:cNvSpPr txBox="1"/>
          <p:nvPr/>
        </p:nvSpPr>
        <p:spPr>
          <a:xfrm>
            <a:off x="14885002" y="4097335"/>
            <a:ext cx="1386212" cy="1244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63D"/>
              </a:buClr>
              <a:buSzPts val="7800"/>
              <a:buFont typeface="Arial Rounded"/>
              <a:buNone/>
            </a:pPr>
            <a:r>
              <a:rPr b="1" i="0" lang="en-US" sz="7800" u="none" cap="none" strike="noStrike">
                <a:solidFill>
                  <a:srgbClr val="1D163D"/>
                </a:solidFill>
                <a:latin typeface="Arial Rounded"/>
                <a:ea typeface="Arial Rounded"/>
                <a:cs typeface="Arial Rounded"/>
                <a:sym typeface="Arial Rounded"/>
              </a:rPr>
              <a:t>12</a:t>
            </a:r>
            <a:endParaRPr/>
          </a:p>
        </p:txBody>
      </p:sp>
      <p:sp>
        <p:nvSpPr>
          <p:cNvPr id="84" name="Google Shape;84;p3"/>
          <p:cNvSpPr txBox="1"/>
          <p:nvPr/>
        </p:nvSpPr>
        <p:spPr>
          <a:xfrm>
            <a:off x="13111963" y="9947616"/>
            <a:ext cx="5779916" cy="1371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5200"/>
              <a:buFont typeface="Arial Rounded"/>
              <a:buNone/>
            </a:pPr>
            <a:r>
              <a:rPr b="1" i="0" lang="en-US" sz="5200" u="none" cap="none" strike="noStrike">
                <a:solidFill>
                  <a:srgbClr val="A6A6A6"/>
                </a:solidFill>
                <a:latin typeface="Arial Rounded"/>
                <a:ea typeface="Arial Rounded"/>
                <a:cs typeface="Arial Rounded"/>
                <a:sym typeface="Arial Rounded"/>
              </a:rPr>
              <a:t>Factores emocionales</a:t>
            </a:r>
            <a:endParaRPr/>
          </a:p>
        </p:txBody>
      </p:sp>
      <p:sp>
        <p:nvSpPr>
          <p:cNvPr id="85" name="Google Shape;85;p3"/>
          <p:cNvSpPr txBox="1"/>
          <p:nvPr/>
        </p:nvSpPr>
        <p:spPr>
          <a:xfrm>
            <a:off x="11447114" y="10011116"/>
            <a:ext cx="1489772" cy="1244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63D"/>
              </a:buClr>
              <a:buSzPts val="7800"/>
              <a:buFont typeface="Arial Rounded"/>
              <a:buNone/>
            </a:pPr>
            <a:r>
              <a:rPr b="1" i="0" lang="en-US" sz="7800" u="none" cap="none" strike="noStrike">
                <a:solidFill>
                  <a:srgbClr val="1D163D"/>
                </a:solidFill>
                <a:latin typeface="Arial Rounded"/>
                <a:ea typeface="Arial Rounded"/>
                <a:cs typeface="Arial Rounded"/>
                <a:sym typeface="Arial Rounded"/>
              </a:rPr>
              <a:t>15</a:t>
            </a:r>
            <a:endParaRPr/>
          </a:p>
        </p:txBody>
      </p:sp>
      <p:sp>
        <p:nvSpPr>
          <p:cNvPr id="86" name="Google Shape;86;p3"/>
          <p:cNvSpPr txBox="1"/>
          <p:nvPr/>
        </p:nvSpPr>
        <p:spPr>
          <a:xfrm>
            <a:off x="14833222" y="7112726"/>
            <a:ext cx="1489772" cy="1244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63D"/>
              </a:buClr>
              <a:buSzPts val="7800"/>
              <a:buFont typeface="Arial Rounded"/>
              <a:buNone/>
            </a:pPr>
            <a:r>
              <a:rPr b="1" i="0" lang="en-US" sz="7800" u="none" cap="none" strike="noStrike">
                <a:solidFill>
                  <a:srgbClr val="1D163D"/>
                </a:solidFill>
                <a:latin typeface="Arial Rounded"/>
                <a:ea typeface="Arial Rounded"/>
                <a:cs typeface="Arial Rounded"/>
                <a:sym typeface="Arial Rounded"/>
              </a:rPr>
              <a:t>14</a:t>
            </a:r>
            <a:endParaRPr/>
          </a:p>
        </p:txBody>
      </p:sp>
      <p:sp>
        <p:nvSpPr>
          <p:cNvPr id="87" name="Google Shape;87;p3"/>
          <p:cNvSpPr txBox="1"/>
          <p:nvPr/>
        </p:nvSpPr>
        <p:spPr>
          <a:xfrm>
            <a:off x="5862177" y="1100377"/>
            <a:ext cx="16145020" cy="162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11200"/>
              <a:buFont typeface="Helvetica Neue"/>
              <a:buNone/>
            </a:pPr>
            <a:r>
              <a:rPr b="1" i="0" lang="en-US" sz="11200" u="none" cap="none" strike="noStrike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Diligencia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ería de imágenes" id="298" name="Google Shape;298;p30"/>
          <p:cNvPicPr preferRelativeResize="0"/>
          <p:nvPr/>
        </p:nvPicPr>
        <p:blipFill rotWithShape="1">
          <a:blip r:embed="rId3">
            <a:alphaModFix/>
          </a:blip>
          <a:srcRect b="348" l="0" r="0" t="348"/>
          <a:stretch/>
        </p:blipFill>
        <p:spPr>
          <a:xfrm>
            <a:off x="6525716" y="1078524"/>
            <a:ext cx="18019084" cy="1277815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0"/>
          <p:cNvSpPr txBox="1"/>
          <p:nvPr>
            <p:ph idx="1" type="body"/>
          </p:nvPr>
        </p:nvSpPr>
        <p:spPr>
          <a:xfrm>
            <a:off x="1066932" y="7181716"/>
            <a:ext cx="7943389" cy="299091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63"/>
              <a:buFont typeface="Arial Black"/>
              <a:buNone/>
            </a:pPr>
            <a:r>
              <a:rPr lang="en-US" sz="4263">
                <a:latin typeface="Arial Black"/>
                <a:ea typeface="Arial Black"/>
                <a:cs typeface="Arial Black"/>
                <a:sym typeface="Arial Black"/>
              </a:rPr>
              <a:t>1. Aunque hay una tendencia natural a seguir un camino descendente</a:t>
            </a:r>
            <a:endParaRPr/>
          </a:p>
        </p:txBody>
      </p:sp>
      <p:sp>
        <p:nvSpPr>
          <p:cNvPr id="300" name="Google Shape;300;p30"/>
          <p:cNvSpPr txBox="1"/>
          <p:nvPr/>
        </p:nvSpPr>
        <p:spPr>
          <a:xfrm>
            <a:off x="13995333" y="12522630"/>
            <a:ext cx="8878724" cy="558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——Carta 26d, 1887. {1MCP 115.1}</a:t>
            </a:r>
            <a:endParaRPr/>
          </a:p>
        </p:txBody>
      </p:sp>
      <p:sp>
        <p:nvSpPr>
          <p:cNvPr id="301" name="Google Shape;301;p30"/>
          <p:cNvSpPr txBox="1"/>
          <p:nvPr/>
        </p:nvSpPr>
        <p:spPr>
          <a:xfrm>
            <a:off x="3047735" y="4585708"/>
            <a:ext cx="11138068" cy="178868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87"/>
              <a:buFont typeface="Arial Black"/>
              <a:buNone/>
            </a:pPr>
            <a:r>
              <a:rPr b="0" i="0" lang="en-US" sz="4087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2. Hay un poder que se combinará con los diligentes esfuerzos del hombre.</a:t>
            </a:r>
            <a:endParaRPr/>
          </a:p>
        </p:txBody>
      </p:sp>
      <p:sp>
        <p:nvSpPr>
          <p:cNvPr id="302" name="Google Shape;302;p30"/>
          <p:cNvSpPr txBox="1"/>
          <p:nvPr/>
        </p:nvSpPr>
        <p:spPr>
          <a:xfrm>
            <a:off x="3559307" y="1935823"/>
            <a:ext cx="14242424" cy="2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r">
              <a:lnSpc>
                <a:spcPct val="14668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86"/>
              <a:buFont typeface="Arial Black"/>
              <a:buNone/>
            </a:pPr>
            <a:r>
              <a:rPr b="0" i="0" lang="en-US" sz="3886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3. Su poder de voluntad tendrá una tendencia neutralizadora.</a:t>
            </a:r>
            <a:endParaRPr/>
          </a:p>
          <a:p>
            <a:pPr indent="0" lvl="0" marL="0" marR="0" rtl="0" algn="r">
              <a:lnSpc>
                <a:spcPct val="14668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86"/>
              <a:buFont typeface="Arial Black"/>
              <a:buNone/>
            </a:pPr>
            <a:r>
              <a:rPr b="0" i="0" lang="en-US" sz="3886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Fiel es el que conduce hacia adelante</a:t>
            </a:r>
            <a:endParaRPr/>
          </a:p>
        </p:txBody>
      </p:sp>
      <p:sp>
        <p:nvSpPr>
          <p:cNvPr id="303" name="Google Shape;303;p30"/>
          <p:cNvSpPr txBox="1"/>
          <p:nvPr/>
        </p:nvSpPr>
        <p:spPr>
          <a:xfrm>
            <a:off x="5990612" y="580022"/>
            <a:ext cx="12402776" cy="150989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1836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Times New Roman"/>
              <a:buNone/>
            </a:pPr>
            <a:r>
              <a:rPr b="1" i="1" lang="en-US" sz="4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Venzan todo los defectos de carácter</a:t>
            </a:r>
            <a:endParaRPr b="1" i="1" sz="3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/>
          <p:nvPr/>
        </p:nvSpPr>
        <p:spPr>
          <a:xfrm>
            <a:off x="7416800" y="5511800"/>
            <a:ext cx="15018941" cy="6275983"/>
          </a:xfrm>
          <a:prstGeom prst="rect">
            <a:avLst/>
          </a:prstGeom>
          <a:solidFill>
            <a:srgbClr val="0F5E8B">
              <a:alpha val="45490"/>
            </a:srgbClr>
          </a:solidFill>
          <a:ln cap="flat" cmpd="sng" w="25400">
            <a:solidFill>
              <a:schemeClr val="accent1">
                <a:alpha val="45490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152400" rotWithShape="0">
              <a:srgbClr val="000000">
                <a:alpha val="5882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200"/>
              <a:buFont typeface="Helvetica Neue Light"/>
              <a:buNone/>
            </a:pPr>
            <a:r>
              <a:t/>
            </a:r>
            <a:endParaRPr b="0" i="0" sz="52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9" name="Google Shape;309;p31"/>
          <p:cNvSpPr txBox="1"/>
          <p:nvPr>
            <p:ph type="title"/>
          </p:nvPr>
        </p:nvSpPr>
        <p:spPr>
          <a:xfrm>
            <a:off x="6485597" y="1147232"/>
            <a:ext cx="13968977" cy="1481735"/>
          </a:xfrm>
          <a:prstGeom prst="rect">
            <a:avLst/>
          </a:prstGeom>
          <a:gradFill>
            <a:gsLst>
              <a:gs pos="0">
                <a:srgbClr val="00487C"/>
              </a:gs>
              <a:gs pos="100000">
                <a:srgbClr val="A95817"/>
              </a:gs>
            </a:gsLst>
            <a:lin ang="5400000" scaled="0"/>
          </a:gra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00"/>
              <a:buFont typeface="Helvetica Neue"/>
              <a:buNone/>
            </a:pPr>
            <a:r>
              <a:rPr b="1" lang="en-US" sz="7800"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lang="en-US"/>
              <a:t>elevado ideal</a:t>
            </a:r>
            <a:endParaRPr/>
          </a:p>
        </p:txBody>
      </p:sp>
      <p:sp>
        <p:nvSpPr>
          <p:cNvPr id="310" name="Google Shape;310;p31"/>
          <p:cNvSpPr txBox="1"/>
          <p:nvPr>
            <p:ph idx="1" type="body"/>
          </p:nvPr>
        </p:nvSpPr>
        <p:spPr>
          <a:xfrm>
            <a:off x="7753349" y="5452135"/>
            <a:ext cx="14345843" cy="69585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314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36"/>
              <a:buFont typeface="Times New Roman"/>
              <a:buNone/>
            </a:pPr>
            <a:r>
              <a:rPr b="1" i="1" lang="en-US" sz="8036">
                <a:latin typeface="Times New Roman"/>
                <a:ea typeface="Times New Roman"/>
                <a:cs typeface="Times New Roman"/>
                <a:sym typeface="Times New Roman"/>
              </a:rPr>
              <a:t>El </a:t>
            </a:r>
            <a:r>
              <a:rPr lang="en-US" sz="9016"/>
              <a:t>ideal</a:t>
            </a:r>
            <a:r>
              <a:rPr b="0" lang="en-US" sz="7154"/>
              <a:t> que </a:t>
            </a:r>
            <a:r>
              <a:rPr b="1" i="1" lang="en-US" sz="8036">
                <a:latin typeface="Times New Roman"/>
                <a:ea typeface="Times New Roman"/>
                <a:cs typeface="Times New Roman"/>
                <a:sym typeface="Times New Roman"/>
              </a:rPr>
              <a:t>Dios </a:t>
            </a:r>
            <a:r>
              <a:rPr lang="en-US" sz="9016"/>
              <a:t>tiene</a:t>
            </a:r>
            <a:r>
              <a:rPr b="1" i="1" lang="en-US" sz="8036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lang="en-US" sz="7154"/>
              <a:t>para sus hijos </a:t>
            </a:r>
            <a:r>
              <a:rPr lang="en-US" sz="9016"/>
              <a:t>está </a:t>
            </a:r>
            <a:r>
              <a:rPr b="0" lang="en-US" sz="7154"/>
              <a:t>por </a:t>
            </a:r>
            <a:r>
              <a:rPr lang="en-US" sz="9016"/>
              <a:t>encima</a:t>
            </a:r>
            <a:r>
              <a:rPr b="0" lang="en-US" sz="7154"/>
              <a:t> del </a:t>
            </a:r>
            <a:r>
              <a:rPr lang="en-US" sz="9016"/>
              <a:t>alcance</a:t>
            </a:r>
            <a:r>
              <a:rPr b="1" i="1" lang="en-US" sz="8036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lang="en-US" sz="7154"/>
              <a:t>del </a:t>
            </a:r>
            <a:r>
              <a:rPr lang="en-US" sz="9016"/>
              <a:t>mas elevado pensamiento humano</a:t>
            </a:r>
            <a:r>
              <a:rPr b="0" lang="en-US" sz="7154"/>
              <a:t>. </a:t>
            </a:r>
            <a:r>
              <a:rPr b="1" i="1" lang="en-US" sz="8036"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lang="en-US" sz="9016"/>
              <a:t>meta</a:t>
            </a:r>
            <a:r>
              <a:rPr b="0" lang="en-US" sz="7154"/>
              <a:t> a </a:t>
            </a:r>
            <a:r>
              <a:rPr lang="en-US" sz="9016"/>
              <a:t>alcanzar</a:t>
            </a:r>
            <a:r>
              <a:rPr b="1" i="1" lang="en-US" sz="8036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lang="en-US" sz="7154"/>
              <a:t>es la </a:t>
            </a:r>
            <a:r>
              <a:rPr lang="en-US" sz="9016"/>
              <a:t>piedad</a:t>
            </a:r>
            <a:r>
              <a:rPr b="0" lang="en-US" sz="7154"/>
              <a:t>, la </a:t>
            </a:r>
            <a:r>
              <a:rPr b="1" i="1" lang="en-US" sz="8036">
                <a:latin typeface="Times New Roman"/>
                <a:ea typeface="Times New Roman"/>
                <a:cs typeface="Times New Roman"/>
                <a:sym typeface="Times New Roman"/>
              </a:rPr>
              <a:t>semejanza</a:t>
            </a:r>
            <a:r>
              <a:rPr b="0" lang="en-US" sz="7154"/>
              <a:t> a </a:t>
            </a:r>
            <a:r>
              <a:rPr b="1" i="1" lang="en-US" sz="8036">
                <a:latin typeface="Times New Roman"/>
                <a:ea typeface="Times New Roman"/>
                <a:cs typeface="Times New Roman"/>
                <a:sym typeface="Times New Roman"/>
              </a:rPr>
              <a:t>Dios.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92" name="Google Shape;9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92521" y="6006899"/>
            <a:ext cx="7798958" cy="5108955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sp>
        <p:nvSpPr>
          <p:cNvPr id="93" name="Google Shape;93;p4"/>
          <p:cNvSpPr txBox="1"/>
          <p:nvPr/>
        </p:nvSpPr>
        <p:spPr>
          <a:xfrm>
            <a:off x="1140883" y="3264925"/>
            <a:ext cx="6231336" cy="1422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435A"/>
              </a:buClr>
              <a:buSzPts val="7400"/>
              <a:buFont typeface="Arial Black"/>
              <a:buNone/>
            </a:pPr>
            <a:r>
              <a:rPr b="0" i="0" lang="en-US" sz="7400" u="none" cap="none" strike="noStrike">
                <a:solidFill>
                  <a:srgbClr val="33435A"/>
                </a:solidFill>
                <a:latin typeface="Arial Black"/>
                <a:ea typeface="Arial Black"/>
                <a:cs typeface="Arial Black"/>
                <a:sym typeface="Arial Black"/>
              </a:rPr>
              <a:t>Capítulo 12</a:t>
            </a:r>
            <a:endParaRPr/>
          </a:p>
        </p:txBody>
      </p:sp>
      <p:sp>
        <p:nvSpPr>
          <p:cNvPr id="94" name="Google Shape;94;p4"/>
          <p:cNvSpPr txBox="1"/>
          <p:nvPr>
            <p:ph type="title"/>
          </p:nvPr>
        </p:nvSpPr>
        <p:spPr>
          <a:xfrm>
            <a:off x="1784350" y="10383156"/>
            <a:ext cx="20815300" cy="2984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529D"/>
              </a:buClr>
              <a:buSzPts val="11200"/>
              <a:buFont typeface="Arial Black"/>
              <a:buNone/>
            </a:pPr>
            <a:r>
              <a:rPr lang="en-US">
                <a:solidFill>
                  <a:srgbClr val="05529D"/>
                </a:solidFill>
              </a:rPr>
              <a:t>La religión</a:t>
            </a:r>
            <a:r>
              <a:rPr lang="en-US" sz="7000">
                <a:latin typeface="Helvetica Neue"/>
                <a:ea typeface="Helvetica Neue"/>
                <a:cs typeface="Helvetica Neue"/>
                <a:sym typeface="Helvetica Neue"/>
              </a:rPr>
              <a:t> y la </a:t>
            </a:r>
            <a:r>
              <a:rPr lang="en-US">
                <a:solidFill>
                  <a:srgbClr val="05529D"/>
                </a:solidFill>
              </a:rPr>
              <a:t>mente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/>
          <p:nvPr/>
        </p:nvSpPr>
        <p:spPr>
          <a:xfrm>
            <a:off x="1603441" y="698805"/>
            <a:ext cx="20161263" cy="1393259"/>
          </a:xfrm>
          <a:prstGeom prst="rect">
            <a:avLst/>
          </a:prstGeom>
          <a:solidFill>
            <a:srgbClr val="3E8BD0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618"/>
              </a:buClr>
              <a:buSzPts val="8600"/>
              <a:buFont typeface="Helvetica Neue"/>
              <a:buNone/>
            </a:pPr>
            <a:r>
              <a:rPr b="1" i="0" lang="en-US" sz="8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Esfuérzate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lo </a:t>
            </a:r>
            <a:r>
              <a:rPr b="1" i="0" lang="en-US" sz="8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alcanzarás</a:t>
            </a: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12141646" y="2777215"/>
            <a:ext cx="11289210" cy="9857880"/>
          </a:xfrm>
          <a:prstGeom prst="rect">
            <a:avLst/>
          </a:prstGeom>
          <a:solidFill>
            <a:srgbClr val="3E8BD0">
              <a:alpha val="60392"/>
            </a:srgbClr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"/>
              <a:buNone/>
            </a:pPr>
            <a:r>
              <a:t/>
            </a:r>
            <a:endParaRPr b="1" i="0" sz="4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5"/>
          <p:cNvSpPr txBox="1"/>
          <p:nvPr/>
        </p:nvSpPr>
        <p:spPr>
          <a:xfrm>
            <a:off x="11086849" y="2800506"/>
            <a:ext cx="12141606" cy="921412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-1181100" lvl="0" marL="1244600" marR="0" rtl="0" algn="l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Clr>
                <a:srgbClr val="151618"/>
              </a:buClr>
              <a:buSzPts val="5280"/>
              <a:buFont typeface="Helvetica Neue"/>
              <a:buChar char="•"/>
            </a:pP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dedicación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el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estudio</a:t>
            </a:r>
            <a:endParaRPr/>
          </a:p>
          <a:p>
            <a:pPr indent="-1181100" lvl="0" marL="1244600" marR="0" rtl="0" algn="l">
              <a:lnSpc>
                <a:spcPct val="104545"/>
              </a:lnSpc>
              <a:spcBef>
                <a:spcPts val="3200"/>
              </a:spcBef>
              <a:spcAft>
                <a:spcPts val="0"/>
              </a:spcAft>
              <a:buClr>
                <a:srgbClr val="151618"/>
              </a:buClr>
              <a:buSzPts val="5280"/>
              <a:buFont typeface="Helvetica Neue"/>
              <a:buChar char="•"/>
            </a:pP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arduo trabajo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la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diligencia perseverante obtienen victorias.</a:t>
            </a:r>
            <a:endParaRPr/>
          </a:p>
          <a:p>
            <a:pPr indent="-1181100" lvl="0" marL="1244600" marR="0" rtl="0" algn="l">
              <a:lnSpc>
                <a:spcPct val="104545"/>
              </a:lnSpc>
              <a:spcBef>
                <a:spcPts val="3200"/>
              </a:spcBef>
              <a:spcAft>
                <a:spcPts val="0"/>
              </a:spcAft>
              <a:buClr>
                <a:srgbClr val="151618"/>
              </a:buClr>
              <a:buSzPts val="5280"/>
              <a:buFont typeface="Helvetica Neue"/>
              <a:buChar char="•"/>
            </a:pP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pierdan horas ni momentos</a:t>
            </a:r>
            <a:endParaRPr/>
          </a:p>
          <a:p>
            <a:pPr indent="-1181100" lvl="0" marL="1244600" marR="0" rtl="0" algn="l">
              <a:lnSpc>
                <a:spcPct val="104545"/>
              </a:lnSpc>
              <a:spcBef>
                <a:spcPts val="3200"/>
              </a:spcBef>
              <a:spcAft>
                <a:spcPts val="0"/>
              </a:spcAft>
              <a:buClr>
                <a:srgbClr val="151618"/>
              </a:buClr>
              <a:buSzPts val="5280"/>
              <a:buFont typeface="Helvetica Neue"/>
              <a:buChar char="•"/>
            </a:pP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resultados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trabajo fiel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diligente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—se verán y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serán apreciados. 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"/>
          <p:cNvSpPr/>
          <p:nvPr/>
        </p:nvSpPr>
        <p:spPr>
          <a:xfrm>
            <a:off x="2874714" y="2878815"/>
            <a:ext cx="18634572" cy="8983266"/>
          </a:xfrm>
          <a:prstGeom prst="rect">
            <a:avLst/>
          </a:prstGeom>
          <a:solidFill>
            <a:srgbClr val="3E8BD0">
              <a:alpha val="60392"/>
            </a:srgbClr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"/>
              <a:buNone/>
            </a:pPr>
            <a:r>
              <a:t/>
            </a:r>
            <a:endParaRPr b="1" i="0" sz="4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6"/>
          <p:cNvSpPr txBox="1"/>
          <p:nvPr/>
        </p:nvSpPr>
        <p:spPr>
          <a:xfrm>
            <a:off x="3347217" y="2991985"/>
            <a:ext cx="18045166" cy="875692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-984250" lvl="0" marL="1047750" marR="0" rtl="0" algn="l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Clr>
                <a:srgbClr val="151618"/>
              </a:buClr>
              <a:buSzPts val="4400"/>
              <a:buFont typeface="Helvetica Neue"/>
              <a:buChar char="•"/>
            </a:pPr>
            <a:r>
              <a:rPr b="0" i="0" lang="en-US" sz="55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medio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la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diligencia</a:t>
            </a:r>
            <a:endParaRPr/>
          </a:p>
          <a:p>
            <a:pPr indent="-1181100" lvl="0" marL="1244600" marR="0" rtl="0" algn="l">
              <a:lnSpc>
                <a:spcPct val="104545"/>
              </a:lnSpc>
              <a:spcBef>
                <a:spcPts val="1500"/>
              </a:spcBef>
              <a:spcAft>
                <a:spcPts val="0"/>
              </a:spcAft>
              <a:buClr>
                <a:srgbClr val="151618"/>
              </a:buClr>
              <a:buSzPts val="5280"/>
              <a:buFont typeface="Helvetica Neue"/>
              <a:buChar char="•"/>
            </a:pP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uso la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mente aumenta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poder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eficiencia </a:t>
            </a:r>
            <a:endParaRPr/>
          </a:p>
          <a:p>
            <a:pPr indent="-1181100" lvl="0" marL="1244600" marR="0" rtl="0" algn="l">
              <a:lnSpc>
                <a:spcPct val="104545"/>
              </a:lnSpc>
              <a:spcBef>
                <a:spcPts val="1500"/>
              </a:spcBef>
              <a:spcAft>
                <a:spcPts val="0"/>
              </a:spcAft>
              <a:buClr>
                <a:srgbClr val="151618"/>
              </a:buClr>
              <a:buSzPts val="5280"/>
              <a:buFont typeface="Helvetica Neue"/>
              <a:buChar char="•"/>
            </a:pP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Llega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 fuerte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medio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pensamiento concentrado</a:t>
            </a:r>
            <a:endParaRPr/>
          </a:p>
          <a:p>
            <a:pPr indent="-1181100" lvl="0" marL="1244600" marR="0" rtl="0" algn="l">
              <a:lnSpc>
                <a:spcPct val="104545"/>
              </a:lnSpc>
              <a:spcBef>
                <a:spcPts val="1500"/>
              </a:spcBef>
              <a:spcAft>
                <a:spcPts val="0"/>
              </a:spcAft>
              <a:buClr>
                <a:srgbClr val="151618"/>
              </a:buClr>
              <a:buSzPts val="5280"/>
              <a:buFont typeface="Helvetica Neue"/>
              <a:buChar char="•"/>
            </a:pP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usa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mayor diligencia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capacidades mentales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físicas alcanzará mayores resultados</a:t>
            </a:r>
            <a:endParaRPr/>
          </a:p>
          <a:p>
            <a:pPr indent="-1181100" lvl="0" marL="1244600" marR="0" rtl="0" algn="l">
              <a:lnSpc>
                <a:spcPct val="104545"/>
              </a:lnSpc>
              <a:spcBef>
                <a:spcPts val="1500"/>
              </a:spcBef>
              <a:spcAft>
                <a:spcPts val="0"/>
              </a:spcAft>
              <a:buClr>
                <a:srgbClr val="151618"/>
              </a:buClr>
              <a:buSzPts val="5280"/>
              <a:buFont typeface="Helvetica Neue"/>
              <a:buChar char="•"/>
            </a:pP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Cada poder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 se fortalece </a:t>
            </a:r>
            <a:r>
              <a:rPr b="0" i="0" lang="en-US" sz="40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la </a:t>
            </a:r>
            <a:r>
              <a:rPr b="1" i="0" lang="en-US" sz="6600" u="none" cap="none" strike="noStrike">
                <a:solidFill>
                  <a:srgbClr val="1516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acción.</a:t>
            </a:r>
            <a:endParaRPr/>
          </a:p>
        </p:txBody>
      </p:sp>
      <p:sp>
        <p:nvSpPr>
          <p:cNvPr id="108" name="Google Shape;108;p6"/>
          <p:cNvSpPr txBox="1"/>
          <p:nvPr/>
        </p:nvSpPr>
        <p:spPr>
          <a:xfrm>
            <a:off x="2792434" y="1004050"/>
            <a:ext cx="18527212" cy="835390"/>
          </a:xfrm>
          <a:prstGeom prst="rect">
            <a:avLst/>
          </a:prstGeom>
          <a:solidFill>
            <a:srgbClr val="3E8BD0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"/>
              <a:buNone/>
            </a:pPr>
            <a:r>
              <a:rPr b="1" i="0" lang="en-US" sz="4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que desean una mente más fuerte pueden lograrlo:</a:t>
            </a:r>
            <a:endParaRPr/>
          </a:p>
        </p:txBody>
      </p:sp>
      <p:sp>
        <p:nvSpPr>
          <p:cNvPr id="109" name="Google Shape;109;p6"/>
          <p:cNvSpPr txBox="1"/>
          <p:nvPr/>
        </p:nvSpPr>
        <p:spPr>
          <a:xfrm>
            <a:off x="10897861" y="12362481"/>
            <a:ext cx="12329061" cy="622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Review and Herald, 10 de marzo de 1903. {1MCP 109.1}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/>
          <p:nvPr>
            <p:ph type="title"/>
          </p:nvPr>
        </p:nvSpPr>
        <p:spPr>
          <a:xfrm>
            <a:off x="4082204" y="1248734"/>
            <a:ext cx="17530578" cy="1696012"/>
          </a:xfrm>
          <a:prstGeom prst="rect">
            <a:avLst/>
          </a:prstGeom>
          <a:gradFill>
            <a:gsLst>
              <a:gs pos="0">
                <a:srgbClr val="A8A0FF"/>
              </a:gs>
              <a:gs pos="100000">
                <a:srgbClr val="ACB8FF"/>
              </a:gs>
            </a:gsLst>
            <a:lin ang="1620000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Arial Black"/>
              <a:buNone/>
            </a:pPr>
            <a:r>
              <a:rPr lang="en-US" sz="5800"/>
              <a:t>Alcanzar la máxima capacidad posible</a:t>
            </a:r>
            <a:endParaRPr/>
          </a:p>
        </p:txBody>
      </p:sp>
      <p:sp>
        <p:nvSpPr>
          <p:cNvPr id="115" name="Google Shape;115;p7"/>
          <p:cNvSpPr txBox="1"/>
          <p:nvPr/>
        </p:nvSpPr>
        <p:spPr>
          <a:xfrm>
            <a:off x="3479016" y="4298512"/>
            <a:ext cx="18736954" cy="608417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Times New Roman"/>
              <a:buNone/>
            </a:pP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 requiere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 todos 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cultivemos nuestras habilidades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alcancemos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máxima capacidad posible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 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utilidad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para que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podamos hacer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una 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obra noble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 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 de 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bendición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para la 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humanidad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Todo talento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 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poseemos, ya sea de capacidad mental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dinero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 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influencia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es de </a:t>
            </a:r>
            <a:r>
              <a:rPr b="0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</a:t>
            </a:r>
            <a:endParaRPr/>
          </a:p>
        </p:txBody>
      </p:sp>
      <p:sp>
        <p:nvSpPr>
          <p:cNvPr id="116" name="Google Shape;116;p7"/>
          <p:cNvSpPr txBox="1"/>
          <p:nvPr/>
        </p:nvSpPr>
        <p:spPr>
          <a:xfrm>
            <a:off x="6486863" y="12083774"/>
            <a:ext cx="12721261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RH, 19 de agosto de 1884; FoCE, 82. {1MCP 109.2}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"/>
          <p:cNvSpPr txBox="1"/>
          <p:nvPr/>
        </p:nvSpPr>
        <p:spPr>
          <a:xfrm>
            <a:off x="6584454" y="646712"/>
            <a:ext cx="11887976" cy="2348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206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Helvetica Neue"/>
              <a:buNone/>
            </a:pPr>
            <a:r>
              <a:rPr b="1" i="0" lang="en-US" sz="4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</a:t>
            </a:r>
            <a:r>
              <a:rPr b="1" i="0" lang="en-US" sz="6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bellas cualidades mentales</a:t>
            </a:r>
            <a:endParaRPr/>
          </a:p>
          <a:p>
            <a:pPr indent="0" lvl="0" marL="0" marR="0" rtl="0" algn="ctr">
              <a:lnSpc>
                <a:spcPct val="9206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00"/>
              <a:buFont typeface="Helvetica Neue"/>
              <a:buNone/>
            </a:pPr>
            <a:r>
              <a:rPr b="1" i="0" lang="en-US" sz="6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son resultado</a:t>
            </a:r>
            <a:r>
              <a:rPr b="1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un </a:t>
            </a:r>
            <a:r>
              <a:rPr b="1" i="0" lang="en-US" sz="6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accidente</a:t>
            </a:r>
            <a:endParaRPr/>
          </a:p>
        </p:txBody>
      </p:sp>
      <p:sp>
        <p:nvSpPr>
          <p:cNvPr id="122" name="Google Shape;122;p8"/>
          <p:cNvSpPr txBox="1"/>
          <p:nvPr/>
        </p:nvSpPr>
        <p:spPr>
          <a:xfrm>
            <a:off x="213866" y="3218629"/>
            <a:ext cx="23956269" cy="774205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FF40FF"/>
              </a:gs>
            </a:gsLst>
            <a:lin ang="1620000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cualquier área de trabajo, el verdadero éxito no es resultado de la casualidad ni del destino </a:t>
            </a:r>
            <a:endParaRPr/>
          </a:p>
        </p:txBody>
      </p:sp>
      <p:sp>
        <p:nvSpPr>
          <p:cNvPr id="123" name="Google Shape;123;p8"/>
          <p:cNvSpPr txBox="1"/>
          <p:nvPr/>
        </p:nvSpPr>
        <p:spPr>
          <a:xfrm>
            <a:off x="6392443" y="4842031"/>
            <a:ext cx="12634063" cy="474967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1509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el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desarrollo</a:t>
            </a: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providencias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Dios</a:t>
            </a:r>
            <a:endParaRPr/>
          </a:p>
          <a:p>
            <a:pPr indent="0" lvl="0" marL="0" marR="0" rtl="0" algn="l">
              <a:lnSpc>
                <a:spcPct val="11509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recompensa</a:t>
            </a: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fe y</a:t>
            </a:r>
            <a:endParaRPr b="0" i="0" sz="43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1509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discreción</a:t>
            </a:r>
            <a:endParaRPr b="0" i="0" sz="52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1509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virtud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de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perseverancia</a:t>
            </a:r>
            <a:endParaRPr/>
          </a:p>
          <a:p>
            <a:pPr indent="0" lvl="0" marL="0" marR="0" rtl="0" algn="l">
              <a:lnSpc>
                <a:spcPct val="11509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bellas cualidades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mentales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</a:t>
            </a:r>
            <a:endParaRPr b="0" i="0" sz="37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1509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 Light"/>
              <a:buNone/>
            </a:pP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 tono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moral elevado</a:t>
            </a:r>
            <a:endParaRPr/>
          </a:p>
        </p:txBody>
      </p:sp>
      <p:sp>
        <p:nvSpPr>
          <p:cNvPr id="124" name="Google Shape;124;p8"/>
          <p:cNvSpPr txBox="1"/>
          <p:nvPr/>
        </p:nvSpPr>
        <p:spPr>
          <a:xfrm>
            <a:off x="1091482" y="10440899"/>
            <a:ext cx="22873919" cy="177833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son resultado</a:t>
            </a:r>
            <a:r>
              <a:rPr b="0" i="0" lang="en-US" sz="3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1" lang="en-US" sz="3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la</a:t>
            </a:r>
            <a:r>
              <a:rPr b="0" i="0" lang="en-US" sz="3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casualidad.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Times New Roman"/>
              <a:buNone/>
            </a:pPr>
            <a:r>
              <a:rPr b="1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 las </a:t>
            </a:r>
            <a:r>
              <a:rPr b="1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oportunidades</a:t>
            </a: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</a:t>
            </a:r>
            <a:r>
              <a:rPr b="1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éxito depende</a:t>
            </a:r>
            <a:r>
              <a:rPr b="1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 </a:t>
            </a:r>
            <a:r>
              <a:rPr b="1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uso</a:t>
            </a:r>
            <a:r>
              <a:rPr b="1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</a:t>
            </a:r>
            <a:r>
              <a:rPr b="1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haga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</a:t>
            </a:r>
            <a:r>
              <a:rPr b="1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ellas</a:t>
            </a:r>
            <a:r>
              <a:rPr b="0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25" name="Google Shape;125;p8"/>
          <p:cNvSpPr txBox="1"/>
          <p:nvPr/>
        </p:nvSpPr>
        <p:spPr>
          <a:xfrm>
            <a:off x="6971728" y="12650568"/>
            <a:ext cx="10440544" cy="558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—La Historia de Profetas y Reyes, 357 (1917). {1MCP 110.1}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>
            <a:off x="1549400" y="1799876"/>
            <a:ext cx="21285200" cy="10116249"/>
            <a:chOff x="0" y="0"/>
            <a:chExt cx="21285200" cy="10116247"/>
          </a:xfrm>
        </p:grpSpPr>
        <p:sp>
          <p:nvSpPr>
            <p:cNvPr id="131" name="Google Shape;131;p9"/>
            <p:cNvSpPr/>
            <p:nvPr/>
          </p:nvSpPr>
          <p:spPr>
            <a:xfrm>
              <a:off x="0" y="0"/>
              <a:ext cx="21285200" cy="10116247"/>
            </a:xfrm>
            <a:prstGeom prst="roundRect">
              <a:avLst>
                <a:gd fmla="val 9323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190500" rotWithShape="0" dir="5400000" dist="165100">
                <a:srgbClr val="000000"/>
              </a:outerShdw>
            </a:effectLst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660400" lvl="0" marL="0" marR="0" rtl="0" algn="ctr">
                <a:lnSpc>
                  <a:spcPct val="11774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200"/>
                <a:buFont typeface="Helvetica Neue"/>
                <a:buNone/>
              </a:pPr>
              <a:r>
                <a:t/>
              </a:r>
              <a:endParaRPr b="1" i="0" sz="6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2" name="Google Shape;132;p9"/>
            <p:cNvSpPr txBox="1"/>
            <p:nvPr/>
          </p:nvSpPr>
          <p:spPr>
            <a:xfrm>
              <a:off x="276235" y="1266639"/>
              <a:ext cx="20732730" cy="75829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660400" lvl="0" marL="0" marR="0" rtl="0" algn="ctr">
                <a:lnSpc>
                  <a:spcPct val="80219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100"/>
                <a:buFont typeface="Times New Roman"/>
                <a:buNone/>
              </a:pPr>
              <a:r>
                <a:rPr b="1" i="1" lang="en-US" sz="91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La pobreza</a:t>
              </a:r>
              <a:r>
                <a:rPr b="0" i="1" lang="en-US" sz="5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la </a:t>
              </a:r>
              <a:r>
                <a:rPr b="1" i="1" lang="en-US" sz="91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cuna humilde </a:t>
              </a:r>
              <a:r>
                <a:rPr b="0" i="1" lang="en-US" sz="5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y las </a:t>
              </a:r>
              <a:r>
                <a:rPr b="1" i="1" lang="en-US" sz="91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circunstancias desfavorables</a:t>
              </a:r>
              <a:r>
                <a:rPr b="0" i="1" lang="en-US" sz="5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que nos </a:t>
              </a:r>
              <a:r>
                <a:rPr b="1" i="1" lang="en-US" sz="91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rodean no necesitan impedir nuestro desarrollo intelectual</a:t>
              </a:r>
              <a:r>
                <a:rPr b="0" i="1" lang="en-US" sz="5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 Las </a:t>
              </a:r>
              <a:r>
                <a:rPr b="1" i="1" lang="en-US" sz="91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facultades mentales han </a:t>
              </a:r>
              <a:r>
                <a:rPr b="0" i="1" lang="en-US" sz="5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</a:t>
              </a:r>
              <a:r>
                <a:rPr b="1" i="1" lang="en-US" sz="91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ser mantenidas bajo el control de la voluntad</a:t>
              </a:r>
              <a:r>
                <a:rPr b="0" i="1" lang="en-US" sz="5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y no </a:t>
              </a:r>
              <a:r>
                <a:rPr b="1" i="1" lang="en-US" sz="91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debe permitirse</a:t>
              </a:r>
              <a:r>
                <a:rPr b="0" i="1" lang="en-US" sz="5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que la </a:t>
              </a:r>
              <a:r>
                <a:rPr b="1" i="1" lang="en-US" sz="91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mente divague</a:t>
              </a:r>
              <a:r>
                <a:rPr b="0" i="1" lang="en-US" sz="5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o se </a:t>
              </a:r>
              <a:r>
                <a:rPr b="1" i="1" lang="en-US" sz="91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distraiga </a:t>
              </a:r>
              <a:r>
                <a:rPr b="0" i="1" lang="en-US" sz="5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 una </a:t>
              </a:r>
              <a:r>
                <a:rPr b="1" i="1" lang="en-US" sz="91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cantidad </a:t>
              </a:r>
              <a:r>
                <a:rPr b="0" i="1" lang="en-US" sz="5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temas a la vez sin </a:t>
              </a:r>
              <a:r>
                <a:rPr b="1" i="1" lang="en-US" sz="91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concentrarse</a:t>
              </a:r>
              <a:r>
                <a:rPr b="0" i="1" lang="en-US" sz="5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en </a:t>
              </a:r>
              <a:r>
                <a:rPr b="1" i="1" lang="en-US" sz="91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ninguno</a:t>
              </a:r>
              <a:r>
                <a:rPr b="0" i="1" lang="en-US" sz="5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</p:grpSp>
      <p:sp>
        <p:nvSpPr>
          <p:cNvPr id="133" name="Google Shape;133;p9"/>
          <p:cNvSpPr txBox="1"/>
          <p:nvPr/>
        </p:nvSpPr>
        <p:spPr>
          <a:xfrm>
            <a:off x="10372343" y="12128500"/>
            <a:ext cx="3639313" cy="787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Helvetica Neue Light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{1MCP 110.2}</a:t>
            </a:r>
            <a:endParaRPr/>
          </a:p>
        </p:txBody>
      </p:sp>
      <p:sp>
        <p:nvSpPr>
          <p:cNvPr id="134" name="Google Shape;134;p9"/>
          <p:cNvSpPr txBox="1"/>
          <p:nvPr/>
        </p:nvSpPr>
        <p:spPr>
          <a:xfrm>
            <a:off x="7220973" y="273656"/>
            <a:ext cx="9942054" cy="1066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Helvetica Neue"/>
              <a:buNone/>
            </a:pPr>
            <a:r>
              <a:rPr b="1" i="0" lang="en-US" sz="4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Necesitamos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6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cultivar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6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