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EF0"/>
    <a:srgbClr val="24DEF0"/>
    <a:srgbClr val="9C0000"/>
    <a:srgbClr val="D07E85"/>
    <a:srgbClr val="FFE6EC"/>
    <a:srgbClr val="FF58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10" autoAdjust="0"/>
    <p:restoredTop sz="94660"/>
  </p:normalViewPr>
  <p:slideViewPr>
    <p:cSldViewPr snapToGrid="0">
      <p:cViewPr varScale="1">
        <p:scale>
          <a:sx n="62" d="100"/>
          <a:sy n="62" d="100"/>
        </p:scale>
        <p:origin x="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2CBA3-E1FD-C847-9908-78CDB356D2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8D2E7C1-583D-8E42-97E3-D08E2AA2A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0D7B48E-8692-2A40-9BAF-C67FE0BA3C17}"/>
              </a:ext>
            </a:extLst>
          </p:cNvPr>
          <p:cNvSpPr>
            <a:spLocks noGrp="1"/>
          </p:cNvSpPr>
          <p:nvPr>
            <p:ph type="dt" sz="half" idx="10"/>
          </p:nvPr>
        </p:nvSpPr>
        <p:spPr/>
        <p:txBody>
          <a:bodyPr/>
          <a:lstStyle/>
          <a:p>
            <a:fld id="{9334D819-9F07-4261-B09B-9E467E5D9002}" type="datetimeFigureOut">
              <a:rPr lang="en-US" smtClean="0"/>
              <a:pPr/>
              <a:t>2/26/2020</a:t>
            </a:fld>
            <a:endParaRPr lang="en-US" dirty="0"/>
          </a:p>
        </p:txBody>
      </p:sp>
      <p:sp>
        <p:nvSpPr>
          <p:cNvPr id="5" name="Marcador de pie de página 4">
            <a:extLst>
              <a:ext uri="{FF2B5EF4-FFF2-40B4-BE49-F238E27FC236}">
                <a16:creationId xmlns:a16="http://schemas.microsoft.com/office/drawing/2014/main" id="{66ED7D8D-5351-8847-B9F1-30CD8478D0D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A387C93C-570A-2F4A-8A97-14561F475875}"/>
              </a:ext>
            </a:extLst>
          </p:cNvPr>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49114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0A58F-B602-C143-928C-E353E96893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CF4F517-E092-304E-910D-F59CD4DB1CF5}"/>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6CB1B45-D17F-7244-910D-C2D116A4B9E2}"/>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5" name="Marcador de pie de página 4">
            <a:extLst>
              <a:ext uri="{FF2B5EF4-FFF2-40B4-BE49-F238E27FC236}">
                <a16:creationId xmlns:a16="http://schemas.microsoft.com/office/drawing/2014/main" id="{6481900C-F13F-B14D-B741-00DAD45F23C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9DC4482-A3EF-3144-AB6C-ACE59F22A273}"/>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8360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A17F1A-D544-5E4D-BF93-F49B98B79F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6FEF27C-F8E5-884C-80F8-04E1D6D46687}"/>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8F538A1A-9442-AB4E-9494-227F48454EAC}"/>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5" name="Marcador de pie de página 4">
            <a:extLst>
              <a:ext uri="{FF2B5EF4-FFF2-40B4-BE49-F238E27FC236}">
                <a16:creationId xmlns:a16="http://schemas.microsoft.com/office/drawing/2014/main" id="{9220C553-61B7-694F-972D-8F1169EE25A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FFDD66E-8AB2-064D-B424-B7BEBCFB4A55}"/>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18789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370EB2-1520-FF44-83C6-8A32CF2C3C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9AD31AA-0DDA-004F-ABAA-83C81CCC68D1}"/>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970A18FC-7465-B74F-A355-C4C40DE887B4}"/>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5" name="Marcador de pie de página 4">
            <a:extLst>
              <a:ext uri="{FF2B5EF4-FFF2-40B4-BE49-F238E27FC236}">
                <a16:creationId xmlns:a16="http://schemas.microsoft.com/office/drawing/2014/main" id="{6A58960B-0FB1-C340-A287-FB5470FCBCB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A255D85-72BF-4C4C-BD40-5D1325172F7A}"/>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68378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692FF-19B6-7E45-BFB3-139981F678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08C3961-0C0C-9645-AB21-3516FFB16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C3252DC-23B9-AE44-BA01-99B1FF10199A}"/>
              </a:ext>
            </a:extLst>
          </p:cNvPr>
          <p:cNvSpPr>
            <a:spLocks noGrp="1"/>
          </p:cNvSpPr>
          <p:nvPr>
            <p:ph type="dt" sz="half" idx="10"/>
          </p:nvPr>
        </p:nvSpPr>
        <p:spPr/>
        <p:txBody>
          <a:bodyPr/>
          <a:lstStyle/>
          <a:p>
            <a:fld id="{9334D819-9F07-4261-B09B-9E467E5D9002}" type="datetimeFigureOut">
              <a:rPr lang="en-US" smtClean="0"/>
              <a:pPr/>
              <a:t>2/26/2020</a:t>
            </a:fld>
            <a:endParaRPr lang="en-US" dirty="0"/>
          </a:p>
        </p:txBody>
      </p:sp>
      <p:sp>
        <p:nvSpPr>
          <p:cNvPr id="5" name="Marcador de pie de página 4">
            <a:extLst>
              <a:ext uri="{FF2B5EF4-FFF2-40B4-BE49-F238E27FC236}">
                <a16:creationId xmlns:a16="http://schemas.microsoft.com/office/drawing/2014/main" id="{119B42D6-1973-C346-B83C-A454631AC00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AAB9320A-B2F6-B144-8EBE-07A87967EA9B}"/>
              </a:ext>
            </a:extLst>
          </p:cNvPr>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377820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4338C-B826-6642-999A-AA520D61B22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EAD2807-0224-DF41-B843-23081B571239}"/>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8A44629C-8E45-DB4A-AD9F-6DA81E905CA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3B12F5A8-8667-B64F-975A-576C4E993F26}"/>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6" name="Marcador de pie de página 5">
            <a:extLst>
              <a:ext uri="{FF2B5EF4-FFF2-40B4-BE49-F238E27FC236}">
                <a16:creationId xmlns:a16="http://schemas.microsoft.com/office/drawing/2014/main" id="{3911387F-1CDF-AB4C-87A9-D2097F86F4F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92AB81E0-9BB3-F045-BB89-4C8EA11940F9}"/>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0039078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0F84E-2D5A-6445-BF5F-1949AE06DB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FE38A78-6EDD-AF40-B131-1FCE29226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D326FB98-840C-9B43-BF0A-BE853E40B46F}"/>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89846C2-EA4C-C94E-8D29-22EEE7CD6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8B9F7325-481D-D643-9BC9-90E500A3EF6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111043DC-13C5-5D42-887D-E23E4A6E20DB}"/>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8" name="Marcador de pie de página 7">
            <a:extLst>
              <a:ext uri="{FF2B5EF4-FFF2-40B4-BE49-F238E27FC236}">
                <a16:creationId xmlns:a16="http://schemas.microsoft.com/office/drawing/2014/main" id="{CD791A26-BF2A-4F45-85B2-38831CA945E0}"/>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E90DEF71-A228-FF42-8BB9-549771BCC91A}"/>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6464378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62B83-A78A-4746-86CE-598936833D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3708DB0-F3B1-544D-8FD8-D34FAC6CD5F5}"/>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4" name="Marcador de pie de página 3">
            <a:extLst>
              <a:ext uri="{FF2B5EF4-FFF2-40B4-BE49-F238E27FC236}">
                <a16:creationId xmlns:a16="http://schemas.microsoft.com/office/drawing/2014/main" id="{FE590606-B769-FC46-9660-499491EBD23F}"/>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67D18AB2-A767-C44B-9F30-5AAE373E5AE5}"/>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10230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87A9EF-BF6E-954C-BBF6-267B98F9B519}"/>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3" name="Marcador de pie de página 2">
            <a:extLst>
              <a:ext uri="{FF2B5EF4-FFF2-40B4-BE49-F238E27FC236}">
                <a16:creationId xmlns:a16="http://schemas.microsoft.com/office/drawing/2014/main" id="{EDAD94DE-D883-9642-9760-82C46A6E0540}"/>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E4F4780E-2BFD-AD4F-ABCF-548FE746E8E6}"/>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50642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D98AE-E372-F147-B9AA-A6C6627C26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E3037B6-7814-3746-8AEC-2BA59DE6D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CBC26F6F-5D14-5E48-A3B6-C15ACC68B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6EC64F4A-EC0E-D04F-99B4-3F0425B3A18C}"/>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6" name="Marcador de pie de página 5">
            <a:extLst>
              <a:ext uri="{FF2B5EF4-FFF2-40B4-BE49-F238E27FC236}">
                <a16:creationId xmlns:a16="http://schemas.microsoft.com/office/drawing/2014/main" id="{569A8528-0503-4649-995F-8B8D35633E1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A6156DBB-4A48-A540-B48E-59EB58A6511C}"/>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376474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923B4-3728-694E-A6BC-0909EDD823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6E71A87-61D4-AF4E-9B86-02893F890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D5A1724-4126-2F48-8211-35A163420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48407176-7FAF-D543-8B6F-A03C1BC21E06}"/>
              </a:ext>
            </a:extLst>
          </p:cNvPr>
          <p:cNvSpPr>
            <a:spLocks noGrp="1"/>
          </p:cNvSpPr>
          <p:nvPr>
            <p:ph type="dt" sz="half" idx="10"/>
          </p:nvPr>
        </p:nvSpPr>
        <p:spPr/>
        <p:txBody>
          <a:bodyPr/>
          <a:lstStyle/>
          <a:p>
            <a:fld id="{9334D819-9F07-4261-B09B-9E467E5D9002}" type="datetimeFigureOut">
              <a:rPr lang="en-US" smtClean="0"/>
              <a:t>2/26/2020</a:t>
            </a:fld>
            <a:endParaRPr lang="en-US" dirty="0"/>
          </a:p>
        </p:txBody>
      </p:sp>
      <p:sp>
        <p:nvSpPr>
          <p:cNvPr id="6" name="Marcador de pie de página 5">
            <a:extLst>
              <a:ext uri="{FF2B5EF4-FFF2-40B4-BE49-F238E27FC236}">
                <a16:creationId xmlns:a16="http://schemas.microsoft.com/office/drawing/2014/main" id="{A46CC823-1A12-9F41-B73C-91A33011C003}"/>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FDA47F5-CAD6-A446-B538-65E94FD5122C}"/>
              </a:ext>
            </a:extLst>
          </p:cNvPr>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40222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AE55CEF-9975-D44E-ABD9-DD01FE3C8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BD7620A-0D4C-E042-A604-27B1063A6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CDC0F9C-5F99-A648-9FD5-6EB355EA0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2/26/2020</a:t>
            </a:fld>
            <a:endParaRPr lang="en-US" dirty="0"/>
          </a:p>
        </p:txBody>
      </p:sp>
      <p:sp>
        <p:nvSpPr>
          <p:cNvPr id="5" name="Marcador de pie de página 4">
            <a:extLst>
              <a:ext uri="{FF2B5EF4-FFF2-40B4-BE49-F238E27FC236}">
                <a16:creationId xmlns:a16="http://schemas.microsoft.com/office/drawing/2014/main" id="{DE97BEF3-9FAF-C440-97B8-167C294FF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1267F5F2-99B1-9E49-8C49-00BDD4F19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404417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9C0000"/>
            </a:gs>
          </a:gsLst>
          <a:lin ang="2400000" scaled="0"/>
        </a:gra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6DD753B-E28B-5D44-BF6C-F4CBAB10EB6C}"/>
              </a:ext>
            </a:extLst>
          </p:cNvPr>
          <p:cNvSpPr>
            <a:spLocks noGrp="1"/>
          </p:cNvSpPr>
          <p:nvPr>
            <p:ph type="subTitle" idx="1"/>
          </p:nvPr>
        </p:nvSpPr>
        <p:spPr>
          <a:xfrm>
            <a:off x="1524000" y="5202238"/>
            <a:ext cx="9144000" cy="1655762"/>
          </a:xfrm>
        </p:spPr>
        <p:txBody>
          <a:bodyPr>
            <a:normAutofit/>
          </a:bodyPr>
          <a:lstStyle/>
          <a:p>
            <a:r>
              <a:rPr lang="es-ES" sz="3200" b="1" dirty="0">
                <a:solidFill>
                  <a:schemeClr val="bg1"/>
                </a:solidFill>
              </a:rPr>
              <a:t>Ptr. Luis Iván Martínez Toledo</a:t>
            </a:r>
            <a:r>
              <a:rPr lang="es-MX" sz="3200" dirty="0">
                <a:solidFill>
                  <a:schemeClr val="bg1"/>
                </a:solidFill>
              </a:rPr>
              <a:t>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04" y="1806666"/>
            <a:ext cx="7016496" cy="3220284"/>
          </a:xfrm>
          <a:prstGeom prst="rect">
            <a:avLst/>
          </a:prstGeom>
        </p:spPr>
      </p:pic>
    </p:spTree>
    <p:extLst>
      <p:ext uri="{BB962C8B-B14F-4D97-AF65-F5344CB8AC3E}">
        <p14:creationId xmlns:p14="http://schemas.microsoft.com/office/powerpoint/2010/main" val="12478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7409" b="7486"/>
          <a:stretch/>
        </p:blipFill>
        <p:spPr>
          <a:xfrm>
            <a:off x="0" y="-36000"/>
            <a:ext cx="12192000" cy="6912000"/>
          </a:xfrm>
          <a:prstGeom prst="rect">
            <a:avLst/>
          </a:prstGeom>
        </p:spPr>
      </p:pic>
      <p:sp>
        <p:nvSpPr>
          <p:cNvPr id="3" name="Marcador de contenido 2">
            <a:extLst>
              <a:ext uri="{FF2B5EF4-FFF2-40B4-BE49-F238E27FC236}">
                <a16:creationId xmlns:a16="http://schemas.microsoft.com/office/drawing/2014/main" id="{C25ACF0A-AEDC-044E-BC89-5047590BC604}"/>
              </a:ext>
            </a:extLst>
          </p:cNvPr>
          <p:cNvSpPr>
            <a:spLocks noGrp="1"/>
          </p:cNvSpPr>
          <p:nvPr>
            <p:ph idx="1"/>
          </p:nvPr>
        </p:nvSpPr>
        <p:spPr>
          <a:xfrm>
            <a:off x="1253836" y="1322068"/>
            <a:ext cx="6643255" cy="4351338"/>
          </a:xfrm>
        </p:spPr>
        <p:txBody>
          <a:bodyPr/>
          <a:lstStyle/>
          <a:p>
            <a:pPr marL="0" indent="0">
              <a:buNone/>
            </a:pPr>
            <a:r>
              <a:rPr lang="es-ES" sz="3600" dirty="0">
                <a:solidFill>
                  <a:schemeClr val="bg1"/>
                </a:solidFill>
              </a:rPr>
              <a:t>La Biblia es el lugar donde Dios se revela, muestra quién es él y cómo se relaciona con nosotros. </a:t>
            </a:r>
            <a:endParaRPr lang="es-MX" sz="3600" dirty="0">
              <a:solidFill>
                <a:schemeClr val="bg1"/>
              </a:solidFill>
            </a:endParaRPr>
          </a:p>
          <a:p>
            <a:pPr marL="0" indent="0">
              <a:buNone/>
            </a:pPr>
            <a:endParaRPr lang="es-MX" dirty="0"/>
          </a:p>
        </p:txBody>
      </p:sp>
      <p:sp>
        <p:nvSpPr>
          <p:cNvPr id="5" name="Estrella de 5 puntas 4"/>
          <p:cNvSpPr/>
          <p:nvPr/>
        </p:nvSpPr>
        <p:spPr>
          <a:xfrm>
            <a:off x="833818" y="1443365"/>
            <a:ext cx="335902" cy="33590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473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584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395" y="-706581"/>
            <a:ext cx="14822361" cy="8333509"/>
          </a:xfrm>
          <a:prstGeom prst="rect">
            <a:avLst/>
          </a:prstGeom>
        </p:spPr>
      </p:pic>
      <p:sp>
        <p:nvSpPr>
          <p:cNvPr id="2" name="Título 1">
            <a:extLst>
              <a:ext uri="{FF2B5EF4-FFF2-40B4-BE49-F238E27FC236}">
                <a16:creationId xmlns:a16="http://schemas.microsoft.com/office/drawing/2014/main" id="{CD89B151-1CF3-6D47-8DA1-AAD3F8F18B8A}"/>
              </a:ext>
            </a:extLst>
          </p:cNvPr>
          <p:cNvSpPr>
            <a:spLocks noGrp="1"/>
          </p:cNvSpPr>
          <p:nvPr>
            <p:ph type="title"/>
          </p:nvPr>
        </p:nvSpPr>
        <p:spPr/>
        <p:txBody>
          <a:bodyPr/>
          <a:lstStyle/>
          <a:p>
            <a:r>
              <a:rPr lang="es-ES" b="1" dirty="0">
                <a:solidFill>
                  <a:schemeClr val="tx2">
                    <a:lumMod val="50000"/>
                  </a:schemeClr>
                </a:solidFill>
              </a:rPr>
              <a:t>¿Qué revela Dios de sí mismo?</a:t>
            </a:r>
            <a:r>
              <a:rPr lang="es-MX" dirty="0">
                <a:solidFill>
                  <a:schemeClr val="tx2">
                    <a:lumMod val="50000"/>
                  </a:schemeClr>
                </a:solidFill>
              </a:rPr>
              <a:t> </a:t>
            </a:r>
          </a:p>
        </p:txBody>
      </p:sp>
      <p:sp>
        <p:nvSpPr>
          <p:cNvPr id="7" name="Nube 6"/>
          <p:cNvSpPr/>
          <p:nvPr/>
        </p:nvSpPr>
        <p:spPr>
          <a:xfrm rot="791018">
            <a:off x="237846" y="1438107"/>
            <a:ext cx="6138337" cy="4643240"/>
          </a:xfrm>
          <a:prstGeom prst="cloud">
            <a:avLst/>
          </a:prstGeom>
          <a:solidFill>
            <a:srgbClr val="24DE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54605B6A-919D-6144-B301-4C1C3E19FC71}"/>
              </a:ext>
            </a:extLst>
          </p:cNvPr>
          <p:cNvSpPr>
            <a:spLocks noGrp="1"/>
          </p:cNvSpPr>
          <p:nvPr>
            <p:ph idx="1"/>
          </p:nvPr>
        </p:nvSpPr>
        <p:spPr>
          <a:xfrm>
            <a:off x="1191492" y="2095786"/>
            <a:ext cx="4876800" cy="4351338"/>
          </a:xfrm>
        </p:spPr>
        <p:txBody>
          <a:bodyPr/>
          <a:lstStyle/>
          <a:p>
            <a:pPr marL="0" indent="0">
              <a:buNone/>
            </a:pPr>
            <a:r>
              <a:rPr lang="es-ES" dirty="0">
                <a:solidFill>
                  <a:schemeClr val="bg1"/>
                </a:solidFill>
              </a:rPr>
              <a:t>Ver a Dios como un Padre debería traer a la mente de un adolescente la idea de protección, seguridad y sostén, amor y cariño, confianza, y aceptación, de la misma manera como un padre literal significa eso para su hijo. </a:t>
            </a:r>
            <a:endParaRPr lang="es-MX" dirty="0">
              <a:solidFill>
                <a:schemeClr val="bg1"/>
              </a:solidFill>
            </a:endParaRPr>
          </a:p>
        </p:txBody>
      </p:sp>
    </p:spTree>
    <p:extLst>
      <p:ext uri="{BB962C8B-B14F-4D97-AF65-F5344CB8AC3E}">
        <p14:creationId xmlns:p14="http://schemas.microsoft.com/office/powerpoint/2010/main" val="30510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AAD76E6-37F8-CD44-AEE8-7F6DAC757D02}"/>
              </a:ext>
            </a:extLst>
          </p:cNvPr>
          <p:cNvSpPr/>
          <p:nvPr/>
        </p:nvSpPr>
        <p:spPr>
          <a:xfrm>
            <a:off x="872836" y="959024"/>
            <a:ext cx="11471563" cy="5047536"/>
          </a:xfrm>
          <a:prstGeom prst="rect">
            <a:avLst/>
          </a:prstGeom>
        </p:spPr>
        <p:txBody>
          <a:bodyPr wrap="square">
            <a:spAutoFit/>
          </a:bodyPr>
          <a:lstStyle/>
          <a:p>
            <a:r>
              <a:rPr lang="es-MX" sz="2800" b="1" dirty="0"/>
              <a:t>Cita bíblica		        	 Cómo se presenta Dios	   Característica a resaltar</a:t>
            </a:r>
          </a:p>
          <a:p>
            <a:pPr>
              <a:lnSpc>
                <a:spcPct val="150000"/>
              </a:lnSpc>
            </a:pPr>
            <a:r>
              <a:rPr lang="es-MX" sz="2800" dirty="0"/>
              <a:t>Luc. 13:34/Sal. 91:4 	 __________________        __________________</a:t>
            </a:r>
          </a:p>
          <a:p>
            <a:pPr>
              <a:lnSpc>
                <a:spcPct val="150000"/>
              </a:lnSpc>
            </a:pPr>
            <a:r>
              <a:rPr lang="es-MX" sz="2800" dirty="0"/>
              <a:t>Isaías 49:15; 66:13	       __________________        __________________</a:t>
            </a:r>
          </a:p>
          <a:p>
            <a:pPr>
              <a:lnSpc>
                <a:spcPct val="150000"/>
              </a:lnSpc>
            </a:pPr>
            <a:r>
              <a:rPr lang="es-MX" sz="2800" dirty="0"/>
              <a:t>Salmo 7:11				 __________________         __________________</a:t>
            </a:r>
          </a:p>
          <a:p>
            <a:pPr>
              <a:lnSpc>
                <a:spcPct val="150000"/>
              </a:lnSpc>
            </a:pPr>
            <a:r>
              <a:rPr lang="es-MX" sz="2800" dirty="0"/>
              <a:t>Sant. 2:23/Gén. 5:24	 __________________         __________________</a:t>
            </a:r>
          </a:p>
          <a:p>
            <a:pPr>
              <a:lnSpc>
                <a:spcPct val="150000"/>
              </a:lnSpc>
            </a:pPr>
            <a:r>
              <a:rPr lang="es-MX" sz="2800" dirty="0"/>
              <a:t>Isaías 62:5				 __________________         __________________</a:t>
            </a:r>
          </a:p>
          <a:p>
            <a:pPr>
              <a:lnSpc>
                <a:spcPct val="150000"/>
              </a:lnSpc>
            </a:pPr>
            <a:r>
              <a:rPr lang="es-MX" sz="2800" dirty="0"/>
              <a:t>Jeremías 18:6			 __________________         __________________</a:t>
            </a:r>
          </a:p>
          <a:p>
            <a:pPr>
              <a:lnSpc>
                <a:spcPct val="150000"/>
              </a:lnSpc>
            </a:pPr>
            <a:r>
              <a:rPr lang="es-MX" sz="2800" dirty="0"/>
              <a:t>Salmo 23:1				 __________________         __________________</a:t>
            </a:r>
          </a:p>
        </p:txBody>
      </p:sp>
    </p:spTree>
    <p:extLst>
      <p:ext uri="{BB962C8B-B14F-4D97-AF65-F5344CB8AC3E}">
        <p14:creationId xmlns:p14="http://schemas.microsoft.com/office/powerpoint/2010/main" val="18752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DEF0"/>
        </a:solidFill>
        <a:effectLst/>
      </p:bgPr>
    </p:bg>
    <p:spTree>
      <p:nvGrpSpPr>
        <p:cNvPr id="1" name=""/>
        <p:cNvGrpSpPr/>
        <p:nvPr/>
      </p:nvGrpSpPr>
      <p:grpSpPr>
        <a:xfrm>
          <a:off x="0" y="0"/>
          <a:ext cx="0" cy="0"/>
          <a:chOff x="0" y="0"/>
          <a:chExt cx="0" cy="0"/>
        </a:xfrm>
      </p:grpSpPr>
      <p:sp>
        <p:nvSpPr>
          <p:cNvPr id="4" name="Corazón 3"/>
          <p:cNvSpPr/>
          <p:nvPr/>
        </p:nvSpPr>
        <p:spPr>
          <a:xfrm>
            <a:off x="1693563" y="69898"/>
            <a:ext cx="8756073" cy="7440609"/>
          </a:xfrm>
          <a:prstGeom prst="heart">
            <a:avLst/>
          </a:prstGeom>
          <a:solidFill>
            <a:srgbClr val="FF4A63"/>
          </a:solidFill>
          <a:ln w="1682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_tradnl"/>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961572"/>
            <a:ext cx="10847832" cy="1450848"/>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2129970"/>
            <a:ext cx="6214872" cy="4599432"/>
          </a:xfrm>
          <a:prstGeom prst="rect">
            <a:avLst/>
          </a:prstGeom>
        </p:spPr>
      </p:pic>
    </p:spTree>
    <p:extLst>
      <p:ext uri="{BB962C8B-B14F-4D97-AF65-F5344CB8AC3E}">
        <p14:creationId xmlns:p14="http://schemas.microsoft.com/office/powerpoint/2010/main" val="371447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par>
                          <p:cTn id="22" fill="hold">
                            <p:stCondLst>
                              <p:cond delay="3500"/>
                            </p:stCondLst>
                            <p:childTnLst>
                              <p:par>
                                <p:cTn id="23" presetID="26" presetClass="emph" presetSubtype="0" fill="hold" grpId="2" nodeType="after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6255"/>
            <a:ext cx="6858000" cy="6858000"/>
          </a:xfrm>
          <a:prstGeom prst="rect">
            <a:avLst/>
          </a:prstGeom>
        </p:spPr>
      </p:pic>
      <p:sp>
        <p:nvSpPr>
          <p:cNvPr id="8" name="Rectángulo redondeado 7"/>
          <p:cNvSpPr/>
          <p:nvPr/>
        </p:nvSpPr>
        <p:spPr>
          <a:xfrm>
            <a:off x="415634" y="581891"/>
            <a:ext cx="6089075" cy="5278581"/>
          </a:xfrm>
          <a:prstGeom prst="roundRect">
            <a:avLst/>
          </a:prstGeom>
          <a:noFill/>
          <a:ln>
            <a:solidFill>
              <a:srgbClr val="D07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4D58D03E-80AF-5542-B653-118D3462F7F9}"/>
              </a:ext>
            </a:extLst>
          </p:cNvPr>
          <p:cNvSpPr>
            <a:spLocks noGrp="1"/>
          </p:cNvSpPr>
          <p:nvPr>
            <p:ph idx="1"/>
          </p:nvPr>
        </p:nvSpPr>
        <p:spPr>
          <a:xfrm>
            <a:off x="713508" y="1039089"/>
            <a:ext cx="5666509" cy="5054745"/>
          </a:xfrm>
        </p:spPr>
        <p:txBody>
          <a:bodyPr>
            <a:noAutofit/>
          </a:bodyPr>
          <a:lstStyle/>
          <a:p>
            <a:pPr marL="0" indent="0">
              <a:buNone/>
            </a:pPr>
            <a:r>
              <a:rPr lang="es-ES_tradnl" sz="3200" dirty="0">
                <a:solidFill>
                  <a:schemeClr val="bg2">
                    <a:lumMod val="25000"/>
                  </a:schemeClr>
                </a:solidFill>
              </a:rPr>
              <a:t>“Señaló Jesús a sus oyentes al Gobernante del universo bajo un nuevo nombre: “Padre nuestro”. Quería que entendieran con cuánta ternura el corazón de Dios anhelaba recibirlos. Enseñó que... “como el padre se compadece de los hijos, se compadece Jehová de los que le temen” Salmos 103:13. …</a:t>
            </a:r>
            <a:endParaRPr lang="es-MX" sz="3200" dirty="0">
              <a:solidFill>
                <a:schemeClr val="bg2">
                  <a:lumMod val="25000"/>
                </a:schemeClr>
              </a:solidFill>
            </a:endParaRPr>
          </a:p>
        </p:txBody>
      </p:sp>
    </p:spTree>
    <p:extLst>
      <p:ext uri="{BB962C8B-B14F-4D97-AF65-F5344CB8AC3E}">
        <p14:creationId xmlns:p14="http://schemas.microsoft.com/office/powerpoint/2010/main" val="22123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BE69AD-FB87-574C-BEF0-45A5E8574215}"/>
              </a:ext>
            </a:extLst>
          </p:cNvPr>
          <p:cNvSpPr>
            <a:spLocks noGrp="1"/>
          </p:cNvSpPr>
          <p:nvPr>
            <p:ph idx="1"/>
          </p:nvPr>
        </p:nvSpPr>
        <p:spPr>
          <a:xfrm>
            <a:off x="1600199" y="1409988"/>
            <a:ext cx="9836727" cy="4351338"/>
          </a:xfrm>
        </p:spPr>
        <p:txBody>
          <a:bodyPr>
            <a:normAutofit fontScale="92500"/>
          </a:bodyPr>
          <a:lstStyle/>
          <a:p>
            <a:pPr marL="0" indent="0">
              <a:buNone/>
            </a:pPr>
            <a:r>
              <a:rPr lang="es-MX" sz="3200" dirty="0">
                <a:solidFill>
                  <a:schemeClr val="bg1"/>
                </a:solidFill>
              </a:rPr>
              <a:t>…</a:t>
            </a:r>
            <a:r>
              <a:rPr lang="es-ES_tradnl" sz="3200" dirty="0">
                <a:solidFill>
                  <a:schemeClr val="bg1"/>
                </a:solidFill>
              </a:rPr>
              <a:t>Ninguna otra religión que la de la Biblia presentó jamás al mundo tal concepto de Dios. El paganismo enseña a los hombres a mirar al Ser Supremo como objeto de temor antes que, de amor, como una deidad maligna a la que es preciso aplacar con sacrificios, en vez de un Padre que vierte sobre sus hijos el don de su amor. Aun el pueblo de Israel había llegado a estar tan ciego a la enseñanza preciosa de los profetas con referencia a Dios, que esta revelación de su amor paternal parecía un tema original, un nuevo don al mundo...” (</a:t>
            </a:r>
            <a:r>
              <a:rPr lang="es-ES_tradnl" sz="3200" i="1" dirty="0">
                <a:solidFill>
                  <a:schemeClr val="bg1"/>
                </a:solidFill>
              </a:rPr>
              <a:t>El discurso maestro de Jesucristo</a:t>
            </a:r>
            <a:r>
              <a:rPr lang="es-ES_tradnl" sz="3200" dirty="0">
                <a:solidFill>
                  <a:schemeClr val="bg1"/>
                </a:solidFill>
              </a:rPr>
              <a:t> 64, 65).</a:t>
            </a:r>
            <a:endParaRPr lang="es-MX" sz="3200" dirty="0">
              <a:solidFill>
                <a:schemeClr val="bg1"/>
              </a:solidFill>
            </a:endParaRPr>
          </a:p>
          <a:p>
            <a:pPr marL="0" indent="0">
              <a:buNone/>
            </a:pPr>
            <a:endParaRPr lang="es-MX" dirty="0"/>
          </a:p>
        </p:txBody>
      </p:sp>
      <p:sp>
        <p:nvSpPr>
          <p:cNvPr id="4" name="Corazón 3"/>
          <p:cNvSpPr/>
          <p:nvPr/>
        </p:nvSpPr>
        <p:spPr>
          <a:xfrm>
            <a:off x="588501" y="1409988"/>
            <a:ext cx="773093" cy="656947"/>
          </a:xfrm>
          <a:prstGeom prst="heart">
            <a:avLst/>
          </a:prstGeom>
          <a:noFill/>
          <a:ln w="76200">
            <a:solidFill>
              <a:srgbClr val="24DE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16118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65" y="0"/>
            <a:ext cx="12196330" cy="6858000"/>
          </a:xfrm>
          <a:prstGeom prst="rect">
            <a:avLst/>
          </a:prstGeom>
        </p:spPr>
      </p:pic>
      <p:sp>
        <p:nvSpPr>
          <p:cNvPr id="4" name="Elipse 3"/>
          <p:cNvSpPr/>
          <p:nvPr/>
        </p:nvSpPr>
        <p:spPr>
          <a:xfrm>
            <a:off x="311944" y="465216"/>
            <a:ext cx="5429250" cy="5429250"/>
          </a:xfrm>
          <a:prstGeom prst="ellipse">
            <a:avLst/>
          </a:prstGeom>
          <a:solidFill>
            <a:srgbClr val="D07E85"/>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F699D90C-1C72-5D46-8F7F-A15E0EF9B099}"/>
              </a:ext>
            </a:extLst>
          </p:cNvPr>
          <p:cNvSpPr>
            <a:spLocks noGrp="1"/>
          </p:cNvSpPr>
          <p:nvPr>
            <p:ph idx="1"/>
          </p:nvPr>
        </p:nvSpPr>
        <p:spPr>
          <a:xfrm>
            <a:off x="838200" y="1159733"/>
            <a:ext cx="4376738" cy="4705002"/>
          </a:xfrm>
        </p:spPr>
        <p:txBody>
          <a:bodyPr>
            <a:normAutofit/>
          </a:bodyPr>
          <a:lstStyle/>
          <a:p>
            <a:pPr marL="0" indent="0" algn="ctr">
              <a:buNone/>
            </a:pPr>
            <a:r>
              <a:rPr lang="es-ES" sz="3200" dirty="0">
                <a:solidFill>
                  <a:srgbClr val="FFE6EC"/>
                </a:solidFill>
              </a:rPr>
              <a:t>“Y nosotros hemos conocido y creído el amor que Dios tiene para con nosotros. Dios es amor; y el que permanece en amor, permanece en Dios, y Dios en él” (1 Juan 4: 16).</a:t>
            </a:r>
            <a:r>
              <a:rPr lang="es-MX" sz="3200" dirty="0">
                <a:solidFill>
                  <a:srgbClr val="FFE6EC"/>
                </a:solidFill>
              </a:rPr>
              <a:t> </a:t>
            </a:r>
          </a:p>
        </p:txBody>
      </p:sp>
    </p:spTree>
    <p:extLst>
      <p:ext uri="{BB962C8B-B14F-4D97-AF65-F5344CB8AC3E}">
        <p14:creationId xmlns:p14="http://schemas.microsoft.com/office/powerpoint/2010/main" val="13114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
                                        <p:tgtEl>
                                          <p:spTgt spid="3">
                                            <p:txEl>
                                              <p:pRg st="0" end="0"/>
                                            </p:txEl>
                                          </p:spTgt>
                                        </p:tgtEl>
                                      </p:cBhvr>
                                    </p:animEffect>
                                    <p:anim calcmode="lin" valueType="num">
                                      <p:cBhvr>
                                        <p:cTn id="1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8616" b="-18616"/>
          <a:stretch/>
        </p:blipFill>
        <p:spPr>
          <a:xfrm>
            <a:off x="-131546" y="-1584"/>
            <a:ext cx="12614406" cy="8409603"/>
          </a:xfrm>
          <a:prstGeom prst="rect">
            <a:avLst/>
          </a:prstGeom>
        </p:spPr>
      </p:pic>
    </p:spTree>
    <p:extLst>
      <p:ext uri="{BB962C8B-B14F-4D97-AF65-F5344CB8AC3E}">
        <p14:creationId xmlns:p14="http://schemas.microsoft.com/office/powerpoint/2010/main" val="30897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98000">
              <a:srgbClr val="C00000"/>
            </a:gs>
          </a:gsLst>
          <a:lin ang="1800000" scaled="0"/>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02ED90-ABD2-E247-92A3-535D59359A2F}"/>
              </a:ext>
            </a:extLst>
          </p:cNvPr>
          <p:cNvSpPr txBox="1">
            <a:spLocks/>
          </p:cNvSpPr>
          <p:nvPr/>
        </p:nvSpPr>
        <p:spPr>
          <a:xfrm rot="21049193">
            <a:off x="-109306" y="256670"/>
            <a:ext cx="2001795" cy="3652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0" dirty="0">
                <a:solidFill>
                  <a:srgbClr val="C00000"/>
                </a:solidFill>
              </a:rPr>
              <a:t>¿</a:t>
            </a:r>
          </a:p>
        </p:txBody>
      </p:sp>
      <p:sp>
        <p:nvSpPr>
          <p:cNvPr id="5" name="Título 1">
            <a:extLst>
              <a:ext uri="{FF2B5EF4-FFF2-40B4-BE49-F238E27FC236}">
                <a16:creationId xmlns:a16="http://schemas.microsoft.com/office/drawing/2014/main" id="{2A02ED90-ABD2-E247-92A3-535D59359A2F}"/>
              </a:ext>
            </a:extLst>
          </p:cNvPr>
          <p:cNvSpPr txBox="1">
            <a:spLocks/>
          </p:cNvSpPr>
          <p:nvPr/>
        </p:nvSpPr>
        <p:spPr>
          <a:xfrm rot="11986227">
            <a:off x="9283292" y="3005623"/>
            <a:ext cx="2001795" cy="3652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0" dirty="0">
                <a:solidFill>
                  <a:srgbClr val="FF0000"/>
                </a:solidFill>
              </a:rPr>
              <a:t>¿</a:t>
            </a:r>
          </a:p>
        </p:txBody>
      </p:sp>
      <p:sp>
        <p:nvSpPr>
          <p:cNvPr id="3" name="Marcador de contenido 2">
            <a:extLst>
              <a:ext uri="{FF2B5EF4-FFF2-40B4-BE49-F238E27FC236}">
                <a16:creationId xmlns:a16="http://schemas.microsoft.com/office/drawing/2014/main" id="{57BB0A54-F714-7145-9D83-E22D885C66A0}"/>
              </a:ext>
            </a:extLst>
          </p:cNvPr>
          <p:cNvSpPr>
            <a:spLocks noGrp="1"/>
          </p:cNvSpPr>
          <p:nvPr>
            <p:ph idx="1"/>
          </p:nvPr>
        </p:nvSpPr>
        <p:spPr>
          <a:xfrm>
            <a:off x="1271238" y="1825625"/>
            <a:ext cx="9857679" cy="4351338"/>
          </a:xfrm>
        </p:spPr>
        <p:txBody>
          <a:bodyPr/>
          <a:lstStyle/>
          <a:p>
            <a:r>
              <a:rPr lang="es-MX" sz="3600" dirty="0">
                <a:solidFill>
                  <a:schemeClr val="bg1"/>
                </a:solidFill>
              </a:rPr>
              <a:t>¿Qué concepto crees que Cristóbal tendría de Dios? En otras palabras, ¿Cómo crees que Cristóbal imaginaría que es Dios en esas circunstancias?</a:t>
            </a:r>
          </a:p>
          <a:p>
            <a:pPr marL="0" indent="0">
              <a:buNone/>
            </a:pPr>
            <a:endParaRPr lang="es-MX" sz="3600" dirty="0">
              <a:solidFill>
                <a:schemeClr val="bg1"/>
              </a:solidFill>
            </a:endParaRPr>
          </a:p>
          <a:p>
            <a:r>
              <a:rPr lang="es-MX" sz="3600" dirty="0">
                <a:solidFill>
                  <a:schemeClr val="bg1"/>
                </a:solidFill>
              </a:rPr>
              <a:t>¿De dónde piensas que viene ese concepto? </a:t>
            </a:r>
          </a:p>
          <a:p>
            <a:pPr marL="0" indent="0">
              <a:buNone/>
            </a:pPr>
            <a:endParaRPr lang="es-MX" dirty="0"/>
          </a:p>
        </p:txBody>
      </p:sp>
    </p:spTree>
    <p:extLst>
      <p:ext uri="{BB962C8B-B14F-4D97-AF65-F5344CB8AC3E}">
        <p14:creationId xmlns:p14="http://schemas.microsoft.com/office/powerpoint/2010/main" val="15825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74809-3A2A-FA4D-B822-A99523871F50}"/>
              </a:ext>
            </a:extLst>
          </p:cNvPr>
          <p:cNvSpPr>
            <a:spLocks noGrp="1"/>
          </p:cNvSpPr>
          <p:nvPr>
            <p:ph type="title"/>
          </p:nvPr>
        </p:nvSpPr>
        <p:spPr/>
        <p:txBody>
          <a:bodyPr>
            <a:normAutofit/>
          </a:bodyPr>
          <a:lstStyle/>
          <a:p>
            <a:r>
              <a:rPr lang="es-ES" sz="4800" b="1" dirty="0">
                <a:solidFill>
                  <a:srgbClr val="C00000"/>
                </a:solidFill>
              </a:rPr>
              <a:t>Cómo se forma un </a:t>
            </a:r>
            <a:r>
              <a:rPr lang="es-ES" sz="4800" b="1" i="1" dirty="0">
                <a:solidFill>
                  <a:srgbClr val="C00000"/>
                </a:solidFill>
              </a:rPr>
              <a:t>concepto</a:t>
            </a:r>
            <a:r>
              <a:rPr lang="es-MX" sz="4800" i="1" dirty="0">
                <a:solidFill>
                  <a:srgbClr val="C00000"/>
                </a:solidFill>
              </a:rPr>
              <a:t> </a:t>
            </a:r>
          </a:p>
        </p:txBody>
      </p:sp>
      <p:sp>
        <p:nvSpPr>
          <p:cNvPr id="3" name="Marcador de contenido 2">
            <a:extLst>
              <a:ext uri="{FF2B5EF4-FFF2-40B4-BE49-F238E27FC236}">
                <a16:creationId xmlns:a16="http://schemas.microsoft.com/office/drawing/2014/main" id="{2D67B68B-8549-FB41-8C71-808038BA7FF2}"/>
              </a:ext>
            </a:extLst>
          </p:cNvPr>
          <p:cNvSpPr>
            <a:spLocks noGrp="1"/>
          </p:cNvSpPr>
          <p:nvPr>
            <p:ph idx="1"/>
          </p:nvPr>
        </p:nvSpPr>
        <p:spPr>
          <a:xfrm>
            <a:off x="838200" y="1825625"/>
            <a:ext cx="7146073" cy="4351338"/>
          </a:xfrm>
        </p:spPr>
        <p:txBody>
          <a:bodyPr/>
          <a:lstStyle/>
          <a:p>
            <a:pPr marL="0" indent="0">
              <a:buNone/>
            </a:pPr>
            <a:r>
              <a:rPr lang="es-ES" sz="3600" dirty="0">
                <a:solidFill>
                  <a:schemeClr val="bg1"/>
                </a:solidFill>
              </a:rPr>
              <a:t>Las experiencias</a:t>
            </a:r>
            <a:r>
              <a:rPr lang="es-ES" sz="3600" b="1" dirty="0">
                <a:solidFill>
                  <a:schemeClr val="bg1"/>
                </a:solidFill>
              </a:rPr>
              <a:t> </a:t>
            </a:r>
            <a:r>
              <a:rPr lang="es-ES" sz="3600" dirty="0">
                <a:solidFill>
                  <a:schemeClr val="bg1"/>
                </a:solidFill>
              </a:rPr>
              <a:t>personales ayudan a formar conceptos sobre las cosas y las personas, y nos ayudan a reaccionar ante ello. Sin embargo, hay conceptos para casos particulares que son correctos y conceptos que no lo son. </a:t>
            </a:r>
            <a:endParaRPr lang="es-MX" sz="3600" dirty="0">
              <a:solidFill>
                <a:schemeClr val="bg1"/>
              </a:solidFill>
            </a:endParaRPr>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649" y="356840"/>
            <a:ext cx="2736857" cy="5820123"/>
          </a:xfrm>
          <a:prstGeom prst="rect">
            <a:avLst/>
          </a:prstGeom>
        </p:spPr>
      </p:pic>
    </p:spTree>
    <p:extLst>
      <p:ext uri="{BB962C8B-B14F-4D97-AF65-F5344CB8AC3E}">
        <p14:creationId xmlns:p14="http://schemas.microsoft.com/office/powerpoint/2010/main" val="8514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par>
                          <p:cTn id="20" fill="hold">
                            <p:stCondLst>
                              <p:cond delay="1500"/>
                            </p:stCondLst>
                            <p:childTnLst>
                              <p:par>
                                <p:cTn id="21" presetID="26"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rot="18334564">
            <a:off x="194864" y="489554"/>
            <a:ext cx="7126270" cy="6367666"/>
          </a:xfrm>
          <a:prstGeom prst="rect">
            <a:avLst/>
          </a:prstGeom>
        </p:spPr>
      </p:pic>
      <p:sp>
        <p:nvSpPr>
          <p:cNvPr id="3" name="Marcador de contenido 2">
            <a:extLst>
              <a:ext uri="{FF2B5EF4-FFF2-40B4-BE49-F238E27FC236}">
                <a16:creationId xmlns:a16="http://schemas.microsoft.com/office/drawing/2014/main" id="{EEEE55E7-69D9-E34F-B4DD-A7D7DF966544}"/>
              </a:ext>
            </a:extLst>
          </p:cNvPr>
          <p:cNvSpPr>
            <a:spLocks noGrp="1"/>
          </p:cNvSpPr>
          <p:nvPr>
            <p:ph idx="1"/>
          </p:nvPr>
        </p:nvSpPr>
        <p:spPr>
          <a:xfrm>
            <a:off x="1003610" y="1690688"/>
            <a:ext cx="5218770" cy="4351338"/>
          </a:xfrm>
        </p:spPr>
        <p:txBody>
          <a:bodyPr/>
          <a:lstStyle/>
          <a:p>
            <a:pPr marL="0" indent="0">
              <a:buNone/>
            </a:pPr>
            <a:endParaRPr lang="es-MX" dirty="0"/>
          </a:p>
          <a:p>
            <a:pPr marL="0" indent="0">
              <a:buNone/>
            </a:pPr>
            <a:r>
              <a:rPr lang="es-ES" sz="3200" dirty="0"/>
              <a:t>“Estoy cansado de oír de continuo que doce hombres establecieron la religión cristiana. Yo he de probar que un solo hombre basta para destruirla” </a:t>
            </a:r>
          </a:p>
          <a:p>
            <a:pPr marL="0" indent="0">
              <a:buNone/>
            </a:pPr>
            <a:r>
              <a:rPr lang="es-ES" dirty="0"/>
              <a:t>(</a:t>
            </a:r>
            <a:r>
              <a:rPr lang="es-ES" i="1" dirty="0"/>
              <a:t>Conflicto de los siglos</a:t>
            </a:r>
            <a:r>
              <a:rPr lang="es-ES" dirty="0"/>
              <a:t>, 289).</a:t>
            </a:r>
            <a:endParaRPr lang="es-MX" dirty="0"/>
          </a:p>
        </p:txBody>
      </p:sp>
      <p:sp>
        <p:nvSpPr>
          <p:cNvPr id="2" name="Título 1">
            <a:extLst>
              <a:ext uri="{FF2B5EF4-FFF2-40B4-BE49-F238E27FC236}">
                <a16:creationId xmlns:a16="http://schemas.microsoft.com/office/drawing/2014/main" id="{EF2B9193-CFA8-254B-A251-891B21104614}"/>
              </a:ext>
            </a:extLst>
          </p:cNvPr>
          <p:cNvSpPr>
            <a:spLocks noGrp="1"/>
          </p:cNvSpPr>
          <p:nvPr>
            <p:ph type="title"/>
          </p:nvPr>
        </p:nvSpPr>
        <p:spPr>
          <a:xfrm>
            <a:off x="2154044" y="1027906"/>
            <a:ext cx="10515600" cy="1325563"/>
          </a:xfrm>
          <a:effectLst>
            <a:outerShdw blurRad="50800" dist="38100" dir="2700000" algn="tl" rotWithShape="0">
              <a:prstClr val="black">
                <a:alpha val="40000"/>
              </a:prstClr>
            </a:outerShdw>
          </a:effectLst>
        </p:spPr>
        <p:txBody>
          <a:bodyPr>
            <a:normAutofit/>
          </a:bodyPr>
          <a:lstStyle/>
          <a:p>
            <a:r>
              <a:rPr lang="es-ES" sz="6000" dirty="0">
                <a:solidFill>
                  <a:schemeClr val="bg1"/>
                </a:solidFill>
                <a:latin typeface="Beautiful Fascination" charset="0"/>
                <a:ea typeface="Beautiful Fascination" charset="0"/>
                <a:cs typeface="Beautiful Fascination" charset="0"/>
              </a:rPr>
              <a:t>Voltaire</a:t>
            </a:r>
            <a:r>
              <a:rPr lang="es-MX" sz="5400" dirty="0">
                <a:solidFill>
                  <a:schemeClr val="bg1"/>
                </a:solidFill>
                <a:latin typeface="Beautiful Fascination" charset="0"/>
                <a:ea typeface="Beautiful Fascination" charset="0"/>
                <a:cs typeface="Beautiful Fascination" charset="0"/>
              </a:rPr>
              <a:t> </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3613" r="-3613"/>
          <a:stretch/>
        </p:blipFill>
        <p:spPr>
          <a:xfrm>
            <a:off x="1404375" y="-1431221"/>
            <a:ext cx="17340920" cy="9749507"/>
          </a:xfrm>
          <a:prstGeom prst="rect">
            <a:avLst/>
          </a:prstGeom>
        </p:spPr>
      </p:pic>
    </p:spTree>
    <p:extLst>
      <p:ext uri="{BB962C8B-B14F-4D97-AF65-F5344CB8AC3E}">
        <p14:creationId xmlns:p14="http://schemas.microsoft.com/office/powerpoint/2010/main" val="9738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841"/>
        </a:solidFill>
        <a:effectLst/>
      </p:bgPr>
    </p:bg>
    <p:spTree>
      <p:nvGrpSpPr>
        <p:cNvPr id="1" name=""/>
        <p:cNvGrpSpPr/>
        <p:nvPr/>
      </p:nvGrpSpPr>
      <p:grpSpPr>
        <a:xfrm>
          <a:off x="0" y="0"/>
          <a:ext cx="0" cy="0"/>
          <a:chOff x="0" y="0"/>
          <a:chExt cx="0" cy="0"/>
        </a:xfrm>
      </p:grpSpPr>
      <p:sp>
        <p:nvSpPr>
          <p:cNvPr id="4" name="Rectángulo redondeado 3"/>
          <p:cNvSpPr/>
          <p:nvPr/>
        </p:nvSpPr>
        <p:spPr>
          <a:xfrm>
            <a:off x="1003610" y="1315844"/>
            <a:ext cx="10482146" cy="3992136"/>
          </a:xfrm>
          <a:prstGeom prst="roundRect">
            <a:avLst/>
          </a:prstGeom>
          <a:solidFill>
            <a:schemeClr val="accent4">
              <a:lumMod val="60000"/>
              <a:lumOff val="40000"/>
            </a:schemeClr>
          </a:solidFill>
          <a:ln w="171450">
            <a:solidFill>
              <a:srgbClr val="24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2439F44D-4658-6D4B-8D7A-14B4201027D9}"/>
              </a:ext>
            </a:extLst>
          </p:cNvPr>
          <p:cNvSpPr>
            <a:spLocks noGrp="1"/>
          </p:cNvSpPr>
          <p:nvPr>
            <p:ph idx="1"/>
          </p:nvPr>
        </p:nvSpPr>
        <p:spPr>
          <a:xfrm>
            <a:off x="1304693" y="1736415"/>
            <a:ext cx="9879980" cy="4351338"/>
          </a:xfrm>
        </p:spPr>
        <p:txBody>
          <a:bodyPr>
            <a:normAutofit/>
          </a:bodyPr>
          <a:lstStyle/>
          <a:p>
            <a:pPr marL="0" indent="0">
              <a:buNone/>
            </a:pPr>
            <a:r>
              <a:rPr lang="es-ES" sz="3200" dirty="0">
                <a:solidFill>
                  <a:srgbClr val="C00000"/>
                </a:solidFill>
              </a:rPr>
              <a:t>“Cuando Voltaire tenía cinco años de edad, aprendió de memoria un poema de incredulidad, y su perniciosa influencia nunca se disipó de su mente. Llegó a ser uno de los más efectivos agentes de Satanás para apartar a los hombres de Dios. Millares se levantarán en el juicio y culparán al incrédulo Voltaire por la ruina de su alma” (</a:t>
            </a:r>
            <a:r>
              <a:rPr lang="es-ES" sz="3200" i="1" dirty="0">
                <a:solidFill>
                  <a:srgbClr val="C00000"/>
                </a:solidFill>
              </a:rPr>
              <a:t>Conducción del niño</a:t>
            </a:r>
            <a:r>
              <a:rPr lang="es-ES" sz="3200" dirty="0">
                <a:solidFill>
                  <a:srgbClr val="C00000"/>
                </a:solidFill>
              </a:rPr>
              <a:t>, 181).</a:t>
            </a:r>
            <a:r>
              <a:rPr lang="es-MX" sz="3200" dirty="0">
                <a:solidFill>
                  <a:srgbClr val="C00000"/>
                </a:solidFill>
              </a:rPr>
              <a:t> </a:t>
            </a:r>
          </a:p>
        </p:txBody>
      </p:sp>
    </p:spTree>
    <p:extLst>
      <p:ext uri="{BB962C8B-B14F-4D97-AF65-F5344CB8AC3E}">
        <p14:creationId xmlns:p14="http://schemas.microsoft.com/office/powerpoint/2010/main" val="30850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DEF0"/>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2016"/>
            <a:ext cx="12192000" cy="8102032"/>
          </a:xfrm>
          <a:prstGeom prst="rect">
            <a:avLst/>
          </a:prstGeom>
        </p:spPr>
      </p:pic>
      <p:sp>
        <p:nvSpPr>
          <p:cNvPr id="4" name="Nube 3"/>
          <p:cNvSpPr/>
          <p:nvPr/>
        </p:nvSpPr>
        <p:spPr>
          <a:xfrm rot="403637">
            <a:off x="274861" y="882099"/>
            <a:ext cx="7583234" cy="5093802"/>
          </a:xfrm>
          <a:prstGeom prst="cloud">
            <a:avLst/>
          </a:prstGeom>
          <a:solidFill>
            <a:srgbClr val="24DEF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FC55E96A-CCAC-B840-A8E8-24382AE78BEA}"/>
              </a:ext>
            </a:extLst>
          </p:cNvPr>
          <p:cNvSpPr>
            <a:spLocks noGrp="1"/>
          </p:cNvSpPr>
          <p:nvPr>
            <p:ph idx="1"/>
          </p:nvPr>
        </p:nvSpPr>
        <p:spPr>
          <a:xfrm>
            <a:off x="-1191322" y="1624900"/>
            <a:ext cx="10515600" cy="4351338"/>
          </a:xfrm>
        </p:spPr>
        <p:txBody>
          <a:bodyPr>
            <a:normAutofit/>
          </a:bodyPr>
          <a:lstStyle/>
          <a:p>
            <a:pPr marL="0" indent="0" algn="ctr">
              <a:buNone/>
            </a:pPr>
            <a:r>
              <a:rPr lang="es-ES" sz="3200" dirty="0">
                <a:solidFill>
                  <a:schemeClr val="bg1"/>
                </a:solidFill>
              </a:rPr>
              <a:t>¿Cómo te imaginas a Dios?</a:t>
            </a:r>
          </a:p>
          <a:p>
            <a:pPr marL="0" indent="0" algn="ctr">
              <a:buNone/>
            </a:pPr>
            <a:r>
              <a:rPr lang="es-ES" sz="3200" dirty="0">
                <a:solidFill>
                  <a:schemeClr val="bg1"/>
                </a:solidFill>
              </a:rPr>
              <a:t> ¿Qué características tiene? </a:t>
            </a:r>
          </a:p>
          <a:p>
            <a:pPr marL="0" indent="0" algn="ctr">
              <a:buNone/>
            </a:pPr>
            <a:r>
              <a:rPr lang="es-ES" sz="3200" dirty="0">
                <a:solidFill>
                  <a:schemeClr val="bg1"/>
                </a:solidFill>
              </a:rPr>
              <a:t>¿Cómo se relaciona contigo? </a:t>
            </a:r>
          </a:p>
          <a:p>
            <a:pPr marL="0" indent="0" algn="ctr">
              <a:buNone/>
            </a:pPr>
            <a:r>
              <a:rPr lang="es-ES" sz="3200" dirty="0">
                <a:solidFill>
                  <a:schemeClr val="bg1"/>
                </a:solidFill>
              </a:rPr>
              <a:t>¿Qué lugar tiene en tu vida? </a:t>
            </a:r>
          </a:p>
          <a:p>
            <a:pPr marL="0" indent="0" algn="ctr">
              <a:buNone/>
            </a:pPr>
            <a:r>
              <a:rPr lang="es-ES" sz="3200" dirty="0">
                <a:solidFill>
                  <a:schemeClr val="bg1"/>
                </a:solidFill>
              </a:rPr>
              <a:t>¿Qué tanto lo conoces? </a:t>
            </a:r>
          </a:p>
          <a:p>
            <a:pPr marL="0" indent="0" algn="ctr">
              <a:buNone/>
            </a:pPr>
            <a:r>
              <a:rPr lang="es-ES" sz="3200" dirty="0">
                <a:solidFill>
                  <a:schemeClr val="bg1"/>
                </a:solidFill>
              </a:rPr>
              <a:t>¿Hablas con él? </a:t>
            </a:r>
            <a:endParaRPr lang="es-MX" sz="3200" dirty="0">
              <a:solidFill>
                <a:schemeClr val="bg1"/>
              </a:solidFill>
            </a:endParaRPr>
          </a:p>
        </p:txBody>
      </p:sp>
      <p:sp>
        <p:nvSpPr>
          <p:cNvPr id="5" name="Elipse 4"/>
          <p:cNvSpPr/>
          <p:nvPr/>
        </p:nvSpPr>
        <p:spPr>
          <a:xfrm>
            <a:off x="7490441" y="1421000"/>
            <a:ext cx="407800" cy="407800"/>
          </a:xfrm>
          <a:prstGeom prst="ellipse">
            <a:avLst/>
          </a:prstGeom>
          <a:solidFill>
            <a:srgbClr val="24D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Elipse 5"/>
          <p:cNvSpPr/>
          <p:nvPr/>
        </p:nvSpPr>
        <p:spPr>
          <a:xfrm flipV="1">
            <a:off x="8275605" y="1580995"/>
            <a:ext cx="288532" cy="288532"/>
          </a:xfrm>
          <a:prstGeom prst="ellipse">
            <a:avLst/>
          </a:prstGeom>
          <a:solidFill>
            <a:srgbClr val="24D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6849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0" end="0"/>
                                            </p:txEl>
                                          </p:spTgt>
                                        </p:tgtEl>
                                      </p:cBhvr>
                                    </p:animEffect>
                                  </p:childTnLst>
                                </p:cTn>
                              </p:par>
                            </p:childTnLst>
                          </p:cTn>
                        </p:par>
                        <p:par>
                          <p:cTn id="21" fill="hold">
                            <p:stCondLst>
                              <p:cond delay="3500"/>
                            </p:stCondLst>
                            <p:childTnLst>
                              <p:par>
                                <p:cTn id="22" presetID="12" presetClass="entr" presetSubtype="4"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1" end="1"/>
                                            </p:txEl>
                                          </p:spTgt>
                                        </p:tgtEl>
                                      </p:cBhvr>
                                    </p:animEffect>
                                  </p:childTnLst>
                                </p:cTn>
                              </p:par>
                            </p:childTnLst>
                          </p:cTn>
                        </p:par>
                        <p:par>
                          <p:cTn id="26" fill="hold">
                            <p:stCondLst>
                              <p:cond delay="4000"/>
                            </p:stCondLst>
                            <p:childTnLst>
                              <p:par>
                                <p:cTn id="27" presetID="12" presetClass="entr" presetSubtype="4"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2" end="2"/>
                                            </p:txEl>
                                          </p:spTgt>
                                        </p:tgtEl>
                                      </p:cBhvr>
                                    </p:animEffect>
                                  </p:childTnLst>
                                </p:cTn>
                              </p:par>
                            </p:childTnLst>
                          </p:cTn>
                        </p:par>
                        <p:par>
                          <p:cTn id="31" fill="hold">
                            <p:stCondLst>
                              <p:cond delay="4500"/>
                            </p:stCondLst>
                            <p:childTnLst>
                              <p:par>
                                <p:cTn id="32" presetID="12" presetClass="entr" presetSubtype="4"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3" end="3"/>
                                            </p:txEl>
                                          </p:spTgt>
                                        </p:tgtEl>
                                      </p:cBhvr>
                                    </p:animEffect>
                                  </p:childTnLst>
                                </p:cTn>
                              </p:par>
                            </p:childTnLst>
                          </p:cTn>
                        </p:par>
                        <p:par>
                          <p:cTn id="36" fill="hold">
                            <p:stCondLst>
                              <p:cond delay="5000"/>
                            </p:stCondLst>
                            <p:childTnLst>
                              <p:par>
                                <p:cTn id="37" presetID="12" presetClass="entr" presetSubtype="4"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4" end="4"/>
                                            </p:txEl>
                                          </p:spTgt>
                                        </p:tgtEl>
                                      </p:cBhvr>
                                    </p:animEffect>
                                  </p:childTnLst>
                                </p:cTn>
                              </p:par>
                            </p:childTnLst>
                          </p:cTn>
                        </p:par>
                        <p:par>
                          <p:cTn id="41" fill="hold">
                            <p:stCondLst>
                              <p:cond delay="5500"/>
                            </p:stCondLst>
                            <p:childTnLst>
                              <p:par>
                                <p:cTn id="42" presetID="12" presetClass="entr" presetSubtype="4"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8309" b="7470"/>
          <a:stretch/>
        </p:blipFill>
        <p:spPr>
          <a:xfrm>
            <a:off x="0" y="36000"/>
            <a:ext cx="12192000" cy="6840000"/>
          </a:xfrm>
          <a:prstGeom prst="rect">
            <a:avLst/>
          </a:prstGeom>
        </p:spPr>
      </p:pic>
      <p:sp>
        <p:nvSpPr>
          <p:cNvPr id="5" name="Rectángulo redondeado 4"/>
          <p:cNvSpPr/>
          <p:nvPr/>
        </p:nvSpPr>
        <p:spPr>
          <a:xfrm>
            <a:off x="548640" y="-853440"/>
            <a:ext cx="6579524" cy="7406640"/>
          </a:xfrm>
          <a:prstGeom prst="roundRect">
            <a:avLst/>
          </a:prstGeom>
          <a:solidFill>
            <a:srgbClr val="FFC000"/>
          </a:solidFill>
          <a:ln w="1079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a:extLst>
              <a:ext uri="{FF2B5EF4-FFF2-40B4-BE49-F238E27FC236}">
                <a16:creationId xmlns:a16="http://schemas.microsoft.com/office/drawing/2014/main" id="{84732183-4E5F-1649-9A6D-917144A2FB3D}"/>
              </a:ext>
            </a:extLst>
          </p:cNvPr>
          <p:cNvSpPr>
            <a:spLocks noGrp="1"/>
          </p:cNvSpPr>
          <p:nvPr>
            <p:ph idx="1"/>
          </p:nvPr>
        </p:nvSpPr>
        <p:spPr>
          <a:xfrm>
            <a:off x="976744" y="374072"/>
            <a:ext cx="5922819" cy="5882640"/>
          </a:xfrm>
        </p:spPr>
        <p:txBody>
          <a:bodyPr>
            <a:normAutofit/>
          </a:bodyPr>
          <a:lstStyle/>
          <a:p>
            <a:pPr marL="0" indent="0">
              <a:buNone/>
            </a:pPr>
            <a:r>
              <a:rPr lang="es-ES" dirty="0">
                <a:solidFill>
                  <a:schemeClr val="bg1"/>
                </a:solidFill>
              </a:rPr>
              <a:t>El pueblo de Israel se acostumbró a ver y oír de los dioses egipcios que se mantenían alejados del pueblo y causaban temor hasta por la forma como se les representaba. Cuando el verdadero Dios quiso hablar con ellos, “dijeron a Moisés: Habla tú con nosotros, y nosotros oiremos; pero no hable Dios con nosotros, para que no muramos” (Éxodo 20: 19). Tenían un mal concepto de Dios porque no lo conocían. Si quieres conocer a alguien como realmente es, lo mejor es platicar con él o ella, que preguntar a otros sobre esa persona. </a:t>
            </a:r>
            <a:endParaRPr lang="es-MX" dirty="0">
              <a:solidFill>
                <a:schemeClr val="bg1"/>
              </a:solidFill>
            </a:endParaRPr>
          </a:p>
          <a:p>
            <a:pPr marL="0" indent="0">
              <a:buNone/>
            </a:pPr>
            <a:endParaRPr lang="es-MX" dirty="0"/>
          </a:p>
        </p:txBody>
      </p:sp>
    </p:spTree>
    <p:extLst>
      <p:ext uri="{BB962C8B-B14F-4D97-AF65-F5344CB8AC3E}">
        <p14:creationId xmlns:p14="http://schemas.microsoft.com/office/powerpoint/2010/main" val="2658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2946</TotalTime>
  <Words>721</Words>
  <Application>Microsoft Office PowerPoint</Application>
  <PresentationFormat>Panorámica</PresentationFormat>
  <Paragraphs>34</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Beautiful Fascination</vt:lpstr>
      <vt:lpstr>Calibri</vt:lpstr>
      <vt:lpstr>Calibri Light</vt:lpstr>
      <vt:lpstr>Tema de Office</vt:lpstr>
      <vt:lpstr>Presentación de PowerPoint</vt:lpstr>
      <vt:lpstr>Presentación de PowerPoint</vt:lpstr>
      <vt:lpstr>Presentación de PowerPoint</vt:lpstr>
      <vt:lpstr>Presentación de PowerPoint</vt:lpstr>
      <vt:lpstr>Cómo se forma un concepto </vt:lpstr>
      <vt:lpstr>Voltaire </vt:lpstr>
      <vt:lpstr>Presentación de PowerPoint</vt:lpstr>
      <vt:lpstr>Presentación de PowerPoint</vt:lpstr>
      <vt:lpstr>Presentación de PowerPoint</vt:lpstr>
      <vt:lpstr>Presentación de PowerPoint</vt:lpstr>
      <vt:lpstr>¿Qué revela Dios de sí mismo?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Sexualidad</dc:title>
  <dc:creator>Diseño Curricular 02</dc:creator>
  <cp:lastModifiedBy>UCN Media Asocentro</cp:lastModifiedBy>
  <cp:revision>50</cp:revision>
  <dcterms:created xsi:type="dcterms:W3CDTF">2019-07-19T17:21:26Z</dcterms:created>
  <dcterms:modified xsi:type="dcterms:W3CDTF">2020-02-26T21:03:58Z</dcterms:modified>
</cp:coreProperties>
</file>