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Información del hech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hecho</a:t>
            </a:r>
          </a:p>
        </p:txBody>
      </p:sp>
      <p:sp>
        <p:nvSpPr>
          <p:cNvPr id="107" name="Nivel de texto 1…"/>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Atribució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16" name="Nivel de texto 1…"/>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agen"/>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p:bg>
      <p:bgPr>
        <a:gradFill flip="none" rotWithShape="1">
          <a:gsLst>
            <a:gs pos="0">
              <a:srgbClr val="0096EF"/>
            </a:gs>
            <a:gs pos="100000">
              <a:srgbClr val="004E80"/>
            </a:gs>
          </a:gsLst>
          <a:lin ang="0" scaled="0"/>
        </a:gradFill>
      </p:bgPr>
    </p:bg>
    <p:spTree>
      <p:nvGrpSpPr>
        <p:cNvPr id="1" name=""/>
        <p:cNvGrpSpPr/>
        <p:nvPr/>
      </p:nvGrpSpPr>
      <p:grpSpPr>
        <a:xfrm>
          <a:off x="0" y="0"/>
          <a:ext cx="0" cy="0"/>
          <a:chOff x="0" y="0"/>
          <a:chExt cx="0" cy="0"/>
        </a:xfrm>
      </p:grpSpPr>
      <p:sp>
        <p:nvSpPr>
          <p:cNvPr id="149"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50"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51"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52"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59" name="Texto del título"/>
          <p:cNvSpPr txBox="1"/>
          <p:nvPr>
            <p:ph type="title"/>
          </p:nvPr>
        </p:nvSpPr>
        <p:spPr>
          <a:xfrm>
            <a:off x="3096369" y="3994150"/>
            <a:ext cx="19621501" cy="3213100"/>
          </a:xfrm>
          <a:prstGeom prst="rect">
            <a:avLst/>
          </a:prstGeom>
        </p:spPr>
        <p:txBody>
          <a:bodyPr anchor="b"/>
          <a:lstStyle>
            <a:lvl1pPr algn="ctr" defTabSz="825500">
              <a:lnSpc>
                <a:spcPct val="100000"/>
              </a:lnSpc>
              <a:defRPr b="0" i="1" spc="0" sz="9400">
                <a:solidFill>
                  <a:srgbClr val="292929"/>
                </a:solidFill>
                <a:latin typeface="Georgia"/>
                <a:ea typeface="Georgia"/>
                <a:cs typeface="Georgia"/>
                <a:sym typeface="Georgia"/>
              </a:defRPr>
            </a:lvl1pPr>
          </a:lstStyle>
          <a:p>
            <a:pPr/>
            <a:r>
              <a:t>Texto del título</a:t>
            </a:r>
          </a:p>
        </p:txBody>
      </p:sp>
      <p:sp>
        <p:nvSpPr>
          <p:cNvPr id="160" name="Nivel de texto 1…"/>
          <p:cNvSpPr txBox="1"/>
          <p:nvPr>
            <p:ph type="body" sz="quarter" idx="1"/>
          </p:nvPr>
        </p:nvSpPr>
        <p:spPr>
          <a:xfrm>
            <a:off x="2387600" y="7200900"/>
            <a:ext cx="19621500" cy="1841500"/>
          </a:xfrm>
          <a:prstGeom prst="rect">
            <a:avLst/>
          </a:prstGeom>
        </p:spPr>
        <p:txBody>
          <a:bodyPr/>
          <a:lstStyle>
            <a:lvl1pPr marL="0" indent="0" algn="ctr" defTabSz="825500">
              <a:lnSpc>
                <a:spcPct val="100000"/>
              </a:lnSpc>
              <a:spcBef>
                <a:spcPts val="0"/>
              </a:spcBef>
              <a:buSzTx/>
              <a:buNone/>
              <a:defRPr i="1" sz="5200">
                <a:solidFill>
                  <a:srgbClr val="C2463A"/>
                </a:solidFill>
                <a:latin typeface="Georgia"/>
                <a:ea typeface="Georgia"/>
                <a:cs typeface="Georgia"/>
                <a:sym typeface="Georgia"/>
              </a:defRPr>
            </a:lvl1pPr>
            <a:lvl2pPr marL="0" indent="0" algn="ctr" defTabSz="825500">
              <a:lnSpc>
                <a:spcPct val="100000"/>
              </a:lnSpc>
              <a:spcBef>
                <a:spcPts val="0"/>
              </a:spcBef>
              <a:buSzTx/>
              <a:buNone/>
              <a:defRPr i="1" sz="5200">
                <a:solidFill>
                  <a:srgbClr val="C2463A"/>
                </a:solidFill>
                <a:latin typeface="Georgia"/>
                <a:ea typeface="Georgia"/>
                <a:cs typeface="Georgia"/>
                <a:sym typeface="Georgia"/>
              </a:defRPr>
            </a:lvl2pPr>
            <a:lvl3pPr marL="0" indent="0" algn="ctr" defTabSz="825500">
              <a:lnSpc>
                <a:spcPct val="100000"/>
              </a:lnSpc>
              <a:spcBef>
                <a:spcPts val="0"/>
              </a:spcBef>
              <a:buSzTx/>
              <a:buNone/>
              <a:defRPr i="1" sz="5200">
                <a:solidFill>
                  <a:srgbClr val="C2463A"/>
                </a:solidFill>
                <a:latin typeface="Georgia"/>
                <a:ea typeface="Georgia"/>
                <a:cs typeface="Georgia"/>
                <a:sym typeface="Georgia"/>
              </a:defRPr>
            </a:lvl3pPr>
            <a:lvl4pPr marL="0" indent="0" algn="ctr" defTabSz="825500">
              <a:lnSpc>
                <a:spcPct val="100000"/>
              </a:lnSpc>
              <a:spcBef>
                <a:spcPts val="0"/>
              </a:spcBef>
              <a:buSzTx/>
              <a:buNone/>
              <a:defRPr i="1" sz="5200">
                <a:solidFill>
                  <a:srgbClr val="C2463A"/>
                </a:solidFill>
                <a:latin typeface="Georgia"/>
                <a:ea typeface="Georgia"/>
                <a:cs typeface="Georgia"/>
                <a:sym typeface="Georgia"/>
              </a:defRPr>
            </a:lvl4pPr>
            <a:lvl5pPr marL="0" indent="0" algn="ctr" defTabSz="825500">
              <a:lnSpc>
                <a:spcPct val="100000"/>
              </a:lnSpc>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61" name="Número de diapositiva"/>
          <p:cNvSpPr txBox="1"/>
          <p:nvPr>
            <p:ph type="sldNum" sz="quarter" idx="2"/>
          </p:nvPr>
        </p:nvSpPr>
        <p:spPr>
          <a:xfrm>
            <a:off x="11918476" y="13068300"/>
            <a:ext cx="548641" cy="520700"/>
          </a:xfrm>
          <a:prstGeom prst="rect">
            <a:avLst/>
          </a:prstGeom>
        </p:spPr>
        <p:txBody>
          <a:bodyPr anchor="t"/>
          <a:lstStyle>
            <a:lvl1pPr defTabSz="825500">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Imagen"/>
          <p:cNvSpPr/>
          <p:nvPr>
            <p:ph type="pic" idx="21"/>
          </p:nvPr>
        </p:nvSpPr>
        <p:spPr>
          <a:xfrm>
            <a:off x="2752725" y="-2489200"/>
            <a:ext cx="18840450" cy="12560300"/>
          </a:xfrm>
          <a:prstGeom prst="rect">
            <a:avLst/>
          </a:prstGeom>
        </p:spPr>
        <p:txBody>
          <a:bodyPr lIns="91439" tIns="45719" rIns="91439" bIns="45719">
            <a:noAutofit/>
          </a:bodyPr>
          <a:lstStyle/>
          <a:p>
            <a:pPr/>
          </a:p>
        </p:txBody>
      </p:sp>
      <p:sp>
        <p:nvSpPr>
          <p:cNvPr id="169" name="Texto del título"/>
          <p:cNvSpPr txBox="1"/>
          <p:nvPr>
            <p:ph type="title"/>
          </p:nvPr>
        </p:nvSpPr>
        <p:spPr>
          <a:xfrm>
            <a:off x="2387600" y="9448800"/>
            <a:ext cx="19621500" cy="2006600"/>
          </a:xfrm>
          <a:prstGeom prst="rect">
            <a:avLst/>
          </a:prstGeom>
        </p:spPr>
        <p:txBody>
          <a:bodyPr lIns="45719" tIns="45719" rIns="45719" bIns="45719" anchor="b"/>
          <a:lstStyle>
            <a:lvl1pPr defTabSz="914400">
              <a:lnSpc>
                <a:spcPct val="100000"/>
              </a:lnSpc>
              <a:defRPr b="0" cap="all" spc="0"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70" name="Nivel de texto 1…"/>
          <p:cNvSpPr txBox="1"/>
          <p:nvPr>
            <p:ph type="body" sz="quarter" idx="1"/>
          </p:nvPr>
        </p:nvSpPr>
        <p:spPr>
          <a:xfrm>
            <a:off x="2387600" y="11518900"/>
            <a:ext cx="19621500" cy="1714500"/>
          </a:xfrm>
          <a:prstGeom prst="rect">
            <a:avLst/>
          </a:prstGeom>
        </p:spPr>
        <p:txBody>
          <a:bodyPr lIns="45719" tIns="45719" rIns="45719" bIns="45719"/>
          <a:lstStyle>
            <a:lvl1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71"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Texto del título"/>
          <p:cNvSpPr txBox="1"/>
          <p:nvPr>
            <p:ph type="title"/>
          </p:nvPr>
        </p:nvSpPr>
        <p:spPr>
          <a:xfrm>
            <a:off x="1930400" y="7378700"/>
            <a:ext cx="20510500" cy="3695700"/>
          </a:xfrm>
          <a:prstGeom prst="rect">
            <a:avLst/>
          </a:prstGeom>
        </p:spPr>
        <p:txBody>
          <a:bodyPr anchor="b"/>
          <a:lstStyle>
            <a:lvl1pPr defTabSz="825500">
              <a:lnSpc>
                <a:spcPct val="90000"/>
              </a:lnSpc>
              <a:defRPr b="0" cap="all" spc="0"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79" name="Nivel de texto 1…"/>
          <p:cNvSpPr txBox="1"/>
          <p:nvPr>
            <p:ph type="body" sz="quarter" idx="1"/>
          </p:nvPr>
        </p:nvSpPr>
        <p:spPr>
          <a:xfrm>
            <a:off x="1930400" y="11049000"/>
            <a:ext cx="20510500" cy="1778000"/>
          </a:xfrm>
          <a:prstGeom prst="rect">
            <a:avLst/>
          </a:prstGeom>
        </p:spPr>
        <p:txBody>
          <a:bodyPr/>
          <a:lstStyle>
            <a:lvl1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80" name="Número de diapositiva"/>
          <p:cNvSpPr txBox="1"/>
          <p:nvPr>
            <p:ph type="sldNum" sz="quarter" idx="2"/>
          </p:nvPr>
        </p:nvSpPr>
        <p:spPr>
          <a:xfrm>
            <a:off x="12020860" y="13322300"/>
            <a:ext cx="368504" cy="374600"/>
          </a:xfrm>
          <a:prstGeom prst="rect">
            <a:avLst/>
          </a:prstGeom>
        </p:spPr>
        <p:txBody>
          <a:bodyPr anchor="t"/>
          <a:lstStyle>
            <a:lvl1pPr defTabSz="825500">
              <a:defRPr>
                <a:solidFill>
                  <a:srgbClr val="5C88A5"/>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Imagen"/>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 </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3" name="Nivel de texto 1…"/>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Título de diapositiva"/>
          <p:cNvSpPr txBox="1"/>
          <p:nvPr>
            <p:ph type="title" hasCustomPrompt="1"/>
          </p:nvPr>
        </p:nvSpPr>
        <p:spPr>
          <a:xfrm>
            <a:off x="1206500" y="952500"/>
            <a:ext cx="9779000" cy="1435100"/>
          </a:xfrm>
          <a:prstGeom prst="rect">
            <a:avLst/>
          </a:prstGeom>
        </p:spPr>
        <p:txBody>
          <a:bodyPr/>
          <a:lstStyle/>
          <a:p>
            <a:pPr/>
            <a:r>
              <a:t>Título de diapositiva</a:t>
            </a:r>
          </a:p>
        </p:txBody>
      </p:sp>
      <p:sp>
        <p:nvSpPr>
          <p:cNvPr id="61" name="Subtítulo de diapositiva"/>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2" name="Nivel de texto 1…"/>
          <p:cNvSpPr txBox="1"/>
          <p:nvPr>
            <p:ph type="body" sz="half" idx="1" hasCustomPrompt="1"/>
          </p:nvPr>
        </p:nvSpPr>
        <p:spPr>
          <a:xfrm>
            <a:off x="1206500" y="4248504"/>
            <a:ext cx="9779000" cy="8256012"/>
          </a:xfrm>
          <a:prstGeom prst="rect">
            <a:avLst/>
          </a:prstGeom>
        </p:spPr>
        <p:txBody>
          <a:bodyPr/>
          <a:lstStyle/>
          <a:p>
            <a:pPr/>
            <a:r>
              <a:t>Texto en viñeta de diapositiva</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7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xfrm>
            <a:off x="1206500" y="952500"/>
            <a:ext cx="21971000" cy="1434949"/>
          </a:xfrm>
          <a:prstGeom prst="rect">
            <a:avLst/>
          </a:prstGeom>
        </p:spPr>
        <p:txBody>
          <a:bodyPr/>
          <a:lstStyle/>
          <a:p>
            <a:pPr/>
            <a:r>
              <a:t>Título de diapositiva</a:t>
            </a:r>
          </a:p>
        </p:txBody>
      </p:sp>
      <p:sp>
        <p:nvSpPr>
          <p:cNvPr id="80"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xfrm>
            <a:off x="1206500" y="952500"/>
            <a:ext cx="21971000" cy="1435100"/>
          </a:xfrm>
          <a:prstGeom prst="rect">
            <a:avLst/>
          </a:prstGeom>
        </p:spPr>
        <p:txBody>
          <a:bodyPr/>
          <a:lstStyle/>
          <a:p>
            <a:pPr/>
            <a:r>
              <a:t>Título de agenda</a:t>
            </a:r>
          </a:p>
        </p:txBody>
      </p:sp>
      <p:sp>
        <p:nvSpPr>
          <p:cNvPr id="89" name="Subtítulo de agend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9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4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4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0.png"/><Relationship Id="rId4" Type="http://schemas.openxmlformats.org/officeDocument/2006/relationships/image" Target="../media/image5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1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3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2.png"/><Relationship Id="rId4"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Editar: doble clic"/>
          <p:cNvSpPr txBox="1"/>
          <p:nvPr>
            <p:ph type="title"/>
          </p:nvPr>
        </p:nvSpPr>
        <p:spPr>
          <a:xfrm>
            <a:off x="1936750" y="7385050"/>
            <a:ext cx="20510500" cy="3695700"/>
          </a:xfrm>
          <a:prstGeom prst="rect">
            <a:avLst/>
          </a:prstGeom>
        </p:spPr>
        <p:txBody>
          <a:bodyPr/>
          <a:lstStyle/>
          <a:p>
            <a:pPr/>
          </a:p>
        </p:txBody>
      </p:sp>
      <p:sp>
        <p:nvSpPr>
          <p:cNvPr id="190" name="Editar: doble clic"/>
          <p:cNvSpPr txBox="1"/>
          <p:nvPr>
            <p:ph type="body" sz="quarter" idx="1"/>
          </p:nvPr>
        </p:nvSpPr>
        <p:spPr>
          <a:prstGeom prst="rect">
            <a:avLst/>
          </a:prstGeom>
        </p:spPr>
        <p:txBody>
          <a:bodyPr/>
          <a:lstStyle/>
          <a:p>
            <a:pPr/>
          </a:p>
        </p:txBody>
      </p:sp>
      <p:pic>
        <p:nvPicPr>
          <p:cNvPr id="191"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n" descr="Imagen"/>
          <p:cNvPicPr>
            <a:picLocks noChangeAspect="1"/>
          </p:cNvPicPr>
          <p:nvPr/>
        </p:nvPicPr>
        <p:blipFill>
          <a:blip r:embed="rId2">
            <a:extLst/>
          </a:blip>
          <a:stretch>
            <a:fillRect/>
          </a:stretch>
        </p:blipFill>
        <p:spPr>
          <a:xfrm>
            <a:off x="3508702" y="1480499"/>
            <a:ext cx="17366596" cy="8944214"/>
          </a:xfrm>
          <a:prstGeom prst="rect">
            <a:avLst/>
          </a:prstGeom>
          <a:ln w="12700">
            <a:miter lim="400000"/>
          </a:ln>
          <a:effectLst>
            <a:outerShdw sx="100000" sy="100000" kx="0" ky="0" algn="b" rotWithShape="0" blurRad="190500" dist="419100" dir="5400000">
              <a:srgbClr val="6C6C6C"/>
            </a:outerShdw>
          </a:effectLst>
        </p:spPr>
      </p:pic>
      <p:sp>
        <p:nvSpPr>
          <p:cNvPr id="257" name="—Joyas de los Testimonios 1:315, 316 (1872)."/>
          <p:cNvSpPr txBox="1"/>
          <p:nvPr>
            <p:ph type="body" idx="21"/>
          </p:nvPr>
        </p:nvSpPr>
        <p:spPr>
          <a:xfrm>
            <a:off x="1206499" y="11588596"/>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—Joyas de los Testimonios 1:315, 316 (1872).</a:t>
            </a:r>
          </a:p>
        </p:txBody>
      </p:sp>
      <p:sp>
        <p:nvSpPr>
          <p:cNvPr id="258" name="Cuando se apartan de sus padres para actuar por su cuenta, el juicio ajeno los conduce en dirección equivocada. No tienen estabilidad de carácter. No se les ha hecho depender de su propio juicio a medida que era posible, y por lo tanto su mente no se ha "/>
          <p:cNvSpPr txBox="1"/>
          <p:nvPr>
            <p:ph type="subTitle" idx="1"/>
          </p:nvPr>
        </p:nvSpPr>
        <p:spPr>
          <a:xfrm>
            <a:off x="3990010" y="1565895"/>
            <a:ext cx="16403981" cy="10174765"/>
          </a:xfrm>
          <a:prstGeom prst="rect">
            <a:avLst/>
          </a:prstGeom>
        </p:spPr>
        <p:txBody>
          <a:bodyPr/>
          <a:lstStyle/>
          <a:p>
            <a:pPr algn="ctr" defTabSz="2438338">
              <a:lnSpc>
                <a:spcPts val="7400"/>
              </a:lnSpc>
              <a:spcBef>
                <a:spcPts val="4500"/>
              </a:spcBef>
              <a:defRPr b="0" sz="4800"/>
            </a:pPr>
            <a:r>
              <a:rPr i="1" sz="8200">
                <a:latin typeface="Times New Roman"/>
                <a:ea typeface="Times New Roman"/>
                <a:cs typeface="Times New Roman"/>
                <a:sym typeface="Times New Roman"/>
              </a:rPr>
              <a:t>Cuando se apartan de sus padres para actuar por su cuenta,</a:t>
            </a:r>
            <a:r>
              <a:t> el juicio ajeno los conduce en dirección equivocada. No tienen estabilidad de carácter. No se les ha hecho depender de su propio juicio a medida que era posible, y por lo tanto su mente no se ha desarrollado ni fortalecido debidamente. Han estado durante tanto tiempo bajo el control absoluto de sus padres, que fían completamente en ellos; sus padres son para ellos mente y juicio. </a:t>
            </a:r>
          </a:p>
        </p:txBody>
      </p:sp>
      <p:pic>
        <p:nvPicPr>
          <p:cNvPr id="259" name="Imagen" descr="Imagen"/>
          <p:cNvPicPr>
            <a:picLocks noChangeAspect="1"/>
          </p:cNvPicPr>
          <p:nvPr/>
        </p:nvPicPr>
        <p:blipFill>
          <a:blip r:embed="rId3">
            <a:extLst/>
          </a:blip>
          <a:stretch>
            <a:fillRect/>
          </a:stretch>
        </p:blipFill>
        <p:spPr>
          <a:xfrm>
            <a:off x="-139303" y="1054365"/>
            <a:ext cx="22606532" cy="11607270"/>
          </a:xfrm>
          <a:prstGeom prst="rect">
            <a:avLst/>
          </a:prstGeom>
          <a:ln w="12700">
            <a:miter lim="400000"/>
          </a:ln>
          <a:effectLst>
            <a:outerShdw sx="100000" sy="100000" kx="0" ky="0" algn="b" rotWithShape="0" blurRad="190500" dist="101600" dir="5400000">
              <a:srgbClr val="434343">
                <a:alpha val="95859"/>
              </a:srgbClr>
            </a:outerShdw>
          </a:effectLst>
        </p:spPr>
      </p:pic>
      <p:pic>
        <p:nvPicPr>
          <p:cNvPr id="260" name="Imagen" descr="Imagen"/>
          <p:cNvPicPr>
            <a:picLocks noChangeAspect="1"/>
          </p:cNvPicPr>
          <p:nvPr/>
        </p:nvPicPr>
        <p:blipFill>
          <a:blip r:embed="rId4">
            <a:extLst/>
          </a:blip>
          <a:stretch>
            <a:fillRect/>
          </a:stretch>
        </p:blipFill>
        <p:spPr>
          <a:xfrm>
            <a:off x="20307779" y="5879033"/>
            <a:ext cx="2355101" cy="5550917"/>
          </a:xfrm>
          <a:prstGeom prst="rect">
            <a:avLst/>
          </a:prstGeom>
          <a:ln w="12700">
            <a:miter lim="400000"/>
          </a:ln>
          <a:effectLst>
            <a:outerShdw sx="100000" sy="100000" kx="0" ky="0" algn="b" rotWithShape="0" blurRad="190500" dist="101600" dir="5400000">
              <a:srgbClr val="434343">
                <a:alpha val="95859"/>
              </a:srgbClr>
            </a:outerShdw>
          </a:effectLst>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n" descr="Imagen"/>
          <p:cNvPicPr>
            <a:picLocks noChangeAspect="1"/>
          </p:cNvPicPr>
          <p:nvPr/>
        </p:nvPicPr>
        <p:blipFill>
          <a:blip r:embed="rId2">
            <a:extLst/>
          </a:blip>
          <a:stretch>
            <a:fillRect/>
          </a:stretch>
        </p:blipFill>
        <p:spPr>
          <a:xfrm>
            <a:off x="-33771" y="2032727"/>
            <a:ext cx="13873559" cy="11704876"/>
          </a:xfrm>
          <a:prstGeom prst="rect">
            <a:avLst/>
          </a:prstGeom>
          <a:ln w="12700">
            <a:miter lim="400000"/>
          </a:ln>
        </p:spPr>
      </p:pic>
      <p:sp>
        <p:nvSpPr>
          <p:cNvPr id="263" name="Rectángulo redondeado"/>
          <p:cNvSpPr/>
          <p:nvPr/>
        </p:nvSpPr>
        <p:spPr>
          <a:xfrm>
            <a:off x="12778351" y="2504367"/>
            <a:ext cx="15035582" cy="10588916"/>
          </a:xfrm>
          <a:prstGeom prst="roundRect">
            <a:avLst>
              <a:gd name="adj" fmla="val 162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64" name="—JT 1:316, 317 (1872) {1MCP 285.2"/>
          <p:cNvSpPr txBox="1"/>
          <p:nvPr>
            <p:ph type="body" idx="21"/>
          </p:nvPr>
        </p:nvSpPr>
        <p:spPr>
          <a:xfrm>
            <a:off x="11969600" y="11588596"/>
            <a:ext cx="11364209"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—JT 1:316, 317 (1872) {1MCP 285.2 </a:t>
            </a:r>
          </a:p>
        </p:txBody>
      </p:sp>
      <p:sp>
        <p:nvSpPr>
          <p:cNvPr id="265" name="Resultados de dominar la mente por la fuerza o temor"/>
          <p:cNvSpPr txBox="1"/>
          <p:nvPr>
            <p:ph type="ctrTitle"/>
          </p:nvPr>
        </p:nvSpPr>
        <p:spPr>
          <a:xfrm>
            <a:off x="2238363" y="-303061"/>
            <a:ext cx="18576128" cy="1933385"/>
          </a:xfrm>
          <a:prstGeom prst="rect">
            <a:avLst/>
          </a:prstGeom>
        </p:spPr>
        <p:txBody>
          <a:bodyPr/>
          <a:lstStyle/>
          <a:p>
            <a:pPr algn="ctr" defTabSz="1463003">
              <a:defRPr b="0" spc="-139" sz="6960">
                <a:effectLst>
                  <a:outerShdw sx="100000" sy="100000" kx="0" ky="0" algn="b" rotWithShape="0" blurRad="15240" dist="38100" dir="18900000">
                    <a:srgbClr val="6C6C6C"/>
                  </a:outerShdw>
                </a:effectLst>
                <a:latin typeface="Helvetica Neue Black Condensed"/>
                <a:ea typeface="Helvetica Neue Black Condensed"/>
                <a:cs typeface="Helvetica Neue Black Condensed"/>
                <a:sym typeface="Helvetica Neue Black Condensed"/>
              </a:defRPr>
            </a:pPr>
            <a:r>
              <a:t>Resultados de dominar la mente </a:t>
            </a:r>
            <a:r>
              <a:rPr spc="-118" sz="5940">
                <a:latin typeface="Helvetica Neue Thin"/>
                <a:ea typeface="Helvetica Neue Thin"/>
                <a:cs typeface="Helvetica Neue Thin"/>
                <a:sym typeface="Helvetica Neue Thin"/>
              </a:rPr>
              <a:t>por la </a:t>
            </a:r>
            <a:r>
              <a:t>fuerza </a:t>
            </a:r>
            <a:r>
              <a:rPr spc="-118" sz="5940">
                <a:latin typeface="Helvetica Neue Thin"/>
                <a:ea typeface="Helvetica Neue Thin"/>
                <a:cs typeface="Helvetica Neue Thin"/>
                <a:sym typeface="Helvetica Neue Thin"/>
              </a:rPr>
              <a:t>o</a:t>
            </a:r>
            <a:r>
              <a:t> temor</a:t>
            </a:r>
          </a:p>
        </p:txBody>
      </p:sp>
      <p:sp>
        <p:nvSpPr>
          <p:cNvPr id="266" name="Se jactan de dominar por completo la mente y la voluntad de los niños bajo su cuidado, dejarían de jactarse si pudieran ver la vida futura de los niños así dominados por la fuerza o el temor.…"/>
          <p:cNvSpPr txBox="1"/>
          <p:nvPr>
            <p:ph type="subTitle" sz="half" idx="1"/>
          </p:nvPr>
        </p:nvSpPr>
        <p:spPr>
          <a:xfrm>
            <a:off x="13131806" y="3679838"/>
            <a:ext cx="11085406" cy="8939055"/>
          </a:xfrm>
          <a:prstGeom prst="rect">
            <a:avLst/>
          </a:prstGeom>
        </p:spPr>
        <p:txBody>
          <a:bodyPr/>
          <a:lstStyle/>
          <a:p>
            <a:pPr marL="863600" indent="-863600" defTabSz="2438338">
              <a:lnSpc>
                <a:spcPts val="7100"/>
              </a:lnSpc>
              <a:spcBef>
                <a:spcPts val="3100"/>
              </a:spcBef>
              <a:buSzPct val="80000"/>
              <a:buBlip>
                <a:blip r:embed="rId4"/>
              </a:buBlip>
              <a:defRPr b="0" sz="4800">
                <a:latin typeface="Helvetica Neue Thin"/>
                <a:ea typeface="Helvetica Neue Thin"/>
                <a:cs typeface="Helvetica Neue Thin"/>
                <a:sym typeface="Helvetica Neue Thin"/>
              </a:defRPr>
            </a:pPr>
            <a:r>
              <a:t>Se jactan de dominar por completo la mente y la voluntad de los niños bajo su cuidado, dejarían de jactarse si pudieran ver la vida futura de los niños así dominados por la fuerza o el temor.</a:t>
            </a:r>
          </a:p>
          <a:p>
            <a:pPr marL="863600" indent="-863600" defTabSz="2438338">
              <a:lnSpc>
                <a:spcPts val="7100"/>
              </a:lnSpc>
              <a:spcBef>
                <a:spcPts val="3100"/>
              </a:spcBef>
              <a:buSzPct val="80000"/>
              <a:buBlip>
                <a:blip r:embed="rId4"/>
              </a:buBlip>
              <a:defRPr b="0" sz="4800">
                <a:latin typeface="Helvetica Neue Thin"/>
                <a:ea typeface="Helvetica Neue Thin"/>
                <a:cs typeface="Helvetica Neue Thin"/>
                <a:sym typeface="Helvetica Neue Thin"/>
              </a:defRPr>
            </a:pPr>
            <a:r>
              <a:t>Carecen casi completamente de preparación para compartir las severas responsabilidades de la vida.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n" descr="Imagen"/>
          <p:cNvPicPr>
            <a:picLocks noChangeAspect="1"/>
          </p:cNvPicPr>
          <p:nvPr/>
        </p:nvPicPr>
        <p:blipFill>
          <a:blip r:embed="rId2">
            <a:extLst/>
          </a:blip>
          <a:stretch>
            <a:fillRect/>
          </a:stretch>
        </p:blipFill>
        <p:spPr>
          <a:xfrm>
            <a:off x="18316814" y="385282"/>
            <a:ext cx="4315221" cy="5175634"/>
          </a:xfrm>
          <a:prstGeom prst="rect">
            <a:avLst/>
          </a:prstGeom>
          <a:ln w="12700">
            <a:miter lim="400000"/>
          </a:ln>
          <a:effectLst>
            <a:outerShdw sx="100000" sy="100000" kx="0" ky="0" algn="b" rotWithShape="0" blurRad="190500" dist="419100" dir="5400000">
              <a:srgbClr val="434343"/>
            </a:outerShdw>
          </a:effectLst>
        </p:spPr>
      </p:pic>
      <p:sp>
        <p:nvSpPr>
          <p:cNvPr id="269" name="Rectángulo redondeado"/>
          <p:cNvSpPr/>
          <p:nvPr/>
        </p:nvSpPr>
        <p:spPr>
          <a:xfrm>
            <a:off x="1403355" y="5505886"/>
            <a:ext cx="21971003" cy="6879477"/>
          </a:xfrm>
          <a:prstGeom prst="roundRect">
            <a:avLst>
              <a:gd name="adj" fmla="val 276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70" name="—La Educación, 295 (1903). {1MCP 285.3}"/>
          <p:cNvSpPr txBox="1"/>
          <p:nvPr>
            <p:ph type="body" idx="21"/>
          </p:nvPr>
        </p:nvSpPr>
        <p:spPr>
          <a:xfrm>
            <a:off x="1206499" y="11984829"/>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—La Educación, 295 (1903). {1MCP 285.3} </a:t>
            </a:r>
          </a:p>
        </p:txBody>
      </p:sp>
      <p:sp>
        <p:nvSpPr>
          <p:cNvPr id="271" name="La disciplina que estimula y fortalece"/>
          <p:cNvSpPr txBox="1"/>
          <p:nvPr>
            <p:ph type="ctrTitle"/>
          </p:nvPr>
        </p:nvSpPr>
        <p:spPr>
          <a:xfrm>
            <a:off x="5811052" y="996889"/>
            <a:ext cx="10081502" cy="3152450"/>
          </a:xfrm>
          <a:prstGeom prst="rect">
            <a:avLst/>
          </a:prstGeom>
        </p:spPr>
        <p:txBody>
          <a:bodyPr/>
          <a:lstStyle>
            <a:lvl1pPr algn="ctr" defTabSz="1828754">
              <a:defRPr spc="-174" sz="8700">
                <a:effectLst>
                  <a:outerShdw sx="100000" sy="100000" kx="0" ky="0" algn="b" rotWithShape="0" blurRad="19050" dist="47625" dir="18900000">
                    <a:srgbClr val="6C6C6C"/>
                  </a:outerShdw>
                </a:effectLst>
              </a:defRPr>
            </a:lvl1pPr>
          </a:lstStyle>
          <a:p>
            <a:pPr/>
            <a:r>
              <a:t>La disciplina que estimula y fortalece</a:t>
            </a:r>
          </a:p>
        </p:txBody>
      </p:sp>
      <p:sp>
        <p:nvSpPr>
          <p:cNvPr id="272" name="Todos tienen que hacer frente a la severa disciplina de la vida. La forma de hacerlo sabiamente constituye una lección. Es cierto que Dios nos ama, que trabaja para nuestra felicidad y que si siempre se hubiera obedecido su ley nunca habríamos conocido e"/>
          <p:cNvSpPr txBox="1"/>
          <p:nvPr>
            <p:ph type="subTitle" sz="half" idx="1"/>
          </p:nvPr>
        </p:nvSpPr>
        <p:spPr>
          <a:xfrm>
            <a:off x="2704898" y="5812021"/>
            <a:ext cx="20369617" cy="6369749"/>
          </a:xfrm>
          <a:prstGeom prst="rect">
            <a:avLst/>
          </a:prstGeom>
        </p:spPr>
        <p:txBody>
          <a:bodyPr/>
          <a:lstStyle/>
          <a:p>
            <a:pPr algn="ctr" defTabSz="1487386">
              <a:lnSpc>
                <a:spcPts val="7000"/>
              </a:lnSpc>
              <a:spcBef>
                <a:spcPts val="700"/>
              </a:spcBef>
              <a:defRPr b="0" sz="6771">
                <a:latin typeface="Helvetica Neue Thin"/>
                <a:ea typeface="Helvetica Neue Thin"/>
                <a:cs typeface="Helvetica Neue Thin"/>
                <a:sym typeface="Helvetica Neue Thin"/>
              </a:defRPr>
            </a:pPr>
            <a:r>
              <a:t>Todos </a:t>
            </a:r>
            <a:r>
              <a:rPr>
                <a:effectLst>
                  <a:outerShdw sx="100000" sy="100000" kx="0" ky="0" algn="b" rotWithShape="0" blurRad="15494" dist="38735" dir="18900000">
                    <a:srgbClr val="A9A9A9"/>
                  </a:outerShdw>
                </a:effectLst>
                <a:latin typeface="Helvetica Neue Black Condensed"/>
                <a:ea typeface="Helvetica Neue Black Condensed"/>
                <a:cs typeface="Helvetica Neue Black Condensed"/>
                <a:sym typeface="Helvetica Neue Black Condensed"/>
              </a:rPr>
              <a:t>tienen que hacer frente</a:t>
            </a:r>
            <a:r>
              <a:t> a la </a:t>
            </a:r>
            <a:r>
              <a:rPr>
                <a:effectLst>
                  <a:outerShdw sx="100000" sy="100000" kx="0" ky="0" algn="b" rotWithShape="0" blurRad="15494" dist="38735" dir="18900000">
                    <a:srgbClr val="A9A9A9"/>
                  </a:outerShdw>
                </a:effectLst>
                <a:latin typeface="Helvetica Neue Black Condensed"/>
                <a:ea typeface="Helvetica Neue Black Condensed"/>
                <a:cs typeface="Helvetica Neue Black Condensed"/>
                <a:sym typeface="Helvetica Neue Black Condensed"/>
              </a:rPr>
              <a:t>severa disciplina</a:t>
            </a:r>
            <a:r>
              <a:t> de la vida. La </a:t>
            </a:r>
            <a:r>
              <a:rPr>
                <a:effectLst>
                  <a:outerShdw sx="100000" sy="100000" kx="0" ky="0" algn="b" rotWithShape="0" blurRad="15494" dist="38735" dir="18900000">
                    <a:srgbClr val="A9A9A9"/>
                  </a:outerShdw>
                </a:effectLst>
                <a:latin typeface="Helvetica Neue Black Condensed"/>
                <a:ea typeface="Helvetica Neue Black Condensed"/>
                <a:cs typeface="Helvetica Neue Black Condensed"/>
                <a:sym typeface="Helvetica Neue Black Condensed"/>
              </a:rPr>
              <a:t>forma </a:t>
            </a:r>
            <a:r>
              <a:t>de</a:t>
            </a:r>
            <a:r>
              <a:rPr>
                <a:effectLst>
                  <a:outerShdw sx="100000" sy="100000" kx="0" ky="0" algn="b" rotWithShape="0" blurRad="15494" dist="38735" dir="18900000">
                    <a:srgbClr val="A9A9A9"/>
                  </a:outerShdw>
                </a:effectLst>
                <a:latin typeface="Helvetica Neue Black Condensed"/>
                <a:ea typeface="Helvetica Neue Black Condensed"/>
                <a:cs typeface="Helvetica Neue Black Condensed"/>
                <a:sym typeface="Helvetica Neue Black Condensed"/>
              </a:rPr>
              <a:t> hacerlo sabiamente constituye</a:t>
            </a:r>
            <a:r>
              <a:t> una</a:t>
            </a:r>
            <a:r>
              <a:rPr>
                <a:effectLst>
                  <a:outerShdw sx="100000" sy="100000" kx="0" ky="0" algn="b" rotWithShape="0" blurRad="15494" dist="38735" dir="18900000">
                    <a:srgbClr val="A9A9A9"/>
                  </a:outerShdw>
                </a:effectLst>
                <a:latin typeface="Helvetica Neue Black Condensed"/>
                <a:ea typeface="Helvetica Neue Black Condensed"/>
                <a:cs typeface="Helvetica Neue Black Condensed"/>
                <a:sym typeface="Helvetica Neue Black Condensed"/>
              </a:rPr>
              <a:t> lección</a:t>
            </a:r>
            <a:r>
              <a:t>. Es cierto que Dios nos ama, que trabaja para nuestra felicidad y que si siempre se hubiera obedecido su ley </a:t>
            </a:r>
            <a:r>
              <a:rPr>
                <a:effectLst>
                  <a:outerShdw sx="100000" sy="100000" kx="0" ky="0" algn="b" rotWithShape="0" blurRad="15494" dist="38735" dir="18900000">
                    <a:srgbClr val="A9A9A9"/>
                  </a:outerShdw>
                </a:effectLst>
                <a:latin typeface="Helvetica Neue Black Condensed"/>
                <a:ea typeface="Helvetica Neue Black Condensed"/>
                <a:cs typeface="Helvetica Neue Black Condensed"/>
                <a:sym typeface="Helvetica Neue Black Condensed"/>
              </a:rPr>
              <a:t>nunca habríamos conocido el sufrimiento</a:t>
            </a:r>
            <a:r>
              <a:t>… Debemos manifestar bondad, jamás debería inducir a compadecerse de sí mismos.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Rectángulo redondeado"/>
          <p:cNvSpPr/>
          <p:nvPr/>
        </p:nvSpPr>
        <p:spPr>
          <a:xfrm>
            <a:off x="2893650" y="4244716"/>
            <a:ext cx="19673699" cy="7021369"/>
          </a:xfrm>
          <a:prstGeom prst="roundRect">
            <a:avLst>
              <a:gd name="adj" fmla="val 2709"/>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75" name="Reacción a las reglas rigurosas"/>
          <p:cNvSpPr txBox="1"/>
          <p:nvPr>
            <p:ph type="ctrTitle"/>
          </p:nvPr>
        </p:nvSpPr>
        <p:spPr>
          <a:xfrm>
            <a:off x="1206498" y="13054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Reacción a las reglas rigurosas</a:t>
            </a:r>
          </a:p>
        </p:txBody>
      </p:sp>
      <p:sp>
        <p:nvSpPr>
          <p:cNvPr id="276" name="—Medical Ministry, 180 (1902)."/>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—Medical Ministry, 180 (1902).</a:t>
            </a:r>
          </a:p>
        </p:txBody>
      </p:sp>
      <p:sp>
        <p:nvSpPr>
          <p:cNvPr id="277" name="No introduzca nada de aspereza en su disciplina.…"/>
          <p:cNvSpPr txBox="1"/>
          <p:nvPr>
            <p:ph type="subTitle" sz="half" idx="1"/>
          </p:nvPr>
        </p:nvSpPr>
        <p:spPr>
          <a:xfrm>
            <a:off x="2189277" y="4315662"/>
            <a:ext cx="18636164" cy="6879477"/>
          </a:xfrm>
          <a:prstGeom prst="rect">
            <a:avLst/>
          </a:prstGeom>
        </p:spPr>
        <p:txBody>
          <a:bodyPr/>
          <a:lstStyle/>
          <a:p>
            <a:pPr marL="970788" indent="-970788" defTabSz="2389572">
              <a:lnSpc>
                <a:spcPts val="5000"/>
              </a:lnSpc>
              <a:spcBef>
                <a:spcPts val="4400"/>
              </a:spcBef>
              <a:buSzPct val="80000"/>
              <a:buBlip>
                <a:blip r:embed="rId3"/>
              </a:buBlip>
              <a:defRPr b="0" sz="4704">
                <a:solidFill>
                  <a:srgbClr val="2B2B2B"/>
                </a:solidFill>
                <a:latin typeface="Helvetica Neue Thin"/>
                <a:ea typeface="Helvetica Neue Thin"/>
                <a:cs typeface="Helvetica Neue Thin"/>
                <a:sym typeface="Helvetica Neue Thin"/>
              </a:defRPr>
            </a:pPr>
            <a:r>
              <a:t>No introduzca </a:t>
            </a:r>
            <a:r>
              <a:rPr>
                <a:solidFill>
                  <a:srgbClr val="FFFFFF"/>
                </a:solidFill>
                <a:effectLst>
                  <a:outerShdw sx="100000" sy="100000" kx="0" ky="0" algn="b" rotWithShape="0" blurRad="24892" dist="62230" dir="18900000">
                    <a:srgbClr val="A9A9A9"/>
                  </a:outerShdw>
                </a:effectLst>
                <a:latin typeface="Helvetica Neue Black Condensed"/>
                <a:ea typeface="Helvetica Neue Black Condensed"/>
                <a:cs typeface="Helvetica Neue Black Condensed"/>
                <a:sym typeface="Helvetica Neue Black Condensed"/>
              </a:rPr>
              <a:t>nada de aspereza</a:t>
            </a:r>
            <a:r>
              <a:t> en su disciplina.</a:t>
            </a:r>
          </a:p>
          <a:p>
            <a:pPr marL="970788" indent="-970788" defTabSz="2389572">
              <a:lnSpc>
                <a:spcPts val="5000"/>
              </a:lnSpc>
              <a:spcBef>
                <a:spcPts val="4400"/>
              </a:spcBef>
              <a:buSzPct val="80000"/>
              <a:buBlip>
                <a:blip r:embed="rId3"/>
              </a:buBlip>
              <a:defRPr b="0" sz="4704">
                <a:solidFill>
                  <a:srgbClr val="2B2B2B"/>
                </a:solidFill>
                <a:latin typeface="Helvetica Neue Thin"/>
                <a:ea typeface="Helvetica Neue Thin"/>
                <a:cs typeface="Helvetica Neue Thin"/>
                <a:sym typeface="Helvetica Neue Thin"/>
              </a:defRPr>
            </a:pPr>
            <a:r>
              <a:t>No establezca </a:t>
            </a:r>
            <a:r>
              <a:rPr>
                <a:solidFill>
                  <a:srgbClr val="FFFFFF"/>
                </a:solidFill>
                <a:effectLst>
                  <a:outerShdw sx="100000" sy="100000" kx="0" ky="0" algn="b" rotWithShape="0" blurRad="24892" dist="62230" dir="18900000">
                    <a:srgbClr val="A9A9A9"/>
                  </a:outerShdw>
                </a:effectLst>
                <a:latin typeface="Helvetica Neue Black Condensed"/>
                <a:ea typeface="Helvetica Neue Black Condensed"/>
                <a:cs typeface="Helvetica Neue Black Condensed"/>
                <a:sym typeface="Helvetica Neue Black Condensed"/>
              </a:rPr>
              <a:t>prohibiciones rígidas.</a:t>
            </a:r>
            <a:endParaRPr>
              <a:solidFill>
                <a:srgbClr val="FFFFFF"/>
              </a:solidFill>
              <a:effectLst>
                <a:outerShdw sx="100000" sy="100000" kx="0" ky="0" algn="b" rotWithShape="0" blurRad="24892" dist="62230" dir="18900000">
                  <a:srgbClr val="A9A9A9"/>
                </a:outerShdw>
              </a:effectLst>
              <a:latin typeface="Helvetica Neue Black Condensed"/>
              <a:ea typeface="Helvetica Neue Black Condensed"/>
              <a:cs typeface="Helvetica Neue Black Condensed"/>
              <a:sym typeface="Helvetica Neue Black Condensed"/>
            </a:endParaRPr>
          </a:p>
          <a:p>
            <a:pPr marL="970788" indent="-970788" defTabSz="2389572">
              <a:lnSpc>
                <a:spcPts val="5000"/>
              </a:lnSpc>
              <a:spcBef>
                <a:spcPts val="4400"/>
              </a:spcBef>
              <a:buSzPct val="80000"/>
              <a:buBlip>
                <a:blip r:embed="rId3"/>
              </a:buBlip>
              <a:defRPr b="0" sz="4704">
                <a:solidFill>
                  <a:srgbClr val="2B2B2B"/>
                </a:solidFill>
                <a:latin typeface="Helvetica Neue Thin"/>
                <a:ea typeface="Helvetica Neue Thin"/>
                <a:cs typeface="Helvetica Neue Thin"/>
                <a:sym typeface="Helvetica Neue Thin"/>
              </a:defRPr>
            </a:pPr>
            <a:r>
              <a:t>Son las los llevan a sentir qué deben hacer las cosas que no deben hacer y las harán.</a:t>
            </a:r>
          </a:p>
          <a:p>
            <a:pPr marL="970788" indent="-970788" defTabSz="2389572">
              <a:lnSpc>
                <a:spcPts val="5000"/>
              </a:lnSpc>
              <a:spcBef>
                <a:spcPts val="4400"/>
              </a:spcBef>
              <a:buSzPct val="80000"/>
              <a:buBlip>
                <a:blip r:embed="rId3"/>
              </a:buBlip>
              <a:defRPr b="0" sz="4704">
                <a:solidFill>
                  <a:srgbClr val="2B2B2B"/>
                </a:solidFill>
                <a:latin typeface="Helvetica Neue Thin"/>
                <a:ea typeface="Helvetica Neue Thin"/>
                <a:cs typeface="Helvetica Neue Thin"/>
                <a:sym typeface="Helvetica Neue Thin"/>
              </a:defRPr>
            </a:pPr>
            <a:r>
              <a:t>Cuando </a:t>
            </a:r>
            <a:r>
              <a:rPr>
                <a:solidFill>
                  <a:srgbClr val="FFFFFF"/>
                </a:solidFill>
                <a:effectLst>
                  <a:outerShdw sx="100000" sy="100000" kx="0" ky="0" algn="b" rotWithShape="0" blurRad="24892" dist="62230" dir="18900000">
                    <a:srgbClr val="A9A9A9"/>
                  </a:outerShdw>
                </a:effectLst>
                <a:latin typeface="Helvetica Neue Black Condensed"/>
                <a:ea typeface="Helvetica Neue Black Condensed"/>
                <a:cs typeface="Helvetica Neue Black Condensed"/>
                <a:sym typeface="Helvetica Neue Black Condensed"/>
              </a:rPr>
              <a:t>advierta o reprenda</a:t>
            </a:r>
            <a:r>
              <a:t>, hágalo como quién tiene un interés especial en ellos.</a:t>
            </a:r>
          </a:p>
          <a:p>
            <a:pPr marL="970788" indent="-970788" defTabSz="2389572">
              <a:lnSpc>
                <a:spcPts val="5000"/>
              </a:lnSpc>
              <a:spcBef>
                <a:spcPts val="4400"/>
              </a:spcBef>
              <a:buSzPct val="80000"/>
              <a:buBlip>
                <a:blip r:embed="rId3"/>
              </a:buBlip>
              <a:defRPr b="0" sz="4704">
                <a:solidFill>
                  <a:srgbClr val="2B2B2B"/>
                </a:solidFill>
                <a:latin typeface="Helvetica Neue Thin"/>
                <a:ea typeface="Helvetica Neue Thin"/>
                <a:cs typeface="Helvetica Neue Thin"/>
                <a:sym typeface="Helvetica Neue Thin"/>
              </a:defRPr>
            </a:pPr>
            <a:r>
              <a:t>Que </a:t>
            </a:r>
            <a:r>
              <a:rPr>
                <a:solidFill>
                  <a:srgbClr val="FFFFFF"/>
                </a:solidFill>
                <a:effectLst>
                  <a:outerShdw sx="100000" sy="100000" kx="0" ky="0" algn="b" rotWithShape="0" blurRad="24892" dist="62230" dir="18900000">
                    <a:srgbClr val="A9A9A9"/>
                  </a:outerShdw>
                </a:effectLst>
                <a:latin typeface="Helvetica Neue Black Condensed"/>
                <a:ea typeface="Helvetica Neue Black Condensed"/>
                <a:cs typeface="Helvetica Neue Black Condensed"/>
                <a:sym typeface="Helvetica Neue Black Condensed"/>
              </a:rPr>
              <a:t>logren un buen registro</a:t>
            </a:r>
            <a:r>
              <a:t> en los libros del cielo.</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Rectángulo redondeado"/>
          <p:cNvSpPr/>
          <p:nvPr/>
        </p:nvSpPr>
        <p:spPr>
          <a:xfrm>
            <a:off x="2182209" y="4340196"/>
            <a:ext cx="8222692" cy="6085758"/>
          </a:xfrm>
          <a:prstGeom prst="roundRect">
            <a:avLst>
              <a:gd name="adj" fmla="val 2544"/>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0" name="Rectángulo redondeado"/>
          <p:cNvSpPr/>
          <p:nvPr/>
        </p:nvSpPr>
        <p:spPr>
          <a:xfrm>
            <a:off x="11197557" y="4220144"/>
            <a:ext cx="12980198" cy="6325862"/>
          </a:xfrm>
          <a:prstGeom prst="roundRect">
            <a:avLst>
              <a:gd name="adj" fmla="val 2857"/>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1" name="—El Ministerio de Curación, 392 (1905). {1MCP 286.3}"/>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—El Ministerio de Curación, 392 (1905). {1MCP 286.3}</a:t>
            </a:r>
          </a:p>
        </p:txBody>
      </p:sp>
      <p:sp>
        <p:nvSpPr>
          <p:cNvPr id="282" name="Los pensamientos se convierten en hábitos"/>
          <p:cNvSpPr txBox="1"/>
          <p:nvPr>
            <p:ph type="ctrTitle"/>
          </p:nvPr>
        </p:nvSpPr>
        <p:spPr>
          <a:xfrm>
            <a:off x="3466798" y="986682"/>
            <a:ext cx="17450405" cy="1260817"/>
          </a:xfrm>
          <a:prstGeom prst="rect">
            <a:avLst/>
          </a:prstGeom>
        </p:spPr>
        <p:txBody>
          <a:bodyPr/>
          <a:lstStyle>
            <a:lvl1pPr algn="ctr" defTabSz="1609303">
              <a:defRPr b="0" spc="-153" sz="7656">
                <a:effectLst>
                  <a:outerShdw sx="100000" sy="100000" kx="0" ky="0" algn="b" rotWithShape="0" blurRad="16764" dist="41910" dir="18900000">
                    <a:srgbClr val="6C6C6C"/>
                  </a:outerShdw>
                </a:effectLst>
                <a:latin typeface="Helvetica Neue Black Condensed"/>
                <a:ea typeface="Helvetica Neue Black Condensed"/>
                <a:cs typeface="Helvetica Neue Black Condensed"/>
                <a:sym typeface="Helvetica Neue Black Condensed"/>
              </a:defRPr>
            </a:lvl1pPr>
          </a:lstStyle>
          <a:p>
            <a:pPr/>
            <a:r>
              <a:t>Los pensamientos se convierten en hábitos</a:t>
            </a:r>
          </a:p>
        </p:txBody>
      </p:sp>
      <p:sp>
        <p:nvSpPr>
          <p:cNvPr id="283" name="Debemos sentir siempre el poder ennoblecedor de los pensamientos puros.…"/>
          <p:cNvSpPr txBox="1"/>
          <p:nvPr>
            <p:ph type="subTitle" sz="quarter" idx="1"/>
          </p:nvPr>
        </p:nvSpPr>
        <p:spPr>
          <a:xfrm>
            <a:off x="2875366" y="4775703"/>
            <a:ext cx="6836378" cy="6014757"/>
          </a:xfrm>
          <a:prstGeom prst="rect">
            <a:avLst/>
          </a:prstGeom>
        </p:spPr>
        <p:txBody>
          <a:bodyPr/>
          <a:lstStyle/>
          <a:p>
            <a:pPr defTabSz="2438338">
              <a:lnSpc>
                <a:spcPct val="90000"/>
              </a:lnSpc>
              <a:spcBef>
                <a:spcPts val="4500"/>
              </a:spcBef>
              <a:defRPr b="0" sz="4800">
                <a:latin typeface="Helvetica Neue Thin"/>
                <a:ea typeface="Helvetica Neue Thin"/>
                <a:cs typeface="Helvetica Neue Thin"/>
                <a:sym typeface="Helvetica Neue Thin"/>
              </a:defRPr>
            </a:pPr>
            <a:r>
              <a:t>Debemos sentir siempre el poder ennoblecedor de los pensamientos puros. </a:t>
            </a:r>
          </a:p>
          <a:p>
            <a:pPr defTabSz="2438338">
              <a:lnSpc>
                <a:spcPct val="90000"/>
              </a:lnSpc>
              <a:spcBef>
                <a:spcPts val="4500"/>
              </a:spcBef>
              <a:defRPr b="0" sz="4800">
                <a:latin typeface="Helvetica Neue Thin"/>
                <a:ea typeface="Helvetica Neue Thin"/>
                <a:cs typeface="Helvetica Neue Thin"/>
                <a:sym typeface="Helvetica Neue Thin"/>
              </a:defRPr>
            </a:pPr>
            <a:r>
              <a:t>El poder del dominio propio aumenta con el ejercicio.</a:t>
            </a:r>
          </a:p>
        </p:txBody>
      </p:sp>
      <p:sp>
        <p:nvSpPr>
          <p:cNvPr id="284" name="Se vuelve fácil con la práctica, hasta que los buenos pensamientos y acciones llegan a ser habituales.…"/>
          <p:cNvSpPr txBox="1"/>
          <p:nvPr/>
        </p:nvSpPr>
        <p:spPr>
          <a:xfrm>
            <a:off x="11588026" y="4343343"/>
            <a:ext cx="12980197" cy="6879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4500"/>
              </a:spcBef>
              <a:defRPr sz="4800">
                <a:latin typeface="Helvetica Neue Thin"/>
                <a:ea typeface="Helvetica Neue Thin"/>
                <a:cs typeface="Helvetica Neue Thin"/>
                <a:sym typeface="Helvetica Neue Thin"/>
              </a:defRPr>
            </a:pPr>
            <a:r>
              <a:t>Se vuelve fácil con la práctica, hasta que los buenos pensamientos y acciones llegan a ser habituales.</a:t>
            </a:r>
          </a:p>
          <a:p>
            <a:pPr algn="l">
              <a:lnSpc>
                <a:spcPct val="90000"/>
              </a:lnSpc>
              <a:spcBef>
                <a:spcPts val="4500"/>
              </a:spcBef>
              <a:defRPr sz="4800">
                <a:latin typeface="Helvetica Neue Thin"/>
                <a:ea typeface="Helvetica Neue Thin"/>
                <a:cs typeface="Helvetica Neue Thin"/>
                <a:sym typeface="Helvetica Neue Thin"/>
              </a:defRPr>
            </a:pPr>
            <a:r>
              <a:t>Si queremos, podemos apartarnos de todo lo vulgar y degradante y subir hasta un alto nivel.</a:t>
            </a:r>
          </a:p>
        </p:txBody>
      </p:sp>
      <p:sp>
        <p:nvSpPr>
          <p:cNvPr id="285" name="Línea"/>
          <p:cNvSpPr/>
          <p:nvPr/>
        </p:nvSpPr>
        <p:spPr>
          <a:xfrm>
            <a:off x="8182180" y="4362136"/>
            <a:ext cx="3122414" cy="1420613"/>
          </a:xfrm>
          <a:prstGeom prst="line">
            <a:avLst/>
          </a:prstGeom>
          <a:ln w="152400" cap="rnd">
            <a:solidFill>
              <a:schemeClr val="accent4">
                <a:hueOff val="475731"/>
                <a:satOff val="-4338"/>
                <a:lumOff val="10182"/>
              </a:schemeClr>
            </a:solidFill>
            <a:custDash>
              <a:ds d="100000" sp="200000"/>
            </a:custDash>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Globo cuadrado"/>
          <p:cNvSpPr/>
          <p:nvPr/>
        </p:nvSpPr>
        <p:spPr>
          <a:xfrm>
            <a:off x="2081544" y="4187452"/>
            <a:ext cx="10496551" cy="8494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933" y="1317"/>
                </a:lnTo>
                <a:lnTo>
                  <a:pt x="821" y="1317"/>
                </a:lnTo>
                <a:cubicBezTo>
                  <a:pt x="367" y="1317"/>
                  <a:pt x="0" y="1771"/>
                  <a:pt x="0" y="2331"/>
                </a:cubicBezTo>
                <a:lnTo>
                  <a:pt x="0" y="20586"/>
                </a:lnTo>
                <a:cubicBezTo>
                  <a:pt x="0" y="21146"/>
                  <a:pt x="367" y="21600"/>
                  <a:pt x="821" y="21600"/>
                </a:cubicBezTo>
                <a:lnTo>
                  <a:pt x="20039" y="21600"/>
                </a:lnTo>
                <a:cubicBezTo>
                  <a:pt x="20493" y="21600"/>
                  <a:pt x="20860" y="21146"/>
                  <a:pt x="20860" y="20586"/>
                </a:cubicBezTo>
                <a:lnTo>
                  <a:pt x="20860" y="9671"/>
                </a:lnTo>
                <a:lnTo>
                  <a:pt x="21600" y="0"/>
                </a:lnTo>
                <a:close/>
              </a:path>
            </a:pathLst>
          </a:custGeom>
          <a:gradFill>
            <a:gsLst>
              <a:gs pos="0">
                <a:schemeClr val="accent1">
                  <a:lumOff val="13543"/>
                </a:schemeClr>
              </a:gs>
              <a:gs pos="100000">
                <a:schemeClr val="accent1">
                  <a:hueOff val="117695"/>
                  <a:lumOff val="-11358"/>
                </a:schemeClr>
              </a:gs>
            </a:gsLst>
            <a:lin ang="5400000"/>
          </a:gradFill>
          <a:ln w="12700">
            <a:miter lim="400000"/>
          </a:ln>
          <a:effectLst>
            <a:outerShdw sx="100000" sy="100000" kx="0" ky="0" algn="b" rotWithShape="0" blurRad="190500" dist="1905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88" name="{1MCP 286.4}"/>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 {1MCP 286.4}</a:t>
            </a:r>
          </a:p>
        </p:txBody>
      </p:sp>
      <p:sp>
        <p:nvSpPr>
          <p:cNvPr id="289" name="Ejemplos tristes de la historia"/>
          <p:cNvSpPr txBox="1"/>
          <p:nvPr>
            <p:ph type="ctrTitle"/>
          </p:nvPr>
        </p:nvSpPr>
        <p:spPr>
          <a:xfrm>
            <a:off x="557494" y="600857"/>
            <a:ext cx="21971004" cy="1587436"/>
          </a:xfrm>
          <a:prstGeom prst="rect">
            <a:avLst/>
          </a:prstGeom>
        </p:spPr>
        <p:txBody>
          <a:bodyPr/>
          <a:lstStyle/>
          <a:p>
            <a: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pPr>
            <a:r>
              <a:t>Ejemplos tristes </a:t>
            </a:r>
            <a:r>
              <a:rPr spc="-159" sz="7968"/>
              <a:t>de la </a:t>
            </a:r>
            <a:r>
              <a:t>historia</a:t>
            </a:r>
          </a:p>
        </p:txBody>
      </p:sp>
      <p:sp>
        <p:nvSpPr>
          <p:cNvPr id="290" name="Napoleón Bonaparte"/>
          <p:cNvSpPr txBox="1"/>
          <p:nvPr>
            <p:ph type="subTitle" sz="quarter" idx="1"/>
          </p:nvPr>
        </p:nvSpPr>
        <p:spPr>
          <a:xfrm>
            <a:off x="11947711" y="3523838"/>
            <a:ext cx="4451702" cy="2127079"/>
          </a:xfrm>
          <a:prstGeom prst="rect">
            <a:avLst/>
          </a:prstGeom>
        </p:spPr>
        <p:txBody>
          <a:bodyPr/>
          <a:lstStyle/>
          <a:p>
            <a:pPr algn="ctr" defTabSz="2438338">
              <a:lnSpc>
                <a:spcPct val="90000"/>
              </a:lnSpc>
              <a:spcBef>
                <a:spcPts val="4500"/>
              </a:spcBef>
              <a:defRPr b="0" sz="4800"/>
            </a:pPr>
            <a:r>
              <a:rPr sz="7000">
                <a:solidFill>
                  <a:srgbClr val="2B2B2B"/>
                </a:solidFill>
                <a:latin typeface="Helvetica Neue Black Condensed"/>
                <a:ea typeface="Helvetica Neue Black Condensed"/>
                <a:cs typeface="Helvetica Neue Black Condensed"/>
                <a:sym typeface="Helvetica Neue Black Condensed"/>
              </a:rPr>
              <a:t>Napoleón</a:t>
            </a:r>
            <a:r>
              <a:t> Bonaparte</a:t>
            </a:r>
          </a:p>
        </p:txBody>
      </p:sp>
      <p:pic>
        <p:nvPicPr>
          <p:cNvPr id="291" name="Imagen" descr="Imagen"/>
          <p:cNvPicPr>
            <a:picLocks noChangeAspect="1"/>
          </p:cNvPicPr>
          <p:nvPr/>
        </p:nvPicPr>
        <p:blipFill>
          <a:blip r:embed="rId2">
            <a:extLst/>
          </a:blip>
          <a:stretch>
            <a:fillRect/>
          </a:stretch>
        </p:blipFill>
        <p:spPr>
          <a:xfrm rot="756">
            <a:off x="14583085" y="2380042"/>
            <a:ext cx="5959712" cy="8955916"/>
          </a:xfrm>
          <a:prstGeom prst="rect">
            <a:avLst/>
          </a:prstGeom>
          <a:ln w="12700">
            <a:miter lim="400000"/>
          </a:ln>
        </p:spPr>
      </p:pic>
      <p:sp>
        <p:nvSpPr>
          <p:cNvPr id="292" name="Su carácter fue notablemente influenciado por la educación que recibió cuando era niño.…"/>
          <p:cNvSpPr txBox="1"/>
          <p:nvPr/>
        </p:nvSpPr>
        <p:spPr>
          <a:xfrm>
            <a:off x="2514321" y="5722987"/>
            <a:ext cx="9218005" cy="67454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4500"/>
              </a:spcBef>
              <a:defRPr sz="4800"/>
            </a:pPr>
            <a:r>
              <a:t>Su carácter fue notablemente influenciado por la educación que recibió cuando era niño. </a:t>
            </a:r>
          </a:p>
          <a:p>
            <a:pPr algn="l">
              <a:lnSpc>
                <a:spcPct val="90000"/>
              </a:lnSpc>
              <a:spcBef>
                <a:spcPts val="4500"/>
              </a:spcBef>
              <a:defRPr sz="4800"/>
            </a:pPr>
            <a:r>
              <a:t>Si el mismo cuidado y esfuerzo se hubieran empleado para hacer de él un buen hombre, infundiendo en su joven corazón el espíritu del evangelio, cuán diferente habría sido su historia.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Rectángulo redondeado"/>
          <p:cNvSpPr/>
          <p:nvPr/>
        </p:nvSpPr>
        <p:spPr>
          <a:xfrm>
            <a:off x="1199655" y="4709627"/>
            <a:ext cx="16374253" cy="7352461"/>
          </a:xfrm>
          <a:prstGeom prst="roundRect">
            <a:avLst>
              <a:gd name="adj" fmla="val 2857"/>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95" name="—CMPy AEC, 126 (1913)."/>
          <p:cNvSpPr txBox="1"/>
          <p:nvPr>
            <p:ph type="body" idx="21"/>
          </p:nvPr>
        </p:nvSpPr>
        <p:spPr>
          <a:xfrm>
            <a:off x="17052991" y="11767233"/>
            <a:ext cx="5811894"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—CMPy AEC, 126 (1913). </a:t>
            </a:r>
          </a:p>
        </p:txBody>
      </p:sp>
      <p:sp>
        <p:nvSpPr>
          <p:cNvPr id="296" name="La influencia de la lectura"/>
          <p:cNvSpPr txBox="1"/>
          <p:nvPr>
            <p:ph type="ctrTitle"/>
          </p:nvPr>
        </p:nvSpPr>
        <p:spPr>
          <a:xfrm>
            <a:off x="1206498" y="13054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La influencia de la lectura</a:t>
            </a:r>
          </a:p>
        </p:txBody>
      </p:sp>
      <p:sp>
        <p:nvSpPr>
          <p:cNvPr id="297" name="Muchos jóvenes anhelan tener libros."/>
          <p:cNvSpPr txBox="1"/>
          <p:nvPr>
            <p:ph type="subTitle" sz="quarter" idx="1"/>
          </p:nvPr>
        </p:nvSpPr>
        <p:spPr>
          <a:xfrm>
            <a:off x="1464797" y="3232335"/>
            <a:ext cx="18821305" cy="1137883"/>
          </a:xfrm>
          <a:prstGeom prst="rect">
            <a:avLst/>
          </a:prstGeom>
        </p:spPr>
        <p:txBody>
          <a:bodyPr/>
          <a:lstStyle>
            <a:lvl1pPr defTabSz="2438338">
              <a:lnSpc>
                <a:spcPct val="90000"/>
              </a:lnSpc>
              <a:spcBef>
                <a:spcPts val="4500"/>
              </a:spcBef>
              <a:defRPr b="0" i="1" sz="6100">
                <a:latin typeface="Times New Roman"/>
                <a:ea typeface="Times New Roman"/>
                <a:cs typeface="Times New Roman"/>
                <a:sym typeface="Times New Roman"/>
              </a:defRPr>
            </a:lvl1pPr>
          </a:lstStyle>
          <a:p>
            <a:pPr/>
            <a:r>
              <a:t>Muchos jóvenes anhelan tener libros.</a:t>
            </a:r>
          </a:p>
        </p:txBody>
      </p:sp>
      <p:sp>
        <p:nvSpPr>
          <p:cNvPr id="298" name="Leen cualquier cosa que pueden obtener.…"/>
          <p:cNvSpPr txBox="1"/>
          <p:nvPr/>
        </p:nvSpPr>
        <p:spPr>
          <a:xfrm>
            <a:off x="1570686" y="5184561"/>
            <a:ext cx="14393058" cy="6879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4500"/>
              </a:spcBef>
              <a:defRPr sz="4800"/>
            </a:pPr>
            <a:r>
              <a:t>Leen cualquier cosa que pueden obtener. </a:t>
            </a:r>
          </a:p>
          <a:p>
            <a:pPr algn="l">
              <a:lnSpc>
                <a:spcPct val="90000"/>
              </a:lnSpc>
              <a:spcBef>
                <a:spcPts val="4500"/>
              </a:spcBef>
              <a:defRPr sz="4800"/>
            </a:pPr>
            <a:r>
              <a:t>Evitar revistas y diarios con historias de amor. </a:t>
            </a:r>
          </a:p>
          <a:p>
            <a:pPr algn="l">
              <a:lnSpc>
                <a:spcPct val="90000"/>
              </a:lnSpc>
              <a:spcBef>
                <a:spcPts val="4500"/>
              </a:spcBef>
              <a:defRPr sz="4800"/>
            </a:pPr>
            <a:r>
              <a:t>Estimularlos a almacenar valiosos conocimientos en la mente, a que lo bueno ocupe su alma, controle sus facultades.</a:t>
            </a:r>
          </a:p>
          <a:p>
            <a:pPr algn="l">
              <a:lnSpc>
                <a:spcPct val="90000"/>
              </a:lnSpc>
              <a:spcBef>
                <a:spcPts val="4500"/>
              </a:spcBef>
              <a:defRPr sz="4800"/>
            </a:pPr>
            <a:r>
              <a:t>Los que están en el servicio de Dios no deben gastar tiempo ni dinero en lecturas sin provecho.</a:t>
            </a:r>
          </a:p>
        </p:txBody>
      </p:sp>
      <p:pic>
        <p:nvPicPr>
          <p:cNvPr id="299" name="Imagen" descr="Imagen"/>
          <p:cNvPicPr>
            <a:picLocks noChangeAspect="1"/>
          </p:cNvPicPr>
          <p:nvPr/>
        </p:nvPicPr>
        <p:blipFill>
          <a:blip r:embed="rId3">
            <a:extLst/>
          </a:blip>
          <a:stretch>
            <a:fillRect/>
          </a:stretch>
        </p:blipFill>
        <p:spPr>
          <a:xfrm>
            <a:off x="15727483" y="2389671"/>
            <a:ext cx="8462912" cy="9979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n" descr="Imagen"/>
          <p:cNvPicPr>
            <a:picLocks noChangeAspect="1"/>
          </p:cNvPicPr>
          <p:nvPr/>
        </p:nvPicPr>
        <p:blipFill>
          <a:blip r:embed="rId2">
            <a:extLst/>
          </a:blip>
          <a:stretch>
            <a:fillRect/>
          </a:stretch>
        </p:blipFill>
        <p:spPr>
          <a:xfrm>
            <a:off x="2416666" y="3486514"/>
            <a:ext cx="18061351" cy="7781432"/>
          </a:xfrm>
          <a:prstGeom prst="rect">
            <a:avLst/>
          </a:prstGeom>
          <a:ln w="12700">
            <a:miter lim="400000"/>
          </a:ln>
          <a:effectLst>
            <a:outerShdw sx="100000" sy="100000" kx="0" ky="0" algn="b" rotWithShape="0" blurRad="190500" dist="419100" dir="5400000">
              <a:srgbClr val="434343"/>
            </a:outerShdw>
          </a:effectLst>
        </p:spPr>
      </p:pic>
      <p:sp>
        <p:nvSpPr>
          <p:cNvPr id="302" name="—The RH, 21 de Agos de 1888; FCE, 130. {1MCP 287.3}"/>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4" sz="3200">
                <a:latin typeface="Helvetica Neue Thin"/>
                <a:ea typeface="Helvetica Neue Thin"/>
                <a:cs typeface="Helvetica Neue Thin"/>
                <a:sym typeface="Helvetica Neue Thin"/>
              </a:defRPr>
            </a:lvl1pPr>
          </a:lstStyle>
          <a:p>
            <a:pPr/>
            <a:r>
              <a:t>—The RH, 21 de Agos de 1888; FCE, 130. {1MCP 287.3}</a:t>
            </a:r>
          </a:p>
        </p:txBody>
      </p:sp>
      <p:sp>
        <p:nvSpPr>
          <p:cNvPr id="303" name="La mente se iguala"/>
          <p:cNvSpPr txBox="1"/>
          <p:nvPr>
            <p:ph type="ctrTitle"/>
          </p:nvPr>
        </p:nvSpPr>
        <p:spPr>
          <a:xfrm>
            <a:off x="1206498" y="13054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La mente se iguala</a:t>
            </a:r>
          </a:p>
        </p:txBody>
      </p:sp>
      <p:sp>
        <p:nvSpPr>
          <p:cNvPr id="304" name="El entendimiento se iguala a las cosas con las cuales se familiariza. Si todos hicieran de la Biblia su libro de estudio, veríamos a las personas más desarrolladas, capaces de pensar con mayor profundidad, y que mostrarían un mayor grado de inteligencia "/>
          <p:cNvSpPr txBox="1"/>
          <p:nvPr>
            <p:ph type="subTitle" sz="half" idx="1"/>
          </p:nvPr>
        </p:nvSpPr>
        <p:spPr>
          <a:xfrm>
            <a:off x="2876687" y="4200742"/>
            <a:ext cx="17141308" cy="6352977"/>
          </a:xfrm>
          <a:prstGeom prst="rect">
            <a:avLst/>
          </a:prstGeom>
        </p:spPr>
        <p:txBody>
          <a:bodyPr/>
          <a:lstStyle/>
          <a:p>
            <a:pPr algn="ctr" defTabSz="2365188">
              <a:lnSpc>
                <a:spcPct val="90000"/>
              </a:lnSpc>
              <a:spcBef>
                <a:spcPts val="4300"/>
              </a:spcBef>
              <a:defRPr b="0" sz="4656">
                <a:latin typeface="Helvetica Neue Light"/>
                <a:ea typeface="Helvetica Neue Light"/>
                <a:cs typeface="Helvetica Neue Light"/>
                <a:sym typeface="Helvetica Neue Light"/>
              </a:defRPr>
            </a:pPr>
            <a:r>
              <a:t>El entendimiento se iguala a las cosas con las cuales se familiariza.</a:t>
            </a:r>
            <a:r>
              <a:rPr sz="4365">
                <a:latin typeface="Helvetica Neue Thin"/>
                <a:ea typeface="Helvetica Neue Thin"/>
                <a:cs typeface="Helvetica Neue Thin"/>
                <a:sym typeface="Helvetica Neue Thin"/>
              </a:rPr>
              <a:t> Si todos hicieran de la Biblia</a:t>
            </a:r>
            <a:r>
              <a:rPr sz="4365">
                <a:solidFill>
                  <a:srgbClr val="FF0000"/>
                </a:solidFill>
                <a:latin typeface="Helvetica Neue Thin"/>
                <a:ea typeface="Helvetica Neue Thin"/>
                <a:cs typeface="Helvetica Neue Thin"/>
                <a:sym typeface="Helvetica Neue Thin"/>
              </a:rPr>
              <a:t> </a:t>
            </a:r>
            <a:r>
              <a:rPr sz="4365">
                <a:latin typeface="Helvetica Neue Thin"/>
                <a:ea typeface="Helvetica Neue Thin"/>
                <a:cs typeface="Helvetica Neue Thin"/>
                <a:sym typeface="Helvetica Neue Thin"/>
              </a:rPr>
              <a:t>su libro de estudio,</a:t>
            </a:r>
            <a:r>
              <a:t> </a:t>
            </a:r>
            <a:r>
              <a:rPr i="1" sz="6596">
                <a:latin typeface="Times New Roman"/>
                <a:ea typeface="Times New Roman"/>
                <a:cs typeface="Times New Roman"/>
                <a:sym typeface="Times New Roman"/>
              </a:rPr>
              <a:t>veríamos a las personas más desarrolladas, capaces de pensar con mayor profundidad, y que mostrarían un mayor grado de inteligencia que la que les podría proporcionar meramente el estudio más esforzado de las ciencias y las historias del mundo.</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Rectángulo redondeado"/>
          <p:cNvSpPr/>
          <p:nvPr/>
        </p:nvSpPr>
        <p:spPr>
          <a:xfrm>
            <a:off x="4336660" y="3732155"/>
            <a:ext cx="17080946" cy="7016443"/>
          </a:xfrm>
          <a:prstGeom prst="roundRect">
            <a:avLst>
              <a:gd name="adj" fmla="val 2857"/>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07" name="—HPP, 650, 651 (1890) {1MCP 288.4}."/>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—HPP, 650, 651 (1890) {1MCP 288.4}.</a:t>
            </a:r>
          </a:p>
        </p:txBody>
      </p:sp>
      <p:sp>
        <p:nvSpPr>
          <p:cNvPr id="308" name="Necesitan la disciplina del trabajo"/>
          <p:cNvSpPr txBox="1"/>
          <p:nvPr>
            <p:ph type="ctrTitle"/>
          </p:nvPr>
        </p:nvSpPr>
        <p:spPr>
          <a:xfrm>
            <a:off x="4820378" y="1336481"/>
            <a:ext cx="14743244" cy="1408102"/>
          </a:xfrm>
          <a:prstGeom prst="rect">
            <a:avLst/>
          </a:prstGeom>
        </p:spPr>
        <p:txBody>
          <a:bodyPr/>
          <a:lstStyle>
            <a:lvl1pPr algn="ctr" defTabSz="1779987">
              <a:defRPr b="0" spc="-169" sz="8468">
                <a:effectLst>
                  <a:outerShdw sx="100000" sy="100000" kx="0" ky="0" algn="b" rotWithShape="0" blurRad="18542" dist="46355" dir="18900000">
                    <a:srgbClr val="6C6C6C"/>
                  </a:outerShdw>
                </a:effectLst>
                <a:latin typeface="Helvetica Neue Black Condensed"/>
                <a:ea typeface="Helvetica Neue Black Condensed"/>
                <a:cs typeface="Helvetica Neue Black Condensed"/>
                <a:sym typeface="Helvetica Neue Black Condensed"/>
              </a:defRPr>
            </a:lvl1pPr>
          </a:lstStyle>
          <a:p>
            <a:pPr/>
            <a:r>
              <a:t>Necesitan la disciplina del trabajo</a:t>
            </a:r>
          </a:p>
        </p:txBody>
      </p:sp>
      <p:sp>
        <p:nvSpPr>
          <p:cNvPr id="309" name="Deben recibir instrucción sobre los deberes de la vida práctica.…"/>
          <p:cNvSpPr txBox="1"/>
          <p:nvPr>
            <p:ph type="subTitle" sz="half" idx="1"/>
          </p:nvPr>
        </p:nvSpPr>
        <p:spPr>
          <a:xfrm>
            <a:off x="3536250" y="3991027"/>
            <a:ext cx="17311500" cy="6879477"/>
          </a:xfrm>
          <a:prstGeom prst="rect">
            <a:avLst/>
          </a:prstGeom>
        </p:spPr>
        <p:txBody>
          <a:bodyPr/>
          <a:lstStyle/>
          <a:p>
            <a:pPr marL="863600" indent="-863600" defTabSz="2438338">
              <a:lnSpc>
                <a:spcPct val="90000"/>
              </a:lnSpc>
              <a:spcBef>
                <a:spcPts val="4500"/>
              </a:spcBef>
              <a:buSzPct val="80000"/>
              <a:buBlip>
                <a:blip r:embed="rId3"/>
              </a:buBlip>
              <a:defRPr b="0" sz="4800"/>
            </a:pPr>
            <a:r>
              <a:t>Deben recibir instrucción sobre los deberes de la vida práctica. </a:t>
            </a:r>
          </a:p>
          <a:p>
            <a:pPr marL="863600" indent="-863600" defTabSz="2438338">
              <a:lnSpc>
                <a:spcPct val="90000"/>
              </a:lnSpc>
              <a:spcBef>
                <a:spcPts val="4500"/>
              </a:spcBef>
              <a:buSzPct val="80000"/>
              <a:buBlip>
                <a:blip r:embed="rId3"/>
              </a:buBlip>
              <a:defRPr b="0" sz="4800"/>
            </a:pPr>
            <a:r>
              <a:t>Adquirir el conocimiento del trabajo manual,</a:t>
            </a:r>
          </a:p>
          <a:p>
            <a:pPr marL="863600" indent="-863600" defTabSz="2438338">
              <a:lnSpc>
                <a:spcPct val="90000"/>
              </a:lnSpc>
              <a:spcBef>
                <a:spcPts val="4500"/>
              </a:spcBef>
              <a:buSzPct val="80000"/>
              <a:buBlip>
                <a:blip r:embed="rId3"/>
              </a:buBlip>
              <a:defRPr b="0" sz="4800"/>
            </a:pPr>
            <a:r>
              <a:t>Es indispensable a causa de la influencia que ejercerá en el desarrollo físico, mental y moral. </a:t>
            </a:r>
          </a:p>
          <a:p>
            <a:pPr marL="863600" indent="-863600" defTabSz="2438338">
              <a:lnSpc>
                <a:spcPct val="90000"/>
              </a:lnSpc>
              <a:spcBef>
                <a:spcPts val="4500"/>
              </a:spcBef>
              <a:buSzPct val="80000"/>
              <a:buBlip>
                <a:blip r:embed="rId3"/>
              </a:buBlip>
              <a:defRPr b="0" sz="4800"/>
            </a:pPr>
            <a:r>
              <a:t>Es esencial para desarrollar una inteligencia fuerte y activa y un carácter noble.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Rectángulo redondeado"/>
          <p:cNvSpPr/>
          <p:nvPr/>
        </p:nvSpPr>
        <p:spPr>
          <a:xfrm>
            <a:off x="2649250" y="3237367"/>
            <a:ext cx="20171971" cy="6325862"/>
          </a:xfrm>
          <a:prstGeom prst="roundRect">
            <a:avLst>
              <a:gd name="adj" fmla="val 2857"/>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12" name="—CMPy AEC, 126 (1913). 141 (1913) {1MCP 289.2}."/>
          <p:cNvSpPr txBox="1"/>
          <p:nvPr>
            <p:ph type="body" idx="21"/>
          </p:nvPr>
        </p:nvSpPr>
        <p:spPr>
          <a:xfrm>
            <a:off x="1206499" y="11588596"/>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—CMPy AEC, 126 (1913). 141 (1913) {1MCP 289.2}. </a:t>
            </a:r>
          </a:p>
        </p:txBody>
      </p:sp>
      <p:sp>
        <p:nvSpPr>
          <p:cNvPr id="313" name="La educación en los deberes domésticos"/>
          <p:cNvSpPr txBox="1"/>
          <p:nvPr>
            <p:ph type="ctrTitle"/>
          </p:nvPr>
        </p:nvSpPr>
        <p:spPr>
          <a:xfrm>
            <a:off x="1206498" y="986603"/>
            <a:ext cx="21971004" cy="1587437"/>
          </a:xfrm>
          <a:prstGeom prst="rect">
            <a:avLst/>
          </a:prstGeom>
        </p:spPr>
        <p:txBody>
          <a:bodyPr/>
          <a:lstStyle/>
          <a:p>
            <a: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pPr>
            <a:r>
              <a:t>La educación </a:t>
            </a:r>
            <a:r>
              <a:rPr spc="-126" sz="6308"/>
              <a:t>en los </a:t>
            </a:r>
            <a:r>
              <a:t>deberes domésticos</a:t>
            </a:r>
          </a:p>
        </p:txBody>
      </p:sp>
      <p:sp>
        <p:nvSpPr>
          <p:cNvPr id="314" name="Deben combinar la educación práctica y la literaria.…"/>
          <p:cNvSpPr txBox="1"/>
          <p:nvPr>
            <p:ph type="subTitle" sz="half" idx="1"/>
          </p:nvPr>
        </p:nvSpPr>
        <p:spPr>
          <a:xfrm>
            <a:off x="2061866" y="3406911"/>
            <a:ext cx="19350866" cy="5864178"/>
          </a:xfrm>
          <a:prstGeom prst="rect">
            <a:avLst/>
          </a:prstGeom>
        </p:spPr>
        <p:txBody>
          <a:bodyPr/>
          <a:lstStyle/>
          <a:p>
            <a:pPr marL="863600" indent="-863600" defTabSz="2438338">
              <a:lnSpc>
                <a:spcPts val="5200"/>
              </a:lnSpc>
              <a:spcBef>
                <a:spcPts val="3300"/>
              </a:spcBef>
              <a:buSzPct val="80000"/>
              <a:buBlip>
                <a:blip r:embed="rId3"/>
              </a:buBlip>
              <a:defRPr b="0" sz="4800">
                <a:latin typeface="Helvetica Neue Thin"/>
                <a:ea typeface="Helvetica Neue Thin"/>
                <a:cs typeface="Helvetica Neue Thin"/>
                <a:sym typeface="Helvetica Neue Thin"/>
              </a:defRPr>
            </a:pPr>
            <a:r>
              <a:t>Deben combinar la educación práctica y la literaria.</a:t>
            </a:r>
          </a:p>
          <a:p>
            <a:pPr marL="863600" indent="-863600" defTabSz="2438338">
              <a:lnSpc>
                <a:spcPts val="5200"/>
              </a:lnSpc>
              <a:spcBef>
                <a:spcPts val="3300"/>
              </a:spcBef>
              <a:buSzPct val="80000"/>
              <a:buBlip>
                <a:blip r:embed="rId3"/>
              </a:buBlip>
              <a:defRPr b="0" sz="4800">
                <a:latin typeface="Helvetica Neue Thin"/>
                <a:ea typeface="Helvetica Neue Thin"/>
                <a:cs typeface="Helvetica Neue Thin"/>
                <a:sym typeface="Helvetica Neue Thin"/>
              </a:defRPr>
            </a:pPr>
            <a:r>
              <a:t>Enseñar a tomar parte en los deberes domésticos.</a:t>
            </a:r>
          </a:p>
          <a:p>
            <a:pPr marL="863600" indent="-863600" defTabSz="2438338">
              <a:lnSpc>
                <a:spcPts val="5200"/>
              </a:lnSpc>
              <a:spcBef>
                <a:spcPts val="3300"/>
              </a:spcBef>
              <a:buSzPct val="80000"/>
              <a:buBlip>
                <a:blip r:embed="rId3"/>
              </a:buBlip>
              <a:defRPr b="0" sz="4800">
                <a:latin typeface="Helvetica Neue Thin"/>
                <a:ea typeface="Helvetica Neue Thin"/>
                <a:cs typeface="Helvetica Neue Thin"/>
                <a:sym typeface="Helvetica Neue Thin"/>
              </a:defRPr>
            </a:pPr>
            <a:r>
              <a:t>Instruirlos sobre cómo ayudar en las cosas pequeñas que pueden hacer.</a:t>
            </a:r>
          </a:p>
          <a:p>
            <a:pPr marL="863600" indent="-863600" defTabSz="2438338">
              <a:lnSpc>
                <a:spcPts val="5200"/>
              </a:lnSpc>
              <a:spcBef>
                <a:spcPts val="3300"/>
              </a:spcBef>
              <a:buSzPct val="80000"/>
              <a:buBlip>
                <a:blip r:embed="rId3"/>
              </a:buBlip>
              <a:defRPr b="0" sz="4800">
                <a:latin typeface="Helvetica Neue Thin"/>
                <a:ea typeface="Helvetica Neue Thin"/>
                <a:cs typeface="Helvetica Neue Thin"/>
                <a:sym typeface="Helvetica Neue Thin"/>
              </a:defRPr>
            </a:pPr>
            <a:r>
              <a:t>Su mente debe aprender a pensar,  y recordar el trabajo que se les asignó.</a:t>
            </a:r>
          </a:p>
        </p:txBody>
      </p:sp>
      <p:sp>
        <p:nvSpPr>
          <p:cNvPr id="315" name="Los padres que aman a sus hijos de una manera sensata, no les permitirán desarrollarse con hábitos de pereza y en la ignorancia de cómo se realizan los deberes domésticos."/>
          <p:cNvSpPr txBox="1"/>
          <p:nvPr/>
        </p:nvSpPr>
        <p:spPr>
          <a:xfrm>
            <a:off x="444251" y="10226556"/>
            <a:ext cx="23495497" cy="20209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4400">
                <a:latin typeface="Times New Roman"/>
                <a:ea typeface="Times New Roman"/>
                <a:cs typeface="Times New Roman"/>
                <a:sym typeface="Times New Roman"/>
              </a:defRPr>
            </a:lvl1pPr>
          </a:lstStyle>
          <a:p>
            <a:pPr/>
            <a:r>
              <a:t>Los padres que aman a sus hijos de una manera sensata, no les permitirán desarrollarse con hábitos de pereza y en la ignorancia de cómo se realizan los deberes domésticos.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96" name="Grupo"/>
          <p:cNvGrpSpPr/>
          <p:nvPr/>
        </p:nvGrpSpPr>
        <p:grpSpPr>
          <a:xfrm>
            <a:off x="14263340" y="1913228"/>
            <a:ext cx="8164515" cy="5158919"/>
            <a:chOff x="0" y="0"/>
            <a:chExt cx="8164514" cy="5158917"/>
          </a:xfrm>
        </p:grpSpPr>
        <p:pic>
          <p:nvPicPr>
            <p:cNvPr id="194"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95"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97"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98"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99" name="Imagen" descr="Imagen"/>
          <p:cNvPicPr>
            <a:picLocks noChangeAspect="1"/>
          </p:cNvPicPr>
          <p:nvPr/>
        </p:nvPicPr>
        <p:blipFill>
          <a:blip r:embed="rId5">
            <a:extLst/>
          </a:blip>
          <a:stretch>
            <a:fillRect/>
          </a:stretch>
        </p:blipFill>
        <p:spPr>
          <a:xfrm>
            <a:off x="10789947" y="7918805"/>
            <a:ext cx="10539492" cy="6447878"/>
          </a:xfrm>
          <a:prstGeom prst="rect">
            <a:avLst/>
          </a:prstGeom>
          <a:ln w="12700">
            <a:miter lim="400000"/>
          </a:ln>
          <a:effectLst>
            <a:outerShdw sx="100000" sy="100000" kx="0" ky="0" algn="b" rotWithShape="0" blurRad="190500" dist="76200" dir="5520000">
              <a:srgbClr val="EC7277"/>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Rectángulo redondeado"/>
          <p:cNvSpPr/>
          <p:nvPr/>
        </p:nvSpPr>
        <p:spPr>
          <a:xfrm>
            <a:off x="761819" y="9300075"/>
            <a:ext cx="22860362" cy="3544964"/>
          </a:xfrm>
          <a:prstGeom prst="roundRect">
            <a:avLst>
              <a:gd name="adj" fmla="val 5655"/>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18" name="—TC 2:187, 188 (1868).{1MCP 290.2}"/>
          <p:cNvSpPr txBox="1"/>
          <p:nvPr>
            <p:ph type="body" idx="21"/>
          </p:nvPr>
        </p:nvSpPr>
        <p:spPr>
          <a:xfrm>
            <a:off x="983202" y="11784737"/>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—TC 2:187, 188 (1868).{1MCP 290.2}</a:t>
            </a:r>
          </a:p>
        </p:txBody>
      </p:sp>
      <p:sp>
        <p:nvSpPr>
          <p:cNvPr id="319" name="Dejan de ejercitar la mente"/>
          <p:cNvSpPr txBox="1"/>
          <p:nvPr>
            <p:ph type="ctrTitle"/>
          </p:nvPr>
        </p:nvSpPr>
        <p:spPr>
          <a:xfrm>
            <a:off x="1206498" y="501621"/>
            <a:ext cx="21971004" cy="1587437"/>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Dejan de ejercitar la mente</a:t>
            </a:r>
          </a:p>
        </p:txBody>
      </p:sp>
      <p:sp>
        <p:nvSpPr>
          <p:cNvPr id="320" name="Se necesitan la meditación y la oración para crecer en la gracia."/>
          <p:cNvSpPr txBox="1"/>
          <p:nvPr>
            <p:ph type="subTitle" sz="quarter" idx="1"/>
          </p:nvPr>
        </p:nvSpPr>
        <p:spPr>
          <a:xfrm>
            <a:off x="9688233" y="9470066"/>
            <a:ext cx="12311956" cy="3204982"/>
          </a:xfrm>
          <a:prstGeom prst="rect">
            <a:avLst/>
          </a:prstGeom>
        </p:spPr>
        <p:txBody>
          <a:bodyPr/>
          <a:lstStyle/>
          <a:p>
            <a:pPr algn="ctr" defTabSz="2438338">
              <a:lnSpc>
                <a:spcPct val="90000"/>
              </a:lnSpc>
              <a:spcBef>
                <a:spcPts val="4500"/>
              </a:spcBef>
              <a:defRPr b="0" i="1" sz="6000">
                <a:latin typeface="Times New Roman"/>
                <a:ea typeface="Times New Roman"/>
                <a:cs typeface="Times New Roman"/>
                <a:sym typeface="Times New Roman"/>
              </a:defRPr>
            </a:pPr>
            <a:r>
              <a:rPr b="1" sz="8100"/>
              <a:t>Se necesitan</a:t>
            </a:r>
            <a:r>
              <a:t> la </a:t>
            </a:r>
            <a:r>
              <a:rPr b="1" sz="8100"/>
              <a:t>meditación </a:t>
            </a:r>
            <a:r>
              <a:t>y la </a:t>
            </a:r>
            <a:r>
              <a:rPr b="1" sz="8100"/>
              <a:t>oración </a:t>
            </a:r>
            <a:r>
              <a:t>para crecer en la gracia.</a:t>
            </a:r>
          </a:p>
        </p:txBody>
      </p:sp>
      <p:sp>
        <p:nvSpPr>
          <p:cNvPr id="321" name="Las mujeres que profesan piedad generalmente dejan de educar la mente.…"/>
          <p:cNvSpPr txBox="1"/>
          <p:nvPr/>
        </p:nvSpPr>
        <p:spPr>
          <a:xfrm>
            <a:off x="9750119" y="3100775"/>
            <a:ext cx="13706602" cy="5907830"/>
          </a:xfrm>
          <a:prstGeom prst="rect">
            <a:avLst/>
          </a:prstGeom>
          <a:ln w="12700">
            <a:miter lim="400000"/>
          </a:ln>
          <a:effectLst>
            <a:outerShdw sx="100000" sy="100000" kx="0" ky="0" algn="b" rotWithShape="0" blurRad="190500" dist="101600" dir="5400000">
              <a:srgbClr val="434343">
                <a:alpha val="95859"/>
              </a:srgbClr>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63600" indent="-863600" algn="l">
              <a:lnSpc>
                <a:spcPts val="6500"/>
              </a:lnSpc>
              <a:spcBef>
                <a:spcPts val="1800"/>
              </a:spcBef>
              <a:buSzPct val="80000"/>
              <a:buBlip>
                <a:blip r:embed="rId3"/>
              </a:buBlip>
              <a:defRPr sz="6000">
                <a:solidFill>
                  <a:srgbClr val="2B2B2B"/>
                </a:solidFill>
                <a:latin typeface="Helvetica Neue Thin"/>
                <a:ea typeface="Helvetica Neue Thin"/>
                <a:cs typeface="Helvetica Neue Thin"/>
                <a:sym typeface="Helvetica Neue Thin"/>
              </a:defRPr>
            </a:pPr>
            <a:r>
              <a:t>Las </a:t>
            </a:r>
            <a:r>
              <a:rPr>
                <a:effectLst>
                  <a:outerShdw sx="100000" sy="100000" kx="0" ky="0" algn="b" rotWithShape="0" blurRad="25400" dist="63500" dir="18900000">
                    <a:srgbClr val="6C6C6C"/>
                  </a:outerShdw>
                </a:effectLst>
              </a:rPr>
              <a:t>mujeres</a:t>
            </a:r>
            <a:r>
              <a:t> que profesan piedad generalmente </a:t>
            </a:r>
            <a:r>
              <a:rPr>
                <a:effectLst>
                  <a:outerShdw sx="100000" sy="100000" kx="0" ky="0" algn="b" rotWithShape="0" blurRad="25400" dist="63500" dir="18900000">
                    <a:srgbClr val="6C6C6C"/>
                  </a:outerShdw>
                </a:effectLst>
              </a:rPr>
              <a:t>dejan de educar la mente</a:t>
            </a:r>
            <a:r>
              <a:t>.</a:t>
            </a:r>
          </a:p>
          <a:p>
            <a:pPr marL="863600" indent="-863600" algn="l">
              <a:lnSpc>
                <a:spcPts val="6500"/>
              </a:lnSpc>
              <a:spcBef>
                <a:spcPts val="1800"/>
              </a:spcBef>
              <a:buSzPct val="80000"/>
              <a:buBlip>
                <a:blip r:embed="rId3"/>
              </a:buBlip>
              <a:defRPr sz="6000">
                <a:solidFill>
                  <a:srgbClr val="2B2B2B"/>
                </a:solidFill>
                <a:latin typeface="Helvetica Neue Thin"/>
                <a:ea typeface="Helvetica Neue Thin"/>
                <a:cs typeface="Helvetica Neue Thin"/>
                <a:sym typeface="Helvetica Neue Thin"/>
              </a:defRPr>
            </a:pPr>
            <a:r>
              <a:t>La dejan sin control.</a:t>
            </a:r>
          </a:p>
          <a:p>
            <a:pPr marL="863600" indent="-863600" algn="l">
              <a:lnSpc>
                <a:spcPts val="6500"/>
              </a:lnSpc>
              <a:spcBef>
                <a:spcPts val="1800"/>
              </a:spcBef>
              <a:buSzPct val="80000"/>
              <a:buBlip>
                <a:blip r:embed="rId3"/>
              </a:buBlip>
              <a:defRPr sz="6000">
                <a:solidFill>
                  <a:srgbClr val="2B2B2B"/>
                </a:solidFill>
                <a:latin typeface="Helvetica Neue Thin"/>
                <a:ea typeface="Helvetica Neue Thin"/>
                <a:cs typeface="Helvetica Neue Thin"/>
                <a:sym typeface="Helvetica Neue Thin"/>
              </a:defRPr>
            </a:pPr>
            <a:r>
              <a:t>Esto es un gran error. Muchas no parecen tener poder mental.</a:t>
            </a:r>
          </a:p>
        </p:txBody>
      </p:sp>
      <p:pic>
        <p:nvPicPr>
          <p:cNvPr id="322" name="Imagen" descr="Imagen"/>
          <p:cNvPicPr>
            <a:picLocks noChangeAspect="1"/>
          </p:cNvPicPr>
          <p:nvPr/>
        </p:nvPicPr>
        <p:blipFill>
          <a:blip r:embed="rId4">
            <a:extLst/>
          </a:blip>
          <a:stretch>
            <a:fillRect/>
          </a:stretch>
        </p:blipFill>
        <p:spPr>
          <a:xfrm>
            <a:off x="710179" y="4240345"/>
            <a:ext cx="8271416" cy="7818041"/>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ectángulo redondeado"/>
          <p:cNvSpPr/>
          <p:nvPr/>
        </p:nvSpPr>
        <p:spPr>
          <a:xfrm>
            <a:off x="11308815" y="4108886"/>
            <a:ext cx="11540924" cy="7588087"/>
          </a:xfrm>
          <a:prstGeom prst="roundRect">
            <a:avLst>
              <a:gd name="adj" fmla="val 2418"/>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25" name="Rectángulo redondeado"/>
          <p:cNvSpPr/>
          <p:nvPr/>
        </p:nvSpPr>
        <p:spPr>
          <a:xfrm>
            <a:off x="1428755" y="4108886"/>
            <a:ext cx="7752094" cy="7475526"/>
          </a:xfrm>
          <a:prstGeom prst="roundRect">
            <a:avLst>
              <a:gd name="adj" fmla="val 2544"/>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26" name="Línea"/>
          <p:cNvSpPr/>
          <p:nvPr/>
        </p:nvSpPr>
        <p:spPr>
          <a:xfrm>
            <a:off x="8148928" y="5289284"/>
            <a:ext cx="3208611" cy="673173"/>
          </a:xfrm>
          <a:prstGeom prst="line">
            <a:avLst/>
          </a:prstGeom>
          <a:ln w="152400" cap="rnd">
            <a:solidFill>
              <a:schemeClr val="accent4">
                <a:hueOff val="475731"/>
                <a:satOff val="-4338"/>
                <a:lumOff val="10182"/>
              </a:schemeClr>
            </a:solidFill>
            <a:custDash>
              <a:ds d="100000" sp="200000"/>
            </a:custDash>
            <a:tailEnd type="triangle"/>
          </a:ln>
        </p:spPr>
        <p:txBody>
          <a:bodyPr lIns="50800" tIns="50800" rIns="50800" bIns="50800" anchor="ctr"/>
          <a:lstStyle/>
          <a:p>
            <a:pPr/>
          </a:p>
        </p:txBody>
      </p:sp>
      <p:sp>
        <p:nvSpPr>
          <p:cNvPr id="327" name="—Testimonies for the Church 2:187, 188 (1868)."/>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—Testimonies for the Church 2:187, 188 (1868).</a:t>
            </a:r>
          </a:p>
        </p:txBody>
      </p:sp>
      <p:sp>
        <p:nvSpPr>
          <p:cNvPr id="328" name="Dejan de ejercitar la mente"/>
          <p:cNvSpPr txBox="1"/>
          <p:nvPr>
            <p:ph type="ctrTitle"/>
          </p:nvPr>
        </p:nvSpPr>
        <p:spPr>
          <a:xfrm>
            <a:off x="6167899" y="1657806"/>
            <a:ext cx="12548860" cy="1587436"/>
          </a:xfrm>
          <a:prstGeom prst="rect">
            <a:avLst/>
          </a:prstGeom>
        </p:spPr>
        <p:txBody>
          <a:bodyPr/>
          <a:lstStyle/>
          <a:p>
            <a:pPr algn="ctr" defTabSz="1999437">
              <a:defRPr b="0" spc="-190" sz="9512">
                <a:effectLst>
                  <a:outerShdw sx="100000" sy="100000" kx="0" ky="0" algn="b" rotWithShape="0" blurRad="20828" dist="52070" dir="18900000">
                    <a:srgbClr val="6C6C6C"/>
                  </a:outerShdw>
                </a:effectLst>
                <a:latin typeface="Helvetica Neue Black Condensed"/>
                <a:ea typeface="Helvetica Neue Black Condensed"/>
                <a:cs typeface="Helvetica Neue Black Condensed"/>
                <a:sym typeface="Helvetica Neue Black Condensed"/>
              </a:defRPr>
            </a:pPr>
            <a:r>
              <a:t>Dejan </a:t>
            </a:r>
            <a:r>
              <a:rPr spc="-124" sz="6232"/>
              <a:t>de </a:t>
            </a:r>
            <a:r>
              <a:t>ejercitar la mente</a:t>
            </a:r>
          </a:p>
        </p:txBody>
      </p:sp>
      <p:sp>
        <p:nvSpPr>
          <p:cNvPr id="329" name="No hay estabilidad porque hay poco cultivo de la mente, poca reflexión.…"/>
          <p:cNvSpPr txBox="1"/>
          <p:nvPr>
            <p:ph type="subTitle" sz="quarter" idx="1"/>
          </p:nvPr>
        </p:nvSpPr>
        <p:spPr>
          <a:xfrm>
            <a:off x="2128939" y="4723474"/>
            <a:ext cx="6584976" cy="5739374"/>
          </a:xfrm>
          <a:prstGeom prst="rect">
            <a:avLst/>
          </a:prstGeom>
        </p:spPr>
        <p:txBody>
          <a:bodyPr/>
          <a:lstStyle/>
          <a:p>
            <a:pPr defTabSz="2340805">
              <a:lnSpc>
                <a:spcPct val="90000"/>
              </a:lnSpc>
              <a:spcBef>
                <a:spcPts val="4300"/>
              </a:spcBef>
              <a:defRPr b="0" sz="4608">
                <a:latin typeface="Helvetica Neue Thin"/>
                <a:ea typeface="Helvetica Neue Thin"/>
                <a:cs typeface="Helvetica Neue Thin"/>
                <a:sym typeface="Helvetica Neue Thin"/>
              </a:defRPr>
            </a:pPr>
            <a:r>
              <a:rPr spc="-117" sz="5856">
                <a:effectLst>
                  <a:outerShdw sx="100000" sy="100000" kx="0" ky="0" algn="b" rotWithShape="0" blurRad="24384" dist="60959" dir="18900000">
                    <a:srgbClr val="6C6C6C"/>
                  </a:outerShdw>
                </a:effectLst>
                <a:latin typeface="Helvetica Neue Black Condensed"/>
                <a:ea typeface="Helvetica Neue Black Condensed"/>
                <a:cs typeface="Helvetica Neue Black Condensed"/>
                <a:sym typeface="Helvetica Neue Black Condensed"/>
              </a:rPr>
              <a:t>No hay estabilidad</a:t>
            </a:r>
            <a:r>
              <a:t> porque hay </a:t>
            </a:r>
            <a:r>
              <a:rPr spc="-117" sz="5856">
                <a:effectLst>
                  <a:outerShdw sx="100000" sy="100000" kx="0" ky="0" algn="b" rotWithShape="0" blurRad="24384" dist="60959" dir="18900000">
                    <a:srgbClr val="6C6C6C"/>
                  </a:outerShdw>
                </a:effectLst>
                <a:latin typeface="Helvetica Neue Black Condensed"/>
                <a:ea typeface="Helvetica Neue Black Condensed"/>
                <a:cs typeface="Helvetica Neue Black Condensed"/>
                <a:sym typeface="Helvetica Neue Black Condensed"/>
              </a:rPr>
              <a:t>poco cultivo</a:t>
            </a:r>
            <a:r>
              <a:t> de la mente, </a:t>
            </a:r>
            <a:r>
              <a:rPr spc="-117" sz="5856">
                <a:effectLst>
                  <a:outerShdw sx="100000" sy="100000" kx="0" ky="0" algn="b" rotWithShape="0" blurRad="24384" dist="60959" dir="18900000">
                    <a:srgbClr val="6C6C6C"/>
                  </a:outerShdw>
                </a:effectLst>
                <a:latin typeface="Helvetica Neue Black Condensed"/>
                <a:ea typeface="Helvetica Neue Black Condensed"/>
                <a:cs typeface="Helvetica Neue Black Condensed"/>
                <a:sym typeface="Helvetica Neue Black Condensed"/>
              </a:rPr>
              <a:t>poca reflexión</a:t>
            </a:r>
            <a:r>
              <a:t>.</a:t>
            </a:r>
          </a:p>
          <a:p>
            <a:pPr defTabSz="2340805">
              <a:lnSpc>
                <a:spcPct val="90000"/>
              </a:lnSpc>
              <a:spcBef>
                <a:spcPts val="4300"/>
              </a:spcBef>
              <a:defRPr b="0" sz="4608">
                <a:latin typeface="Helvetica Neue Thin"/>
                <a:ea typeface="Helvetica Neue Thin"/>
                <a:cs typeface="Helvetica Neue Thin"/>
                <a:sym typeface="Helvetica Neue Thin"/>
              </a:defRPr>
            </a:pPr>
            <a:r>
              <a:rPr spc="-117" sz="5856">
                <a:effectLst>
                  <a:outerShdw sx="100000" sy="100000" kx="0" ky="0" algn="b" rotWithShape="0" blurRad="24384" dist="60959" dir="18900000">
                    <a:srgbClr val="6C6C6C"/>
                  </a:outerShdw>
                </a:effectLst>
                <a:latin typeface="Helvetica Neue Black Condensed"/>
                <a:ea typeface="Helvetica Neue Black Condensed"/>
                <a:cs typeface="Helvetica Neue Black Condensed"/>
                <a:sym typeface="Helvetica Neue Black Condensed"/>
              </a:rPr>
              <a:t>Dejan </a:t>
            </a:r>
            <a:r>
              <a:t>la mente en un</a:t>
            </a:r>
            <a:r>
              <a:rPr spc="-117" sz="5856">
                <a:effectLst>
                  <a:outerShdw sx="100000" sy="100000" kx="0" ky="0" algn="b" rotWithShape="0" blurRad="24384" dist="60959" dir="18900000">
                    <a:srgbClr val="6C6C6C"/>
                  </a:outerShdw>
                </a:effectLst>
                <a:latin typeface="Helvetica Neue Black Condensed"/>
                <a:ea typeface="Helvetica Neue Black Condensed"/>
                <a:cs typeface="Helvetica Neue Black Condensed"/>
                <a:sym typeface="Helvetica Neue Black Condensed"/>
              </a:rPr>
              <a:t> estado de inactividad</a:t>
            </a:r>
            <a:r>
              <a:t> </a:t>
            </a:r>
          </a:p>
        </p:txBody>
      </p:sp>
      <p:sp>
        <p:nvSpPr>
          <p:cNvPr id="330" name="Las mujeres"/>
          <p:cNvSpPr txBox="1"/>
          <p:nvPr/>
        </p:nvSpPr>
        <p:spPr>
          <a:xfrm>
            <a:off x="10501501" y="954773"/>
            <a:ext cx="3881656" cy="9460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5900">
                <a:latin typeface="Times New Roman"/>
                <a:ea typeface="Times New Roman"/>
                <a:cs typeface="Times New Roman"/>
                <a:sym typeface="Times New Roman"/>
              </a:defRPr>
            </a:lvl1pPr>
          </a:lstStyle>
          <a:p>
            <a:pPr/>
            <a:r>
              <a:t>Las mujeres</a:t>
            </a:r>
          </a:p>
        </p:txBody>
      </p:sp>
      <p:sp>
        <p:nvSpPr>
          <p:cNvPr id="331" name="Se apoyan en otros para la tarea del cerebro, para hacer planes, para pensar y recordar por ellas, y de esa manera se vuelven cada más ineficientes.…"/>
          <p:cNvSpPr txBox="1"/>
          <p:nvPr/>
        </p:nvSpPr>
        <p:spPr>
          <a:xfrm>
            <a:off x="11806118" y="4355229"/>
            <a:ext cx="10829580" cy="70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4500"/>
              </a:spcBef>
              <a:defRPr sz="4800">
                <a:latin typeface="Helvetica Neue Thin"/>
                <a:ea typeface="Helvetica Neue Thin"/>
                <a:cs typeface="Helvetica Neue Thin"/>
                <a:sym typeface="Helvetica Neue Thin"/>
              </a:defRPr>
            </a:pPr>
            <a:r>
              <a:rPr spc="-122" sz="6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Se apoyan en otros</a:t>
            </a:r>
            <a:r>
              <a:t> para la tarea del cerebro, para hacer planes, para pensar y recordar por ellas, y de esa manera se vuelven cada más ineficientes.</a:t>
            </a:r>
          </a:p>
          <a:p>
            <a:pPr algn="l">
              <a:lnSpc>
                <a:spcPct val="90000"/>
              </a:lnSpc>
              <a:spcBef>
                <a:spcPts val="4500"/>
              </a:spcBef>
              <a:defRPr sz="4800"/>
            </a:pPr>
            <a:r>
              <a:rPr spc="-122" sz="6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Deberían obligarse a pensar</a:t>
            </a:r>
            <a:r>
              <a:rPr sz="6100"/>
              <a:t>.</a:t>
            </a:r>
            <a:r>
              <a:t> </a:t>
            </a:r>
            <a:r>
              <a:rPr sz="4500">
                <a:latin typeface="Helvetica Neue Thin"/>
                <a:ea typeface="Helvetica Neue Thin"/>
                <a:cs typeface="Helvetica Neue Thin"/>
                <a:sym typeface="Helvetica Neue Thin"/>
              </a:rPr>
              <a:t>Depender de otros para que les resuelvan sus dificultades continuará su incapacidad.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Globo cuadrado"/>
          <p:cNvSpPr/>
          <p:nvPr/>
        </p:nvSpPr>
        <p:spPr>
          <a:xfrm>
            <a:off x="7245808" y="2213414"/>
            <a:ext cx="15553929" cy="9652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66" y="7501"/>
                </a:lnTo>
                <a:lnTo>
                  <a:pt x="2066" y="20707"/>
                </a:lnTo>
                <a:cubicBezTo>
                  <a:pt x="2066" y="21200"/>
                  <a:pt x="2314" y="21600"/>
                  <a:pt x="2620" y="21600"/>
                </a:cubicBezTo>
                <a:lnTo>
                  <a:pt x="21046" y="21600"/>
                </a:lnTo>
                <a:cubicBezTo>
                  <a:pt x="21352" y="21600"/>
                  <a:pt x="21600" y="21200"/>
                  <a:pt x="21600" y="20707"/>
                </a:cubicBezTo>
                <a:lnTo>
                  <a:pt x="21600" y="4643"/>
                </a:lnTo>
                <a:cubicBezTo>
                  <a:pt x="21600" y="4150"/>
                  <a:pt x="21352" y="3750"/>
                  <a:pt x="21046" y="3750"/>
                </a:cubicBezTo>
                <a:lnTo>
                  <a:pt x="4135" y="3750"/>
                </a:lnTo>
                <a:lnTo>
                  <a:pt x="0" y="0"/>
                </a:lnTo>
                <a:close/>
              </a:path>
            </a:pathLst>
          </a:custGeom>
          <a:gradFill>
            <a:gsLst>
              <a:gs pos="0">
                <a:schemeClr val="accent1">
                  <a:lumOff val="13543"/>
                </a:schemeClr>
              </a:gs>
              <a:gs pos="100000">
                <a:schemeClr val="accent1">
                  <a:hueOff val="117695"/>
                  <a:lumOff val="-11358"/>
                </a:schemeClr>
              </a:gs>
            </a:gsLst>
            <a:lin ang="5400000"/>
          </a:gradFill>
          <a:ln w="12700">
            <a:miter lim="400000"/>
          </a:ln>
          <a:effectLst>
            <a:outerShdw sx="100000" sy="100000" kx="0" ky="0" algn="b" rotWithShape="0" blurRad="190500" dist="1905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34" name="—The R H, 10 de Nov.1885;  {1MCP 290.4}"/>
          <p:cNvSpPr txBox="1"/>
          <p:nvPr>
            <p:ph type="body" idx="21"/>
          </p:nvPr>
        </p:nvSpPr>
        <p:spPr>
          <a:xfrm>
            <a:off x="9313572" y="12683153"/>
            <a:ext cx="13819269" cy="935070"/>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—The R H, 10 de Nov.1885;  {1MCP 290.4}</a:t>
            </a:r>
          </a:p>
        </p:txBody>
      </p:sp>
      <p:sp>
        <p:nvSpPr>
          <p:cNvPr id="335" name="La necesidad de pureza"/>
          <p:cNvSpPr txBox="1"/>
          <p:nvPr>
            <p:ph type="ctrTitle"/>
          </p:nvPr>
        </p:nvSpPr>
        <p:spPr>
          <a:xfrm>
            <a:off x="6944730" y="-24620"/>
            <a:ext cx="10494541" cy="2039972"/>
          </a:xfrm>
          <a:prstGeom prst="rect">
            <a:avLst/>
          </a:prstGeom>
        </p:spPr>
        <p:txBody>
          <a:bodyPr/>
          <a:lstStyle/>
          <a:p>
            <a:pPr algn="ctr" defTabSz="1877520">
              <a:defRPr b="0" spc="-178" sz="8932">
                <a:effectLst>
                  <a:outerShdw sx="100000" sy="100000" kx="0" ky="0" algn="b" rotWithShape="0" blurRad="19558" dist="48895" dir="18900000">
                    <a:srgbClr val="6C6C6C"/>
                  </a:outerShdw>
                </a:effectLst>
                <a:latin typeface="Helvetica Neue Black Condensed"/>
                <a:ea typeface="Helvetica Neue Black Condensed"/>
                <a:cs typeface="Helvetica Neue Black Condensed"/>
                <a:sym typeface="Helvetica Neue Black Condensed"/>
              </a:defRPr>
            </a:pPr>
            <a:r>
              <a:t>La necesidad</a:t>
            </a:r>
            <a:r>
              <a:rPr spc="-140" sz="7007"/>
              <a:t> de </a:t>
            </a:r>
            <a:r>
              <a:t>pureza</a:t>
            </a:r>
          </a:p>
        </p:txBody>
      </p:sp>
      <p:sp>
        <p:nvSpPr>
          <p:cNvPr id="336" name="En todo pensamiento, en toda palabra y en toda acción.…"/>
          <p:cNvSpPr txBox="1"/>
          <p:nvPr>
            <p:ph type="subTitle" sz="half" idx="1"/>
          </p:nvPr>
        </p:nvSpPr>
        <p:spPr>
          <a:xfrm>
            <a:off x="9608873" y="4645392"/>
            <a:ext cx="11777937" cy="7007947"/>
          </a:xfrm>
          <a:prstGeom prst="rect">
            <a:avLst/>
          </a:prstGeom>
        </p:spPr>
        <p:txBody>
          <a:bodyPr/>
          <a:lstStyle/>
          <a:p>
            <a:pPr marL="997527" indent="-997527" defTabSz="2438338">
              <a:lnSpc>
                <a:spcPct val="90000"/>
              </a:lnSpc>
              <a:spcBef>
                <a:spcPts val="4500"/>
              </a:spcBef>
              <a:buSzPct val="80000"/>
              <a:buBlip>
                <a:blip r:embed="rId2"/>
              </a:buBlip>
              <a:defRPr b="0" sz="4800"/>
            </a:pPr>
            <a:r>
              <a:t>En </a:t>
            </a:r>
            <a:r>
              <a:rPr spc="-156" sz="78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todo pensamiento</a:t>
            </a:r>
            <a:r>
              <a:t>, en toda palabra y en toda acción.</a:t>
            </a:r>
          </a:p>
          <a:p>
            <a:pPr marL="1620981" indent="-1620981" defTabSz="2438338">
              <a:lnSpc>
                <a:spcPct val="90000"/>
              </a:lnSpc>
              <a:spcBef>
                <a:spcPts val="4500"/>
              </a:spcBef>
              <a:buSzPct val="80000"/>
              <a:buBlip>
                <a:blip r:embed="rId2"/>
              </a:buBlip>
              <a:defRPr b="0" sz="4800"/>
            </a:pPr>
            <a:r>
              <a:rPr spc="-156" sz="78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Hacer al mundo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mejor</a:t>
            </a:r>
            <a:r>
              <a:t> por el precepto, el </a:t>
            </a:r>
            <a:r>
              <a:rPr spc="-156" sz="78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esfuerzo personal </a:t>
            </a:r>
            <a:r>
              <a:t>y el ejemplo. Aun cuando debemos cultivar la sociabilidad.</a:t>
            </a:r>
          </a:p>
        </p:txBody>
      </p:sp>
      <p:pic>
        <p:nvPicPr>
          <p:cNvPr id="337" name="Imagen" descr="Imagen"/>
          <p:cNvPicPr>
            <a:picLocks noChangeAspect="1"/>
          </p:cNvPicPr>
          <p:nvPr/>
        </p:nvPicPr>
        <p:blipFill>
          <a:blip r:embed="rId3">
            <a:extLst/>
          </a:blip>
          <a:stretch>
            <a:fillRect/>
          </a:stretch>
        </p:blipFill>
        <p:spPr>
          <a:xfrm>
            <a:off x="208863" y="3994055"/>
            <a:ext cx="9165540" cy="983983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n" descr="Imagen"/>
          <p:cNvPicPr>
            <a:picLocks noChangeAspect="1"/>
          </p:cNvPicPr>
          <p:nvPr/>
        </p:nvPicPr>
        <p:blipFill>
          <a:blip r:embed="rId2">
            <a:extLst/>
          </a:blip>
          <a:stretch>
            <a:fillRect/>
          </a:stretch>
        </p:blipFill>
        <p:spPr>
          <a:xfrm>
            <a:off x="-276976" y="224235"/>
            <a:ext cx="8429696" cy="12911309"/>
          </a:xfrm>
          <a:prstGeom prst="rect">
            <a:avLst/>
          </a:prstGeom>
          <a:ln w="12700">
            <a:miter lim="400000"/>
          </a:ln>
        </p:spPr>
      </p:pic>
      <p:pic>
        <p:nvPicPr>
          <p:cNvPr id="340" name="Imagen" descr="Imagen"/>
          <p:cNvPicPr>
            <a:picLocks noChangeAspect="1"/>
          </p:cNvPicPr>
          <p:nvPr/>
        </p:nvPicPr>
        <p:blipFill>
          <a:blip r:embed="rId3">
            <a:extLst/>
          </a:blip>
          <a:stretch>
            <a:fillRect/>
          </a:stretch>
        </p:blipFill>
        <p:spPr>
          <a:xfrm>
            <a:off x="2416666" y="3486514"/>
            <a:ext cx="18061351" cy="7781432"/>
          </a:xfrm>
          <a:prstGeom prst="rect">
            <a:avLst/>
          </a:prstGeom>
          <a:ln w="12700">
            <a:miter lim="400000"/>
          </a:ln>
          <a:effectLst>
            <a:outerShdw sx="100000" sy="100000" kx="0" ky="0" algn="b" rotWithShape="0" blurRad="190500" dist="419100" dir="5400000">
              <a:srgbClr val="434343"/>
            </a:outerShdw>
          </a:effectLst>
        </p:spPr>
      </p:pic>
      <p:sp>
        <p:nvSpPr>
          <p:cNvPr id="341" name="—The ST, 29 de junio de 1892; FofCE, 72.{1MCP 291.4}"/>
          <p:cNvSpPr txBox="1"/>
          <p:nvPr>
            <p:ph type="body" idx="21"/>
          </p:nvPr>
        </p:nvSpPr>
        <p:spPr>
          <a:xfrm>
            <a:off x="793574" y="12119681"/>
            <a:ext cx="21971002"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—The ST, 29 de junio de 1892; FofCE, 72.{1MCP 291.4} </a:t>
            </a:r>
          </a:p>
        </p:txBody>
      </p:sp>
      <p:sp>
        <p:nvSpPr>
          <p:cNvPr id="342" name="Necesitan actividad"/>
          <p:cNvSpPr txBox="1"/>
          <p:nvPr>
            <p:ph type="ctrTitle"/>
          </p:nvPr>
        </p:nvSpPr>
        <p:spPr>
          <a:xfrm>
            <a:off x="1206498" y="13054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Necesitan actividad</a:t>
            </a:r>
          </a:p>
        </p:txBody>
      </p:sp>
      <p:sp>
        <p:nvSpPr>
          <p:cNvPr id="343" name="Por naturaleza los jóvenes desean actividad, y si no encuentran una salida legítima para las energías reprimidas después de estar confinados, se vuelven inquietos e impacientes por el control, y así son impulsados a ocuparse de deportes rudos e indignos "/>
          <p:cNvSpPr txBox="1"/>
          <p:nvPr>
            <p:ph type="subTitle" idx="1"/>
          </p:nvPr>
        </p:nvSpPr>
        <p:spPr>
          <a:xfrm>
            <a:off x="3506455" y="4102106"/>
            <a:ext cx="16545239" cy="8094519"/>
          </a:xfrm>
          <a:prstGeom prst="rect">
            <a:avLst/>
          </a:prstGeom>
        </p:spPr>
        <p:txBody>
          <a:bodyPr/>
          <a:lstStyle/>
          <a:p>
            <a:pPr algn="ctr" defTabSz="2438338">
              <a:lnSpc>
                <a:spcPts val="7400"/>
              </a:lnSpc>
              <a:defRPr b="0" sz="4800">
                <a:latin typeface="Helvetica Neue Thin"/>
                <a:ea typeface="Helvetica Neue Thin"/>
                <a:cs typeface="Helvetica Neue Thin"/>
                <a:sym typeface="Helvetica Neue Thin"/>
              </a:defRPr>
            </a:pPr>
            <a:r>
              <a:rPr i="1" sz="5400">
                <a:latin typeface="Times New Roman"/>
                <a:ea typeface="Times New Roman"/>
                <a:cs typeface="Times New Roman"/>
                <a:sym typeface="Times New Roman"/>
              </a:rPr>
              <a:t>Por naturaleza los jóvenes desean actividad,</a:t>
            </a:r>
            <a:r>
              <a:t> y</a:t>
            </a:r>
            <a:r>
              <a:rPr sz="8300">
                <a:effectLst>
                  <a:outerShdw sx="100000" sy="100000" kx="0" ky="0" algn="b" rotWithShape="0" blurRad="25400" dist="63500" dir="18900000">
                    <a:srgbClr val="A9A9A9"/>
                  </a:outerShdw>
                </a:effectLst>
                <a:latin typeface="Helvetica Neue Black Condensed"/>
                <a:ea typeface="Helvetica Neue Black Condensed"/>
                <a:cs typeface="Helvetica Neue Black Condensed"/>
                <a:sym typeface="Helvetica Neue Black Condensed"/>
              </a:rPr>
              <a:t> </a:t>
            </a:r>
            <a:r>
              <a:rPr sz="83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si no encuentran una salida legítima </a:t>
            </a:r>
            <a:r>
              <a:rPr sz="53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para las </a:t>
            </a:r>
            <a:r>
              <a:rPr sz="83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energías reprimidas</a:t>
            </a:r>
            <a:r>
              <a:rPr sz="8300">
                <a:effectLst>
                  <a:outerShdw sx="100000" sy="100000" kx="0" ky="0" algn="b" rotWithShape="0" blurRad="25400" dist="63500" dir="18900000">
                    <a:srgbClr val="A9A9A9"/>
                  </a:outerShdw>
                </a:effectLst>
                <a:latin typeface="Helvetica Neue Black Condensed"/>
                <a:ea typeface="Helvetica Neue Black Condensed"/>
                <a:cs typeface="Helvetica Neue Black Condensed"/>
                <a:sym typeface="Helvetica Neue Black Condensed"/>
              </a:rPr>
              <a:t> </a:t>
            </a:r>
            <a:r>
              <a:t>después de estar confinados, se vuelven inquietos e impacientes por el control, y así son impulsados a ocuparse de deportes rudos e indignos de un hombre que son la desgracia de muchas escuelas y colegios, y aun caen en prácticas de verdadera disipación.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Imagen" descr="Imagen"/>
          <p:cNvPicPr>
            <a:picLocks noChangeAspect="1"/>
          </p:cNvPicPr>
          <p:nvPr/>
        </p:nvPicPr>
        <p:blipFill>
          <a:blip r:embed="rId2">
            <a:extLst/>
          </a:blip>
          <a:stretch>
            <a:fillRect/>
          </a:stretch>
        </p:blipFill>
        <p:spPr>
          <a:xfrm>
            <a:off x="17740211" y="7877700"/>
            <a:ext cx="5511096" cy="2374364"/>
          </a:xfrm>
          <a:prstGeom prst="rect">
            <a:avLst/>
          </a:prstGeom>
          <a:ln w="12700">
            <a:miter lim="400000"/>
          </a:ln>
          <a:effectLst>
            <a:outerShdw sx="100000" sy="100000" kx="0" ky="0" algn="b" rotWithShape="0" blurRad="190500" dist="419100" dir="5400000">
              <a:srgbClr val="434343"/>
            </a:outerShdw>
          </a:effectLst>
        </p:spPr>
      </p:pic>
      <p:pic>
        <p:nvPicPr>
          <p:cNvPr id="346" name="Imagen" descr="Imagen"/>
          <p:cNvPicPr>
            <a:picLocks noChangeAspect="1"/>
          </p:cNvPicPr>
          <p:nvPr/>
        </p:nvPicPr>
        <p:blipFill>
          <a:blip r:embed="rId2">
            <a:extLst/>
          </a:blip>
          <a:stretch>
            <a:fillRect/>
          </a:stretch>
        </p:blipFill>
        <p:spPr>
          <a:xfrm>
            <a:off x="1129468" y="2610967"/>
            <a:ext cx="15264009" cy="6576243"/>
          </a:xfrm>
          <a:prstGeom prst="rect">
            <a:avLst/>
          </a:prstGeom>
          <a:ln w="12700">
            <a:miter lim="400000"/>
          </a:ln>
          <a:effectLst>
            <a:outerShdw sx="100000" sy="100000" kx="0" ky="0" algn="b" rotWithShape="0" blurRad="190500" dist="419100" dir="5400000">
              <a:srgbClr val="434343"/>
            </a:outerShdw>
          </a:effectLst>
        </p:spPr>
      </p:pic>
      <p:sp>
        <p:nvSpPr>
          <p:cNvPr id="347" name="—La Educación, 212, 213 (1903)."/>
          <p:cNvSpPr txBox="1"/>
          <p:nvPr>
            <p:ph type="body" idx="21"/>
          </p:nvPr>
        </p:nvSpPr>
        <p:spPr>
          <a:xfrm>
            <a:off x="-6095303" y="12789572"/>
            <a:ext cx="21971002"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—La Educación, 212, 213 (1903). </a:t>
            </a:r>
          </a:p>
        </p:txBody>
      </p:sp>
      <p:sp>
        <p:nvSpPr>
          <p:cNvPr id="348" name="Responden a las sugerencias"/>
          <p:cNvSpPr txBox="1"/>
          <p:nvPr>
            <p:ph type="ctrTitle"/>
          </p:nvPr>
        </p:nvSpPr>
        <p:spPr>
          <a:xfrm>
            <a:off x="1206498" y="724918"/>
            <a:ext cx="21971004" cy="1587437"/>
          </a:xfrm>
          <a:prstGeom prst="rect">
            <a:avLst/>
          </a:prstGeom>
        </p:spPr>
        <p:txBody>
          <a:bodyPr/>
          <a:lstStyle/>
          <a:p>
            <a: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pPr>
            <a:r>
              <a:t>Responden</a:t>
            </a:r>
            <a:r>
              <a:rPr spc="-144" sz="7221"/>
              <a:t> a las </a:t>
            </a:r>
            <a:r>
              <a:t>sugerencias</a:t>
            </a:r>
          </a:p>
        </p:txBody>
      </p:sp>
      <p:sp>
        <p:nvSpPr>
          <p:cNvPr id="349" name="Ninguna recreación que sea útil únicamente para ellos dará por resultado una bendición tan grande como la que los dirija a ser útiles a los demás.…"/>
          <p:cNvSpPr txBox="1"/>
          <p:nvPr>
            <p:ph type="subTitle" sz="quarter" idx="1"/>
          </p:nvPr>
        </p:nvSpPr>
        <p:spPr>
          <a:xfrm>
            <a:off x="1691308" y="4197760"/>
            <a:ext cx="14718635" cy="4256962"/>
          </a:xfrm>
          <a:prstGeom prst="rect">
            <a:avLst/>
          </a:prstGeom>
        </p:spPr>
        <p:txBody>
          <a:bodyPr/>
          <a:lstStyle/>
          <a:p>
            <a:pPr defTabSz="2438338">
              <a:lnSpc>
                <a:spcPct val="90000"/>
              </a:lnSpc>
              <a:spcBef>
                <a:spcPts val="4500"/>
              </a:spcBef>
              <a:defRPr b="0" sz="4800"/>
            </a:pPr>
            <a:r>
              <a:t>Ninguna recreación que sea útil únicamente para ellos dará por resultado una bendición tan grande como la que los dirija a ser útiles a los demás. </a:t>
            </a:r>
          </a:p>
          <a:p>
            <a:pPr defTabSz="2438338">
              <a:lnSpc>
                <a:spcPct val="90000"/>
              </a:lnSpc>
              <a:spcBef>
                <a:spcPts val="4500"/>
              </a:spcBef>
              <a:defRPr b="0" sz="4800"/>
            </a:pPr>
            <a:r>
              <a:t>Por naturaleza son entusiastas e impresionables, responden rápidamente a la insinuación.</a:t>
            </a:r>
          </a:p>
        </p:txBody>
      </p:sp>
      <p:sp>
        <p:nvSpPr>
          <p:cNvPr id="350" name="Los jóvenes:"/>
          <p:cNvSpPr txBox="1"/>
          <p:nvPr/>
        </p:nvSpPr>
        <p:spPr>
          <a:xfrm>
            <a:off x="1630149" y="3035826"/>
            <a:ext cx="4263970" cy="1019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6500">
                <a:latin typeface="Times New Roman"/>
                <a:ea typeface="Times New Roman"/>
                <a:cs typeface="Times New Roman"/>
                <a:sym typeface="Times New Roman"/>
              </a:defRPr>
            </a:lvl1pPr>
          </a:lstStyle>
          <a:p>
            <a:pPr/>
            <a:r>
              <a:t>Los jóvenes:</a:t>
            </a:r>
          </a:p>
        </p:txBody>
      </p:sp>
      <p:sp>
        <p:nvSpPr>
          <p:cNvPr id="351" name="Se estimularán el refinamiento del gusto, el amor al orden y el hábito de ser cuidadoso. El espíritu de compañerismo y cooperación que se desarrolla de esta manera será, además, una bendición duradera."/>
          <p:cNvSpPr txBox="1"/>
          <p:nvPr/>
        </p:nvSpPr>
        <p:spPr>
          <a:xfrm>
            <a:off x="976759" y="10111052"/>
            <a:ext cx="18363691" cy="33114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4500"/>
              </a:spcBef>
              <a:defRPr sz="4800"/>
            </a:pPr>
            <a:r>
              <a:t>Se estimularán </a:t>
            </a:r>
            <a:r>
              <a:rPr>
                <a:latin typeface="Helvetica Neue Thin"/>
                <a:ea typeface="Helvetica Neue Thin"/>
                <a:cs typeface="Helvetica Neue Thin"/>
                <a:sym typeface="Helvetica Neue Thin"/>
              </a:rPr>
              <a:t>el refinamiento del gusto, el amor al orden y el hábito de ser cuidadoso. El espíritu de compañerismo y cooperación que se desarrolla de esta manera será, además, una bendición duradera.</a:t>
            </a:r>
          </a:p>
        </p:txBody>
      </p:sp>
      <p:pic>
        <p:nvPicPr>
          <p:cNvPr id="352" name="Imagen" descr="Imagen"/>
          <p:cNvPicPr>
            <a:picLocks noChangeAspect="1"/>
          </p:cNvPicPr>
          <p:nvPr/>
        </p:nvPicPr>
        <p:blipFill>
          <a:blip r:embed="rId3">
            <a:extLst/>
          </a:blip>
          <a:stretch>
            <a:fillRect/>
          </a:stretch>
        </p:blipFill>
        <p:spPr>
          <a:xfrm>
            <a:off x="17393133" y="1876951"/>
            <a:ext cx="5847977" cy="1179313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Rectángulo redondeado"/>
          <p:cNvSpPr/>
          <p:nvPr/>
        </p:nvSpPr>
        <p:spPr>
          <a:xfrm>
            <a:off x="7927555" y="3294596"/>
            <a:ext cx="15315015" cy="8858765"/>
          </a:xfrm>
          <a:prstGeom prst="roundRect">
            <a:avLst>
              <a:gd name="adj" fmla="val 14010"/>
            </a:avLst>
          </a:prstGeom>
          <a:solidFill>
            <a:srgbClr val="096877">
              <a:alpha val="65379"/>
            </a:srgbClr>
          </a:solidFill>
          <a:ln w="12700">
            <a:miter lim="400000"/>
          </a:ln>
          <a:effectLst>
            <a:outerShdw sx="100000" sy="100000" kx="0" ky="0" algn="b" rotWithShape="0" blurRad="190500" dist="0" dir="5400000">
              <a:schemeClr val="accent1">
                <a:hueOff val="117695"/>
                <a:lumOff val="-11358"/>
              </a:scheme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55" name="—TChurch 1:501, 502 (1867).. {1MCP 292.4}"/>
          <p:cNvSpPr txBox="1"/>
          <p:nvPr>
            <p:ph type="body" idx="21"/>
          </p:nvPr>
        </p:nvSpPr>
        <p:spPr>
          <a:xfrm>
            <a:off x="10614093" y="12365308"/>
            <a:ext cx="12563408"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—TChurch 1:501, 502 (1867).. {1MCP 292.4}</a:t>
            </a:r>
          </a:p>
        </p:txBody>
      </p:sp>
      <p:sp>
        <p:nvSpPr>
          <p:cNvPr id="356" name="La imaginación enfermiza distorsiona…"/>
          <p:cNvSpPr txBox="1"/>
          <p:nvPr>
            <p:ph type="ctrTitle"/>
          </p:nvPr>
        </p:nvSpPr>
        <p:spPr>
          <a:xfrm>
            <a:off x="5207708" y="461950"/>
            <a:ext cx="13968584" cy="2068713"/>
          </a:xfrm>
          <a:prstGeom prst="rect">
            <a:avLst/>
          </a:prstGeom>
        </p:spPr>
        <p:txBody>
          <a:bodyPr/>
          <a:lstStyle/>
          <a:p>
            <a:pPr algn="ctr" defTabSz="1536153">
              <a:defRPr b="0" spc="-146" sz="7308">
                <a:effectLst>
                  <a:outerShdw sx="100000" sy="100000" kx="0" ky="0" algn="b" rotWithShape="0" blurRad="16002" dist="40005" dir="18900000">
                    <a:srgbClr val="6C6C6C"/>
                  </a:outerShdw>
                </a:effectLst>
                <a:latin typeface="Helvetica Neue Black Condensed"/>
                <a:ea typeface="Helvetica Neue Black Condensed"/>
                <a:cs typeface="Helvetica Neue Black Condensed"/>
                <a:sym typeface="Helvetica Neue Black Condensed"/>
              </a:defRPr>
            </a:pPr>
            <a:r>
              <a:t>La imaginación enfermiza distorsiona</a:t>
            </a:r>
          </a:p>
          <a:p>
            <a:pPr algn="ctr" defTabSz="1536153">
              <a:defRPr b="0" spc="-122" sz="6111">
                <a:latin typeface="Helvetica Neue Light"/>
                <a:ea typeface="Helvetica Neue Light"/>
                <a:cs typeface="Helvetica Neue Light"/>
                <a:sym typeface="Helvetica Neue Light"/>
              </a:defRPr>
            </a:pPr>
            <a:r>
              <a:t>el carácter de Dios</a:t>
            </a:r>
          </a:p>
        </p:txBody>
      </p:sp>
      <p:sp>
        <p:nvSpPr>
          <p:cNvPr id="357" name="Por medio de la enfermedad transmitida y de una educación errónea en su juventud, han contraído hábitos equivocados que dañan su constitución física y su cerebro, enfermando sus órganos morales e impidiéndoles pensar y actuar en forma racional en todos l"/>
          <p:cNvSpPr txBox="1"/>
          <p:nvPr>
            <p:ph type="subTitle" sz="half" idx="1"/>
          </p:nvPr>
        </p:nvSpPr>
        <p:spPr>
          <a:xfrm>
            <a:off x="9012586" y="3497846"/>
            <a:ext cx="13653722" cy="8452266"/>
          </a:xfrm>
          <a:prstGeom prst="rect">
            <a:avLst/>
          </a:prstGeom>
        </p:spPr>
        <p:txBody>
          <a:bodyPr/>
          <a:lstStyle/>
          <a:p>
            <a:pPr algn="ctr" defTabSz="2292038">
              <a:lnSpc>
                <a:spcPts val="7800"/>
              </a:lnSpc>
              <a:spcBef>
                <a:spcPts val="500"/>
              </a:spcBef>
              <a:defRPr b="0" sz="4512"/>
            </a:pPr>
            <a:r>
              <a:t>Por medio de la enfermedad transmitida y de una educación errónea en su juventud, </a:t>
            </a:r>
            <a:r>
              <a:rPr spc="-107" sz="5358">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rPr>
              <a:t>han contraído hábitos equivocados</a:t>
            </a:r>
            <a:r>
              <a:t> que dañan su constitución física y su cerebro, enfermando sus órganos morales e </a:t>
            </a:r>
            <a:r>
              <a: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rPr>
              <a:t>impidiéndoles pensar </a:t>
            </a:r>
            <a:r>
              <a:t>y actuar en forma racional en todos los aspectos. No tienen mentes bien equilibradas. </a:t>
            </a:r>
            <a:r>
              <a: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rPr>
              <a:t>La piedad</a:t>
            </a:r>
            <a:r>
              <a:t> y la </a:t>
            </a:r>
            <a:r>
              <a: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rPr>
              <a:t>justicia</a:t>
            </a:r>
            <a:r>
              <a:t> </a:t>
            </a:r>
            <a:r>
              <a: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rPr>
              <a:t>son sanidad</a:t>
            </a:r>
            <a:r>
              <a:t> para el cuerpo y </a:t>
            </a:r>
            <a:r>
              <a: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rPr>
              <a:t>fuerza</a:t>
            </a:r>
            <a:r>
              <a:t> para el alma.</a:t>
            </a:r>
          </a:p>
        </p:txBody>
      </p:sp>
      <p:pic>
        <p:nvPicPr>
          <p:cNvPr id="358" name="Imagen" descr="Imagen"/>
          <p:cNvPicPr>
            <a:picLocks noChangeAspect="1"/>
          </p:cNvPicPr>
          <p:nvPr/>
        </p:nvPicPr>
        <p:blipFill>
          <a:blip r:embed="rId2">
            <a:extLst/>
          </a:blip>
          <a:stretch>
            <a:fillRect/>
          </a:stretch>
        </p:blipFill>
        <p:spPr>
          <a:xfrm>
            <a:off x="1056773" y="5185125"/>
            <a:ext cx="8202762" cy="845226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Rectángulo redondeado"/>
          <p:cNvSpPr/>
          <p:nvPr/>
        </p:nvSpPr>
        <p:spPr>
          <a:xfrm>
            <a:off x="1396941" y="3597450"/>
            <a:ext cx="22140677" cy="8304351"/>
          </a:xfrm>
          <a:prstGeom prst="roundRect">
            <a:avLst>
              <a:gd name="adj" fmla="val 2389"/>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753B2E"/>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61" name="—El Ministerio de Curación, 391, 392 (1905)."/>
          <p:cNvSpPr txBox="1"/>
          <p:nvPr>
            <p:ph type="body" idx="21"/>
          </p:nvPr>
        </p:nvSpPr>
        <p:spPr>
          <a:xfrm>
            <a:off x="1653092" y="12052693"/>
            <a:ext cx="21971002" cy="1137883"/>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—El Ministerio de Curación, 391, 392 (1905). </a:t>
            </a:r>
          </a:p>
        </p:txBody>
      </p:sp>
      <p:sp>
        <p:nvSpPr>
          <p:cNvPr id="362" name="Necesidad de moderación"/>
          <p:cNvSpPr txBox="1"/>
          <p:nvPr>
            <p:ph type="ctrTitle"/>
          </p:nvPr>
        </p:nvSpPr>
        <p:spPr>
          <a:xfrm>
            <a:off x="6663332" y="1598823"/>
            <a:ext cx="11057336" cy="1445801"/>
          </a:xfrm>
          <a:prstGeom prst="rect">
            <a:avLst/>
          </a:prstGeom>
        </p:spPr>
        <p:txBody>
          <a:bodyPr/>
          <a:lstStyle>
            <a:lvl1pPr algn="ctr" defTabSz="1755604">
              <a:defRPr b="0" spc="-167" sz="8352">
                <a:effectLst>
                  <a:outerShdw sx="100000" sy="100000" kx="0" ky="0" algn="b" rotWithShape="0" blurRad="18288" dist="45720" dir="18900000">
                    <a:srgbClr val="6C6C6C"/>
                  </a:outerShdw>
                </a:effectLst>
                <a:latin typeface="Helvetica Neue Black Condensed"/>
                <a:ea typeface="Helvetica Neue Black Condensed"/>
                <a:cs typeface="Helvetica Neue Black Condensed"/>
                <a:sym typeface="Helvetica Neue Black Condensed"/>
              </a:defRPr>
            </a:lvl1pPr>
          </a:lstStyle>
          <a:p>
            <a:pPr/>
            <a:r>
              <a:t>Necesidad de moderación</a:t>
            </a:r>
          </a:p>
        </p:txBody>
      </p:sp>
      <p:sp>
        <p:nvSpPr>
          <p:cNvPr id="363" name="Siempre movidos por buenos principios, y nunca por impulso.…"/>
          <p:cNvSpPr txBox="1"/>
          <p:nvPr>
            <p:ph type="subTitle" idx="1"/>
          </p:nvPr>
        </p:nvSpPr>
        <p:spPr>
          <a:xfrm>
            <a:off x="433048" y="3895583"/>
            <a:ext cx="22728683" cy="8065359"/>
          </a:xfrm>
          <a:prstGeom prst="rect">
            <a:avLst/>
          </a:prstGeom>
        </p:spPr>
        <p:txBody>
          <a:bodyPr/>
          <a:lstStyle/>
          <a:p>
            <a:pPr marL="1481666" indent="-1481666" defTabSz="2438338">
              <a:lnSpc>
                <a:spcPts val="6200"/>
              </a:lnSpc>
              <a:spcBef>
                <a:spcPts val="2200"/>
              </a:spcBef>
              <a:buSzPct val="80000"/>
              <a:buBlip>
                <a:blip r:embed="rId3"/>
              </a:buBlip>
              <a:defRPr b="0" sz="4800">
                <a:latin typeface="Helvetica Neue Thin"/>
                <a:ea typeface="Helvetica Neue Thin"/>
                <a:cs typeface="Helvetica Neue Thin"/>
                <a:sym typeface="Helvetica Neue Thin"/>
              </a:defRPr>
            </a:pP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Siempre movidos </a:t>
            </a:r>
            <a:r>
              <a:t>por </a:t>
            </a: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buenos principios</a:t>
            </a:r>
            <a:r>
              <a:t>, y nunca por impulso.</a:t>
            </a:r>
          </a:p>
          <a:p>
            <a:pPr marL="1481666" indent="-1481666" defTabSz="2438338">
              <a:lnSpc>
                <a:spcPts val="6200"/>
              </a:lnSpc>
              <a:spcBef>
                <a:spcPts val="2200"/>
              </a:spcBef>
              <a:buSzPct val="80000"/>
              <a:buBlip>
                <a:blip r:embed="rId3"/>
              </a:buBlip>
              <a:defRPr b="0" sz="4800">
                <a:latin typeface="Helvetica Neue Thin"/>
                <a:ea typeface="Helvetica Neue Thin"/>
                <a:cs typeface="Helvetica Neue Thin"/>
                <a:sym typeface="Helvetica Neue Thin"/>
              </a:defRPr>
            </a:pP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Moderen</a:t>
            </a:r>
            <a:r>
              <a:t> la impetuosidad natural </a:t>
            </a:r>
          </a:p>
          <a:p>
            <a:pPr marL="1481666" indent="-1481666" defTabSz="2438338">
              <a:lnSpc>
                <a:spcPts val="6200"/>
              </a:lnSpc>
              <a:spcBef>
                <a:spcPts val="2200"/>
              </a:spcBef>
              <a:buSzPct val="80000"/>
              <a:buBlip>
                <a:blip r:embed="rId3"/>
              </a:buBlip>
              <a:defRPr b="0" sz="4800">
                <a:latin typeface="Helvetica Neue Thin"/>
                <a:ea typeface="Helvetica Neue Thin"/>
                <a:cs typeface="Helvetica Neue Thin"/>
                <a:sym typeface="Helvetica Neue Thin"/>
              </a:defRPr>
            </a:pP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No den lugar</a:t>
            </a:r>
            <a:r>
              <a:t> a la liviandad ni a la frivolidad.</a:t>
            </a:r>
          </a:p>
          <a:p>
            <a:pPr marL="1481666" indent="-1481666" defTabSz="2438338">
              <a:lnSpc>
                <a:spcPts val="6200"/>
              </a:lnSpc>
              <a:spcBef>
                <a:spcPts val="2200"/>
              </a:spcBef>
              <a:buSzPct val="80000"/>
              <a:buBlip>
                <a:blip r:embed="rId3"/>
              </a:buBlip>
              <a:defRPr b="0" sz="4800">
                <a:latin typeface="Helvetica Neue Thin"/>
                <a:ea typeface="Helvetica Neue Thin"/>
                <a:cs typeface="Helvetica Neue Thin"/>
                <a:sym typeface="Helvetica Neue Thin"/>
              </a:defRPr>
            </a:pP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No broten chistes</a:t>
            </a:r>
            <a:r>
              <a:t> vulgares de sus labios</a:t>
            </a:r>
          </a:p>
          <a:p>
            <a:pPr marL="1481666" indent="-1481666" defTabSz="2438338">
              <a:lnSpc>
                <a:spcPts val="6200"/>
              </a:lnSpc>
              <a:spcBef>
                <a:spcPts val="2200"/>
              </a:spcBef>
              <a:buSzPct val="80000"/>
              <a:buBlip>
                <a:blip r:embed="rId3"/>
              </a:buBlip>
              <a:defRPr b="0" sz="4800">
                <a:latin typeface="Helvetica Neue Thin"/>
                <a:ea typeface="Helvetica Neue Thin"/>
                <a:cs typeface="Helvetica Neue Thin"/>
                <a:sym typeface="Helvetica Neue Thin"/>
              </a:defRPr>
            </a:pP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Deben ser contenidos</a:t>
            </a:r>
            <a:r>
              <a:t> y sometidos a la obediencia de Cristo.</a:t>
            </a:r>
          </a:p>
          <a:p>
            <a:pPr marL="1481666" indent="-1481666" defTabSz="2438338">
              <a:lnSpc>
                <a:spcPts val="6200"/>
              </a:lnSpc>
              <a:spcBef>
                <a:spcPts val="2200"/>
              </a:spcBef>
              <a:buSzPct val="80000"/>
              <a:buBlip>
                <a:blip r:embed="rId3"/>
              </a:buBlip>
              <a:defRPr b="0" sz="4800">
                <a:latin typeface="Helvetica Neue Thin"/>
                <a:ea typeface="Helvetica Neue Thin"/>
                <a:cs typeface="Helvetica Neue Thin"/>
                <a:sym typeface="Helvetica Neue Thin"/>
              </a:defRPr>
            </a:pP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Dedíquenlos</a:t>
            </a:r>
            <a:r>
              <a:t> siempre a </a:t>
            </a:r>
            <a:r>
              <a:rPr sz="7000">
                <a:effectLst>
                  <a:outerShdw sx="100000" sy="100000" kx="0" ky="0" algn="b" rotWithShape="0" blurRad="25400" dist="63500" dir="18900000">
                    <a:srgbClr val="434343"/>
                  </a:outerShdw>
                </a:effectLst>
                <a:latin typeface="Helvetica Neue Bold Condensed"/>
                <a:ea typeface="Helvetica Neue Bold Condensed"/>
                <a:cs typeface="Helvetica Neue Bold Condensed"/>
                <a:sym typeface="Helvetica Neue Bold Condensed"/>
              </a:rPr>
              <a:t>cosas santas</a:t>
            </a:r>
            <a:r>
              <a:t>. </a:t>
            </a:r>
          </a:p>
          <a:p>
            <a:pPr marL="1016000" indent="-1016000" defTabSz="2438338">
              <a:lnSpc>
                <a:spcPts val="6200"/>
              </a:lnSpc>
              <a:spcBef>
                <a:spcPts val="2200"/>
              </a:spcBef>
              <a:buSzPct val="80000"/>
              <a:buBlip>
                <a:blip r:embed="rId3"/>
              </a:buBlip>
              <a:defRPr b="0" sz="4800">
                <a:latin typeface="Helvetica Neue Thin"/>
                <a:ea typeface="Helvetica Neue Thin"/>
                <a:cs typeface="Helvetica Neue Thin"/>
                <a:sym typeface="Helvetica Neue Thin"/>
              </a:defRPr>
            </a:pPr>
            <a:r>
              <a:t>Mediante la gracia de Cristo, serán puros y sinceros.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Rectángulo redondeado"/>
          <p:cNvSpPr/>
          <p:nvPr/>
        </p:nvSpPr>
        <p:spPr>
          <a:xfrm>
            <a:off x="15237846" y="3663964"/>
            <a:ext cx="8628010" cy="7475526"/>
          </a:xfrm>
          <a:prstGeom prst="roundRect">
            <a:avLst>
              <a:gd name="adj" fmla="val 2544"/>
            </a:avLst>
          </a:prstGeom>
          <a:blipFill>
            <a:blip r:embed="rId2">
              <a:alphaModFix amt="65242"/>
            </a:blip>
          </a:blipFill>
          <a:ln w="12700">
            <a:miter lim="400000"/>
          </a:ln>
          <a:effectLst>
            <a:outerShdw sx="100000" sy="100000" kx="0" ky="0" algn="b" rotWithShape="0" blurRad="190500" dist="101600" dir="5400000">
              <a:schemeClr val="accent1">
                <a:hueOff val="117695"/>
                <a:lumOff val="-11358"/>
                <a:alpha val="95859"/>
              </a:scheme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66" name="Rectángulo redondeado"/>
          <p:cNvSpPr/>
          <p:nvPr/>
        </p:nvSpPr>
        <p:spPr>
          <a:xfrm>
            <a:off x="1451085" y="2793107"/>
            <a:ext cx="7752094" cy="7475526"/>
          </a:xfrm>
          <a:prstGeom prst="roundRect">
            <a:avLst>
              <a:gd name="adj" fmla="val 2544"/>
            </a:avLst>
          </a:prstGeom>
          <a:blipFill>
            <a:blip r:embed="rId3">
              <a:alphaModFix amt="65242"/>
            </a:blip>
          </a:blipFill>
          <a:ln w="12700">
            <a:miter lim="400000"/>
          </a:ln>
          <a:effectLst>
            <a:outerShdw sx="100000" sy="100000" kx="0" ky="0" algn="b" rotWithShape="0" blurRad="190500" dist="101600" dir="5400000">
              <a:schemeClr val="accent1">
                <a:hueOff val="117695"/>
                <a:lumOff val="-11358"/>
                <a:alpha val="95859"/>
              </a:scheme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67" name="{1MCP 293.2}"/>
          <p:cNvSpPr txBox="1"/>
          <p:nvPr>
            <p:ph type="body" idx="21"/>
          </p:nvPr>
        </p:nvSpPr>
        <p:spPr>
          <a:xfrm>
            <a:off x="16272310" y="12275989"/>
            <a:ext cx="7284796"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{1MCP 293.2}</a:t>
            </a:r>
          </a:p>
        </p:txBody>
      </p:sp>
      <p:sp>
        <p:nvSpPr>
          <p:cNvPr id="368" name="Evitar el sentimentalismo"/>
          <p:cNvSpPr txBox="1"/>
          <p:nvPr>
            <p:ph type="ctrTitle"/>
          </p:nvPr>
        </p:nvSpPr>
        <p:spPr>
          <a:xfrm>
            <a:off x="5947497" y="416946"/>
            <a:ext cx="12489006"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Evitar el sentimentalismo</a:t>
            </a:r>
          </a:p>
        </p:txBody>
      </p:sp>
      <p:sp>
        <p:nvSpPr>
          <p:cNvPr id="369" name="Mantenga todo sentimentalismo fuera de su vida.…"/>
          <p:cNvSpPr txBox="1"/>
          <p:nvPr/>
        </p:nvSpPr>
        <p:spPr>
          <a:xfrm>
            <a:off x="907579" y="2901157"/>
            <a:ext cx="7651924" cy="72594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250234" indent="-1250234" algn="l" defTabSz="2292038">
              <a:lnSpc>
                <a:spcPct val="90000"/>
              </a:lnSpc>
              <a:spcBef>
                <a:spcPts val="4200"/>
              </a:spcBef>
              <a:buSzPct val="80000"/>
              <a:buBlip>
                <a:blip r:embed="rId4"/>
              </a:buBlip>
              <a:def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defRPr>
            </a:pPr>
            <a:r>
              <a:t>Mantenga todo sentimentalismo fuera de su vida.</a:t>
            </a:r>
          </a:p>
          <a:p>
            <a:pPr marL="1250234" indent="-1250234" algn="l" defTabSz="2292038">
              <a:lnSpc>
                <a:spcPct val="90000"/>
              </a:lnSpc>
              <a:spcBef>
                <a:spcPts val="4200"/>
              </a:spcBef>
              <a:buSzPct val="80000"/>
              <a:buBlip>
                <a:blip r:embed="rId4"/>
              </a:buBlip>
              <a:def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defRPr>
            </a:pPr>
            <a:r>
              <a:t>Dése una vigilante educación propia</a:t>
            </a:r>
          </a:p>
          <a:p>
            <a:pPr marL="1250234" indent="-1250234" algn="l" defTabSz="2292038">
              <a:lnSpc>
                <a:spcPct val="90000"/>
              </a:lnSpc>
              <a:spcBef>
                <a:spcPts val="4200"/>
              </a:spcBef>
              <a:buSzPct val="80000"/>
              <a:buBlip>
                <a:blip r:embed="rId4"/>
              </a:buBlip>
              <a:defRPr spc="-120" sz="6016">
                <a:effectLst>
                  <a:outerShdw sx="100000" sy="100000" kx="0" ky="0" algn="b" rotWithShape="0" blurRad="23876" dist="59689" dir="18900000">
                    <a:srgbClr val="6C6C6C"/>
                  </a:outerShdw>
                </a:effectLst>
                <a:latin typeface="Helvetica Neue Black Condensed"/>
                <a:ea typeface="Helvetica Neue Black Condensed"/>
                <a:cs typeface="Helvetica Neue Black Condensed"/>
                <a:sym typeface="Helvetica Neue Black Condensed"/>
              </a:defRPr>
            </a:pPr>
            <a:r>
              <a:t>Ejerza dominio propio.</a:t>
            </a:r>
          </a:p>
        </p:txBody>
      </p:sp>
      <p:sp>
        <p:nvSpPr>
          <p:cNvPr id="370" name="Está ahora en la etapa formativa de su carácter…"/>
          <p:cNvSpPr txBox="1"/>
          <p:nvPr/>
        </p:nvSpPr>
        <p:spPr>
          <a:xfrm>
            <a:off x="14193123" y="4204556"/>
            <a:ext cx="9841540" cy="53068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43831" indent="-1143831" algn="l" defTabSz="2096971">
              <a:lnSpc>
                <a:spcPct val="90000"/>
              </a:lnSpc>
              <a:spcBef>
                <a:spcPts val="3800"/>
              </a:spcBef>
              <a:buSzPct val="80000"/>
              <a:buBlip>
                <a:blip r:embed="rId4"/>
              </a:buBlip>
              <a:defRPr spc="-110" sz="5504">
                <a:effectLst>
                  <a:outerShdw sx="100000" sy="100000" kx="0" ky="0" algn="b" rotWithShape="0" blurRad="21844" dist="54610" dir="18900000">
                    <a:srgbClr val="6C6C6C"/>
                  </a:outerShdw>
                </a:effectLst>
                <a:latin typeface="Helvetica Neue Black Condensed"/>
                <a:ea typeface="Helvetica Neue Black Condensed"/>
                <a:cs typeface="Helvetica Neue Black Condensed"/>
                <a:sym typeface="Helvetica Neue Black Condensed"/>
              </a:defRPr>
            </a:pPr>
            <a:r>
              <a:t>Está ahora en la etapa formativa de su carácter</a:t>
            </a:r>
          </a:p>
          <a:p>
            <a:pPr marL="1143831" indent="-1143831" algn="l" defTabSz="2096971">
              <a:lnSpc>
                <a:spcPct val="90000"/>
              </a:lnSpc>
              <a:spcBef>
                <a:spcPts val="3800"/>
              </a:spcBef>
              <a:buSzPct val="80000"/>
              <a:buBlip>
                <a:blip r:embed="rId4"/>
              </a:buBlip>
              <a:defRPr spc="-110" sz="5504">
                <a:effectLst>
                  <a:outerShdw sx="100000" sy="100000" kx="0" ky="0" algn="b" rotWithShape="0" blurRad="21844" dist="54610" dir="18900000">
                    <a:srgbClr val="6C6C6C"/>
                  </a:outerShdw>
                </a:effectLst>
                <a:latin typeface="Helvetica Neue Black Condensed"/>
                <a:ea typeface="Helvetica Neue Black Condensed"/>
                <a:cs typeface="Helvetica Neue Black Condensed"/>
                <a:sym typeface="Helvetica Neue Black Condensed"/>
              </a:defRPr>
            </a:pPr>
            <a:r>
              <a:t>No debe considerar nada como trivial o sin importancia si disminuye sus intereses más elevados y santos.</a:t>
            </a:r>
          </a:p>
        </p:txBody>
      </p:sp>
      <p:pic>
        <p:nvPicPr>
          <p:cNvPr id="371" name="Imagen" descr="Imagen"/>
          <p:cNvPicPr>
            <a:picLocks noChangeAspect="1"/>
          </p:cNvPicPr>
          <p:nvPr/>
        </p:nvPicPr>
        <p:blipFill>
          <a:blip r:embed="rId5">
            <a:extLst/>
          </a:blip>
          <a:stretch>
            <a:fillRect/>
          </a:stretch>
        </p:blipFill>
        <p:spPr>
          <a:xfrm>
            <a:off x="8127760" y="1750801"/>
            <a:ext cx="6981641" cy="11845952"/>
          </a:xfrm>
          <a:prstGeom prst="rect">
            <a:avLst/>
          </a:prstGeom>
          <a:ln w="12700">
            <a:miter lim="400000"/>
          </a:ln>
          <a:effectLst>
            <a:outerShdw sx="100000" sy="100000" kx="0" ky="0" algn="b" rotWithShape="0" blurRad="190500" dist="419100" dir="5400000">
              <a:srgbClr val="434343"/>
            </a:outerShdw>
          </a:effectLst>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Rectángulo redondeado"/>
          <p:cNvSpPr/>
          <p:nvPr/>
        </p:nvSpPr>
        <p:spPr>
          <a:xfrm>
            <a:off x="9075849" y="3167449"/>
            <a:ext cx="14216122" cy="8967997"/>
          </a:xfrm>
          <a:prstGeom prst="roundRect">
            <a:avLst>
              <a:gd name="adj" fmla="val 2418"/>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74" name="—Carta 23, 1893."/>
          <p:cNvSpPr txBox="1"/>
          <p:nvPr>
            <p:ph type="body" idx="21"/>
          </p:nvPr>
        </p:nvSpPr>
        <p:spPr>
          <a:xfrm>
            <a:off x="1206499" y="12209000"/>
            <a:ext cx="21971002"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—Carta 23, 1893.</a:t>
            </a:r>
          </a:p>
        </p:txBody>
      </p:sp>
      <p:sp>
        <p:nvSpPr>
          <p:cNvPr id="375" name="Evitar el sentimentalismo"/>
          <p:cNvSpPr txBox="1"/>
          <p:nvPr>
            <p:ph type="ctrTitle"/>
          </p:nvPr>
        </p:nvSpPr>
        <p:spPr>
          <a:xfrm>
            <a:off x="3925267" y="519419"/>
            <a:ext cx="16533466" cy="1194567"/>
          </a:xfrm>
          <a:prstGeom prst="rect">
            <a:avLst/>
          </a:prstGeom>
        </p:spPr>
        <p:txBody>
          <a:bodyPr/>
          <a:lstStyle>
            <a:lvl1pPr algn="ctr" defTabSz="1511770">
              <a:defRPr b="0" spc="-143" sz="7192">
                <a:effectLst>
                  <a:outerShdw sx="100000" sy="100000" kx="0" ky="0" algn="b" rotWithShape="0" blurRad="15748" dist="39370" dir="18900000">
                    <a:srgbClr val="6C6C6C"/>
                  </a:outerShdw>
                </a:effectLst>
                <a:latin typeface="Helvetica Neue Black Condensed"/>
                <a:ea typeface="Helvetica Neue Black Condensed"/>
                <a:cs typeface="Helvetica Neue Black Condensed"/>
                <a:sym typeface="Helvetica Neue Black Condensed"/>
              </a:defRPr>
            </a:lvl1pPr>
          </a:lstStyle>
          <a:p>
            <a:pPr/>
            <a:r>
              <a:t>Evitar el sentimentalismo</a:t>
            </a:r>
          </a:p>
        </p:txBody>
      </p:sp>
      <p:sp>
        <p:nvSpPr>
          <p:cNvPr id="376" name="Conserve siempre la sencillez en sus actos…"/>
          <p:cNvSpPr txBox="1"/>
          <p:nvPr>
            <p:ph type="subTitle" sz="half" idx="1"/>
          </p:nvPr>
        </p:nvSpPr>
        <p:spPr>
          <a:xfrm>
            <a:off x="8190627" y="3151921"/>
            <a:ext cx="14554758" cy="8999052"/>
          </a:xfrm>
          <a:prstGeom prst="rect">
            <a:avLst/>
          </a:prstGeom>
        </p:spPr>
        <p:txBody>
          <a:bodyPr/>
          <a:lstStyle/>
          <a:p>
            <a:pPr marL="1236933" indent="-1236933" defTabSz="2267655">
              <a:lnSpc>
                <a:spcPct val="90000"/>
              </a:lnSpc>
              <a:spcBef>
                <a:spcPts val="4100"/>
              </a:spcBef>
              <a:buSzPct val="80000"/>
              <a:buBlip>
                <a:blip r:embed="rId3"/>
              </a:buBlip>
              <a:defRPr b="0" sz="4464"/>
            </a:pPr>
            <a:r>
              <a:rPr spc="-119" sz="5952">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Conserve</a:t>
            </a:r>
            <a:r>
              <a:t> siempre la sencillez en sus actos</a:t>
            </a:r>
          </a:p>
          <a:p>
            <a:pPr marL="1236933" indent="-1236933" defTabSz="2267655">
              <a:lnSpc>
                <a:spcPct val="90000"/>
              </a:lnSpc>
              <a:spcBef>
                <a:spcPts val="4100"/>
              </a:spcBef>
              <a:buSzPct val="80000"/>
              <a:buBlip>
                <a:blip r:embed="rId3"/>
              </a:buBlip>
              <a:defRPr b="0" sz="4464"/>
            </a:pPr>
            <a:r>
              <a:rPr spc="-119" sz="5952">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Establezca</a:t>
            </a:r>
            <a:r>
              <a:t> una norma alta para el mejoramiento de sus facultades mentales.</a:t>
            </a:r>
          </a:p>
          <a:p>
            <a:pPr marL="1236933" indent="-1236933" defTabSz="2267655">
              <a:lnSpc>
                <a:spcPct val="90000"/>
              </a:lnSpc>
              <a:spcBef>
                <a:spcPts val="4100"/>
              </a:spcBef>
              <a:buSzPct val="80000"/>
              <a:buBlip>
                <a:blip r:embed="rId3"/>
              </a:buBlip>
              <a:defRPr b="0" sz="4464"/>
            </a:pPr>
            <a:r>
              <a:rPr spc="-119" sz="5952">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Decida corregir</a:t>
            </a:r>
            <a:r>
              <a:t> cada falta.</a:t>
            </a:r>
          </a:p>
          <a:p>
            <a:pPr marL="927700" indent="-927700" defTabSz="2267655">
              <a:lnSpc>
                <a:spcPct val="90000"/>
              </a:lnSpc>
              <a:spcBef>
                <a:spcPts val="4100"/>
              </a:spcBef>
              <a:buSzPct val="80000"/>
              <a:buBlip>
                <a:blip r:embed="rId3"/>
              </a:buBlip>
              <a:defRPr b="0" sz="4464"/>
            </a:pPr>
            <a:r>
              <a:t>Las</a:t>
            </a:r>
            <a:r>
              <a:rPr spc="-119" sz="5952">
                <a:effectLst>
                  <a:outerShdw sx="100000" sy="100000" kx="0" ky="0" algn="b" rotWithShape="0" blurRad="23622" dist="59055" dir="18900000">
                    <a:srgbClr val="6C6C6C"/>
                  </a:outerShdw>
                </a:effectLst>
                <a:latin typeface="Helvetica Neue Black Condensed"/>
                <a:ea typeface="Helvetica Neue Black Condensed"/>
                <a:cs typeface="Helvetica Neue Black Condensed"/>
                <a:sym typeface="Helvetica Neue Black Condensed"/>
              </a:rPr>
              <a:t> tendencias hereditarias pueden ser vencidas</a:t>
            </a:r>
            <a:r>
              <a:t> y los arranques rápidos y violentos de su genio pueden ser tan cambiados </a:t>
            </a:r>
          </a:p>
          <a:p>
            <a:pPr marL="927700" indent="-927700" defTabSz="2267655">
              <a:lnSpc>
                <a:spcPct val="90000"/>
              </a:lnSpc>
              <a:spcBef>
                <a:spcPts val="4100"/>
              </a:spcBef>
              <a:buSzPct val="80000"/>
              <a:buBlip>
                <a:blip r:embed="rId3"/>
              </a:buBlip>
              <a:defRPr b="0" sz="4464"/>
            </a:pPr>
            <a:r>
              <a:t>Hemos de considerar que estamos en el taller de Dios.</a:t>
            </a:r>
          </a:p>
        </p:txBody>
      </p:sp>
      <p:pic>
        <p:nvPicPr>
          <p:cNvPr id="377" name="Imagen" descr="Imagen"/>
          <p:cNvPicPr>
            <a:picLocks noChangeAspect="1"/>
          </p:cNvPicPr>
          <p:nvPr/>
        </p:nvPicPr>
        <p:blipFill>
          <a:blip r:embed="rId4">
            <a:extLst/>
          </a:blip>
          <a:stretch>
            <a:fillRect/>
          </a:stretch>
        </p:blipFill>
        <p:spPr>
          <a:xfrm>
            <a:off x="781299" y="1728471"/>
            <a:ext cx="6981641" cy="11845952"/>
          </a:xfrm>
          <a:prstGeom prst="rect">
            <a:avLst/>
          </a:prstGeom>
          <a:ln w="12700">
            <a:miter lim="400000"/>
          </a:ln>
          <a:effectLst>
            <a:outerShdw sx="100000" sy="100000" kx="0" ky="0" algn="b" rotWithShape="0" blurRad="190500" dist="101600" dir="5400000">
              <a:schemeClr val="accent1">
                <a:hueOff val="117695"/>
                <a:lumOff val="-11358"/>
                <a:alpha val="95859"/>
              </a:schemeClr>
            </a:outerShdw>
          </a:effectLst>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Imagen" descr="Imagen"/>
          <p:cNvPicPr>
            <a:picLocks noChangeAspect="1"/>
          </p:cNvPicPr>
          <p:nvPr/>
        </p:nvPicPr>
        <p:blipFill>
          <a:blip r:embed="rId2">
            <a:extLst/>
          </a:blip>
          <a:stretch>
            <a:fillRect/>
          </a:stretch>
        </p:blipFill>
        <p:spPr>
          <a:xfrm rot="29462">
            <a:off x="9804743" y="2625992"/>
            <a:ext cx="12234602" cy="9811883"/>
          </a:xfrm>
          <a:prstGeom prst="rect">
            <a:avLst/>
          </a:prstGeom>
          <a:ln w="12700">
            <a:miter lim="400000"/>
          </a:ln>
          <a:effectLst>
            <a:outerShdw sx="100000" sy="100000" kx="0" ky="0" algn="b" rotWithShape="0" blurRad="190500" dist="419100" dir="5400000">
              <a:srgbClr val="434343"/>
            </a:outerShdw>
          </a:effectLst>
        </p:spPr>
      </p:pic>
      <p:sp>
        <p:nvSpPr>
          <p:cNvPr id="380" name="—JT1:316 (1872)."/>
          <p:cNvSpPr txBox="1"/>
          <p:nvPr>
            <p:ph type="body" idx="21"/>
          </p:nvPr>
        </p:nvSpPr>
        <p:spPr>
          <a:xfrm>
            <a:off x="1206499" y="12209000"/>
            <a:ext cx="21971002"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—JT1:316 (1872). </a:t>
            </a:r>
          </a:p>
        </p:txBody>
      </p:sp>
      <p:sp>
        <p:nvSpPr>
          <p:cNvPr id="381" name="Tienen necesidad de consejo"/>
          <p:cNvSpPr txBox="1"/>
          <p:nvPr>
            <p:ph type="ctrTitle"/>
          </p:nvPr>
        </p:nvSpPr>
        <p:spPr>
          <a:xfrm>
            <a:off x="4590009" y="1015205"/>
            <a:ext cx="1480492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Tienen necesidad de consejo</a:t>
            </a:r>
          </a:p>
        </p:txBody>
      </p:sp>
      <p:sp>
        <p:nvSpPr>
          <p:cNvPr id="382" name="Se les debe educar de tal manera que sus mentes estén unidas con las de sus padres, y se les ha de instruir para que comprendan lo conveniente que es escuchar sus consejos."/>
          <p:cNvSpPr txBox="1"/>
          <p:nvPr>
            <p:ph type="subTitle" sz="half" idx="1"/>
          </p:nvPr>
        </p:nvSpPr>
        <p:spPr>
          <a:xfrm>
            <a:off x="10346746" y="3662121"/>
            <a:ext cx="11150597" cy="8514564"/>
          </a:xfrm>
          <a:prstGeom prst="rect">
            <a:avLst/>
          </a:prstGeom>
        </p:spPr>
        <p:txBody>
          <a:bodyPr/>
          <a:lstStyle/>
          <a:p>
            <a:pPr algn="ctr" defTabSz="2438338">
              <a:lnSpc>
                <a:spcPct val="90000"/>
              </a:lnSpc>
              <a:spcBef>
                <a:spcPts val="4500"/>
              </a:spcBef>
              <a:defRPr b="0" sz="6500">
                <a:latin typeface="Helvetica Neue Thin"/>
                <a:ea typeface="Helvetica Neue Thin"/>
                <a:cs typeface="Helvetica Neue Thin"/>
                <a:sym typeface="Helvetica Neue Thin"/>
              </a:defRPr>
            </a:pPr>
            <a:r>
              <a:t>Se les debe </a:t>
            </a:r>
            <a:r>
              <a:rPr sz="81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educar </a:t>
            </a:r>
            <a:r>
              <a:t>de tal manera que </a:t>
            </a:r>
            <a:r>
              <a:rPr sz="81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sus mentes estén unidas </a:t>
            </a:r>
            <a:r>
              <a:t>con las de sus </a:t>
            </a:r>
            <a:r>
              <a:rPr sz="81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padres</a:t>
            </a:r>
            <a:r>
              <a:t>, y se les </a:t>
            </a:r>
            <a:r>
              <a:rPr sz="81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ha de instruir</a:t>
            </a:r>
            <a:r>
              <a:t> para que </a:t>
            </a:r>
            <a:r>
              <a:rPr sz="81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comprendan</a:t>
            </a:r>
            <a:r>
              <a:t> lo conveniente que es escuchar sus consejos.</a:t>
            </a:r>
          </a:p>
        </p:txBody>
      </p:sp>
      <p:pic>
        <p:nvPicPr>
          <p:cNvPr id="383" name="Imagen" descr="Imagen"/>
          <p:cNvPicPr>
            <a:picLocks noChangeAspect="1"/>
          </p:cNvPicPr>
          <p:nvPr/>
        </p:nvPicPr>
        <p:blipFill>
          <a:blip r:embed="rId3">
            <a:extLst/>
          </a:blip>
          <a:stretch>
            <a:fillRect/>
          </a:stretch>
        </p:blipFill>
        <p:spPr>
          <a:xfrm>
            <a:off x="-1338138" y="6679362"/>
            <a:ext cx="12133414" cy="6791044"/>
          </a:xfrm>
          <a:prstGeom prst="rect">
            <a:avLst/>
          </a:prstGeom>
          <a:ln w="12700">
            <a:miter lim="400000"/>
          </a:ln>
          <a:effectLst>
            <a:outerShdw sx="100000" sy="100000" kx="0" ky="0" algn="b" rotWithShape="0" blurRad="190500" dist="419100" dir="5400000">
              <a:srgbClr val="2C546C"/>
            </a:outerShdw>
          </a:effectLst>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pic>
        <p:nvPicPr>
          <p:cNvPr id="201" name="Imagen" descr="Imagen"/>
          <p:cNvPicPr>
            <a:picLocks noChangeAspect="1"/>
          </p:cNvPicPr>
          <p:nvPr/>
        </p:nvPicPr>
        <p:blipFill>
          <a:blip r:embed="rId2">
            <a:extLst/>
          </a:blip>
          <a:stretch>
            <a:fillRect/>
          </a:stretch>
        </p:blipFill>
        <p:spPr>
          <a:xfrm>
            <a:off x="-466693" y="3989661"/>
            <a:ext cx="10539492" cy="6447878"/>
          </a:xfrm>
          <a:prstGeom prst="rect">
            <a:avLst/>
          </a:prstGeom>
          <a:ln w="12700">
            <a:miter lim="400000"/>
          </a:ln>
          <a:effectLst>
            <a:outerShdw sx="100000" sy="100000" kx="0" ky="0" algn="b" rotWithShape="0" blurRad="190500" dist="76200" dir="5520000">
              <a:srgbClr val="EC7277"/>
            </a:outerShdw>
          </a:effectLst>
        </p:spPr>
      </p:pic>
      <p:sp>
        <p:nvSpPr>
          <p:cNvPr id="202" name="Globo cuadrado"/>
          <p:cNvSpPr/>
          <p:nvPr/>
        </p:nvSpPr>
        <p:spPr>
          <a:xfrm>
            <a:off x="2130361" y="9578271"/>
            <a:ext cx="7398558" cy="173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39"/>
                </a:moveTo>
                <a:lnTo>
                  <a:pt x="0" y="1561"/>
                </a:lnTo>
                <a:cubicBezTo>
                  <a:pt x="0" y="699"/>
                  <a:pt x="164" y="0"/>
                  <a:pt x="365" y="0"/>
                </a:cubicBezTo>
                <a:lnTo>
                  <a:pt x="21235" y="0"/>
                </a:lnTo>
                <a:cubicBezTo>
                  <a:pt x="21436" y="0"/>
                  <a:pt x="21600" y="699"/>
                  <a:pt x="21600" y="1561"/>
                </a:cubicBezTo>
                <a:lnTo>
                  <a:pt x="21600" y="20039"/>
                </a:lnTo>
                <a:cubicBezTo>
                  <a:pt x="21600" y="20901"/>
                  <a:pt x="21436" y="21600"/>
                  <a:pt x="21235" y="21600"/>
                </a:cubicBezTo>
                <a:lnTo>
                  <a:pt x="365" y="21600"/>
                </a:lnTo>
                <a:cubicBezTo>
                  <a:pt x="164" y="21600"/>
                  <a:pt x="0" y="20901"/>
                  <a:pt x="0" y="20039"/>
                </a:cubicBezTo>
                <a:close/>
              </a:path>
            </a:pathLst>
          </a:custGeom>
          <a:solidFill>
            <a:srgbClr val="5AAFCF"/>
          </a:soli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pic>
        <p:nvPicPr>
          <p:cNvPr id="203" name="Imagen" descr="Imagen"/>
          <p:cNvPicPr>
            <a:picLocks noChangeAspect="1"/>
          </p:cNvPicPr>
          <p:nvPr/>
        </p:nvPicPr>
        <p:blipFill>
          <a:blip r:embed="rId3">
            <a:extLst/>
          </a:blip>
          <a:stretch>
            <a:fillRect/>
          </a:stretch>
        </p:blipFill>
        <p:spPr>
          <a:xfrm>
            <a:off x="11385963" y="282764"/>
            <a:ext cx="12752071" cy="13861672"/>
          </a:xfrm>
          <a:prstGeom prst="rect">
            <a:avLst/>
          </a:prstGeom>
          <a:ln w="12700">
            <a:miter lim="400000"/>
          </a:ln>
        </p:spPr>
      </p:pic>
      <p:pic>
        <p:nvPicPr>
          <p:cNvPr id="204" name="Imagen" descr="Imagen"/>
          <p:cNvPicPr>
            <a:picLocks noChangeAspect="1"/>
          </p:cNvPicPr>
          <p:nvPr/>
        </p:nvPicPr>
        <p:blipFill>
          <a:blip r:embed="rId4">
            <a:extLst/>
          </a:blip>
          <a:stretch>
            <a:fillRect/>
          </a:stretch>
        </p:blipFill>
        <p:spPr>
          <a:xfrm>
            <a:off x="9212854" y="5038923"/>
            <a:ext cx="14592301" cy="7366001"/>
          </a:xfrm>
          <a:prstGeom prst="rect">
            <a:avLst/>
          </a:prstGeom>
          <a:ln w="12700">
            <a:miter lim="400000"/>
          </a:ln>
        </p:spPr>
      </p:pic>
      <p:sp>
        <p:nvSpPr>
          <p:cNvPr id="205" name="La adolescencia y la juventud"/>
          <p:cNvSpPr txBox="1"/>
          <p:nvPr>
            <p:ph type="title"/>
          </p:nvPr>
        </p:nvSpPr>
        <p:spPr>
          <a:xfrm>
            <a:off x="2154545" y="1474943"/>
            <a:ext cx="20074910" cy="1604741"/>
          </a:xfrm>
          <a:prstGeom prst="rect">
            <a:avLst/>
          </a:prstGeom>
          <a:effectLst>
            <a:outerShdw sx="100000" sy="100000" kx="0" ky="0" algn="b" rotWithShape="0" blurRad="190500" dist="8455" dir="5400000">
              <a:srgbClr val="000000"/>
            </a:outerShdw>
          </a:effectLst>
        </p:spPr>
        <p:txBody>
          <a:bodyPr anchor="t"/>
          <a:lstStyle/>
          <a:p>
            <a:pPr>
              <a:lnSpc>
                <a:spcPts val="10000"/>
              </a:lnSpc>
              <a:defRPr i="0" sz="11200">
                <a:solidFill>
                  <a:srgbClr val="FFFFFF"/>
                </a:solidFill>
                <a:effectLst>
                  <a:outerShdw sx="100000" sy="100000" kx="0" ky="0" algn="b" rotWithShape="0" blurRad="25400" dist="38100" dir="18900000">
                    <a:srgbClr val="FFD583"/>
                  </a:outerShdw>
                </a:effectLst>
                <a:latin typeface="Roboto Bold Condensed"/>
                <a:ea typeface="Roboto Bold Condensed"/>
                <a:cs typeface="Roboto Bold Condensed"/>
                <a:sym typeface="Roboto Bold Condensed"/>
              </a:defRPr>
            </a:pPr>
            <a:r>
              <a:rPr sz="6700">
                <a:latin typeface="Roboto Light"/>
                <a:ea typeface="Roboto Light"/>
                <a:cs typeface="Roboto Light"/>
                <a:sym typeface="Roboto Light"/>
              </a:rPr>
              <a:t>La </a:t>
            </a:r>
            <a:r>
              <a:rPr b="1">
                <a:latin typeface="+mn-lt"/>
                <a:ea typeface="+mn-ea"/>
                <a:cs typeface="+mn-cs"/>
                <a:sym typeface="Helvetica Neue"/>
              </a:rPr>
              <a:t>adolescencia </a:t>
            </a:r>
            <a:r>
              <a:rPr sz="6700">
                <a:latin typeface="Roboto Light"/>
                <a:ea typeface="Roboto Light"/>
                <a:cs typeface="Roboto Light"/>
                <a:sym typeface="Roboto Light"/>
              </a:rPr>
              <a:t>y la </a:t>
            </a:r>
            <a:r>
              <a:rPr b="1">
                <a:latin typeface="+mn-lt"/>
                <a:ea typeface="+mn-ea"/>
                <a:cs typeface="+mn-cs"/>
                <a:sym typeface="Helvetica Neue"/>
              </a:rPr>
              <a:t>juventud</a:t>
            </a:r>
          </a:p>
        </p:txBody>
      </p:sp>
      <p:sp>
        <p:nvSpPr>
          <p:cNvPr id="206" name="Comprensión"/>
          <p:cNvSpPr txBox="1"/>
          <p:nvPr/>
        </p:nvSpPr>
        <p:spPr>
          <a:xfrm>
            <a:off x="11695988" y="6240779"/>
            <a:ext cx="4626598" cy="123444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Problemas de los jóvenes</a:t>
            </a:r>
          </a:p>
        </p:txBody>
      </p:sp>
      <p:sp>
        <p:nvSpPr>
          <p:cNvPr id="207" name="Comprensión"/>
          <p:cNvSpPr txBox="1"/>
          <p:nvPr/>
        </p:nvSpPr>
        <p:spPr>
          <a:xfrm>
            <a:off x="11591289" y="9514738"/>
            <a:ext cx="3909667" cy="24430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Peligros que enfrenta la juventud</a:t>
            </a:r>
          </a:p>
        </p:txBody>
      </p:sp>
      <p:sp>
        <p:nvSpPr>
          <p:cNvPr id="208" name="Comprensión"/>
          <p:cNvSpPr txBox="1"/>
          <p:nvPr/>
        </p:nvSpPr>
        <p:spPr>
          <a:xfrm>
            <a:off x="18799679" y="6240779"/>
            <a:ext cx="4626599" cy="10631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La pasióny el amor ciego</a:t>
            </a:r>
          </a:p>
        </p:txBody>
      </p:sp>
      <p:sp>
        <p:nvSpPr>
          <p:cNvPr id="209" name="Contenido:"/>
          <p:cNvSpPr txBox="1"/>
          <p:nvPr/>
        </p:nvSpPr>
        <p:spPr>
          <a:xfrm>
            <a:off x="3713006" y="9922904"/>
            <a:ext cx="4893668" cy="1042949"/>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ts val="5000"/>
              </a:lnSpc>
              <a:defRPr sz="4300">
                <a:effectLst>
                  <a:outerShdw sx="100000" sy="100000" kx="0" ky="0" algn="b" rotWithShape="0" blurRad="25400" dist="38100" dir="18900000">
                    <a:srgbClr val="FFD583"/>
                  </a:outerShdw>
                </a:effectLst>
                <a:latin typeface="Roboto Light"/>
                <a:ea typeface="Roboto Light"/>
                <a:cs typeface="Roboto Light"/>
                <a:sym typeface="Roboto Light"/>
              </a:defRPr>
            </a:lvl1pPr>
          </a:lstStyle>
          <a:p>
            <a:pPr>
              <a:defRPr>
                <a:latin typeface="Roboto Bold Condensed"/>
                <a:ea typeface="Roboto Bold Condensed"/>
                <a:cs typeface="Roboto Bold Condensed"/>
                <a:sym typeface="Roboto Bold Condensed"/>
              </a:defRPr>
            </a:pPr>
            <a:r>
              <a:rPr>
                <a:latin typeface="Roboto Light"/>
                <a:ea typeface="Roboto Light"/>
                <a:cs typeface="Roboto Light"/>
                <a:sym typeface="Roboto Light"/>
              </a:rPr>
              <a:t>Contenido:</a:t>
            </a:r>
          </a:p>
        </p:txBody>
      </p:sp>
      <p:sp>
        <p:nvSpPr>
          <p:cNvPr id="210" name="10"/>
          <p:cNvSpPr txBox="1"/>
          <p:nvPr/>
        </p:nvSpPr>
        <p:spPr>
          <a:xfrm>
            <a:off x="9712554" y="9870695"/>
            <a:ext cx="1489774"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33</a:t>
            </a:r>
          </a:p>
        </p:txBody>
      </p:sp>
      <p:sp>
        <p:nvSpPr>
          <p:cNvPr id="211" name="10"/>
          <p:cNvSpPr txBox="1"/>
          <p:nvPr/>
        </p:nvSpPr>
        <p:spPr>
          <a:xfrm>
            <a:off x="9712554" y="6284317"/>
            <a:ext cx="1489774"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31</a:t>
            </a:r>
          </a:p>
        </p:txBody>
      </p:sp>
      <p:sp>
        <p:nvSpPr>
          <p:cNvPr id="212" name="10"/>
          <p:cNvSpPr txBox="1"/>
          <p:nvPr/>
        </p:nvSpPr>
        <p:spPr>
          <a:xfrm>
            <a:off x="16816246" y="6284317"/>
            <a:ext cx="1489773"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32</a:t>
            </a:r>
          </a:p>
        </p:txBody>
      </p:sp>
      <p:sp>
        <p:nvSpPr>
          <p:cNvPr id="213" name="10"/>
          <p:cNvSpPr txBox="1"/>
          <p:nvPr/>
        </p:nvSpPr>
        <p:spPr>
          <a:xfrm>
            <a:off x="16816246" y="9870695"/>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34</a:t>
            </a:r>
          </a:p>
        </p:txBody>
      </p:sp>
      <p:sp>
        <p:nvSpPr>
          <p:cNvPr id="214" name="Comprensión"/>
          <p:cNvSpPr txBox="1"/>
          <p:nvPr/>
        </p:nvSpPr>
        <p:spPr>
          <a:xfrm>
            <a:off x="19028280" y="10465045"/>
            <a:ext cx="4626598" cy="5424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La conciencia</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Imagen" descr="Imagen"/>
          <p:cNvPicPr>
            <a:picLocks noChangeAspect="1"/>
          </p:cNvPicPr>
          <p:nvPr/>
        </p:nvPicPr>
        <p:blipFill>
          <a:blip r:embed="rId2">
            <a:extLst/>
          </a:blip>
          <a:stretch>
            <a:fillRect/>
          </a:stretch>
        </p:blipFill>
        <p:spPr>
          <a:xfrm>
            <a:off x="2713703" y="3039043"/>
            <a:ext cx="18956594" cy="9245469"/>
          </a:xfrm>
          <a:prstGeom prst="rect">
            <a:avLst/>
          </a:prstGeom>
          <a:ln w="12700">
            <a:miter lim="400000"/>
          </a:ln>
          <a:effectLst>
            <a:outerShdw sx="100000" sy="100000" kx="0" ky="0" algn="b" rotWithShape="0" blurRad="190500" dist="419100" dir="5400000">
              <a:srgbClr val="434343"/>
            </a:outerShdw>
          </a:effectLst>
        </p:spPr>
      </p:pic>
      <p:sp>
        <p:nvSpPr>
          <p:cNvPr id="386" name="—PViGM, 268, 269 (1900)."/>
          <p:cNvSpPr txBox="1"/>
          <p:nvPr>
            <p:ph type="body" idx="21"/>
          </p:nvPr>
        </p:nvSpPr>
        <p:spPr>
          <a:xfrm>
            <a:off x="1206499" y="12677923"/>
            <a:ext cx="21971002"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—PViGM, 268, 269 (1900). </a:t>
            </a:r>
          </a:p>
        </p:txBody>
      </p:sp>
      <p:sp>
        <p:nvSpPr>
          <p:cNvPr id="387" name="El mayor desarrollo posible"/>
          <p:cNvSpPr txBox="1"/>
          <p:nvPr>
            <p:ph type="ctrTitle"/>
          </p:nvPr>
        </p:nvSpPr>
        <p:spPr>
          <a:xfrm>
            <a:off x="4728044" y="903556"/>
            <a:ext cx="14927912"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El mayor desarrollo posible</a:t>
            </a:r>
          </a:p>
        </p:txBody>
      </p:sp>
      <p:sp>
        <p:nvSpPr>
          <p:cNvPr id="388" name="El Señor desea que obtengamos toda la educación posible"/>
          <p:cNvSpPr txBox="1"/>
          <p:nvPr>
            <p:ph type="subTitle" sz="quarter" idx="1"/>
          </p:nvPr>
        </p:nvSpPr>
        <p:spPr>
          <a:xfrm>
            <a:off x="5428857" y="3683649"/>
            <a:ext cx="13526286" cy="1320174"/>
          </a:xfrm>
          <a:prstGeom prst="rect">
            <a:avLst/>
          </a:prstGeom>
        </p:spPr>
        <p:txBody>
          <a:bodyPr/>
          <a:lstStyle>
            <a:lvl1pPr algn="ctr" defTabSz="2170121">
              <a:lnSpc>
                <a:spcPct val="90000"/>
              </a:lnSpc>
              <a:spcBef>
                <a:spcPts val="4000"/>
              </a:spcBef>
              <a:defRPr b="0" sz="4272">
                <a:latin typeface="Helvetica Neue Thin"/>
                <a:ea typeface="Helvetica Neue Thin"/>
                <a:cs typeface="Helvetica Neue Thin"/>
                <a:sym typeface="Helvetica Neue Thin"/>
              </a:defRPr>
            </a:lvl1pPr>
          </a:lstStyle>
          <a:p>
            <a:pPr/>
            <a:r>
              <a:t>El Señor desea que obtengamos toda la educación posible</a:t>
            </a:r>
          </a:p>
        </p:txBody>
      </p:sp>
      <p:sp>
        <p:nvSpPr>
          <p:cNvPr id="389" name="Con el objeto de impartir conocimiento a otros.…"/>
          <p:cNvSpPr txBox="1"/>
          <p:nvPr/>
        </p:nvSpPr>
        <p:spPr>
          <a:xfrm>
            <a:off x="2072864" y="5083326"/>
            <a:ext cx="18378192" cy="64446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87400" indent="-787400" algn="l">
              <a:lnSpc>
                <a:spcPct val="90000"/>
              </a:lnSpc>
              <a:spcBef>
                <a:spcPts val="4500"/>
              </a:spcBef>
              <a:buSzPct val="100000"/>
              <a:buBlip>
                <a:blip r:embed="rId3"/>
              </a:buBlip>
              <a:defRPr sz="4800"/>
            </a:pPr>
            <a:r>
              <a:t>Con el objeto de </a:t>
            </a:r>
            <a:r>
              <a:rPr sz="81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impartir conocimiento</a:t>
            </a:r>
            <a:r>
              <a:t> a otros.</a:t>
            </a:r>
          </a:p>
          <a:p>
            <a:pPr marL="787400" indent="-787400" algn="l">
              <a:lnSpc>
                <a:spcPct val="90000"/>
              </a:lnSpc>
              <a:spcBef>
                <a:spcPts val="4500"/>
              </a:spcBef>
              <a:buSzPct val="100000"/>
              <a:buBlip>
                <a:blip r:embed="rId3"/>
              </a:buBlip>
              <a:defRPr sz="4800"/>
            </a:pPr>
            <a:r>
              <a:t>Solo Él ve lo que puede hacer de los hombres.</a:t>
            </a:r>
          </a:p>
          <a:p>
            <a:pPr marL="787400" indent="-787400" algn="l">
              <a:lnSpc>
                <a:spcPct val="90000"/>
              </a:lnSpc>
              <a:spcBef>
                <a:spcPts val="4500"/>
              </a:spcBef>
              <a:buSzPct val="100000"/>
              <a:buBlip>
                <a:blip r:embed="rId3"/>
              </a:buBlip>
              <a:defRPr sz="4800"/>
            </a:pPr>
            <a:r>
              <a:t>Posibilidades que nuestra débil fe no discierne.</a:t>
            </a:r>
          </a:p>
          <a:p>
            <a:pPr marL="787400" indent="-787400" algn="l">
              <a:lnSpc>
                <a:spcPct val="90000"/>
              </a:lnSpc>
              <a:spcBef>
                <a:spcPts val="4500"/>
              </a:spcBef>
              <a:buSzPct val="100000"/>
              <a:buBlip>
                <a:blip r:embed="rId3"/>
              </a:buBlip>
              <a:defRPr sz="4800"/>
            </a:pPr>
            <a:r>
              <a:t>Debe ser enseñada en forma tal que podamos presentar las verdades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Imagen" descr="Imagen"/>
          <p:cNvPicPr>
            <a:picLocks noChangeAspect="1"/>
          </p:cNvPicPr>
          <p:nvPr/>
        </p:nvPicPr>
        <p:blipFill>
          <a:blip r:embed="rId2">
            <a:extLst/>
          </a:blip>
          <a:stretch>
            <a:fillRect/>
          </a:stretch>
        </p:blipFill>
        <p:spPr>
          <a:xfrm>
            <a:off x="2448577" y="2837339"/>
            <a:ext cx="17667481" cy="7611739"/>
          </a:xfrm>
          <a:prstGeom prst="rect">
            <a:avLst/>
          </a:prstGeom>
          <a:ln w="12700">
            <a:miter lim="400000"/>
          </a:ln>
          <a:effectLst>
            <a:outerShdw sx="100000" sy="100000" kx="0" ky="0" algn="b" rotWithShape="0" blurRad="190500" dist="419100" dir="5400000">
              <a:srgbClr val="434343"/>
            </a:outerShdw>
          </a:effectLst>
        </p:spPr>
      </p:pic>
      <p:sp>
        <p:nvSpPr>
          <p:cNvPr id="392" name="—CMPyAEC, 134, 135."/>
          <p:cNvSpPr txBox="1"/>
          <p:nvPr>
            <p:ph type="body" idx="21"/>
          </p:nvPr>
        </p:nvSpPr>
        <p:spPr>
          <a:xfrm>
            <a:off x="17213296" y="12566275"/>
            <a:ext cx="5964205" cy="717458"/>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—CMPyAEC, 134, 135. </a:t>
            </a:r>
          </a:p>
        </p:txBody>
      </p:sp>
      <p:sp>
        <p:nvSpPr>
          <p:cNvPr id="393" name="La mente siempre activa"/>
          <p:cNvSpPr txBox="1"/>
          <p:nvPr>
            <p:ph type="ctrTitle"/>
          </p:nvPr>
        </p:nvSpPr>
        <p:spPr>
          <a:xfrm>
            <a:off x="5508754" y="948215"/>
            <a:ext cx="12761062"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La mente siempre activa</a:t>
            </a:r>
          </a:p>
        </p:txBody>
      </p:sp>
      <p:sp>
        <p:nvSpPr>
          <p:cNvPr id="394" name="La mente nunca cesará de estar activa.…"/>
          <p:cNvSpPr txBox="1"/>
          <p:nvPr>
            <p:ph type="subTitle" sz="half" idx="1"/>
          </p:nvPr>
        </p:nvSpPr>
        <p:spPr>
          <a:xfrm>
            <a:off x="1777171" y="3549100"/>
            <a:ext cx="15328186" cy="6617800"/>
          </a:xfrm>
          <a:prstGeom prst="rect">
            <a:avLst/>
          </a:prstGeom>
        </p:spPr>
        <p:txBody>
          <a:bodyPr/>
          <a:lstStyle/>
          <a:p>
            <a:pPr marL="863600" indent="-863600" defTabSz="2438338">
              <a:lnSpc>
                <a:spcPts val="6000"/>
              </a:lnSpc>
              <a:spcBef>
                <a:spcPts val="1700"/>
              </a:spcBef>
              <a:buSzPct val="80000"/>
              <a:buBlip>
                <a:blip r:embed="rId3"/>
              </a:buBlip>
              <a:defRPr b="0" sz="4800"/>
            </a:pPr>
            <a:r>
              <a:t>La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mente nunca cesará</a:t>
            </a:r>
            <a:r>
              <a:t> de estar activa.</a:t>
            </a:r>
          </a:p>
          <a:p>
            <a:pPr marL="863600" indent="-863600" defTabSz="2438338">
              <a:lnSpc>
                <a:spcPts val="6000"/>
              </a:lnSpc>
              <a:spcBef>
                <a:spcPts val="1700"/>
              </a:spcBef>
              <a:buSzPct val="80000"/>
              <a:buBlip>
                <a:blip r:embed="rId3"/>
              </a:buBlip>
              <a:defRPr b="0" sz="4800"/>
            </a:pPr>
            <a:r>
              <a:t>Está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expuesta a influencias</a:t>
            </a:r>
            <a:r>
              <a:t> buenas o malas. </a:t>
            </a:r>
          </a:p>
          <a:p>
            <a:pPr marL="863600" indent="-863600" defTabSz="2438338">
              <a:lnSpc>
                <a:spcPts val="6000"/>
              </a:lnSpc>
              <a:spcBef>
                <a:spcPts val="1700"/>
              </a:spcBef>
              <a:buSzPct val="80000"/>
              <a:buBlip>
                <a:blip r:embed="rId3"/>
              </a:buBlip>
              <a:defRPr b="0" sz="4800"/>
            </a:pPr>
            <a:r>
              <a:t>Es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más susceptible</a:t>
            </a:r>
            <a:r>
              <a:t> cuando la razón está despertando</a:t>
            </a:r>
          </a:p>
          <a:p>
            <a:pPr marL="863600" indent="-863600" defTabSz="2438338">
              <a:lnSpc>
                <a:spcPts val="6000"/>
              </a:lnSpc>
              <a:spcBef>
                <a:spcPts val="1700"/>
              </a:spcBef>
              <a:buSzPct val="80000"/>
              <a:buBlip>
                <a:blip r:embed="rId3"/>
              </a:buBlip>
              <a:defRPr b="0" sz="4800"/>
            </a:pPr>
            <a:r>
              <a:t>Las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primeras lecciones</a:t>
            </a:r>
            <a:r>
              <a:t> son de gran importancia. </a:t>
            </a:r>
          </a:p>
          <a:p>
            <a:pPr marL="863600" indent="-863600" defTabSz="2438338">
              <a:lnSpc>
                <a:spcPts val="6000"/>
              </a:lnSpc>
              <a:spcBef>
                <a:spcPts val="1700"/>
              </a:spcBef>
              <a:buSzPct val="80000"/>
              <a:buBlip>
                <a:blip r:embed="rId3"/>
              </a:buBlip>
              <a:defRPr b="0" sz="4800"/>
            </a:pPr>
            <a:r>
              <a:t>Tienen una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influencia poderosa</a:t>
            </a:r>
            <a:r>
              <a:t> en la formación del carácter.</a:t>
            </a:r>
          </a:p>
        </p:txBody>
      </p:sp>
      <p:sp>
        <p:nvSpPr>
          <p:cNvPr id="395" name="A medida que el niño progresa en años se le continúan impartiendo con paciente perseverancia, el destino terrenal quedará amoldado para el bien."/>
          <p:cNvSpPr txBox="1"/>
          <p:nvPr/>
        </p:nvSpPr>
        <p:spPr>
          <a:xfrm>
            <a:off x="727385" y="10522547"/>
            <a:ext cx="22323801" cy="17669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ts val="6600"/>
              </a:lnSpc>
              <a:defRPr i="1" sz="5700">
                <a:latin typeface="Times New Roman"/>
                <a:ea typeface="Times New Roman"/>
                <a:cs typeface="Times New Roman"/>
                <a:sym typeface="Times New Roman"/>
              </a:defRPr>
            </a:lvl1pPr>
          </a:lstStyle>
          <a:p>
            <a:pPr/>
            <a:r>
              <a:t>A medida que el niño progresa en años se le continúan impartiendo con paciente perseverancia, el destino terrenal quedará amoldado para el bien.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7" name="Esta es la palabra del Señor:"/>
          <p:cNvSpPr txBox="1"/>
          <p:nvPr/>
        </p:nvSpPr>
        <p:spPr>
          <a:xfrm>
            <a:off x="1429796" y="1398170"/>
            <a:ext cx="8628325" cy="1574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90000"/>
              </a:lnSpc>
              <a:spcBef>
                <a:spcPts val="4500"/>
              </a:spcBef>
              <a:defRPr sz="4800">
                <a:solidFill>
                  <a:srgbClr val="646685"/>
                </a:solidFill>
                <a:effectLst>
                  <a:outerShdw sx="100000" sy="100000" kx="0" ky="0" algn="b" rotWithShape="0" blurRad="38100" dist="50800" dir="18900000">
                    <a:srgbClr val="6C6C6C"/>
                  </a:outerShdw>
                </a:effectLst>
              </a:defRPr>
            </a:lvl1pPr>
          </a:lstStyle>
          <a:p>
            <a:pPr/>
            <a:r>
              <a:t>Esta es la palabra del Señor:</a:t>
            </a:r>
          </a:p>
        </p:txBody>
      </p:sp>
      <p:sp>
        <p:nvSpPr>
          <p:cNvPr id="398" name="“Instruye al niño en su camino, y ni aun de viejo se apartará de él”."/>
          <p:cNvSpPr txBox="1"/>
          <p:nvPr/>
        </p:nvSpPr>
        <p:spPr>
          <a:xfrm>
            <a:off x="3922795" y="4679622"/>
            <a:ext cx="17074322" cy="3239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950671">
              <a:lnSpc>
                <a:spcPct val="90000"/>
              </a:lnSpc>
              <a:spcBef>
                <a:spcPts val="3600"/>
              </a:spcBef>
              <a:defRPr i="1" sz="9440">
                <a:solidFill>
                  <a:srgbClr val="775B93"/>
                </a:solidFill>
                <a:effectLst>
                  <a:outerShdw sx="100000" sy="100000" kx="0" ky="0" algn="b" rotWithShape="0" blurRad="20320" dist="50800" dir="18420000">
                    <a:srgbClr val="A9A9A9"/>
                  </a:outerShdw>
                </a:effectLst>
                <a:latin typeface="Times New Roman"/>
                <a:ea typeface="Times New Roman"/>
                <a:cs typeface="Times New Roman"/>
                <a:sym typeface="Times New Roman"/>
              </a:defRPr>
            </a:lvl1pPr>
          </a:lstStyle>
          <a:p>
            <a:pPr/>
            <a:r>
              <a:t>“Instruye al niño en su camino, y ni aun de viejo se apartará de él”. </a:t>
            </a:r>
          </a:p>
        </p:txBody>
      </p:sp>
      <p:sp>
        <p:nvSpPr>
          <p:cNvPr id="399" name="Proverbios 22:6."/>
          <p:cNvSpPr txBox="1"/>
          <p:nvPr/>
        </p:nvSpPr>
        <p:spPr>
          <a:xfrm>
            <a:off x="16524653" y="10531005"/>
            <a:ext cx="4941575" cy="13664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90000"/>
              </a:lnSpc>
              <a:spcBef>
                <a:spcPts val="4500"/>
              </a:spcBef>
              <a:defRPr sz="4800"/>
            </a:lvl1pPr>
          </a:lstStyle>
          <a:p>
            <a:pPr/>
            <a:r>
              <a:t>Proverbios 22:6.</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The YI, 25 de octubre de 1894; HHDios, 80.  {1MCP 294.4"/>
          <p:cNvSpPr txBox="1"/>
          <p:nvPr>
            <p:ph type="body" idx="21"/>
          </p:nvPr>
        </p:nvSpPr>
        <p:spPr>
          <a:xfrm>
            <a:off x="10502532" y="11901211"/>
            <a:ext cx="11759452"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ts val="3800"/>
              </a:lnSpc>
              <a:defRPr b="0" spc="-70" sz="3500">
                <a:latin typeface="Helvetica Neue Thin"/>
                <a:ea typeface="Helvetica Neue Thin"/>
                <a:cs typeface="Helvetica Neue Thin"/>
                <a:sym typeface="Helvetica Neue Thin"/>
              </a:defRPr>
            </a:lvl1pPr>
          </a:lstStyle>
          <a:p>
            <a:pPr/>
            <a:r>
              <a:t>—The YI, 25 de octubre de 1894; HHDios, 80.  {1MCP 294.4 </a:t>
            </a:r>
          </a:p>
        </p:txBody>
      </p:sp>
      <p:sp>
        <p:nvSpPr>
          <p:cNvPr id="402" name="La juventud es el tiempo de oportunidad"/>
          <p:cNvSpPr txBox="1"/>
          <p:nvPr>
            <p:ph type="ctrTitle"/>
          </p:nvPr>
        </p:nvSpPr>
        <p:spPr>
          <a:xfrm>
            <a:off x="1206498" y="1305490"/>
            <a:ext cx="21971004" cy="1587436"/>
          </a:xfrm>
          <a:prstGeom prst="rect">
            <a:avLst/>
          </a:prstGeom>
        </p:spPr>
        <p:txBody>
          <a:bodyPr/>
          <a:lstStyle/>
          <a:p>
            <a: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pPr>
            <a:r>
              <a:t>La juventud </a:t>
            </a:r>
            <a:r>
              <a:rPr spc="-156" sz="7801"/>
              <a:t>es el </a:t>
            </a:r>
            <a:r>
              <a:t>tiempo de oportunidad</a:t>
            </a:r>
          </a:p>
        </p:txBody>
      </p:sp>
      <p:sp>
        <p:nvSpPr>
          <p:cNvPr id="403" name="Los afectos son más ardientes…"/>
          <p:cNvSpPr txBox="1"/>
          <p:nvPr>
            <p:ph type="subTitle" sz="half" idx="1"/>
          </p:nvPr>
        </p:nvSpPr>
        <p:spPr>
          <a:xfrm>
            <a:off x="9216309" y="3681856"/>
            <a:ext cx="13320173" cy="6352288"/>
          </a:xfrm>
          <a:prstGeom prst="rect">
            <a:avLst/>
          </a:prstGeom>
        </p:spPr>
        <p:txBody>
          <a:bodyPr/>
          <a:lstStyle/>
          <a:p>
            <a:pPr marL="851916" indent="-851916" defTabSz="2096971">
              <a:lnSpc>
                <a:spcPts val="7000"/>
              </a:lnSpc>
              <a:spcBef>
                <a:spcPts val="3300"/>
              </a:spcBef>
              <a:buSzPct val="80000"/>
              <a:buBlip>
                <a:blip r:embed="rId2"/>
              </a:buBlip>
              <a:defRPr b="0" sz="5590">
                <a:effectLst>
                  <a:outerShdw sx="100000" sy="100000" kx="0" ky="0" algn="b" rotWithShape="0" blurRad="21844" dist="54610" dir="18900000">
                    <a:srgbClr val="6C6C6C"/>
                  </a:outerShdw>
                </a:effectLst>
                <a:latin typeface="Helvetica Neue Thin"/>
                <a:ea typeface="Helvetica Neue Thin"/>
                <a:cs typeface="Helvetica Neue Thin"/>
                <a:sym typeface="Helvetica Neue Thin"/>
              </a:defRPr>
            </a:pPr>
            <a:r>
              <a:t>Los </a:t>
            </a:r>
            <a:r>
              <a:rPr sz="6966">
                <a:latin typeface="Helvetica Neue Bold Condensed"/>
                <a:ea typeface="Helvetica Neue Bold Condensed"/>
                <a:cs typeface="Helvetica Neue Bold Condensed"/>
                <a:sym typeface="Helvetica Neue Bold Condensed"/>
              </a:rPr>
              <a:t>afectos</a:t>
            </a:r>
            <a:r>
              <a:t> son más ardientes</a:t>
            </a:r>
          </a:p>
          <a:p>
            <a:pPr marL="851916" indent="-851916" defTabSz="2096971">
              <a:lnSpc>
                <a:spcPts val="7000"/>
              </a:lnSpc>
              <a:spcBef>
                <a:spcPts val="3300"/>
              </a:spcBef>
              <a:buSzPct val="80000"/>
              <a:buBlip>
                <a:blip r:embed="rId2"/>
              </a:buBlip>
              <a:defRPr b="0" sz="5590">
                <a:effectLst>
                  <a:outerShdw sx="100000" sy="100000" kx="0" ky="0" algn="b" rotWithShape="0" blurRad="21844" dist="54610" dir="18900000">
                    <a:srgbClr val="6C6C6C"/>
                  </a:outerShdw>
                </a:effectLst>
                <a:latin typeface="Helvetica Neue Thin"/>
                <a:ea typeface="Helvetica Neue Thin"/>
                <a:cs typeface="Helvetica Neue Thin"/>
                <a:sym typeface="Helvetica Neue Thin"/>
              </a:defRPr>
            </a:pPr>
            <a:r>
              <a:t>La </a:t>
            </a:r>
            <a:r>
              <a:rPr sz="6966">
                <a:latin typeface="Helvetica Neue Bold Condensed"/>
                <a:ea typeface="Helvetica Neue Bold Condensed"/>
                <a:cs typeface="Helvetica Neue Bold Condensed"/>
                <a:sym typeface="Helvetica Neue Bold Condensed"/>
              </a:rPr>
              <a:t>memoria más receptiva</a:t>
            </a:r>
            <a:r>
              <a:t> y el </a:t>
            </a:r>
            <a:r>
              <a:rPr sz="6966">
                <a:latin typeface="Helvetica Neue Bold Condensed"/>
                <a:ea typeface="Helvetica Neue Bold Condensed"/>
                <a:cs typeface="Helvetica Neue Bold Condensed"/>
                <a:sym typeface="Helvetica Neue Bold Condensed"/>
              </a:rPr>
              <a:t>corazón</a:t>
            </a:r>
            <a:r>
              <a:t> más </a:t>
            </a:r>
            <a:r>
              <a:rPr sz="6966">
                <a:latin typeface="Helvetica Neue Bold Condensed"/>
                <a:ea typeface="Helvetica Neue Bold Condensed"/>
                <a:cs typeface="Helvetica Neue Bold Condensed"/>
                <a:sym typeface="Helvetica Neue Bold Condensed"/>
              </a:rPr>
              <a:t>susceptible</a:t>
            </a:r>
            <a:r>
              <a:t> a las impresiones divinas</a:t>
            </a:r>
          </a:p>
          <a:p>
            <a:pPr marL="851916" indent="-851916" defTabSz="2096971">
              <a:lnSpc>
                <a:spcPts val="7000"/>
              </a:lnSpc>
              <a:spcBef>
                <a:spcPts val="3300"/>
              </a:spcBef>
              <a:buSzPct val="80000"/>
              <a:buBlip>
                <a:blip r:embed="rId2"/>
              </a:buBlip>
              <a:defRPr b="0" sz="5590">
                <a:effectLst>
                  <a:outerShdw sx="100000" sy="100000" kx="0" ky="0" algn="b" rotWithShape="0" blurRad="21844" dist="54610" dir="18900000">
                    <a:srgbClr val="6C6C6C"/>
                  </a:outerShdw>
                </a:effectLst>
                <a:latin typeface="Helvetica Neue Thin"/>
                <a:ea typeface="Helvetica Neue Thin"/>
                <a:cs typeface="Helvetica Neue Thin"/>
                <a:sym typeface="Helvetica Neue Thin"/>
              </a:defRPr>
            </a:pPr>
            <a:r>
              <a:t>Las </a:t>
            </a:r>
            <a:r>
              <a:rPr sz="6966">
                <a:latin typeface="Helvetica Neue Bold Condensed"/>
                <a:ea typeface="Helvetica Neue Bold Condensed"/>
                <a:cs typeface="Helvetica Neue Bold Condensed"/>
                <a:sym typeface="Helvetica Neue Bold Condensed"/>
              </a:rPr>
              <a:t>facultades mentales </a:t>
            </a:r>
            <a:r>
              <a:t>y </a:t>
            </a:r>
            <a:r>
              <a:rPr sz="6966">
                <a:latin typeface="Helvetica Neue Bold Condensed"/>
                <a:ea typeface="Helvetica Neue Bold Condensed"/>
                <a:cs typeface="Helvetica Neue Bold Condensed"/>
                <a:sym typeface="Helvetica Neue Bold Condensed"/>
              </a:rPr>
              <a:t>físicas </a:t>
            </a:r>
            <a:r>
              <a:t>debieran ser </a:t>
            </a:r>
            <a:r>
              <a:rPr sz="6966">
                <a:latin typeface="Helvetica Neue Bold Condensed"/>
                <a:ea typeface="Helvetica Neue Bold Condensed"/>
                <a:cs typeface="Helvetica Neue Bold Condensed"/>
                <a:sym typeface="Helvetica Neue Bold Condensed"/>
              </a:rPr>
              <a:t>dedicadas</a:t>
            </a:r>
            <a:r>
              <a:t> a la tarea</a:t>
            </a:r>
          </a:p>
        </p:txBody>
      </p:sp>
      <p:pic>
        <p:nvPicPr>
          <p:cNvPr id="404" name="Imagen" descr="Imagen"/>
          <p:cNvPicPr>
            <a:picLocks noChangeAspect="1"/>
          </p:cNvPicPr>
          <p:nvPr/>
        </p:nvPicPr>
        <p:blipFill>
          <a:blip r:embed="rId3">
            <a:extLst/>
          </a:blip>
          <a:stretch>
            <a:fillRect/>
          </a:stretch>
        </p:blipFill>
        <p:spPr>
          <a:xfrm>
            <a:off x="-65272" y="6066923"/>
            <a:ext cx="11214608" cy="7572262"/>
          </a:xfrm>
          <a:prstGeom prst="rect">
            <a:avLst/>
          </a:prstGeom>
          <a:ln w="12700">
            <a:miter lim="400000"/>
          </a:ln>
          <a:effectLst>
            <a:outerShdw sx="100000" sy="100000" kx="0" ky="0" algn="b" rotWithShape="0" blurRad="190500" dist="419100" dir="5400000">
              <a:srgbClr val="434343"/>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n" descr="Imagen"/>
          <p:cNvPicPr>
            <a:picLocks noChangeAspect="1"/>
          </p:cNvPicPr>
          <p:nvPr/>
        </p:nvPicPr>
        <p:blipFill>
          <a:blip r:embed="rId2">
            <a:extLst/>
          </a:blip>
          <a:stretch>
            <a:fillRect/>
          </a:stretch>
        </p:blipFill>
        <p:spPr>
          <a:xfrm>
            <a:off x="10407344" y="908770"/>
            <a:ext cx="11214608" cy="7572262"/>
          </a:xfrm>
          <a:prstGeom prst="rect">
            <a:avLst/>
          </a:prstGeom>
          <a:ln w="12700">
            <a:miter lim="400000"/>
          </a:ln>
          <a:effectLst>
            <a:outerShdw sx="100000" sy="100000" kx="0" ky="0" algn="b" rotWithShape="0" blurRad="190500" dist="419100" dir="5400000">
              <a:srgbClr val="434343"/>
            </a:outerShdw>
          </a:effectLst>
        </p:spPr>
      </p:pic>
      <p:pic>
        <p:nvPicPr>
          <p:cNvPr id="217" name="Imagen" descr="Imagen"/>
          <p:cNvPicPr>
            <a:picLocks noChangeAspect="1"/>
          </p:cNvPicPr>
          <p:nvPr/>
        </p:nvPicPr>
        <p:blipFill>
          <a:blip r:embed="rId3">
            <a:extLst/>
          </a:blip>
          <a:srcRect l="0" t="0" r="447" b="15122"/>
          <a:stretch>
            <a:fillRect/>
          </a:stretch>
        </p:blipFill>
        <p:spPr>
          <a:xfrm>
            <a:off x="-497440" y="2477373"/>
            <a:ext cx="24045473" cy="11134401"/>
          </a:xfrm>
          <a:prstGeom prst="rect">
            <a:avLst/>
          </a:prstGeom>
          <a:ln w="12700">
            <a:miter lim="400000"/>
          </a:ln>
          <a:effectLst>
            <a:outerShdw sx="100000" sy="100000" kx="0" ky="0" algn="b" rotWithShape="0" blurRad="190500" dist="8455" dir="2655858">
              <a:srgbClr val="0D458F"/>
            </a:outerShdw>
          </a:effectLst>
        </p:spPr>
      </p:pic>
      <p:sp>
        <p:nvSpPr>
          <p:cNvPr id="218" name="Problemas…"/>
          <p:cNvSpPr txBox="1"/>
          <p:nvPr>
            <p:ph type="ctrTitle"/>
          </p:nvPr>
        </p:nvSpPr>
        <p:spPr>
          <a:xfrm>
            <a:off x="6345437" y="7824140"/>
            <a:ext cx="11693126" cy="5049493"/>
          </a:xfrm>
          <a:prstGeom prst="rect">
            <a:avLst/>
          </a:prstGeom>
        </p:spPr>
        <p:txBody>
          <a:bodyPr anchor="ctr"/>
          <a:lstStyle/>
          <a:p>
            <a:pPr algn="ctr" defTabSz="825500">
              <a:lnSpc>
                <a:spcPts val="12400"/>
              </a:lnSpc>
              <a:defRPr b="0" spc="0" sz="15200">
                <a:solidFill>
                  <a:srgbClr val="FF922B"/>
                </a:solidFill>
                <a:effectLst>
                  <a:outerShdw sx="100000" sy="100000" kx="0" ky="0" algn="b" rotWithShape="0" blurRad="38100" dist="88900" dir="15660000">
                    <a:srgbClr val="0D458F"/>
                  </a:outerShdw>
                </a:effectLst>
                <a:latin typeface="Helvetica Neue Black Condensed"/>
                <a:ea typeface="Helvetica Neue Black Condensed"/>
                <a:cs typeface="Helvetica Neue Black Condensed"/>
                <a:sym typeface="Helvetica Neue Black Condensed"/>
              </a:defRPr>
            </a:pPr>
            <a:r>
              <a:t>Problemas</a:t>
            </a:r>
            <a:endParaRPr sz="10400"/>
          </a:p>
          <a:p>
            <a:pPr algn="ctr" defTabSz="825500">
              <a:lnSpc>
                <a:spcPts val="12400"/>
              </a:lnSpc>
              <a:defRPr b="0" spc="0" sz="15200">
                <a:solidFill>
                  <a:srgbClr val="FF922B"/>
                </a:solidFill>
                <a:effectLst>
                  <a:outerShdw sx="100000" sy="100000" kx="0" ky="0" algn="b" rotWithShape="0" blurRad="38100" dist="88900" dir="15660000">
                    <a:srgbClr val="0D458F"/>
                  </a:outerShdw>
                </a:effectLst>
                <a:latin typeface="Helvetica Neue Black Condensed"/>
                <a:ea typeface="Helvetica Neue Black Condensed"/>
                <a:cs typeface="Helvetica Neue Black Condensed"/>
                <a:sym typeface="Helvetica Neue Black Condensed"/>
              </a:defRPr>
            </a:pPr>
            <a:r>
              <a:rPr sz="9200"/>
              <a:t>de los </a:t>
            </a:r>
            <a:r>
              <a:t>jóvenes</a:t>
            </a:r>
          </a:p>
        </p:txBody>
      </p:sp>
      <p:sp>
        <p:nvSpPr>
          <p:cNvPr id="219" name="Capítulo 31"/>
          <p:cNvSpPr txBox="1"/>
          <p:nvPr/>
        </p:nvSpPr>
        <p:spPr>
          <a:xfrm>
            <a:off x="1325247" y="1651827"/>
            <a:ext cx="5628552" cy="1891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1" indent="342900" defTabSz="1828754">
              <a:lnSpc>
                <a:spcPct val="80000"/>
              </a:lnSpc>
              <a:defRPr b="1" spc="-174" sz="8700"/>
            </a:pPr>
            <a:r>
              <a:rPr b="0" spc="0" sz="8400">
                <a:effectLst>
                  <a:outerShdw sx="100000" sy="100000" kx="0" ky="0" algn="b" rotWithShape="0" blurRad="19050" dist="47625" dir="4500000">
                    <a:srgbClr val="633414"/>
                  </a:outerShdw>
                </a:effectLst>
                <a:latin typeface="Helvetica Neue Black Condensed"/>
                <a:ea typeface="Helvetica Neue Black Condensed"/>
                <a:cs typeface="Helvetica Neue Black Condensed"/>
                <a:sym typeface="Helvetica Neue Black Condensed"/>
              </a:rPr>
              <a:t>Capítulo 31</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21" name="Imagen" descr="Imagen"/>
          <p:cNvPicPr>
            <a:picLocks noChangeAspect="1"/>
          </p:cNvPicPr>
          <p:nvPr/>
        </p:nvPicPr>
        <p:blipFill>
          <a:blip r:embed="rId3">
            <a:extLst/>
          </a:blip>
          <a:stretch>
            <a:fillRect/>
          </a:stretch>
        </p:blipFill>
        <p:spPr>
          <a:xfrm>
            <a:off x="7816608" y="4887957"/>
            <a:ext cx="15140002" cy="6522817"/>
          </a:xfrm>
          <a:prstGeom prst="rect">
            <a:avLst/>
          </a:prstGeom>
          <a:ln w="12700">
            <a:miter lim="400000"/>
          </a:ln>
          <a:effectLst>
            <a:outerShdw sx="100000" sy="100000" kx="0" ky="0" algn="b" rotWithShape="0" blurRad="190500" dist="419100" dir="5400000">
              <a:srgbClr val="434343"/>
            </a:outerShdw>
          </a:effectLst>
        </p:spPr>
      </p:pic>
      <p:sp>
        <p:nvSpPr>
          <p:cNvPr id="222" name="—EC 457 (1900). {1MCP 283.1}"/>
          <p:cNvSpPr txBox="1"/>
          <p:nvPr>
            <p:ph type="body" idx="21"/>
          </p:nvPr>
        </p:nvSpPr>
        <p:spPr>
          <a:xfrm>
            <a:off x="16425640" y="12451489"/>
            <a:ext cx="6335951" cy="1137884"/>
          </a:xfrm>
          <a:prstGeom prst="rect">
            <a:avLst/>
          </a:prstGeom>
          <a:extLst>
            <a:ext uri="{C572A759-6A51-4108-AA02-DFA0A04FC94B}">
              <ma14:wrappingTextBoxFlag xmlns:ma14="http://schemas.microsoft.com/office/mac/drawingml/2011/main" val="1"/>
            </a:ext>
          </a:extLst>
        </p:spPr>
        <p:txBody>
          <a:bodyPr/>
          <a:lstStyle/>
          <a:p>
            <a:pPr marL="440856" indent="-324231" algn="r" defTabSz="1682453">
              <a:lnSpc>
                <a:spcPct val="90000"/>
              </a:lnSpc>
              <a:defRPr b="0" spc="-48" sz="2415">
                <a:latin typeface="Helvetica Neue Thin"/>
                <a:ea typeface="Helvetica Neue Thin"/>
                <a:cs typeface="Helvetica Neue Thin"/>
                <a:sym typeface="Helvetica Neue Thin"/>
              </a:defRPr>
            </a:pPr>
            <a:r>
              <a:t>—EC 457 (1900). {1MCP 283.1}</a:t>
            </a:r>
          </a:p>
          <a:p>
            <a:pPr marL="440856" indent="-324231" algn="r" defTabSz="1682453">
              <a:lnSpc>
                <a:spcPct val="90000"/>
              </a:lnSpc>
              <a:defRPr b="0" spc="-48" sz="2415">
                <a:latin typeface="Helvetica Neue Thin"/>
                <a:ea typeface="Helvetica Neue Thin"/>
                <a:cs typeface="Helvetica Neue Thin"/>
                <a:sym typeface="Helvetica Neue Thin"/>
              </a:defRPr>
            </a:pPr>
          </a:p>
        </p:txBody>
      </p:sp>
      <p:sp>
        <p:nvSpPr>
          <p:cNvPr id="223" name="Son receptivos y tienen esperanzas"/>
          <p:cNvSpPr txBox="1"/>
          <p:nvPr>
            <p:ph type="ctrTitle"/>
          </p:nvPr>
        </p:nvSpPr>
        <p:spPr>
          <a:xfrm>
            <a:off x="1206498" y="13054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Son receptivos y tienen esperanzas</a:t>
            </a:r>
          </a:p>
        </p:txBody>
      </p:sp>
      <p:sp>
        <p:nvSpPr>
          <p:cNvPr id="224" name="El Señor pide que los jóvenes entren en su servicio por que:"/>
          <p:cNvSpPr txBox="1"/>
          <p:nvPr>
            <p:ph type="subTitle" sz="quarter" idx="1"/>
          </p:nvPr>
        </p:nvSpPr>
        <p:spPr>
          <a:xfrm>
            <a:off x="3699165" y="3389344"/>
            <a:ext cx="16985670" cy="1587437"/>
          </a:xfrm>
          <a:prstGeom prst="rect">
            <a:avLst/>
          </a:prstGeom>
        </p:spPr>
        <p:txBody>
          <a:bodyPr/>
          <a:lstStyle/>
          <a:p>
            <a:pPr algn="ctr" defTabSz="2072588">
              <a:lnSpc>
                <a:spcPct val="90000"/>
              </a:lnSpc>
              <a:spcBef>
                <a:spcPts val="3800"/>
              </a:spcBef>
              <a:defRPr b="0" i="1" sz="4845">
                <a:latin typeface="Times New Roman"/>
                <a:ea typeface="Times New Roman"/>
                <a:cs typeface="Times New Roman"/>
                <a:sym typeface="Times New Roman"/>
              </a:defRPr>
            </a:pPr>
            <a:r>
              <a:t>El </a:t>
            </a:r>
            <a:r>
              <a:rPr sz="6035"/>
              <a:t>Señor pide que los jóvenes entren</a:t>
            </a:r>
            <a:r>
              <a:t> en su servicio por que:</a:t>
            </a:r>
          </a:p>
        </p:txBody>
      </p:sp>
      <p:sp>
        <p:nvSpPr>
          <p:cNvPr id="225" name="Son receptivos, fuertes, ferviente y esperanzados.…"/>
          <p:cNvSpPr txBox="1"/>
          <p:nvPr/>
        </p:nvSpPr>
        <p:spPr>
          <a:xfrm>
            <a:off x="9580870" y="5473199"/>
            <a:ext cx="13183951" cy="70447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016000" indent="-1016000" algn="l">
              <a:lnSpc>
                <a:spcPts val="7200"/>
              </a:lnSpc>
              <a:spcBef>
                <a:spcPts val="3300"/>
              </a:spcBef>
              <a:buSzPct val="80000"/>
              <a:buBlip>
                <a:blip r:embed="rId4"/>
              </a:buBlip>
              <a:defRPr sz="4800"/>
            </a:pP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Son receptivos</a:t>
            </a:r>
            <a:r>
              <a:t>,</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 fuertes</a:t>
            </a:r>
            <a:r>
              <a:t>,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ferviente </a:t>
            </a:r>
            <a:r>
              <a:t>y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esperanzados</a:t>
            </a:r>
            <a:r>
              <a:t>. </a:t>
            </a:r>
          </a:p>
          <a:p>
            <a:pPr marL="762000" indent="-762000" algn="l">
              <a:lnSpc>
                <a:spcPts val="7200"/>
              </a:lnSpc>
              <a:spcBef>
                <a:spcPts val="3300"/>
              </a:spcBef>
              <a:buSzPct val="80000"/>
              <a:buBlip>
                <a:blip r:embed="rId4"/>
              </a:buBlip>
              <a:defRPr sz="4800"/>
            </a:pPr>
            <a:r>
              <a:t>Una vez que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hayan gustado</a:t>
            </a:r>
            <a:r>
              <a:t> la bendición del </a:t>
            </a:r>
            <a:r>
              <a:rPr spc="-128" sz="64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sacrificio propio</a:t>
            </a:r>
            <a:r>
              <a:t>, estarán aprendiendo constantemente.</a:t>
            </a:r>
          </a:p>
        </p:txBody>
      </p:sp>
      <p:pic>
        <p:nvPicPr>
          <p:cNvPr id="226" name="Imagen" descr="Imagen"/>
          <p:cNvPicPr>
            <a:picLocks noChangeAspect="1"/>
          </p:cNvPicPr>
          <p:nvPr/>
        </p:nvPicPr>
        <p:blipFill>
          <a:blip r:embed="rId5">
            <a:extLst/>
          </a:blip>
          <a:stretch>
            <a:fillRect/>
          </a:stretch>
        </p:blipFill>
        <p:spPr>
          <a:xfrm>
            <a:off x="135695" y="6133912"/>
            <a:ext cx="11214608" cy="757226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Rectángulo redondeado"/>
          <p:cNvSpPr/>
          <p:nvPr/>
        </p:nvSpPr>
        <p:spPr>
          <a:xfrm>
            <a:off x="1492876" y="4528127"/>
            <a:ext cx="11937111" cy="8662867"/>
          </a:xfrm>
          <a:prstGeom prst="roundRect">
            <a:avLst>
              <a:gd name="adj" fmla="val 2277"/>
            </a:avLst>
          </a:prstGeom>
          <a:blipFill>
            <a:blip r:embed="rId2">
              <a:alphaModFix amt="89224"/>
            </a:blip>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29" name="—The Signs of the Times, 11 de octubre de 1910; Conducción del Niño, 181. {1MCP 283.2}"/>
          <p:cNvSpPr txBox="1"/>
          <p:nvPr>
            <p:ph type="body" idx="21"/>
          </p:nvPr>
        </p:nvSpPr>
        <p:spPr>
          <a:xfrm>
            <a:off x="1435099" y="12811343"/>
            <a:ext cx="21971002" cy="1137884"/>
          </a:xfrm>
          <a:prstGeom prst="rect">
            <a:avLst/>
          </a:prstGeom>
          <a:extLst>
            <a:ext uri="{C572A759-6A51-4108-AA02-DFA0A04FC94B}">
              <ma14:wrappingTextBoxFlag xmlns:ma14="http://schemas.microsoft.com/office/mac/drawingml/2011/main" val="1"/>
            </a:ext>
          </a:extLst>
        </p:spPr>
        <p:txBody>
          <a:bodyPr/>
          <a:lstStyle/>
          <a:p>
            <a:pPr marL="440856" indent="-324231" algn="r" defTabSz="1682453">
              <a:lnSpc>
                <a:spcPct val="90000"/>
              </a:lnSpc>
              <a:defRPr b="0" spc="-48" sz="2415">
                <a:latin typeface="Helvetica Neue Thin"/>
                <a:ea typeface="Helvetica Neue Thin"/>
                <a:cs typeface="Helvetica Neue Thin"/>
                <a:sym typeface="Helvetica Neue Thin"/>
              </a:defRPr>
            </a:pPr>
            <a:r>
              <a:t>—The Signs of the Times, 11 de octubre de 1910; Conducción del Niño, 181. {1MCP 283.2}</a:t>
            </a:r>
          </a:p>
          <a:p>
            <a:pPr marL="440856" indent="-324231" algn="r" defTabSz="1682453">
              <a:lnSpc>
                <a:spcPct val="90000"/>
              </a:lnSpc>
              <a:defRPr b="0" spc="-48" sz="2415">
                <a:latin typeface="Helvetica Neue Thin"/>
                <a:ea typeface="Helvetica Neue Thin"/>
                <a:cs typeface="Helvetica Neue Thin"/>
                <a:sym typeface="Helvetica Neue Thin"/>
              </a:defRPr>
            </a:pPr>
          </a:p>
        </p:txBody>
      </p:sp>
      <p:sp>
        <p:nvSpPr>
          <p:cNvPr id="230" name="Debe elegir el destino de su vida"/>
          <p:cNvSpPr txBox="1"/>
          <p:nvPr>
            <p:ph type="ctrTitle"/>
          </p:nvPr>
        </p:nvSpPr>
        <p:spPr>
          <a:xfrm>
            <a:off x="5256013" y="1288649"/>
            <a:ext cx="13871974" cy="1361516"/>
          </a:xfrm>
          <a:prstGeom prst="rect">
            <a:avLst/>
          </a:prstGeom>
        </p:spPr>
        <p:txBody>
          <a:bodyPr/>
          <a:lstStyle>
            <a:lvl1pPr algn="ctr" defTabSz="1731220">
              <a:defRPr b="0" spc="-164" sz="8236">
                <a:effectLst>
                  <a:outerShdw sx="100000" sy="100000" kx="0" ky="0" algn="b" rotWithShape="0" blurRad="18034" dist="45085" dir="18900000">
                    <a:srgbClr val="6C6C6C"/>
                  </a:outerShdw>
                </a:effectLst>
                <a:latin typeface="Helvetica Neue Black Condensed"/>
                <a:ea typeface="Helvetica Neue Black Condensed"/>
                <a:cs typeface="Helvetica Neue Black Condensed"/>
                <a:sym typeface="Helvetica Neue Black Condensed"/>
              </a:defRPr>
            </a:lvl1pPr>
          </a:lstStyle>
          <a:p>
            <a:pPr/>
            <a:r>
              <a:t>Debe elegir el destino de su vida</a:t>
            </a:r>
          </a:p>
        </p:txBody>
      </p:sp>
      <p:sp>
        <p:nvSpPr>
          <p:cNvPr id="231" name="Cada joven determina la historia de su vida por"/>
          <p:cNvSpPr txBox="1"/>
          <p:nvPr>
            <p:ph type="subTitle" sz="quarter" idx="1"/>
          </p:nvPr>
        </p:nvSpPr>
        <p:spPr>
          <a:xfrm>
            <a:off x="1206500" y="3649657"/>
            <a:ext cx="13442950" cy="784945"/>
          </a:xfrm>
          <a:prstGeom prst="rect">
            <a:avLst/>
          </a:prstGeom>
        </p:spPr>
        <p:txBody>
          <a:bodyPr/>
          <a:lstStyle>
            <a:lvl1pPr defTabSz="2072588">
              <a:lnSpc>
                <a:spcPct val="90000"/>
              </a:lnSpc>
              <a:spcBef>
                <a:spcPts val="3800"/>
              </a:spcBef>
              <a:defRPr b="0" i="1" sz="4845">
                <a:latin typeface="Times New Roman"/>
                <a:ea typeface="Times New Roman"/>
                <a:cs typeface="Times New Roman"/>
                <a:sym typeface="Times New Roman"/>
              </a:defRPr>
            </a:lvl1pPr>
          </a:lstStyle>
          <a:p>
            <a:pPr/>
            <a:r>
              <a:t>Cada joven determina la historia de su vida por</a:t>
            </a:r>
          </a:p>
        </p:txBody>
      </p:sp>
      <p:sp>
        <p:nvSpPr>
          <p:cNvPr id="232" name="Los pensamientos y sentimientos acariciados…"/>
          <p:cNvSpPr txBox="1"/>
          <p:nvPr/>
        </p:nvSpPr>
        <p:spPr>
          <a:xfrm>
            <a:off x="1846083" y="5122641"/>
            <a:ext cx="10500844" cy="70006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90575" indent="-790575" algn="l" defTabSz="2023821">
              <a:lnSpc>
                <a:spcPts val="8300"/>
              </a:lnSpc>
              <a:spcBef>
                <a:spcPts val="3500"/>
              </a:spcBef>
              <a:buSzPct val="80000"/>
              <a:buBlip>
                <a:blip r:embed="rId3"/>
              </a:buBlip>
              <a:defRPr sz="8217"/>
            </a:pPr>
            <a:r>
              <a:t>Los pensamientos y sentimientos acariciados</a:t>
            </a:r>
          </a:p>
          <a:p>
            <a:pPr marL="790575" indent="-790575" algn="l" defTabSz="2023821">
              <a:lnSpc>
                <a:spcPts val="8300"/>
              </a:lnSpc>
              <a:spcBef>
                <a:spcPts val="3500"/>
              </a:spcBef>
              <a:buSzPct val="80000"/>
              <a:buBlip>
                <a:blip r:embed="rId3"/>
              </a:buBlip>
              <a:defRPr sz="8217"/>
            </a:pPr>
            <a:r>
              <a:t>Los hábitos correctos, virtuosos y enérgico.</a:t>
            </a:r>
          </a:p>
        </p:txBody>
      </p:sp>
      <p:pic>
        <p:nvPicPr>
          <p:cNvPr id="233" name="Galería de imágenes" descr="Galería de imágenes"/>
          <p:cNvPicPr>
            <a:picLocks noChangeAspect="1"/>
          </p:cNvPicPr>
          <p:nvPr/>
        </p:nvPicPr>
        <p:blipFill>
          <a:blip r:embed="rId4">
            <a:extLst/>
          </a:blip>
          <a:stretch>
            <a:fillRect/>
          </a:stretch>
        </p:blipFill>
        <p:spPr>
          <a:xfrm>
            <a:off x="12433296" y="4410479"/>
            <a:ext cx="11244565" cy="895338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Galería de imágenes" descr="Galería de imágenes"/>
          <p:cNvPicPr>
            <a:picLocks noChangeAspect="1"/>
          </p:cNvPicPr>
          <p:nvPr/>
        </p:nvPicPr>
        <p:blipFill>
          <a:blip r:embed="rId2">
            <a:extLst/>
          </a:blip>
          <a:srcRect l="0" t="14448" r="0" b="14448"/>
          <a:stretch>
            <a:fillRect/>
          </a:stretch>
        </p:blipFill>
        <p:spPr>
          <a:xfrm>
            <a:off x="11049426" y="-156088"/>
            <a:ext cx="12843084" cy="7574502"/>
          </a:xfrm>
          <a:prstGeom prst="rect">
            <a:avLst/>
          </a:prstGeom>
          <a:ln w="12700">
            <a:miter lim="400000"/>
          </a:ln>
        </p:spPr>
      </p:pic>
      <p:sp>
        <p:nvSpPr>
          <p:cNvPr id="236" name="Rectángulo redondeado"/>
          <p:cNvSpPr/>
          <p:nvPr/>
        </p:nvSpPr>
        <p:spPr>
          <a:xfrm>
            <a:off x="8149010" y="7145721"/>
            <a:ext cx="15637864" cy="5534415"/>
          </a:xfrm>
          <a:prstGeom prst="roundRect">
            <a:avLst>
              <a:gd name="adj" fmla="val 4087"/>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37" name="Rectángulo redondeado"/>
          <p:cNvSpPr/>
          <p:nvPr/>
        </p:nvSpPr>
        <p:spPr>
          <a:xfrm>
            <a:off x="186842" y="3372007"/>
            <a:ext cx="8104221" cy="7152524"/>
          </a:xfrm>
          <a:prstGeom prst="roundRect">
            <a:avLst>
              <a:gd name="adj" fmla="val 2659"/>
            </a:avLst>
          </a:prstGeom>
          <a:blipFill>
            <a:blip r:embed="rId4"/>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38" name="—JT 1:316 (1872). {1MCP 284.1}"/>
          <p:cNvSpPr txBox="1"/>
          <p:nvPr>
            <p:ph type="body" idx="21"/>
          </p:nvPr>
        </p:nvSpPr>
        <p:spPr>
          <a:xfrm>
            <a:off x="-3869804" y="10971833"/>
            <a:ext cx="11137481" cy="711526"/>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—JT 1:316 (1872). {1MCP 284.1}</a:t>
            </a:r>
          </a:p>
        </p:txBody>
      </p:sp>
      <p:sp>
        <p:nvSpPr>
          <p:cNvPr id="239" name="La causa de la debilidad mental y moral"/>
          <p:cNvSpPr txBox="1"/>
          <p:nvPr>
            <p:ph type="ctrTitle"/>
          </p:nvPr>
        </p:nvSpPr>
        <p:spPr>
          <a:xfrm>
            <a:off x="3265404" y="765312"/>
            <a:ext cx="17853192" cy="1289919"/>
          </a:xfrm>
          <a:prstGeom prst="rect">
            <a:avLst/>
          </a:prstGeom>
        </p:spPr>
        <p:txBody>
          <a:bodyPr/>
          <a:lstStyle/>
          <a:p>
            <a:pPr algn="ctr" defTabSz="1633687">
              <a:defRPr b="0" spc="-155" sz="7772">
                <a:effectLst>
                  <a:outerShdw sx="100000" sy="100000" kx="0" ky="0" algn="b" rotWithShape="0" blurRad="17018" dist="42545" dir="18900000">
                    <a:srgbClr val="6C6C6C"/>
                  </a:outerShdw>
                </a:effectLst>
                <a:latin typeface="Helvetica Neue Black Condensed"/>
                <a:ea typeface="Helvetica Neue Black Condensed"/>
                <a:cs typeface="Helvetica Neue Black Condensed"/>
                <a:sym typeface="Helvetica Neue Black Condensed"/>
              </a:defRPr>
            </a:pPr>
            <a:r>
              <a:rPr spc="-127" sz="6365"/>
              <a:t>La </a:t>
            </a:r>
            <a:r>
              <a:t>causa </a:t>
            </a:r>
            <a:r>
              <a:rPr spc="-127" sz="6365"/>
              <a:t>de la </a:t>
            </a:r>
            <a:r>
              <a:t>debilidad mental </a:t>
            </a:r>
            <a:r>
              <a:rPr spc="-127" sz="6365"/>
              <a:t>y </a:t>
            </a:r>
            <a:r>
              <a:t>moral</a:t>
            </a:r>
          </a:p>
        </p:txBody>
      </p:sp>
      <p:sp>
        <p:nvSpPr>
          <p:cNvPr id="240" name="Enseñe a los jóvenes a pensar correctamente y actuar por su cuenta, en la medida en que lo permita su capacidad e inclinación mental."/>
          <p:cNvSpPr txBox="1"/>
          <p:nvPr>
            <p:ph type="subTitle" sz="quarter" idx="1"/>
          </p:nvPr>
        </p:nvSpPr>
        <p:spPr>
          <a:xfrm>
            <a:off x="609832" y="3920476"/>
            <a:ext cx="6103284" cy="5875048"/>
          </a:xfrm>
          <a:prstGeom prst="rect">
            <a:avLst/>
          </a:prstGeom>
        </p:spPr>
        <p:txBody>
          <a:bodyPr/>
          <a:lstStyle>
            <a:lvl1pPr marL="380999" indent="-380999" defTabSz="1219169">
              <a:lnSpc>
                <a:spcPts val="5000"/>
              </a:lnSpc>
              <a:spcBef>
                <a:spcPts val="2100"/>
              </a:spcBef>
              <a:buSzPct val="80000"/>
              <a:buBlip>
                <a:blip r:embed="rId5"/>
              </a:buBlip>
              <a:defRPr b="0" sz="4950"/>
            </a:lvl1pPr>
          </a:lstStyle>
          <a:p>
            <a:pPr/>
            <a:r>
              <a:t>Enseñe a los jóvenes a pensar correctamente y actuar por su cuenta, en la medida en que lo permita su capacidad e inclinación mental.</a:t>
            </a:r>
          </a:p>
        </p:txBody>
      </p:sp>
      <p:sp>
        <p:nvSpPr>
          <p:cNvPr id="241" name="Pueda desarrollarse su pensamiento, su sentido de respeto propio y su confianza en su propia capacidad de obrar.…"/>
          <p:cNvSpPr txBox="1"/>
          <p:nvPr/>
        </p:nvSpPr>
        <p:spPr>
          <a:xfrm>
            <a:off x="8805489" y="7657846"/>
            <a:ext cx="14324905" cy="45101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525779" indent="-525779" algn="l" defTabSz="1682453">
              <a:lnSpc>
                <a:spcPts val="6300"/>
              </a:lnSpc>
              <a:spcBef>
                <a:spcPts val="2200"/>
              </a:spcBef>
              <a:buSzPct val="80000"/>
              <a:buBlip>
                <a:blip r:embed="rId5"/>
              </a:buBlip>
              <a:defRPr sz="5382">
                <a:latin typeface="Helvetica Neue Thin"/>
                <a:ea typeface="Helvetica Neue Thin"/>
                <a:cs typeface="Helvetica Neue Thin"/>
                <a:sym typeface="Helvetica Neue Thin"/>
              </a:defRPr>
            </a:pPr>
            <a:r>
              <a:t>Pueda desarrollarse su pensamiento, su sentido de respeto propio y su confianza en su propia capacidad de obrar.</a:t>
            </a:r>
          </a:p>
          <a:p>
            <a:pPr marL="525779" indent="-525779" algn="l" defTabSz="1682453">
              <a:lnSpc>
                <a:spcPts val="6300"/>
              </a:lnSpc>
              <a:spcBef>
                <a:spcPts val="2200"/>
              </a:spcBef>
              <a:buSzPct val="80000"/>
              <a:buBlip>
                <a:blip r:embed="rId5"/>
              </a:buBlip>
              <a:defRPr sz="5382">
                <a:latin typeface="Helvetica Neue Thin"/>
                <a:ea typeface="Helvetica Neue Thin"/>
                <a:cs typeface="Helvetica Neue Thin"/>
                <a:sym typeface="Helvetica Neue Thin"/>
              </a:defRPr>
            </a:pPr>
            <a:r>
              <a:t>La educación severa producirá siempre una clase de seres débiles en fuerza mental y moral.</a:t>
            </a:r>
          </a:p>
        </p:txBody>
      </p:sp>
      <p:sp>
        <p:nvSpPr>
          <p:cNvPr id="242" name="Línea"/>
          <p:cNvSpPr/>
          <p:nvPr/>
        </p:nvSpPr>
        <p:spPr>
          <a:xfrm>
            <a:off x="6951243" y="6493056"/>
            <a:ext cx="3967819" cy="1064656"/>
          </a:xfrm>
          <a:prstGeom prst="line">
            <a:avLst/>
          </a:prstGeom>
          <a:ln w="152400" cap="rnd">
            <a:solidFill>
              <a:schemeClr val="accent4">
                <a:hueOff val="475731"/>
                <a:satOff val="-4338"/>
                <a:lumOff val="10182"/>
              </a:schemeClr>
            </a:solidFill>
            <a:custDash>
              <a:ds d="100000" sp="200000"/>
            </a:custDash>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Rectángulo redondeado"/>
          <p:cNvSpPr/>
          <p:nvPr/>
        </p:nvSpPr>
        <p:spPr>
          <a:xfrm>
            <a:off x="655724" y="3406767"/>
            <a:ext cx="17794664" cy="9157055"/>
          </a:xfrm>
          <a:prstGeom prst="roundRect">
            <a:avLst>
              <a:gd name="adj" fmla="val 2152"/>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45" name="—Joyas de los Testimonios 1:315 (1872).{1MCP 284.2}"/>
          <p:cNvSpPr txBox="1"/>
          <p:nvPr>
            <p:ph type="body" idx="21"/>
          </p:nvPr>
        </p:nvSpPr>
        <p:spPr>
          <a:xfrm>
            <a:off x="12205010" y="12287773"/>
            <a:ext cx="9364755" cy="811354"/>
          </a:xfrm>
          <a:prstGeom prst="rect">
            <a:avLst/>
          </a:prstGeom>
          <a:extLst>
            <a:ext uri="{C572A759-6A51-4108-AA02-DFA0A04FC94B}">
              <ma14:wrappingTextBoxFlag xmlns:ma14="http://schemas.microsoft.com/office/mac/drawingml/2011/main" val="1"/>
            </a:ext>
          </a:extLst>
        </p:spPr>
        <p:txBody>
          <a:bodyPr/>
          <a:lstStyle>
            <a:lvl1pPr marL="568641" indent="-418211" algn="r" defTabSz="2170121">
              <a:lnSpc>
                <a:spcPct val="90000"/>
              </a:lnSpc>
              <a:defRPr b="0" spc="-62" sz="3115">
                <a:latin typeface="Helvetica Neue Thin"/>
                <a:ea typeface="Helvetica Neue Thin"/>
                <a:cs typeface="Helvetica Neue Thin"/>
                <a:sym typeface="Helvetica Neue Thin"/>
              </a:defRPr>
            </a:lvl1pPr>
          </a:lstStyle>
          <a:p>
            <a:pPr/>
            <a:r>
              <a:t>—Joyas de los Testimonios 1:315 (1872).{1MCP 284.2} </a:t>
            </a:r>
          </a:p>
        </p:txBody>
      </p:sp>
      <p:sp>
        <p:nvSpPr>
          <p:cNvPr id="246" name="Educar la mente…"/>
          <p:cNvSpPr txBox="1"/>
          <p:nvPr>
            <p:ph type="ctrTitle"/>
          </p:nvPr>
        </p:nvSpPr>
        <p:spPr>
          <a:xfrm>
            <a:off x="5141878" y="569403"/>
            <a:ext cx="13425408" cy="2447646"/>
          </a:xfrm>
          <a:prstGeom prst="rect">
            <a:avLst/>
          </a:prstGeom>
        </p:spPr>
        <p:txBody>
          <a:bodyPr/>
          <a:lstStyle/>
          <a:p>
            <a:pPr algn="ctr" defTabSz="2048204">
              <a:defRPr b="0" spc="-213" sz="10668">
                <a:effectLst>
                  <a:outerShdw sx="100000" sy="100000" kx="0" ky="0" algn="b" rotWithShape="0" blurRad="21336" dist="53339" dir="18900000">
                    <a:srgbClr val="6C6C6C"/>
                  </a:outerShdw>
                </a:effectLst>
                <a:latin typeface="Helvetica Neue Black Condensed"/>
                <a:ea typeface="Helvetica Neue Black Condensed"/>
                <a:cs typeface="Helvetica Neue Black Condensed"/>
                <a:sym typeface="Helvetica Neue Black Condensed"/>
              </a:defRPr>
            </a:pPr>
            <a:r>
              <a:t>Educar la mente</a:t>
            </a:r>
          </a:p>
          <a:p>
            <a:pPr algn="ctr" defTabSz="2048204">
              <a:defRPr b="0" spc="-131" sz="6551">
                <a:effectLst>
                  <a:outerShdw sx="100000" sy="100000" kx="0" ky="0" algn="b" rotWithShape="0" blurRad="21336" dist="53339" dir="18900000">
                    <a:srgbClr val="6C6C6C"/>
                  </a:outerShdw>
                </a:effectLst>
                <a:latin typeface="Helvetica Neue Black Condensed"/>
                <a:ea typeface="Helvetica Neue Black Condensed"/>
                <a:cs typeface="Helvetica Neue Black Condensed"/>
                <a:sym typeface="Helvetica Neue Black Condensed"/>
              </a:defRPr>
            </a:pPr>
            <a:r>
              <a:t>para que gobierne la vida</a:t>
            </a:r>
          </a:p>
        </p:txBody>
      </p:sp>
      <p:sp>
        <p:nvSpPr>
          <p:cNvPr id="247" name="Los niños tienen una voluntad inteligente.…"/>
          <p:cNvSpPr txBox="1"/>
          <p:nvPr>
            <p:ph type="subTitle" sz="half" idx="1"/>
          </p:nvPr>
        </p:nvSpPr>
        <p:spPr>
          <a:xfrm>
            <a:off x="1001205" y="4023235"/>
            <a:ext cx="15987219" cy="8252261"/>
          </a:xfrm>
          <a:prstGeom prst="rect">
            <a:avLst/>
          </a:prstGeom>
        </p:spPr>
        <p:txBody>
          <a:bodyPr/>
          <a:lstStyle/>
          <a:p>
            <a:pPr marL="801485" indent="-801485" defTabSz="1584920">
              <a:lnSpc>
                <a:spcPts val="6500"/>
              </a:lnSpc>
              <a:spcBef>
                <a:spcPts val="2700"/>
              </a:spcBef>
              <a:buSzPct val="80000"/>
              <a:buBlip>
                <a:blip r:embed="rId3"/>
              </a:buBlip>
              <a:defRPr b="0" sz="6435">
                <a:effectLst>
                  <a:outerShdw sx="100000" sy="100000" kx="0" ky="0" algn="b" rotWithShape="0" blurRad="8255" dist="41275" dir="18900000">
                    <a:srgbClr val="A9A9A9"/>
                  </a:outerShdw>
                </a:effectLst>
                <a:latin typeface="Helvetica Neue Thin"/>
                <a:ea typeface="Helvetica Neue Thin"/>
                <a:cs typeface="Helvetica Neue Thin"/>
                <a:sym typeface="Helvetica Neue Thin"/>
              </a:defRPr>
            </a:pPr>
            <a:r>
              <a:rPr sz="5785"/>
              <a:t>Los niños tienen una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voluntad inteligente</a:t>
            </a:r>
            <a:r>
              <a:t>.</a:t>
            </a:r>
          </a:p>
          <a:p>
            <a:pPr marL="891539" indent="-891539" defTabSz="1584920">
              <a:lnSpc>
                <a:spcPts val="6500"/>
              </a:lnSpc>
              <a:spcBef>
                <a:spcPts val="2700"/>
              </a:spcBef>
              <a:buSzPct val="80000"/>
              <a:buBlip>
                <a:blip r:embed="rId3"/>
              </a:buBlip>
              <a:defRPr b="0" sz="6435">
                <a:effectLst>
                  <a:outerShdw sx="100000" sy="100000" kx="0" ky="0" algn="b" rotWithShape="0" blurRad="8255" dist="41275" dir="18900000">
                    <a:srgbClr val="A9A9A9"/>
                  </a:outerShdw>
                </a:effectLst>
                <a:latin typeface="Helvetica Neue Thin"/>
                <a:ea typeface="Helvetica Neue Thin"/>
                <a:cs typeface="Helvetica Neue Thin"/>
                <a:sym typeface="Helvetica Neue Thin"/>
              </a:defRPr>
            </a:pPr>
            <a:r>
              <a:t>Debe ser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dirigida</a:t>
            </a:r>
            <a:r>
              <a:t> </a:t>
            </a:r>
            <a:r>
              <a:rPr sz="5785"/>
              <a:t>para que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controle</a:t>
            </a:r>
            <a:r>
              <a:t> </a:t>
            </a:r>
            <a:r>
              <a:rPr sz="5785"/>
              <a:t>todas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sus facultades</a:t>
            </a:r>
            <a:r>
              <a:t>. </a:t>
            </a:r>
          </a:p>
          <a:p>
            <a:pPr marL="927561" indent="-927561" defTabSz="1584920">
              <a:lnSpc>
                <a:spcPts val="6500"/>
              </a:lnSpc>
              <a:spcBef>
                <a:spcPts val="2700"/>
              </a:spcBef>
              <a:buSzPct val="80000"/>
              <a:buBlip>
                <a:blip r:embed="rId3"/>
              </a:buBlip>
              <a:defRPr b="0" sz="6435">
                <a:effectLst>
                  <a:outerShdw sx="100000" sy="100000" kx="0" ky="0" algn="b" rotWithShape="0" blurRad="8255" dist="41275" dir="18900000">
                    <a:srgbClr val="A9A9A9"/>
                  </a:outerShdw>
                </a:effectLst>
                <a:latin typeface="Helvetica Neue Thin"/>
                <a:ea typeface="Helvetica Neue Thin"/>
                <a:cs typeface="Helvetica Neue Thin"/>
                <a:sym typeface="Helvetica Neue Thin"/>
              </a:defRPr>
            </a:pP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Enseñarles</a:t>
            </a:r>
            <a:r>
              <a:t> del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dominio propio</a:t>
            </a:r>
            <a:r>
              <a:t>.</a:t>
            </a:r>
          </a:p>
          <a:p>
            <a:pPr marL="891539" indent="-891539" defTabSz="1584920">
              <a:lnSpc>
                <a:spcPts val="6500"/>
              </a:lnSpc>
              <a:spcBef>
                <a:spcPts val="2700"/>
              </a:spcBef>
              <a:buSzPct val="80000"/>
              <a:buBlip>
                <a:blip r:embed="rId3"/>
              </a:buBlip>
              <a:defRPr b="0" sz="6435">
                <a:effectLst>
                  <a:outerShdw sx="100000" sy="100000" kx="0" ky="0" algn="b" rotWithShape="0" blurRad="8255" dist="41275" dir="18900000">
                    <a:srgbClr val="A9A9A9"/>
                  </a:outerShdw>
                </a:effectLst>
                <a:latin typeface="Helvetica Neue Thin"/>
                <a:ea typeface="Helvetica Neue Thin"/>
                <a:cs typeface="Helvetica Neue Thin"/>
                <a:sym typeface="Helvetica Neue Thin"/>
              </a:defRPr>
            </a:pPr>
            <a:r>
              <a:t>Su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individualidad puede fundirse</a:t>
            </a:r>
            <a:r>
              <a:t> </a:t>
            </a:r>
            <a:r>
              <a:rPr sz="5655"/>
              <a:t>para todos los fines y propósitos.</a:t>
            </a:r>
            <a:endParaRPr sz="5655"/>
          </a:p>
          <a:p>
            <a:pPr marL="891539" indent="-891539" defTabSz="1584920">
              <a:lnSpc>
                <a:spcPts val="6500"/>
              </a:lnSpc>
              <a:spcBef>
                <a:spcPts val="2700"/>
              </a:spcBef>
              <a:buSzPct val="80000"/>
              <a:buBlip>
                <a:blip r:embed="rId3"/>
              </a:buBlip>
              <a:defRPr b="0" sz="6435">
                <a:effectLst>
                  <a:outerShdw sx="100000" sy="100000" kx="0" ky="0" algn="b" rotWithShape="0" blurRad="8255" dist="41275" dir="18900000">
                    <a:srgbClr val="A9A9A9"/>
                  </a:outerShdw>
                </a:effectLst>
                <a:latin typeface="Helvetica Neue Thin"/>
                <a:ea typeface="Helvetica Neue Thin"/>
                <a:cs typeface="Helvetica Neue Thin"/>
                <a:sym typeface="Helvetica Neue Thin"/>
              </a:defRPr>
            </a:pPr>
            <a:r>
              <a:t>Su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voluntad</a:t>
            </a:r>
            <a:r>
              <a:t> está </a:t>
            </a:r>
            <a:r>
              <a:rPr sz="6694">
                <a:effectLst>
                  <a:outerShdw sx="100000" sy="100000" kx="0" ky="0" algn="b" rotWithShape="0" blurRad="16510" dist="41275" dir="18900000">
                    <a:srgbClr val="434343"/>
                  </a:outerShdw>
                </a:effectLst>
                <a:latin typeface="Helvetica Neue Bold Condensed"/>
                <a:ea typeface="Helvetica Neue Bold Condensed"/>
                <a:cs typeface="Helvetica Neue Bold Condensed"/>
                <a:sym typeface="Helvetica Neue Bold Condensed"/>
              </a:rPr>
              <a:t>sometida</a:t>
            </a:r>
            <a:r>
              <a:t> </a:t>
            </a:r>
            <a:r>
              <a:rPr sz="5719"/>
              <a:t>a la del </a:t>
            </a:r>
            <a:r>
              <a:t>maestro. </a:t>
            </a:r>
          </a:p>
        </p:txBody>
      </p:sp>
      <p:pic>
        <p:nvPicPr>
          <p:cNvPr id="248" name="Imagen" descr="Imagen"/>
          <p:cNvPicPr>
            <a:picLocks noChangeAspect="1"/>
          </p:cNvPicPr>
          <p:nvPr/>
        </p:nvPicPr>
        <p:blipFill>
          <a:blip r:embed="rId4">
            <a:extLst/>
          </a:blip>
          <a:stretch>
            <a:fillRect/>
          </a:stretch>
        </p:blipFill>
        <p:spPr>
          <a:xfrm>
            <a:off x="17060846" y="4506164"/>
            <a:ext cx="6348393" cy="8443675"/>
          </a:xfrm>
          <a:prstGeom prst="rect">
            <a:avLst/>
          </a:prstGeom>
          <a:ln w="12700">
            <a:miter lim="400000"/>
          </a:ln>
          <a:effectLst>
            <a:outerShdw sx="100000" sy="100000" kx="0" ky="0" algn="b" rotWithShape="0" blurRad="190500" dist="101600" dir="5400000">
              <a:srgbClr val="A9A9A9">
                <a:alpha val="95859"/>
              </a:srgbClr>
            </a:outerShdw>
          </a:effectLst>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Globo cuadrado"/>
          <p:cNvSpPr/>
          <p:nvPr/>
        </p:nvSpPr>
        <p:spPr>
          <a:xfrm>
            <a:off x="1155501" y="3331035"/>
            <a:ext cx="22072998" cy="4675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4" y="0"/>
                </a:moveTo>
                <a:cubicBezTo>
                  <a:pt x="1017" y="0"/>
                  <a:pt x="915" y="484"/>
                  <a:pt x="915" y="1080"/>
                </a:cubicBezTo>
                <a:lnTo>
                  <a:pt x="915" y="8640"/>
                </a:lnTo>
                <a:lnTo>
                  <a:pt x="0" y="10800"/>
                </a:lnTo>
                <a:lnTo>
                  <a:pt x="915" y="12960"/>
                </a:lnTo>
                <a:lnTo>
                  <a:pt x="915" y="20520"/>
                </a:lnTo>
                <a:cubicBezTo>
                  <a:pt x="915" y="21116"/>
                  <a:pt x="1017" y="21600"/>
                  <a:pt x="1144" y="21600"/>
                </a:cubicBezTo>
                <a:lnTo>
                  <a:pt x="21371" y="21600"/>
                </a:lnTo>
                <a:cubicBezTo>
                  <a:pt x="21498" y="21600"/>
                  <a:pt x="21600" y="21116"/>
                  <a:pt x="21600" y="20520"/>
                </a:cubicBezTo>
                <a:lnTo>
                  <a:pt x="21600" y="1080"/>
                </a:lnTo>
                <a:cubicBezTo>
                  <a:pt x="21600" y="484"/>
                  <a:pt x="21498" y="0"/>
                  <a:pt x="21371" y="0"/>
                </a:cubicBezTo>
                <a:lnTo>
                  <a:pt x="1144" y="0"/>
                </a:lnTo>
                <a:close/>
              </a:path>
            </a:pathLst>
          </a:custGeom>
          <a:solidFill>
            <a:srgbClr val="5AAFCF"/>
          </a:soli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51" name="{1MCP 284.4}"/>
          <p:cNvSpPr txBox="1"/>
          <p:nvPr>
            <p:ph type="body" idx="21"/>
          </p:nvPr>
        </p:nvSpPr>
        <p:spPr>
          <a:xfrm>
            <a:off x="1206499" y="11764631"/>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284.4}</a:t>
            </a:r>
          </a:p>
        </p:txBody>
      </p:sp>
      <p:sp>
        <p:nvSpPr>
          <p:cNvPr id="252" name="Son incapaces de pensar"/>
          <p:cNvSpPr txBox="1"/>
          <p:nvPr>
            <p:ph type="ctrTitle"/>
          </p:nvPr>
        </p:nvSpPr>
        <p:spPr>
          <a:xfrm>
            <a:off x="5050578" y="1305490"/>
            <a:ext cx="14282844" cy="1587437"/>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Son incapaces de pensar</a:t>
            </a:r>
          </a:p>
        </p:txBody>
      </p:sp>
      <p:sp>
        <p:nvSpPr>
          <p:cNvPr id="253" name="Estos niños han estado durante tanto tiempo bajo una regla férrea sin que se les permitiera pensar o actuar por su cuenta en lo que les correspondía, no tienen confianza en sí mismos para decidir de acuerdo con su propio juicio u opinión."/>
          <p:cNvSpPr txBox="1"/>
          <p:nvPr>
            <p:ph type="subTitle" sz="half" idx="1"/>
          </p:nvPr>
        </p:nvSpPr>
        <p:spPr>
          <a:xfrm>
            <a:off x="2418457" y="9048681"/>
            <a:ext cx="19547086" cy="4126788"/>
          </a:xfrm>
          <a:prstGeom prst="rect">
            <a:avLst/>
          </a:prstGeom>
        </p:spPr>
        <p:txBody>
          <a:bodyPr/>
          <a:lstStyle>
            <a:lvl1pPr algn="ctr" defTabSz="2438338">
              <a:lnSpc>
                <a:spcPct val="90000"/>
              </a:lnSpc>
              <a:spcBef>
                <a:spcPts val="4500"/>
              </a:spcBef>
              <a:defRPr b="0" i="1">
                <a:latin typeface="Times New Roman"/>
                <a:ea typeface="Times New Roman"/>
                <a:cs typeface="Times New Roman"/>
                <a:sym typeface="Times New Roman"/>
              </a:defRPr>
            </a:lvl1pPr>
          </a:lstStyle>
          <a:p>
            <a:pPr/>
            <a:r>
              <a:t>Estos niños han estado durante tanto tiempo bajo una regla férrea sin que se les permitiera pensar o actuar por su cuenta en lo que les correspondía, no tienen confianza en sí mismos para decidir de acuerdo con su propio juicio u opinión.</a:t>
            </a:r>
          </a:p>
        </p:txBody>
      </p:sp>
      <p:sp>
        <p:nvSpPr>
          <p:cNvPr id="254" name="Los niños parecen bien educados, mientras están bajo la disciplina pero cuando el sistema que los sujetó a reglas fijas se quebranta, parecen incapaces de pensar, actuar y decidir por su cuenta."/>
          <p:cNvSpPr txBox="1"/>
          <p:nvPr/>
        </p:nvSpPr>
        <p:spPr>
          <a:xfrm>
            <a:off x="2320403" y="3605235"/>
            <a:ext cx="19437018" cy="5282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sz="4800">
                <a:latin typeface="Helvetica Neue Light"/>
                <a:ea typeface="Helvetica Neue Light"/>
                <a:cs typeface="Helvetica Neue Light"/>
                <a:sym typeface="Helvetica Neue Light"/>
              </a:defRPr>
            </a:lvl1pPr>
          </a:lstStyle>
          <a:p>
            <a:pPr/>
            <a:r>
              <a:t>Los niños parecen bien educados, mientras están bajo la disciplina pero cuando el sistema que los sujetó a reglas fijas se quebranta, parecen incapaces de pensar, actuar y decidir por su cuenta.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