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6858000" cx="9144000"/>
  <p:notesSz cx="6858000" cy="9144000"/>
  <p:embeddedFontLst>
    <p:embeddedFont>
      <p:font typeface="Anton"/>
      <p:regular r:id="rId65"/>
    </p:embeddedFont>
    <p:embeddedFont>
      <p:font typeface="Pinyon Script"/>
      <p:regular r:id="rId66"/>
    </p:embeddedFont>
    <p:embeddedFont>
      <p:font typeface="Bad Script"/>
      <p:regular r:id="rId67"/>
    </p:embeddedFont>
    <p:embeddedFont>
      <p:font typeface="Nunito"/>
      <p:bold r:id="rId68"/>
      <p:boldItalic r:id="rId69"/>
    </p:embeddedFont>
    <p:embeddedFont>
      <p:font typeface="Corben"/>
      <p:bold r:id="rId70"/>
    </p:embeddedFont>
    <p:embeddedFont>
      <p:font typeface="Abril Fatface"/>
      <p:regular r:id="rId71"/>
    </p:embeddedFont>
    <p:embeddedFont>
      <p:font typeface="Short Stack"/>
      <p:regular r:id="rId72"/>
    </p:embeddedFont>
    <p:embeddedFont>
      <p:font typeface="Quintessential"/>
      <p:regular r:id="rId73"/>
    </p:embeddedFont>
    <p:embeddedFont>
      <p:font typeface="Jacques Francois Shadow"/>
      <p:regular r:id="rId74"/>
    </p:embeddedFont>
    <p:embeddedFont>
      <p:font typeface="Arimo"/>
      <p:regular r:id="rId75"/>
      <p:bold r:id="rId76"/>
      <p:italic r:id="rId77"/>
      <p:boldItalic r:id="rId78"/>
    </p:embeddedFont>
    <p:embeddedFont>
      <p:font typeface="Constantia"/>
      <p:regular r:id="rId79"/>
      <p:bold r:id="rId80"/>
      <p:italic r:id="rId81"/>
      <p:boldItalic r:id="rId82"/>
    </p:embeddedFont>
    <p:embeddedFont>
      <p:font typeface="Arial Narrow"/>
      <p:regular r:id="rId83"/>
      <p:bold r:id="rId84"/>
      <p:italic r:id="rId85"/>
      <p:boldItalic r:id="rId86"/>
    </p:embeddedFont>
    <p:embeddedFont>
      <p:font typeface="Courgette"/>
      <p:regular r:id="rId87"/>
    </p:embeddedFont>
    <p:embeddedFont>
      <p:font typeface="Radley"/>
      <p:regular r:id="rId88"/>
      <p:italic r:id="rId89"/>
    </p:embeddedFont>
    <p:embeddedFont>
      <p:font typeface="Arial Black"/>
      <p:regular r:id="rId90"/>
    </p:embeddedFont>
    <p:embeddedFont>
      <p:font typeface="Open Sans Light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3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37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ArialNarrow-bold.fntdata"/><Relationship Id="rId83" Type="http://schemas.openxmlformats.org/officeDocument/2006/relationships/font" Target="fonts/ArialNarrow-regular.fntdata"/><Relationship Id="rId42" Type="http://schemas.openxmlformats.org/officeDocument/2006/relationships/slide" Target="slides/slide37.xml"/><Relationship Id="rId86" Type="http://schemas.openxmlformats.org/officeDocument/2006/relationships/font" Target="fonts/ArialNarrow-boldItalic.fntdata"/><Relationship Id="rId41" Type="http://schemas.openxmlformats.org/officeDocument/2006/relationships/slide" Target="slides/slide36.xml"/><Relationship Id="rId85" Type="http://schemas.openxmlformats.org/officeDocument/2006/relationships/font" Target="fonts/ArialNarrow-italic.fntdata"/><Relationship Id="rId44" Type="http://schemas.openxmlformats.org/officeDocument/2006/relationships/slide" Target="slides/slide39.xml"/><Relationship Id="rId88" Type="http://schemas.openxmlformats.org/officeDocument/2006/relationships/font" Target="fonts/Radley-regular.fntdata"/><Relationship Id="rId43" Type="http://schemas.openxmlformats.org/officeDocument/2006/relationships/slide" Target="slides/slide38.xml"/><Relationship Id="rId87" Type="http://schemas.openxmlformats.org/officeDocument/2006/relationships/font" Target="fonts/Courgette-regular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Radley-italic.fntdata"/><Relationship Id="rId80" Type="http://schemas.openxmlformats.org/officeDocument/2006/relationships/font" Target="fonts/Constantia-bold.fntdata"/><Relationship Id="rId82" Type="http://schemas.openxmlformats.org/officeDocument/2006/relationships/font" Target="fonts/Constantia-boldItalic.fntdata"/><Relationship Id="rId81" Type="http://schemas.openxmlformats.org/officeDocument/2006/relationships/font" Target="fonts/Constantia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Quintessential-regular.fntdata"/><Relationship Id="rId72" Type="http://schemas.openxmlformats.org/officeDocument/2006/relationships/font" Target="fonts/ShortStack-regular.fntdata"/><Relationship Id="rId31" Type="http://schemas.openxmlformats.org/officeDocument/2006/relationships/slide" Target="slides/slide26.xml"/><Relationship Id="rId75" Type="http://schemas.openxmlformats.org/officeDocument/2006/relationships/font" Target="fonts/Arimo-regular.fntdata"/><Relationship Id="rId30" Type="http://schemas.openxmlformats.org/officeDocument/2006/relationships/slide" Target="slides/slide25.xml"/><Relationship Id="rId74" Type="http://schemas.openxmlformats.org/officeDocument/2006/relationships/font" Target="fonts/JacquesFrancoisShadow-regular.fntdata"/><Relationship Id="rId33" Type="http://schemas.openxmlformats.org/officeDocument/2006/relationships/slide" Target="slides/slide28.xml"/><Relationship Id="rId77" Type="http://schemas.openxmlformats.org/officeDocument/2006/relationships/font" Target="fonts/Arimo-italic.fntdata"/><Relationship Id="rId32" Type="http://schemas.openxmlformats.org/officeDocument/2006/relationships/slide" Target="slides/slide27.xml"/><Relationship Id="rId76" Type="http://schemas.openxmlformats.org/officeDocument/2006/relationships/font" Target="fonts/Arimo-bold.fntdata"/><Relationship Id="rId35" Type="http://schemas.openxmlformats.org/officeDocument/2006/relationships/slide" Target="slides/slide30.xml"/><Relationship Id="rId79" Type="http://schemas.openxmlformats.org/officeDocument/2006/relationships/font" Target="fonts/Constantia-regular.fntdata"/><Relationship Id="rId34" Type="http://schemas.openxmlformats.org/officeDocument/2006/relationships/slide" Target="slides/slide29.xml"/><Relationship Id="rId78" Type="http://schemas.openxmlformats.org/officeDocument/2006/relationships/font" Target="fonts/Arimo-boldItalic.fntdata"/><Relationship Id="rId71" Type="http://schemas.openxmlformats.org/officeDocument/2006/relationships/font" Target="fonts/AbrilFatface-regular.fntdata"/><Relationship Id="rId70" Type="http://schemas.openxmlformats.org/officeDocument/2006/relationships/font" Target="fonts/Corben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PinyonScript-regular.fntdata"/><Relationship Id="rId21" Type="http://schemas.openxmlformats.org/officeDocument/2006/relationships/slide" Target="slides/slide16.xml"/><Relationship Id="rId65" Type="http://schemas.openxmlformats.org/officeDocument/2006/relationships/font" Target="fonts/Anton-regular.fntdata"/><Relationship Id="rId24" Type="http://schemas.openxmlformats.org/officeDocument/2006/relationships/slide" Target="slides/slide19.xml"/><Relationship Id="rId68" Type="http://schemas.openxmlformats.org/officeDocument/2006/relationships/font" Target="fonts/Nunito-bold.fntdata"/><Relationship Id="rId23" Type="http://schemas.openxmlformats.org/officeDocument/2006/relationships/slide" Target="slides/slide18.xml"/><Relationship Id="rId67" Type="http://schemas.openxmlformats.org/officeDocument/2006/relationships/font" Target="fonts/BadScript-regular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Nuni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94" Type="http://schemas.openxmlformats.org/officeDocument/2006/relationships/font" Target="fonts/OpenSansLight-boldItalic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OpenSansLight-regular.fntdata"/><Relationship Id="rId90" Type="http://schemas.openxmlformats.org/officeDocument/2006/relationships/font" Target="fonts/ArialBlack-regular.fntdata"/><Relationship Id="rId93" Type="http://schemas.openxmlformats.org/officeDocument/2006/relationships/font" Target="fonts/OpenSansLight-italic.fntdata"/><Relationship Id="rId92" Type="http://schemas.openxmlformats.org/officeDocument/2006/relationships/font" Target="fonts/OpenSansLight-bold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6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Relationship Id="rId4" Type="http://schemas.openxmlformats.org/officeDocument/2006/relationships/image" Target="../media/image30.png"/><Relationship Id="rId5" Type="http://schemas.openxmlformats.org/officeDocument/2006/relationships/image" Target="../media/image24.png"/><Relationship Id="rId6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g"/><Relationship Id="rId4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Relationship Id="rId4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g"/><Relationship Id="rId4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jpg"/><Relationship Id="rId4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jpg"/><Relationship Id="rId4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5.jpg"/><Relationship Id="rId4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g"/><Relationship Id="rId4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Relationship Id="rId4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g"/><Relationship Id="rId4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6.jpg"/><Relationship Id="rId4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jpg"/><Relationship Id="rId4" Type="http://schemas.openxmlformats.org/officeDocument/2006/relationships/image" Target="../media/image3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jpg"/><Relationship Id="rId4" Type="http://schemas.openxmlformats.org/officeDocument/2006/relationships/image" Target="../media/image3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Relationship Id="rId4" Type="http://schemas.openxmlformats.org/officeDocument/2006/relationships/image" Target="../media/image3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Relationship Id="rId4" Type="http://schemas.openxmlformats.org/officeDocument/2006/relationships/image" Target="../media/image3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Relationship Id="rId4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Relationship Id="rId4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jpg"/><Relationship Id="rId4" Type="http://schemas.openxmlformats.org/officeDocument/2006/relationships/image" Target="../media/image3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jpg"/><Relationship Id="rId4" Type="http://schemas.openxmlformats.org/officeDocument/2006/relationships/image" Target="../media/image3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7.jpg"/><Relationship Id="rId4" Type="http://schemas.openxmlformats.org/officeDocument/2006/relationships/image" Target="../media/image3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Relationship Id="rId4" Type="http://schemas.openxmlformats.org/officeDocument/2006/relationships/image" Target="../media/image6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jpg"/><Relationship Id="rId4" Type="http://schemas.openxmlformats.org/officeDocument/2006/relationships/image" Target="../media/image3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Relationship Id="rId4" Type="http://schemas.openxmlformats.org/officeDocument/2006/relationships/image" Target="../media/image3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jpg"/><Relationship Id="rId4" Type="http://schemas.openxmlformats.org/officeDocument/2006/relationships/image" Target="../media/image3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jpg"/><Relationship Id="rId4" Type="http://schemas.openxmlformats.org/officeDocument/2006/relationships/image" Target="../media/image3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jpg"/><Relationship Id="rId4" Type="http://schemas.openxmlformats.org/officeDocument/2006/relationships/image" Target="../media/image3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7.jpg"/><Relationship Id="rId4" Type="http://schemas.openxmlformats.org/officeDocument/2006/relationships/image" Target="../media/image3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5.jpg"/><Relationship Id="rId4" Type="http://schemas.openxmlformats.org/officeDocument/2006/relationships/image" Target="../media/image3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1.png"/><Relationship Id="rId4" Type="http://schemas.openxmlformats.org/officeDocument/2006/relationships/image" Target="../media/image6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0.jpg"/><Relationship Id="rId4" Type="http://schemas.openxmlformats.org/officeDocument/2006/relationships/image" Target="../media/image3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4.jpg"/><Relationship Id="rId4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590" y="3230697"/>
            <a:ext cx="9355733" cy="378353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2008816" y="384702"/>
            <a:ext cx="5140990" cy="1342369"/>
          </a:xfrm>
          <a:prstGeom prst="rect">
            <a:avLst/>
          </a:prstGeom>
          <a:noFill/>
          <a:ln>
            <a:noFill/>
          </a:ln>
        </p:spPr>
        <p:txBody>
          <a:bodyPr anchorCtr="0" anchor="b" bIns="34250" lIns="68525" spcFirstLastPara="1" rIns="68525" wrap="square" tIns="342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93"/>
              <a:buFont typeface="Arial"/>
              <a:buNone/>
            </a:pPr>
            <a:r>
              <a:rPr b="1" i="0" lang="es-MX" sz="4993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Nuestros niños</a:t>
            </a: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2008816" y="1579226"/>
            <a:ext cx="5140990" cy="707934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342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4498"/>
              <a:buFont typeface="Arial"/>
              <a:buNone/>
            </a:pPr>
            <a:r>
              <a:rPr b="0" i="0" lang="es-MX" sz="4498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irán con nosotros</a:t>
            </a:r>
            <a:endParaRPr/>
          </a:p>
        </p:txBody>
      </p:sp>
      <p:sp>
        <p:nvSpPr>
          <p:cNvPr id="91" name="Google Shape;91;p13"/>
          <p:cNvSpPr txBox="1"/>
          <p:nvPr>
            <p:ph idx="11" type="ftr"/>
          </p:nvPr>
        </p:nvSpPr>
        <p:spPr>
          <a:xfrm>
            <a:off x="2475453" y="2204829"/>
            <a:ext cx="4207715" cy="273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049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b="0" i="0" lang="es-MX" sz="1049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2033775" y="2500653"/>
            <a:ext cx="51411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25" spcFirstLastPara="1" rIns="68525" wrap="square" tIns="342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579"/>
              </a:buClr>
              <a:buSzPts val="1799"/>
              <a:buFont typeface="Arial"/>
              <a:buNone/>
            </a:pPr>
            <a:r>
              <a:rPr b="0" i="0" lang="es-MX" sz="1799" u="none" cap="none" strike="noStrike">
                <a:solidFill>
                  <a:srgbClr val="FFD579"/>
                </a:solidFill>
                <a:latin typeface="Calibri"/>
                <a:ea typeface="Calibri"/>
                <a:cs typeface="Calibri"/>
                <a:sym typeface="Calibri"/>
              </a:rPr>
              <a:t>DIVISIÓN INTERAMERICANA</a:t>
            </a:r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325" y="2811475"/>
            <a:ext cx="381999" cy="38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559377" y="862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Arial Black"/>
              <a:buNone/>
            </a:pPr>
            <a:r>
              <a:rPr b="0" i="0" lang="es-MX" sz="432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Seis grupos generacionales</a:t>
            </a:r>
            <a:endParaRPr b="0" i="0" sz="432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5" name="Google Shape;165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545" y="1379180"/>
            <a:ext cx="7204364" cy="479778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0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>
            <p:ph type="title"/>
          </p:nvPr>
        </p:nvSpPr>
        <p:spPr>
          <a:xfrm>
            <a:off x="628650" y="247101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s-MX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Generación GI(1901-1926)</a:t>
            </a:r>
            <a:endParaRPr b="0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3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0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>
            <p:ph type="title"/>
          </p:nvPr>
        </p:nvSpPr>
        <p:spPr>
          <a:xfrm>
            <a:off x="725632" y="245716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es-MX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Generación Silinte</a:t>
            </a:r>
            <a:br>
              <a:rPr b="0" i="0" lang="es-MX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MX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(1927-1945)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4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all Bricks" id="185" name="Google Shape;18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>
            <p:ph type="title"/>
          </p:nvPr>
        </p:nvSpPr>
        <p:spPr>
          <a:xfrm>
            <a:off x="628650" y="244330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s-MX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Baby Boomers (1946-1964)</a:t>
            </a:r>
            <a:endParaRPr b="0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5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y Textile" id="192" name="Google Shape;19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4001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 txBox="1"/>
          <p:nvPr>
            <p:ph type="title"/>
          </p:nvPr>
        </p:nvSpPr>
        <p:spPr>
          <a:xfrm>
            <a:off x="628649" y="247101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s-MX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Generación X (1965-1980</a:t>
            </a:r>
            <a:r>
              <a:rPr b="0" i="0" lang="es-MX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6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, concrete, dirty" id="199" name="Google Shape;1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4288"/>
            <a:ext cx="9144000" cy="6526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>
            <p:ph type="title"/>
          </p:nvPr>
        </p:nvSpPr>
        <p:spPr>
          <a:xfrm>
            <a:off x="628650" y="269269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0" i="0" lang="es-MX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Generación Y (1981-2000)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7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bstract, backdrop, background" id="206" name="Google Shape;206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338" y="0"/>
            <a:ext cx="9158338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>
            <p:ph type="title"/>
          </p:nvPr>
        </p:nvSpPr>
        <p:spPr>
          <a:xfrm>
            <a:off x="628650" y="240174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es-MX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Generación Z después del 2001</a:t>
            </a:r>
            <a:endParaRPr b="0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8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le, applications, apps" id="213" name="Google Shape;21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4001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 txBox="1"/>
          <p:nvPr>
            <p:ph type="title"/>
          </p:nvPr>
        </p:nvSpPr>
        <p:spPr>
          <a:xfrm>
            <a:off x="0" y="762000"/>
            <a:ext cx="3750709" cy="51598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Short Stack"/>
              <a:buNone/>
            </a:pPr>
            <a:r>
              <a:rPr b="0" i="0" lang="es-MX" sz="4400" u="none" cap="none" strike="noStrike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¿</a:t>
            </a:r>
            <a:r>
              <a:rPr b="0" i="0" lang="es-MX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Qué </a:t>
            </a:r>
            <a:r>
              <a:rPr b="0" i="0" lang="es-MX" sz="4400" u="none" cap="none" strike="noStrike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sabemos</a:t>
            </a:r>
            <a:r>
              <a:rPr b="0" i="0" lang="es-MX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MX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b="0" i="0" lang="es-MX" sz="4400" u="none" cap="none" strike="noStrike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generación Z</a:t>
            </a:r>
            <a:r>
              <a:rPr b="0" i="0" lang="es-MX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4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sultado de imagen para fondo negro" id="220" name="Google Shape;22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4001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No es la generación de Facebook, sino la </a:t>
            </a:r>
            <a:r>
              <a:rPr b="0" i="0" lang="es-MX" sz="3959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b="0" i="0" lang="es-MX" sz="3959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b="0" i="0" lang="es-MX" sz="3959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Snapchat. </a:t>
            </a:r>
            <a:endParaRPr b="0" i="0" sz="3959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0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  <p:pic>
        <p:nvPicPr>
          <p:cNvPr descr="magen relacionada" id="223" name="Google Shape;22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0014" y="1273413"/>
            <a:ext cx="4925854" cy="4722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ultado de imagen para png" id="224" name="Google Shape;22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9689" y="3329505"/>
            <a:ext cx="2448047" cy="2448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ultado de imagen para snapchat png" id="225" name="Google Shape;22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61682" y="3362904"/>
            <a:ext cx="2381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title"/>
          </p:nvPr>
        </p:nvSpPr>
        <p:spPr>
          <a:xfrm>
            <a:off x="570139" y="-531419"/>
            <a:ext cx="3148693" cy="79208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s-MX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s-MX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generación </a:t>
            </a:r>
            <a:r>
              <a:rPr b="0" i="0" lang="es-MX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z,</a:t>
            </a:r>
            <a:r>
              <a:rPr b="0" i="0" lang="es-MX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su mayoría (78</a:t>
            </a:r>
            <a:r>
              <a:rPr b="0" i="0" lang="es-MX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b="0" i="0" lang="es-MX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cree en Dios, pero </a:t>
            </a:r>
            <a:r>
              <a:rPr b="0" i="0" lang="es-MX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b="0" i="0" lang="es-MX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b="0" i="0" lang="es-MX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mitad</a:t>
            </a:r>
            <a:r>
              <a:rPr b="0" i="0" lang="es-MX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asiste a la </a:t>
            </a:r>
            <a:r>
              <a:rPr b="0" i="0" lang="es-MX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iglesia.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1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  <p:pic>
        <p:nvPicPr>
          <p:cNvPr descr="esultado de imagen para nino con biblia png" id="232" name="Google Shape;23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0091" y="1251857"/>
            <a:ext cx="4804681" cy="4195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type="ctrTitle"/>
          </p:nvPr>
        </p:nvSpPr>
        <p:spPr>
          <a:xfrm>
            <a:off x="1845128" y="1699023"/>
            <a:ext cx="6155872" cy="13789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s-MX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 </a:t>
            </a:r>
            <a:r>
              <a:rPr b="0" i="0" lang="es-MX" sz="4455" u="none" cap="none" strike="noStrik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niños</a:t>
            </a:r>
            <a:r>
              <a:rPr b="0" i="0" lang="es-MX" sz="445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MX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hay paraíso </a:t>
            </a:r>
            <a:br>
              <a:rPr b="0" i="0" lang="es-MX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MX" sz="16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generación Z y el futuro del adventismo</a:t>
            </a:r>
            <a:endParaRPr b="0" i="0" sz="16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7619" y="0"/>
            <a:ext cx="546180" cy="6858000"/>
          </a:xfrm>
          <a:prstGeom prst="rect">
            <a:avLst/>
          </a:prstGeom>
          <a:solidFill>
            <a:srgbClr val="A5D8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13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503" y="4005994"/>
            <a:ext cx="2412055" cy="285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67" y="215103"/>
            <a:ext cx="373484" cy="37348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0" y="5725161"/>
            <a:ext cx="562142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48915" y="5888503"/>
            <a:ext cx="463588" cy="646331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chemeClr val="dk1"/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600">
                <a:solidFill>
                  <a:schemeClr val="lt1"/>
                </a:solidFill>
                <a:latin typeface="Radley"/>
                <a:ea typeface="Radley"/>
                <a:cs typeface="Radley"/>
                <a:sym typeface="Radley"/>
              </a:rPr>
              <a:t>3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1484556" y="266453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sultado de imagen para imagenes png" id="105" name="Google Shape;10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3176" y="3587528"/>
            <a:ext cx="3090824" cy="28656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3624943" y="3055732"/>
            <a:ext cx="193860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Por: J. Vladimir Polanco</a:t>
            </a:r>
            <a:endParaRPr b="1" sz="14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ckboard, business, chalkboard" id="237" name="Google Shape;23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37392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2"/>
          <p:cNvSpPr txBox="1"/>
          <p:nvPr>
            <p:ph type="title"/>
          </p:nvPr>
        </p:nvSpPr>
        <p:spPr>
          <a:xfrm>
            <a:off x="0" y="-10885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4400"/>
              <a:buFont typeface="Calibri"/>
              <a:buNone/>
            </a:pPr>
            <a:r>
              <a:rPr b="0" i="0" lang="es-MX" sz="44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Métodos </a:t>
            </a:r>
            <a:r>
              <a:rPr b="0" i="0" lang="es-MX" sz="4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más </a:t>
            </a:r>
            <a:r>
              <a:rPr b="0" i="0" lang="es-MX" sz="44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creativos</a:t>
            </a:r>
            <a:endParaRPr b="0" i="0" sz="44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2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2063015" y="130628"/>
            <a:ext cx="6895927" cy="2224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s-MX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tecnología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3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  <p:pic>
        <p:nvPicPr>
          <p:cNvPr descr="roup Hand Fist Bump" id="246" name="Google Shape;246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587" y="1825625"/>
            <a:ext cx="6650825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wn and White Track Field" id="251" name="Google Shape;2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 txBox="1"/>
          <p:nvPr>
            <p:ph type="title"/>
          </p:nvPr>
        </p:nvSpPr>
        <p:spPr>
          <a:xfrm>
            <a:off x="413657" y="365126"/>
            <a:ext cx="822959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None/>
            </a:pPr>
            <a:r>
              <a:rPr b="1" i="0" lang="es-MX" sz="8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Alfa</a:t>
            </a:r>
            <a:endParaRPr b="1" i="0" sz="8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4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1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b="1" i="0" lang="es-MX" sz="395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i="0" lang="es-MX" sz="441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mportancia</a:t>
            </a:r>
            <a:r>
              <a:rPr b="1" i="0" lang="es-MX" sz="395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los </a:t>
            </a:r>
            <a:r>
              <a:rPr b="1" i="0" lang="es-MX" sz="432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primeros </a:t>
            </a:r>
            <a:r>
              <a:rPr b="1" i="0" lang="es-MX" sz="43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años</a:t>
            </a:r>
            <a:endParaRPr b="1" i="0" sz="432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5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  <p:pic>
        <p:nvPicPr>
          <p:cNvPr descr="hallow Focus of Clear Hourglass" id="260" name="Google Shape;26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801" y="1825625"/>
            <a:ext cx="6912428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ur Toddler Forms Circle Photo" id="265" name="Google Shape;26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9143999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6"/>
          <p:cNvSpPr txBox="1"/>
          <p:nvPr>
            <p:ph type="title"/>
          </p:nvPr>
        </p:nvSpPr>
        <p:spPr>
          <a:xfrm>
            <a:off x="835478" y="1"/>
            <a:ext cx="7886700" cy="27248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0" i="0" lang="es-MX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reino de los cielos pertenece a los niños.</a:t>
            </a:r>
            <a:endParaRPr b="0" i="0" sz="4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6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/>
          <p:nvPr>
            <p:ph type="title"/>
          </p:nvPr>
        </p:nvSpPr>
        <p:spPr>
          <a:xfrm>
            <a:off x="628253" y="365126"/>
            <a:ext cx="7886700" cy="5620038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b="1" i="0" lang="es-MX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Parámetros </a:t>
            </a:r>
            <a:r>
              <a:rPr b="0" i="0" lang="es-MX" sz="8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s-MX" sz="8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b="0" i="0" lang="es-MX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tradicionales</a:t>
            </a:r>
            <a:endParaRPr b="0" i="0" sz="6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n Wearing Yellow Tank Top Standing on Brown Wooden Floor" id="278" name="Google Shape;27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145" y="2071253"/>
            <a:ext cx="6123710" cy="459278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/>
          <p:nvPr>
            <p:ph type="title"/>
          </p:nvPr>
        </p:nvSpPr>
        <p:spPr>
          <a:xfrm>
            <a:off x="628650" y="0"/>
            <a:ext cx="7886700" cy="2272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orben"/>
              <a:buNone/>
            </a:pPr>
            <a:r>
              <a:rPr b="0" i="0" lang="es-MX" sz="2880" u="none" cap="none" strike="noStrike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Los niños formaban parte del escalón más insignificante de la escalera social. Al igual que las mujeres, ni siquiera eran tomados en cuenta a la hora de censar a la población.</a:t>
            </a:r>
            <a:endParaRPr b="0" i="0" sz="2880" u="none" cap="none" strike="noStrike">
              <a:solidFill>
                <a:schemeClr val="dk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280" name="Google Shape;28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ark, galaxy wallpaper, night" id="285" name="Google Shape;28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0"/>
            <a:ext cx="9144793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9"/>
          <p:cNvSpPr txBox="1"/>
          <p:nvPr>
            <p:ph type="title"/>
          </p:nvPr>
        </p:nvSpPr>
        <p:spPr>
          <a:xfrm>
            <a:off x="628650" y="365126"/>
            <a:ext cx="7886700" cy="15052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Nunito"/>
              <a:buNone/>
            </a:pPr>
            <a:r>
              <a:rPr b="1" i="0" lang="es-MX" sz="3959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Cristo considera que lo más grande del Universo-el reino de Dios-es de ellos.</a:t>
            </a:r>
            <a:endParaRPr b="1" i="0" sz="3959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7" name="Google Shape;28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y in Pink Crew-neck Top With Paints on His Hands and Face" id="292" name="Google Shape;29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7056" y="1057986"/>
            <a:ext cx="6026726" cy="438958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0"/>
          <p:cNvSpPr txBox="1"/>
          <p:nvPr>
            <p:ph type="title"/>
          </p:nvPr>
        </p:nvSpPr>
        <p:spPr>
          <a:xfrm>
            <a:off x="296141" y="678874"/>
            <a:ext cx="2460915" cy="5117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b="0" i="0" lang="es-MX" sz="324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¿Será que creemos que nuestros niños son tan niños que no son capaces de captar el mensaje del reino al cual pertenezco</a:t>
            </a:r>
            <a:endParaRPr b="0" i="0" sz="324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 Black"/>
              <a:buNone/>
            </a:pPr>
            <a:r>
              <a:rPr b="0" i="0" lang="es-MX" sz="72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UNICEF</a:t>
            </a:r>
            <a:endParaRPr b="0" i="0" sz="72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0" name="Google Shape;300;p4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UNICEF" id="302" name="Google Shape;30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459" y="1690689"/>
            <a:ext cx="8844287" cy="3930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>
            <p:ph type="title"/>
          </p:nvPr>
        </p:nvSpPr>
        <p:spPr>
          <a:xfrm>
            <a:off x="65738" y="458789"/>
            <a:ext cx="9078262" cy="9019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Jesús hizo  posible que los niños aprendan la religión mientras aprenden a expresar las palabras del idioma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 txBox="1"/>
          <p:nvPr>
            <p:ph idx="11" type="ftr"/>
          </p:nvPr>
        </p:nvSpPr>
        <p:spPr>
          <a:xfrm>
            <a:off x="-1" y="6539857"/>
            <a:ext cx="9144001" cy="3181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788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788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  <p:pic>
        <p:nvPicPr>
          <p:cNvPr descr="magen relacionada" id="113" name="Google Shape;1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629" y="1869886"/>
            <a:ext cx="5617029" cy="466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orable, blur, bookcase" id="307" name="Google Shape;30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2"/>
          <p:cNvSpPr txBox="1"/>
          <p:nvPr>
            <p:ph type="title"/>
          </p:nvPr>
        </p:nvSpPr>
        <p:spPr>
          <a:xfrm>
            <a:off x="628253" y="490686"/>
            <a:ext cx="7886700" cy="13255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es-MX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b="0" i="0" lang="es-MX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primeros mil</a:t>
            </a:r>
            <a:r>
              <a:rPr b="0" i="0" lang="es-MX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días son los más significativos en el desarrollo psicomotor del niño.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s-MX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Crear hasta mil conexiones neuronales por segundo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316" name="Google Shape;31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6011" y="1767681"/>
            <a:ext cx="7143750" cy="446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irl in Red Short Sleeve Dress and Flower Headband Holding Pen and Writing on Paper on Table" id="321" name="Google Shape;32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4" y="0"/>
            <a:ext cx="9144793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4"/>
          <p:cNvSpPr txBox="1"/>
          <p:nvPr>
            <p:ph type="title"/>
          </p:nvPr>
        </p:nvSpPr>
        <p:spPr>
          <a:xfrm>
            <a:off x="434686" y="0"/>
            <a:ext cx="8293678" cy="1967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Narrow"/>
              <a:buNone/>
            </a:pPr>
            <a:r>
              <a:rPr b="0" i="0" lang="es-MX" sz="4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Estimular el cerebro de nuestros niños es una de las formas básicas de lograr conexiones</a:t>
            </a:r>
            <a:r>
              <a:rPr b="0" i="0" lang="es-MX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man Wearing White Floral Dress Playing Ukulele" id="328" name="Google Shape;32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-54984"/>
            <a:ext cx="9144000" cy="648622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5"/>
          <p:cNvSpPr txBox="1"/>
          <p:nvPr>
            <p:ph type="title"/>
          </p:nvPr>
        </p:nvSpPr>
        <p:spPr>
          <a:xfrm>
            <a:off x="476249" y="1199785"/>
            <a:ext cx="259352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Leyéndole, </a:t>
            </a:r>
            <a:r>
              <a:rPr b="1" i="0" lang="es-MX" sz="3959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cantándole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hablando y </a:t>
            </a:r>
            <a:r>
              <a:rPr b="0" i="0" lang="es-MX" sz="395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jugando 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él.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ok stack, books, education" id="335" name="Google Shape;33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643124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6"/>
          <p:cNvSpPr txBox="1"/>
          <p:nvPr>
            <p:ph type="title"/>
          </p:nvPr>
        </p:nvSpPr>
        <p:spPr>
          <a:xfrm>
            <a:off x="1191491" y="2401744"/>
            <a:ext cx="32607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Bad Script"/>
              <a:buNone/>
            </a:pPr>
            <a:r>
              <a:rPr b="1" i="0" lang="es-MX" sz="8800" u="none" cap="none" strike="noStrike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rPr>
              <a:t>White</a:t>
            </a:r>
            <a:endParaRPr b="1" i="0" sz="8800" u="none" cap="none" strike="noStrike">
              <a:solidFill>
                <a:schemeClr val="dk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ar View of a boy Sitting on Grassland" id="342" name="Google Shape;34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4" y="0"/>
            <a:ext cx="9144793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>
            <p:ph type="title"/>
          </p:nvPr>
        </p:nvSpPr>
        <p:spPr>
          <a:xfrm>
            <a:off x="462396" y="-370253"/>
            <a:ext cx="3389168" cy="7171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es-MX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 son debidamente instruidos, los niños, aún los de poca edad, pueden tener opiniones correctas acerca de su estado de pecado y del camino de la salvación.</a:t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dult, adventure, baby" id="349" name="Google Shape;34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43744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8"/>
          <p:cNvSpPr txBox="1"/>
          <p:nvPr>
            <p:ph type="title"/>
          </p:nvPr>
        </p:nvSpPr>
        <p:spPr>
          <a:xfrm>
            <a:off x="183338" y="900579"/>
            <a:ext cx="4112147" cy="5292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es-MX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 queremos que nuestros niños hagan algo por la iglesia cuando sean grandes, entonces nosotros tenemos que hacer algo por ellos ahora que son pequeños.</a:t>
            </a:r>
            <a:endParaRPr b="0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own Book Page" id="356" name="Google Shape;35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43124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>
            <p:ph type="title"/>
          </p:nvPr>
        </p:nvSpPr>
        <p:spPr>
          <a:xfrm>
            <a:off x="290945" y="365126"/>
            <a:ext cx="8224405" cy="2696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Cuando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la iglesia</a:t>
            </a:r>
            <a:r>
              <a:rPr b="0" i="0" lang="es-MX" sz="3959" u="none" cap="none" strike="noStrike">
                <a:solidFill>
                  <a:schemeClr val="lt1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 </a:t>
            </a:r>
            <a:r>
              <a:rPr b="0" i="0" lang="es-MX" sz="395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comparte con los niños bendiciones de la salvación está </a:t>
            </a:r>
            <a:r>
              <a:rPr b="0" i="0" lang="es-MX" sz="3959" u="none" cap="none" strike="noStrike">
                <a:solidFill>
                  <a:schemeClr val="lt1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despojando </a:t>
            </a:r>
            <a:r>
              <a:rPr b="0" i="0" lang="es-MX" sz="395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los pequeños de algo que les </a:t>
            </a:r>
            <a:r>
              <a:rPr b="0" i="0" lang="es-MX" sz="3959" u="none" cap="none" strike="noStrike">
                <a:solidFill>
                  <a:schemeClr val="lt1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pertenece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Jacques Francois Shadow"/>
                <a:ea typeface="Jacques Francois Shadow"/>
                <a:cs typeface="Jacques Francois Shadow"/>
                <a:sym typeface="Jacques Francois Shadow"/>
              </a:rPr>
              <a:t>legítimamente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oy, child, cute" id="363" name="Google Shape;36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0479" y="1169114"/>
            <a:ext cx="6483521" cy="4359134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0"/>
          <p:cNvSpPr txBox="1"/>
          <p:nvPr>
            <p:ph type="title"/>
          </p:nvPr>
        </p:nvSpPr>
        <p:spPr>
          <a:xfrm>
            <a:off x="-793" y="1228719"/>
            <a:ext cx="2660479" cy="4239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Matthew Henry,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ninguno</a:t>
            </a:r>
            <a:r>
              <a:rPr b="0" i="0" lang="es-MX" sz="3959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es demasiado</a:t>
            </a:r>
            <a:r>
              <a:rPr b="0" i="0" lang="es-MX" sz="3959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pequeño 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que no sea traído a Jesús.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niÃ±os orando" id="370" name="Google Shape;37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6813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1"/>
          <p:cNvSpPr txBox="1"/>
          <p:nvPr>
            <p:ph type="title"/>
          </p:nvPr>
        </p:nvSpPr>
        <p:spPr>
          <a:xfrm>
            <a:off x="312964" y="1227277"/>
            <a:ext cx="3399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1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¿Sienten </a:t>
            </a:r>
            <a:r>
              <a:rPr b="1" i="0" lang="es-MX" sz="395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interés</a:t>
            </a:r>
            <a:r>
              <a:rPr b="1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niños </a:t>
            </a:r>
            <a:r>
              <a:rPr b="1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las cosas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espiritu</a:t>
            </a:r>
            <a:r>
              <a:rPr b="1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ales?</a:t>
            </a:r>
            <a:endParaRPr b="1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sultado de imagen para pensando y sonriendo png" id="118" name="Google Shape;118;p16"/>
          <p:cNvPicPr preferRelativeResize="0"/>
          <p:nvPr/>
        </p:nvPicPr>
        <p:blipFill rotWithShape="1">
          <a:blip r:embed="rId3">
            <a:alphaModFix/>
          </a:blip>
          <a:srcRect b="0" l="25445" r="0" t="0"/>
          <a:stretch/>
        </p:blipFill>
        <p:spPr>
          <a:xfrm>
            <a:off x="32657" y="0"/>
            <a:ext cx="9122229" cy="66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>
            <p:ph type="title"/>
          </p:nvPr>
        </p:nvSpPr>
        <p:spPr>
          <a:xfrm>
            <a:off x="117023" y="968830"/>
            <a:ext cx="2626177" cy="43107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520"/>
              <a:buFont typeface="Quintessential"/>
              <a:buNone/>
            </a:pPr>
            <a:r>
              <a:rPr b="0" i="0" lang="es-MX" sz="2520" u="none" cap="none" strike="noStrike">
                <a:solidFill>
                  <a:srgbClr val="F2F2F2"/>
                </a:solidFill>
                <a:latin typeface="Quintessential"/>
                <a:ea typeface="Quintessential"/>
                <a:cs typeface="Quintessential"/>
                <a:sym typeface="Quintessential"/>
              </a:rPr>
              <a:t>Mi mente guarda en alta definición la sonrisa, el color de piel, el tono de voz y el nombre de aquella mujer</a:t>
            </a:r>
            <a:r>
              <a:rPr b="0" i="0" lang="es-MX" sz="25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25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6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niÃ±os orando" id="377" name="Google Shape;37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4" y="1"/>
            <a:ext cx="9144794" cy="642655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2"/>
          <p:cNvSpPr txBox="1"/>
          <p:nvPr>
            <p:ph type="title"/>
          </p:nvPr>
        </p:nvSpPr>
        <p:spPr>
          <a:xfrm>
            <a:off x="5311885" y="1496292"/>
            <a:ext cx="3832115" cy="27986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nton"/>
              <a:buNone/>
            </a:pPr>
            <a:r>
              <a:rPr b="0" i="0" lang="es-MX" sz="4000" u="none" cap="none" strike="noStrik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El joven Samuel servía en la presencia de Dios.</a:t>
            </a:r>
            <a:endParaRPr b="0" i="0" sz="4000" u="none" cap="none" strike="noStrik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79" name="Google Shape;379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relacionada" id="384" name="Google Shape;38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7091" y="1330037"/>
            <a:ext cx="5056908" cy="396831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3"/>
          <p:cNvSpPr txBox="1"/>
          <p:nvPr>
            <p:ph type="title"/>
          </p:nvPr>
        </p:nvSpPr>
        <p:spPr>
          <a:xfrm>
            <a:off x="0" y="704990"/>
            <a:ext cx="4275859" cy="5159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palabra hebrea traducida aquí como joven, podía referirse a un niño de cualquier edad, desde el destete de la infancia hasta el final de la adolescencia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personas escuchando" id="391" name="Google Shape;39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0"/>
            <a:ext cx="9099174" cy="648666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4"/>
          <p:cNvSpPr txBox="1"/>
          <p:nvPr>
            <p:ph type="title"/>
          </p:nvPr>
        </p:nvSpPr>
        <p:spPr>
          <a:xfrm>
            <a:off x="-793" y="4517571"/>
            <a:ext cx="9144793" cy="1179614"/>
          </a:xfrm>
          <a:prstGeom prst="rect">
            <a:avLst/>
          </a:prstGeom>
          <a:solidFill>
            <a:schemeClr val="dk1">
              <a:alpha val="25882"/>
            </a:schemeClr>
          </a:solidFill>
          <a:ln>
            <a:noFill/>
          </a:ln>
          <a:effectLst>
            <a:outerShdw blurRad="50800" sx="1000" rotWithShape="0" algn="ctr" dist="50800" sy="1000">
              <a:schemeClr val="dk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i="0" lang="es-MX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Ese joven podía </a:t>
            </a:r>
            <a:r>
              <a:rPr b="1" i="0" lang="es-MX" sz="3200" u="none" cap="none" strike="noStrike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oír</a:t>
            </a:r>
            <a:r>
              <a:rPr b="1" i="0" lang="es-MX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MX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voz de Dios, </a:t>
            </a:r>
            <a:r>
              <a:rPr b="1" i="0" lang="es-MX" sz="3200" u="none" cap="none" strike="noStrike">
                <a:solidFill>
                  <a:schemeClr val="lt1"/>
                </a:solidFill>
                <a:latin typeface="Algerian"/>
                <a:ea typeface="Algerian"/>
                <a:cs typeface="Algerian"/>
                <a:sym typeface="Algerian"/>
              </a:rPr>
              <a:t>responder </a:t>
            </a:r>
            <a:r>
              <a:rPr b="1" i="0" lang="es-MX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esa voz y</a:t>
            </a:r>
            <a:r>
              <a:rPr b="1" i="0" lang="es-MX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s-MX" sz="3200" u="none" cap="none" strike="noStrike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poner </a:t>
            </a:r>
            <a:r>
              <a:rPr b="1" i="0" lang="es-MX" sz="3200" u="none" cap="none" strike="noStrike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en</a:t>
            </a:r>
            <a:r>
              <a:rPr b="1" i="0" lang="es-MX" sz="3200" u="none" cap="none" strike="noStrike">
                <a:solidFill>
                  <a:srgbClr val="FF0000"/>
                </a:solidFill>
                <a:latin typeface="Algerian"/>
                <a:ea typeface="Algerian"/>
                <a:cs typeface="Algerian"/>
                <a:sym typeface="Algerian"/>
              </a:rPr>
              <a:t> practica </a:t>
            </a:r>
            <a:r>
              <a:rPr b="1" i="0" lang="es-MX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 que había oído.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strong" id="398" name="Google Shape;39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898" y="2621243"/>
            <a:ext cx="69342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5"/>
          <p:cNvSpPr txBox="1"/>
          <p:nvPr>
            <p:ph type="title"/>
          </p:nvPr>
        </p:nvSpPr>
        <p:spPr>
          <a:xfrm>
            <a:off x="313928" y="194441"/>
            <a:ext cx="8515350" cy="2216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s-MX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apóstol Juan dirá: Les he escrito también a ustedes, jóvenes, porque son fuertes y han aceptado la palabra de Dios en su corazón, y porque han vencido al maligno</a:t>
            </a:r>
            <a:r>
              <a:rPr b="0" i="0" lang="es-MX" sz="27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.(1 Juan 2:14)</a:t>
            </a:r>
            <a:endParaRPr b="0" i="0" sz="279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oman With White Shirt Raising Her Right Hand" id="405" name="Google Shape;40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51035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6"/>
          <p:cNvSpPr txBox="1"/>
          <p:nvPr>
            <p:ph type="title"/>
          </p:nvPr>
        </p:nvSpPr>
        <p:spPr>
          <a:xfrm>
            <a:off x="905741" y="1773383"/>
            <a:ext cx="7886700" cy="2067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959"/>
              <a:buFont typeface="Arial"/>
              <a:buNone/>
            </a:pPr>
            <a:r>
              <a:rPr b="1" i="0" lang="es-MX" sz="395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Nueve</a:t>
            </a:r>
            <a:r>
              <a:rPr b="1" i="0" lang="es-MX" sz="395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b="1" i="0" lang="es-MX" sz="395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cada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diez </a:t>
            </a:r>
            <a:r>
              <a:rPr b="1" i="0" lang="es-MX" sz="395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jóvenes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</a:t>
            </a:r>
            <a:r>
              <a:rPr b="1" i="0" lang="es-MX" sz="395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consideran</a:t>
            </a:r>
            <a:r>
              <a:rPr b="1" i="0" lang="es-MX" sz="395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 sí mismos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cristianos </a:t>
            </a:r>
            <a:r>
              <a:rPr b="1" i="0" lang="es-MX" sz="395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la edad de </a:t>
            </a:r>
            <a:r>
              <a:rPr b="1" i="0" lang="es-MX" sz="395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trece años.</a:t>
            </a:r>
            <a:endParaRPr b="1" i="0" sz="3959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grupo de personas orando" id="412" name="Google Shape;41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3109" y="1828800"/>
            <a:ext cx="5160891" cy="343434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7"/>
          <p:cNvSpPr txBox="1"/>
          <p:nvPr>
            <p:ph type="title"/>
          </p:nvPr>
        </p:nvSpPr>
        <p:spPr>
          <a:xfrm>
            <a:off x="164450" y="1693575"/>
            <a:ext cx="3818659" cy="3569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90%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ora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Dios cada semana.</a:t>
            </a:r>
            <a:b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61%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asiste 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 semana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la iglesia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un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50%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está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dispuesto a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dar</a:t>
            </a: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su </a:t>
            </a:r>
            <a:r>
              <a:rPr b="0" i="0" lang="es-MX" sz="3959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dinero a la iglesia.</a:t>
            </a:r>
            <a:endParaRPr b="0" i="0" sz="3959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scolding" id="419" name="Google Shape;41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63194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8"/>
          <p:cNvSpPr txBox="1"/>
          <p:nvPr>
            <p:ph type="title"/>
          </p:nvPr>
        </p:nvSpPr>
        <p:spPr>
          <a:xfrm>
            <a:off x="116031" y="101889"/>
            <a:ext cx="4968587" cy="21841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primeros trece años son vitales en la transmisión de creencias, principios y valores.</a:t>
            </a:r>
            <a:endParaRPr b="0" i="0" sz="395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relacionada" id="426" name="Google Shape;42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80" y="1237685"/>
            <a:ext cx="3480227" cy="387001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9"/>
          <p:cNvSpPr txBox="1"/>
          <p:nvPr>
            <p:ph type="title"/>
          </p:nvPr>
        </p:nvSpPr>
        <p:spPr>
          <a:xfrm>
            <a:off x="5283777" y="1399310"/>
            <a:ext cx="3056659" cy="35467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es cierto que los niños no tengan firmes convicciones espirituales.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niÃ±o frente al espejo" id="433" name="Google Shape;43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4" y="-5052"/>
            <a:ext cx="9144793" cy="643629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0"/>
          <p:cNvSpPr txBox="1"/>
          <p:nvPr>
            <p:ph type="title"/>
          </p:nvPr>
        </p:nvSpPr>
        <p:spPr>
          <a:xfrm>
            <a:off x="628650" y="441065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niños simplemente reflejan o repiten las creencias religiosas de sus padres.</a:t>
            </a:r>
            <a:endParaRPr b="0" i="0" sz="395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1"/>
          <p:cNvSpPr txBox="1"/>
          <p:nvPr>
            <p:ph type="title"/>
          </p:nvPr>
        </p:nvSpPr>
        <p:spPr>
          <a:xfrm>
            <a:off x="656359" y="2572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ourgette"/>
              <a:buNone/>
            </a:pPr>
            <a:r>
              <a:rPr b="0" i="0" lang="es-MX" sz="6600" u="none" cap="none" strike="noStrik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rPr>
              <a:t>Sin niños no habrá Paraíso</a:t>
            </a:r>
            <a:endParaRPr b="0" i="0" sz="6600" u="none" cap="none" strike="noStrike">
              <a:solidFill>
                <a:schemeClr val="dk1"/>
              </a:solidFill>
              <a:latin typeface="Courgette"/>
              <a:ea typeface="Courgette"/>
              <a:cs typeface="Courgette"/>
              <a:sym typeface="Courgette"/>
            </a:endParaRPr>
          </a:p>
        </p:txBody>
      </p:sp>
      <p:pic>
        <p:nvPicPr>
          <p:cNvPr id="441" name="Google Shape;44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 Girls Hugging Each Other Outdoor during Daytime" id="442" name="Google Shape;442;p6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9091" y="1478426"/>
            <a:ext cx="7044059" cy="4698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sultado de imagen para fondo negro png" id="125" name="Google Shape;12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>
            <p:ph type="title"/>
          </p:nvPr>
        </p:nvSpPr>
        <p:spPr>
          <a:xfrm>
            <a:off x="402771" y="2931913"/>
            <a:ext cx="8526076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Sobeida, el </a:t>
            </a:r>
            <a:r>
              <a:rPr b="0" i="0" lang="es-MX" sz="3959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instrumento</a:t>
            </a:r>
            <a:r>
              <a:rPr b="0" i="0" lang="es-MX" sz="3959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que Dios usó</a:t>
            </a:r>
            <a:endParaRPr b="0" i="0" sz="3959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gen relacionada" id="127" name="Google Shape;12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34614" y="-2197130"/>
            <a:ext cx="6123215" cy="612321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images.pexels.com/photos/173666/pexels-photo-173666.jpeg?auto=compress&amp;cs=tinysrgb&amp;dpr=2&amp;h=650&amp;w=940" id="447" name="Google Shape;44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0"/>
            <a:ext cx="9149173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inyon Script"/>
              <a:buNone/>
            </a:pPr>
            <a:r>
              <a:rPr b="1" i="0" lang="es-MX" sz="6000" u="none" cap="none" strike="noStrike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La iglesia del mañana será lo que sean nuestros niños hoy.</a:t>
            </a:r>
            <a:endParaRPr b="1" i="0" sz="6000" u="none" cap="none" strike="noStrike">
              <a:solidFill>
                <a:schemeClr val="lt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449" name="Google Shape;449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bebÃ©s en una biblia" id="454" name="Google Shape;45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1670" y="1343891"/>
            <a:ext cx="5672330" cy="5087352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63"/>
          <p:cNvSpPr txBox="1"/>
          <p:nvPr>
            <p:ph type="title"/>
          </p:nvPr>
        </p:nvSpPr>
        <p:spPr>
          <a:xfrm>
            <a:off x="-793" y="374073"/>
            <a:ext cx="4830040" cy="45997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Colocar a nuestros niños desde que nacen, sobre cimientos espirituales sólidos  e ir reforzándolos en la medida en que vayan creciendo.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yscale Photo of Woman Covering Her Face by Her Hand" id="461" name="Google Shape;46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190"/>
            <a:ext cx="9144000" cy="6440433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4"/>
          <p:cNvSpPr txBox="1"/>
          <p:nvPr>
            <p:ph type="title"/>
          </p:nvPr>
        </p:nvSpPr>
        <p:spPr>
          <a:xfrm>
            <a:off x="0" y="10626"/>
            <a:ext cx="7886700" cy="2701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b="0" i="0" lang="es-MX" sz="44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Nuestros niños están siendo acosados, intimidados; padecen de depresión y ansiedad, temen ser atacados, raptados</a:t>
            </a:r>
            <a:r>
              <a:rPr b="0" i="0" lang="es-MX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barrotes" id="468" name="Google Shape;46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5"/>
          <p:cNvSpPr txBox="1"/>
          <p:nvPr>
            <p:ph type="title"/>
          </p:nvPr>
        </p:nvSpPr>
        <p:spPr>
          <a:xfrm>
            <a:off x="627857" y="1842655"/>
            <a:ext cx="7886700" cy="224487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959"/>
              <a:buFont typeface="Arial"/>
              <a:buNone/>
            </a:pPr>
            <a:r>
              <a:rPr b="1" i="0" lang="es-MX" sz="3959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Satanás los quiere dejar prisioneros en Egipto en tanto que los adultos disfrutan de la adoración del viaje a Canaán.</a:t>
            </a:r>
            <a:endParaRPr b="1" i="0" sz="3959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walking" id="475" name="Google Shape;47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1"/>
            <a:ext cx="9144793" cy="6431242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6"/>
          <p:cNvSpPr txBox="1"/>
          <p:nvPr>
            <p:ph type="title"/>
          </p:nvPr>
        </p:nvSpPr>
        <p:spPr>
          <a:xfrm>
            <a:off x="0" y="0"/>
            <a:ext cx="7886700" cy="2918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Light"/>
              <a:buNone/>
            </a:pPr>
            <a:r>
              <a:rPr b="1" i="0" lang="es-MX" sz="4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Es nuestro deber llevarlos con nosotros a la Tierra Prometida; de hecho, sin ellos no podremos entrar</a:t>
            </a:r>
            <a:endParaRPr b="1" i="0" sz="44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477" name="Google Shape;47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lief, bible, book" id="482" name="Google Shape;48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0"/>
            <a:ext cx="9144000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7"/>
          <p:cNvSpPr txBox="1"/>
          <p:nvPr>
            <p:ph type="title"/>
          </p:nvPr>
        </p:nvSpPr>
        <p:spPr>
          <a:xfrm>
            <a:off x="628650" y="365126"/>
            <a:ext cx="80581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s-MX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auténtica </a:t>
            </a:r>
            <a:r>
              <a:rPr b="1" i="0" lang="es-MX" sz="7200" u="none" cap="none" strike="noStrike">
                <a:solidFill>
                  <a:schemeClr val="dk1"/>
                </a:solidFill>
                <a:latin typeface="Pinyon Script"/>
                <a:ea typeface="Pinyon Script"/>
                <a:cs typeface="Pinyon Script"/>
                <a:sym typeface="Pinyon Script"/>
              </a:rPr>
              <a:t>Fe</a:t>
            </a:r>
            <a:r>
              <a:rPr b="0" i="0" lang="es-MX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no se hereda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ar Shape Book Paper" id="489" name="Google Shape;48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4000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8"/>
          <p:cNvSpPr txBox="1"/>
          <p:nvPr>
            <p:ph type="title"/>
          </p:nvPr>
        </p:nvSpPr>
        <p:spPr>
          <a:xfrm>
            <a:off x="628253" y="4667992"/>
            <a:ext cx="7886700" cy="831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Estas palabras que yo te mando hoy, estarán sobre tu corazón.</a:t>
            </a:r>
            <a:endParaRPr b="0" i="0" sz="3959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9"/>
          <p:cNvSpPr txBox="1"/>
          <p:nvPr>
            <p:ph type="title"/>
          </p:nvPr>
        </p:nvSpPr>
        <p:spPr>
          <a:xfrm>
            <a:off x="628650" y="12598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s-MX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las repetirás a tus hijos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498" name="Google Shape;49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603" y="1451552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yout of Green Leaves" id="503" name="Google Shape;50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0"/>
          <p:cNvSpPr txBox="1"/>
          <p:nvPr>
            <p:ph type="title"/>
          </p:nvPr>
        </p:nvSpPr>
        <p:spPr>
          <a:xfrm>
            <a:off x="628650" y="2031058"/>
            <a:ext cx="7886700" cy="23691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bril Fatface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rPr>
              <a:t>¿Dónde están los hijos que os dí para que los formaras para mí?¿Porqué no están a mi derecha?</a:t>
            </a:r>
            <a:endParaRPr b="0" i="0" sz="3959" u="none" cap="none" strike="noStrike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505" name="Google Shape;505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uds, idyllic, lake" id="510" name="Google Shape;51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4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1"/>
          <p:cNvSpPr txBox="1"/>
          <p:nvPr>
            <p:ph type="title"/>
          </p:nvPr>
        </p:nvSpPr>
        <p:spPr>
          <a:xfrm>
            <a:off x="0" y="0"/>
            <a:ext cx="9143999" cy="20089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Arial"/>
              <a:buNone/>
            </a:pPr>
            <a:r>
              <a:rPr b="1" i="0" lang="es-MX" sz="432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respuesta determinará en gran medida si nosotros estaremos en el Paraíso.</a:t>
            </a:r>
            <a:endParaRPr b="1" i="0" sz="432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3" y="6431243"/>
            <a:ext cx="9144793" cy="42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gen relacionada" id="133" name="Google Shape;13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65123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>
            <p:ph type="title"/>
          </p:nvPr>
        </p:nvSpPr>
        <p:spPr>
          <a:xfrm>
            <a:off x="1289956" y="1123951"/>
            <a:ext cx="3845380" cy="9552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350"/>
              <a:buFont typeface="Short Stack"/>
              <a:buNone/>
            </a:pPr>
            <a:r>
              <a:rPr b="0" i="0" lang="es-MX" sz="1350" u="none" cap="none" strike="noStrike">
                <a:solidFill>
                  <a:srgbClr val="F2F2F2"/>
                </a:solidFill>
                <a:latin typeface="Short Stack"/>
                <a:ea typeface="Short Stack"/>
                <a:cs typeface="Short Stack"/>
                <a:sym typeface="Short Stack"/>
              </a:rPr>
              <a:t>¿Qué la indujo a buscarme sábado tras sábado para llevarme a la iglesia a pesar de que mis padres no eran adventistas?</a:t>
            </a:r>
            <a:endParaRPr b="0" i="0" sz="1350" u="none" cap="none" strike="noStrike">
              <a:solidFill>
                <a:srgbClr val="F2F2F2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35" name="Google Shape;135;p18"/>
          <p:cNvSpPr txBox="1"/>
          <p:nvPr>
            <p:ph idx="11" type="ftr"/>
          </p:nvPr>
        </p:nvSpPr>
        <p:spPr>
          <a:xfrm>
            <a:off x="0" y="6512312"/>
            <a:ext cx="9143999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844043" y="588189"/>
            <a:ext cx="3496235" cy="4897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mo"/>
              <a:buNone/>
            </a:pPr>
            <a:r>
              <a:rPr b="0" i="0" lang="es-MX" sz="2400" u="none" cap="none" strike="noStrik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Los jóvenes de hoy están expuestos a muchos males y peligros, y debe recibir instrucción adecuada para saber como evitarlos</a:t>
            </a:r>
            <a:endParaRPr b="0" i="0" sz="2400" u="none" cap="none" strike="noStrik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descr="esultado de imagen para niÃ±o pensando png" id="142" name="Google Shape;142;p19"/>
          <p:cNvSpPr/>
          <p:nvPr/>
        </p:nvSpPr>
        <p:spPr>
          <a:xfrm>
            <a:off x="0" y="8572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gen relacionada" id="143" name="Google Shape;14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1688" y="3274931"/>
            <a:ext cx="5086112" cy="32373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n relacionada" id="144" name="Google Shape;14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5122" y="588188"/>
            <a:ext cx="4727122" cy="472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b="0" i="0" lang="es-MX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Ayudará a evitar el peligro y los guiará al salvador. ¿Seguimos teniendo esa meta?</a:t>
            </a:r>
            <a:endParaRPr b="0" i="0" sz="395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0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371" y="1883116"/>
            <a:ext cx="7373257" cy="4436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51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1"/>
          <p:cNvSpPr txBox="1"/>
          <p:nvPr>
            <p:ph type="title"/>
          </p:nvPr>
        </p:nvSpPr>
        <p:spPr>
          <a:xfrm>
            <a:off x="1724025" y="413182"/>
            <a:ext cx="56959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ll MT"/>
              <a:buNone/>
            </a:pPr>
            <a:r>
              <a:rPr b="0" i="0" lang="es-MX" sz="6000" u="none" cap="none" strike="noStrike">
                <a:solidFill>
                  <a:schemeClr val="lt1"/>
                </a:solidFill>
                <a:latin typeface="Bell MT"/>
                <a:ea typeface="Bell MT"/>
                <a:cs typeface="Bell MT"/>
                <a:sym typeface="Bell MT"/>
              </a:rPr>
              <a:t>La generación Z </a:t>
            </a:r>
            <a:endParaRPr b="0" i="0" sz="6000" u="none" cap="none" strike="noStrike">
              <a:solidFill>
                <a:schemeClr val="lt1"/>
              </a:solidFill>
              <a:latin typeface="Bell MT"/>
              <a:ea typeface="Bell MT"/>
              <a:cs typeface="Bell MT"/>
              <a:sym typeface="Bell MT"/>
            </a:endParaRPr>
          </a:p>
        </p:txBody>
      </p:sp>
      <p:sp>
        <p:nvSpPr>
          <p:cNvPr id="159" name="Google Shape;159;p21"/>
          <p:cNvSpPr txBox="1"/>
          <p:nvPr>
            <p:ph idx="11" type="ftr"/>
          </p:nvPr>
        </p:nvSpPr>
        <p:spPr>
          <a:xfrm>
            <a:off x="0" y="6512312"/>
            <a:ext cx="9144000" cy="4241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05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Nuestros niños  </a:t>
            </a:r>
            <a:r>
              <a:rPr lang="es-MX" sz="1200">
                <a:solidFill>
                  <a:srgbClr val="FF2F92"/>
                </a:solidFill>
                <a:latin typeface="Calibri"/>
                <a:ea typeface="Calibri"/>
                <a:cs typeface="Calibri"/>
                <a:sym typeface="Calibri"/>
              </a:rPr>
              <a:t>irán con nosotros  				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s-MX" sz="105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Certificación</a:t>
            </a:r>
            <a:r>
              <a:rPr lang="es-MX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para líderes y padres  2019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