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84" r:id="rId4"/>
    <p:sldId id="261" r:id="rId5"/>
    <p:sldId id="264" r:id="rId6"/>
    <p:sldId id="263" r:id="rId7"/>
    <p:sldId id="285" r:id="rId8"/>
    <p:sldId id="266" r:id="rId9"/>
    <p:sldId id="267" r:id="rId10"/>
    <p:sldId id="268" r:id="rId11"/>
    <p:sldId id="286" r:id="rId12"/>
    <p:sldId id="270" r:id="rId13"/>
    <p:sldId id="272" r:id="rId14"/>
    <p:sldId id="271" r:id="rId15"/>
    <p:sldId id="287" r:id="rId16"/>
    <p:sldId id="274" r:id="rId17"/>
    <p:sldId id="275" r:id="rId18"/>
    <p:sldId id="276" r:id="rId19"/>
    <p:sldId id="288" r:id="rId20"/>
    <p:sldId id="278" r:id="rId21"/>
    <p:sldId id="279" r:id="rId22"/>
    <p:sldId id="280" r:id="rId23"/>
    <p:sldId id="281" r:id="rId24"/>
    <p:sldId id="282" r:id="rId25"/>
    <p:sldId id="283" r:id="rId26"/>
    <p:sldId id="2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DFF"/>
    <a:srgbClr val="D883FF"/>
    <a:srgbClr val="9437FF"/>
    <a:srgbClr val="521B93"/>
    <a:srgbClr val="935A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93"/>
    <p:restoredTop sz="77007" autoAdjust="0"/>
  </p:normalViewPr>
  <p:slideViewPr>
    <p:cSldViewPr snapToGrid="0" snapToObjects="1">
      <p:cViewPr varScale="1">
        <p:scale>
          <a:sx n="56" d="100"/>
          <a:sy n="56" d="100"/>
        </p:scale>
        <p:origin x="121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7B6EF-1EEF-3A4F-A822-990B72D28CC6}" type="datetimeFigureOut">
              <a:rPr lang="en-US" smtClean="0"/>
              <a:t>12/6/2020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DC53A-3943-E24E-A838-496FFD443334}" type="slidenum">
              <a:rPr lang="en-US" smtClean="0"/>
              <a:t>‹#›</a:t>
            </a:fld>
            <a:endParaRPr lang="en-US"/>
          </a:p>
        </p:txBody>
      </p:sp>
    </p:spTree>
    <p:extLst>
      <p:ext uri="{BB962C8B-B14F-4D97-AF65-F5344CB8AC3E}">
        <p14:creationId xmlns:p14="http://schemas.microsoft.com/office/powerpoint/2010/main" val="1380055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smtClean="0">
                <a:solidFill>
                  <a:schemeClr val="tx1"/>
                </a:solidFill>
                <a:effectLst/>
                <a:latin typeface="+mn-lt"/>
                <a:ea typeface="+mn-ea"/>
                <a:cs typeface="+mn-cs"/>
              </a:rPr>
              <a:t>Introducción</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¡Saludos a todos en el nombre de Jesús!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a:t>
            </a:fld>
            <a:endParaRPr lang="en-US"/>
          </a:p>
        </p:txBody>
      </p:sp>
    </p:spTree>
    <p:extLst>
      <p:ext uri="{BB962C8B-B14F-4D97-AF65-F5344CB8AC3E}">
        <p14:creationId xmlns:p14="http://schemas.microsoft.com/office/powerpoint/2010/main" val="112100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Nous trouvons sa réponse à l’ultimatum de Barak dans Juges 4: 9 (LSG): « Très bien », a déclaré Deborah, « J’irai avec toi. »</a:t>
            </a:r>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10</a:t>
            </a:fld>
            <a:endParaRPr lang="en-US"/>
          </a:p>
        </p:txBody>
      </p:sp>
    </p:spTree>
    <p:extLst>
      <p:ext uri="{BB962C8B-B14F-4D97-AF65-F5344CB8AC3E}">
        <p14:creationId xmlns:p14="http://schemas.microsoft.com/office/powerpoint/2010/main" val="2315758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Histoire No. 3</a:t>
            </a:r>
          </a:p>
          <a:p>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Dans une communauté, il existe différentes façons de se démarquer. Pour une femme, un moyen sûr d'y parvenir est d'épouser un homme étranger. Dans les communautés serrées, tout le monde se connaît et les décisions de mariage constituent de très importantes décisions car les conséquences durent toute une vie. Cette femme fit exactement ce qui ne manqua pas d’attirer l’attention de la communauté, elle épousa un étranger. Mais ce n'était que le début de son incroyable histoire et des difficultés de sa vie.</a:t>
            </a:r>
          </a:p>
          <a:p>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Son époux avait un frère marié également à une femme de son village. Je ne sais pas laquelle des deux femmes s’est mariée en premier ou si elles se sont mariées en même temps, mais on peut supposer qu’il a dû être plus facile pour elles de faire face ensemble aux discussions sur leur mariage. Alors que les ragots dans le village se calmaient, notre personnage principal a commencé à mettre tout en œuvre afin de bien s’intégrer dans sa nouvelle famille. </a:t>
            </a:r>
          </a:p>
          <a:p>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Naturellement, comme dans tout mariage, une adaptation était nécessaire. Chacun entre dans la relation avec ses goûts, ses habitudes, ses manières, sa langue, sa façon de penser qui doit être explorée, comprise, remise en question, respectée et acceptée. Dans cette famille, on s’occupait d’un sujet particulièrement important : la religion. Sa religion à elle était différente de celle de son mari et elle commença à admirer le Dieu de son époux et sa religion.</a:t>
            </a:r>
          </a:p>
          <a:p>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première année de leur mariage passa et il n'y eut aucune nouvelle à annoncer. La seconde passa également, et maintenant le village commença à chuchoter et à spéculer : « Pourquoi n'y a-t-il pas encore d'enfants dans leur famille ? ». Comme si ce n'était pas déjà assez difficile pour elle de lutter avec ce problème, les commentaires des autres durent se rajouter à ses difficultés. Mais le pire restait encore à venir.</a:t>
            </a:r>
          </a:p>
          <a:p>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Son beau-père mourut tout d’abord. Ce fut un coup dur pour la famille. Sa belle-mère était inconsolable. Elle aimait sa belle-mère et elles s'entendaient bien toutes les deux. Toutes les belles-mères devraient en tirer une leçon : essayons d’être en bons termes avec nos belles-filles.</a:t>
            </a:r>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Mais comme si la mort de son beau-père n'était pas déjà assez  difficile, deux autres coups violents frappèrent la famille. Son beau-frère et son propre mari bien-aimé moururent à leur tour. Une maladie prit tous les hommes de cette famille. Quel chagrin tomba sur les trois femmes ! Il est difficile d'imaginer la douloureuse et profonde   tristesse qu’elles durent ressentir. Pas de mari pour s'occuper d'elles et pas d'enfants pour leur insuffler de l'espoir pour l'avenir !</a:t>
            </a:r>
          </a:p>
          <a:p>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Puis vint une nouvelle à la fois bonne et mauvaise. Elle entendit que la famine responsable de l’exil de sa belle-famille avait pris fin et que la nourriture y abondait actuellement. C'était une bonne chose. Mais sa belle-mère décida d’y retourner. Ça, c’était moins bon …</a:t>
            </a:r>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11</a:t>
            </a:fld>
            <a:endParaRPr lang="en-US"/>
          </a:p>
        </p:txBody>
      </p:sp>
    </p:spTree>
    <p:extLst>
      <p:ext uri="{BB962C8B-B14F-4D97-AF65-F5344CB8AC3E}">
        <p14:creationId xmlns:p14="http://schemas.microsoft.com/office/powerpoint/2010/main" val="387594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smtClean="0">
                <a:solidFill>
                  <a:schemeClr val="tx1"/>
                </a:solidFill>
                <a:effectLst/>
                <a:latin typeface="+mn-lt"/>
                <a:ea typeface="+mn-ea"/>
                <a:cs typeface="+mn-cs"/>
              </a:rPr>
              <a:t>¿Qué le iba a pasar a ella? ¿Qué futuro le esperaba en ese lugar? </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12</a:t>
            </a:fld>
            <a:endParaRPr lang="en-US"/>
          </a:p>
        </p:txBody>
      </p:sp>
    </p:spTree>
    <p:extLst>
      <p:ext uri="{BB962C8B-B14F-4D97-AF65-F5344CB8AC3E}">
        <p14:creationId xmlns:p14="http://schemas.microsoft.com/office/powerpoint/2010/main" val="2304280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smtClean="0">
                <a:solidFill>
                  <a:schemeClr val="tx1"/>
                </a:solidFill>
                <a:effectLst/>
                <a:latin typeface="+mn-lt"/>
                <a:ea typeface="+mn-ea"/>
                <a:cs typeface="+mn-cs"/>
              </a:rPr>
              <a:t>¿Has estado alguna vez en una situación en la que la vida te ha dado mucho dolor y tristeza, han muerto tus seres amados y ahora debes tomar una decisión muy difícil?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13</a:t>
            </a:fld>
            <a:endParaRPr lang="en-US"/>
          </a:p>
        </p:txBody>
      </p:sp>
    </p:spTree>
    <p:extLst>
      <p:ext uri="{BB962C8B-B14F-4D97-AF65-F5344CB8AC3E}">
        <p14:creationId xmlns:p14="http://schemas.microsoft.com/office/powerpoint/2010/main" val="2772287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t> </a:t>
            </a:r>
            <a:r>
              <a:rPr lang="es-MX" sz="1200" kern="1200" dirty="0" smtClean="0">
                <a:solidFill>
                  <a:schemeClr val="tx1"/>
                </a:solidFill>
                <a:effectLst/>
                <a:latin typeface="+mn-lt"/>
                <a:ea typeface="+mn-ea"/>
                <a:cs typeface="+mn-cs"/>
              </a:rPr>
              <a:t>Su decisión fue firme y muy clara. Leemos en Rut 1:16 (NVI), “Pero Rut respondió: —¡No insistas en que te abandone o en que me separe de ti! Porque [yo] iré a donde tú vayas”.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14</a:t>
            </a:fld>
            <a:endParaRPr lang="en-US"/>
          </a:p>
        </p:txBody>
      </p:sp>
    </p:spTree>
    <p:extLst>
      <p:ext uri="{BB962C8B-B14F-4D97-AF65-F5344CB8AC3E}">
        <p14:creationId xmlns:p14="http://schemas.microsoft.com/office/powerpoint/2010/main" val="514666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smtClean="0">
                <a:solidFill>
                  <a:schemeClr val="tx1"/>
                </a:solidFill>
                <a:effectLst/>
                <a:latin typeface="+mn-lt"/>
                <a:ea typeface="+mn-ea"/>
                <a:cs typeface="+mn-cs"/>
              </a:rPr>
              <a:t>Historia 4</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“¿Que él está haciendo qué? ¡Estaba realmente estupefacta!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“Está cubierto todo de cenizas, su ropa está toda destrozada, se está lamentando a gritos y amargamente y se ha vestido de saco y silicio”, le respondieron sus criadas.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Esas eran terribles noticias. Ella no tenía ni la menor idea de lo que estaba sucediendo con su querido tío. Su amor y gratitud hacia él crecieron en un instante y le vinieron a la memoria imágenes de sus años en los que creció a su lado.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La joven no recordaba mucho acerca de lo que había pasado cuando sus padres murieron, pero recordaba bien que había crecido con su amado tío que siempre la había cuidado. Él la amaba entrañablemente y e hizo todo lo que pudo en su favor para que tuviera siempre alimento, un techo y educación. Él siempre la protegió y le hizo experimentar un fuerte sentido de quién era ella. </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15</a:t>
            </a:fld>
            <a:endParaRPr lang="en-US"/>
          </a:p>
        </p:txBody>
      </p:sp>
    </p:spTree>
    <p:extLst>
      <p:ext uri="{BB962C8B-B14F-4D97-AF65-F5344CB8AC3E}">
        <p14:creationId xmlns:p14="http://schemas.microsoft.com/office/powerpoint/2010/main" val="3484560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smtClean="0">
                <a:solidFill>
                  <a:schemeClr val="tx1"/>
                </a:solidFill>
                <a:effectLst/>
                <a:latin typeface="+mn-lt"/>
                <a:ea typeface="+mn-ea"/>
                <a:cs typeface="+mn-cs"/>
              </a:rPr>
              <a:t>La joven no recordaba mucho acerca de lo que había pasado cuando sus padres murieron, pero recordaba bien que había crecido con su amado tío que siempre la había cuidado. Él la amaba entrañablemente y e hizo todo lo que pudo en su favor para que tuviera siempre alimento, un techo y educación. Él siempre la protegió y le hizo experimentar un fuerte sentido de quién era ella.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Otros recuerdos pasaron entonces por su mente. Recordó cómo había sido tomada de su lado para unirse a otras jóvenes en la casa real. Una sonrisa cruzó por su rostro al recordar todos los tratamientos de belleza que había recibido durante todo un año en preparación para encontrarse con el rey. Y entonces el asombroso banquete celebrado cuando ella se convirtió en reina.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Su vida y deberes en el palacio real la separaron de su querido tío y ya no le era posible pasar tanto tiempo con él como le hubiera gustado. Pero el escuchar esas tristes noticias acerca de su condición la perturbaron en gran manera.  </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16</a:t>
            </a:fld>
            <a:endParaRPr lang="en-US"/>
          </a:p>
        </p:txBody>
      </p:sp>
    </p:spTree>
    <p:extLst>
      <p:ext uri="{BB962C8B-B14F-4D97-AF65-F5344CB8AC3E}">
        <p14:creationId xmlns:p14="http://schemas.microsoft.com/office/powerpoint/2010/main" val="2390256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17</a:t>
            </a:fld>
            <a:endParaRPr lang="en-US"/>
          </a:p>
        </p:txBody>
      </p:sp>
    </p:spTree>
    <p:extLst>
      <p:ext uri="{BB962C8B-B14F-4D97-AF65-F5344CB8AC3E}">
        <p14:creationId xmlns:p14="http://schemas.microsoft.com/office/powerpoint/2010/main" val="1003917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18</a:t>
            </a:fld>
            <a:endParaRPr lang="en-US"/>
          </a:p>
        </p:txBody>
      </p:sp>
    </p:spTree>
    <p:extLst>
      <p:ext uri="{BB962C8B-B14F-4D97-AF65-F5344CB8AC3E}">
        <p14:creationId xmlns:p14="http://schemas.microsoft.com/office/powerpoint/2010/main" val="2803055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smtClean="0">
                <a:solidFill>
                  <a:schemeClr val="tx1"/>
                </a:solidFill>
                <a:effectLst/>
                <a:latin typeface="+mn-lt"/>
                <a:ea typeface="+mn-ea"/>
                <a:cs typeface="+mn-cs"/>
              </a:rPr>
              <a:t>Historia 5</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Algunas personas pueden percibir el futuro. Son líderes visionarios. Pueden ver un cuadro mucho más grande y ajustar su vida de acuerdo a esa visión, así como preparar a quienes serán sus sucesores</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Él era uno de esos líderes. Podía ver claramente el futuro y trató de preparar a su equipo para lo que estaba por venir. Él sabía que iba a ser un tiempo muy difícil para ellos. Así que trató de prepararlos para esos pocos días difíciles, para esos pocos pero devastadores días; pocos, pero terribles días.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Durante meses, si no días, él había estado tratando de hacerlos que entendieran</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Pero todo eso fue en vano. Ellos estaban completamente ciegos a la visión de lo que estaba por delante en el futuro.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19</a:t>
            </a:fld>
            <a:endParaRPr lang="en-US"/>
          </a:p>
        </p:txBody>
      </p:sp>
    </p:spTree>
    <p:extLst>
      <p:ext uri="{BB962C8B-B14F-4D97-AF65-F5344CB8AC3E}">
        <p14:creationId xmlns:p14="http://schemas.microsoft.com/office/powerpoint/2010/main" val="79180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smtClean="0">
                <a:solidFill>
                  <a:schemeClr val="tx1"/>
                </a:solidFill>
                <a:effectLst/>
                <a:latin typeface="+mn-lt"/>
                <a:ea typeface="+mn-ea"/>
                <a:cs typeface="+mn-cs"/>
              </a:rPr>
              <a:t>¿Te gustan las historias? A mí me gusta escuchar historias, especialmente las historias verídicas que realmente suceden. Hoy vamos a escuchar algunas historias acerca de personas que enfrentaron situaciones difíciles. En cada una de ellas, la persona tuvo que tomar una seria decisión que le cambió la vida. Aunque enfrentaron circunstancias diferentes, vivieron en diferentes lugares y en diferentes momentos de la historia, tuvieron que hacer una decisión. Si hubieran decidido de otra manera, la historia habría sido diferente, no solo para ellas personalmente, sino para la historia de naciones enteras.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Escucha con gran atención. </a:t>
            </a:r>
            <a:endParaRPr lang="en-US" sz="1200" kern="1200" dirty="0" smtClean="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a:t>
            </a:fld>
            <a:endParaRPr lang="en-US"/>
          </a:p>
        </p:txBody>
      </p:sp>
    </p:spTree>
    <p:extLst>
      <p:ext uri="{BB962C8B-B14F-4D97-AF65-F5344CB8AC3E}">
        <p14:creationId xmlns:p14="http://schemas.microsoft.com/office/powerpoint/2010/main" val="1550830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smtClean="0">
                <a:solidFill>
                  <a:schemeClr val="tx1"/>
                </a:solidFill>
                <a:effectLst/>
                <a:latin typeface="+mn-lt"/>
                <a:ea typeface="+mn-ea"/>
                <a:cs typeface="+mn-cs"/>
              </a:rPr>
              <a:t>Durante meses, si no días, él había estado tratando de hacerlos que entendieran</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Pero todo eso fue en vano. Ellos estaban completamente ciegos a la visión de lo que estaba por delante en el futuro.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Y esta noche era la última que iba a pasar con los miembros más cercanos de su equipo.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¿Qué mejor forma de pasar la última noche antes de un gran evento que celebrando una cena juntos? Era una de esas ocasiones anuales en las que se reunían las familias para celebrar esta cena, Sin embargo, él se aseguró de que esta en particular fuera una que pudieran recordar siempre, así que cambió algunos de los rituales acostumbrados en esas ocasiones.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20</a:t>
            </a:fld>
            <a:endParaRPr lang="en-US"/>
          </a:p>
        </p:txBody>
      </p:sp>
    </p:spTree>
    <p:extLst>
      <p:ext uri="{BB962C8B-B14F-4D97-AF65-F5344CB8AC3E}">
        <p14:creationId xmlns:p14="http://schemas.microsoft.com/office/powerpoint/2010/main" val="2958776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21</a:t>
            </a:fld>
            <a:endParaRPr lang="en-US"/>
          </a:p>
        </p:txBody>
      </p:sp>
    </p:spTree>
    <p:extLst>
      <p:ext uri="{BB962C8B-B14F-4D97-AF65-F5344CB8AC3E}">
        <p14:creationId xmlns:p14="http://schemas.microsoft.com/office/powerpoint/2010/main" val="1098407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22</a:t>
            </a:fld>
            <a:endParaRPr lang="en-US"/>
          </a:p>
        </p:txBody>
      </p:sp>
    </p:spTree>
    <p:extLst>
      <p:ext uri="{BB962C8B-B14F-4D97-AF65-F5344CB8AC3E}">
        <p14:creationId xmlns:p14="http://schemas.microsoft.com/office/powerpoint/2010/main" val="184871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smtClean="0">
                <a:solidFill>
                  <a:schemeClr val="tx1"/>
                </a:solidFill>
                <a:effectLst/>
                <a:latin typeface="+mn-lt"/>
                <a:ea typeface="+mn-ea"/>
                <a:cs typeface="+mn-cs"/>
              </a:rPr>
              <a:t>Conclusión</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El día de hoy recordamos momentos muy importantes en la vida de Rebeca,  Débora, Rut, Ester y Jesús.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Todos ellos tenían una cosa en común. En un momento crucial, ya sea que les afectara en forma personal o que afectara a toda la nación; y en el último de los casos, en uno que afectó a toda la raza humana, todos ellos necesitaron tomar una decisión. En cada ocasión se trataba de una situación transformadora de la vida. La decisión que tomaron se puede resumir en estas palabras YO IRÉ.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Hoy también estás enfrentando una decisión.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Dios te está llamando a ir ante tu cónyuge y pedirle perdón. Si lo, o la has lastimado en el pasado, ¿cuál será tu respuesta?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“Yo iré”.</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Dios te está llamando para ir con tus vecinos. Invítalos a comer. Escucha su historia. Cuéntales la historia de cómo Dios ha cambiado tu vida. ¿Cuál será tu respuesta?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“Yo iré”.</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Dios te está llamando a ayudar a personas destituidas que duermen en la calle. Ofréceles alimento, ropa, trabajo; siéntate con ellos y escucha su historia. Diles lo que Jesús significa para ti. ¿Cuál será tu respuesta? “Yo iré”.</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Dios te está llamando a ir a otro país a vivir y trabajar ahí para dar a conocer el evangelio a través de tu vida. ¿Cuál será tu respuesta?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“Yo iré”.</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¿Qué es lo que el Espíritu Santo te está diciendo al oído? ¿A dónde te está llamando Dios el día de hoy? ¿Cuál será tu respuesta?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Que el amor de Jesús te habilite para contestar: “Yo iré”.</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“Yo iré”. Vamos a decirlo todos juntos: “Yo iré”.</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23</a:t>
            </a:fld>
            <a:endParaRPr lang="en-US"/>
          </a:p>
        </p:txBody>
      </p:sp>
    </p:spTree>
    <p:extLst>
      <p:ext uri="{BB962C8B-B14F-4D97-AF65-F5344CB8AC3E}">
        <p14:creationId xmlns:p14="http://schemas.microsoft.com/office/powerpoint/2010/main" val="1014716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24</a:t>
            </a:fld>
            <a:endParaRPr lang="en-US"/>
          </a:p>
        </p:txBody>
      </p:sp>
    </p:spTree>
    <p:extLst>
      <p:ext uri="{BB962C8B-B14F-4D97-AF65-F5344CB8AC3E}">
        <p14:creationId xmlns:p14="http://schemas.microsoft.com/office/powerpoint/2010/main" val="4249672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25</a:t>
            </a:fld>
            <a:endParaRPr lang="en-US"/>
          </a:p>
        </p:txBody>
      </p:sp>
    </p:spTree>
    <p:extLst>
      <p:ext uri="{BB962C8B-B14F-4D97-AF65-F5344CB8AC3E}">
        <p14:creationId xmlns:p14="http://schemas.microsoft.com/office/powerpoint/2010/main" val="1291454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26</a:t>
            </a:fld>
            <a:endParaRPr lang="en-US"/>
          </a:p>
        </p:txBody>
      </p:sp>
    </p:spTree>
    <p:extLst>
      <p:ext uri="{BB962C8B-B14F-4D97-AF65-F5344CB8AC3E}">
        <p14:creationId xmlns:p14="http://schemas.microsoft.com/office/powerpoint/2010/main" val="3028147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pPr algn="just"/>
            <a:r>
              <a:rPr lang="fr-FR" sz="1200" kern="1200" dirty="0" smtClean="0">
                <a:solidFill>
                  <a:schemeClr val="tx1"/>
                </a:solidFill>
                <a:effectLst/>
                <a:latin typeface="+mn-lt"/>
                <a:ea typeface="+mn-ea"/>
                <a:cs typeface="+mn-cs"/>
              </a:rPr>
              <a:t>Histoire No.1</a:t>
            </a:r>
          </a:p>
          <a:p>
            <a:pPr algn="just"/>
            <a:endParaRPr lang="fr-CA" sz="1200" kern="1200" dirty="0" smtClean="0">
              <a:solidFill>
                <a:schemeClr val="tx1"/>
              </a:solidFill>
              <a:effectLst/>
              <a:latin typeface="+mn-lt"/>
              <a:ea typeface="+mn-ea"/>
              <a:cs typeface="+mn-cs"/>
            </a:endParaRPr>
          </a:p>
          <a:p>
            <a:pPr algn="just"/>
            <a:r>
              <a:rPr lang="fr-FR" sz="1200" kern="1200" dirty="0" smtClean="0">
                <a:solidFill>
                  <a:schemeClr val="tx1"/>
                </a:solidFill>
                <a:effectLst/>
                <a:latin typeface="+mn-lt"/>
                <a:ea typeface="+mn-ea"/>
                <a:cs typeface="+mn-cs"/>
              </a:rPr>
              <a:t>Elle était jeune,</a:t>
            </a:r>
            <a:r>
              <a:rPr lang="fr-FR" sz="1200" kern="1200" baseline="0" dirty="0" smtClean="0">
                <a:solidFill>
                  <a:schemeClr val="tx1"/>
                </a:solidFill>
                <a:effectLst/>
                <a:latin typeface="+mn-lt"/>
                <a:ea typeface="+mn-ea"/>
                <a:cs typeface="+mn-cs"/>
              </a:rPr>
              <a:t> belle et</a:t>
            </a:r>
            <a:r>
              <a:rPr lang="fr-FR" sz="1200" kern="1200" dirty="0" smtClean="0">
                <a:solidFill>
                  <a:schemeClr val="tx1"/>
                </a:solidFill>
                <a:effectLst/>
                <a:latin typeface="+mn-lt"/>
                <a:ea typeface="+mn-ea"/>
                <a:cs typeface="+mn-cs"/>
              </a:rPr>
              <a:t> célibataire. Comme la plupart des jeunes femmes, elle pensait à sa vie et se demandait à quoi ressemblerait l'avenir. Se marierait-elle ? Ou resterait-elle avec ses parents toute sa vie ? Si elle devait se marier, qui voudrait-elle épouser ? Quel genre de personne serait un bon partenaire de vie pour elle ? Serait-il beau ? Gentil ? Riche ? Je me demande quelles qualités d’homme idéal auraient été sur sa liste. Il était courant que les filles épousent un parent éloigné. Mais il n'y en avait pas autour de chez elle. Certains d'entre eux avaient déménagé ailleurs, mais la distance était trop éloignée et leurs familles ne se rendaient jamais visite.</a:t>
            </a:r>
          </a:p>
          <a:p>
            <a:pPr algn="just"/>
            <a:endParaRPr lang="fr-CA" sz="1200" kern="1200" dirty="0" smtClean="0">
              <a:solidFill>
                <a:schemeClr val="tx1"/>
              </a:solidFill>
              <a:effectLst/>
              <a:latin typeface="+mn-lt"/>
              <a:ea typeface="+mn-ea"/>
              <a:cs typeface="+mn-cs"/>
            </a:endParaRPr>
          </a:p>
          <a:p>
            <a:pPr algn="just"/>
            <a:r>
              <a:rPr lang="fr-FR" sz="1200" kern="1200" dirty="0" smtClean="0">
                <a:solidFill>
                  <a:schemeClr val="tx1"/>
                </a:solidFill>
                <a:effectLst/>
                <a:latin typeface="+mn-lt"/>
                <a:ea typeface="+mn-ea"/>
                <a:cs typeface="+mn-cs"/>
              </a:rPr>
              <a:t>L'une de ses tâches quotidiennes était d'aller chercher de l'eau pour la maisonnée. D’habitude, elle rejoignait d'autres filles du village, mais cette journée-là elle s’y rendit seule. En s’approchant du puits, elle aperçut un étranger qui était visiblement venu de loin. Elle connaissait tout le monde dans son village, il n'était donc pas difficile de repérer ceux de l’extérieur. Il y avait aussi des chameaux se reposant à proximité, ce qui lui fournissait un autre indice.</a:t>
            </a:r>
            <a:endParaRPr lang="fr-CA" sz="1200" kern="1200" dirty="0" smtClean="0">
              <a:solidFill>
                <a:schemeClr val="tx1"/>
              </a:solidFill>
              <a:effectLst/>
              <a:latin typeface="+mn-lt"/>
              <a:ea typeface="+mn-ea"/>
              <a:cs typeface="+mn-cs"/>
            </a:endParaRPr>
          </a:p>
          <a:p>
            <a:pPr algn="just"/>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3</a:t>
            </a:fld>
            <a:endParaRPr lang="en-US"/>
          </a:p>
        </p:txBody>
      </p:sp>
    </p:spTree>
    <p:extLst>
      <p:ext uri="{BB962C8B-B14F-4D97-AF65-F5344CB8AC3E}">
        <p14:creationId xmlns:p14="http://schemas.microsoft.com/office/powerpoint/2010/main" val="225639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4</a:t>
            </a:fld>
            <a:endParaRPr lang="en-US"/>
          </a:p>
        </p:txBody>
      </p:sp>
    </p:spTree>
    <p:extLst>
      <p:ext uri="{BB962C8B-B14F-4D97-AF65-F5344CB8AC3E}">
        <p14:creationId xmlns:p14="http://schemas.microsoft.com/office/powerpoint/2010/main" val="250610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5</a:t>
            </a:fld>
            <a:endParaRPr lang="en-US"/>
          </a:p>
        </p:txBody>
      </p:sp>
    </p:spTree>
    <p:extLst>
      <p:ext uri="{BB962C8B-B14F-4D97-AF65-F5344CB8AC3E}">
        <p14:creationId xmlns:p14="http://schemas.microsoft.com/office/powerpoint/2010/main" val="222574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smtClean="0">
                <a:solidFill>
                  <a:schemeClr val="tx1"/>
                </a:solidFill>
                <a:effectLst/>
                <a:latin typeface="+mn-lt"/>
                <a:ea typeface="+mn-ea"/>
                <a:cs typeface="+mn-cs"/>
              </a:rPr>
              <a:t>Podemos encontrar su respuesta en Génesis 24:58 (NVI ). “Así que llamaron a Rebeca y le preguntaron: —¿Quieres irte con este hombre? —Sí —respondió ella” (“Yo iré”, en otras versiones).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6</a:t>
            </a:fld>
            <a:endParaRPr lang="en-US"/>
          </a:p>
        </p:txBody>
      </p:sp>
    </p:spTree>
    <p:extLst>
      <p:ext uri="{BB962C8B-B14F-4D97-AF65-F5344CB8AC3E}">
        <p14:creationId xmlns:p14="http://schemas.microsoft.com/office/powerpoint/2010/main" val="68074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effectLst/>
                <a:latin typeface="+mn-lt"/>
                <a:ea typeface="+mn-ea"/>
                <a:cs typeface="+mn-cs"/>
              </a:rPr>
              <a:t>Histoire No. 2</a:t>
            </a:r>
          </a:p>
          <a:p>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 fut une période très difficile. Vingt ans d’oppression par un gouvernement étranger dont les militaires étaient bien supérieurs à ceux des autres gouvernements. Vingt ans ! C’est long ! Toute une génération de personnes naquirent et grandirent dans cet environnement d’une cruauté impitoyable. </a:t>
            </a:r>
          </a:p>
          <a:p>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Parfois, les gens s'adaptent tout simplement aux circonstances dans lesquelles ils se trouvent. Mais éventuellement, tous les gouvernements cruels sont renversés. Cependant, il ne se passait rien depuis vingt ans dans cette partie du monde.</a:t>
            </a:r>
          </a:p>
          <a:p>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Puis, vint une révélation. Une femme reçut un message clair de la part de Dieu et elle  avait la responsabilité de le transmettre. Le message contenait une grande nouvelle. Dieu avait un plan pour libérer son peuple de cette terrible oppression. Elle agit donc immédiatement.</a:t>
            </a:r>
          </a:p>
          <a:p>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Selon la révélation de Dieu, elle devait livrer le message à un homme qui allait faire sortir le peuple de son esclavage. C'était un plan incroyable et elle avait hâte qu’il soit mis en œuvre le plus tôt possible. Dieu allait attirer les forces ennemies dans une grande zone plate près d'une rivière. Il lui avait révélé son plan. Grâce à la machinerie lourde sur laquelle le gouvernement oppressif comptait, le piège serait parfait ! La zone ciblée était susceptible de devenir impraticable lorsque la pluie tombait. Et le nom de l'homme choisi pour mener la révolte signifiait « La foudre ». Tout était parfaitement clair. L'armée ennemie serait attirée dans cette zone. Ne connaissant pas très bien les conditions, les soldats resteraient coincés là-bas au moment où Dieu enverrait la pluie, la foudre et le tonnerre. Il serait facile de les maîtriser et de délivrer la nation de l'oppresseur.</a:t>
            </a:r>
          </a:p>
          <a:p>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Cette femme était une personne bien connue, très respectée. Elle était juge et les gens venaient constamment vers elle pour résoudre leurs différends. Ainsi, à sa demande d'aller chercher cet homme, on lui obéit immédiatement. Les serviteurs virent probablement l'excitation dans ses yeux, quelque chose de grand allait se passer.</a:t>
            </a:r>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7</a:t>
            </a:fld>
            <a:endParaRPr lang="en-US"/>
          </a:p>
        </p:txBody>
      </p:sp>
    </p:spTree>
    <p:extLst>
      <p:ext uri="{BB962C8B-B14F-4D97-AF65-F5344CB8AC3E}">
        <p14:creationId xmlns:p14="http://schemas.microsoft.com/office/powerpoint/2010/main" val="63680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8</a:t>
            </a:fld>
            <a:endParaRPr lang="en-US"/>
          </a:p>
        </p:txBody>
      </p:sp>
    </p:spTree>
    <p:extLst>
      <p:ext uri="{BB962C8B-B14F-4D97-AF65-F5344CB8AC3E}">
        <p14:creationId xmlns:p14="http://schemas.microsoft.com/office/powerpoint/2010/main" val="342097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9</a:t>
            </a:fld>
            <a:endParaRPr lang="en-US"/>
          </a:p>
        </p:txBody>
      </p:sp>
    </p:spTree>
    <p:extLst>
      <p:ext uri="{BB962C8B-B14F-4D97-AF65-F5344CB8AC3E}">
        <p14:creationId xmlns:p14="http://schemas.microsoft.com/office/powerpoint/2010/main" val="3089817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55E7-FD0B-A342-96DF-2C588A4A10D8}"/>
              </a:ext>
            </a:extLst>
          </p:cNvPr>
          <p:cNvSpPr>
            <a:spLocks noGrp="1"/>
          </p:cNvSpPr>
          <p:nvPr>
            <p:ph type="ctrTitle"/>
          </p:nvPr>
        </p:nvSpPr>
        <p:spPr>
          <a:xfrm>
            <a:off x="1524000" y="218661"/>
            <a:ext cx="9144000" cy="1858617"/>
          </a:xfrm>
        </p:spPr>
        <p:txBody>
          <a:bodyPr anchor="b"/>
          <a:lstStyle>
            <a:lvl1pPr algn="ctr">
              <a:defRPr sz="6000">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D487A07-DEEE-4C4F-97A7-D2898A011871}"/>
              </a:ext>
            </a:extLst>
          </p:cNvPr>
          <p:cNvSpPr>
            <a:spLocks noGrp="1"/>
          </p:cNvSpPr>
          <p:nvPr>
            <p:ph type="subTitle" idx="1"/>
          </p:nvPr>
        </p:nvSpPr>
        <p:spPr>
          <a:xfrm>
            <a:off x="1036982" y="2508734"/>
            <a:ext cx="9144000" cy="1655762"/>
          </a:xfrm>
        </p:spPr>
        <p:txBody>
          <a:bodyPr>
            <a:normAutofit/>
          </a:bodyPr>
          <a:lstStyle>
            <a:lvl1pPr marL="0" indent="0" algn="ctr">
              <a:buNone/>
              <a:defRPr sz="3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2811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37FB-76AA-7143-BDA2-B208E52A0632}"/>
              </a:ext>
            </a:extLst>
          </p:cNvPr>
          <p:cNvSpPr>
            <a:spLocks noGrp="1"/>
          </p:cNvSpPr>
          <p:nvPr>
            <p:ph type="title"/>
          </p:nvPr>
        </p:nvSpPr>
        <p:spPr/>
        <p:txBody>
          <a:bodyPr/>
          <a:lstStyle>
            <a:lvl1pPr>
              <a:defRPr>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255BE2-3E93-0F41-88F0-94F63A76680A}"/>
              </a:ext>
            </a:extLst>
          </p:cNvPr>
          <p:cNvSpPr>
            <a:spLocks noGrp="1"/>
          </p:cNvSpPr>
          <p:nvPr>
            <p:ph idx="1"/>
          </p:nvPr>
        </p:nvSpPr>
        <p:spPr/>
        <p:txBody>
          <a:bodyPr/>
          <a:lstStyle>
            <a:lvl1pPr>
              <a:defRPr sz="3600"/>
            </a:lvl1pPr>
            <a:lvl2pPr>
              <a:defRPr sz="3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7C81986-734E-E14F-8EB8-2A672ACF60AE}"/>
              </a:ext>
            </a:extLst>
          </p:cNvPr>
          <p:cNvSpPr>
            <a:spLocks noGrp="1"/>
          </p:cNvSpPr>
          <p:nvPr>
            <p:ph type="dt" sz="half" idx="10"/>
          </p:nvPr>
        </p:nvSpPr>
        <p:spPr/>
        <p:txBody>
          <a:bodyPr/>
          <a:lstStyle/>
          <a:p>
            <a:fld id="{7B3C7CBF-FB75-374C-9CA6-00E2C006121B}" type="datetimeFigureOut">
              <a:rPr lang="en-US" smtClean="0"/>
              <a:t>12/6/2020</a:t>
            </a:fld>
            <a:endParaRPr lang="en-US"/>
          </a:p>
        </p:txBody>
      </p:sp>
      <p:sp>
        <p:nvSpPr>
          <p:cNvPr id="5" name="Footer Placeholder 4">
            <a:extLst>
              <a:ext uri="{FF2B5EF4-FFF2-40B4-BE49-F238E27FC236}">
                <a16:creationId xmlns:a16="http://schemas.microsoft.com/office/drawing/2014/main" id="{73769A36-55F5-1B4A-8920-140224356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7B91C-A082-EC42-A4B7-67747B467227}"/>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5912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788C-79D1-E341-9762-E77BD729EA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DB361F-6A66-194D-A24A-4373D0DE3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6037D0-B219-FA4E-8E0D-DD0CA9A587EB}"/>
              </a:ext>
            </a:extLst>
          </p:cNvPr>
          <p:cNvSpPr>
            <a:spLocks noGrp="1"/>
          </p:cNvSpPr>
          <p:nvPr>
            <p:ph type="dt" sz="half" idx="10"/>
          </p:nvPr>
        </p:nvSpPr>
        <p:spPr/>
        <p:txBody>
          <a:bodyPr/>
          <a:lstStyle/>
          <a:p>
            <a:fld id="{7B3C7CBF-FB75-374C-9CA6-00E2C006121B}" type="datetimeFigureOut">
              <a:rPr lang="en-US" smtClean="0"/>
              <a:t>12/6/2020</a:t>
            </a:fld>
            <a:endParaRPr lang="en-US"/>
          </a:p>
        </p:txBody>
      </p:sp>
      <p:sp>
        <p:nvSpPr>
          <p:cNvPr id="5" name="Footer Placeholder 4">
            <a:extLst>
              <a:ext uri="{FF2B5EF4-FFF2-40B4-BE49-F238E27FC236}">
                <a16:creationId xmlns:a16="http://schemas.microsoft.com/office/drawing/2014/main" id="{D508B7F6-83F7-0B4B-97C5-FB3DA2440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72C0E-EED4-1244-9722-6A3127B52A08}"/>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31992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546A-C327-9D4F-B2CE-AD2FF37F9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66981-37B4-4442-B355-B083602480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5E677E-E0EE-D046-A36D-840ABED59F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0B5BF5-A380-4B46-B8BD-32CA7C294AF3}"/>
              </a:ext>
            </a:extLst>
          </p:cNvPr>
          <p:cNvSpPr>
            <a:spLocks noGrp="1"/>
          </p:cNvSpPr>
          <p:nvPr>
            <p:ph type="dt" sz="half" idx="10"/>
          </p:nvPr>
        </p:nvSpPr>
        <p:spPr/>
        <p:txBody>
          <a:bodyPr/>
          <a:lstStyle/>
          <a:p>
            <a:fld id="{7B3C7CBF-FB75-374C-9CA6-00E2C006121B}" type="datetimeFigureOut">
              <a:rPr lang="en-US" smtClean="0"/>
              <a:t>12/6/2020</a:t>
            </a:fld>
            <a:endParaRPr lang="en-US"/>
          </a:p>
        </p:txBody>
      </p:sp>
      <p:sp>
        <p:nvSpPr>
          <p:cNvPr id="6" name="Footer Placeholder 5">
            <a:extLst>
              <a:ext uri="{FF2B5EF4-FFF2-40B4-BE49-F238E27FC236}">
                <a16:creationId xmlns:a16="http://schemas.microsoft.com/office/drawing/2014/main" id="{976F6DDB-362B-2F44-8438-5F64A7755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78F28-A1FB-FA47-A999-DF5636606AAB}"/>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457644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F517C-6854-FF42-8CF8-488C3B8B3A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DDFF62-09FC-2F42-AEE2-30D0BD967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D60CA-F330-DC4D-B6D9-2918D4EC2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C7CBF-FB75-374C-9CA6-00E2C006121B}" type="datetimeFigureOut">
              <a:rPr lang="en-US" smtClean="0"/>
              <a:t>12/6/2020</a:t>
            </a:fld>
            <a:endParaRPr lang="en-US"/>
          </a:p>
        </p:txBody>
      </p:sp>
      <p:sp>
        <p:nvSpPr>
          <p:cNvPr id="5" name="Footer Placeholder 4">
            <a:extLst>
              <a:ext uri="{FF2B5EF4-FFF2-40B4-BE49-F238E27FC236}">
                <a16:creationId xmlns:a16="http://schemas.microsoft.com/office/drawing/2014/main" id="{DBF7DA51-B52C-084F-8E8F-00E006FCF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7B7A0C-ABC0-9641-958A-36516A3E48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838E0-D5FE-3A46-B5EA-301BB79E6A27}" type="slidenum">
              <a:rPr lang="en-US" smtClean="0"/>
              <a:t>‹#›</a:t>
            </a:fld>
            <a:endParaRPr lang="en-US"/>
          </a:p>
        </p:txBody>
      </p:sp>
    </p:spTree>
    <p:extLst>
      <p:ext uri="{BB962C8B-B14F-4D97-AF65-F5344CB8AC3E}">
        <p14:creationId xmlns:p14="http://schemas.microsoft.com/office/powerpoint/2010/main" val="980426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FCE1-10C5-B248-8BE1-BC55D2A4EFBC}"/>
              </a:ext>
            </a:extLst>
          </p:cNvPr>
          <p:cNvSpPr>
            <a:spLocks noGrp="1"/>
          </p:cNvSpPr>
          <p:nvPr>
            <p:ph type="ctrTitle"/>
          </p:nvPr>
        </p:nvSpPr>
        <p:spPr>
          <a:xfrm>
            <a:off x="3163337" y="444844"/>
            <a:ext cx="4915659" cy="1408256"/>
          </a:xfrm>
        </p:spPr>
        <p:txBody>
          <a:bodyPr>
            <a:noAutofit/>
          </a:bodyPr>
          <a:lstStyle/>
          <a:p>
            <a:r>
              <a:rPr lang="en-US" sz="9600" dirty="0" smtClean="0">
                <a:solidFill>
                  <a:schemeClr val="bg1"/>
                </a:solidFill>
                <a:latin typeface="Book Antiqua" panose="02040602050305030304" pitchFamily="18" charset="0"/>
              </a:rPr>
              <a:t/>
            </a:r>
            <a:br>
              <a:rPr lang="en-US" sz="9600" dirty="0" smtClean="0">
                <a:solidFill>
                  <a:schemeClr val="bg1"/>
                </a:solidFill>
                <a:latin typeface="Book Antiqua" panose="02040602050305030304" pitchFamily="18" charset="0"/>
              </a:rPr>
            </a:br>
            <a:r>
              <a:rPr lang="es-MX" sz="9600" b="1" dirty="0">
                <a:solidFill>
                  <a:schemeClr val="bg1"/>
                </a:solidFill>
              </a:rPr>
              <a:t>Yo </a:t>
            </a:r>
            <a:r>
              <a:rPr lang="es-MX" sz="9600" b="1" dirty="0" smtClean="0">
                <a:solidFill>
                  <a:schemeClr val="bg1"/>
                </a:solidFill>
              </a:rPr>
              <a:t>Iré</a:t>
            </a:r>
            <a:endParaRPr lang="en-US" sz="9600" dirty="0">
              <a:solidFill>
                <a:schemeClr val="bg1"/>
              </a:solidFill>
            </a:endParaRPr>
          </a:p>
        </p:txBody>
      </p:sp>
      <p:sp>
        <p:nvSpPr>
          <p:cNvPr id="3" name="Subtitle 2">
            <a:extLst>
              <a:ext uri="{FF2B5EF4-FFF2-40B4-BE49-F238E27FC236}">
                <a16:creationId xmlns:a16="http://schemas.microsoft.com/office/drawing/2014/main" id="{681B1456-D544-CC41-A02E-D5A66918173D}"/>
              </a:ext>
            </a:extLst>
          </p:cNvPr>
          <p:cNvSpPr>
            <a:spLocks noGrp="1"/>
          </p:cNvSpPr>
          <p:nvPr>
            <p:ph type="subTitle" idx="1"/>
          </p:nvPr>
        </p:nvSpPr>
        <p:spPr>
          <a:xfrm>
            <a:off x="1987014" y="1583912"/>
            <a:ext cx="7268307" cy="1898914"/>
          </a:xfrm>
        </p:spPr>
        <p:txBody>
          <a:bodyPr>
            <a:normAutofit/>
          </a:bodyPr>
          <a:lstStyle/>
          <a:p>
            <a:r>
              <a:rPr lang="es-MX" sz="2000" dirty="0"/>
              <a:t>Por </a:t>
            </a:r>
            <a:r>
              <a:rPr lang="es-MX" sz="2000" dirty="0" err="1"/>
              <a:t>Danijela</a:t>
            </a:r>
            <a:r>
              <a:rPr lang="es-MX" sz="2000" dirty="0"/>
              <a:t> Schubert</a:t>
            </a:r>
            <a:endParaRPr lang="en-US" sz="2000" b="0" dirty="0">
              <a:solidFill>
                <a:schemeClr val="tx1"/>
              </a:solidFill>
              <a:latin typeface="Avenir Next" panose="020B0503020202020204" pitchFamily="34" charset="0"/>
            </a:endParaRPr>
          </a:p>
        </p:txBody>
      </p:sp>
      <p:sp>
        <p:nvSpPr>
          <p:cNvPr id="4" name="TextBox 3">
            <a:extLst>
              <a:ext uri="{FF2B5EF4-FFF2-40B4-BE49-F238E27FC236}">
                <a16:creationId xmlns:a16="http://schemas.microsoft.com/office/drawing/2014/main" id="{69F2D9F1-74B8-484C-A7E2-F46A95FFFCBA}"/>
              </a:ext>
            </a:extLst>
          </p:cNvPr>
          <p:cNvSpPr txBox="1"/>
          <p:nvPr/>
        </p:nvSpPr>
        <p:spPr>
          <a:xfrm>
            <a:off x="1191322" y="6212294"/>
            <a:ext cx="1972015" cy="369332"/>
          </a:xfrm>
          <a:prstGeom prst="rect">
            <a:avLst/>
          </a:prstGeom>
          <a:noFill/>
        </p:spPr>
        <p:txBody>
          <a:bodyPr wrap="none" rtlCol="0">
            <a:spAutoFit/>
          </a:bodyPr>
          <a:lstStyle/>
          <a:p>
            <a:pPr algn="ctr"/>
            <a:r>
              <a:rPr lang="en-US" dirty="0" smtClean="0">
                <a:solidFill>
                  <a:srgbClr val="521B93"/>
                </a:solidFill>
                <a:latin typeface="Avenir Next" panose="020B0503020202020204" pitchFamily="34" charset="0"/>
              </a:rPr>
              <a:t>MINISTERIO DE LA MUJER</a:t>
            </a:r>
          </a:p>
        </p:txBody>
      </p:sp>
    </p:spTree>
    <p:extLst>
      <p:ext uri="{BB962C8B-B14F-4D97-AF65-F5344CB8AC3E}">
        <p14:creationId xmlns:p14="http://schemas.microsoft.com/office/powerpoint/2010/main" val="173842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648929" y="1120877"/>
            <a:ext cx="8968037" cy="4782817"/>
          </a:xfrm>
        </p:spPr>
        <p:txBody>
          <a:bodyPr>
            <a:normAutofit/>
          </a:bodyPr>
          <a:lstStyle/>
          <a:p>
            <a:pPr marL="0" indent="0">
              <a:buNone/>
            </a:pPr>
            <a:endParaRPr lang="fr-CA" sz="3600" dirty="0"/>
          </a:p>
          <a:p>
            <a:pPr marL="0" indent="0" algn="ctr">
              <a:buNone/>
            </a:pPr>
            <a:r>
              <a:rPr lang="es-MX" sz="4800" dirty="0" smtClean="0">
                <a:solidFill>
                  <a:schemeClr val="bg1"/>
                </a:solidFill>
              </a:rPr>
              <a:t>—“¡</a:t>
            </a:r>
            <a:r>
              <a:rPr lang="es-MX" sz="4800" dirty="0">
                <a:solidFill>
                  <a:schemeClr val="bg1"/>
                </a:solidFill>
              </a:rPr>
              <a:t>Está bien, ¡[yo] iré contigo! —dijo Débora”— </a:t>
            </a:r>
            <a:endParaRPr lang="es-MX" sz="4800" dirty="0" smtClean="0">
              <a:solidFill>
                <a:schemeClr val="bg1"/>
              </a:solidFill>
            </a:endParaRPr>
          </a:p>
          <a:p>
            <a:pPr marL="0" indent="0" algn="ctr">
              <a:buNone/>
            </a:pPr>
            <a:r>
              <a:rPr lang="es-MX" sz="3600" dirty="0">
                <a:solidFill>
                  <a:schemeClr val="bg1"/>
                </a:solidFill>
              </a:rPr>
              <a:t>Jueces 4:9 (NVI),</a:t>
            </a:r>
            <a:endParaRPr lang="en-US" sz="3600" dirty="0">
              <a:solidFill>
                <a:schemeClr val="bg1"/>
              </a:solidFill>
            </a:endParaRPr>
          </a:p>
          <a:p>
            <a:pPr marL="0" indent="0">
              <a:buNone/>
            </a:pPr>
            <a:endParaRPr lang="en-US" sz="2400" dirty="0">
              <a:latin typeface="Avenir Next" panose="020B0503020202020204" pitchFamily="34" charset="0"/>
            </a:endParaRPr>
          </a:p>
        </p:txBody>
      </p:sp>
    </p:spTree>
    <p:extLst>
      <p:ext uri="{BB962C8B-B14F-4D97-AF65-F5344CB8AC3E}">
        <p14:creationId xmlns:p14="http://schemas.microsoft.com/office/powerpoint/2010/main" val="2769243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111D55-E198-6443-A4B2-716ABBC030FB}"/>
              </a:ext>
            </a:extLst>
          </p:cNvPr>
          <p:cNvSpPr>
            <a:spLocks noGrp="1"/>
          </p:cNvSpPr>
          <p:nvPr>
            <p:ph type="title"/>
          </p:nvPr>
        </p:nvSpPr>
        <p:spPr>
          <a:xfrm>
            <a:off x="1109979" y="4020816"/>
            <a:ext cx="10438007" cy="2362549"/>
          </a:xfrm>
        </p:spPr>
        <p:txBody>
          <a:bodyPr vert="horz" lIns="91440" tIns="45720" rIns="91440" bIns="45720" rtlCol="0" anchor="b">
            <a:normAutofit fontScale="90000"/>
          </a:bodyPr>
          <a:lstStyle/>
          <a:p>
            <a:pPr algn="ctr"/>
            <a:r>
              <a:rPr lang="es-MX" b="1" dirty="0">
                <a:solidFill>
                  <a:srgbClr val="521B93"/>
                </a:solidFill>
              </a:rPr>
              <a:t>Historia 3</a:t>
            </a:r>
            <a:r>
              <a:rPr lang="en-US" dirty="0"/>
              <a:t/>
            </a:r>
            <a:br>
              <a:rPr lang="en-US" dirty="0"/>
            </a:br>
            <a:r>
              <a:rPr lang="en-US" dirty="0" smtClean="0">
                <a:solidFill>
                  <a:srgbClr val="935AB1"/>
                </a:solidFill>
              </a:rPr>
              <a:t>D</a:t>
            </a:r>
            <a:r>
              <a:rPr lang="es-MX" dirty="0" err="1" smtClean="0">
                <a:solidFill>
                  <a:srgbClr val="935AB1"/>
                </a:solidFill>
              </a:rPr>
              <a:t>istinguirse</a:t>
            </a:r>
            <a:r>
              <a:rPr lang="es-MX" dirty="0" smtClean="0">
                <a:solidFill>
                  <a:srgbClr val="935AB1"/>
                </a:solidFill>
              </a:rPr>
              <a:t> </a:t>
            </a:r>
            <a:r>
              <a:rPr lang="es-MX" dirty="0">
                <a:solidFill>
                  <a:srgbClr val="935AB1"/>
                </a:solidFill>
              </a:rPr>
              <a:t>y hacerse notar del resto en una comunidad.</a:t>
            </a:r>
            <a:r>
              <a:rPr lang="en-US" sz="2800" dirty="0">
                <a:solidFill>
                  <a:srgbClr val="935AB1"/>
                </a:solidFill>
                <a:latin typeface="Avenir Next" panose="020B0503020202020204" pitchFamily="34" charset="0"/>
              </a:rPr>
              <a:t/>
            </a:r>
            <a:br>
              <a:rPr lang="en-US" sz="2800" dirty="0">
                <a:solidFill>
                  <a:srgbClr val="935AB1"/>
                </a:solidFill>
                <a:latin typeface="Avenir Next" panose="020B0503020202020204" pitchFamily="34" charset="0"/>
              </a:rPr>
            </a:br>
            <a:endParaRPr lang="en-US" sz="4000" dirty="0">
              <a:solidFill>
                <a:srgbClr val="935AB1"/>
              </a:solidFill>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5AB3AF86-9111-9F40-ADEC-DA174603AB7E}"/>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71142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932793" y="1253331"/>
            <a:ext cx="8789276" cy="4351338"/>
          </a:xfrm>
        </p:spPr>
        <p:txBody>
          <a:bodyPr anchor="t">
            <a:normAutofit/>
          </a:bodyPr>
          <a:lstStyle/>
          <a:p>
            <a:pPr marL="0" indent="0" algn="ctr">
              <a:buNone/>
            </a:pPr>
            <a:r>
              <a:rPr lang="es-MX" sz="4800" dirty="0">
                <a:solidFill>
                  <a:srgbClr val="D883FF"/>
                </a:solidFill>
              </a:rPr>
              <a:t>¿Qué le iba a pasar a ella</a:t>
            </a:r>
            <a:r>
              <a:rPr lang="es-MX" sz="4800" dirty="0" smtClean="0">
                <a:solidFill>
                  <a:srgbClr val="D883FF"/>
                </a:solidFill>
              </a:rPr>
              <a:t>?</a:t>
            </a:r>
          </a:p>
          <a:p>
            <a:pPr marL="0" indent="0" algn="ctr">
              <a:buNone/>
            </a:pPr>
            <a:r>
              <a:rPr lang="es-MX" sz="4800" dirty="0" smtClean="0">
                <a:solidFill>
                  <a:srgbClr val="D883FF"/>
                </a:solidFill>
              </a:rPr>
              <a:t> </a:t>
            </a:r>
            <a:r>
              <a:rPr lang="es-MX" sz="4800" dirty="0">
                <a:solidFill>
                  <a:srgbClr val="D883FF"/>
                </a:solidFill>
              </a:rPr>
              <a:t>¿Qué futuro le esperaba en ese lugar? </a:t>
            </a:r>
            <a:endParaRPr lang="en-US" sz="4800" dirty="0">
              <a:solidFill>
                <a:srgbClr val="D883FF"/>
              </a:solidFill>
            </a:endParaRPr>
          </a:p>
          <a:p>
            <a:pPr marL="0" indent="0">
              <a:buNone/>
            </a:pPr>
            <a:endParaRPr lang="en-US" sz="32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274458622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638800" y="1825624"/>
            <a:ext cx="4478215" cy="4588427"/>
          </a:xfrm>
        </p:spPr>
        <p:txBody>
          <a:bodyPr>
            <a:normAutofit/>
          </a:bodyPr>
          <a:lstStyle/>
          <a:p>
            <a:pPr marL="0" indent="0" algn="ctr">
              <a:buNone/>
            </a:pPr>
            <a:r>
              <a:rPr lang="es-MX" dirty="0">
                <a:solidFill>
                  <a:schemeClr val="accent3">
                    <a:lumMod val="20000"/>
                    <a:lumOff val="80000"/>
                  </a:schemeClr>
                </a:solidFill>
              </a:rPr>
              <a:t>¿Has estado alguna vez en una situación en la que la vida te ha dado mucho dolor y tristeza, han muerto tus seres amados y ahora debes tomar una decisión muy difícil? </a:t>
            </a:r>
            <a:endParaRPr lang="en-US" dirty="0">
              <a:solidFill>
                <a:schemeClr val="accent3">
                  <a:lumMod val="20000"/>
                  <a:lumOff val="80000"/>
                </a:schemeClr>
              </a:solidFill>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938992"/>
          </a:xfrm>
          <a:prstGeom prst="rect">
            <a:avLst/>
          </a:prstGeom>
          <a:noFill/>
        </p:spPr>
        <p:txBody>
          <a:bodyPr wrap="square" rtlCol="0">
            <a:spAutoFit/>
          </a:bodyPr>
          <a:lstStyle/>
          <a:p>
            <a:pPr algn="ctr"/>
            <a:r>
              <a:rPr lang="es-MX" sz="6000" dirty="0" smtClean="0">
                <a:solidFill>
                  <a:schemeClr val="accent4">
                    <a:lumMod val="50000"/>
                  </a:schemeClr>
                </a:solidFill>
              </a:rPr>
              <a:t>Una </a:t>
            </a:r>
            <a:r>
              <a:rPr lang="es-MX" sz="6000" i="1" dirty="0">
                <a:solidFill>
                  <a:schemeClr val="accent3">
                    <a:lumMod val="20000"/>
                    <a:lumOff val="80000"/>
                  </a:schemeClr>
                </a:solidFill>
              </a:rPr>
              <a:t>difícil</a:t>
            </a:r>
            <a:r>
              <a:rPr lang="es-MX" sz="6000" dirty="0">
                <a:solidFill>
                  <a:schemeClr val="accent4">
                    <a:lumMod val="50000"/>
                  </a:schemeClr>
                </a:solidFill>
              </a:rPr>
              <a:t> decisión</a:t>
            </a:r>
            <a:endParaRPr lang="en-US" sz="13800" b="1" dirty="0">
              <a:solidFill>
                <a:schemeClr val="accent4">
                  <a:lumMod val="50000"/>
                </a:schemeClr>
              </a:solidFill>
              <a:latin typeface="Avenir Next" panose="020B0503020202020204" pitchFamily="34" charset="0"/>
              <a:cs typeface="Aharoni" panose="02010803020104030203" pitchFamily="2" charset="-79"/>
            </a:endParaRPr>
          </a:p>
        </p:txBody>
      </p:sp>
      <p:sp>
        <p:nvSpPr>
          <p:cNvPr id="5" name="Rectangle 4">
            <a:extLst>
              <a:ext uri="{FF2B5EF4-FFF2-40B4-BE49-F238E27FC236}">
                <a16:creationId xmlns:a16="http://schemas.microsoft.com/office/drawing/2014/main" id="{F612B0B6-7575-3747-95B8-E0800A3D3E41}"/>
              </a:ext>
            </a:extLst>
          </p:cNvPr>
          <p:cNvSpPr/>
          <p:nvPr/>
        </p:nvSpPr>
        <p:spPr>
          <a:xfrm>
            <a:off x="10740465" y="500062"/>
            <a:ext cx="1181734" cy="646331"/>
          </a:xfrm>
          <a:prstGeom prst="rect">
            <a:avLst/>
          </a:prstGeom>
        </p:spPr>
        <p:txBody>
          <a:bodyPr wrap="none">
            <a:spAutoFit/>
          </a:bodyPr>
          <a:lstStyle/>
          <a:p>
            <a:r>
              <a:rPr lang="en-US" dirty="0" smtClean="0">
                <a:ea typeface="+mn-ea"/>
              </a:rPr>
              <a:t>Histoire 3</a:t>
            </a:r>
          </a:p>
          <a:p>
            <a:r>
              <a:rPr lang="en-US" dirty="0" smtClean="0">
                <a:ea typeface="+mn-ea"/>
              </a:rPr>
              <a:t>STORY  </a:t>
            </a:r>
            <a:r>
              <a:rPr lang="en-US" dirty="0">
                <a:ea typeface="+mn-ea"/>
              </a:rPr>
              <a:t>3</a:t>
            </a:r>
            <a:endParaRPr lang="en-US" dirty="0"/>
          </a:p>
        </p:txBody>
      </p:sp>
    </p:spTree>
    <p:extLst>
      <p:ext uri="{BB962C8B-B14F-4D97-AF65-F5344CB8AC3E}">
        <p14:creationId xmlns:p14="http://schemas.microsoft.com/office/powerpoint/2010/main" val="3707081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952062" y="869394"/>
            <a:ext cx="8778766" cy="4351338"/>
          </a:xfrm>
        </p:spPr>
        <p:txBody>
          <a:bodyPr>
            <a:normAutofit/>
          </a:bodyPr>
          <a:lstStyle/>
          <a:p>
            <a:pPr marL="0" indent="0" algn="ctr">
              <a:buNone/>
            </a:pPr>
            <a:r>
              <a:rPr lang="es-MX" sz="4400" dirty="0" smtClean="0">
                <a:solidFill>
                  <a:schemeClr val="accent3">
                    <a:lumMod val="20000"/>
                    <a:lumOff val="80000"/>
                  </a:schemeClr>
                </a:solidFill>
              </a:rPr>
              <a:t> “</a:t>
            </a:r>
            <a:r>
              <a:rPr lang="es-MX" sz="4400" dirty="0">
                <a:solidFill>
                  <a:schemeClr val="accent3">
                    <a:lumMod val="20000"/>
                    <a:lumOff val="80000"/>
                  </a:schemeClr>
                </a:solidFill>
              </a:rPr>
              <a:t>Pero Rut respondió: </a:t>
            </a:r>
            <a:endParaRPr lang="es-MX" sz="4400" dirty="0" smtClean="0">
              <a:solidFill>
                <a:schemeClr val="accent3">
                  <a:lumMod val="20000"/>
                  <a:lumOff val="80000"/>
                </a:schemeClr>
              </a:solidFill>
            </a:endParaRPr>
          </a:p>
          <a:p>
            <a:pPr marL="0" indent="0" algn="ctr">
              <a:buNone/>
            </a:pPr>
            <a:r>
              <a:rPr lang="es-MX" sz="4400" dirty="0" smtClean="0">
                <a:solidFill>
                  <a:schemeClr val="accent3">
                    <a:lumMod val="20000"/>
                    <a:lumOff val="80000"/>
                  </a:schemeClr>
                </a:solidFill>
              </a:rPr>
              <a:t>—¡</a:t>
            </a:r>
            <a:r>
              <a:rPr lang="es-MX" sz="4400" dirty="0">
                <a:solidFill>
                  <a:schemeClr val="accent3">
                    <a:lumMod val="20000"/>
                    <a:lumOff val="80000"/>
                  </a:schemeClr>
                </a:solidFill>
              </a:rPr>
              <a:t>No insistas en que te abandone o en que me separe de ti! Porque [yo] iré a donde tú vayas”. </a:t>
            </a:r>
            <a:endParaRPr lang="en-US" sz="4400" dirty="0">
              <a:solidFill>
                <a:schemeClr val="accent3">
                  <a:lumMod val="20000"/>
                  <a:lumOff val="80000"/>
                </a:schemeClr>
              </a:solidFill>
            </a:endParaRPr>
          </a:p>
          <a:p>
            <a:pPr marL="0" indent="0" algn="ctr">
              <a:lnSpc>
                <a:spcPct val="100000"/>
              </a:lnSpc>
              <a:buNone/>
            </a:pPr>
            <a:r>
              <a:rPr lang="es-MX" sz="3200" dirty="0">
                <a:solidFill>
                  <a:schemeClr val="accent3">
                    <a:lumMod val="20000"/>
                    <a:lumOff val="80000"/>
                  </a:schemeClr>
                </a:solidFill>
              </a:rPr>
              <a:t> Rut 1:16 (NVI</a:t>
            </a:r>
            <a:r>
              <a:rPr lang="es-MX" sz="3200" dirty="0" smtClean="0">
                <a:solidFill>
                  <a:schemeClr val="accent3">
                    <a:lumMod val="20000"/>
                    <a:lumOff val="80000"/>
                  </a:schemeClr>
                </a:solidFill>
              </a:rPr>
              <a:t>)</a:t>
            </a:r>
            <a:endParaRPr lang="en-US" sz="3200" dirty="0">
              <a:solidFill>
                <a:schemeClr val="accent3">
                  <a:lumMod val="20000"/>
                  <a:lumOff val="80000"/>
                </a:schemeClr>
              </a:solidFill>
              <a:latin typeface="Avenir Next" panose="020B0503020202020204" pitchFamily="34" charset="0"/>
            </a:endParaRPr>
          </a:p>
        </p:txBody>
      </p:sp>
      <p:sp>
        <p:nvSpPr>
          <p:cNvPr id="4" name="Rectangle 3">
            <a:extLst>
              <a:ext uri="{FF2B5EF4-FFF2-40B4-BE49-F238E27FC236}">
                <a16:creationId xmlns:a16="http://schemas.microsoft.com/office/drawing/2014/main" id="{8FC5305D-1740-9C43-B9D4-EDF8F203CD11}"/>
              </a:ext>
            </a:extLst>
          </p:cNvPr>
          <p:cNvSpPr/>
          <p:nvPr/>
        </p:nvSpPr>
        <p:spPr>
          <a:xfrm>
            <a:off x="10740465" y="500062"/>
            <a:ext cx="1181734" cy="646331"/>
          </a:xfrm>
          <a:prstGeom prst="rect">
            <a:avLst/>
          </a:prstGeom>
        </p:spPr>
        <p:txBody>
          <a:bodyPr wrap="none">
            <a:spAutoFit/>
          </a:bodyPr>
          <a:lstStyle/>
          <a:p>
            <a:r>
              <a:rPr lang="en-US" dirty="0" smtClean="0"/>
              <a:t>Histoire 3</a:t>
            </a:r>
          </a:p>
          <a:p>
            <a:r>
              <a:rPr lang="en-US" dirty="0" smtClean="0">
                <a:ea typeface="+mn-ea"/>
              </a:rPr>
              <a:t>STORY  </a:t>
            </a:r>
            <a:r>
              <a:rPr lang="en-US" dirty="0">
                <a:ea typeface="+mn-ea"/>
              </a:rPr>
              <a:t>3</a:t>
            </a:r>
            <a:endParaRPr lang="en-US" dirty="0"/>
          </a:p>
        </p:txBody>
      </p:sp>
    </p:spTree>
    <p:extLst>
      <p:ext uri="{BB962C8B-B14F-4D97-AF65-F5344CB8AC3E}">
        <p14:creationId xmlns:p14="http://schemas.microsoft.com/office/powerpoint/2010/main" val="1383035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6FDC9B-0322-BF4C-A210-D247AA57419F}"/>
              </a:ext>
            </a:extLst>
          </p:cNvPr>
          <p:cNvSpPr>
            <a:spLocks noGrp="1"/>
          </p:cNvSpPr>
          <p:nvPr>
            <p:ph type="title"/>
          </p:nvPr>
        </p:nvSpPr>
        <p:spPr>
          <a:xfrm>
            <a:off x="0" y="4499656"/>
            <a:ext cx="12433792" cy="1268548"/>
          </a:xfrm>
        </p:spPr>
        <p:txBody>
          <a:bodyPr vert="horz" lIns="91440" tIns="45720" rIns="91440" bIns="45720" rtlCol="0" anchor="b">
            <a:noAutofit/>
          </a:bodyPr>
          <a:lstStyle/>
          <a:p>
            <a:pPr algn="ctr"/>
            <a:r>
              <a:rPr lang="es-MX" b="1" dirty="0">
                <a:solidFill>
                  <a:srgbClr val="521B93"/>
                </a:solidFill>
              </a:rPr>
              <a:t>Historia 4</a:t>
            </a:r>
            <a:r>
              <a:rPr lang="en-US" dirty="0"/>
              <a:t/>
            </a:r>
            <a:br>
              <a:rPr lang="en-US" dirty="0"/>
            </a:br>
            <a:r>
              <a:rPr lang="es-MX" sz="3600" dirty="0">
                <a:solidFill>
                  <a:srgbClr val="D883FF"/>
                </a:solidFill>
              </a:rPr>
              <a:t>“¿Que él está haciendo qué? ¡Estaba realmente estupefacta! </a:t>
            </a:r>
            <a:endParaRPr lang="en-US" dirty="0">
              <a:solidFill>
                <a:srgbClr val="D883FF"/>
              </a:solidFill>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D3023CEB-3CCB-ED49-8714-989825AD1FAA}"/>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325424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199" y="875288"/>
            <a:ext cx="9203267" cy="4351338"/>
          </a:xfrm>
        </p:spPr>
        <p:txBody>
          <a:bodyPr anchor="t">
            <a:normAutofit/>
          </a:bodyPr>
          <a:lstStyle/>
          <a:p>
            <a:pPr marL="0" indent="0" algn="ctr">
              <a:buNone/>
            </a:pPr>
            <a:r>
              <a:rPr lang="es-MX" sz="4000" dirty="0">
                <a:solidFill>
                  <a:schemeClr val="accent2">
                    <a:lumMod val="20000"/>
                    <a:lumOff val="80000"/>
                  </a:schemeClr>
                </a:solidFill>
              </a:rPr>
              <a:t>Ella no tenía ni la menor idea de lo que estaba sucediendo con su querido tío. Pero el escuchar esas tristes noticias acerca de su condición la perturbaron en gran manera.  </a:t>
            </a:r>
            <a:endParaRPr lang="en-US" sz="4000" dirty="0">
              <a:solidFill>
                <a:schemeClr val="accent2">
                  <a:lumMod val="20000"/>
                  <a:lumOff val="80000"/>
                </a:schemeClr>
              </a:solidFill>
            </a:endParaRPr>
          </a:p>
        </p:txBody>
      </p:sp>
    </p:spTree>
    <p:extLst>
      <p:ext uri="{BB962C8B-B14F-4D97-AF65-F5344CB8AC3E}">
        <p14:creationId xmlns:p14="http://schemas.microsoft.com/office/powerpoint/2010/main" val="10601045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892800" y="2633536"/>
            <a:ext cx="4084077" cy="2683114"/>
          </a:xfrm>
        </p:spPr>
        <p:txBody>
          <a:bodyPr>
            <a:normAutofit lnSpcReduction="10000"/>
          </a:bodyPr>
          <a:lstStyle/>
          <a:p>
            <a:pPr marL="0" indent="0" algn="ctr">
              <a:buNone/>
            </a:pPr>
            <a:r>
              <a:rPr lang="es-MX" sz="4800" dirty="0">
                <a:solidFill>
                  <a:schemeClr val="accent2">
                    <a:lumMod val="20000"/>
                    <a:lumOff val="80000"/>
                  </a:schemeClr>
                </a:solidFill>
              </a:rPr>
              <a:t>¿Qué hubieras hecho </a:t>
            </a:r>
            <a:r>
              <a:rPr lang="es-MX" sz="4800" i="1" dirty="0">
                <a:solidFill>
                  <a:schemeClr val="accent2">
                    <a:lumMod val="20000"/>
                    <a:lumOff val="80000"/>
                  </a:schemeClr>
                </a:solidFill>
              </a:rPr>
              <a:t>tú </a:t>
            </a:r>
            <a:r>
              <a:rPr lang="es-MX" sz="4800" dirty="0">
                <a:solidFill>
                  <a:schemeClr val="accent2">
                    <a:lumMod val="20000"/>
                    <a:lumOff val="80000"/>
                  </a:schemeClr>
                </a:solidFill>
              </a:rPr>
              <a:t>en el caso de </a:t>
            </a:r>
            <a:r>
              <a:rPr lang="es-MX" sz="4800" dirty="0" smtClean="0">
                <a:solidFill>
                  <a:schemeClr val="accent2">
                    <a:lumMod val="20000"/>
                    <a:lumOff val="80000"/>
                  </a:schemeClr>
                </a:solidFill>
              </a:rPr>
              <a:t>ella?  </a:t>
            </a:r>
            <a:endParaRPr lang="en-US" sz="4800" dirty="0">
              <a:solidFill>
                <a:schemeClr val="accent2">
                  <a:lumMod val="20000"/>
                  <a:lumOff val="80000"/>
                </a:schemeClr>
              </a:solidFill>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1098175" y="2633536"/>
            <a:ext cx="3423025" cy="2123658"/>
          </a:xfrm>
          <a:prstGeom prst="rect">
            <a:avLst/>
          </a:prstGeom>
          <a:noFill/>
        </p:spPr>
        <p:txBody>
          <a:bodyPr wrap="square" rtlCol="0">
            <a:spAutoFit/>
          </a:bodyPr>
          <a:lstStyle/>
          <a:p>
            <a:pPr algn="ctr"/>
            <a:r>
              <a:rPr lang="en-US" sz="4400" dirty="0" err="1" smtClean="0">
                <a:solidFill>
                  <a:srgbClr val="935AB1"/>
                </a:solidFill>
                <a:cs typeface="Aharoni" panose="02010803020104030203" pitchFamily="2" charset="-79"/>
              </a:rPr>
              <a:t>Hablar</a:t>
            </a:r>
            <a:r>
              <a:rPr lang="en-US" sz="4400" dirty="0" smtClean="0">
                <a:solidFill>
                  <a:srgbClr val="935AB1"/>
                </a:solidFill>
                <a:cs typeface="Aharoni" panose="02010803020104030203" pitchFamily="2" charset="-79"/>
              </a:rPr>
              <a:t> </a:t>
            </a:r>
            <a:r>
              <a:rPr lang="en-US" sz="4400" dirty="0" err="1" smtClean="0">
                <a:solidFill>
                  <a:srgbClr val="935AB1"/>
                </a:solidFill>
                <a:cs typeface="Aharoni" panose="02010803020104030203" pitchFamily="2" charset="-79"/>
              </a:rPr>
              <a:t>en</a:t>
            </a:r>
            <a:r>
              <a:rPr lang="en-US" sz="4400" dirty="0" smtClean="0">
                <a:solidFill>
                  <a:srgbClr val="935AB1"/>
                </a:solidFill>
                <a:cs typeface="Aharoni" panose="02010803020104030203" pitchFamily="2" charset="-79"/>
              </a:rPr>
              <a:t> </a:t>
            </a:r>
            <a:r>
              <a:rPr lang="es-MX" sz="4000" i="1" dirty="0" smtClean="0">
                <a:solidFill>
                  <a:schemeClr val="accent2">
                    <a:lumMod val="20000"/>
                    <a:lumOff val="80000"/>
                  </a:schemeClr>
                </a:solidFill>
              </a:rPr>
              <a:t>favor</a:t>
            </a:r>
            <a:r>
              <a:rPr lang="es-MX" sz="4000" i="1" dirty="0" smtClean="0">
                <a:solidFill>
                  <a:srgbClr val="935AB1"/>
                </a:solidFill>
              </a:rPr>
              <a:t> </a:t>
            </a:r>
            <a:r>
              <a:rPr lang="es-MX" sz="4400" dirty="0">
                <a:solidFill>
                  <a:srgbClr val="935AB1"/>
                </a:solidFill>
              </a:rPr>
              <a:t>de alguien más </a:t>
            </a:r>
            <a:endParaRPr lang="en-US" sz="4400" b="1" dirty="0">
              <a:solidFill>
                <a:srgbClr val="935AB1"/>
              </a:solidFill>
              <a:cs typeface="Aharoni" panose="02010803020104030203" pitchFamily="2" charset="-79"/>
            </a:endParaRPr>
          </a:p>
        </p:txBody>
      </p:sp>
    </p:spTree>
    <p:extLst>
      <p:ext uri="{BB962C8B-B14F-4D97-AF65-F5344CB8AC3E}">
        <p14:creationId xmlns:p14="http://schemas.microsoft.com/office/powerpoint/2010/main" val="1126015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511747" y="413289"/>
            <a:ext cx="9408455" cy="6002508"/>
          </a:xfrm>
        </p:spPr>
        <p:txBody>
          <a:bodyPr>
            <a:normAutofit/>
          </a:bodyPr>
          <a:lstStyle/>
          <a:p>
            <a:pPr marL="0" indent="0" algn="just">
              <a:buNone/>
            </a:pPr>
            <a:r>
              <a:rPr lang="es-MX" sz="3600" dirty="0">
                <a:solidFill>
                  <a:schemeClr val="accent2">
                    <a:lumMod val="20000"/>
                    <a:lumOff val="80000"/>
                  </a:schemeClr>
                </a:solidFill>
              </a:rPr>
              <a:t>“Ve y reúne a todos los judíos que están en Susa, para que ayunen por mí. Durante tres días no coman ni beban, ni de día ni de noche. Yo, por mi parte, ayunaré con mis doncellas al igual que ustedes. Cuando cumpla con esto, </a:t>
            </a:r>
            <a:r>
              <a:rPr lang="es-MX" sz="3600" i="1" dirty="0">
                <a:solidFill>
                  <a:srgbClr val="D883FF"/>
                </a:solidFill>
              </a:rPr>
              <a:t>[yo iré] </a:t>
            </a:r>
            <a:r>
              <a:rPr lang="es-MX" sz="3600" dirty="0">
                <a:solidFill>
                  <a:schemeClr val="accent2">
                    <a:lumMod val="20000"/>
                    <a:lumOff val="80000"/>
                  </a:schemeClr>
                </a:solidFill>
              </a:rPr>
              <a:t>y me presentaré ante el rey, por más que vaya en contra de la ley. ¡Y, si perezco, que perezca!”  </a:t>
            </a:r>
            <a:endParaRPr lang="en-US" sz="3600" dirty="0">
              <a:solidFill>
                <a:schemeClr val="accent2">
                  <a:lumMod val="20000"/>
                  <a:lumOff val="80000"/>
                </a:schemeClr>
              </a:solidFill>
            </a:endParaRPr>
          </a:p>
        </p:txBody>
      </p:sp>
      <p:sp>
        <p:nvSpPr>
          <p:cNvPr id="5" name="TextBox 4">
            <a:extLst>
              <a:ext uri="{FF2B5EF4-FFF2-40B4-BE49-F238E27FC236}">
                <a16:creationId xmlns:a16="http://schemas.microsoft.com/office/drawing/2014/main" id="{55162D26-3A6F-9E4B-9E0D-E2A2D98CA049}"/>
              </a:ext>
            </a:extLst>
          </p:cNvPr>
          <p:cNvSpPr txBox="1"/>
          <p:nvPr/>
        </p:nvSpPr>
        <p:spPr>
          <a:xfrm>
            <a:off x="4972909" y="4707466"/>
            <a:ext cx="6626424" cy="523220"/>
          </a:xfrm>
          <a:prstGeom prst="rect">
            <a:avLst/>
          </a:prstGeom>
          <a:noFill/>
        </p:spPr>
        <p:txBody>
          <a:bodyPr wrap="square" rtlCol="0">
            <a:spAutoFit/>
          </a:bodyPr>
          <a:lstStyle/>
          <a:p>
            <a:pPr algn="ctr"/>
            <a:r>
              <a:rPr lang="es-MX" sz="2800" dirty="0">
                <a:solidFill>
                  <a:schemeClr val="accent2">
                    <a:lumMod val="20000"/>
                    <a:lumOff val="80000"/>
                  </a:schemeClr>
                </a:solidFill>
              </a:rPr>
              <a:t>Ester 4:16 (NVI</a:t>
            </a:r>
            <a:r>
              <a:rPr lang="es-MX" sz="2800" dirty="0" smtClean="0">
                <a:solidFill>
                  <a:schemeClr val="accent2">
                    <a:lumMod val="20000"/>
                    <a:lumOff val="80000"/>
                  </a:schemeClr>
                </a:solidFill>
              </a:rPr>
              <a:t>)</a:t>
            </a:r>
            <a:endParaRPr lang="en-US" sz="2800" dirty="0">
              <a:solidFill>
                <a:schemeClr val="accent2">
                  <a:lumMod val="20000"/>
                  <a:lumOff val="80000"/>
                </a:schemeClr>
              </a:solidFill>
              <a:latin typeface="Avenir Next" panose="020B0503020202020204" pitchFamily="34" charset="0"/>
            </a:endParaRPr>
          </a:p>
        </p:txBody>
      </p:sp>
    </p:spTree>
    <p:extLst>
      <p:ext uri="{BB962C8B-B14F-4D97-AF65-F5344CB8AC3E}">
        <p14:creationId xmlns:p14="http://schemas.microsoft.com/office/powerpoint/2010/main" val="3235013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95B52C3-C5F9-BC40-A95F-19D626786FCF}"/>
              </a:ext>
            </a:extLst>
          </p:cNvPr>
          <p:cNvSpPr>
            <a:spLocks noGrp="1"/>
          </p:cNvSpPr>
          <p:nvPr>
            <p:ph type="title"/>
          </p:nvPr>
        </p:nvSpPr>
        <p:spPr>
          <a:xfrm>
            <a:off x="1390200" y="4276090"/>
            <a:ext cx="9966960" cy="1642533"/>
          </a:xfrm>
        </p:spPr>
        <p:txBody>
          <a:bodyPr vert="horz" lIns="91440" tIns="45720" rIns="91440" bIns="45720" rtlCol="0" anchor="b">
            <a:noAutofit/>
          </a:bodyPr>
          <a:lstStyle/>
          <a:p>
            <a:pPr algn="ctr"/>
            <a:r>
              <a:rPr lang="es-MX" b="1" dirty="0" smtClean="0">
                <a:solidFill>
                  <a:srgbClr val="521B93"/>
                </a:solidFill>
              </a:rPr>
              <a:t>Historia </a:t>
            </a:r>
            <a:r>
              <a:rPr lang="es-MX" b="1" dirty="0">
                <a:solidFill>
                  <a:srgbClr val="521B93"/>
                </a:solidFill>
              </a:rPr>
              <a:t>5</a:t>
            </a:r>
            <a:r>
              <a:rPr lang="en-US" dirty="0"/>
              <a:t/>
            </a:r>
            <a:br>
              <a:rPr lang="en-US" dirty="0"/>
            </a:br>
            <a:r>
              <a:rPr lang="es-MX" sz="3600" dirty="0">
                <a:solidFill>
                  <a:srgbClr val="9437FF"/>
                </a:solidFill>
              </a:rPr>
              <a:t>V</a:t>
            </a:r>
            <a:r>
              <a:rPr lang="es-MX" sz="3600" dirty="0" smtClean="0">
                <a:solidFill>
                  <a:srgbClr val="9437FF"/>
                </a:solidFill>
              </a:rPr>
              <a:t>er </a:t>
            </a:r>
            <a:r>
              <a:rPr lang="es-MX" sz="3600" dirty="0">
                <a:solidFill>
                  <a:srgbClr val="9437FF"/>
                </a:solidFill>
              </a:rPr>
              <a:t>un cuadro mucho más grande y ajustar su vida de acuerdo a esa visión</a:t>
            </a:r>
            <a:endParaRPr lang="en-US" sz="3600" dirty="0">
              <a:solidFill>
                <a:srgbClr val="9437FF"/>
              </a:solidFill>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3B62903D-F0C3-C344-B983-00CEF4E18401}"/>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17495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E70B3-D4D6-9645-8574-42B8C98F6EF4}"/>
              </a:ext>
            </a:extLst>
          </p:cNvPr>
          <p:cNvSpPr>
            <a:spLocks noGrp="1"/>
          </p:cNvSpPr>
          <p:nvPr>
            <p:ph type="title"/>
          </p:nvPr>
        </p:nvSpPr>
        <p:spPr>
          <a:xfrm>
            <a:off x="615461" y="3190387"/>
            <a:ext cx="4507524" cy="1325563"/>
          </a:xfrm>
        </p:spPr>
        <p:txBody>
          <a:bodyPr>
            <a:normAutofit fontScale="90000"/>
          </a:bodyPr>
          <a:lstStyle/>
          <a:p>
            <a:pPr algn="ctr"/>
            <a:r>
              <a:rPr lang="es-MX" sz="8000" dirty="0" smtClean="0">
                <a:solidFill>
                  <a:srgbClr val="521B93"/>
                </a:solidFill>
              </a:rPr>
              <a:t>ESCUCHA</a:t>
            </a:r>
            <a:endParaRPr lang="en-US" sz="8000" dirty="0">
              <a:solidFill>
                <a:srgbClr val="521B93"/>
              </a:solidFill>
            </a:endParaRPr>
          </a:p>
        </p:txBody>
      </p:sp>
      <p:sp>
        <p:nvSpPr>
          <p:cNvPr id="3" name="Content Placeholder 2">
            <a:extLst>
              <a:ext uri="{FF2B5EF4-FFF2-40B4-BE49-F238E27FC236}">
                <a16:creationId xmlns:a16="http://schemas.microsoft.com/office/drawing/2014/main" id="{A46FBBDB-69E5-DA43-8765-C30EC25BFE38}"/>
              </a:ext>
            </a:extLst>
          </p:cNvPr>
          <p:cNvSpPr>
            <a:spLocks noGrp="1"/>
          </p:cNvSpPr>
          <p:nvPr>
            <p:ph idx="1"/>
          </p:nvPr>
        </p:nvSpPr>
        <p:spPr>
          <a:xfrm>
            <a:off x="5744849" y="1800132"/>
            <a:ext cx="4636476" cy="4182575"/>
          </a:xfrm>
        </p:spPr>
        <p:txBody>
          <a:bodyPr anchor="ctr">
            <a:normAutofit fontScale="92500"/>
          </a:bodyPr>
          <a:lstStyle/>
          <a:p>
            <a:pPr marL="0" indent="0">
              <a:buNone/>
            </a:pPr>
            <a:r>
              <a:rPr lang="es-MX" dirty="0">
                <a:solidFill>
                  <a:schemeClr val="bg1"/>
                </a:solidFill>
              </a:rPr>
              <a:t>El Espíritu Santo te va a estar llamando durante estas historias. Abre tu corazón y tu mente para escuchar su mensaje para ti el día de hoy, al enfrentar decisiones que necesitas tomar. </a:t>
            </a:r>
            <a:endParaRPr lang="en-US" dirty="0">
              <a:solidFill>
                <a:schemeClr val="bg1"/>
              </a:solidFill>
            </a:endParaRPr>
          </a:p>
        </p:txBody>
      </p:sp>
    </p:spTree>
    <p:extLst>
      <p:ext uri="{BB962C8B-B14F-4D97-AF65-F5344CB8AC3E}">
        <p14:creationId xmlns:p14="http://schemas.microsoft.com/office/powerpoint/2010/main" val="311689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201" y="945533"/>
            <a:ext cx="8946930" cy="4351338"/>
          </a:xfrm>
        </p:spPr>
        <p:txBody>
          <a:bodyPr anchor="t">
            <a:normAutofit/>
          </a:bodyPr>
          <a:lstStyle/>
          <a:p>
            <a:pPr marL="0" indent="0">
              <a:buNone/>
            </a:pPr>
            <a:r>
              <a:rPr lang="es-MX" dirty="0">
                <a:solidFill>
                  <a:schemeClr val="bg1"/>
                </a:solidFill>
                <a:latin typeface="+mj-lt"/>
              </a:rPr>
              <a:t>Durante meses, si no días, él había estado tratando de hacerlos que entendieran</a:t>
            </a:r>
            <a:endParaRPr lang="en-US" dirty="0">
              <a:solidFill>
                <a:schemeClr val="bg1"/>
              </a:solidFill>
              <a:latin typeface="+mj-lt"/>
            </a:endParaRPr>
          </a:p>
          <a:p>
            <a:pPr marL="0" indent="0">
              <a:buNone/>
            </a:pPr>
            <a:r>
              <a:rPr lang="es-MX" dirty="0" smtClean="0">
                <a:solidFill>
                  <a:schemeClr val="bg1"/>
                </a:solidFill>
                <a:latin typeface="+mj-lt"/>
              </a:rPr>
              <a:t>Ellos </a:t>
            </a:r>
            <a:r>
              <a:rPr lang="es-MX" dirty="0">
                <a:solidFill>
                  <a:schemeClr val="bg1"/>
                </a:solidFill>
                <a:latin typeface="+mj-lt"/>
              </a:rPr>
              <a:t>estaban completamente ciegos a la visión de lo que estaba por delante en el futuro. </a:t>
            </a:r>
            <a:endParaRPr lang="en-US" dirty="0">
              <a:solidFill>
                <a:schemeClr val="bg1"/>
              </a:solidFill>
              <a:latin typeface="+mj-lt"/>
            </a:endParaRPr>
          </a:p>
          <a:p>
            <a:pPr marL="0" indent="0">
              <a:buNone/>
            </a:pPr>
            <a:r>
              <a:rPr lang="es-MX" dirty="0">
                <a:solidFill>
                  <a:schemeClr val="bg1"/>
                </a:solidFill>
                <a:latin typeface="+mj-lt"/>
              </a:rPr>
              <a:t>Y esta noche era la última que iba a pasar con los miembros más cercanos de su equipo. </a:t>
            </a:r>
            <a:endParaRPr lang="en-US" dirty="0">
              <a:solidFill>
                <a:schemeClr val="bg1"/>
              </a:solidFill>
              <a:latin typeface="+mj-lt"/>
            </a:endParaRPr>
          </a:p>
        </p:txBody>
      </p:sp>
    </p:spTree>
    <p:extLst>
      <p:ext uri="{BB962C8B-B14F-4D97-AF65-F5344CB8AC3E}">
        <p14:creationId xmlns:p14="http://schemas.microsoft.com/office/powerpoint/2010/main" val="422765295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586250" y="1552694"/>
            <a:ext cx="4692284" cy="4789113"/>
          </a:xfrm>
        </p:spPr>
        <p:txBody>
          <a:bodyPr>
            <a:normAutofit fontScale="92500"/>
          </a:bodyPr>
          <a:lstStyle/>
          <a:p>
            <a:pPr marL="0" indent="0" algn="ctr">
              <a:buNone/>
            </a:pPr>
            <a:r>
              <a:rPr lang="es-MX" dirty="0">
                <a:solidFill>
                  <a:schemeClr val="bg1"/>
                </a:solidFill>
              </a:rPr>
              <a:t>¿Has estado alguna vez en una situación en la que necesitaste decir algo importante a alguien que se encontraba en una encrucijada de su vida? ¿Qué le dijiste? ¿Qué hubieras deseado haberle dicho? </a:t>
            </a:r>
            <a:endParaRPr lang="en-US" dirty="0">
              <a:solidFill>
                <a:schemeClr val="bg1"/>
              </a:solidFill>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522440" y="2536054"/>
            <a:ext cx="4384431" cy="2585323"/>
          </a:xfrm>
          <a:prstGeom prst="rect">
            <a:avLst/>
          </a:prstGeom>
          <a:noFill/>
        </p:spPr>
        <p:txBody>
          <a:bodyPr wrap="square" rtlCol="0">
            <a:spAutoFit/>
          </a:bodyPr>
          <a:lstStyle/>
          <a:p>
            <a:pPr algn="ctr"/>
            <a:r>
              <a:rPr lang="es-MX" sz="5400" i="1" dirty="0" smtClean="0">
                <a:solidFill>
                  <a:schemeClr val="bg1"/>
                </a:solidFill>
              </a:rPr>
              <a:t>Yo iré </a:t>
            </a:r>
            <a:r>
              <a:rPr lang="es-MX" sz="5400" dirty="0">
                <a:solidFill>
                  <a:schemeClr val="accent4">
                    <a:lumMod val="50000"/>
                  </a:schemeClr>
                </a:solidFill>
              </a:rPr>
              <a:t>delante de ustedes </a:t>
            </a:r>
            <a:endParaRPr lang="en-US" sz="19900" b="1" dirty="0">
              <a:solidFill>
                <a:schemeClr val="accent4">
                  <a:lumMod val="50000"/>
                </a:schemeClr>
              </a:solidFill>
              <a:latin typeface="Avenir Next" panose="020B0503020202020204" pitchFamily="34" charset="0"/>
              <a:cs typeface="Aharoni" panose="02010803020104030203" pitchFamily="2" charset="-79"/>
            </a:endParaRPr>
          </a:p>
        </p:txBody>
      </p:sp>
    </p:spTree>
    <p:extLst>
      <p:ext uri="{BB962C8B-B14F-4D97-AF65-F5344CB8AC3E}">
        <p14:creationId xmlns:p14="http://schemas.microsoft.com/office/powerpoint/2010/main" val="1499020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1074173" y="1007005"/>
            <a:ext cx="8778766" cy="4351338"/>
          </a:xfrm>
        </p:spPr>
        <p:txBody>
          <a:bodyPr>
            <a:normAutofit/>
          </a:bodyPr>
          <a:lstStyle/>
          <a:p>
            <a:pPr marL="0" indent="0" algn="ctr">
              <a:buNone/>
            </a:pPr>
            <a:r>
              <a:rPr lang="es-MX" sz="4000" dirty="0">
                <a:solidFill>
                  <a:schemeClr val="accent2">
                    <a:lumMod val="20000"/>
                    <a:lumOff val="80000"/>
                  </a:schemeClr>
                </a:solidFill>
              </a:rPr>
              <a:t>Podemos leer lo que él les dijo, en Mateo 26:31, 32 (NVI), </a:t>
            </a:r>
            <a:endParaRPr lang="es-MX" sz="4000" dirty="0" smtClean="0">
              <a:solidFill>
                <a:schemeClr val="accent2">
                  <a:lumMod val="20000"/>
                  <a:lumOff val="80000"/>
                </a:schemeClr>
              </a:solidFill>
            </a:endParaRPr>
          </a:p>
          <a:p>
            <a:pPr marL="0" indent="0" algn="ctr">
              <a:buNone/>
            </a:pPr>
            <a:r>
              <a:rPr lang="es-MX" sz="4000" dirty="0" smtClean="0">
                <a:solidFill>
                  <a:schemeClr val="accent2">
                    <a:lumMod val="20000"/>
                    <a:lumOff val="80000"/>
                  </a:schemeClr>
                </a:solidFill>
              </a:rPr>
              <a:t>“. </a:t>
            </a:r>
            <a:r>
              <a:rPr lang="es-MX" sz="4000" dirty="0">
                <a:solidFill>
                  <a:schemeClr val="accent2">
                    <a:lumMod val="20000"/>
                    <a:lumOff val="80000"/>
                  </a:schemeClr>
                </a:solidFill>
              </a:rPr>
              <a:t>. .les dijo Jesús. . .pero, después de que yo resucite, [yo] iré delante de ustedes a Galilea”.</a:t>
            </a:r>
            <a:endParaRPr lang="en-US" sz="4000" dirty="0">
              <a:solidFill>
                <a:schemeClr val="accent2">
                  <a:lumMod val="20000"/>
                  <a:lumOff val="80000"/>
                </a:schemeClr>
              </a:solidFill>
            </a:endParaRPr>
          </a:p>
        </p:txBody>
      </p:sp>
    </p:spTree>
    <p:extLst>
      <p:ext uri="{BB962C8B-B14F-4D97-AF65-F5344CB8AC3E}">
        <p14:creationId xmlns:p14="http://schemas.microsoft.com/office/powerpoint/2010/main" val="3570240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1133166" y="679187"/>
            <a:ext cx="8789276" cy="3809784"/>
          </a:xfrm>
        </p:spPr>
        <p:txBody>
          <a:bodyPr anchor="t">
            <a:normAutofit/>
          </a:bodyPr>
          <a:lstStyle/>
          <a:p>
            <a:pPr marL="0" indent="0" algn="ctr">
              <a:lnSpc>
                <a:spcPct val="100000"/>
              </a:lnSpc>
              <a:buNone/>
            </a:pPr>
            <a:r>
              <a:rPr lang="es-MX" dirty="0">
                <a:solidFill>
                  <a:schemeClr val="accent2">
                    <a:lumMod val="20000"/>
                    <a:lumOff val="80000"/>
                  </a:schemeClr>
                </a:solidFill>
              </a:rPr>
              <a:t>En un momento crucial, ya sea que les afectara en forma personal o que afectara a toda la nación; y en el último de los casos, en uno que afectó a toda la raza humana, todos ellos necesitaron </a:t>
            </a:r>
            <a:r>
              <a:rPr lang="es-MX" sz="4000" i="1" dirty="0">
                <a:solidFill>
                  <a:srgbClr val="D883FF"/>
                </a:solidFill>
              </a:rPr>
              <a:t>tomar una decisión</a:t>
            </a:r>
            <a:r>
              <a:rPr lang="es-MX" dirty="0">
                <a:solidFill>
                  <a:schemeClr val="accent2">
                    <a:lumMod val="20000"/>
                    <a:lumOff val="80000"/>
                  </a:schemeClr>
                </a:solidFill>
              </a:rPr>
              <a:t>. </a:t>
            </a:r>
            <a:endParaRPr lang="en-US" b="1" dirty="0">
              <a:solidFill>
                <a:schemeClr val="accent2">
                  <a:lumMod val="20000"/>
                  <a:lumOff val="80000"/>
                </a:schemeClr>
              </a:solidFill>
              <a:latin typeface="Avenir Next" panose="020B0503020202020204" pitchFamily="34" charset="0"/>
            </a:endParaRPr>
          </a:p>
        </p:txBody>
      </p:sp>
    </p:spTree>
    <p:extLst>
      <p:ext uri="{BB962C8B-B14F-4D97-AF65-F5344CB8AC3E}">
        <p14:creationId xmlns:p14="http://schemas.microsoft.com/office/powerpoint/2010/main" val="138315002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506065" y="1678142"/>
            <a:ext cx="4744064" cy="4667250"/>
          </a:xfrm>
        </p:spPr>
        <p:txBody>
          <a:bodyPr>
            <a:normAutofit/>
          </a:bodyPr>
          <a:lstStyle/>
          <a:p>
            <a:pPr marL="0" indent="0" algn="ctr">
              <a:buNone/>
            </a:pPr>
            <a:r>
              <a:rPr lang="es-MX" dirty="0">
                <a:solidFill>
                  <a:schemeClr val="accent4">
                    <a:lumMod val="20000"/>
                    <a:lumOff val="80000"/>
                  </a:schemeClr>
                </a:solidFill>
              </a:rPr>
              <a:t>En cada ocasión se trataba de una situación transformadora de la vida. La decisión que tomaron se puede resumir en </a:t>
            </a:r>
            <a:r>
              <a:rPr lang="es-MX" dirty="0" smtClean="0">
                <a:solidFill>
                  <a:schemeClr val="accent4">
                    <a:lumMod val="20000"/>
                    <a:lumOff val="80000"/>
                  </a:schemeClr>
                </a:solidFill>
              </a:rPr>
              <a:t>tres palabras.</a:t>
            </a:r>
            <a:endParaRPr lang="en-US" dirty="0">
              <a:solidFill>
                <a:schemeClr val="accent4">
                  <a:lumMod val="20000"/>
                  <a:lumOff val="80000"/>
                </a:schemeClr>
              </a:solidFill>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754326"/>
          </a:xfrm>
          <a:prstGeom prst="rect">
            <a:avLst/>
          </a:prstGeom>
          <a:noFill/>
        </p:spPr>
        <p:txBody>
          <a:bodyPr wrap="square" rtlCol="0">
            <a:spAutoFit/>
          </a:bodyPr>
          <a:lstStyle/>
          <a:p>
            <a:pPr algn="ctr"/>
            <a:r>
              <a:rPr lang="en-US" sz="5400" i="1" dirty="0" err="1" smtClean="0">
                <a:solidFill>
                  <a:schemeClr val="accent4">
                    <a:lumMod val="50000"/>
                  </a:schemeClr>
                </a:solidFill>
                <a:cs typeface="Aharoni" panose="02010803020104030203" pitchFamily="2" charset="-79"/>
              </a:rPr>
              <a:t>Cambio</a:t>
            </a:r>
            <a:r>
              <a:rPr lang="en-US" sz="5400" dirty="0" smtClean="0">
                <a:solidFill>
                  <a:schemeClr val="bg1"/>
                </a:solidFill>
                <a:cs typeface="Aharoni" panose="02010803020104030203" pitchFamily="2" charset="-79"/>
              </a:rPr>
              <a:t> de </a:t>
            </a:r>
            <a:r>
              <a:rPr lang="en-US" sz="5400" dirty="0" err="1" smtClean="0">
                <a:solidFill>
                  <a:schemeClr val="bg1"/>
                </a:solidFill>
                <a:cs typeface="Aharoni" panose="02010803020104030203" pitchFamily="2" charset="-79"/>
              </a:rPr>
              <a:t>vida</a:t>
            </a:r>
            <a:endParaRPr lang="en-US" sz="5400" b="1" dirty="0">
              <a:solidFill>
                <a:srgbClr val="935AB1"/>
              </a:solidFill>
              <a:cs typeface="Aharoni" panose="02010803020104030203" pitchFamily="2" charset="-79"/>
            </a:endParaRPr>
          </a:p>
        </p:txBody>
      </p:sp>
    </p:spTree>
    <p:extLst>
      <p:ext uri="{BB962C8B-B14F-4D97-AF65-F5344CB8AC3E}">
        <p14:creationId xmlns:p14="http://schemas.microsoft.com/office/powerpoint/2010/main" val="2544306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1058333" y="728398"/>
            <a:ext cx="8778766" cy="4351338"/>
          </a:xfrm>
        </p:spPr>
        <p:txBody>
          <a:bodyPr>
            <a:normAutofit/>
          </a:bodyPr>
          <a:lstStyle/>
          <a:p>
            <a:pPr marL="0" indent="0" algn="ctr">
              <a:buNone/>
            </a:pPr>
            <a:r>
              <a:rPr lang="es-MX" sz="4400" dirty="0">
                <a:solidFill>
                  <a:srgbClr val="EBBDFF"/>
                </a:solidFill>
              </a:rPr>
              <a:t>¿Qué es lo que el Espíritu Santo te está diciendo al oído</a:t>
            </a:r>
            <a:r>
              <a:rPr lang="es-MX" sz="4400" dirty="0" smtClean="0">
                <a:solidFill>
                  <a:srgbClr val="EBBDFF"/>
                </a:solidFill>
              </a:rPr>
              <a:t>?</a:t>
            </a:r>
          </a:p>
          <a:p>
            <a:pPr marL="0" indent="0" algn="ctr">
              <a:buNone/>
            </a:pPr>
            <a:r>
              <a:rPr lang="es-MX" sz="4400" dirty="0" smtClean="0">
                <a:solidFill>
                  <a:srgbClr val="EBBDFF"/>
                </a:solidFill>
              </a:rPr>
              <a:t> </a:t>
            </a:r>
            <a:r>
              <a:rPr lang="es-MX" sz="4400" dirty="0">
                <a:solidFill>
                  <a:srgbClr val="EBBDFF"/>
                </a:solidFill>
              </a:rPr>
              <a:t>¿A dónde te está llamando Dios el día de hoy</a:t>
            </a:r>
            <a:r>
              <a:rPr lang="es-MX" sz="4400" dirty="0" smtClean="0">
                <a:solidFill>
                  <a:srgbClr val="EBBDFF"/>
                </a:solidFill>
              </a:rPr>
              <a:t>?</a:t>
            </a:r>
          </a:p>
          <a:p>
            <a:pPr marL="0" indent="0" algn="ctr">
              <a:buNone/>
            </a:pPr>
            <a:r>
              <a:rPr lang="es-MX" sz="4400" dirty="0" smtClean="0">
                <a:solidFill>
                  <a:srgbClr val="EBBDFF"/>
                </a:solidFill>
              </a:rPr>
              <a:t> </a:t>
            </a:r>
            <a:r>
              <a:rPr lang="es-MX" sz="4400" dirty="0">
                <a:solidFill>
                  <a:srgbClr val="EBBDFF"/>
                </a:solidFill>
              </a:rPr>
              <a:t>¿Cuál será tu respuesta? </a:t>
            </a:r>
            <a:endParaRPr lang="en-US" sz="4400" dirty="0">
              <a:solidFill>
                <a:srgbClr val="EBBDFF"/>
              </a:solidFill>
            </a:endParaRPr>
          </a:p>
        </p:txBody>
      </p:sp>
    </p:spTree>
    <p:extLst>
      <p:ext uri="{BB962C8B-B14F-4D97-AF65-F5344CB8AC3E}">
        <p14:creationId xmlns:p14="http://schemas.microsoft.com/office/powerpoint/2010/main" val="3819627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AD93DCE-5EB7-6942-963B-3DE17C25594C}"/>
              </a:ext>
            </a:extLst>
          </p:cNvPr>
          <p:cNvSpPr txBox="1"/>
          <p:nvPr/>
        </p:nvSpPr>
        <p:spPr>
          <a:xfrm>
            <a:off x="5568574" y="3201131"/>
            <a:ext cx="4384431" cy="1569660"/>
          </a:xfrm>
          <a:prstGeom prst="rect">
            <a:avLst/>
          </a:prstGeom>
          <a:noFill/>
        </p:spPr>
        <p:txBody>
          <a:bodyPr wrap="square" rtlCol="0">
            <a:spAutoFit/>
          </a:bodyPr>
          <a:lstStyle/>
          <a:p>
            <a:pPr algn="ctr"/>
            <a:r>
              <a:rPr lang="en-US" sz="9600" i="1" dirty="0" smtClean="0">
                <a:solidFill>
                  <a:schemeClr val="accent4">
                    <a:lumMod val="20000"/>
                    <a:lumOff val="80000"/>
                  </a:schemeClr>
                </a:solidFill>
                <a:cs typeface="Aharoni" panose="02010803020104030203" pitchFamily="2" charset="-79"/>
              </a:rPr>
              <a:t>YO IRÉ</a:t>
            </a:r>
            <a:endParaRPr lang="en-US" sz="9600" b="1" dirty="0">
              <a:solidFill>
                <a:schemeClr val="accent4">
                  <a:lumMod val="20000"/>
                  <a:lumOff val="80000"/>
                </a:schemeClr>
              </a:solidFill>
              <a:cs typeface="Aharoni" panose="02010803020104030203" pitchFamily="2" charset="-79"/>
            </a:endParaRPr>
          </a:p>
        </p:txBody>
      </p:sp>
      <p:sp>
        <p:nvSpPr>
          <p:cNvPr id="4" name="Rectangle 3"/>
          <p:cNvSpPr/>
          <p:nvPr/>
        </p:nvSpPr>
        <p:spPr>
          <a:xfrm>
            <a:off x="1322054" y="2099733"/>
            <a:ext cx="2945145" cy="3477875"/>
          </a:xfrm>
          <a:prstGeom prst="rect">
            <a:avLst/>
          </a:prstGeom>
        </p:spPr>
        <p:txBody>
          <a:bodyPr wrap="square">
            <a:spAutoFit/>
          </a:bodyPr>
          <a:lstStyle/>
          <a:p>
            <a:pPr algn="ctr"/>
            <a:r>
              <a:rPr lang="es-MX" sz="4400" dirty="0">
                <a:solidFill>
                  <a:schemeClr val="accent4">
                    <a:lumMod val="50000"/>
                  </a:schemeClr>
                </a:solidFill>
                <a:latin typeface="Times New Roman" panose="02020603050405020304" pitchFamily="18" charset="0"/>
                <a:ea typeface="Times New Roman" panose="02020603050405020304" pitchFamily="18" charset="0"/>
              </a:rPr>
              <a:t>Que el amor de Jesús te habilite para contestar</a:t>
            </a:r>
            <a:endParaRPr lang="en-US" sz="4400" dirty="0">
              <a:solidFill>
                <a:schemeClr val="accent4">
                  <a:lumMod val="50000"/>
                </a:schemeClr>
              </a:solidFill>
            </a:endParaRPr>
          </a:p>
        </p:txBody>
      </p:sp>
    </p:spTree>
    <p:extLst>
      <p:ext uri="{BB962C8B-B14F-4D97-AF65-F5344CB8AC3E}">
        <p14:creationId xmlns:p14="http://schemas.microsoft.com/office/powerpoint/2010/main" val="2845726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35AB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1729DFD-F1B4-7F48-BE90-4B4F84F5A17C}"/>
              </a:ext>
            </a:extLst>
          </p:cNvPr>
          <p:cNvSpPr>
            <a:spLocks noGrp="1"/>
          </p:cNvSpPr>
          <p:nvPr>
            <p:ph type="title"/>
          </p:nvPr>
        </p:nvSpPr>
        <p:spPr>
          <a:xfrm>
            <a:off x="1109980" y="4207884"/>
            <a:ext cx="9966960" cy="1560320"/>
          </a:xfrm>
        </p:spPr>
        <p:txBody>
          <a:bodyPr vert="horz" lIns="91440" tIns="45720" rIns="91440" bIns="45720" rtlCol="0" anchor="b">
            <a:normAutofit fontScale="90000"/>
          </a:bodyPr>
          <a:lstStyle/>
          <a:p>
            <a:pPr algn="ctr">
              <a:lnSpc>
                <a:spcPct val="100000"/>
              </a:lnSpc>
            </a:pPr>
            <a:r>
              <a:rPr lang="en-US" b="1" dirty="0">
                <a:solidFill>
                  <a:srgbClr val="9437FF"/>
                </a:solidFill>
                <a:latin typeface="Avenir Next" panose="020B0503020202020204" pitchFamily="34" charset="0"/>
                <a:cs typeface="+mj-cs"/>
              </a:rPr>
              <a:t/>
            </a:r>
            <a:br>
              <a:rPr lang="en-US" b="1" dirty="0">
                <a:solidFill>
                  <a:srgbClr val="9437FF"/>
                </a:solidFill>
                <a:latin typeface="Avenir Next" panose="020B0503020202020204" pitchFamily="34" charset="0"/>
                <a:cs typeface="+mj-cs"/>
              </a:rPr>
            </a:br>
            <a:r>
              <a:rPr lang="en-US" b="1" dirty="0" smtClean="0">
                <a:solidFill>
                  <a:srgbClr val="9437FF"/>
                </a:solidFill>
                <a:latin typeface="Avenir Next" panose="020B0503020202020204" pitchFamily="34" charset="0"/>
                <a:cs typeface="+mj-cs"/>
              </a:rPr>
              <a:t/>
            </a:r>
            <a:br>
              <a:rPr lang="en-US" b="1" dirty="0" smtClean="0">
                <a:solidFill>
                  <a:srgbClr val="9437FF"/>
                </a:solidFill>
                <a:latin typeface="Avenir Next" panose="020B0503020202020204" pitchFamily="34" charset="0"/>
                <a:cs typeface="+mj-cs"/>
              </a:rPr>
            </a:br>
            <a:r>
              <a:rPr lang="en-US" b="1" dirty="0">
                <a:solidFill>
                  <a:srgbClr val="9437FF"/>
                </a:solidFill>
                <a:latin typeface="Avenir Next" panose="020B0503020202020204" pitchFamily="34" charset="0"/>
                <a:cs typeface="+mj-cs"/>
              </a:rPr>
              <a:t/>
            </a:r>
            <a:br>
              <a:rPr lang="en-US" b="1" dirty="0">
                <a:solidFill>
                  <a:srgbClr val="9437FF"/>
                </a:solidFill>
                <a:latin typeface="Avenir Next" panose="020B0503020202020204" pitchFamily="34" charset="0"/>
                <a:cs typeface="+mj-cs"/>
              </a:rPr>
            </a:br>
            <a:r>
              <a:rPr lang="en-US" b="1" dirty="0" smtClean="0">
                <a:solidFill>
                  <a:srgbClr val="9437FF"/>
                </a:solidFill>
                <a:latin typeface="Avenir Next" panose="020B0503020202020204" pitchFamily="34" charset="0"/>
                <a:cs typeface="+mj-cs"/>
              </a:rPr>
              <a:t/>
            </a:r>
            <a:br>
              <a:rPr lang="en-US" b="1" dirty="0" smtClean="0">
                <a:solidFill>
                  <a:srgbClr val="9437FF"/>
                </a:solidFill>
                <a:latin typeface="Avenir Next" panose="020B0503020202020204" pitchFamily="34" charset="0"/>
                <a:cs typeface="+mj-cs"/>
              </a:rPr>
            </a:br>
            <a:r>
              <a:rPr lang="es-MX" b="1" dirty="0">
                <a:solidFill>
                  <a:srgbClr val="521B93"/>
                </a:solidFill>
              </a:rPr>
              <a:t>Historia 1</a:t>
            </a:r>
            <a:r>
              <a:rPr lang="en-US" dirty="0">
                <a:solidFill>
                  <a:srgbClr val="9437FF"/>
                </a:solidFill>
              </a:rPr>
              <a:t/>
            </a:r>
            <a:br>
              <a:rPr lang="en-US" dirty="0">
                <a:solidFill>
                  <a:srgbClr val="9437FF"/>
                </a:solidFill>
              </a:rPr>
            </a:br>
            <a:r>
              <a:rPr lang="es-MX" dirty="0">
                <a:solidFill>
                  <a:srgbClr val="9437FF"/>
                </a:solidFill>
              </a:rPr>
              <a:t>Ella era una hermosa joven soltera</a:t>
            </a:r>
            <a:endParaRPr lang="en-US" sz="3200" dirty="0">
              <a:solidFill>
                <a:srgbClr val="9437FF"/>
              </a:solidFill>
              <a:latin typeface="Avenir Next" panose="020B0503020202020204" pitchFamily="34" charset="0"/>
              <a:cs typeface="+mj-cs"/>
            </a:endParaRPr>
          </a:p>
        </p:txBody>
      </p:sp>
      <p:pic>
        <p:nvPicPr>
          <p:cNvPr id="5" name="Content Placeholder 4" descr="A group of people walking down the street&#10;&#10;Description automatically generated">
            <a:extLst>
              <a:ext uri="{FF2B5EF4-FFF2-40B4-BE49-F238E27FC236}">
                <a16:creationId xmlns:a16="http://schemas.microsoft.com/office/drawing/2014/main" id="{CABCA6C7-0883-5F47-822B-29A8CABF0BE4}"/>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998300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27689" y="824472"/>
            <a:ext cx="9213778" cy="4351338"/>
          </a:xfrm>
        </p:spPr>
        <p:txBody>
          <a:bodyPr anchor="t">
            <a:normAutofit/>
          </a:bodyPr>
          <a:lstStyle/>
          <a:p>
            <a:pPr marL="0" indent="0">
              <a:buNone/>
            </a:pPr>
            <a:r>
              <a:rPr lang="es-MX" sz="4400" dirty="0">
                <a:solidFill>
                  <a:schemeClr val="accent2">
                    <a:lumMod val="40000"/>
                    <a:lumOff val="60000"/>
                  </a:schemeClr>
                </a:solidFill>
              </a:rPr>
              <a:t>No tenía idea de que por causa de este hombre, ese mismo día (en menos de veinticuatro horas), su vida iba a cambiar </a:t>
            </a:r>
            <a:r>
              <a:rPr lang="es-MX" sz="4400" i="1" dirty="0">
                <a:solidFill>
                  <a:srgbClr val="D883FF"/>
                </a:solidFill>
              </a:rPr>
              <a:t>para siempre</a:t>
            </a:r>
            <a:r>
              <a:rPr lang="es-MX" sz="4400" dirty="0">
                <a:solidFill>
                  <a:schemeClr val="accent2">
                    <a:lumMod val="40000"/>
                    <a:lumOff val="60000"/>
                  </a:schemeClr>
                </a:solidFill>
              </a:rPr>
              <a:t>. </a:t>
            </a:r>
            <a:endParaRPr lang="en-US" sz="4400" dirty="0">
              <a:solidFill>
                <a:schemeClr val="accent2">
                  <a:lumMod val="40000"/>
                  <a:lumOff val="60000"/>
                </a:schemeClr>
              </a:solidFill>
            </a:endParaRPr>
          </a:p>
        </p:txBody>
      </p:sp>
    </p:spTree>
    <p:extLst>
      <p:ext uri="{BB962C8B-B14F-4D97-AF65-F5344CB8AC3E}">
        <p14:creationId xmlns:p14="http://schemas.microsoft.com/office/powerpoint/2010/main" val="429212615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830528" y="2105843"/>
            <a:ext cx="4478215" cy="3719769"/>
          </a:xfrm>
        </p:spPr>
        <p:txBody>
          <a:bodyPr>
            <a:normAutofit fontScale="77500" lnSpcReduction="20000"/>
          </a:bodyPr>
          <a:lstStyle/>
          <a:p>
            <a:pPr marL="0" indent="0" algn="ctr">
              <a:lnSpc>
                <a:spcPct val="120000"/>
              </a:lnSpc>
              <a:buNone/>
            </a:pPr>
            <a:r>
              <a:rPr lang="es-MX" dirty="0"/>
              <a:t>¿Te has encontrado alguna vez en una situación en que debes tomar una decisión rápida y que esa decisión sea tal que va a cambiar completamente tu vida?</a:t>
            </a:r>
            <a:endParaRPr lang="en-US" sz="2800" b="1" dirty="0">
              <a:solidFill>
                <a:schemeClr val="bg1"/>
              </a:solidFill>
              <a:latin typeface="Avenir Next" panose="020B0503020202020204" pitchFamily="34" charset="0"/>
              <a:cs typeface="Aharoni" panose="02010803020104030203" pitchFamily="2" charset="-79"/>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657908" y="2719232"/>
            <a:ext cx="4384431" cy="2492990"/>
          </a:xfrm>
          <a:prstGeom prst="rect">
            <a:avLst/>
          </a:prstGeom>
          <a:noFill/>
        </p:spPr>
        <p:txBody>
          <a:bodyPr wrap="square" rtlCol="0">
            <a:spAutoFit/>
          </a:bodyPr>
          <a:lstStyle/>
          <a:p>
            <a:pPr algn="ctr"/>
            <a:r>
              <a:rPr lang="es-MX" sz="4800" dirty="0" smtClean="0"/>
              <a:t>Debes </a:t>
            </a:r>
            <a:r>
              <a:rPr lang="es-MX" sz="4800" dirty="0"/>
              <a:t>tomar una </a:t>
            </a:r>
            <a:r>
              <a:rPr lang="es-MX" sz="4800" dirty="0" smtClean="0">
                <a:solidFill>
                  <a:srgbClr val="521B93"/>
                </a:solidFill>
              </a:rPr>
              <a:t>DECISIÓN</a:t>
            </a:r>
            <a:r>
              <a:rPr lang="es-MX" sz="4800" dirty="0" smtClean="0"/>
              <a:t> </a:t>
            </a:r>
            <a:r>
              <a:rPr lang="es-MX" sz="6000" i="1" dirty="0">
                <a:solidFill>
                  <a:schemeClr val="bg1"/>
                </a:solidFill>
                <a:latin typeface="Blackadder ITC" panose="04020505051007020D02" pitchFamily="82" charset="0"/>
              </a:rPr>
              <a:t>rápida</a:t>
            </a:r>
            <a:endParaRPr lang="en-US" sz="6000" i="1" dirty="0">
              <a:solidFill>
                <a:schemeClr val="bg1"/>
              </a:solidFill>
              <a:latin typeface="Blackadder ITC" panose="04020505051007020D02" pitchFamily="82" charset="0"/>
              <a:cs typeface="Aharoni" panose="02010803020104030203" pitchFamily="2" charset="-79"/>
            </a:endParaRPr>
          </a:p>
        </p:txBody>
      </p:sp>
    </p:spTree>
    <p:extLst>
      <p:ext uri="{BB962C8B-B14F-4D97-AF65-F5344CB8AC3E}">
        <p14:creationId xmlns:p14="http://schemas.microsoft.com/office/powerpoint/2010/main" val="329666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1057749" y="546282"/>
            <a:ext cx="8778766" cy="3519903"/>
          </a:xfrm>
        </p:spPr>
        <p:txBody>
          <a:bodyPr>
            <a:normAutofit/>
          </a:bodyPr>
          <a:lstStyle/>
          <a:p>
            <a:pPr marL="0" indent="0" algn="just">
              <a:buNone/>
            </a:pPr>
            <a:r>
              <a:rPr lang="es-MX" sz="3600" dirty="0">
                <a:solidFill>
                  <a:schemeClr val="bg1"/>
                </a:solidFill>
              </a:rPr>
              <a:t>Podemos encontrar su respuesta en Génesis 24:58 (NVI ). </a:t>
            </a:r>
            <a:endParaRPr lang="es-MX" sz="3600" dirty="0" smtClean="0">
              <a:solidFill>
                <a:schemeClr val="bg1"/>
              </a:solidFill>
            </a:endParaRPr>
          </a:p>
          <a:p>
            <a:pPr marL="0" indent="0" algn="ctr">
              <a:buNone/>
            </a:pPr>
            <a:r>
              <a:rPr lang="es-MX" sz="3600" dirty="0" smtClean="0">
                <a:solidFill>
                  <a:schemeClr val="bg1"/>
                </a:solidFill>
              </a:rPr>
              <a:t>“</a:t>
            </a:r>
            <a:r>
              <a:rPr lang="es-MX" sz="3600" dirty="0">
                <a:solidFill>
                  <a:schemeClr val="bg1"/>
                </a:solidFill>
              </a:rPr>
              <a:t>Así que llamaron a Rebeca y le preguntaron: —¿Quieres irte con este hombre? —Sí —respondió ella” </a:t>
            </a:r>
            <a:endParaRPr lang="es-MX" sz="3600" dirty="0" smtClean="0">
              <a:solidFill>
                <a:schemeClr val="bg1"/>
              </a:solidFill>
            </a:endParaRPr>
          </a:p>
          <a:p>
            <a:pPr marL="0" indent="0" algn="ctr">
              <a:buNone/>
            </a:pPr>
            <a:r>
              <a:rPr lang="es-MX" sz="3600" dirty="0" smtClean="0">
                <a:solidFill>
                  <a:schemeClr val="bg1"/>
                </a:solidFill>
              </a:rPr>
              <a:t>(“</a:t>
            </a:r>
            <a:r>
              <a:rPr lang="es-MX" sz="3600" dirty="0">
                <a:solidFill>
                  <a:schemeClr val="accent3">
                    <a:lumMod val="60000"/>
                    <a:lumOff val="40000"/>
                  </a:schemeClr>
                </a:solidFill>
              </a:rPr>
              <a:t>Yo iré</a:t>
            </a:r>
            <a:r>
              <a:rPr lang="es-MX" sz="3600" dirty="0">
                <a:solidFill>
                  <a:schemeClr val="bg1"/>
                </a:solidFill>
              </a:rPr>
              <a:t>”, en otras versiones). </a:t>
            </a:r>
            <a:endParaRPr lang="en-US" sz="3600" dirty="0">
              <a:solidFill>
                <a:schemeClr val="bg1"/>
              </a:solidFill>
            </a:endParaRPr>
          </a:p>
          <a:p>
            <a:pPr marL="0" indent="0">
              <a:lnSpc>
                <a:spcPct val="100000"/>
              </a:lnSpc>
              <a:buNone/>
            </a:pPr>
            <a:endParaRPr lang="en-US" dirty="0">
              <a:latin typeface="Avenir Next" panose="020B0503020202020204" pitchFamily="34" charset="0"/>
            </a:endParaRPr>
          </a:p>
        </p:txBody>
      </p:sp>
    </p:spTree>
    <p:extLst>
      <p:ext uri="{BB962C8B-B14F-4D97-AF65-F5344CB8AC3E}">
        <p14:creationId xmlns:p14="http://schemas.microsoft.com/office/powerpoint/2010/main" val="1281857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6A06940-8A1D-E849-BD52-E2D6E3ABD8C8}"/>
              </a:ext>
            </a:extLst>
          </p:cNvPr>
          <p:cNvSpPr>
            <a:spLocks noGrp="1"/>
          </p:cNvSpPr>
          <p:nvPr>
            <p:ph type="title"/>
          </p:nvPr>
        </p:nvSpPr>
        <p:spPr>
          <a:xfrm>
            <a:off x="530942" y="4085626"/>
            <a:ext cx="10810568" cy="1560320"/>
          </a:xfrm>
        </p:spPr>
        <p:txBody>
          <a:bodyPr vert="horz" lIns="91440" tIns="45720" rIns="91440" bIns="45720" rtlCol="0" anchor="b">
            <a:noAutofit/>
          </a:bodyPr>
          <a:lstStyle/>
          <a:p>
            <a:pPr algn="ctr"/>
            <a:r>
              <a:rPr lang="en-US" sz="3600" b="1" dirty="0">
                <a:latin typeface="Avenir Next" panose="020B0503020202020204" pitchFamily="34" charset="0"/>
                <a:cs typeface="+mj-cs"/>
              </a:rPr>
              <a:t/>
            </a:r>
            <a:br>
              <a:rPr lang="en-US" sz="3600" b="1" dirty="0">
                <a:latin typeface="Avenir Next" panose="020B0503020202020204" pitchFamily="34" charset="0"/>
                <a:cs typeface="+mj-cs"/>
              </a:rPr>
            </a:br>
            <a:r>
              <a:rPr lang="es-MX" b="1" dirty="0">
                <a:solidFill>
                  <a:srgbClr val="521B93"/>
                </a:solidFill>
              </a:rPr>
              <a:t>Historia 2</a:t>
            </a:r>
            <a:r>
              <a:rPr lang="en-US" dirty="0"/>
              <a:t/>
            </a:r>
            <a:br>
              <a:rPr lang="en-US" dirty="0"/>
            </a:br>
            <a:r>
              <a:rPr lang="es-MX" dirty="0">
                <a:solidFill>
                  <a:srgbClr val="9437FF"/>
                </a:solidFill>
              </a:rPr>
              <a:t>Eran tiempos difíciles</a:t>
            </a:r>
            <a:endParaRPr lang="en-US" sz="3600" dirty="0">
              <a:solidFill>
                <a:srgbClr val="9437FF"/>
              </a:solidFill>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A146034F-0FE8-524D-9343-CFFCCE2FCEFD}"/>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424611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15541BB-AAE9-CE49-AB06-9AB76652478E}"/>
              </a:ext>
            </a:extLst>
          </p:cNvPr>
          <p:cNvSpPr>
            <a:spLocks noGrp="1"/>
          </p:cNvSpPr>
          <p:nvPr>
            <p:ph type="title"/>
          </p:nvPr>
        </p:nvSpPr>
        <p:spPr>
          <a:xfrm>
            <a:off x="838200" y="500062"/>
            <a:ext cx="8946931" cy="1325563"/>
          </a:xfrm>
        </p:spPr>
        <p:txBody>
          <a:bodyPr>
            <a:normAutofit/>
          </a:bodyPr>
          <a:lstStyle/>
          <a:p>
            <a:r>
              <a:rPr lang="en-US" dirty="0"/>
              <a:t>	</a:t>
            </a:r>
          </a:p>
        </p:txBody>
      </p:sp>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200" y="1162843"/>
            <a:ext cx="8789276" cy="4351338"/>
          </a:xfrm>
        </p:spPr>
        <p:txBody>
          <a:bodyPr anchor="t">
            <a:normAutofit/>
          </a:bodyPr>
          <a:lstStyle/>
          <a:p>
            <a:pPr marL="0" indent="0" algn="just">
              <a:buNone/>
            </a:pPr>
            <a:r>
              <a:rPr lang="es-MX" dirty="0">
                <a:solidFill>
                  <a:srgbClr val="D883FF"/>
                </a:solidFill>
              </a:rPr>
              <a:t>Ella recibió un claro mensaje de Dios que debía dar a conocer a los demás. Eran </a:t>
            </a:r>
            <a:r>
              <a:rPr lang="es-MX" i="1" dirty="0">
                <a:solidFill>
                  <a:schemeClr val="accent3">
                    <a:lumMod val="40000"/>
                    <a:lumOff val="60000"/>
                  </a:schemeClr>
                </a:solidFill>
              </a:rPr>
              <a:t>noticias emocionantes</a:t>
            </a:r>
            <a:r>
              <a:rPr lang="es-MX" dirty="0">
                <a:solidFill>
                  <a:srgbClr val="D883FF"/>
                </a:solidFill>
              </a:rPr>
              <a:t>. Dios tenía un plan para liberar a su pueblo de esta terrible opresión. </a:t>
            </a:r>
            <a:r>
              <a:rPr lang="es-MX" dirty="0">
                <a:solidFill>
                  <a:schemeClr val="accent3">
                    <a:lumMod val="40000"/>
                    <a:lumOff val="60000"/>
                  </a:schemeClr>
                </a:solidFill>
              </a:rPr>
              <a:t>Y ella actuó en forma </a:t>
            </a:r>
            <a:r>
              <a:rPr lang="es-MX" dirty="0" smtClean="0">
                <a:solidFill>
                  <a:schemeClr val="accent3">
                    <a:lumMod val="40000"/>
                    <a:lumOff val="60000"/>
                  </a:schemeClr>
                </a:solidFill>
              </a:rPr>
              <a:t>inmediata.</a:t>
            </a:r>
            <a:endParaRPr lang="en-US" sz="3200" b="1" dirty="0">
              <a:solidFill>
                <a:schemeClr val="accent3">
                  <a:lumMod val="40000"/>
                  <a:lumOff val="60000"/>
                </a:schemeClr>
              </a:solidFill>
              <a:latin typeface="Avenir Next" panose="020B0503020202020204" pitchFamily="34" charset="0"/>
            </a:endParaRPr>
          </a:p>
        </p:txBody>
      </p:sp>
    </p:spTree>
    <p:extLst>
      <p:ext uri="{BB962C8B-B14F-4D97-AF65-F5344CB8AC3E}">
        <p14:creationId xmlns:p14="http://schemas.microsoft.com/office/powerpoint/2010/main" val="147625268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786112" y="1970906"/>
            <a:ext cx="4478215" cy="4252912"/>
          </a:xfrm>
        </p:spPr>
        <p:txBody>
          <a:bodyPr>
            <a:normAutofit fontScale="92500" lnSpcReduction="20000"/>
          </a:bodyPr>
          <a:lstStyle/>
          <a:p>
            <a:pPr marL="0" indent="0" algn="ctr">
              <a:lnSpc>
                <a:spcPct val="140000"/>
              </a:lnSpc>
              <a:buNone/>
            </a:pPr>
            <a:r>
              <a:rPr lang="es-MX" sz="3900" dirty="0" smtClean="0">
                <a:solidFill>
                  <a:srgbClr val="521B93"/>
                </a:solidFill>
              </a:rPr>
              <a:t>Su </a:t>
            </a:r>
            <a:r>
              <a:rPr lang="es-MX" sz="3900" dirty="0">
                <a:solidFill>
                  <a:srgbClr val="521B93"/>
                </a:solidFill>
              </a:rPr>
              <a:t>ultimátum era el siguiente: “Si tú vas conmigo, yo iré; pero, si tú no vas conmigo, entonces no iré”.</a:t>
            </a:r>
            <a:endParaRPr lang="en-US" sz="3900" dirty="0">
              <a:solidFill>
                <a:srgbClr val="521B93"/>
              </a:solidFill>
              <a:latin typeface="Avenir Next" panose="020B0503020202020204" pitchFamily="34" charset="0"/>
              <a:cs typeface="Aharoni" panose="02010803020104030203" pitchFamily="2" charset="-79"/>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938992"/>
          </a:xfrm>
          <a:prstGeom prst="rect">
            <a:avLst/>
          </a:prstGeom>
          <a:noFill/>
        </p:spPr>
        <p:txBody>
          <a:bodyPr wrap="square" rtlCol="0">
            <a:spAutoFit/>
          </a:bodyPr>
          <a:lstStyle/>
          <a:p>
            <a:pPr algn="ctr"/>
            <a:r>
              <a:rPr lang="es-MX" sz="4000" dirty="0" smtClean="0">
                <a:solidFill>
                  <a:schemeClr val="bg1"/>
                </a:solidFill>
              </a:rPr>
              <a:t>Una </a:t>
            </a:r>
            <a:r>
              <a:rPr lang="es-MX" sz="4000" i="1" dirty="0">
                <a:solidFill>
                  <a:schemeClr val="accent3">
                    <a:lumMod val="60000"/>
                    <a:lumOff val="40000"/>
                  </a:schemeClr>
                </a:solidFill>
              </a:rPr>
              <a:t>extraña</a:t>
            </a:r>
            <a:r>
              <a:rPr lang="es-MX" sz="4000" dirty="0">
                <a:solidFill>
                  <a:schemeClr val="accent3">
                    <a:lumMod val="60000"/>
                    <a:lumOff val="40000"/>
                  </a:schemeClr>
                </a:solidFill>
              </a:rPr>
              <a:t> </a:t>
            </a:r>
            <a:r>
              <a:rPr lang="es-MX" sz="4000" dirty="0">
                <a:solidFill>
                  <a:schemeClr val="bg1"/>
                </a:solidFill>
              </a:rPr>
              <a:t>resolución definitiva</a:t>
            </a:r>
            <a:endParaRPr lang="en-US" sz="8800" b="1" dirty="0">
              <a:solidFill>
                <a:schemeClr val="bg1"/>
              </a:solidFill>
              <a:latin typeface="Avenir Next" panose="020B0503020202020204" pitchFamily="34" charset="0"/>
              <a:cs typeface="Aharoni" panose="02010803020104030203" pitchFamily="2" charset="-79"/>
            </a:endParaRPr>
          </a:p>
        </p:txBody>
      </p:sp>
    </p:spTree>
    <p:extLst>
      <p:ext uri="{BB962C8B-B14F-4D97-AF65-F5344CB8AC3E}">
        <p14:creationId xmlns:p14="http://schemas.microsoft.com/office/powerpoint/2010/main" val="1052259485"/>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 Will Go-IDOP" id="{73B412CE-BC7E-6544-84A4-A88F39E91281}" vid="{19ADF58F-892F-8C4E-9406-28A52346C4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3.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5.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6.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otalTime>1119</TotalTime>
  <Words>3196</Words>
  <Application>Microsoft Office PowerPoint</Application>
  <PresentationFormat>Widescreen</PresentationFormat>
  <Paragraphs>152</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Aharoni</vt:lpstr>
      <vt:lpstr>Arial</vt:lpstr>
      <vt:lpstr>Avenir Next</vt:lpstr>
      <vt:lpstr>Blackadder ITC</vt:lpstr>
      <vt:lpstr>Book Antiqua</vt:lpstr>
      <vt:lpstr>Calibri</vt:lpstr>
      <vt:lpstr>Times New Roman</vt:lpstr>
      <vt:lpstr>Trebuchet MS</vt:lpstr>
      <vt:lpstr>Office Theme</vt:lpstr>
      <vt:lpstr> Yo Iré</vt:lpstr>
      <vt:lpstr>ESCUCHA</vt:lpstr>
      <vt:lpstr>    Historia 1 Ella era una hermosa joven soltera</vt:lpstr>
      <vt:lpstr>PowerPoint Presentation</vt:lpstr>
      <vt:lpstr>PowerPoint Presentation</vt:lpstr>
      <vt:lpstr>PowerPoint Presentation</vt:lpstr>
      <vt:lpstr> Historia 2 Eran tiempos difíciles</vt:lpstr>
      <vt:lpstr> </vt:lpstr>
      <vt:lpstr>PowerPoint Presentation</vt:lpstr>
      <vt:lpstr>PowerPoint Presentation</vt:lpstr>
      <vt:lpstr>Historia 3 Distinguirse y hacerse notar del resto en una comunidad. </vt:lpstr>
      <vt:lpstr>PowerPoint Presentation</vt:lpstr>
      <vt:lpstr>PowerPoint Presentation</vt:lpstr>
      <vt:lpstr>PowerPoint Presentation</vt:lpstr>
      <vt:lpstr>Historia 4 “¿Que él está haciendo qué? ¡Estaba realmente estupefacta! </vt:lpstr>
      <vt:lpstr>PowerPoint Presentation</vt:lpstr>
      <vt:lpstr>PowerPoint Presentation</vt:lpstr>
      <vt:lpstr>PowerPoint Presentation</vt:lpstr>
      <vt:lpstr>Historia 5 Ver un cuadro mucho más grande y ajustar su vida de acuerdo a esa visión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WILL GO</dc:title>
  <dc:creator>Arrais, Raquel</dc:creator>
  <cp:lastModifiedBy>bible20</cp:lastModifiedBy>
  <cp:revision>73</cp:revision>
  <dcterms:created xsi:type="dcterms:W3CDTF">2020-10-03T20:35:28Z</dcterms:created>
  <dcterms:modified xsi:type="dcterms:W3CDTF">2020-12-07T16:53:33Z</dcterms:modified>
</cp:coreProperties>
</file>