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9"/>
    <p:restoredTop sz="75754"/>
  </p:normalViewPr>
  <p:slideViewPr>
    <p:cSldViewPr snapToGrid="0" snapToObjects="1">
      <p:cViewPr varScale="1">
        <p:scale>
          <a:sx n="54" d="100"/>
          <a:sy n="54" d="100"/>
        </p:scale>
        <p:origin x="1350" y="78"/>
      </p:cViewPr>
      <p:guideLst/>
    </p:cSldViewPr>
  </p:slideViewPr>
  <p:notesTextViewPr>
    <p:cViewPr>
      <p:scale>
        <a:sx n="1" d="1"/>
        <a:sy n="1" d="1"/>
      </p:scale>
      <p:origin x="0" y="-51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682B9-3A6B-934A-8609-EB5A62F81500}" type="datetimeFigureOut">
              <a:rPr lang="en-US" smtClean="0"/>
              <a:t>4/6/2020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FAC5C-D681-F140-A58E-A613B4876ADF}" type="slidenum">
              <a:rPr lang="en-US" smtClean="0"/>
              <a:t>‹#›</a:t>
            </a:fld>
            <a:endParaRPr lang="en-US"/>
          </a:p>
        </p:txBody>
      </p:sp>
    </p:spTree>
    <p:extLst>
      <p:ext uri="{BB962C8B-B14F-4D97-AF65-F5344CB8AC3E}">
        <p14:creationId xmlns:p14="http://schemas.microsoft.com/office/powerpoint/2010/main" val="294906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1</a:t>
            </a:fld>
            <a:endParaRPr lang="en-US"/>
          </a:p>
        </p:txBody>
      </p:sp>
    </p:spTree>
    <p:extLst>
      <p:ext uri="{BB962C8B-B14F-4D97-AF65-F5344CB8AC3E}">
        <p14:creationId xmlns:p14="http://schemas.microsoft.com/office/powerpoint/2010/main" val="1863026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2. ASIGAR UNA ALTA PRIORIDAD A TU AMISTAD</a:t>
            </a:r>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Consejeros y sicólogos sugieren que las personas que se sienten profundamente amadas creen que los demás con una fuente básica de felicidad. Sus amigos son muy importantes para ellas. Independientemente de cuán ocupado sea su programa, estas personas han desarrollado un estilo de vida y una forma de manejar su tiempo que les permite sostener relaciones profundas con los demás. </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Por otra parte, las personas solitarias lamentan su falta de compañeros cercanos; sin embargo, le dan de hecho poco énfasis al cultivo de amigos...y podría haber muchas razones para ello:</a:t>
            </a:r>
          </a:p>
          <a:p>
            <a:r>
              <a:rPr lang="es-MX" sz="1200" kern="1200" dirty="0">
                <a:solidFill>
                  <a:schemeClr val="tx1"/>
                </a:solidFill>
                <a:effectLst/>
                <a:latin typeface="+mn-lt"/>
                <a:ea typeface="+mn-ea"/>
                <a:cs typeface="+mn-cs"/>
              </a:rPr>
              <a:t> </a:t>
            </a:r>
          </a:p>
          <a:p>
            <a:pPr lvl="0"/>
            <a:r>
              <a:rPr lang="es-MX" sz="1200" kern="1200" dirty="0">
                <a:solidFill>
                  <a:schemeClr val="tx1"/>
                </a:solidFill>
                <a:effectLst/>
                <a:latin typeface="+mn-lt"/>
                <a:ea typeface="+mn-ea"/>
                <a:cs typeface="+mn-cs"/>
              </a:rPr>
              <a:t>pasadas heridas</a:t>
            </a:r>
          </a:p>
          <a:p>
            <a:pPr lvl="0"/>
            <a:r>
              <a:rPr lang="es-MX" sz="1200" kern="1200" dirty="0">
                <a:solidFill>
                  <a:schemeClr val="tx1"/>
                </a:solidFill>
                <a:effectLst/>
                <a:latin typeface="+mn-lt"/>
                <a:ea typeface="+mn-ea"/>
                <a:cs typeface="+mn-cs"/>
              </a:rPr>
              <a:t>dolor personal </a:t>
            </a:r>
          </a:p>
          <a:p>
            <a:pPr lvl="0"/>
            <a:r>
              <a:rPr lang="es-MX" sz="1200" kern="1200" dirty="0">
                <a:solidFill>
                  <a:schemeClr val="tx1"/>
                </a:solidFill>
                <a:effectLst/>
                <a:latin typeface="+mn-lt"/>
                <a:ea typeface="+mn-ea"/>
                <a:cs typeface="+mn-cs"/>
              </a:rPr>
              <a:t>y... tiempo...</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10</a:t>
            </a:fld>
            <a:endParaRPr lang="en-US"/>
          </a:p>
        </p:txBody>
      </p:sp>
    </p:spTree>
    <p:extLst>
      <p:ext uri="{BB962C8B-B14F-4D97-AF65-F5344CB8AC3E}">
        <p14:creationId xmlns:p14="http://schemas.microsoft.com/office/powerpoint/2010/main" val="3484487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¿Cuál piensas que es el propósito de Dios al prescribirnos “amar”? </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Dios anhela sanar nuestro corazón quebrantado: </a:t>
            </a:r>
          </a:p>
          <a:p>
            <a:r>
              <a:rPr lang="es-MX" sz="1200" kern="1200" dirty="0">
                <a:solidFill>
                  <a:schemeClr val="tx1"/>
                </a:solidFill>
                <a:effectLst/>
                <a:latin typeface="+mn-lt"/>
                <a:ea typeface="+mn-ea"/>
                <a:cs typeface="+mn-cs"/>
              </a:rPr>
              <a:t> </a:t>
            </a:r>
          </a:p>
          <a:p>
            <a:pPr lvl="0"/>
            <a:r>
              <a:rPr lang="es-MX" sz="1200" kern="1200" dirty="0">
                <a:solidFill>
                  <a:schemeClr val="tx1"/>
                </a:solidFill>
                <a:effectLst/>
                <a:latin typeface="+mn-lt"/>
                <a:ea typeface="+mn-ea"/>
                <a:cs typeface="+mn-cs"/>
              </a:rPr>
              <a:t>sanar nuestras relaciones rotas y </a:t>
            </a:r>
          </a:p>
          <a:p>
            <a:pPr lvl="0"/>
            <a:r>
              <a:rPr lang="es-MX" sz="1200" kern="1200" dirty="0">
                <a:solidFill>
                  <a:schemeClr val="tx1"/>
                </a:solidFill>
                <a:effectLst/>
                <a:latin typeface="+mn-lt"/>
                <a:ea typeface="+mn-ea"/>
                <a:cs typeface="+mn-cs"/>
              </a:rPr>
              <a:t>sanar nuestras relaciones de amistad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11</a:t>
            </a:fld>
            <a:endParaRPr lang="en-US"/>
          </a:p>
        </p:txBody>
      </p:sp>
    </p:spTree>
    <p:extLst>
      <p:ext uri="{BB962C8B-B14F-4D97-AF65-F5344CB8AC3E}">
        <p14:creationId xmlns:p14="http://schemas.microsoft.com/office/powerpoint/2010/main" val="396357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3</a:t>
            </a:r>
            <a:r>
              <a:rPr lang="es-MX" sz="1200" b="1" kern="1200" dirty="0">
                <a:solidFill>
                  <a:schemeClr val="tx1"/>
                </a:solidFill>
                <a:effectLst/>
                <a:latin typeface="+mn-lt"/>
                <a:ea typeface="+mn-ea"/>
                <a:cs typeface="+mn-cs"/>
              </a:rPr>
              <a:t>. CREAR APERTURA Y SINCERIDAD EN TU AMISTAD</a:t>
            </a:r>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Los autores </a:t>
            </a:r>
            <a:r>
              <a:rPr lang="es-MX" sz="1200" kern="1200" dirty="0" err="1">
                <a:solidFill>
                  <a:schemeClr val="tx1"/>
                </a:solidFill>
                <a:effectLst/>
                <a:latin typeface="+mn-lt"/>
                <a:ea typeface="+mn-ea"/>
                <a:cs typeface="+mn-cs"/>
              </a:rPr>
              <a:t>McGinnis</a:t>
            </a:r>
            <a:r>
              <a:rPr lang="es-MX" sz="1200" kern="1200" dirty="0">
                <a:solidFill>
                  <a:schemeClr val="tx1"/>
                </a:solidFill>
                <a:effectLst/>
                <a:latin typeface="+mn-lt"/>
                <a:ea typeface="+mn-ea"/>
                <a:cs typeface="+mn-cs"/>
              </a:rPr>
              <a:t> y Griffin sugieren que las personas que sostienen profundas y perdurables relaciones, se caracterizan por su apertura y sinceridad.  </a:t>
            </a:r>
          </a:p>
          <a:p>
            <a:r>
              <a:rPr lang="es-MX" sz="1200" kern="1200" dirty="0">
                <a:solidFill>
                  <a:schemeClr val="tx1"/>
                </a:solidFill>
                <a:effectLst/>
                <a:latin typeface="+mn-lt"/>
                <a:ea typeface="+mn-ea"/>
                <a:cs typeface="+mn-cs"/>
              </a:rPr>
              <a:t> </a:t>
            </a:r>
          </a:p>
          <a:p>
            <a:pPr lvl="0"/>
            <a:r>
              <a:rPr lang="es-MX" sz="1200" kern="1200" dirty="0">
                <a:solidFill>
                  <a:schemeClr val="tx1"/>
                </a:solidFill>
                <a:effectLst/>
                <a:latin typeface="+mn-lt"/>
                <a:ea typeface="+mn-ea"/>
                <a:cs typeface="+mn-cs"/>
              </a:rPr>
              <a:t>Tienen un nivel de transparencia que les permite a los demás ver lo que hay dentro de su corazón. </a:t>
            </a:r>
          </a:p>
          <a:p>
            <a:pPr lvl="0"/>
            <a:r>
              <a:rPr lang="es-MX" sz="1200" kern="1200" dirty="0">
                <a:solidFill>
                  <a:schemeClr val="tx1"/>
                </a:solidFill>
                <a:effectLst/>
                <a:latin typeface="+mn-lt"/>
                <a:ea typeface="+mn-ea"/>
                <a:cs typeface="+mn-cs"/>
              </a:rPr>
              <a:t>No pretenden ser más de lo que realmente son. </a:t>
            </a:r>
          </a:p>
          <a:p>
            <a:pPr lvl="0"/>
            <a:r>
              <a:rPr lang="es-MX" sz="1200" kern="1200" dirty="0">
                <a:solidFill>
                  <a:schemeClr val="tx1"/>
                </a:solidFill>
                <a:effectLst/>
                <a:latin typeface="+mn-lt"/>
                <a:ea typeface="+mn-ea"/>
                <a:cs typeface="+mn-cs"/>
              </a:rPr>
              <a:t>Saben cómo ser partícipes de los quebrantos y las alegrías de los demás. </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12</a:t>
            </a:fld>
            <a:endParaRPr lang="en-US"/>
          </a:p>
        </p:txBody>
      </p:sp>
    </p:spTree>
    <p:extLst>
      <p:ext uri="{BB962C8B-B14F-4D97-AF65-F5344CB8AC3E}">
        <p14:creationId xmlns:p14="http://schemas.microsoft.com/office/powerpoint/2010/main" val="268827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TIEMPO DE DISCUSIÓN GRUPAL </a:t>
            </a:r>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p>
          <a:p>
            <a:r>
              <a:rPr lang="es-MX" sz="1200" b="1" kern="1200" dirty="0">
                <a:solidFill>
                  <a:schemeClr val="tx1"/>
                </a:solidFill>
                <a:effectLst/>
                <a:latin typeface="+mn-lt"/>
                <a:ea typeface="+mn-ea"/>
                <a:cs typeface="+mn-cs"/>
              </a:rPr>
              <a:t>Material para distribuir 1 —MODELO DE DIOS PARA LA AMISTAD: </a:t>
            </a:r>
            <a:r>
              <a:rPr lang="es-MX" sz="1200" kern="1200" dirty="0">
                <a:solidFill>
                  <a:schemeClr val="tx1"/>
                </a:solidFill>
                <a:effectLst/>
                <a:latin typeface="+mn-lt"/>
                <a:ea typeface="+mn-ea"/>
                <a:cs typeface="+mn-cs"/>
              </a:rPr>
              <a:t>Divide a los participantes en grupos de cuatro a seis personas para discutir cómo se puede aplicar el modelo bíblico de amistad en el mundo real. ¿Con gente real? ¿Con Dios? </a:t>
            </a:r>
          </a:p>
          <a:p>
            <a:r>
              <a:rPr lang="es-MX" sz="1200" kern="1200" dirty="0">
                <a:solidFill>
                  <a:schemeClr val="tx1"/>
                </a:solidFill>
                <a:effectLst/>
                <a:latin typeface="+mn-lt"/>
                <a:ea typeface="+mn-ea"/>
                <a:cs typeface="+mn-cs"/>
              </a:rPr>
              <a:t> </a:t>
            </a:r>
          </a:p>
          <a:p>
            <a:r>
              <a:rPr lang="es-MX" sz="1200" b="1" kern="1200" dirty="0">
                <a:solidFill>
                  <a:schemeClr val="tx1"/>
                </a:solidFill>
                <a:effectLst/>
                <a:latin typeface="+mn-lt"/>
                <a:ea typeface="+mn-ea"/>
                <a:cs typeface="+mn-cs"/>
              </a:rPr>
              <a:t>Material para distribuir 2 —JESÚS NUESTRO EJEMPLO:</a:t>
            </a:r>
            <a:r>
              <a:rPr lang="es-MX" sz="1200" kern="1200" dirty="0">
                <a:solidFill>
                  <a:schemeClr val="tx1"/>
                </a:solidFill>
                <a:effectLst/>
                <a:latin typeface="+mn-lt"/>
                <a:ea typeface="+mn-ea"/>
                <a:cs typeface="+mn-cs"/>
              </a:rPr>
              <a:t> Divide a los participantes en grupos de cuatro a seis personas para encontrar formas prácticas de seguir el ejemplo de Jesús en nuestra vida diaria. </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—Fin del Seminario—</a:t>
            </a:r>
          </a:p>
          <a:p>
            <a:br>
              <a:rPr lang="es-MX" sz="1200" kern="1200" dirty="0">
                <a:solidFill>
                  <a:schemeClr val="tx1"/>
                </a:solidFill>
                <a:effectLst/>
                <a:latin typeface="+mn-lt"/>
                <a:ea typeface="+mn-ea"/>
                <a:cs typeface="+mn-cs"/>
              </a:rPr>
            </a:br>
            <a:r>
              <a:rPr lang="es-MX"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13</a:t>
            </a:fld>
            <a:endParaRPr lang="en-US"/>
          </a:p>
        </p:txBody>
      </p:sp>
    </p:spTree>
    <p:extLst>
      <p:ext uri="{BB962C8B-B14F-4D97-AF65-F5344CB8AC3E}">
        <p14:creationId xmlns:p14="http://schemas.microsoft.com/office/powerpoint/2010/main" val="3846459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INTRODUCCIÓN</a:t>
            </a:r>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p>
          <a:p>
            <a:pPr lvl="0"/>
            <a:r>
              <a:rPr lang="es-MX" sz="1200" kern="1200" dirty="0">
                <a:solidFill>
                  <a:schemeClr val="tx1"/>
                </a:solidFill>
                <a:effectLst/>
                <a:latin typeface="+mn-lt"/>
                <a:ea typeface="+mn-ea"/>
                <a:cs typeface="+mn-cs"/>
              </a:rPr>
              <a:t>¿De qué clase de bendiciones se priva la gente al no contar con amistades cercanas? </a:t>
            </a:r>
          </a:p>
          <a:p>
            <a:pPr lvl="0"/>
            <a:r>
              <a:rPr lang="es-MX" sz="1200" kern="1200" dirty="0">
                <a:solidFill>
                  <a:schemeClr val="tx1"/>
                </a:solidFill>
                <a:effectLst/>
                <a:latin typeface="+mn-lt"/>
                <a:ea typeface="+mn-ea"/>
                <a:cs typeface="+mn-cs"/>
              </a:rPr>
              <a:t>¿Qué bendiciones nos vienen cuando tú y yo tenemos amigos cercanos? </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2</a:t>
            </a:fld>
            <a:endParaRPr lang="en-US"/>
          </a:p>
        </p:txBody>
      </p:sp>
    </p:spTree>
    <p:extLst>
      <p:ext uri="{BB962C8B-B14F-4D97-AF65-F5344CB8AC3E}">
        <p14:creationId xmlns:p14="http://schemas.microsoft.com/office/powerpoint/2010/main" val="117929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LA VIDA SE VE FORTALECIDA POR MUCHAS AMISTADES. </a:t>
            </a:r>
          </a:p>
          <a:p>
            <a:r>
              <a:rPr lang="es-MX" sz="1200" kern="1200" dirty="0">
                <a:solidFill>
                  <a:schemeClr val="tx1"/>
                </a:solidFill>
                <a:effectLst/>
                <a:latin typeface="+mn-lt"/>
                <a:ea typeface="+mn-ea"/>
                <a:cs typeface="+mn-cs"/>
              </a:rPr>
              <a:t>EL AMAR Y SER AMADOS ES LA MAYOR FELICIDAD DE LA EXISTENCIA. </a:t>
            </a:r>
          </a:p>
          <a:p>
            <a:r>
              <a:rPr lang="es-MX" sz="1200" kern="1200" dirty="0">
                <a:solidFill>
                  <a:schemeClr val="tx1"/>
                </a:solidFill>
                <a:effectLst/>
                <a:latin typeface="+mn-lt"/>
                <a:ea typeface="+mn-ea"/>
                <a:cs typeface="+mn-cs"/>
              </a:rPr>
              <a:t>—</a:t>
            </a:r>
            <a:r>
              <a:rPr lang="es-MX" sz="1200" kern="1200" dirty="0" err="1">
                <a:solidFill>
                  <a:schemeClr val="tx1"/>
                </a:solidFill>
                <a:effectLst/>
                <a:latin typeface="+mn-lt"/>
                <a:ea typeface="+mn-ea"/>
                <a:cs typeface="+mn-cs"/>
              </a:rPr>
              <a:t>Sydney</a:t>
            </a:r>
            <a:r>
              <a:rPr lang="es-MX" sz="1200" kern="1200" dirty="0">
                <a:solidFill>
                  <a:schemeClr val="tx1"/>
                </a:solidFill>
                <a:effectLst/>
                <a:latin typeface="+mn-lt"/>
                <a:ea typeface="+mn-ea"/>
                <a:cs typeface="+mn-cs"/>
              </a:rPr>
              <a:t> Smith</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3</a:t>
            </a:fld>
            <a:endParaRPr lang="en-US"/>
          </a:p>
        </p:txBody>
      </p:sp>
    </p:spTree>
    <p:extLst>
      <p:ext uri="{BB962C8B-B14F-4D97-AF65-F5344CB8AC3E}">
        <p14:creationId xmlns:p14="http://schemas.microsoft.com/office/powerpoint/2010/main" val="247598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4</a:t>
            </a:fld>
            <a:endParaRPr lang="en-US"/>
          </a:p>
        </p:txBody>
      </p:sp>
    </p:spTree>
    <p:extLst>
      <p:ext uri="{BB962C8B-B14F-4D97-AF65-F5344CB8AC3E}">
        <p14:creationId xmlns:p14="http://schemas.microsoft.com/office/powerpoint/2010/main" val="1424905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kern="1200" dirty="0">
                <a:solidFill>
                  <a:schemeClr val="tx1"/>
                </a:solidFill>
                <a:effectLst/>
                <a:latin typeface="+mn-lt"/>
                <a:ea typeface="+mn-ea"/>
                <a:cs typeface="+mn-cs"/>
              </a:rPr>
              <a:t>Los trabajos nos alejan de nuestro círculo de amistades. </a:t>
            </a:r>
          </a:p>
          <a:p>
            <a:r>
              <a:rPr lang="es-MX" sz="1200" kern="1200" dirty="0">
                <a:solidFill>
                  <a:schemeClr val="tx1"/>
                </a:solidFill>
                <a:effectLst/>
                <a:latin typeface="+mn-lt"/>
                <a:ea typeface="+mn-ea"/>
                <a:cs typeface="+mn-cs"/>
              </a:rPr>
              <a:t> </a:t>
            </a:r>
          </a:p>
          <a:p>
            <a:pPr lvl="0"/>
            <a:r>
              <a:rPr lang="es-MX" sz="1200" kern="1200" dirty="0">
                <a:solidFill>
                  <a:schemeClr val="tx1"/>
                </a:solidFill>
                <a:effectLst/>
                <a:latin typeface="+mn-lt"/>
                <a:ea typeface="+mn-ea"/>
                <a:cs typeface="+mn-cs"/>
              </a:rPr>
              <a:t>Nuestra vida se vuelve muy ocupada tratando de sostenernos, de formar y edificar nuestra propia familia y cada vez encontramos menos y menos tiempo para cultivar amistades.  </a:t>
            </a:r>
          </a:p>
          <a:p>
            <a:r>
              <a:rPr lang="es-MX" sz="1200" kern="1200" dirty="0">
                <a:solidFill>
                  <a:schemeClr val="tx1"/>
                </a:solidFill>
                <a:effectLst/>
                <a:latin typeface="+mn-lt"/>
                <a:ea typeface="+mn-ea"/>
                <a:cs typeface="+mn-cs"/>
              </a:rPr>
              <a:t> </a:t>
            </a:r>
          </a:p>
          <a:p>
            <a:pPr lvl="0"/>
            <a:r>
              <a:rPr lang="es-MX" sz="1200" kern="1200" dirty="0">
                <a:solidFill>
                  <a:schemeClr val="tx1"/>
                </a:solidFill>
                <a:effectLst/>
                <a:latin typeface="+mn-lt"/>
                <a:ea typeface="+mn-ea"/>
                <a:cs typeface="+mn-cs"/>
              </a:rPr>
              <a:t>Al mismo tiempo, encontramos cada vez menos personas que tienen nuestras mismas creencias y nuestros mismos intereses. </a:t>
            </a:r>
          </a:p>
          <a:p>
            <a:r>
              <a:rPr lang="es-MX" sz="1200" kern="1200" dirty="0">
                <a:solidFill>
                  <a:schemeClr val="tx1"/>
                </a:solidFill>
                <a:effectLst/>
                <a:latin typeface="+mn-lt"/>
                <a:ea typeface="+mn-ea"/>
                <a:cs typeface="+mn-cs"/>
              </a:rPr>
              <a:t> </a:t>
            </a:r>
          </a:p>
          <a:p>
            <a:pPr lvl="0"/>
            <a:r>
              <a:rPr lang="es-MX" sz="1200" kern="1200" dirty="0">
                <a:solidFill>
                  <a:schemeClr val="tx1"/>
                </a:solidFill>
                <a:effectLst/>
                <a:latin typeface="+mn-lt"/>
                <a:ea typeface="+mn-ea"/>
                <a:cs typeface="+mn-cs"/>
              </a:rPr>
              <a:t>Si nos hemos casado, nuestra mejor amiga debe tener entonces un cónyuge que sea compatible con el nuestro.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5</a:t>
            </a:fld>
            <a:endParaRPr lang="en-US"/>
          </a:p>
        </p:txBody>
      </p:sp>
    </p:spTree>
    <p:extLst>
      <p:ext uri="{BB962C8B-B14F-4D97-AF65-F5344CB8AC3E}">
        <p14:creationId xmlns:p14="http://schemas.microsoft.com/office/powerpoint/2010/main" val="165419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2 Corintios 5:17-19 señala: </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“Por lo tanto, el que está unido a Cristo es una nueva persona. Las cosas viejas pasaron; se convirtieron en algo nuevo. Todo esto es la obra de Dios, quien por medio de Cristo nos reconcilió consigo mismo y nos dio el encargo de anunciar la reconciliación. Es decir que, en Cristo, Dios estaba reconciliando consigo mismo al mundo, sin tomar en cuenta los pecados de los hombres; y a nosotros nos encargó que diéramos a conocer este mensaje”. (Versión DHH). La versión en inglés TEV (</a:t>
            </a:r>
            <a:r>
              <a:rPr lang="es-MX" sz="1200" kern="1200" dirty="0" err="1">
                <a:solidFill>
                  <a:schemeClr val="tx1"/>
                </a:solidFill>
                <a:effectLst/>
                <a:latin typeface="+mn-lt"/>
                <a:ea typeface="+mn-ea"/>
                <a:cs typeface="+mn-cs"/>
              </a:rPr>
              <a:t>Today’s</a:t>
            </a:r>
            <a:r>
              <a:rPr lang="es-MX" sz="1200" kern="1200" dirty="0">
                <a:solidFill>
                  <a:schemeClr val="tx1"/>
                </a:solidFill>
                <a:effectLst/>
                <a:latin typeface="+mn-lt"/>
                <a:ea typeface="+mn-ea"/>
                <a:cs typeface="+mn-cs"/>
              </a:rPr>
              <a:t> English </a:t>
            </a:r>
            <a:r>
              <a:rPr lang="es-MX" sz="1200" kern="1200" dirty="0" err="1">
                <a:solidFill>
                  <a:schemeClr val="tx1"/>
                </a:solidFill>
                <a:effectLst/>
                <a:latin typeface="+mn-lt"/>
                <a:ea typeface="+mn-ea"/>
                <a:cs typeface="+mn-cs"/>
              </a:rPr>
              <a:t>Version</a:t>
            </a:r>
            <a:r>
              <a:rPr lang="es-MX" sz="1200" kern="1200" dirty="0">
                <a:solidFill>
                  <a:schemeClr val="tx1"/>
                </a:solidFill>
                <a:effectLst/>
                <a:latin typeface="+mn-lt"/>
                <a:ea typeface="+mn-ea"/>
                <a:cs typeface="+mn-cs"/>
              </a:rPr>
              <a:t>), lo traduce así: “Cualquiera que se una a Cristo es una nueva persona; desaparece lo viejo y viene lo nuevo. Todo esto es hecho por Dios, quien a través de Cristo nos cambia de ser sus enemigos, a amigos y nos dio la tarea de hacer también de otros, sus amigos. Nuestro mensaje es que a través de Cristo, Dios estaba haciendo a todos los seres humanos sus amigos. Dios no hizo cuenta de sus pecados y nos ha dado a nosotros el mensaje que dice cómo los ha hecho sus amigos”.</a:t>
            </a:r>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6</a:t>
            </a:fld>
            <a:endParaRPr lang="en-US"/>
          </a:p>
        </p:txBody>
      </p:sp>
    </p:spTree>
    <p:extLst>
      <p:ext uri="{BB962C8B-B14F-4D97-AF65-F5344CB8AC3E}">
        <p14:creationId xmlns:p14="http://schemas.microsoft.com/office/powerpoint/2010/main" val="397220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El modelo de Dios para la formación de amistades se encuentra en Juan 15:12-17. Vamos a usar la versión Dios Habla al Hombre (DHH). </a:t>
            </a:r>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7</a:t>
            </a:fld>
            <a:endParaRPr lang="en-US"/>
          </a:p>
        </p:txBody>
      </p:sp>
    </p:spTree>
    <p:extLst>
      <p:ext uri="{BB962C8B-B14F-4D97-AF65-F5344CB8AC3E}">
        <p14:creationId xmlns:p14="http://schemas.microsoft.com/office/powerpoint/2010/main" val="39364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r>
              <a:rPr lang="es-MX" sz="1200" b="1" kern="1200" dirty="0">
                <a:solidFill>
                  <a:schemeClr val="tx1"/>
                </a:solidFill>
                <a:effectLst/>
                <a:latin typeface="+mn-lt"/>
                <a:ea typeface="+mn-ea"/>
                <a:cs typeface="+mn-cs"/>
              </a:rPr>
              <a:t>PRINCIPIOS PARA FORMAR Y FORTALECER AMISTADES </a:t>
            </a:r>
            <a:endParaRPr lang="es-MX"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8</a:t>
            </a:fld>
            <a:endParaRPr lang="en-US"/>
          </a:p>
        </p:txBody>
      </p:sp>
    </p:spTree>
    <p:extLst>
      <p:ext uri="{BB962C8B-B14F-4D97-AF65-F5344CB8AC3E}">
        <p14:creationId xmlns:p14="http://schemas.microsoft.com/office/powerpoint/2010/main" val="191203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El primer principio en nuestro modelo para fortalecer la amistad, es: </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1</a:t>
            </a:r>
            <a:r>
              <a:rPr lang="es-MX" sz="1200" b="1" kern="1200" dirty="0">
                <a:solidFill>
                  <a:schemeClr val="tx1"/>
                </a:solidFill>
                <a:effectLst/>
                <a:latin typeface="+mn-lt"/>
                <a:ea typeface="+mn-ea"/>
                <a:cs typeface="+mn-cs"/>
              </a:rPr>
              <a:t>. COMUNICAR CALOR HUMANO EN NUESTRA AMISTAD </a:t>
            </a:r>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El autor </a:t>
            </a:r>
            <a:r>
              <a:rPr lang="es-MX" sz="1200" kern="1200" dirty="0" err="1">
                <a:solidFill>
                  <a:schemeClr val="tx1"/>
                </a:solidFill>
                <a:effectLst/>
                <a:latin typeface="+mn-lt"/>
                <a:ea typeface="+mn-ea"/>
                <a:cs typeface="+mn-cs"/>
              </a:rPr>
              <a:t>McGinnis</a:t>
            </a:r>
            <a:r>
              <a:rPr lang="es-MX" sz="1200" kern="1200" dirty="0">
                <a:solidFill>
                  <a:schemeClr val="tx1"/>
                </a:solidFill>
                <a:effectLst/>
                <a:latin typeface="+mn-lt"/>
                <a:ea typeface="+mn-ea"/>
                <a:cs typeface="+mn-cs"/>
              </a:rPr>
              <a:t> sugiere que muchas personas se abstienen de expresiones cálidas por temor a ser rechazadas o de parecer sentimentales. Es importante comunicar calor humano. El expresar lo que hay en el corazón puede ayudar a hacer fuerte la amistad. El siguiente es un ejemplo de no expresar lo que hay en tu corazón: </a:t>
            </a:r>
          </a:p>
          <a:p>
            <a:r>
              <a:rPr lang="es-MX" sz="1200" kern="1200" dirty="0">
                <a:solidFill>
                  <a:schemeClr val="tx1"/>
                </a:solidFill>
                <a:effectLst/>
                <a:latin typeface="+mn-lt"/>
                <a:ea typeface="+mn-ea"/>
                <a:cs typeface="+mn-cs"/>
              </a:rPr>
              <a:t>Decimos “gracias” cuando en realidad queremos decir “Dios te bendiga”; y “hasta luego”, cuando en realidad queremos decir “Te voy a extrañar”. </a:t>
            </a:r>
          </a:p>
          <a:p>
            <a:r>
              <a:rPr lang="es-MX" sz="1200" kern="1200" dirty="0">
                <a:solidFill>
                  <a:schemeClr val="tx1"/>
                </a:solidFill>
                <a:effectLst/>
                <a:latin typeface="+mn-lt"/>
                <a:ea typeface="+mn-ea"/>
                <a:cs typeface="+mn-cs"/>
              </a:rPr>
              <a:t> </a:t>
            </a:r>
          </a:p>
          <a:p>
            <a:r>
              <a:rPr lang="es-MX" sz="1200" kern="1200" dirty="0">
                <a:solidFill>
                  <a:schemeClr val="tx1"/>
                </a:solidFill>
                <a:effectLst/>
                <a:latin typeface="+mn-lt"/>
                <a:ea typeface="+mn-ea"/>
                <a:cs typeface="+mn-cs"/>
              </a:rPr>
              <a:t>Es importante la comunicación del afecto cálido. Veamos ahora Juan 15:12. Vemos ahí que el modelo de Dios para formar amistades comienza con el concepto de comunicar calidez humana: “Y este es mi mandamiento: que se amen los unos a los otros, como yo los he amado”. </a:t>
            </a:r>
          </a:p>
          <a:p>
            <a:r>
              <a:rPr lang="es-MX"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F6FAC5C-D681-F140-A58E-A613B4876ADF}" type="slidenum">
              <a:rPr lang="en-US" smtClean="0"/>
              <a:t>9</a:t>
            </a:fld>
            <a:endParaRPr lang="en-US"/>
          </a:p>
        </p:txBody>
      </p:sp>
    </p:spTree>
    <p:extLst>
      <p:ext uri="{BB962C8B-B14F-4D97-AF65-F5344CB8AC3E}">
        <p14:creationId xmlns:p14="http://schemas.microsoft.com/office/powerpoint/2010/main" val="106623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4/6/2020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5222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2046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27564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63131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4/6/2020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94762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5982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6281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4515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9162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4/6/2020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85851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4/6/2020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542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4/6/2020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4336522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82"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lang="en-US" sz="6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914AA8-FF19-4A25-9682-2ED8EAF5B0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721"/>
            <a:ext cx="12192000" cy="4532874"/>
          </a:xfrm>
          <a:prstGeom prst="rect">
            <a:avLst/>
          </a:prstGeom>
        </p:spPr>
      </p:pic>
      <p:sp>
        <p:nvSpPr>
          <p:cNvPr id="16" name="Rectangle 1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18" name="Rectangle 1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5DAC588-76EC-D24E-B1EA-8E95AB2F6452}"/>
              </a:ext>
            </a:extLst>
          </p:cNvPr>
          <p:cNvSpPr>
            <a:spLocks noGrp="1"/>
          </p:cNvSpPr>
          <p:nvPr>
            <p:ph type="ctrTitle"/>
          </p:nvPr>
        </p:nvSpPr>
        <p:spPr>
          <a:xfrm>
            <a:off x="372723" y="4956811"/>
            <a:ext cx="11439414" cy="897439"/>
          </a:xfrm>
        </p:spPr>
        <p:txBody>
          <a:bodyPr>
            <a:noAutofit/>
          </a:bodyPr>
          <a:lstStyle/>
          <a:p>
            <a:r>
              <a:rPr lang="es-MX" sz="11500" dirty="0">
                <a:solidFill>
                  <a:srgbClr val="FFC000"/>
                </a:solidFill>
              </a:rPr>
              <a:t>El arte de la amistad</a:t>
            </a:r>
            <a:endParaRPr lang="en-US" sz="11500" dirty="0">
              <a:solidFill>
                <a:srgbClr val="FFC000"/>
              </a:solidFill>
            </a:endParaRPr>
          </a:p>
        </p:txBody>
      </p:sp>
      <p:sp>
        <p:nvSpPr>
          <p:cNvPr id="3" name="Subtitle 2">
            <a:extLst>
              <a:ext uri="{FF2B5EF4-FFF2-40B4-BE49-F238E27FC236}">
                <a16:creationId xmlns:a16="http://schemas.microsoft.com/office/drawing/2014/main" id="{1BDA8AF6-6D46-0544-958D-2C0B3B827113}"/>
              </a:ext>
            </a:extLst>
          </p:cNvPr>
          <p:cNvSpPr>
            <a:spLocks noGrp="1"/>
          </p:cNvSpPr>
          <p:nvPr>
            <p:ph type="subTitle" idx="1"/>
          </p:nvPr>
        </p:nvSpPr>
        <p:spPr>
          <a:xfrm>
            <a:off x="949220" y="5694036"/>
            <a:ext cx="10862917" cy="539831"/>
          </a:xfrm>
        </p:spPr>
        <p:txBody>
          <a:bodyPr>
            <a:noAutofit/>
          </a:bodyPr>
          <a:lstStyle/>
          <a:p>
            <a:pPr>
              <a:spcAft>
                <a:spcPts val="600"/>
              </a:spcAft>
            </a:pPr>
            <a:r>
              <a:rPr lang="es-MX" sz="2800" b="1" dirty="0">
                <a:solidFill>
                  <a:srgbClr val="FFFF00"/>
                </a:solidFill>
              </a:rPr>
              <a:t>Qué significa la amistad en nuestras relaciones con otros y con Dios </a:t>
            </a:r>
            <a:br>
              <a:rPr lang="es-MX" sz="2800" dirty="0">
                <a:solidFill>
                  <a:srgbClr val="FFFF00"/>
                </a:solidFill>
              </a:rPr>
            </a:br>
            <a:endParaRPr lang="en-US" sz="2800" dirty="0">
              <a:solidFill>
                <a:srgbClr val="FFFF00"/>
              </a:solidFill>
            </a:endParaRPr>
          </a:p>
        </p:txBody>
      </p:sp>
      <p:pic>
        <p:nvPicPr>
          <p:cNvPr id="8" name="Picture 7">
            <a:extLst>
              <a:ext uri="{FF2B5EF4-FFF2-40B4-BE49-F238E27FC236}">
                <a16:creationId xmlns:a16="http://schemas.microsoft.com/office/drawing/2014/main" id="{DB6D8F13-0F62-4C41-B746-820CECCE09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03804" y="3297595"/>
            <a:ext cx="559554" cy="391425"/>
          </a:xfrm>
          <a:prstGeom prst="rect">
            <a:avLst/>
          </a:prstGeom>
        </p:spPr>
      </p:pic>
      <p:sp>
        <p:nvSpPr>
          <p:cNvPr id="12" name="Subtitle 2">
            <a:extLst>
              <a:ext uri="{FF2B5EF4-FFF2-40B4-BE49-F238E27FC236}">
                <a16:creationId xmlns:a16="http://schemas.microsoft.com/office/drawing/2014/main" id="{8F5A0261-A635-2A4B-A921-7FFB166A9EBA}"/>
              </a:ext>
            </a:extLst>
          </p:cNvPr>
          <p:cNvSpPr txBox="1">
            <a:spLocks/>
          </p:cNvSpPr>
          <p:nvPr/>
        </p:nvSpPr>
        <p:spPr>
          <a:xfrm>
            <a:off x="1685365" y="6091811"/>
            <a:ext cx="8426373" cy="539831"/>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spcAft>
                <a:spcPts val="600"/>
              </a:spcAft>
            </a:pPr>
            <a:r>
              <a:rPr lang="es-MX" sz="2000" b="1" dirty="0"/>
              <a:t>Por Lou </a:t>
            </a:r>
            <a:r>
              <a:rPr lang="es-MX" sz="2000" b="1" dirty="0" err="1"/>
              <a:t>Blanchfield</a:t>
            </a:r>
            <a:endParaRPr lang="en-US" sz="2000" dirty="0">
              <a:solidFill>
                <a:schemeClr val="tx1"/>
              </a:solidFill>
            </a:endParaRPr>
          </a:p>
        </p:txBody>
      </p:sp>
    </p:spTree>
    <p:extLst>
      <p:ext uri="{BB962C8B-B14F-4D97-AF65-F5344CB8AC3E}">
        <p14:creationId xmlns:p14="http://schemas.microsoft.com/office/powerpoint/2010/main" val="16620357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2F148B5-52FB-DB4C-AB0E-A151416956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45648C-8CBE-634C-B9A5-2B4C96FB3049}"/>
              </a:ext>
            </a:extLst>
          </p:cNvPr>
          <p:cNvSpPr>
            <a:spLocks noGrp="1"/>
          </p:cNvSpPr>
          <p:nvPr>
            <p:ph type="title"/>
          </p:nvPr>
        </p:nvSpPr>
        <p:spPr>
          <a:xfrm>
            <a:off x="6521116" y="1215189"/>
            <a:ext cx="5561177" cy="1496837"/>
          </a:xfrm>
        </p:spPr>
        <p:txBody>
          <a:bodyPr>
            <a:noAutofit/>
          </a:bodyPr>
          <a:lstStyle/>
          <a:p>
            <a:pPr algn="ctr"/>
            <a:r>
              <a:rPr lang="es-MX" sz="4400" b="1" dirty="0">
                <a:solidFill>
                  <a:schemeClr val="accent6"/>
                </a:solidFill>
              </a:rPr>
              <a:t>2.</a:t>
            </a:r>
            <a:r>
              <a:rPr lang="es-MX" sz="4400" b="1" dirty="0">
                <a:solidFill>
                  <a:schemeClr val="tx1"/>
                </a:solidFill>
              </a:rPr>
              <a:t> </a:t>
            </a:r>
            <a:r>
              <a:rPr lang="es-MX" sz="5400" b="1" dirty="0" err="1">
                <a:solidFill>
                  <a:schemeClr val="accent6"/>
                </a:solidFill>
              </a:rPr>
              <a:t>Asigar</a:t>
            </a:r>
            <a:r>
              <a:rPr lang="es-MX" sz="5400" b="1" dirty="0">
                <a:solidFill>
                  <a:schemeClr val="accent6"/>
                </a:solidFill>
              </a:rPr>
              <a:t> una alta prioridad a tu amistad</a:t>
            </a:r>
            <a:endParaRPr lang="es-MX" sz="4400" dirty="0">
              <a:solidFill>
                <a:schemeClr val="accent6"/>
              </a:solidFill>
            </a:endParaRPr>
          </a:p>
        </p:txBody>
      </p:sp>
      <p:sp>
        <p:nvSpPr>
          <p:cNvPr id="3" name="Content Placeholder 2">
            <a:extLst>
              <a:ext uri="{FF2B5EF4-FFF2-40B4-BE49-F238E27FC236}">
                <a16:creationId xmlns:a16="http://schemas.microsoft.com/office/drawing/2014/main" id="{650ABD32-495A-5C4A-909C-2EC4235E457D}"/>
              </a:ext>
            </a:extLst>
          </p:cNvPr>
          <p:cNvSpPr>
            <a:spLocks noGrp="1"/>
          </p:cNvSpPr>
          <p:nvPr>
            <p:ph idx="1"/>
          </p:nvPr>
        </p:nvSpPr>
        <p:spPr>
          <a:xfrm>
            <a:off x="6902823" y="2712026"/>
            <a:ext cx="4884487" cy="3716886"/>
          </a:xfrm>
        </p:spPr>
        <p:txBody>
          <a:bodyPr>
            <a:normAutofit/>
          </a:bodyPr>
          <a:lstStyle/>
          <a:p>
            <a:pPr marL="0" indent="0" algn="ctr">
              <a:buNone/>
            </a:pPr>
            <a:r>
              <a:rPr lang="es-MX" sz="2000" dirty="0"/>
              <a:t>Dice Juan 15:14: "</a:t>
            </a:r>
            <a:r>
              <a:rPr lang="es-MX" sz="2000" u="sng" dirty="0"/>
              <a:t> </a:t>
            </a:r>
            <a:r>
              <a:rPr lang="es-MX" sz="2000" dirty="0"/>
              <a:t>Ustedes son mis amigos, si hacen lo que yo les mando”. La prescripción de amar a los demás debe ser muy importante porque se repite otra vez en este versículo. Cuando estamos enfermos y el médico prescribe una medicina o un tratamiento, ¿cuál es su propósito al prescribirlo? Por supuesto que su propósito es que tu cuerpo vuelva a estar sano. ¿Cuál piensas que es el propósito de Dios al prescribirnos “amar”? </a:t>
            </a:r>
          </a:p>
        </p:txBody>
      </p:sp>
    </p:spTree>
    <p:extLst>
      <p:ext uri="{BB962C8B-B14F-4D97-AF65-F5344CB8AC3E}">
        <p14:creationId xmlns:p14="http://schemas.microsoft.com/office/powerpoint/2010/main" val="348578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4" name="Picture 3" descr="A group of people walking down a dirt road&#10;&#10;Description automatically generated">
            <a:extLst>
              <a:ext uri="{FF2B5EF4-FFF2-40B4-BE49-F238E27FC236}">
                <a16:creationId xmlns:a16="http://schemas.microsoft.com/office/drawing/2014/main" id="{45813278-6438-784B-A70A-EC12E0CE5C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928" y="419292"/>
            <a:ext cx="5522976" cy="6053328"/>
          </a:xfrm>
          <a:prstGeom prst="rect">
            <a:avLst/>
          </a:prstGeom>
        </p:spPr>
      </p:pic>
      <p:sp>
        <p:nvSpPr>
          <p:cNvPr id="13" name="Rectangle 1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0C761A-1AA7-0F47-8EAE-563C741AB87C}"/>
              </a:ext>
            </a:extLst>
          </p:cNvPr>
          <p:cNvSpPr>
            <a:spLocks noGrp="1"/>
          </p:cNvSpPr>
          <p:nvPr>
            <p:ph idx="1"/>
          </p:nvPr>
        </p:nvSpPr>
        <p:spPr>
          <a:xfrm>
            <a:off x="6836350" y="1667053"/>
            <a:ext cx="4602152" cy="3557805"/>
          </a:xfrm>
        </p:spPr>
        <p:txBody>
          <a:bodyPr>
            <a:normAutofit fontScale="92500"/>
          </a:bodyPr>
          <a:lstStyle/>
          <a:p>
            <a:pPr marL="0" indent="0" algn="ctr">
              <a:buNone/>
            </a:pPr>
            <a:r>
              <a:rPr lang="es-MX" sz="3900" dirty="0"/>
              <a:t>“Vengan a mí todos ustedes que están cansados y agobiados, y yo les daré descanso” </a:t>
            </a:r>
            <a:r>
              <a:rPr lang="es-MX" sz="3500" dirty="0"/>
              <a:t>(Mateo 11:28-30, NVI).</a:t>
            </a:r>
            <a:r>
              <a:rPr lang="en-US" sz="4800" dirty="0"/>
              <a:t> </a:t>
            </a:r>
            <a:endParaRPr lang="en-US" sz="5200" dirty="0"/>
          </a:p>
          <a:p>
            <a:pPr marL="0" indent="0" algn="ctr">
              <a:buNone/>
            </a:pPr>
            <a:endParaRPr lang="en-US" sz="2800" dirty="0"/>
          </a:p>
        </p:txBody>
      </p:sp>
    </p:spTree>
    <p:extLst>
      <p:ext uri="{BB962C8B-B14F-4D97-AF65-F5344CB8AC3E}">
        <p14:creationId xmlns:p14="http://schemas.microsoft.com/office/powerpoint/2010/main" val="199789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9209618-4519-AB46-8E2D-15B07DF940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21065-A8E4-2747-B62F-AE481AA71EC7}"/>
              </a:ext>
            </a:extLst>
          </p:cNvPr>
          <p:cNvSpPr>
            <a:spLocks noGrp="1"/>
          </p:cNvSpPr>
          <p:nvPr>
            <p:ph type="title"/>
          </p:nvPr>
        </p:nvSpPr>
        <p:spPr>
          <a:xfrm>
            <a:off x="7041744" y="1101288"/>
            <a:ext cx="4472921" cy="1371600"/>
          </a:xfrm>
        </p:spPr>
        <p:txBody>
          <a:bodyPr>
            <a:noAutofit/>
          </a:bodyPr>
          <a:lstStyle/>
          <a:p>
            <a:pPr algn="ctr"/>
            <a:br>
              <a:rPr lang="en-US" sz="4000" b="1" dirty="0"/>
            </a:br>
            <a:r>
              <a:rPr lang="en-US" sz="5400" b="1" dirty="0">
                <a:solidFill>
                  <a:schemeClr val="accent6"/>
                </a:solidFill>
              </a:rPr>
              <a:t>3</a:t>
            </a:r>
            <a:r>
              <a:rPr lang="es-MX" sz="5400" b="1" dirty="0">
                <a:solidFill>
                  <a:schemeClr val="accent6"/>
                </a:solidFill>
              </a:rPr>
              <a:t>. Crear apertura y sinceridad en tu amistad</a:t>
            </a:r>
            <a:br>
              <a:rPr lang="es-MX" sz="4000" dirty="0">
                <a:solidFill>
                  <a:schemeClr val="tx1"/>
                </a:solidFill>
              </a:rPr>
            </a:br>
            <a:br>
              <a:rPr lang="en-US" sz="4000" dirty="0"/>
            </a:br>
            <a:endParaRPr lang="en-US" sz="4000" dirty="0"/>
          </a:p>
        </p:txBody>
      </p:sp>
      <p:sp>
        <p:nvSpPr>
          <p:cNvPr id="3" name="Content Placeholder 2">
            <a:extLst>
              <a:ext uri="{FF2B5EF4-FFF2-40B4-BE49-F238E27FC236}">
                <a16:creationId xmlns:a16="http://schemas.microsoft.com/office/drawing/2014/main" id="{C39DFF00-4B08-954D-B0B2-8D8ABEB03013}"/>
              </a:ext>
            </a:extLst>
          </p:cNvPr>
          <p:cNvSpPr>
            <a:spLocks noGrp="1"/>
          </p:cNvSpPr>
          <p:nvPr>
            <p:ph idx="1"/>
          </p:nvPr>
        </p:nvSpPr>
        <p:spPr>
          <a:xfrm>
            <a:off x="7064082" y="2472888"/>
            <a:ext cx="4472922" cy="4149191"/>
          </a:xfrm>
        </p:spPr>
        <p:txBody>
          <a:bodyPr>
            <a:normAutofit/>
          </a:bodyPr>
          <a:lstStyle/>
          <a:p>
            <a:pPr marL="0" indent="0" algn="ctr">
              <a:buNone/>
            </a:pPr>
            <a:r>
              <a:rPr lang="es-MX" sz="2400" dirty="0"/>
              <a:t>En el modelo de Dios para la amistad, Juan 15:15 señala que él ha creado una relación abierta con nosotros: "</a:t>
            </a:r>
            <a:r>
              <a:rPr lang="es-MX" sz="2400" u="sng" dirty="0"/>
              <a:t>Y</a:t>
            </a:r>
            <a:r>
              <a:rPr lang="es-MX" sz="2400" dirty="0"/>
              <a:t>a no los llamo siervos, porque el siervo no está al tanto de lo que hace su amo; los he llamado amigos, porque todo lo que a mi Padre le oí decir se lo he dado a conocer a ustedes” (NVI).</a:t>
            </a:r>
          </a:p>
          <a:p>
            <a:pPr marL="0" indent="0" algn="ctr">
              <a:buNone/>
            </a:pPr>
            <a:endParaRPr lang="en-US" sz="2400" dirty="0"/>
          </a:p>
        </p:txBody>
      </p:sp>
    </p:spTree>
    <p:extLst>
      <p:ext uri="{BB962C8B-B14F-4D97-AF65-F5344CB8AC3E}">
        <p14:creationId xmlns:p14="http://schemas.microsoft.com/office/powerpoint/2010/main" val="255586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sp>
      <p:pic>
        <p:nvPicPr>
          <p:cNvPr id="4" name="Picture 3">
            <a:extLst>
              <a:ext uri="{FF2B5EF4-FFF2-40B4-BE49-F238E27FC236}">
                <a16:creationId xmlns:a16="http://schemas.microsoft.com/office/drawing/2014/main" id="{BDC53478-11C9-9F4B-9E4E-B3136553ED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424928" y="419292"/>
            <a:ext cx="5522976" cy="6053328"/>
          </a:xfrm>
          <a:prstGeom prst="rect">
            <a:avLst/>
          </a:prstGeom>
        </p:spPr>
      </p:pic>
      <p:sp>
        <p:nvSpPr>
          <p:cNvPr id="13" name="Rectangle 1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014FF5-7BA7-204F-A97C-13AA1FF76467}"/>
              </a:ext>
            </a:extLst>
          </p:cNvPr>
          <p:cNvSpPr>
            <a:spLocks noGrp="1"/>
          </p:cNvSpPr>
          <p:nvPr>
            <p:ph idx="1"/>
          </p:nvPr>
        </p:nvSpPr>
        <p:spPr>
          <a:xfrm>
            <a:off x="6846137" y="1613633"/>
            <a:ext cx="4602152" cy="3557805"/>
          </a:xfrm>
        </p:spPr>
        <p:txBody>
          <a:bodyPr>
            <a:normAutofit/>
          </a:bodyPr>
          <a:lstStyle/>
          <a:p>
            <a:pPr marL="0" indent="0" algn="ctr">
              <a:buNone/>
            </a:pPr>
            <a:r>
              <a:rPr lang="es-MX" sz="4000" dirty="0"/>
              <a:t>“Este es mi mandamiento </a:t>
            </a:r>
            <a:r>
              <a:rPr lang="es-MX" sz="4000" dirty="0">
                <a:solidFill>
                  <a:schemeClr val="accent6">
                    <a:lumMod val="60000"/>
                    <a:lumOff val="40000"/>
                  </a:schemeClr>
                </a:solidFill>
              </a:rPr>
              <a:t>[</a:t>
            </a:r>
            <a:r>
              <a:rPr lang="es-MX" sz="4000" b="1" i="1" dirty="0">
                <a:solidFill>
                  <a:schemeClr val="accent6">
                    <a:lumMod val="60000"/>
                    <a:lumOff val="40000"/>
                  </a:schemeClr>
                </a:solidFill>
              </a:rPr>
              <a:t>prescripción</a:t>
            </a:r>
            <a:r>
              <a:rPr lang="es-MX" sz="4000" b="1" dirty="0">
                <a:solidFill>
                  <a:schemeClr val="accent6">
                    <a:lumMod val="60000"/>
                    <a:lumOff val="40000"/>
                  </a:schemeClr>
                </a:solidFill>
              </a:rPr>
              <a:t>]</a:t>
            </a:r>
            <a:r>
              <a:rPr lang="es-MX" sz="4000" dirty="0">
                <a:solidFill>
                  <a:schemeClr val="accent6">
                    <a:lumMod val="60000"/>
                    <a:lumOff val="40000"/>
                  </a:schemeClr>
                </a:solidFill>
              </a:rPr>
              <a:t>: </a:t>
            </a:r>
            <a:r>
              <a:rPr lang="es-MX" sz="4000" dirty="0"/>
              <a:t>que se </a:t>
            </a:r>
            <a:r>
              <a:rPr lang="es-MX" sz="4000" dirty="0">
                <a:solidFill>
                  <a:schemeClr val="accent6">
                    <a:lumMod val="75000"/>
                  </a:schemeClr>
                </a:solidFill>
              </a:rPr>
              <a:t>amen</a:t>
            </a:r>
            <a:r>
              <a:rPr lang="es-MX" sz="4000" dirty="0"/>
              <a:t> los unos a los </a:t>
            </a:r>
            <a:r>
              <a:rPr lang="es-MX" sz="4000" dirty="0">
                <a:solidFill>
                  <a:schemeClr val="accent6">
                    <a:lumMod val="75000"/>
                  </a:schemeClr>
                </a:solidFill>
              </a:rPr>
              <a:t>otros</a:t>
            </a:r>
            <a:r>
              <a:rPr lang="es-MX" sz="4000" dirty="0"/>
              <a:t>. (Juan 15:17). </a:t>
            </a:r>
          </a:p>
          <a:p>
            <a:pPr marL="0" indent="0" algn="ctr">
              <a:buNone/>
            </a:pPr>
            <a:endParaRPr lang="en-US" sz="2800" dirty="0"/>
          </a:p>
        </p:txBody>
      </p:sp>
    </p:spTree>
    <p:extLst>
      <p:ext uri="{BB962C8B-B14F-4D97-AF65-F5344CB8AC3E}">
        <p14:creationId xmlns:p14="http://schemas.microsoft.com/office/powerpoint/2010/main" val="297245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standing in a field&#10;&#10;Description automatically generated">
            <a:extLst>
              <a:ext uri="{FF2B5EF4-FFF2-40B4-BE49-F238E27FC236}">
                <a16:creationId xmlns:a16="http://schemas.microsoft.com/office/drawing/2014/main" id="{4312CA4D-C81E-5840-AEDA-CE7EE63290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0" y="10"/>
            <a:ext cx="12188932" cy="6857990"/>
          </a:xfrm>
          <a:prstGeom prst="rect">
            <a:avLst/>
          </a:prstGeom>
        </p:spPr>
      </p:pic>
      <p:sp>
        <p:nvSpPr>
          <p:cNvPr id="9" name="Rectangle 8">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3" name="Content Placeholder 2">
            <a:extLst>
              <a:ext uri="{FF2B5EF4-FFF2-40B4-BE49-F238E27FC236}">
                <a16:creationId xmlns:a16="http://schemas.microsoft.com/office/drawing/2014/main" id="{718F98C4-0D7E-5047-9B4A-0E74DEB8DF5F}"/>
              </a:ext>
            </a:extLst>
          </p:cNvPr>
          <p:cNvSpPr>
            <a:spLocks noGrp="1"/>
          </p:cNvSpPr>
          <p:nvPr>
            <p:ph idx="1"/>
          </p:nvPr>
        </p:nvSpPr>
        <p:spPr>
          <a:xfrm>
            <a:off x="1346884" y="1434353"/>
            <a:ext cx="4633415" cy="3780345"/>
          </a:xfrm>
        </p:spPr>
        <p:txBody>
          <a:bodyPr>
            <a:normAutofit fontScale="92500" lnSpcReduction="20000"/>
          </a:bodyPr>
          <a:lstStyle/>
          <a:p>
            <a:pPr marL="0" indent="0">
              <a:buNone/>
            </a:pPr>
            <a:r>
              <a:rPr lang="es-MX" sz="2600" b="1" dirty="0">
                <a:solidFill>
                  <a:srgbClr val="FFFF00"/>
                </a:solidFill>
              </a:rPr>
              <a:t>INTRODUCCIÓN</a:t>
            </a:r>
            <a:endParaRPr lang="es-MX" sz="2600" dirty="0">
              <a:solidFill>
                <a:srgbClr val="FFFF00"/>
              </a:solidFill>
            </a:endParaRPr>
          </a:p>
          <a:p>
            <a:endParaRPr lang="es-MX" sz="2400" dirty="0"/>
          </a:p>
          <a:p>
            <a:pPr lvl="0"/>
            <a:r>
              <a:rPr lang="es-MX" sz="2600" dirty="0">
                <a:solidFill>
                  <a:schemeClr val="accent6">
                    <a:lumMod val="20000"/>
                    <a:lumOff val="80000"/>
                  </a:schemeClr>
                </a:solidFill>
              </a:rPr>
              <a:t>¿De qué clase de bendiciones se priva la gente al no contar con amistades cercanas? </a:t>
            </a:r>
          </a:p>
          <a:p>
            <a:pPr marL="0" lvl="0" indent="0">
              <a:buNone/>
            </a:pPr>
            <a:endParaRPr lang="es-MX" sz="2600" dirty="0">
              <a:solidFill>
                <a:schemeClr val="accent6">
                  <a:lumMod val="20000"/>
                  <a:lumOff val="80000"/>
                </a:schemeClr>
              </a:solidFill>
            </a:endParaRPr>
          </a:p>
          <a:p>
            <a:pPr lvl="0"/>
            <a:r>
              <a:rPr lang="es-MX" sz="2600" dirty="0">
                <a:solidFill>
                  <a:schemeClr val="accent6">
                    <a:lumMod val="20000"/>
                    <a:lumOff val="80000"/>
                  </a:schemeClr>
                </a:solidFill>
              </a:rPr>
              <a:t>¿Qué bendiciones nos vienen cuando tú y yo tenemos amigos cercanos? </a:t>
            </a:r>
          </a:p>
        </p:txBody>
      </p:sp>
    </p:spTree>
    <p:extLst>
      <p:ext uri="{BB962C8B-B14F-4D97-AF65-F5344CB8AC3E}">
        <p14:creationId xmlns:p14="http://schemas.microsoft.com/office/powerpoint/2010/main" val="209011004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C31BD2F-4406-6747-AA4A-6C6BD83EDC19}"/>
              </a:ext>
            </a:extLst>
          </p:cNvPr>
          <p:cNvSpPr>
            <a:spLocks noGrp="1"/>
          </p:cNvSpPr>
          <p:nvPr>
            <p:ph idx="1"/>
          </p:nvPr>
        </p:nvSpPr>
        <p:spPr>
          <a:xfrm>
            <a:off x="868680" y="1179095"/>
            <a:ext cx="6281928" cy="4855945"/>
          </a:xfrm>
        </p:spPr>
        <p:txBody>
          <a:bodyPr>
            <a:normAutofit/>
          </a:bodyPr>
          <a:lstStyle/>
          <a:p>
            <a:pPr marL="0" indent="0" algn="ctr">
              <a:buNone/>
            </a:pPr>
            <a:r>
              <a:rPr lang="es-MX" sz="3600" dirty="0">
                <a:solidFill>
                  <a:schemeClr val="accent5">
                    <a:lumMod val="75000"/>
                  </a:schemeClr>
                </a:solidFill>
              </a:rPr>
              <a:t>LA VIDA SE VE FORTALECIDA POR MUCHAS AMISTADES. </a:t>
            </a:r>
          </a:p>
          <a:p>
            <a:pPr marL="0" indent="0" algn="ctr">
              <a:buNone/>
            </a:pPr>
            <a:r>
              <a:rPr lang="es-MX" sz="3600" dirty="0">
                <a:solidFill>
                  <a:schemeClr val="accent5">
                    <a:lumMod val="75000"/>
                  </a:schemeClr>
                </a:solidFill>
              </a:rPr>
              <a:t>EL AMAR Y SER AMADOS ES LA MAYOR FELICIDAD DE LA EXISTENCIA. </a:t>
            </a:r>
          </a:p>
          <a:p>
            <a:pPr marL="0" indent="0" algn="ctr">
              <a:buNone/>
            </a:pPr>
            <a:r>
              <a:rPr lang="es-MX" sz="3600" dirty="0">
                <a:solidFill>
                  <a:schemeClr val="accent5">
                    <a:lumMod val="75000"/>
                  </a:schemeClr>
                </a:solidFill>
              </a:rPr>
              <a:t>—</a:t>
            </a:r>
            <a:r>
              <a:rPr lang="es-MX" sz="3600" dirty="0" err="1">
                <a:solidFill>
                  <a:schemeClr val="accent5">
                    <a:lumMod val="75000"/>
                  </a:schemeClr>
                </a:solidFill>
              </a:rPr>
              <a:t>Sydney</a:t>
            </a:r>
            <a:r>
              <a:rPr lang="es-MX" sz="3600" dirty="0">
                <a:solidFill>
                  <a:schemeClr val="accent5">
                    <a:lumMod val="75000"/>
                  </a:schemeClr>
                </a:solidFill>
              </a:rPr>
              <a:t> Smith</a:t>
            </a:r>
          </a:p>
          <a:p>
            <a:pPr marL="0" indent="0" algn="ctr">
              <a:lnSpc>
                <a:spcPct val="150000"/>
              </a:lnSpc>
              <a:buNone/>
            </a:pPr>
            <a:endParaRPr lang="en-US" sz="2800" dirty="0"/>
          </a:p>
        </p:txBody>
      </p:sp>
      <p:pic>
        <p:nvPicPr>
          <p:cNvPr id="4" name="Picture 3">
            <a:extLst>
              <a:ext uri="{FF2B5EF4-FFF2-40B4-BE49-F238E27FC236}">
                <a16:creationId xmlns:a16="http://schemas.microsoft.com/office/drawing/2014/main" id="{B1CB6767-2783-C94E-8E3F-5A000191E6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7837371" y="237744"/>
            <a:ext cx="4124416" cy="6382512"/>
          </a:xfrm>
          <a:prstGeom prst="rect">
            <a:avLst/>
          </a:prstGeom>
        </p:spPr>
      </p:pic>
    </p:spTree>
    <p:extLst>
      <p:ext uri="{BB962C8B-B14F-4D97-AF65-F5344CB8AC3E}">
        <p14:creationId xmlns:p14="http://schemas.microsoft.com/office/powerpoint/2010/main" val="188881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D5AAF726-DC38-B040-8395-4ECB146514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4696" y="237744"/>
            <a:ext cx="3996183" cy="6382512"/>
          </a:xfrm>
          <a:prstGeom prst="rect">
            <a:avLst/>
          </a:prstGeom>
        </p:spPr>
      </p:pic>
      <p:sp>
        <p:nvSpPr>
          <p:cNvPr id="13" name="Rectangle 12">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E31B9DB4-779D-CC42-8F1B-3EBD5B2D0D95}"/>
              </a:ext>
            </a:extLst>
          </p:cNvPr>
          <p:cNvSpPr>
            <a:spLocks noGrp="1"/>
          </p:cNvSpPr>
          <p:nvPr>
            <p:ph idx="1"/>
          </p:nvPr>
        </p:nvSpPr>
        <p:spPr>
          <a:xfrm>
            <a:off x="4820811" y="697832"/>
            <a:ext cx="6669345" cy="5666873"/>
          </a:xfrm>
        </p:spPr>
        <p:txBody>
          <a:bodyPr>
            <a:normAutofit fontScale="92500" lnSpcReduction="20000"/>
          </a:bodyPr>
          <a:lstStyle/>
          <a:p>
            <a:pPr marL="0" indent="0" algn="ctr">
              <a:buNone/>
            </a:pPr>
            <a:r>
              <a:rPr lang="es-MX" sz="2600" dirty="0">
                <a:solidFill>
                  <a:srgbClr val="0070C0"/>
                </a:solidFill>
              </a:rPr>
              <a:t>Elena G. White nos dejó estas palabras en </a:t>
            </a:r>
            <a:r>
              <a:rPr lang="es-MX" sz="2600" i="1" dirty="0">
                <a:solidFill>
                  <a:srgbClr val="0070C0"/>
                </a:solidFill>
              </a:rPr>
              <a:t>El Deseado de todas las </a:t>
            </a:r>
            <a:r>
              <a:rPr lang="es-MX" sz="2600" dirty="0">
                <a:solidFill>
                  <a:srgbClr val="0070C0"/>
                </a:solidFill>
              </a:rPr>
              <a:t>gentes, p. 122:</a:t>
            </a:r>
          </a:p>
          <a:p>
            <a:pPr marL="0" indent="0" algn="ctr">
              <a:buNone/>
            </a:pPr>
            <a:endParaRPr lang="es-MX" sz="2600" dirty="0">
              <a:solidFill>
                <a:srgbClr val="0070C0"/>
              </a:solidFill>
            </a:endParaRPr>
          </a:p>
          <a:p>
            <a:pPr marL="0" indent="0" algn="ctr">
              <a:buNone/>
            </a:pPr>
            <a:r>
              <a:rPr lang="es-MX" sz="2600" dirty="0">
                <a:solidFill>
                  <a:srgbClr val="0070C0"/>
                </a:solidFill>
              </a:rPr>
              <a:t>“Pero los dones de Jesús son siempre frescos y nuevos. El banquete que él provee para el alma no deja nunca de dar satisfacción y gozo. Cada nuevo don aumenta la capacidad del receptor para apreciar y gozar las bendiciones del Señor. Da gracia sobre gracia. No puede agotarse la provisión. Si moramos en él, el recibimiento de un rico don hoy nos asegura la recepción de un don más rico mañana. Las palabras de Jesús a </a:t>
            </a:r>
            <a:r>
              <a:rPr lang="es-MX" sz="2600" dirty="0" err="1">
                <a:solidFill>
                  <a:srgbClr val="0070C0"/>
                </a:solidFill>
              </a:rPr>
              <a:t>Natanael</a:t>
            </a:r>
            <a:r>
              <a:rPr lang="es-MX" sz="2600" dirty="0">
                <a:solidFill>
                  <a:srgbClr val="0070C0"/>
                </a:solidFill>
              </a:rPr>
              <a:t> expresan la ley de Dios al tratar con los hijos de la fe. A cada nueva revelación de su amor, declara al corazón dispuesto a recibirle: ´¿Crees? cosas mayores que éstas verás´ (Juan 1:50)”. </a:t>
            </a:r>
          </a:p>
          <a:p>
            <a:pPr marL="0" indent="0" algn="ctr">
              <a:lnSpc>
                <a:spcPct val="150000"/>
              </a:lnSpc>
              <a:buNone/>
            </a:pPr>
            <a:endParaRPr lang="en-US" sz="2000" dirty="0"/>
          </a:p>
        </p:txBody>
      </p:sp>
    </p:spTree>
    <p:extLst>
      <p:ext uri="{BB962C8B-B14F-4D97-AF65-F5344CB8AC3E}">
        <p14:creationId xmlns:p14="http://schemas.microsoft.com/office/powerpoint/2010/main" val="166890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EC83A21-AE9B-E647-97EA-778F85C18B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B1E2E0-958D-2246-AA3C-ED9275B1C6D7}"/>
              </a:ext>
            </a:extLst>
          </p:cNvPr>
          <p:cNvSpPr>
            <a:spLocks noGrp="1"/>
          </p:cNvSpPr>
          <p:nvPr>
            <p:ph idx="1"/>
          </p:nvPr>
        </p:nvSpPr>
        <p:spPr>
          <a:xfrm>
            <a:off x="774043" y="699247"/>
            <a:ext cx="4602152" cy="5364672"/>
          </a:xfrm>
        </p:spPr>
        <p:txBody>
          <a:bodyPr>
            <a:normAutofit fontScale="92500" lnSpcReduction="20000"/>
          </a:bodyPr>
          <a:lstStyle/>
          <a:p>
            <a:pPr lvl="0"/>
            <a:r>
              <a:rPr lang="es-MX" sz="2000" b="1" dirty="0">
                <a:solidFill>
                  <a:schemeClr val="accent6">
                    <a:lumMod val="75000"/>
                  </a:schemeClr>
                </a:solidFill>
              </a:rPr>
              <a:t>Los trabajos nos alejan de nuestro círculo de amistades. </a:t>
            </a:r>
          </a:p>
          <a:p>
            <a:pPr marL="0" indent="0">
              <a:buNone/>
            </a:pPr>
            <a:endParaRPr lang="es-MX" sz="2000" b="1" dirty="0">
              <a:solidFill>
                <a:schemeClr val="accent6">
                  <a:lumMod val="75000"/>
                </a:schemeClr>
              </a:solidFill>
            </a:endParaRPr>
          </a:p>
          <a:p>
            <a:pPr lvl="0"/>
            <a:r>
              <a:rPr lang="es-MX" sz="2000" b="1" dirty="0">
                <a:solidFill>
                  <a:schemeClr val="accent6">
                    <a:lumMod val="75000"/>
                  </a:schemeClr>
                </a:solidFill>
              </a:rPr>
              <a:t>Nuestra vida se vuelve muy ocupada tratando de sostenernos, de formar y edificar nuestra propia familia y cada vez encontramos menos y menos tiempo para cultivar amistades.  </a:t>
            </a:r>
          </a:p>
          <a:p>
            <a:pPr marL="0" indent="0">
              <a:buNone/>
            </a:pPr>
            <a:endParaRPr lang="es-MX" sz="2000" b="1" dirty="0">
              <a:solidFill>
                <a:schemeClr val="accent6">
                  <a:lumMod val="75000"/>
                </a:schemeClr>
              </a:solidFill>
            </a:endParaRPr>
          </a:p>
          <a:p>
            <a:pPr lvl="0"/>
            <a:r>
              <a:rPr lang="es-MX" sz="2000" b="1" dirty="0">
                <a:solidFill>
                  <a:schemeClr val="accent6">
                    <a:lumMod val="75000"/>
                  </a:schemeClr>
                </a:solidFill>
              </a:rPr>
              <a:t>Al mismo tiempo, encontramos cada vez menos personas que tienen nuestras mismas creencias y nuestros mismos intereses. </a:t>
            </a:r>
          </a:p>
          <a:p>
            <a:pPr marL="0" indent="0">
              <a:buNone/>
            </a:pPr>
            <a:endParaRPr lang="es-MX" sz="2000" b="1" dirty="0">
              <a:solidFill>
                <a:schemeClr val="accent6">
                  <a:lumMod val="75000"/>
                </a:schemeClr>
              </a:solidFill>
            </a:endParaRPr>
          </a:p>
          <a:p>
            <a:pPr lvl="0"/>
            <a:r>
              <a:rPr lang="es-MX" sz="2000" b="1" dirty="0">
                <a:solidFill>
                  <a:schemeClr val="accent6">
                    <a:lumMod val="75000"/>
                  </a:schemeClr>
                </a:solidFill>
              </a:rPr>
              <a:t>Si nos hemos casado, nuestra mejor amiga debe tener entonces un cónyuge que sea compatible con el nuestro. </a:t>
            </a:r>
          </a:p>
          <a:p>
            <a:pPr>
              <a:lnSpc>
                <a:spcPct val="100000"/>
              </a:lnSpc>
            </a:pPr>
            <a:endParaRPr lang="en-US" sz="2400" dirty="0"/>
          </a:p>
        </p:txBody>
      </p:sp>
    </p:spTree>
    <p:extLst>
      <p:ext uri="{BB962C8B-B14F-4D97-AF65-F5344CB8AC3E}">
        <p14:creationId xmlns:p14="http://schemas.microsoft.com/office/powerpoint/2010/main" val="3456337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1BDFFBF-727F-FB47-888A-B5677869DF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B382CA-F268-D242-8871-688BF6DEEF61}"/>
              </a:ext>
            </a:extLst>
          </p:cNvPr>
          <p:cNvSpPr>
            <a:spLocks noGrp="1"/>
          </p:cNvSpPr>
          <p:nvPr>
            <p:ph idx="1"/>
          </p:nvPr>
        </p:nvSpPr>
        <p:spPr>
          <a:xfrm>
            <a:off x="6783228" y="633482"/>
            <a:ext cx="5018210" cy="5933693"/>
          </a:xfrm>
        </p:spPr>
        <p:txBody>
          <a:bodyPr>
            <a:normAutofit fontScale="92500" lnSpcReduction="10000"/>
          </a:bodyPr>
          <a:lstStyle/>
          <a:p>
            <a:pPr marL="0" indent="0">
              <a:buNone/>
            </a:pPr>
            <a:r>
              <a:rPr lang="es-MX" dirty="0"/>
              <a:t>2 Corintios 5:17-19 señala: </a:t>
            </a:r>
          </a:p>
          <a:p>
            <a:endParaRPr lang="es-MX" dirty="0"/>
          </a:p>
          <a:p>
            <a:pPr marL="0" indent="0">
              <a:buNone/>
            </a:pPr>
            <a:r>
              <a:rPr lang="es-MX" dirty="0"/>
              <a:t>“Por lo tanto, el que está unido a Cristo es una nueva persona. Las cosas viejas pasaron; se convirtieron en algo nuevo. Todo esto es la obra de Dios, quien por medio de Cristo nos reconcilió consigo mismo y nos dio el encargo de anunciar la reconciliación. Es decir que, en Cristo, Dios estaba reconciliando consigo mismo al mundo, sin tomar en cuenta los pecados de los hombres; y a nosotros nos encargó que diéramos a conocer este mensaje”. (Versión DHH). La versión en inglés TEV (</a:t>
            </a:r>
            <a:r>
              <a:rPr lang="es-MX" dirty="0" err="1"/>
              <a:t>Today’s</a:t>
            </a:r>
            <a:r>
              <a:rPr lang="es-MX" dirty="0"/>
              <a:t> English </a:t>
            </a:r>
            <a:r>
              <a:rPr lang="es-MX" dirty="0" err="1"/>
              <a:t>Version</a:t>
            </a:r>
            <a:r>
              <a:rPr lang="es-MX" dirty="0"/>
              <a:t>), lo traduce así: “Cualquiera que se una a Cristo es una nueva persona; desaparece lo viejo y viene lo nuevo. Todo esto es hecho por Dios, quien a través de Cristo nos cambia de ser sus enemigos, a amigos y nos dio la tarea de hacer también de otros, sus amigos. Nuestro mensaje es que a través de Cristo, Dios estaba haciendo a todos los seres humanos sus amigos. Dios no hizo cuenta de sus pecados y nos ha dado a nosotros el mensaje que dice cómo los ha hecho sus amigos”.</a:t>
            </a:r>
            <a:endParaRPr lang="en-US" sz="2400" dirty="0"/>
          </a:p>
        </p:txBody>
      </p:sp>
    </p:spTree>
    <p:extLst>
      <p:ext uri="{BB962C8B-B14F-4D97-AF65-F5344CB8AC3E}">
        <p14:creationId xmlns:p14="http://schemas.microsoft.com/office/powerpoint/2010/main" val="3500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24C03D3-748A-C24F-A98B-BDFF398212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6392647" cy="6857990"/>
          </a:xfrm>
          <a:prstGeom prst="rect">
            <a:avLst/>
          </a:prstGeom>
        </p:spPr>
      </p:pic>
      <p:sp>
        <p:nvSpPr>
          <p:cNvPr id="16"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0B2035-079F-624A-87F6-5AF0FE2B5CBE}"/>
              </a:ext>
            </a:extLst>
          </p:cNvPr>
          <p:cNvSpPr>
            <a:spLocks noGrp="1"/>
          </p:cNvSpPr>
          <p:nvPr>
            <p:ph idx="1"/>
          </p:nvPr>
        </p:nvSpPr>
        <p:spPr>
          <a:xfrm>
            <a:off x="7064082" y="1828800"/>
            <a:ext cx="4472922" cy="3344779"/>
          </a:xfrm>
        </p:spPr>
        <p:txBody>
          <a:bodyPr>
            <a:normAutofit/>
          </a:bodyPr>
          <a:lstStyle/>
          <a:p>
            <a:pPr marL="0" indent="0" algn="ctr">
              <a:buNone/>
            </a:pPr>
            <a:r>
              <a:rPr lang="es-MX" sz="3200" dirty="0">
                <a:solidFill>
                  <a:schemeClr val="accent6">
                    <a:lumMod val="75000"/>
                  </a:schemeClr>
                </a:solidFill>
              </a:rPr>
              <a:t>El modelo de Dios para la formación de amistades se encuentra en Juan 15:12-17. Vamos a usar la versión Dios Habla al Hombre (DHH). </a:t>
            </a:r>
            <a:endParaRPr lang="en-US" sz="4800" dirty="0">
              <a:solidFill>
                <a:schemeClr val="accent6">
                  <a:lumMod val="75000"/>
                </a:schemeClr>
              </a:solidFill>
            </a:endParaRPr>
          </a:p>
        </p:txBody>
      </p:sp>
    </p:spTree>
    <p:extLst>
      <p:ext uri="{BB962C8B-B14F-4D97-AF65-F5344CB8AC3E}">
        <p14:creationId xmlns:p14="http://schemas.microsoft.com/office/powerpoint/2010/main" val="136160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on a beach&#10;&#10;Description automatically generated">
            <a:extLst>
              <a:ext uri="{FF2B5EF4-FFF2-40B4-BE49-F238E27FC236}">
                <a16:creationId xmlns:a16="http://schemas.microsoft.com/office/drawing/2014/main" id="{DA199B41-F1EF-EB42-8F73-F4CF129CDD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4551026"/>
          </a:xfrm>
          <a:prstGeom prst="rect">
            <a:avLst/>
          </a:prstGeom>
        </p:spPr>
      </p:pic>
      <p:sp>
        <p:nvSpPr>
          <p:cNvPr id="24" name="Rectangle 23">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26" name="Rectangle 25">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22F15B9-1F44-2C4A-A04B-15F64B067D9A}"/>
              </a:ext>
            </a:extLst>
          </p:cNvPr>
          <p:cNvSpPr>
            <a:spLocks noGrp="1"/>
          </p:cNvSpPr>
          <p:nvPr>
            <p:ph type="title"/>
          </p:nvPr>
        </p:nvSpPr>
        <p:spPr>
          <a:xfrm>
            <a:off x="372723" y="4956811"/>
            <a:ext cx="11439414" cy="897439"/>
          </a:xfrm>
        </p:spPr>
        <p:txBody>
          <a:bodyPr vert="horz" lIns="91440" tIns="45720" rIns="91440" bIns="45720" rtlCol="0" anchor="ctr">
            <a:noAutofit/>
          </a:bodyPr>
          <a:lstStyle/>
          <a:p>
            <a:pPr algn="ctr"/>
            <a:r>
              <a:rPr lang="es-MX" sz="7200" b="1" dirty="0">
                <a:solidFill>
                  <a:srgbClr val="FFFF00"/>
                </a:solidFill>
              </a:rPr>
              <a:t>Principios para formar y fortalecer amistades </a:t>
            </a:r>
            <a:endParaRPr lang="es-MX" sz="7200" dirty="0">
              <a:solidFill>
                <a:srgbClr val="FFFF00"/>
              </a:solidFill>
            </a:endParaRPr>
          </a:p>
        </p:txBody>
      </p:sp>
    </p:spTree>
    <p:extLst>
      <p:ext uri="{BB962C8B-B14F-4D97-AF65-F5344CB8AC3E}">
        <p14:creationId xmlns:p14="http://schemas.microsoft.com/office/powerpoint/2010/main" val="340299187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tanding in front of a mirror posing for the camera&#10;&#10;Description automatically generated">
            <a:extLst>
              <a:ext uri="{FF2B5EF4-FFF2-40B4-BE49-F238E27FC236}">
                <a16:creationId xmlns:a16="http://schemas.microsoft.com/office/drawing/2014/main" id="{07924590-9E46-194A-BE62-BA150CBFD3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6392647" cy="6857990"/>
          </a:xfrm>
          <a:prstGeom prst="rect">
            <a:avLst/>
          </a:prstGeom>
        </p:spPr>
      </p:pic>
      <p:sp>
        <p:nvSpPr>
          <p:cNvPr id="18"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DAED2D-28DC-7245-9671-507426D65988}"/>
              </a:ext>
            </a:extLst>
          </p:cNvPr>
          <p:cNvSpPr>
            <a:spLocks noGrp="1"/>
          </p:cNvSpPr>
          <p:nvPr>
            <p:ph type="title"/>
          </p:nvPr>
        </p:nvSpPr>
        <p:spPr>
          <a:xfrm>
            <a:off x="6739228" y="1268237"/>
            <a:ext cx="5018211" cy="1371600"/>
          </a:xfrm>
        </p:spPr>
        <p:txBody>
          <a:bodyPr>
            <a:noAutofit/>
          </a:bodyPr>
          <a:lstStyle/>
          <a:p>
            <a:pPr algn="ctr"/>
            <a:r>
              <a:rPr lang="es-MX" sz="4400" dirty="0">
                <a:solidFill>
                  <a:schemeClr val="accent6"/>
                </a:solidFill>
              </a:rPr>
              <a:t>1</a:t>
            </a:r>
            <a:r>
              <a:rPr lang="es-MX" sz="4400" b="1" dirty="0">
                <a:solidFill>
                  <a:schemeClr val="accent6"/>
                </a:solidFill>
              </a:rPr>
              <a:t>. </a:t>
            </a:r>
            <a:r>
              <a:rPr lang="es-MX" sz="4800" b="1" dirty="0">
                <a:solidFill>
                  <a:schemeClr val="accent6"/>
                </a:solidFill>
              </a:rPr>
              <a:t>Comunicar calor humano en nuestra amistad </a:t>
            </a:r>
            <a:endParaRPr lang="es-MX" sz="4400" dirty="0">
              <a:solidFill>
                <a:schemeClr val="accent6"/>
              </a:solidFill>
            </a:endParaRPr>
          </a:p>
        </p:txBody>
      </p:sp>
      <p:sp>
        <p:nvSpPr>
          <p:cNvPr id="3" name="Content Placeholder 2">
            <a:extLst>
              <a:ext uri="{FF2B5EF4-FFF2-40B4-BE49-F238E27FC236}">
                <a16:creationId xmlns:a16="http://schemas.microsoft.com/office/drawing/2014/main" id="{F900FF6D-AC2C-064A-B611-AF991A9AC2DB}"/>
              </a:ext>
            </a:extLst>
          </p:cNvPr>
          <p:cNvSpPr>
            <a:spLocks noGrp="1"/>
          </p:cNvSpPr>
          <p:nvPr>
            <p:ph idx="1"/>
          </p:nvPr>
        </p:nvSpPr>
        <p:spPr>
          <a:xfrm>
            <a:off x="7064082" y="2680639"/>
            <a:ext cx="4472922" cy="3271926"/>
          </a:xfrm>
        </p:spPr>
        <p:txBody>
          <a:bodyPr>
            <a:normAutofit fontScale="62500" lnSpcReduction="20000"/>
          </a:bodyPr>
          <a:lstStyle/>
          <a:p>
            <a:pPr marL="0" indent="0" algn="ctr">
              <a:buNone/>
            </a:pPr>
            <a:r>
              <a:rPr lang="es-MX" sz="3400" dirty="0"/>
              <a:t>¿Sabe Dios que necesitamos amor para alentar la amistad? </a:t>
            </a:r>
          </a:p>
          <a:p>
            <a:pPr marL="0" indent="0" algn="ctr">
              <a:buNone/>
            </a:pPr>
            <a:r>
              <a:rPr lang="es-MX" sz="4000" dirty="0"/>
              <a:t>Escucha la forma como Dios comunica su calidez hacia nosotros: " Yo te he amado. . . con un amor eterno.</a:t>
            </a:r>
            <a:br>
              <a:rPr lang="es-MX" sz="4000" dirty="0"/>
            </a:br>
            <a:r>
              <a:rPr lang="es-MX" sz="4000" dirty="0"/>
              <a:t>    Con amor inagotable te acerqué a mí” (Jeremías 31:3, NTV). </a:t>
            </a:r>
          </a:p>
        </p:txBody>
      </p:sp>
    </p:spTree>
    <p:extLst>
      <p:ext uri="{BB962C8B-B14F-4D97-AF65-F5344CB8AC3E}">
        <p14:creationId xmlns:p14="http://schemas.microsoft.com/office/powerpoint/2010/main" val="3961894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3024"/>
      </a:dk2>
      <a:lt2>
        <a:srgbClr val="E6E2E8"/>
      </a:lt2>
      <a:accent1>
        <a:srgbClr val="54B620"/>
      </a:accent1>
      <a:accent2>
        <a:srgbClr val="89AE13"/>
      </a:accent2>
      <a:accent3>
        <a:srgbClr val="BA9E21"/>
      </a:accent3>
      <a:accent4>
        <a:srgbClr val="D56417"/>
      </a:accent4>
      <a:accent5>
        <a:srgbClr val="E7292B"/>
      </a:accent5>
      <a:accent6>
        <a:srgbClr val="D51769"/>
      </a:accent6>
      <a:hlink>
        <a:srgbClr val="C4614F"/>
      </a:hlink>
      <a:folHlink>
        <a:srgbClr val="7F7F7F"/>
      </a:folHlink>
    </a:clrScheme>
    <a:fontScheme name="Savon">
      <a:majorFont>
        <a:latin typeface="Edwardian Script IT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emb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1731</Words>
  <Application>Microsoft Office PowerPoint</Application>
  <PresentationFormat>Widescreen</PresentationFormat>
  <Paragraphs>107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Bembo</vt:lpstr>
      <vt:lpstr>Calibri</vt:lpstr>
      <vt:lpstr>Edwardian Script ITC</vt:lpstr>
      <vt:lpstr>Garamond</vt:lpstr>
      <vt:lpstr>SavonVTI</vt:lpstr>
      <vt:lpstr>El arte de la amistad</vt:lpstr>
      <vt:lpstr>PowerPoint Presentation</vt:lpstr>
      <vt:lpstr>PowerPoint Presentation</vt:lpstr>
      <vt:lpstr>PowerPoint Presentation</vt:lpstr>
      <vt:lpstr>PowerPoint Presentation</vt:lpstr>
      <vt:lpstr>PowerPoint Presentation</vt:lpstr>
      <vt:lpstr>PowerPoint Presentation</vt:lpstr>
      <vt:lpstr>Principios para formar y fortalecer amistades </vt:lpstr>
      <vt:lpstr>1. Comunicar calor humano en nuestra amistad </vt:lpstr>
      <vt:lpstr>2. Asigar una alta prioridad a tu amistad</vt:lpstr>
      <vt:lpstr>PowerPoint Presentation</vt:lpstr>
      <vt:lpstr> 3. Crear apertura y sinceridad en tu amistad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Friendship </dc:title>
  <dc:creator>Arrais, Raquel</dc:creator>
  <cp:lastModifiedBy>Cora Villarreal</cp:lastModifiedBy>
  <cp:revision>24</cp:revision>
  <dcterms:created xsi:type="dcterms:W3CDTF">2020-02-06T19:32:28Z</dcterms:created>
  <dcterms:modified xsi:type="dcterms:W3CDTF">2020-04-06T20:40:12Z</dcterms:modified>
</cp:coreProperties>
</file>