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170D87-0CF1-4459-B9E8-1042F4157F5B}" type="datetimeFigureOut">
              <a:rPr lang="en-US" smtClean="0"/>
              <a:t>4/15/2019</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37F9AA-C4F7-4C7B-9C67-E5554C60B77B}" type="slidenum">
              <a:rPr lang="en-US" smtClean="0"/>
              <a:t>‹Nº›</a:t>
            </a:fld>
            <a:endParaRPr lang="en-US"/>
          </a:p>
        </p:txBody>
      </p:sp>
    </p:spTree>
    <p:extLst>
      <p:ext uri="{BB962C8B-B14F-4D97-AF65-F5344CB8AC3E}">
        <p14:creationId xmlns:p14="http://schemas.microsoft.com/office/powerpoint/2010/main" val="168508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638157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18</a:t>
            </a:fld>
            <a:endParaRPr lang="es-CR" dirty="0"/>
          </a:p>
        </p:txBody>
      </p:sp>
    </p:spTree>
    <p:extLst>
      <p:ext uri="{BB962C8B-B14F-4D97-AF65-F5344CB8AC3E}">
        <p14:creationId xmlns:p14="http://schemas.microsoft.com/office/powerpoint/2010/main" val="32095598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19</a:t>
            </a:fld>
            <a:endParaRPr lang="es-CR" dirty="0"/>
          </a:p>
        </p:txBody>
      </p:sp>
    </p:spTree>
    <p:extLst>
      <p:ext uri="{BB962C8B-B14F-4D97-AF65-F5344CB8AC3E}">
        <p14:creationId xmlns:p14="http://schemas.microsoft.com/office/powerpoint/2010/main" val="255271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20</a:t>
            </a:fld>
            <a:endParaRPr lang="es-CR" dirty="0"/>
          </a:p>
        </p:txBody>
      </p:sp>
    </p:spTree>
    <p:extLst>
      <p:ext uri="{BB962C8B-B14F-4D97-AF65-F5344CB8AC3E}">
        <p14:creationId xmlns:p14="http://schemas.microsoft.com/office/powerpoint/2010/main" val="3674857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21</a:t>
            </a:fld>
            <a:endParaRPr lang="es-CR" dirty="0"/>
          </a:p>
        </p:txBody>
      </p:sp>
    </p:spTree>
    <p:extLst>
      <p:ext uri="{BB962C8B-B14F-4D97-AF65-F5344CB8AC3E}">
        <p14:creationId xmlns:p14="http://schemas.microsoft.com/office/powerpoint/2010/main" val="2597729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22</a:t>
            </a:fld>
            <a:endParaRPr lang="es-CR" dirty="0"/>
          </a:p>
        </p:txBody>
      </p:sp>
    </p:spTree>
    <p:extLst>
      <p:ext uri="{BB962C8B-B14F-4D97-AF65-F5344CB8AC3E}">
        <p14:creationId xmlns:p14="http://schemas.microsoft.com/office/powerpoint/2010/main" val="1202188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23</a:t>
            </a:fld>
            <a:endParaRPr lang="es-CR" dirty="0"/>
          </a:p>
        </p:txBody>
      </p:sp>
    </p:spTree>
    <p:extLst>
      <p:ext uri="{BB962C8B-B14F-4D97-AF65-F5344CB8AC3E}">
        <p14:creationId xmlns:p14="http://schemas.microsoft.com/office/powerpoint/2010/main" val="17420578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24</a:t>
            </a:fld>
            <a:endParaRPr lang="es-CR" dirty="0"/>
          </a:p>
        </p:txBody>
      </p:sp>
    </p:spTree>
    <p:extLst>
      <p:ext uri="{BB962C8B-B14F-4D97-AF65-F5344CB8AC3E}">
        <p14:creationId xmlns:p14="http://schemas.microsoft.com/office/powerpoint/2010/main" val="38531455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25</a:t>
            </a:fld>
            <a:endParaRPr lang="es-CR" dirty="0"/>
          </a:p>
        </p:txBody>
      </p:sp>
    </p:spTree>
    <p:extLst>
      <p:ext uri="{BB962C8B-B14F-4D97-AF65-F5344CB8AC3E}">
        <p14:creationId xmlns:p14="http://schemas.microsoft.com/office/powerpoint/2010/main" val="1433254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26</a:t>
            </a:fld>
            <a:endParaRPr lang="es-CR" dirty="0"/>
          </a:p>
        </p:txBody>
      </p:sp>
    </p:spTree>
    <p:extLst>
      <p:ext uri="{BB962C8B-B14F-4D97-AF65-F5344CB8AC3E}">
        <p14:creationId xmlns:p14="http://schemas.microsoft.com/office/powerpoint/2010/main" val="13461651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27</a:t>
            </a:fld>
            <a:endParaRPr lang="es-CR" dirty="0"/>
          </a:p>
        </p:txBody>
      </p:sp>
    </p:spTree>
    <p:extLst>
      <p:ext uri="{BB962C8B-B14F-4D97-AF65-F5344CB8AC3E}">
        <p14:creationId xmlns:p14="http://schemas.microsoft.com/office/powerpoint/2010/main" val="2341135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10</a:t>
            </a:fld>
            <a:endParaRPr lang="es-CR" dirty="0"/>
          </a:p>
        </p:txBody>
      </p:sp>
    </p:spTree>
    <p:extLst>
      <p:ext uri="{BB962C8B-B14F-4D97-AF65-F5344CB8AC3E}">
        <p14:creationId xmlns:p14="http://schemas.microsoft.com/office/powerpoint/2010/main" val="322871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28</a:t>
            </a:fld>
            <a:endParaRPr lang="es-CR" dirty="0"/>
          </a:p>
        </p:txBody>
      </p:sp>
    </p:spTree>
    <p:extLst>
      <p:ext uri="{BB962C8B-B14F-4D97-AF65-F5344CB8AC3E}">
        <p14:creationId xmlns:p14="http://schemas.microsoft.com/office/powerpoint/2010/main" val="40802705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29</a:t>
            </a:fld>
            <a:endParaRPr lang="es-CR" dirty="0"/>
          </a:p>
        </p:txBody>
      </p:sp>
    </p:spTree>
    <p:extLst>
      <p:ext uri="{BB962C8B-B14F-4D97-AF65-F5344CB8AC3E}">
        <p14:creationId xmlns:p14="http://schemas.microsoft.com/office/powerpoint/2010/main" val="29782576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30</a:t>
            </a:fld>
            <a:endParaRPr lang="es-CR" dirty="0"/>
          </a:p>
        </p:txBody>
      </p:sp>
    </p:spTree>
    <p:extLst>
      <p:ext uri="{BB962C8B-B14F-4D97-AF65-F5344CB8AC3E}">
        <p14:creationId xmlns:p14="http://schemas.microsoft.com/office/powerpoint/2010/main" val="30710378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31</a:t>
            </a:fld>
            <a:endParaRPr lang="es-CR" dirty="0"/>
          </a:p>
        </p:txBody>
      </p:sp>
    </p:spTree>
    <p:extLst>
      <p:ext uri="{BB962C8B-B14F-4D97-AF65-F5344CB8AC3E}">
        <p14:creationId xmlns:p14="http://schemas.microsoft.com/office/powerpoint/2010/main" val="2206549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32</a:t>
            </a:fld>
            <a:endParaRPr lang="es-CR" dirty="0"/>
          </a:p>
        </p:txBody>
      </p:sp>
    </p:spTree>
    <p:extLst>
      <p:ext uri="{BB962C8B-B14F-4D97-AF65-F5344CB8AC3E}">
        <p14:creationId xmlns:p14="http://schemas.microsoft.com/office/powerpoint/2010/main" val="28167511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33</a:t>
            </a:fld>
            <a:endParaRPr lang="es-CR" dirty="0"/>
          </a:p>
        </p:txBody>
      </p:sp>
    </p:spTree>
    <p:extLst>
      <p:ext uri="{BB962C8B-B14F-4D97-AF65-F5344CB8AC3E}">
        <p14:creationId xmlns:p14="http://schemas.microsoft.com/office/powerpoint/2010/main" val="16121899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34</a:t>
            </a:fld>
            <a:endParaRPr lang="es-CR" dirty="0"/>
          </a:p>
        </p:txBody>
      </p:sp>
    </p:spTree>
    <p:extLst>
      <p:ext uri="{BB962C8B-B14F-4D97-AF65-F5344CB8AC3E}">
        <p14:creationId xmlns:p14="http://schemas.microsoft.com/office/powerpoint/2010/main" val="19057878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35</a:t>
            </a:fld>
            <a:endParaRPr lang="es-CR" dirty="0"/>
          </a:p>
        </p:txBody>
      </p:sp>
    </p:spTree>
    <p:extLst>
      <p:ext uri="{BB962C8B-B14F-4D97-AF65-F5344CB8AC3E}">
        <p14:creationId xmlns:p14="http://schemas.microsoft.com/office/powerpoint/2010/main" val="28241492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36</a:t>
            </a:fld>
            <a:endParaRPr lang="es-CR" dirty="0"/>
          </a:p>
        </p:txBody>
      </p:sp>
    </p:spTree>
    <p:extLst>
      <p:ext uri="{BB962C8B-B14F-4D97-AF65-F5344CB8AC3E}">
        <p14:creationId xmlns:p14="http://schemas.microsoft.com/office/powerpoint/2010/main" val="17463213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37</a:t>
            </a:fld>
            <a:endParaRPr lang="es-CR" dirty="0"/>
          </a:p>
        </p:txBody>
      </p:sp>
    </p:spTree>
    <p:extLst>
      <p:ext uri="{BB962C8B-B14F-4D97-AF65-F5344CB8AC3E}">
        <p14:creationId xmlns:p14="http://schemas.microsoft.com/office/powerpoint/2010/main" val="1496309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11</a:t>
            </a:fld>
            <a:endParaRPr lang="es-CR" dirty="0"/>
          </a:p>
        </p:txBody>
      </p:sp>
    </p:spTree>
    <p:extLst>
      <p:ext uri="{BB962C8B-B14F-4D97-AF65-F5344CB8AC3E}">
        <p14:creationId xmlns:p14="http://schemas.microsoft.com/office/powerpoint/2010/main" val="26111448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38</a:t>
            </a:fld>
            <a:endParaRPr lang="es-CR" dirty="0"/>
          </a:p>
        </p:txBody>
      </p:sp>
    </p:spTree>
    <p:extLst>
      <p:ext uri="{BB962C8B-B14F-4D97-AF65-F5344CB8AC3E}">
        <p14:creationId xmlns:p14="http://schemas.microsoft.com/office/powerpoint/2010/main" val="3916843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39</a:t>
            </a:fld>
            <a:endParaRPr lang="es-CR" dirty="0"/>
          </a:p>
        </p:txBody>
      </p:sp>
    </p:spTree>
    <p:extLst>
      <p:ext uri="{BB962C8B-B14F-4D97-AF65-F5344CB8AC3E}">
        <p14:creationId xmlns:p14="http://schemas.microsoft.com/office/powerpoint/2010/main" val="14567333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40</a:t>
            </a:fld>
            <a:endParaRPr lang="es-CR" dirty="0"/>
          </a:p>
        </p:txBody>
      </p:sp>
    </p:spTree>
    <p:extLst>
      <p:ext uri="{BB962C8B-B14F-4D97-AF65-F5344CB8AC3E}">
        <p14:creationId xmlns:p14="http://schemas.microsoft.com/office/powerpoint/2010/main" val="32376695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41</a:t>
            </a:fld>
            <a:endParaRPr lang="es-CR" dirty="0"/>
          </a:p>
        </p:txBody>
      </p:sp>
    </p:spTree>
    <p:extLst>
      <p:ext uri="{BB962C8B-B14F-4D97-AF65-F5344CB8AC3E}">
        <p14:creationId xmlns:p14="http://schemas.microsoft.com/office/powerpoint/2010/main" val="15689167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42</a:t>
            </a:fld>
            <a:endParaRPr lang="es-CR" dirty="0"/>
          </a:p>
        </p:txBody>
      </p:sp>
    </p:spTree>
    <p:extLst>
      <p:ext uri="{BB962C8B-B14F-4D97-AF65-F5344CB8AC3E}">
        <p14:creationId xmlns:p14="http://schemas.microsoft.com/office/powerpoint/2010/main" val="6345780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43</a:t>
            </a:fld>
            <a:endParaRPr lang="es-CR" dirty="0"/>
          </a:p>
        </p:txBody>
      </p:sp>
    </p:spTree>
    <p:extLst>
      <p:ext uri="{BB962C8B-B14F-4D97-AF65-F5344CB8AC3E}">
        <p14:creationId xmlns:p14="http://schemas.microsoft.com/office/powerpoint/2010/main" val="13001492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44</a:t>
            </a:fld>
            <a:endParaRPr lang="es-CR" dirty="0"/>
          </a:p>
        </p:txBody>
      </p:sp>
    </p:spTree>
    <p:extLst>
      <p:ext uri="{BB962C8B-B14F-4D97-AF65-F5344CB8AC3E}">
        <p14:creationId xmlns:p14="http://schemas.microsoft.com/office/powerpoint/2010/main" val="5966592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45</a:t>
            </a:fld>
            <a:endParaRPr lang="es-CR" dirty="0"/>
          </a:p>
        </p:txBody>
      </p:sp>
    </p:spTree>
    <p:extLst>
      <p:ext uri="{BB962C8B-B14F-4D97-AF65-F5344CB8AC3E}">
        <p14:creationId xmlns:p14="http://schemas.microsoft.com/office/powerpoint/2010/main" val="122611478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46</a:t>
            </a:fld>
            <a:endParaRPr lang="es-CR" dirty="0"/>
          </a:p>
        </p:txBody>
      </p:sp>
    </p:spTree>
    <p:extLst>
      <p:ext uri="{BB962C8B-B14F-4D97-AF65-F5344CB8AC3E}">
        <p14:creationId xmlns:p14="http://schemas.microsoft.com/office/powerpoint/2010/main" val="20827572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47</a:t>
            </a:fld>
            <a:endParaRPr lang="es-CR" dirty="0"/>
          </a:p>
        </p:txBody>
      </p:sp>
    </p:spTree>
    <p:extLst>
      <p:ext uri="{BB962C8B-B14F-4D97-AF65-F5344CB8AC3E}">
        <p14:creationId xmlns:p14="http://schemas.microsoft.com/office/powerpoint/2010/main" val="3666071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12</a:t>
            </a:fld>
            <a:endParaRPr lang="es-CR" dirty="0"/>
          </a:p>
        </p:txBody>
      </p:sp>
    </p:spTree>
    <p:extLst>
      <p:ext uri="{BB962C8B-B14F-4D97-AF65-F5344CB8AC3E}">
        <p14:creationId xmlns:p14="http://schemas.microsoft.com/office/powerpoint/2010/main" val="81072930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48</a:t>
            </a:fld>
            <a:endParaRPr lang="es-CR" dirty="0"/>
          </a:p>
        </p:txBody>
      </p:sp>
    </p:spTree>
    <p:extLst>
      <p:ext uri="{BB962C8B-B14F-4D97-AF65-F5344CB8AC3E}">
        <p14:creationId xmlns:p14="http://schemas.microsoft.com/office/powerpoint/2010/main" val="2883759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13</a:t>
            </a:fld>
            <a:endParaRPr lang="es-CR" dirty="0"/>
          </a:p>
        </p:txBody>
      </p:sp>
    </p:spTree>
    <p:extLst>
      <p:ext uri="{BB962C8B-B14F-4D97-AF65-F5344CB8AC3E}">
        <p14:creationId xmlns:p14="http://schemas.microsoft.com/office/powerpoint/2010/main" val="2634761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14</a:t>
            </a:fld>
            <a:endParaRPr lang="es-CR" dirty="0"/>
          </a:p>
        </p:txBody>
      </p:sp>
    </p:spTree>
    <p:extLst>
      <p:ext uri="{BB962C8B-B14F-4D97-AF65-F5344CB8AC3E}">
        <p14:creationId xmlns:p14="http://schemas.microsoft.com/office/powerpoint/2010/main" val="1746577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15</a:t>
            </a:fld>
            <a:endParaRPr lang="es-CR" dirty="0"/>
          </a:p>
        </p:txBody>
      </p:sp>
    </p:spTree>
    <p:extLst>
      <p:ext uri="{BB962C8B-B14F-4D97-AF65-F5344CB8AC3E}">
        <p14:creationId xmlns:p14="http://schemas.microsoft.com/office/powerpoint/2010/main" val="4134714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16</a:t>
            </a:fld>
            <a:endParaRPr lang="es-CR" dirty="0"/>
          </a:p>
        </p:txBody>
      </p:sp>
    </p:spTree>
    <p:extLst>
      <p:ext uri="{BB962C8B-B14F-4D97-AF65-F5344CB8AC3E}">
        <p14:creationId xmlns:p14="http://schemas.microsoft.com/office/powerpoint/2010/main" val="34863156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17</a:t>
            </a:fld>
            <a:endParaRPr lang="es-CR" dirty="0"/>
          </a:p>
        </p:txBody>
      </p:sp>
    </p:spTree>
    <p:extLst>
      <p:ext uri="{BB962C8B-B14F-4D97-AF65-F5344CB8AC3E}">
        <p14:creationId xmlns:p14="http://schemas.microsoft.com/office/powerpoint/2010/main" val="3335714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0732C96F-17E0-4FFD-99EF-367833ABE46D}"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2496809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0732C96F-17E0-4FFD-99EF-367833ABE46D}"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3705274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0732C96F-17E0-4FFD-99EF-367833ABE46D}"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3903686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10059311" y="877033"/>
            <a:ext cx="1732400" cy="577200"/>
          </a:xfrm>
          <a:prstGeom prst="triangle">
            <a:avLst>
              <a:gd name="adj" fmla="val 32425"/>
            </a:avLst>
          </a:prstGeom>
          <a:solidFill>
            <a:srgbClr val="26324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nvGrpSpPr>
          <p:cNvPr id="11" name="Google Shape;11;p2"/>
          <p:cNvGrpSpPr/>
          <p:nvPr/>
        </p:nvGrpSpPr>
        <p:grpSpPr>
          <a:xfrm>
            <a:off x="0" y="-9451"/>
            <a:ext cx="11548531" cy="6867451"/>
            <a:chOff x="0" y="-7088"/>
            <a:chExt cx="8661398" cy="5150588"/>
          </a:xfrm>
        </p:grpSpPr>
        <p:sp>
          <p:nvSpPr>
            <p:cNvPr id="12" name="Google Shape;12;p2"/>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 name="Google Shape;13;p2"/>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14" name="Google Shape;14;p2"/>
          <p:cNvGrpSpPr/>
          <p:nvPr/>
        </p:nvGrpSpPr>
        <p:grpSpPr>
          <a:xfrm rot="10800000" flipH="1">
            <a:off x="2" y="1454351"/>
            <a:ext cx="11796669" cy="3949300"/>
            <a:chOff x="-8178042" y="-4493254"/>
            <a:chExt cx="19483598" cy="6522736"/>
          </a:xfrm>
        </p:grpSpPr>
        <p:sp>
          <p:nvSpPr>
            <p:cNvPr id="15" name="Google Shape;15;p2"/>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16" name="Google Shape;16;p2"/>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17" name="Google Shape;17;p2"/>
          <p:cNvGrpSpPr/>
          <p:nvPr/>
        </p:nvGrpSpPr>
        <p:grpSpPr>
          <a:xfrm>
            <a:off x="4902982" y="5704465"/>
            <a:ext cx="7307772" cy="577328"/>
            <a:chOff x="5582265" y="4646738"/>
            <a:chExt cx="5480829" cy="432996"/>
          </a:xfrm>
        </p:grpSpPr>
        <p:sp>
          <p:nvSpPr>
            <p:cNvPr id="18" name="Google Shape;18;p2"/>
            <p:cNvSpPr/>
            <p:nvPr/>
          </p:nvSpPr>
          <p:spPr>
            <a:xfrm rot="10800000">
              <a:off x="5582265"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nvGrpSpPr>
            <p:cNvPr id="19" name="Google Shape;19;p2"/>
            <p:cNvGrpSpPr/>
            <p:nvPr/>
          </p:nvGrpSpPr>
          <p:grpSpPr>
            <a:xfrm flipH="1">
              <a:off x="5585232" y="4646738"/>
              <a:ext cx="5477861" cy="304551"/>
              <a:chOff x="-24158748" y="330075"/>
              <a:chExt cx="30568423" cy="1699506"/>
            </a:xfrm>
          </p:grpSpPr>
          <p:sp>
            <p:nvSpPr>
              <p:cNvPr id="20" name="Google Shape;20;p2"/>
              <p:cNvSpPr/>
              <p:nvPr/>
            </p:nvSpPr>
            <p:spPr>
              <a:xfrm>
                <a:off x="-24158748" y="330081"/>
                <a:ext cx="289080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 name="Google Shape;21;p2"/>
              <p:cNvSpPr/>
              <p:nvPr/>
            </p:nvSpPr>
            <p:spPr>
              <a:xfrm>
                <a:off x="4710175"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sp>
        <p:nvSpPr>
          <p:cNvPr id="22" name="Google Shape;22;p2"/>
          <p:cNvSpPr txBox="1">
            <a:spLocks noGrp="1"/>
          </p:cNvSpPr>
          <p:nvPr>
            <p:ph type="ctrTitle"/>
          </p:nvPr>
        </p:nvSpPr>
        <p:spPr>
          <a:xfrm>
            <a:off x="914400" y="1454333"/>
            <a:ext cx="7157200" cy="3949200"/>
          </a:xfrm>
          <a:prstGeom prst="rect">
            <a:avLst/>
          </a:prstGeom>
        </p:spPr>
        <p:txBody>
          <a:bodyPr spcFirstLastPara="1" wrap="square" lIns="91425" tIns="91425" rIns="91425" bIns="91425" anchor="ctr" anchorCtr="0"/>
          <a:lstStyle>
            <a:lvl1pPr lvl="0">
              <a:spcBef>
                <a:spcPts val="0"/>
              </a:spcBef>
              <a:spcAft>
                <a:spcPts val="0"/>
              </a:spcAft>
              <a:buSzPts val="4800"/>
              <a:buNone/>
              <a:defRPr sz="6400"/>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spTree>
    <p:extLst>
      <p:ext uri="{BB962C8B-B14F-4D97-AF65-F5344CB8AC3E}">
        <p14:creationId xmlns:p14="http://schemas.microsoft.com/office/powerpoint/2010/main" val="9108849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1"/>
        <p:cNvGrpSpPr/>
        <p:nvPr/>
      </p:nvGrpSpPr>
      <p:grpSpPr>
        <a:xfrm>
          <a:off x="0" y="0"/>
          <a:ext cx="0" cy="0"/>
          <a:chOff x="0" y="0"/>
          <a:chExt cx="0" cy="0"/>
        </a:xfrm>
      </p:grpSpPr>
      <p:grpSp>
        <p:nvGrpSpPr>
          <p:cNvPr id="62" name="Google Shape;62;p5"/>
          <p:cNvGrpSpPr/>
          <p:nvPr/>
        </p:nvGrpSpPr>
        <p:grpSpPr>
          <a:xfrm>
            <a:off x="-6" y="54"/>
            <a:ext cx="9429907" cy="1769753"/>
            <a:chOff x="-4" y="40"/>
            <a:chExt cx="7072430" cy="1327315"/>
          </a:xfrm>
        </p:grpSpPr>
        <p:sp>
          <p:nvSpPr>
            <p:cNvPr id="63" name="Google Shape;63;p5"/>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nvGrpSpPr>
            <p:cNvPr id="64" name="Google Shape;64;p5"/>
            <p:cNvGrpSpPr/>
            <p:nvPr/>
          </p:nvGrpSpPr>
          <p:grpSpPr>
            <a:xfrm rot="10800000" flipH="1">
              <a:off x="3" y="40"/>
              <a:ext cx="6756168" cy="1327315"/>
              <a:chOff x="-2168138" y="330075"/>
              <a:chExt cx="8650663" cy="1699506"/>
            </a:xfrm>
          </p:grpSpPr>
          <p:sp>
            <p:nvSpPr>
              <p:cNvPr id="65" name="Google Shape;65;p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66" name="Google Shape;66;p5"/>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67" name="Google Shape;67;p5"/>
            <p:cNvGrpSpPr/>
            <p:nvPr/>
          </p:nvGrpSpPr>
          <p:grpSpPr>
            <a:xfrm rot="10800000" flipH="1">
              <a:off x="-4" y="381007"/>
              <a:ext cx="7072430" cy="771744"/>
              <a:chOff x="-9092084" y="330075"/>
              <a:chExt cx="15574609" cy="1699501"/>
            </a:xfrm>
          </p:grpSpPr>
          <p:sp>
            <p:nvSpPr>
              <p:cNvPr id="68" name="Google Shape;68;p5"/>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69" name="Google Shape;69;p5"/>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grpSp>
        <p:nvGrpSpPr>
          <p:cNvPr id="70" name="Google Shape;70;p5"/>
          <p:cNvGrpSpPr/>
          <p:nvPr/>
        </p:nvGrpSpPr>
        <p:grpSpPr>
          <a:xfrm>
            <a:off x="9262456" y="5963632"/>
            <a:ext cx="2937107" cy="894393"/>
            <a:chOff x="5575242" y="4472723"/>
            <a:chExt cx="2202830" cy="670795"/>
          </a:xfrm>
        </p:grpSpPr>
        <p:sp>
          <p:nvSpPr>
            <p:cNvPr id="71" name="Google Shape;71;p5"/>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nvGrpSpPr>
            <p:cNvPr id="72" name="Google Shape;72;p5"/>
            <p:cNvGrpSpPr/>
            <p:nvPr/>
          </p:nvGrpSpPr>
          <p:grpSpPr>
            <a:xfrm flipH="1">
              <a:off x="5734850" y="4472723"/>
              <a:ext cx="2040837" cy="670795"/>
              <a:chOff x="1297954" y="330075"/>
              <a:chExt cx="5169293" cy="1699506"/>
            </a:xfrm>
          </p:grpSpPr>
          <p:sp>
            <p:nvSpPr>
              <p:cNvPr id="73" name="Google Shape;73;p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 name="Google Shape;74;p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5" name="Google Shape;75;p5"/>
            <p:cNvGrpSpPr/>
            <p:nvPr/>
          </p:nvGrpSpPr>
          <p:grpSpPr>
            <a:xfrm flipH="1">
              <a:off x="5578209" y="4646738"/>
              <a:ext cx="2199863" cy="304563"/>
              <a:chOff x="-5827153" y="330075"/>
              <a:chExt cx="12276019" cy="1699569"/>
            </a:xfrm>
          </p:grpSpPr>
          <p:sp>
            <p:nvSpPr>
              <p:cNvPr id="76" name="Google Shape;76;p5"/>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 name="Google Shape;77;p5"/>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sp>
        <p:nvSpPr>
          <p:cNvPr id="78" name="Google Shape;78;p5"/>
          <p:cNvSpPr txBox="1">
            <a:spLocks noGrp="1"/>
          </p:cNvSpPr>
          <p:nvPr>
            <p:ph type="title"/>
          </p:nvPr>
        </p:nvSpPr>
        <p:spPr>
          <a:xfrm>
            <a:off x="1085700" y="523433"/>
            <a:ext cx="7323200" cy="10216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79" name="Google Shape;79;p5"/>
          <p:cNvSpPr txBox="1">
            <a:spLocks noGrp="1"/>
          </p:cNvSpPr>
          <p:nvPr>
            <p:ph type="body" idx="1"/>
          </p:nvPr>
        </p:nvSpPr>
        <p:spPr>
          <a:xfrm>
            <a:off x="1085700" y="1769800"/>
            <a:ext cx="8176800" cy="4194000"/>
          </a:xfrm>
          <a:prstGeom prst="rect">
            <a:avLst/>
          </a:prstGeom>
        </p:spPr>
        <p:txBody>
          <a:bodyPr spcFirstLastPara="1" wrap="square" lIns="91425" tIns="91425" rIns="91425" bIns="91425" anchor="ctr" anchorCtr="0"/>
          <a:lstStyle>
            <a:lvl1pPr marL="609585" lvl="0" indent="-507987">
              <a:spcBef>
                <a:spcPts val="800"/>
              </a:spcBef>
              <a:spcAft>
                <a:spcPts val="0"/>
              </a:spcAft>
              <a:buSzPts val="2400"/>
              <a:buChar char="▰"/>
              <a:defRPr/>
            </a:lvl1pPr>
            <a:lvl2pPr marL="1219170" lvl="1" indent="-507987">
              <a:spcBef>
                <a:spcPts val="1333"/>
              </a:spcBef>
              <a:spcAft>
                <a:spcPts val="0"/>
              </a:spcAft>
              <a:buSzPts val="2400"/>
              <a:buChar char="▻"/>
              <a:defRPr/>
            </a:lvl2pPr>
            <a:lvl3pPr marL="1828754" lvl="2" indent="-507987">
              <a:spcBef>
                <a:spcPts val="1333"/>
              </a:spcBef>
              <a:spcAft>
                <a:spcPts val="0"/>
              </a:spcAft>
              <a:buSzPts val="2400"/>
              <a:buChar char="▻"/>
              <a:defRPr/>
            </a:lvl3pPr>
            <a:lvl4pPr marL="2438339" lvl="3" indent="-507987">
              <a:spcBef>
                <a:spcPts val="1333"/>
              </a:spcBef>
              <a:spcAft>
                <a:spcPts val="0"/>
              </a:spcAft>
              <a:buSzPts val="2400"/>
              <a:buChar char="▻"/>
              <a:defRPr/>
            </a:lvl4pPr>
            <a:lvl5pPr marL="3047924" lvl="4" indent="-507987">
              <a:spcBef>
                <a:spcPts val="1333"/>
              </a:spcBef>
              <a:spcAft>
                <a:spcPts val="0"/>
              </a:spcAft>
              <a:buSzPts val="2400"/>
              <a:buChar char="▻"/>
              <a:defRPr/>
            </a:lvl5pPr>
            <a:lvl6pPr marL="3657509" lvl="5" indent="-507987">
              <a:spcBef>
                <a:spcPts val="1333"/>
              </a:spcBef>
              <a:spcAft>
                <a:spcPts val="0"/>
              </a:spcAft>
              <a:buSzPts val="2400"/>
              <a:buChar char="▻"/>
              <a:defRPr/>
            </a:lvl6pPr>
            <a:lvl7pPr marL="4267093" lvl="6" indent="-507987">
              <a:spcBef>
                <a:spcPts val="1333"/>
              </a:spcBef>
              <a:spcAft>
                <a:spcPts val="0"/>
              </a:spcAft>
              <a:buSzPts val="2400"/>
              <a:buChar char="▻"/>
              <a:defRPr/>
            </a:lvl7pPr>
            <a:lvl8pPr marL="4876678" lvl="7" indent="-507987">
              <a:spcBef>
                <a:spcPts val="1333"/>
              </a:spcBef>
              <a:spcAft>
                <a:spcPts val="0"/>
              </a:spcAft>
              <a:buSzPts val="2400"/>
              <a:buChar char="▻"/>
              <a:defRPr/>
            </a:lvl8pPr>
            <a:lvl9pPr marL="5486263" lvl="8" indent="-507987">
              <a:spcBef>
                <a:spcPts val="1333"/>
              </a:spcBef>
              <a:spcAft>
                <a:spcPts val="1333"/>
              </a:spcAft>
              <a:buSzPts val="2400"/>
              <a:buChar char="▻"/>
              <a:defRPr/>
            </a:lvl9pPr>
          </a:lstStyle>
          <a:p>
            <a:endParaRPr/>
          </a:p>
        </p:txBody>
      </p:sp>
      <p:sp>
        <p:nvSpPr>
          <p:cNvPr id="80" name="Google Shape;80;p5"/>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CR" smtClean="0"/>
              <a:pPr/>
              <a:t>‹Nº›</a:t>
            </a:fld>
            <a:endParaRPr lang="es-CR" dirty="0"/>
          </a:p>
        </p:txBody>
      </p:sp>
    </p:spTree>
    <p:extLst>
      <p:ext uri="{BB962C8B-B14F-4D97-AF65-F5344CB8AC3E}">
        <p14:creationId xmlns:p14="http://schemas.microsoft.com/office/powerpoint/2010/main" val="68444749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0732C96F-17E0-4FFD-99EF-367833ABE46D}"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3440299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0732C96F-17E0-4FFD-99EF-367833ABE46D}" type="datetimeFigureOut">
              <a:rPr lang="en-US" smtClean="0"/>
              <a:t>4/15/2019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1854509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0732C96F-17E0-4FFD-99EF-367833ABE46D}" type="datetimeFigureOut">
              <a:rPr lang="en-US" smtClean="0"/>
              <a:t>4/15/2019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3777826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0732C96F-17E0-4FFD-99EF-367833ABE46D}" type="datetimeFigureOut">
              <a:rPr lang="en-US" smtClean="0"/>
              <a:t>4/15/2019</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547521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0732C96F-17E0-4FFD-99EF-367833ABE46D}" type="datetimeFigureOut">
              <a:rPr lang="en-US" smtClean="0"/>
              <a:t>4/15/2019</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151308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732C96F-17E0-4FFD-99EF-367833ABE46D}" type="datetimeFigureOut">
              <a:rPr lang="en-US" smtClean="0"/>
              <a:t>4/15/2019</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2118566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0732C96F-17E0-4FFD-99EF-367833ABE46D}" type="datetimeFigureOut">
              <a:rPr lang="en-US" smtClean="0"/>
              <a:t>4/15/2019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1427266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0732C96F-17E0-4FFD-99EF-367833ABE46D}" type="datetimeFigureOut">
              <a:rPr lang="en-US" smtClean="0"/>
              <a:t>4/15/2019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18D081BC-0E2A-4743-97D1-8208F024F190}" type="slidenum">
              <a:rPr lang="en-US" smtClean="0"/>
              <a:t>‹Nº›</a:t>
            </a:fld>
            <a:endParaRPr lang="en-US"/>
          </a:p>
        </p:txBody>
      </p:sp>
    </p:spTree>
    <p:extLst>
      <p:ext uri="{BB962C8B-B14F-4D97-AF65-F5344CB8AC3E}">
        <p14:creationId xmlns:p14="http://schemas.microsoft.com/office/powerpoint/2010/main" val="730303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32C96F-17E0-4FFD-99EF-367833ABE46D}" type="datetimeFigureOut">
              <a:rPr lang="en-US" smtClean="0"/>
              <a:t>4/15/2019</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081BC-0E2A-4743-97D1-8208F024F190}" type="slidenum">
              <a:rPr lang="en-US" smtClean="0"/>
              <a:t>‹Nº›</a:t>
            </a:fld>
            <a:endParaRPr lang="en-US"/>
          </a:p>
        </p:txBody>
      </p:sp>
    </p:spTree>
    <p:extLst>
      <p:ext uri="{BB962C8B-B14F-4D97-AF65-F5344CB8AC3E}">
        <p14:creationId xmlns:p14="http://schemas.microsoft.com/office/powerpoint/2010/main" val="3777882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6.jpe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3.xml"/><Relationship Id="rId5" Type="http://schemas.openxmlformats.org/officeDocument/2006/relationships/image" Target="../media/image6.jpeg"/><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n-US"/>
          </a:p>
        </p:txBody>
      </p:sp>
      <p:sp>
        <p:nvSpPr>
          <p:cNvPr id="3" name="Subtítulo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4164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Menú espiritual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40527" y="1639546"/>
            <a:ext cx="10319655" cy="4889316"/>
          </a:xfrm>
        </p:spPr>
        <p:txBody>
          <a:bodyPr>
            <a:noAutofit/>
          </a:bodyPr>
          <a:lstStyle/>
          <a:p>
            <a:pPr marL="101598" indent="0" algn="just">
              <a:buNone/>
            </a:pPr>
            <a:r>
              <a:rPr lang="es-ES" sz="4200" b="1" dirty="0" smtClean="0">
                <a:solidFill>
                  <a:srgbClr val="0070C0"/>
                </a:solidFill>
                <a:latin typeface="Roboto Condensed" panose="020B0604020202020204"/>
              </a:rPr>
              <a:t>Nutritivo: </a:t>
            </a:r>
            <a:r>
              <a:rPr lang="es-ES" sz="4200" b="1" dirty="0">
                <a:latin typeface="Roboto Condensed" panose="020B0604020202020204"/>
              </a:rPr>
              <a:t>1 </a:t>
            </a:r>
            <a:r>
              <a:rPr lang="es-ES" sz="4200" b="1" dirty="0" smtClean="0">
                <a:latin typeface="Roboto Condensed" panose="020B0604020202020204"/>
              </a:rPr>
              <a:t>Tesalonicenses 4:23 </a:t>
            </a:r>
            <a:r>
              <a:rPr lang="es-ES" sz="4200" b="1" dirty="0">
                <a:latin typeface="Roboto Condensed" panose="020B0604020202020204"/>
              </a:rPr>
              <a:t>Alimente espíritu, mente y cuerpo.</a:t>
            </a:r>
          </a:p>
          <a:p>
            <a:pPr marL="101598" indent="0" algn="just">
              <a:buNone/>
            </a:pPr>
            <a:r>
              <a:rPr lang="es-ES" sz="4200" b="1" dirty="0" smtClean="0">
                <a:solidFill>
                  <a:srgbClr val="0070C0"/>
                </a:solidFill>
                <a:latin typeface="Roboto Condensed" panose="020B0604020202020204"/>
              </a:rPr>
              <a:t>Variado: </a:t>
            </a:r>
            <a:r>
              <a:rPr lang="es-ES" sz="4200" b="1" dirty="0" smtClean="0">
                <a:latin typeface="Roboto Condensed" panose="020B0604020202020204"/>
              </a:rPr>
              <a:t>Isaías 28:13 Estudio sistemático. Precepto </a:t>
            </a:r>
            <a:r>
              <a:rPr lang="es-ES" sz="4200" b="1" dirty="0">
                <a:latin typeface="Roboto Condensed" panose="020B0604020202020204"/>
              </a:rPr>
              <a:t>tras precepto, mandato sobre mandato, renglón tras renglón, línea sobre línea, un poquito allí, otro poquito allá</a:t>
            </a:r>
            <a:r>
              <a:rPr lang="es-ES" sz="4200" b="1" dirty="0" smtClean="0">
                <a:latin typeface="Roboto Condensed" panose="020B0604020202020204"/>
              </a:rPr>
              <a:t>.</a:t>
            </a: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0122522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Menú espiritual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188720" y="2376513"/>
            <a:ext cx="9639933" cy="3710420"/>
          </a:xfrm>
        </p:spPr>
        <p:txBody>
          <a:bodyPr>
            <a:noAutofit/>
          </a:bodyPr>
          <a:lstStyle/>
          <a:p>
            <a:pPr marL="101598" indent="0" algn="just">
              <a:buNone/>
            </a:pPr>
            <a:r>
              <a:rPr lang="es-ES" sz="4400" b="1" dirty="0" smtClean="0">
                <a:solidFill>
                  <a:srgbClr val="0070C0"/>
                </a:solidFill>
                <a:latin typeface="Roboto Condensed" panose="020B0604020202020204"/>
              </a:rPr>
              <a:t>Apetitoso:</a:t>
            </a:r>
            <a:r>
              <a:rPr lang="es-ES" sz="4400" b="1" dirty="0" smtClean="0">
                <a:latin typeface="Roboto Condensed" panose="020B0604020202020204"/>
              </a:rPr>
              <a:t> Colosenses 3:16 </a:t>
            </a:r>
            <a:r>
              <a:rPr lang="es-ES" sz="4400" b="1" dirty="0">
                <a:latin typeface="Roboto Condensed" panose="020B0604020202020204"/>
              </a:rPr>
              <a:t>La Palabra de Cristo more en abundancia. Con cantos e himnos espirituales.</a:t>
            </a:r>
          </a:p>
          <a:p>
            <a:pPr marL="101598" indent="0" algn="just">
              <a:buNone/>
            </a:pPr>
            <a:endParaRPr lang="es-ES" sz="4400" b="1" dirty="0">
              <a:latin typeface="Roboto Condensed" panose="020B0604020202020204"/>
            </a:endParaRPr>
          </a:p>
          <a:p>
            <a:pPr marL="101598" indent="0" algn="just">
              <a:buNone/>
            </a:pP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51204835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Mandato 1 </a:t>
            </a:r>
            <a:r>
              <a:rPr lang="es-CR" b="1" dirty="0" smtClean="0">
                <a:latin typeface="Roboto Condensed" panose="020B0604020202020204"/>
              </a:rPr>
              <a:t>“desde la niñez”</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9" y="2027983"/>
            <a:ext cx="10228216" cy="3710420"/>
          </a:xfrm>
        </p:spPr>
        <p:txBody>
          <a:bodyPr>
            <a:noAutofit/>
          </a:bodyPr>
          <a:lstStyle/>
          <a:p>
            <a:pPr marL="101598" indent="0" algn="just">
              <a:buNone/>
            </a:pPr>
            <a:r>
              <a:rPr lang="es-CR" sz="4400" b="1" dirty="0" smtClean="0">
                <a:latin typeface="Roboto Condensed" panose="020B0604020202020204"/>
              </a:rPr>
              <a:t>“</a:t>
            </a:r>
            <a:r>
              <a:rPr lang="es-ES" sz="4400" b="1" dirty="0" smtClean="0">
                <a:latin typeface="Roboto Condensed" panose="020B0604020202020204"/>
              </a:rPr>
              <a:t>y </a:t>
            </a:r>
            <a:r>
              <a:rPr lang="es-ES" sz="4400" b="1" dirty="0">
                <a:latin typeface="Roboto Condensed" panose="020B0604020202020204"/>
              </a:rPr>
              <a:t>que desde la niñez has sabido las Sagradas Escrituras, las cuales te pueden hacer sabio para la salvación por la fe que es en Cristo Jesús. </a:t>
            </a:r>
            <a:endParaRPr lang="es-ES" sz="4400" b="1" dirty="0" smtClean="0">
              <a:latin typeface="Roboto Condensed" panose="020B0604020202020204"/>
            </a:endParaRPr>
          </a:p>
          <a:p>
            <a:pPr marL="101598" indent="0" algn="just">
              <a:buNone/>
            </a:pPr>
            <a:r>
              <a:rPr lang="es-ES" sz="4400" b="1" dirty="0" smtClean="0">
                <a:latin typeface="Roboto Condensed" panose="020B0604020202020204"/>
              </a:rPr>
              <a:t>2 Timoteo 3:15</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41169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Mandato 1 </a:t>
            </a:r>
            <a:r>
              <a:rPr lang="es-CR" b="1" dirty="0" smtClean="0">
                <a:latin typeface="Roboto Condensed" panose="020B0604020202020204"/>
              </a:rPr>
              <a:t>“desde la niñez”</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00436" y="2035453"/>
            <a:ext cx="10764249" cy="3882019"/>
          </a:xfrm>
        </p:spPr>
        <p:txBody>
          <a:bodyPr>
            <a:noAutofit/>
          </a:bodyPr>
          <a:lstStyle/>
          <a:p>
            <a:pPr marL="101598" indent="0" algn="just">
              <a:buNone/>
            </a:pPr>
            <a:r>
              <a:rPr lang="es-CR" sz="4200" b="1" dirty="0" smtClean="0">
                <a:latin typeface="Roboto Condensed" panose="020B0604020202020204"/>
              </a:rPr>
              <a:t>El que quiera llegar a ser santo en el cielo, primero debe ser santo en su propia casa. Si los padres son verdaderos cristianos en la familia, serán miembros útiles en la iglesia y podrán dirigir los asuntos de esta y de la sociedad como manejan lo que concierne a su familia. HC pg. 308</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18419184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Mandato 1 </a:t>
            </a:r>
            <a:r>
              <a:rPr lang="es-CR" b="1" dirty="0" smtClean="0">
                <a:latin typeface="Roboto Condensed" panose="020B0604020202020204"/>
              </a:rPr>
              <a:t>“desde la niñez”</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00436" y="1881051"/>
            <a:ext cx="10764249" cy="4269776"/>
          </a:xfrm>
        </p:spPr>
        <p:txBody>
          <a:bodyPr>
            <a:noAutofit/>
          </a:bodyPr>
          <a:lstStyle/>
          <a:p>
            <a:pPr marL="101598" indent="0" algn="just">
              <a:buNone/>
            </a:pPr>
            <a:r>
              <a:rPr lang="es-CR" sz="4200" b="1" dirty="0" smtClean="0">
                <a:latin typeface="Roboto Condensed" panose="020B0604020202020204"/>
              </a:rPr>
              <a:t>Los padres ocupan el lugar de Dios frente a sus hijos para decirles con firmeza y dominio propio lo que tienen que hacer o no deben hacer. Todo esfuerzo hecho en favor de ellos con bondad y dominio propio cultivará en su carácter los elementos de la firmeza y la decisión. HC pg. 309</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6213473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Mandato 1 </a:t>
            </a:r>
            <a:r>
              <a:rPr lang="es-CR" b="1" dirty="0" smtClean="0">
                <a:latin typeface="Roboto Condensed" panose="020B0604020202020204"/>
              </a:rPr>
              <a:t>“desde la niñez”</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580173" y="1959429"/>
            <a:ext cx="10764249" cy="4362994"/>
          </a:xfrm>
        </p:spPr>
        <p:txBody>
          <a:bodyPr>
            <a:noAutofit/>
          </a:bodyPr>
          <a:lstStyle/>
          <a:p>
            <a:pPr marL="101598" indent="0" algn="just">
              <a:buNone/>
            </a:pPr>
            <a:r>
              <a:rPr lang="es-CR" sz="4200" b="1" dirty="0" smtClean="0">
                <a:latin typeface="Roboto Condensed" panose="020B0604020202020204"/>
              </a:rPr>
              <a:t>En muy tierna edad, los niños son susceptibles a las influencias divinas. El Señor dedica a estos niños su cuidado especial; y cuando se crían en la disciplina y amonestación del Señor, resultan en una ayuda para los padres y no en un estorbo. </a:t>
            </a:r>
          </a:p>
          <a:p>
            <a:pPr marL="101598" indent="0" algn="just">
              <a:buNone/>
            </a:pPr>
            <a:r>
              <a:rPr lang="es-CR" sz="4200" b="1" dirty="0" smtClean="0">
                <a:latin typeface="Roboto Condensed" panose="020B0604020202020204"/>
              </a:rPr>
              <a:t>HC pg. 310</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9837125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Mandato 1 </a:t>
            </a:r>
            <a:r>
              <a:rPr lang="es-CR" b="1" dirty="0" smtClean="0">
                <a:latin typeface="Roboto Condensed" panose="020B0604020202020204"/>
              </a:rPr>
              <a:t>“desde la niñez”</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40526" y="2205273"/>
            <a:ext cx="10006148" cy="3710420"/>
          </a:xfrm>
        </p:spPr>
        <p:txBody>
          <a:bodyPr>
            <a:noAutofit/>
          </a:bodyPr>
          <a:lstStyle/>
          <a:p>
            <a:pPr marL="101598" indent="0" algn="just">
              <a:buNone/>
            </a:pPr>
            <a:r>
              <a:rPr lang="es-CR" sz="4400" b="1" dirty="0" smtClean="0">
                <a:latin typeface="Roboto Condensed" panose="020B0604020202020204"/>
              </a:rPr>
              <a:t>Los ángeles se deleitan en un hogar donde Dios reina supremo, y donde se enseña a los niños a reverenciar la religión, la Biblia y al Creador. </a:t>
            </a:r>
          </a:p>
          <a:p>
            <a:pPr marL="101598" indent="0" algn="just">
              <a:buNone/>
            </a:pPr>
            <a:r>
              <a:rPr lang="es-CR" sz="4400" b="1" dirty="0" smtClean="0">
                <a:latin typeface="Roboto Condensed" panose="020B0604020202020204"/>
              </a:rPr>
              <a:t>HC pg. 311</a:t>
            </a: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4571400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Mandato 1 </a:t>
            </a:r>
            <a:r>
              <a:rPr lang="es-CR" b="1" dirty="0" smtClean="0">
                <a:latin typeface="Roboto Condensed" panose="020B0604020202020204"/>
              </a:rPr>
              <a:t>“desde la niñez”</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96834" y="1946367"/>
            <a:ext cx="10424160" cy="4047704"/>
          </a:xfrm>
        </p:spPr>
        <p:txBody>
          <a:bodyPr>
            <a:noAutofit/>
          </a:bodyPr>
          <a:lstStyle/>
          <a:p>
            <a:pPr marL="101598" indent="0" algn="just">
              <a:buNone/>
            </a:pPr>
            <a:r>
              <a:rPr lang="es-CR" sz="4200" b="1" dirty="0" smtClean="0">
                <a:latin typeface="Roboto Condensed" panose="020B0604020202020204"/>
              </a:rPr>
              <a:t>Por su buen ánimo, su cortesía cristiana y su amor compasivo, los padres han de hacer atractiva la religión de Cristo; pero tienen que ser firmes al exigir respeto y obediencia. Los principios correctos deben quedar establecidos en la mente del niño. HC pg.312</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7112056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Mandato 1 </a:t>
            </a:r>
            <a:r>
              <a:rPr lang="es-CR" b="1" dirty="0" smtClean="0">
                <a:latin typeface="Roboto Condensed" panose="020B0604020202020204"/>
              </a:rPr>
              <a:t>“desde la niñez”</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548186" y="1898776"/>
            <a:ext cx="10698934" cy="4697614"/>
          </a:xfrm>
        </p:spPr>
        <p:txBody>
          <a:bodyPr>
            <a:noAutofit/>
          </a:bodyPr>
          <a:lstStyle/>
          <a:p>
            <a:pPr marL="101598" indent="0" algn="just">
              <a:buNone/>
            </a:pPr>
            <a:r>
              <a:rPr lang="es-CR" sz="4200" b="1" dirty="0" smtClean="0">
                <a:latin typeface="Roboto Condensed" panose="020B0604020202020204"/>
              </a:rPr>
              <a:t>Significa:</a:t>
            </a:r>
          </a:p>
          <a:p>
            <a:pPr algn="just">
              <a:buFont typeface="Wingdings" panose="05000000000000000000" pitchFamily="2" charset="2"/>
              <a:buChar char="§"/>
            </a:pPr>
            <a:r>
              <a:rPr lang="es-CR" sz="4200" b="1" dirty="0" smtClean="0">
                <a:latin typeface="Roboto Condensed" panose="020B0604020202020204"/>
              </a:rPr>
              <a:t>Los padres deben ser un ejemplo de verdadero cristianismo.</a:t>
            </a:r>
          </a:p>
          <a:p>
            <a:pPr algn="just">
              <a:buFont typeface="Wingdings" panose="05000000000000000000" pitchFamily="2" charset="2"/>
              <a:buChar char="§"/>
            </a:pPr>
            <a:r>
              <a:rPr lang="es-CR" sz="4200" b="1" dirty="0" smtClean="0">
                <a:latin typeface="Roboto Condensed" panose="020B0604020202020204"/>
              </a:rPr>
              <a:t>Enseñar con firmeza y dominio propio lo que deben de hacer y no deben de hacer.</a:t>
            </a:r>
          </a:p>
          <a:p>
            <a:pPr algn="just">
              <a:buFont typeface="Wingdings" panose="05000000000000000000" pitchFamily="2" charset="2"/>
              <a:buChar char="§"/>
            </a:pPr>
            <a:r>
              <a:rPr lang="es-CR" sz="4200" b="1" dirty="0" smtClean="0">
                <a:latin typeface="Roboto Condensed" panose="020B0604020202020204"/>
              </a:rPr>
              <a:t>Criarlos en disciplina y amonestación del Señor.</a:t>
            </a:r>
          </a:p>
          <a:p>
            <a:pPr algn="just">
              <a:buFont typeface="Wingdings" panose="05000000000000000000" pitchFamily="2" charset="2"/>
              <a:buChar char="§"/>
            </a:pP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585052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Mandato 1 </a:t>
            </a:r>
            <a:r>
              <a:rPr lang="es-CR" b="1" dirty="0" smtClean="0">
                <a:latin typeface="Roboto Condensed" panose="020B0604020202020204"/>
              </a:rPr>
              <a:t>“desde la niñez”</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513174" y="1242302"/>
            <a:ext cx="10831248" cy="5536873"/>
          </a:xfrm>
        </p:spPr>
        <p:txBody>
          <a:bodyPr>
            <a:noAutofit/>
          </a:bodyPr>
          <a:lstStyle/>
          <a:p>
            <a:pPr marL="101598" indent="0" algn="just">
              <a:buNone/>
            </a:pPr>
            <a:r>
              <a:rPr lang="es-CR" sz="3500" b="1" dirty="0" smtClean="0">
                <a:latin typeface="Roboto Condensed" panose="020B0604020202020204"/>
              </a:rPr>
              <a:t>Significa:</a:t>
            </a:r>
          </a:p>
          <a:p>
            <a:pPr algn="just">
              <a:buFont typeface="Wingdings" panose="05000000000000000000" pitchFamily="2" charset="2"/>
              <a:buChar char="§"/>
            </a:pPr>
            <a:r>
              <a:rPr lang="es-CR" sz="3500" b="1" dirty="0" smtClean="0">
                <a:latin typeface="Roboto Condensed" panose="020B0604020202020204"/>
              </a:rPr>
              <a:t>Los ángeles viven en los hogares donde Dios es supremo, y donde se enseña a reverenciar la Biblia y al Creador.</a:t>
            </a:r>
          </a:p>
          <a:p>
            <a:pPr algn="just">
              <a:buFont typeface="Wingdings" panose="05000000000000000000" pitchFamily="2" charset="2"/>
              <a:buChar char="§"/>
            </a:pPr>
            <a:r>
              <a:rPr lang="es-CR" sz="3500" b="1" dirty="0" smtClean="0">
                <a:latin typeface="Roboto Condensed" panose="020B0604020202020204"/>
              </a:rPr>
              <a:t>Los padres deben hacer atractiva la religión gracias a su buen ánimo, cortesía cristiana y su amor compasivo.</a:t>
            </a:r>
          </a:p>
          <a:p>
            <a:pPr algn="just">
              <a:buFont typeface="Wingdings" panose="05000000000000000000" pitchFamily="2" charset="2"/>
              <a:buChar char="§"/>
            </a:pPr>
            <a:r>
              <a:rPr lang="es-CR" sz="3500" b="1" dirty="0" smtClean="0">
                <a:latin typeface="Roboto Condensed" panose="020B0604020202020204"/>
              </a:rPr>
              <a:t>Los padres deben exigir a sus hijos respeto y obediencia a los principios correctos.</a:t>
            </a:r>
            <a:endParaRPr lang="es-ES" sz="35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4301940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1"/>
          <p:cNvSpPr txBox="1">
            <a:spLocks noGrp="1"/>
          </p:cNvSpPr>
          <p:nvPr>
            <p:ph type="ctrTitle"/>
          </p:nvPr>
        </p:nvSpPr>
        <p:spPr>
          <a:xfrm>
            <a:off x="1140567" y="1297594"/>
            <a:ext cx="7524205" cy="3949200"/>
          </a:xfrm>
          <a:prstGeom prst="rect">
            <a:avLst/>
          </a:prstGeom>
        </p:spPr>
        <p:txBody>
          <a:bodyPr spcFirstLastPara="1" wrap="square" lIns="121900" tIns="121900" rIns="121900" bIns="121900" anchor="ctr" anchorCtr="0">
            <a:noAutofit/>
          </a:bodyPr>
          <a:lstStyle/>
          <a:p>
            <a:pPr algn="just"/>
            <a:r>
              <a:rPr lang="es-ES" sz="5400" b="1" dirty="0" smtClean="0">
                <a:solidFill>
                  <a:schemeClr val="bg1"/>
                </a:solidFill>
                <a:latin typeface="Roboto Condensed" panose="020B0604020202020204" charset="0"/>
                <a:ea typeface="Roboto Condensed" panose="020B0604020202020204" charset="0"/>
              </a:rPr>
              <a:t>REAVIVAMIENTO ES: APRENDER A COMER LA PALABRA DE DIOS</a:t>
            </a:r>
            <a:endParaRPr lang="en-US" sz="5400" b="1" dirty="0">
              <a:solidFill>
                <a:schemeClr val="bg1"/>
              </a:solidFill>
              <a:latin typeface="Roboto Condensed" panose="020B0604020202020204" charset="0"/>
              <a:ea typeface="Roboto Condensed" panose="020B0604020202020204" charset="0"/>
            </a:endParaRPr>
          </a:p>
        </p:txBody>
      </p:sp>
      <p:pic>
        <p:nvPicPr>
          <p:cNvPr id="1028" name="Picture 4" descr="Imagen relacionada">
            <a:extLst>
              <a:ext uri="{FF2B5EF4-FFF2-40B4-BE49-F238E27FC236}">
                <a16:creationId xmlns:a16="http://schemas.microsoft.com/office/drawing/2014/main" id="{B1D97338-3D59-4400-98D5-6DA428DB65D2}"/>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9925297" y="4966872"/>
            <a:ext cx="1754751" cy="145433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sultado de imagen para logo de mayordomia">
            <a:extLst>
              <a:ext uri="{FF2B5EF4-FFF2-40B4-BE49-F238E27FC236}">
                <a16:creationId xmlns:a16="http://schemas.microsoft.com/office/drawing/2014/main" id="{2E119204-9255-4CB1-A240-B04B53BD7A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8738904" y="5051073"/>
            <a:ext cx="1795993" cy="1285931"/>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FBD342AA-5DB7-4FB2-BE8D-2ACD80EE86AE}"/>
              </a:ext>
            </a:extLst>
          </p:cNvPr>
          <p:cNvSpPr txBox="1"/>
          <p:nvPr/>
        </p:nvSpPr>
        <p:spPr>
          <a:xfrm>
            <a:off x="8478955" y="6326220"/>
            <a:ext cx="3713045" cy="369332"/>
          </a:xfrm>
          <a:prstGeom prst="rect">
            <a:avLst/>
          </a:prstGeom>
          <a:noFill/>
        </p:spPr>
        <p:txBody>
          <a:bodyPr wrap="square" rtlCol="0">
            <a:spAutoFit/>
          </a:bodyPr>
          <a:lstStyle/>
          <a:p>
            <a:pPr algn="ctr"/>
            <a:r>
              <a:rPr lang="es-CR" b="1" dirty="0">
                <a:latin typeface="Arial Black" panose="020B0A04020102020204" pitchFamily="34" charset="0"/>
                <a:ea typeface="Roboto Condensed" panose="020B0604020202020204" charset="0"/>
              </a:rPr>
              <a:t>Comunión y Misión</a:t>
            </a:r>
          </a:p>
        </p:txBody>
      </p:sp>
      <p:sp>
        <p:nvSpPr>
          <p:cNvPr id="6" name="Rectángulo 5">
            <a:extLst>
              <a:ext uri="{FF2B5EF4-FFF2-40B4-BE49-F238E27FC236}">
                <a16:creationId xmlns:a16="http://schemas.microsoft.com/office/drawing/2014/main" id="{B25FA3DF-F206-4CEE-9F23-E8EB3B15C455}"/>
              </a:ext>
            </a:extLst>
          </p:cNvPr>
          <p:cNvSpPr/>
          <p:nvPr/>
        </p:nvSpPr>
        <p:spPr>
          <a:xfrm>
            <a:off x="5138938" y="5694038"/>
            <a:ext cx="2148345" cy="400110"/>
          </a:xfrm>
          <a:prstGeom prst="rect">
            <a:avLst/>
          </a:prstGeom>
        </p:spPr>
        <p:txBody>
          <a:bodyPr wrap="none">
            <a:spAutoFit/>
          </a:bodyPr>
          <a:lstStyle/>
          <a:p>
            <a:pPr algn="ctr"/>
            <a:r>
              <a:rPr lang="es-CR" sz="2000" b="1" dirty="0" smtClean="0">
                <a:solidFill>
                  <a:schemeClr val="bg1"/>
                </a:solidFill>
                <a:latin typeface="Roboto Condensed" panose="020B0604020202020204"/>
              </a:rPr>
              <a:t>TEMA 3 lunes 29</a:t>
            </a:r>
            <a:endParaRPr lang="es-CR" sz="2000" b="1" dirty="0">
              <a:solidFill>
                <a:schemeClr val="bg1"/>
              </a:solidFill>
              <a:latin typeface="Roboto Condensed" panose="020B0604020202020204"/>
            </a:endParaRPr>
          </a:p>
        </p:txBody>
      </p:sp>
    </p:spTree>
    <p:extLst>
      <p:ext uri="{BB962C8B-B14F-4D97-AF65-F5344CB8AC3E}">
        <p14:creationId xmlns:p14="http://schemas.microsoft.com/office/powerpoint/2010/main" val="31056569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175657" y="2151696"/>
            <a:ext cx="9263679" cy="3710420"/>
          </a:xfrm>
        </p:spPr>
        <p:txBody>
          <a:bodyPr>
            <a:noAutofit/>
          </a:bodyPr>
          <a:lstStyle/>
          <a:p>
            <a:pPr marL="101598" indent="0" algn="just">
              <a:buNone/>
            </a:pPr>
            <a:r>
              <a:rPr lang="es-ES" sz="4400" b="1" dirty="0">
                <a:latin typeface="Roboto Condensed" panose="020B0604020202020204"/>
              </a:rPr>
              <a:t>Toda la Escritura es inspirada por Dios, y útil para enseñar, para redargüir, para corregir, para instruir en </a:t>
            </a:r>
            <a:r>
              <a:rPr lang="es-ES" sz="4400" b="1" dirty="0" smtClean="0">
                <a:latin typeface="Roboto Condensed" panose="020B0604020202020204"/>
              </a:rPr>
              <a:t>justicia. 2 Timoteo 3:16</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6766922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88276" y="2050603"/>
            <a:ext cx="10306593" cy="3710420"/>
          </a:xfrm>
        </p:spPr>
        <p:txBody>
          <a:bodyPr>
            <a:noAutofit/>
          </a:bodyPr>
          <a:lstStyle/>
          <a:p>
            <a:pPr marL="101598" indent="0" algn="just">
              <a:buNone/>
            </a:pPr>
            <a:r>
              <a:rPr lang="es-ES" sz="4400" b="1" dirty="0" smtClean="0">
                <a:latin typeface="Roboto Condensed" panose="020B0604020202020204"/>
              </a:rPr>
              <a:t>Sólo </a:t>
            </a:r>
            <a:r>
              <a:rPr lang="es-ES" sz="4400" b="1" dirty="0">
                <a:latin typeface="Roboto Condensed" panose="020B0604020202020204"/>
              </a:rPr>
              <a:t>la Biblia revela cómo los hombres pueden romper las ataduras de los hábitos pecaminosos y encontrar el perdón de Dios. Por eso el primer deber del hombre debe ser entender la Biblia por sí mismo. </a:t>
            </a:r>
            <a:r>
              <a:rPr lang="es-ES" sz="4400" b="1" dirty="0" smtClean="0">
                <a:latin typeface="Roboto Condensed" panose="020B0604020202020204"/>
              </a:rPr>
              <a:t>CBA T6 cap. 38</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0327797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36024" y="1911758"/>
            <a:ext cx="10384970" cy="4319223"/>
          </a:xfrm>
        </p:spPr>
        <p:txBody>
          <a:bodyPr>
            <a:noAutofit/>
          </a:bodyPr>
          <a:lstStyle/>
          <a:p>
            <a:pPr marL="101598" indent="0" algn="just">
              <a:buNone/>
            </a:pPr>
            <a:r>
              <a:rPr lang="es-ES" sz="4200" b="1" dirty="0" smtClean="0">
                <a:solidFill>
                  <a:srgbClr val="0070C0"/>
                </a:solidFill>
                <a:latin typeface="Roboto Condensed" panose="020B0604020202020204"/>
              </a:rPr>
              <a:t>Toda la Escritura inspirada por Dios:</a:t>
            </a:r>
          </a:p>
          <a:p>
            <a:pPr algn="just">
              <a:buFont typeface="Wingdings" panose="05000000000000000000" pitchFamily="2" charset="2"/>
              <a:buChar char="§"/>
            </a:pPr>
            <a:r>
              <a:rPr lang="es-ES" sz="4200" b="1" dirty="0" smtClean="0">
                <a:latin typeface="Roboto Condensed" panose="020B0604020202020204"/>
              </a:rPr>
              <a:t>Los escritos de Moisés</a:t>
            </a:r>
          </a:p>
          <a:p>
            <a:pPr algn="just">
              <a:buFont typeface="Wingdings" panose="05000000000000000000" pitchFamily="2" charset="2"/>
              <a:buChar char="§"/>
            </a:pPr>
            <a:r>
              <a:rPr lang="es-ES" sz="4200" b="1" dirty="0" smtClean="0">
                <a:latin typeface="Roboto Condensed" panose="020B0604020202020204"/>
              </a:rPr>
              <a:t>Todos los profetas</a:t>
            </a:r>
          </a:p>
          <a:p>
            <a:pPr algn="just">
              <a:buFont typeface="Wingdings" panose="05000000000000000000" pitchFamily="2" charset="2"/>
              <a:buChar char="§"/>
            </a:pPr>
            <a:r>
              <a:rPr lang="es-ES" sz="4200" b="1" dirty="0" smtClean="0">
                <a:latin typeface="Roboto Condensed" panose="020B0604020202020204"/>
              </a:rPr>
              <a:t>Los salmos</a:t>
            </a:r>
          </a:p>
          <a:p>
            <a:pPr algn="just">
              <a:buFont typeface="Wingdings" panose="05000000000000000000" pitchFamily="2" charset="2"/>
              <a:buChar char="§"/>
            </a:pPr>
            <a:r>
              <a:rPr lang="es-ES" sz="4200" b="1" dirty="0" smtClean="0">
                <a:latin typeface="Roboto Condensed" panose="020B0604020202020204"/>
              </a:rPr>
              <a:t>Todo el Nuevo Testamento: los evangelios, epístolas de Pablo, Santiago, Pedro, Juan y Judas.</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815186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18459" y="2111113"/>
            <a:ext cx="10384970" cy="3710420"/>
          </a:xfrm>
        </p:spPr>
        <p:txBody>
          <a:bodyPr>
            <a:noAutofit/>
          </a:bodyPr>
          <a:lstStyle/>
          <a:p>
            <a:pPr marL="101598" indent="0" algn="just">
              <a:buNone/>
            </a:pPr>
            <a:r>
              <a:rPr lang="es-ES" sz="4400" b="1" dirty="0" smtClean="0">
                <a:solidFill>
                  <a:srgbClr val="0070C0"/>
                </a:solidFill>
                <a:latin typeface="Roboto Condensed" panose="020B0604020202020204"/>
              </a:rPr>
              <a:t>Toda la Escritura: Los libros de Moisés</a:t>
            </a:r>
            <a:endParaRPr lang="es-ES" sz="4400" b="1" dirty="0">
              <a:solidFill>
                <a:srgbClr val="0070C0"/>
              </a:solidFill>
              <a:latin typeface="Roboto Condensed" panose="020B0604020202020204"/>
            </a:endParaRPr>
          </a:p>
          <a:p>
            <a:pPr marL="101598" indent="0" algn="just">
              <a:buNone/>
            </a:pPr>
            <a:r>
              <a:rPr lang="es-ES" sz="4400" b="1" dirty="0">
                <a:latin typeface="Roboto Condensed" panose="020B0604020202020204"/>
              </a:rPr>
              <a:t>Porque </a:t>
            </a:r>
            <a:r>
              <a:rPr lang="es-ES" sz="4400" b="1" dirty="0">
                <a:solidFill>
                  <a:srgbClr val="0070C0"/>
                </a:solidFill>
                <a:latin typeface="Roboto Condensed" panose="020B0604020202020204"/>
              </a:rPr>
              <a:t>si creyeseis a Moisés,</a:t>
            </a:r>
            <a:r>
              <a:rPr lang="es-ES" sz="4400" b="1" dirty="0">
                <a:latin typeface="Roboto Condensed" panose="020B0604020202020204"/>
              </a:rPr>
              <a:t> me creeríais a mí, </a:t>
            </a:r>
            <a:r>
              <a:rPr lang="es-ES" sz="4400" b="1" dirty="0">
                <a:solidFill>
                  <a:srgbClr val="0070C0"/>
                </a:solidFill>
                <a:latin typeface="Roboto Condensed" panose="020B0604020202020204"/>
              </a:rPr>
              <a:t>porque de mí escribió él.</a:t>
            </a:r>
            <a:r>
              <a:rPr lang="es-ES" sz="4400" b="1" dirty="0">
                <a:latin typeface="Roboto Condensed" panose="020B0604020202020204"/>
              </a:rPr>
              <a:t> </a:t>
            </a:r>
            <a:r>
              <a:rPr lang="es-ES" sz="4400" b="1" dirty="0" smtClean="0">
                <a:latin typeface="Roboto Condensed" panose="020B0604020202020204"/>
              </a:rPr>
              <a:t>Pero </a:t>
            </a:r>
            <a:r>
              <a:rPr lang="es-ES" sz="4400" b="1" dirty="0">
                <a:latin typeface="Roboto Condensed" panose="020B0604020202020204"/>
              </a:rPr>
              <a:t>si no creéis a sus escritos, ¿cómo creeréis a mis palabras? </a:t>
            </a:r>
            <a:r>
              <a:rPr lang="es-ES" sz="4400" b="1" dirty="0" smtClean="0">
                <a:latin typeface="Roboto Condensed" panose="020B0604020202020204"/>
              </a:rPr>
              <a:t>Juan 5:46,47</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6953488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332411" y="1820317"/>
            <a:ext cx="9106925" cy="4319223"/>
          </a:xfrm>
        </p:spPr>
        <p:txBody>
          <a:bodyPr>
            <a:noAutofit/>
          </a:bodyPr>
          <a:lstStyle/>
          <a:p>
            <a:pPr marL="101598" indent="0" algn="just">
              <a:buNone/>
            </a:pPr>
            <a:r>
              <a:rPr lang="es-ES" sz="4400" b="1" dirty="0" smtClean="0">
                <a:solidFill>
                  <a:srgbClr val="0070C0"/>
                </a:solidFill>
                <a:latin typeface="Roboto Condensed" panose="020B0604020202020204"/>
              </a:rPr>
              <a:t>Los escritos de Moisés</a:t>
            </a:r>
            <a:r>
              <a:rPr lang="es-ES" sz="4400" b="1" dirty="0">
                <a:solidFill>
                  <a:srgbClr val="0070C0"/>
                </a:solidFill>
                <a:latin typeface="Roboto Condensed" panose="020B0604020202020204"/>
              </a:rPr>
              <a:t> </a:t>
            </a:r>
            <a:r>
              <a:rPr lang="es-ES" sz="4400" b="1" dirty="0" smtClean="0">
                <a:solidFill>
                  <a:srgbClr val="0070C0"/>
                </a:solidFill>
                <a:latin typeface="Roboto Condensed" panose="020B0604020202020204"/>
              </a:rPr>
              <a:t>= Revelan a Jesús: </a:t>
            </a:r>
            <a:r>
              <a:rPr lang="es-ES" sz="4400" b="1" dirty="0" smtClean="0">
                <a:latin typeface="Roboto Condensed" panose="020B0604020202020204"/>
              </a:rPr>
              <a:t>Génesis, Éxodo, Levítico, Números, Deuteronomio y Job</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4600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83772" y="2050601"/>
            <a:ext cx="10384970" cy="3710420"/>
          </a:xfrm>
        </p:spPr>
        <p:txBody>
          <a:bodyPr>
            <a:noAutofit/>
          </a:bodyPr>
          <a:lstStyle/>
          <a:p>
            <a:pPr marL="101598" indent="0" algn="just">
              <a:buNone/>
            </a:pPr>
            <a:r>
              <a:rPr lang="es-ES" sz="4400" b="1" dirty="0" smtClean="0">
                <a:solidFill>
                  <a:srgbClr val="0070C0"/>
                </a:solidFill>
                <a:latin typeface="Roboto Condensed" panose="020B0604020202020204"/>
              </a:rPr>
              <a:t>Toda la Escritura: Los profetas</a:t>
            </a:r>
          </a:p>
          <a:p>
            <a:pPr marL="101598" indent="0" algn="just">
              <a:buNone/>
            </a:pPr>
            <a:r>
              <a:rPr lang="es-ES" sz="4400" b="1" dirty="0" smtClean="0">
                <a:latin typeface="Roboto Condensed" panose="020B0604020202020204"/>
              </a:rPr>
              <a:t>“Y </a:t>
            </a:r>
            <a:r>
              <a:rPr lang="es-ES" sz="4400" b="1" dirty="0">
                <a:latin typeface="Roboto Condensed" panose="020B0604020202020204"/>
              </a:rPr>
              <a:t>comenzando desde Moisés, y </a:t>
            </a:r>
            <a:r>
              <a:rPr lang="es-ES" sz="4400" b="1" dirty="0">
                <a:solidFill>
                  <a:srgbClr val="0070C0"/>
                </a:solidFill>
                <a:latin typeface="Roboto Condensed" panose="020B0604020202020204"/>
              </a:rPr>
              <a:t>siguiendo por todos los profetas,</a:t>
            </a:r>
            <a:r>
              <a:rPr lang="es-ES" sz="4400" b="1" dirty="0">
                <a:latin typeface="Roboto Condensed" panose="020B0604020202020204"/>
              </a:rPr>
              <a:t> les declaraba en todas las Escrituras lo que de él decían</a:t>
            </a:r>
            <a:r>
              <a:rPr lang="es-ES" sz="4400" b="1" dirty="0" smtClean="0">
                <a:latin typeface="Roboto Condensed" panose="020B0604020202020204"/>
              </a:rPr>
              <a:t>.” Lucas 24:27</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46907097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36024" y="1950947"/>
            <a:ext cx="10384970" cy="4319223"/>
          </a:xfrm>
        </p:spPr>
        <p:txBody>
          <a:bodyPr>
            <a:noAutofit/>
          </a:bodyPr>
          <a:lstStyle/>
          <a:p>
            <a:pPr marL="101598" indent="0" algn="just">
              <a:buNone/>
            </a:pPr>
            <a:r>
              <a:rPr lang="es-ES" sz="4400" b="1" dirty="0" smtClean="0">
                <a:solidFill>
                  <a:srgbClr val="0070C0"/>
                </a:solidFill>
                <a:latin typeface="Roboto Condensed" panose="020B0604020202020204"/>
              </a:rPr>
              <a:t>Todos los profetas</a:t>
            </a:r>
            <a:r>
              <a:rPr lang="es-ES" sz="4400" b="1" dirty="0">
                <a:solidFill>
                  <a:srgbClr val="0070C0"/>
                </a:solidFill>
                <a:latin typeface="Roboto Condensed" panose="020B0604020202020204"/>
              </a:rPr>
              <a:t> </a:t>
            </a:r>
            <a:r>
              <a:rPr lang="es-ES" sz="4400" b="1" dirty="0" smtClean="0">
                <a:solidFill>
                  <a:srgbClr val="0070C0"/>
                </a:solidFill>
                <a:latin typeface="Roboto Condensed" panose="020B0604020202020204"/>
              </a:rPr>
              <a:t>= Revelan a Jesús:</a:t>
            </a:r>
            <a:endParaRPr lang="es-ES" sz="4400" b="1" dirty="0" smtClean="0">
              <a:latin typeface="Roboto Condensed" panose="020B0604020202020204"/>
            </a:endParaRPr>
          </a:p>
          <a:p>
            <a:pPr marL="101598" indent="0" algn="just">
              <a:buNone/>
            </a:pPr>
            <a:r>
              <a:rPr lang="es-ES" sz="4400" b="1" dirty="0" smtClean="0">
                <a:solidFill>
                  <a:srgbClr val="0070C0"/>
                </a:solidFill>
                <a:latin typeface="Roboto Condensed" panose="020B0604020202020204"/>
              </a:rPr>
              <a:t>Anteriores: </a:t>
            </a:r>
            <a:r>
              <a:rPr lang="es-ES" sz="4400" b="1" dirty="0" smtClean="0">
                <a:latin typeface="Roboto Condensed" panose="020B0604020202020204"/>
              </a:rPr>
              <a:t>Josué, Jueces, Rut, Samuel, Reyes, Crónicas, Esdras, Nehemías, Ester.</a:t>
            </a:r>
          </a:p>
          <a:p>
            <a:pPr marL="101598" indent="0" algn="just">
              <a:buNone/>
            </a:pPr>
            <a:r>
              <a:rPr lang="es-ES" sz="4400" b="1" dirty="0" smtClean="0">
                <a:solidFill>
                  <a:srgbClr val="0070C0"/>
                </a:solidFill>
                <a:latin typeface="Roboto Condensed" panose="020B0604020202020204"/>
              </a:rPr>
              <a:t>Posteriores mayores: </a:t>
            </a:r>
            <a:r>
              <a:rPr lang="es-ES" sz="4400" b="1" dirty="0" smtClean="0">
                <a:latin typeface="Roboto Condensed" panose="020B0604020202020204"/>
              </a:rPr>
              <a:t>Isaías, Jeremías, Ezequiel</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648390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36024" y="1950947"/>
            <a:ext cx="10384970" cy="4319223"/>
          </a:xfrm>
        </p:spPr>
        <p:txBody>
          <a:bodyPr>
            <a:noAutofit/>
          </a:bodyPr>
          <a:lstStyle/>
          <a:p>
            <a:pPr marL="101598" indent="0" algn="just">
              <a:buNone/>
            </a:pPr>
            <a:r>
              <a:rPr lang="es-ES" sz="4400" b="1" dirty="0" smtClean="0">
                <a:solidFill>
                  <a:srgbClr val="0070C0"/>
                </a:solidFill>
                <a:latin typeface="Roboto Condensed" panose="020B0604020202020204"/>
              </a:rPr>
              <a:t>Todos los profetas</a:t>
            </a:r>
            <a:r>
              <a:rPr lang="es-ES" sz="4400" b="1" dirty="0">
                <a:solidFill>
                  <a:srgbClr val="0070C0"/>
                </a:solidFill>
                <a:latin typeface="Roboto Condensed" panose="020B0604020202020204"/>
              </a:rPr>
              <a:t> </a:t>
            </a:r>
            <a:r>
              <a:rPr lang="es-ES" sz="4400" b="1" dirty="0" smtClean="0">
                <a:solidFill>
                  <a:srgbClr val="0070C0"/>
                </a:solidFill>
                <a:latin typeface="Roboto Condensed" panose="020B0604020202020204"/>
              </a:rPr>
              <a:t>= Revelan a Jesús</a:t>
            </a:r>
            <a:endParaRPr lang="es-ES" sz="4400" b="1" dirty="0" smtClean="0">
              <a:latin typeface="Roboto Condensed" panose="020B0604020202020204"/>
            </a:endParaRPr>
          </a:p>
          <a:p>
            <a:pPr marL="101598" indent="0" algn="just">
              <a:buNone/>
            </a:pPr>
            <a:r>
              <a:rPr lang="es-ES" sz="4400" b="1" dirty="0" smtClean="0">
                <a:solidFill>
                  <a:srgbClr val="0070C0"/>
                </a:solidFill>
                <a:latin typeface="Roboto Condensed" panose="020B0604020202020204"/>
              </a:rPr>
              <a:t>Posteriores menores: </a:t>
            </a:r>
            <a:r>
              <a:rPr lang="es-ES" sz="4400" b="1" dirty="0" smtClean="0">
                <a:latin typeface="Roboto Condensed" panose="020B0604020202020204"/>
              </a:rPr>
              <a:t>Daniel, Oseas, Joel, Amós, Abdías, Jonás, Miqueas, Nahúm, Habacuc, Sofonías, Hageo, Zacarías, Malaquías.</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9197565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36024" y="1950947"/>
            <a:ext cx="10384970" cy="4319223"/>
          </a:xfrm>
        </p:spPr>
        <p:txBody>
          <a:bodyPr>
            <a:noAutofit/>
          </a:bodyPr>
          <a:lstStyle/>
          <a:p>
            <a:pPr marL="101598" indent="0" algn="just">
              <a:buNone/>
            </a:pPr>
            <a:r>
              <a:rPr lang="es-ES" sz="4400" b="1" dirty="0" smtClean="0">
                <a:solidFill>
                  <a:srgbClr val="0070C0"/>
                </a:solidFill>
                <a:latin typeface="Roboto Condensed" panose="020B0604020202020204"/>
              </a:rPr>
              <a:t>Toda la Escritura: Los salmos</a:t>
            </a:r>
          </a:p>
          <a:p>
            <a:pPr marL="101598" indent="0" algn="just">
              <a:buNone/>
            </a:pPr>
            <a:r>
              <a:rPr lang="es-ES" sz="4400" b="1" dirty="0" smtClean="0">
                <a:latin typeface="Roboto Condensed" panose="020B0604020202020204"/>
              </a:rPr>
              <a:t>“Y </a:t>
            </a:r>
            <a:r>
              <a:rPr lang="es-ES" sz="4400" b="1" dirty="0">
                <a:latin typeface="Roboto Condensed" panose="020B0604020202020204"/>
              </a:rPr>
              <a:t>les dijo: Estas son las palabras que os hablé, estando aún con vosotros: que era necesario que </a:t>
            </a:r>
            <a:r>
              <a:rPr lang="es-ES" sz="4400" b="1" dirty="0">
                <a:solidFill>
                  <a:srgbClr val="0070C0"/>
                </a:solidFill>
                <a:latin typeface="Roboto Condensed" panose="020B0604020202020204"/>
              </a:rPr>
              <a:t>se cumpliese todo lo que está escrito de mí </a:t>
            </a:r>
            <a:r>
              <a:rPr lang="es-ES" sz="4400" b="1" dirty="0">
                <a:latin typeface="Roboto Condensed" panose="020B0604020202020204"/>
              </a:rPr>
              <a:t>en la ley de Moisés, en los profetas y </a:t>
            </a:r>
            <a:r>
              <a:rPr lang="es-ES" sz="4400" b="1" dirty="0">
                <a:solidFill>
                  <a:srgbClr val="0070C0"/>
                </a:solidFill>
                <a:latin typeface="Roboto Condensed" panose="020B0604020202020204"/>
              </a:rPr>
              <a:t>en los salmos</a:t>
            </a:r>
            <a:r>
              <a:rPr lang="es-ES" sz="4400" b="1" dirty="0" smtClean="0">
                <a:solidFill>
                  <a:srgbClr val="0070C0"/>
                </a:solidFill>
                <a:latin typeface="Roboto Condensed" panose="020B0604020202020204"/>
              </a:rPr>
              <a:t>.</a:t>
            </a:r>
            <a:r>
              <a:rPr lang="es-ES" sz="4400" b="1" dirty="0" smtClean="0">
                <a:latin typeface="Roboto Condensed" panose="020B0604020202020204"/>
              </a:rPr>
              <a:t>”</a:t>
            </a:r>
          </a:p>
          <a:p>
            <a:pPr marL="101598" indent="0" algn="just">
              <a:buNone/>
            </a:pPr>
            <a:r>
              <a:rPr lang="es-ES" sz="4400" b="1" dirty="0" smtClean="0">
                <a:latin typeface="Roboto Condensed" panose="020B0604020202020204"/>
              </a:rPr>
              <a:t>Lucas 24:44</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5473833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36024" y="1885632"/>
            <a:ext cx="10384970" cy="4319223"/>
          </a:xfrm>
        </p:spPr>
        <p:txBody>
          <a:bodyPr>
            <a:noAutofit/>
          </a:bodyPr>
          <a:lstStyle/>
          <a:p>
            <a:pPr marL="101598" indent="0" algn="just">
              <a:buNone/>
            </a:pPr>
            <a:r>
              <a:rPr lang="es-ES" sz="4400" b="1" dirty="0" smtClean="0">
                <a:solidFill>
                  <a:srgbClr val="0070C0"/>
                </a:solidFill>
                <a:latin typeface="Roboto Condensed" panose="020B0604020202020204"/>
              </a:rPr>
              <a:t>Los salmos</a:t>
            </a:r>
            <a:r>
              <a:rPr lang="es-ES" sz="4400" b="1" dirty="0">
                <a:solidFill>
                  <a:srgbClr val="0070C0"/>
                </a:solidFill>
                <a:latin typeface="Roboto Condensed" panose="020B0604020202020204"/>
              </a:rPr>
              <a:t> </a:t>
            </a:r>
            <a:r>
              <a:rPr lang="es-ES" sz="4400" b="1" dirty="0" smtClean="0">
                <a:solidFill>
                  <a:srgbClr val="0070C0"/>
                </a:solidFill>
                <a:latin typeface="Roboto Condensed" panose="020B0604020202020204"/>
              </a:rPr>
              <a:t>= Revelan a Jesús:</a:t>
            </a:r>
            <a:endParaRPr lang="es-ES" sz="4400" b="1" dirty="0" smtClean="0">
              <a:latin typeface="Roboto Condensed" panose="020B0604020202020204"/>
            </a:endParaRPr>
          </a:p>
          <a:p>
            <a:pPr marL="101598" indent="0" algn="just">
              <a:buNone/>
            </a:pPr>
            <a:r>
              <a:rPr lang="es-ES" sz="4400" b="1" dirty="0" smtClean="0">
                <a:latin typeface="Roboto Condensed" panose="020B0604020202020204"/>
              </a:rPr>
              <a:t>Salmos, Proverbios, Eclesiastés, Cantares, Lamentaciones.</a:t>
            </a:r>
          </a:p>
          <a:p>
            <a:pPr marL="101598" indent="0" algn="just">
              <a:buNone/>
            </a:pPr>
            <a:r>
              <a:rPr lang="es-ES" sz="4400" b="1" dirty="0" smtClean="0">
                <a:solidFill>
                  <a:srgbClr val="0070C0"/>
                </a:solidFill>
                <a:latin typeface="Roboto Condensed" panose="020B0604020202020204"/>
              </a:rPr>
              <a:t>Todo el Nuevo Testamento = Revelan a Jesús: </a:t>
            </a:r>
            <a:r>
              <a:rPr lang="es-ES" sz="4400" b="1" dirty="0">
                <a:latin typeface="Roboto Condensed" panose="020B0604020202020204"/>
              </a:rPr>
              <a:t>los evangelios, </a:t>
            </a:r>
            <a:r>
              <a:rPr lang="es-ES" sz="4400" b="1" dirty="0" smtClean="0">
                <a:latin typeface="Roboto Condensed" panose="020B0604020202020204"/>
              </a:rPr>
              <a:t>las epístolas </a:t>
            </a:r>
            <a:r>
              <a:rPr lang="es-ES" sz="4400" b="1" dirty="0">
                <a:latin typeface="Roboto Condensed" panose="020B0604020202020204"/>
              </a:rPr>
              <a:t>de Pablo, </a:t>
            </a:r>
            <a:r>
              <a:rPr lang="es-ES" sz="4400" b="1" dirty="0" smtClean="0">
                <a:latin typeface="Roboto Condensed" panose="020B0604020202020204"/>
              </a:rPr>
              <a:t>de Santiago</a:t>
            </a:r>
            <a:r>
              <a:rPr lang="es-ES" sz="4400" b="1" dirty="0">
                <a:latin typeface="Roboto Condensed" panose="020B0604020202020204"/>
              </a:rPr>
              <a:t>, </a:t>
            </a:r>
            <a:r>
              <a:rPr lang="es-ES" sz="4400" b="1" dirty="0" smtClean="0">
                <a:latin typeface="Roboto Condensed" panose="020B0604020202020204"/>
              </a:rPr>
              <a:t>de Pedro</a:t>
            </a:r>
            <a:r>
              <a:rPr lang="es-ES" sz="4400" b="1" dirty="0">
                <a:latin typeface="Roboto Condensed" panose="020B0604020202020204"/>
              </a:rPr>
              <a:t>, </a:t>
            </a:r>
            <a:r>
              <a:rPr lang="es-ES" sz="4400" b="1" dirty="0" smtClean="0">
                <a:latin typeface="Roboto Condensed" panose="020B0604020202020204"/>
              </a:rPr>
              <a:t>de Juan </a:t>
            </a:r>
            <a:r>
              <a:rPr lang="es-ES" sz="4400" b="1" dirty="0">
                <a:latin typeface="Roboto Condensed" panose="020B0604020202020204"/>
              </a:rPr>
              <a:t>y </a:t>
            </a:r>
            <a:r>
              <a:rPr lang="es-ES" sz="4400" b="1" dirty="0" smtClean="0">
                <a:latin typeface="Roboto Condensed" panose="020B0604020202020204"/>
              </a:rPr>
              <a:t>de Judas.</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0714733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634360" y="1496633"/>
            <a:ext cx="10710062" cy="5260942"/>
          </a:xfrm>
        </p:spPr>
        <p:txBody>
          <a:bodyPr>
            <a:noAutofit/>
          </a:bodyPr>
          <a:lstStyle/>
          <a:p>
            <a:pPr marL="0" indent="0" algn="just">
              <a:buNone/>
            </a:pPr>
            <a:r>
              <a:rPr lang="es-ES" sz="4000" b="1" dirty="0" smtClean="0">
                <a:latin typeface="Roboto Condensed" panose="020B0604020202020204"/>
              </a:rPr>
              <a:t>Según la Organización Mundial de la Salud una dieta saludable comprende:</a:t>
            </a:r>
          </a:p>
          <a:p>
            <a:pPr marL="571500" indent="-571500" algn="just">
              <a:buFont typeface="Wingdings" panose="05000000000000000000" pitchFamily="2" charset="2"/>
              <a:buChar char="ü"/>
            </a:pPr>
            <a:r>
              <a:rPr lang="es-ES" sz="4000" b="1" dirty="0" smtClean="0">
                <a:latin typeface="Roboto Condensed" panose="020B0604020202020204"/>
              </a:rPr>
              <a:t>Cinco porciones de fruta (400 g).</a:t>
            </a:r>
          </a:p>
          <a:p>
            <a:pPr marL="571500" indent="-571500" algn="just">
              <a:buFont typeface="Wingdings" panose="05000000000000000000" pitchFamily="2" charset="2"/>
              <a:buChar char="ü"/>
            </a:pPr>
            <a:r>
              <a:rPr lang="es-ES" sz="4000" b="1" dirty="0" smtClean="0">
                <a:latin typeface="Roboto Condensed" panose="020B0604020202020204"/>
              </a:rPr>
              <a:t>Incluir verduras en todas las comidas.</a:t>
            </a:r>
          </a:p>
          <a:p>
            <a:pPr marL="571500" indent="-571500" algn="just">
              <a:buFont typeface="Wingdings" panose="05000000000000000000" pitchFamily="2" charset="2"/>
              <a:buChar char="ü"/>
            </a:pPr>
            <a:r>
              <a:rPr lang="es-ES" sz="4000" b="1" dirty="0" smtClean="0">
                <a:latin typeface="Roboto Condensed" panose="020B0604020202020204"/>
              </a:rPr>
              <a:t>Legumbres: arveja, frijol, lenteja, garbanzo.</a:t>
            </a:r>
          </a:p>
          <a:p>
            <a:pPr marL="571500" indent="-571500" algn="just">
              <a:buFont typeface="Wingdings" panose="05000000000000000000" pitchFamily="2" charset="2"/>
              <a:buChar char="ü"/>
            </a:pPr>
            <a:r>
              <a:rPr lang="es-ES" sz="4000" b="1" dirty="0" smtClean="0">
                <a:latin typeface="Roboto Condensed" panose="020B0604020202020204"/>
              </a:rPr>
              <a:t>Cereales integrales: maíz, avena, trigo, arroz, etc.</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8" name="Imagen 7" descr="Resultado de imagen para imagenes de alimentos saludables"/>
          <p:cNvPicPr/>
          <p:nvPr/>
        </p:nvPicPr>
        <p:blipFill>
          <a:blip r:embed="rId4">
            <a:extLst>
              <a:ext uri="{28A0092B-C50C-407E-A947-70E740481C1C}">
                <a14:useLocalDpi xmlns:a14="http://schemas.microsoft.com/office/drawing/2010/main" val="0"/>
              </a:ext>
            </a:extLst>
          </a:blip>
          <a:srcRect/>
          <a:stretch>
            <a:fillRect/>
          </a:stretch>
        </p:blipFill>
        <p:spPr bwMode="auto">
          <a:xfrm>
            <a:off x="9089977" y="355211"/>
            <a:ext cx="2705785" cy="1616408"/>
          </a:xfrm>
          <a:prstGeom prst="rect">
            <a:avLst/>
          </a:prstGeom>
          <a:ln>
            <a:noFill/>
          </a:ln>
          <a:effectLst>
            <a:softEdge rad="112500"/>
          </a:effectLst>
        </p:spPr>
      </p:pic>
    </p:spTree>
    <p:extLst>
      <p:ext uri="{BB962C8B-B14F-4D97-AF65-F5344CB8AC3E}">
        <p14:creationId xmlns:p14="http://schemas.microsoft.com/office/powerpoint/2010/main" val="21286231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a:t>
            </a:r>
            <a:r>
              <a:rPr lang="es-CR" b="1" dirty="0" smtClean="0">
                <a:latin typeface="Roboto Condensed" panose="020B0604020202020204"/>
              </a:rPr>
              <a:t>2 “inspirada por Dios y útil”</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36024" y="2264459"/>
            <a:ext cx="10384970" cy="4319223"/>
          </a:xfrm>
        </p:spPr>
        <p:txBody>
          <a:bodyPr>
            <a:noAutofit/>
          </a:bodyPr>
          <a:lstStyle/>
          <a:p>
            <a:pPr marL="101598" indent="0" algn="just">
              <a:buNone/>
            </a:pPr>
            <a:r>
              <a:rPr lang="es-ES" sz="3800" b="1" dirty="0" smtClean="0">
                <a:solidFill>
                  <a:srgbClr val="0070C0"/>
                </a:solidFill>
                <a:latin typeface="Roboto Condensed" panose="020B0604020202020204"/>
              </a:rPr>
              <a:t>Funciones de la escritura:</a:t>
            </a:r>
            <a:r>
              <a:rPr lang="es-ES" sz="3800" b="1" dirty="0" smtClean="0">
                <a:latin typeface="Roboto Condensed" panose="020B0604020202020204"/>
              </a:rPr>
              <a:t> </a:t>
            </a:r>
          </a:p>
          <a:p>
            <a:pPr algn="just">
              <a:buFont typeface="Wingdings" panose="05000000000000000000" pitchFamily="2" charset="2"/>
              <a:buChar char="§"/>
            </a:pPr>
            <a:r>
              <a:rPr lang="es-ES" sz="3800" b="1" dirty="0" smtClean="0">
                <a:solidFill>
                  <a:srgbClr val="0070C0"/>
                </a:solidFill>
                <a:latin typeface="Roboto Condensed" panose="020B0604020202020204"/>
              </a:rPr>
              <a:t>Útil para enseñar:</a:t>
            </a:r>
            <a:r>
              <a:rPr lang="es-ES" sz="3800" b="1" dirty="0" smtClean="0">
                <a:latin typeface="Roboto Condensed" panose="020B0604020202020204"/>
              </a:rPr>
              <a:t> responsabilidad del ser humano ante Dios.</a:t>
            </a:r>
          </a:p>
          <a:p>
            <a:pPr algn="just">
              <a:buFont typeface="Wingdings" panose="05000000000000000000" pitchFamily="2" charset="2"/>
              <a:buChar char="§"/>
            </a:pPr>
            <a:r>
              <a:rPr lang="es-ES" sz="3800" b="1" dirty="0" smtClean="0">
                <a:solidFill>
                  <a:srgbClr val="0070C0"/>
                </a:solidFill>
                <a:latin typeface="Roboto Condensed" panose="020B0604020202020204"/>
              </a:rPr>
              <a:t>Redargüir:</a:t>
            </a:r>
            <a:r>
              <a:rPr lang="es-ES" sz="3800" b="1" dirty="0" smtClean="0">
                <a:latin typeface="Roboto Condensed" panose="020B0604020202020204"/>
              </a:rPr>
              <a:t> refutar las enseñanzas falsas del evangelio</a:t>
            </a:r>
          </a:p>
          <a:p>
            <a:pPr algn="just">
              <a:buFont typeface="Wingdings" panose="05000000000000000000" pitchFamily="2" charset="2"/>
              <a:buChar char="§"/>
            </a:pPr>
            <a:r>
              <a:rPr lang="es-ES" sz="3800" b="1" dirty="0" smtClean="0">
                <a:solidFill>
                  <a:srgbClr val="0070C0"/>
                </a:solidFill>
                <a:latin typeface="Roboto Condensed" panose="020B0604020202020204"/>
              </a:rPr>
              <a:t>Corregir: </a:t>
            </a:r>
            <a:r>
              <a:rPr lang="es-ES" sz="3800" b="1" dirty="0" smtClean="0">
                <a:latin typeface="Roboto Condensed" panose="020B0604020202020204"/>
              </a:rPr>
              <a:t>poder para transformar la vida.</a:t>
            </a:r>
            <a:endParaRPr lang="es-ES" sz="3800" b="1" dirty="0" smtClean="0">
              <a:solidFill>
                <a:srgbClr val="0070C0"/>
              </a:solidFill>
              <a:latin typeface="Roboto Condensed" panose="020B0604020202020204"/>
            </a:endParaRPr>
          </a:p>
          <a:p>
            <a:pPr algn="just">
              <a:buFont typeface="Wingdings" panose="05000000000000000000" pitchFamily="2" charset="2"/>
              <a:buChar char="§"/>
            </a:pPr>
            <a:r>
              <a:rPr lang="es-ES" sz="3800" b="1" dirty="0" smtClean="0">
                <a:solidFill>
                  <a:srgbClr val="0070C0"/>
                </a:solidFill>
                <a:latin typeface="Roboto Condensed" panose="020B0604020202020204"/>
              </a:rPr>
              <a:t>Instruir en justicia: </a:t>
            </a:r>
            <a:r>
              <a:rPr lang="es-ES" sz="3800" b="1" dirty="0" smtClean="0">
                <a:latin typeface="Roboto Condensed" panose="020B0604020202020204"/>
              </a:rPr>
              <a:t>principios de una conducta aprobada por Dios.</a:t>
            </a:r>
            <a:endParaRPr lang="es-ES" sz="3800" b="1" dirty="0" smtClean="0">
              <a:solidFill>
                <a:srgbClr val="0070C0"/>
              </a:solidFill>
              <a:latin typeface="Roboto Condensed" panose="020B0604020202020204"/>
            </a:endParaRPr>
          </a:p>
          <a:p>
            <a:pPr algn="just">
              <a:buFont typeface="Wingdings" panose="05000000000000000000" pitchFamily="2" charset="2"/>
              <a:buChar char="§"/>
            </a:pP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59968904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3</a:t>
            </a:r>
            <a:r>
              <a:rPr lang="es-CR" b="1" dirty="0" smtClean="0">
                <a:latin typeface="Roboto Condensed" panose="020B0604020202020204"/>
              </a:rPr>
              <a:t> “hombre sea perfecto”</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251034" y="1791841"/>
            <a:ext cx="9368182" cy="4319223"/>
          </a:xfrm>
        </p:spPr>
        <p:txBody>
          <a:bodyPr>
            <a:noAutofit/>
          </a:bodyPr>
          <a:lstStyle/>
          <a:p>
            <a:pPr marL="101598" indent="0" algn="just">
              <a:buNone/>
            </a:pPr>
            <a:r>
              <a:rPr lang="es-ES" sz="4400" b="1" dirty="0">
                <a:latin typeface="Roboto Condensed" panose="020B0604020202020204"/>
              </a:rPr>
              <a:t>a fin de que el hombre de Dios sea perfecto, enteramente preparado para toda buena obra</a:t>
            </a:r>
            <a:r>
              <a:rPr lang="es-ES" sz="4400" b="1" dirty="0" smtClean="0">
                <a:latin typeface="Roboto Condensed" panose="020B0604020202020204"/>
              </a:rPr>
              <a:t>. 2 Timoteo 3:17</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2570552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3</a:t>
            </a:r>
            <a:r>
              <a:rPr lang="es-CR" b="1" dirty="0" smtClean="0">
                <a:latin typeface="Roboto Condensed" panose="020B0604020202020204"/>
              </a:rPr>
              <a:t> “hombre sea perfecto”</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36024" y="1911761"/>
            <a:ext cx="10384970" cy="4319223"/>
          </a:xfrm>
        </p:spPr>
        <p:txBody>
          <a:bodyPr>
            <a:noAutofit/>
          </a:bodyPr>
          <a:lstStyle/>
          <a:p>
            <a:pPr marL="101598" indent="0" algn="just">
              <a:buNone/>
            </a:pPr>
            <a:r>
              <a:rPr lang="es-ES" sz="4000" b="1" dirty="0" smtClean="0">
                <a:solidFill>
                  <a:srgbClr val="0070C0"/>
                </a:solidFill>
                <a:latin typeface="Roboto Condensed" panose="020B0604020202020204"/>
              </a:rPr>
              <a:t>Significa:</a:t>
            </a:r>
            <a:r>
              <a:rPr lang="es-ES" sz="4000" b="1" dirty="0" smtClean="0">
                <a:latin typeface="Roboto Condensed" panose="020B0604020202020204"/>
              </a:rPr>
              <a:t> </a:t>
            </a:r>
          </a:p>
          <a:p>
            <a:pPr algn="just">
              <a:buFont typeface="Wingdings" panose="05000000000000000000" pitchFamily="2" charset="2"/>
              <a:buChar char="§"/>
            </a:pPr>
            <a:r>
              <a:rPr lang="es-ES" sz="4000" b="1" dirty="0" smtClean="0">
                <a:latin typeface="Roboto Condensed" panose="020B0604020202020204"/>
              </a:rPr>
              <a:t>Completo, preparado, para todo lo que se requiere de un cristiano o hijo de Dios.</a:t>
            </a:r>
          </a:p>
          <a:p>
            <a:pPr algn="just">
              <a:buFont typeface="Wingdings" panose="05000000000000000000" pitchFamily="2" charset="2"/>
              <a:buChar char="§"/>
            </a:pPr>
            <a:r>
              <a:rPr lang="es-ES" sz="4000" b="1" dirty="0" smtClean="0">
                <a:latin typeface="Roboto Condensed" panose="020B0604020202020204"/>
              </a:rPr>
              <a:t>Comunicar a otros las bendiciones de Dios.</a:t>
            </a:r>
          </a:p>
          <a:p>
            <a:pPr algn="just">
              <a:buFont typeface="Wingdings" panose="05000000000000000000" pitchFamily="2" charset="2"/>
              <a:buChar char="§"/>
            </a:pPr>
            <a:r>
              <a:rPr lang="es-ES" sz="4000" b="1" dirty="0" smtClean="0">
                <a:latin typeface="Roboto Condensed" panose="020B0604020202020204"/>
              </a:rPr>
              <a:t>Poder y esperanza para su vida.</a:t>
            </a: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35137477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3</a:t>
            </a:r>
            <a:r>
              <a:rPr lang="es-CR" b="1" dirty="0" smtClean="0">
                <a:latin typeface="Roboto Condensed" panose="020B0604020202020204"/>
              </a:rPr>
              <a:t> “hombre sea perfecto”</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62150" y="2056302"/>
            <a:ext cx="9966503" cy="4319223"/>
          </a:xfrm>
        </p:spPr>
        <p:txBody>
          <a:bodyPr>
            <a:noAutofit/>
          </a:bodyPr>
          <a:lstStyle/>
          <a:p>
            <a:pPr marL="101598" indent="0" algn="just">
              <a:buNone/>
            </a:pPr>
            <a:r>
              <a:rPr lang="es-ES" sz="4400" b="1" dirty="0" smtClean="0">
                <a:latin typeface="Roboto Condensed" panose="020B0604020202020204"/>
              </a:rPr>
              <a:t>Satanás emplea cuantos medios puede para impedir que los hombres conozcan la Biblia, cuyo claro mensaje revela sus engaños. CS pg. 579</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9"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039" y="729308"/>
            <a:ext cx="2581206" cy="18204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424725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3</a:t>
            </a:r>
            <a:r>
              <a:rPr lang="es-CR" b="1" dirty="0" smtClean="0">
                <a:latin typeface="Roboto Condensed" panose="020B0604020202020204"/>
              </a:rPr>
              <a:t> “hombre sea perfecto”</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110343" y="1919313"/>
            <a:ext cx="9809751" cy="3829193"/>
          </a:xfrm>
        </p:spPr>
        <p:txBody>
          <a:bodyPr>
            <a:noAutofit/>
          </a:bodyPr>
          <a:lstStyle/>
          <a:p>
            <a:pPr marL="101598" indent="0" algn="just">
              <a:buNone/>
            </a:pPr>
            <a:r>
              <a:rPr lang="es-ES" sz="4400" b="1" dirty="0" smtClean="0">
                <a:latin typeface="Roboto Condensed" panose="020B0604020202020204"/>
              </a:rPr>
              <a:t>Pero Dios tendrá en la tierra un pueblo que sostendrá la Biblia y la Biblia sola, como piedra de toque de todas las doctrinas y base de todas las reformas. CS pg. 581</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458086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3</a:t>
            </a:r>
            <a:r>
              <a:rPr lang="es-CR" b="1" dirty="0" smtClean="0">
                <a:latin typeface="Roboto Condensed" panose="020B0604020202020204"/>
              </a:rPr>
              <a:t> “hombre sea perfecto”</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40526" y="1872720"/>
            <a:ext cx="9888127" cy="4319223"/>
          </a:xfrm>
        </p:spPr>
        <p:txBody>
          <a:bodyPr>
            <a:noAutofit/>
          </a:bodyPr>
          <a:lstStyle/>
          <a:p>
            <a:pPr marL="101598" indent="0" algn="just">
              <a:buNone/>
            </a:pPr>
            <a:r>
              <a:rPr lang="es-ES" sz="4200" b="1" dirty="0" smtClean="0">
                <a:latin typeface="Roboto Condensed" panose="020B0604020202020204"/>
              </a:rPr>
              <a:t>Día tras día deberíamos estudiar diligentemente la Biblia, pesando cada pensamiento y comparando texto con texto. Con la ayuda de Dios debemos formarnos nuestras propias opiniones ya que tenemos que responder a Dios por nosotros mismos. CS pg. 584</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9897640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3</a:t>
            </a:r>
            <a:r>
              <a:rPr lang="es-CR" b="1" dirty="0" smtClean="0">
                <a:latin typeface="Roboto Condensed" panose="020B0604020202020204"/>
              </a:rPr>
              <a:t> “hombre sea perfecto”</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31966" y="1872720"/>
            <a:ext cx="9653376" cy="4319223"/>
          </a:xfrm>
        </p:spPr>
        <p:txBody>
          <a:bodyPr>
            <a:noAutofit/>
          </a:bodyPr>
          <a:lstStyle/>
          <a:p>
            <a:pPr marL="101598" indent="0" algn="just">
              <a:buNone/>
            </a:pPr>
            <a:r>
              <a:rPr lang="es-ES" sz="4200" b="1" dirty="0" smtClean="0">
                <a:latin typeface="Roboto Condensed" panose="020B0604020202020204"/>
              </a:rPr>
              <a:t>Nunca se debería estudiar la Biblia sin oración. Solo el Espíritu Santo puede hacernos sentir la importancia de lo que es fácil comprender, o impedir que nos apartemos del sentido de las verdades de difícil comprensión.</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20999339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fontScale="90000"/>
          </a:bodyPr>
          <a:lstStyle/>
          <a:p>
            <a:pPr algn="ctr"/>
            <a:r>
              <a:rPr lang="es-CR" b="1" dirty="0">
                <a:latin typeface="Roboto Condensed" panose="020B0604020202020204"/>
              </a:rPr>
              <a:t>     Mandato 3</a:t>
            </a:r>
            <a:r>
              <a:rPr lang="es-CR" b="1" dirty="0" smtClean="0">
                <a:latin typeface="Roboto Condensed" panose="020B0604020202020204"/>
              </a:rPr>
              <a:t> “hombre sea perfecto”</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39972" y="1729028"/>
            <a:ext cx="9522367" cy="4319223"/>
          </a:xfrm>
        </p:spPr>
        <p:txBody>
          <a:bodyPr>
            <a:noAutofit/>
          </a:bodyPr>
          <a:lstStyle/>
          <a:p>
            <a:pPr marL="101598" indent="0" algn="just">
              <a:buNone/>
            </a:pPr>
            <a:r>
              <a:rPr lang="es-ES" sz="4200" b="1" dirty="0" smtClean="0">
                <a:latin typeface="Roboto Condensed" panose="020B0604020202020204"/>
              </a:rPr>
              <a:t>Hay santos ángeles que tienen la misión de influir en los corazones para que comprendan la Palabra de Dios, de suerte que la belleza de esta nos embelese, sus advertencias nos amonesten y sus promesas nos animen y vigoricen. CS pg. 585</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44865326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44585" y="1872720"/>
            <a:ext cx="10567849" cy="4319223"/>
          </a:xfrm>
        </p:spPr>
        <p:txBody>
          <a:bodyPr>
            <a:noAutofit/>
          </a:bodyPr>
          <a:lstStyle/>
          <a:p>
            <a:pPr marL="101598" indent="0" algn="just">
              <a:buNone/>
            </a:pPr>
            <a:r>
              <a:rPr lang="es-ES" sz="4400" b="1" dirty="0" smtClean="0">
                <a:solidFill>
                  <a:srgbClr val="0070C0"/>
                </a:solidFill>
                <a:latin typeface="Roboto Condensed" panose="020B0604020202020204"/>
              </a:rPr>
              <a:t>Herramientas: </a:t>
            </a:r>
            <a:r>
              <a:rPr lang="es-ES" sz="4400" b="1" dirty="0" smtClean="0">
                <a:latin typeface="Roboto Condensed" panose="020B0604020202020204"/>
              </a:rPr>
              <a:t>cinco versiones de la Biblia, resaltadores, lapicero, agenda de notas, biblioteca Cristiana Adventista electrónica, lápiz, borrador y sacapuntas.</a:t>
            </a:r>
            <a:endParaRPr lang="es-ES" sz="4400" b="1" dirty="0" smtClean="0">
              <a:solidFill>
                <a:srgbClr val="0070C0"/>
              </a:solidFill>
              <a:latin typeface="Roboto Condensed" panose="020B0604020202020204"/>
            </a:endParaRPr>
          </a:p>
          <a:p>
            <a:pPr marL="101598" indent="0" algn="just">
              <a:buNone/>
            </a:pPr>
            <a:r>
              <a:rPr lang="es-ES" sz="4400" b="1" dirty="0" smtClean="0">
                <a:solidFill>
                  <a:srgbClr val="0070C0"/>
                </a:solidFill>
                <a:latin typeface="Roboto Condensed" panose="020B0604020202020204"/>
              </a:rPr>
              <a:t>Actitud: </a:t>
            </a:r>
            <a:r>
              <a:rPr lang="es-ES" sz="4400" b="1" dirty="0" smtClean="0">
                <a:latin typeface="Roboto Condensed" panose="020B0604020202020204"/>
              </a:rPr>
              <a:t>oración, de humildad y de ser guiado por el Espíritu Santo.</a:t>
            </a:r>
            <a:endParaRPr lang="es-ES" sz="4400" b="1" dirty="0" smtClean="0">
              <a:solidFill>
                <a:srgbClr val="0070C0"/>
              </a:solidFill>
              <a:latin typeface="Roboto Condensed" panose="020B0604020202020204"/>
            </a:endParaRPr>
          </a:p>
          <a:p>
            <a:pPr marL="101598" indent="0" algn="just">
              <a:buNone/>
            </a:pPr>
            <a:endParaRPr lang="es-ES" sz="4400" b="1" dirty="0" smtClean="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34640759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44585" y="1872720"/>
            <a:ext cx="10567849" cy="4319223"/>
          </a:xfrm>
        </p:spPr>
        <p:txBody>
          <a:bodyPr numCol="2">
            <a:noAutofit/>
          </a:bodyPr>
          <a:lstStyle/>
          <a:p>
            <a:pPr marL="101598" indent="0" algn="just">
              <a:buNone/>
            </a:pPr>
            <a:r>
              <a:rPr lang="es-ES" sz="4400" b="1" dirty="0" smtClean="0">
                <a:solidFill>
                  <a:srgbClr val="0070C0"/>
                </a:solidFill>
                <a:latin typeface="Roboto Condensed" panose="020B0604020202020204"/>
              </a:rPr>
              <a:t>Temas:</a:t>
            </a:r>
          </a:p>
          <a:p>
            <a:pPr marL="101598" indent="0" algn="just">
              <a:buNone/>
            </a:pPr>
            <a:r>
              <a:rPr lang="es-ES" sz="4400" b="1" dirty="0" smtClean="0">
                <a:latin typeface="Roboto Condensed" panose="020B0604020202020204"/>
              </a:rPr>
              <a:t>1.Teología</a:t>
            </a:r>
          </a:p>
          <a:p>
            <a:pPr marL="101598" indent="0" algn="just">
              <a:buNone/>
            </a:pPr>
            <a:r>
              <a:rPr lang="es-ES" sz="4400" b="1" dirty="0" smtClean="0">
                <a:latin typeface="Roboto Condensed" panose="020B0604020202020204"/>
              </a:rPr>
              <a:t>2. Familia</a:t>
            </a:r>
          </a:p>
          <a:p>
            <a:pPr marL="101598" indent="0" algn="just">
              <a:buNone/>
            </a:pPr>
            <a:r>
              <a:rPr lang="es-ES" sz="4400" b="1" dirty="0" smtClean="0">
                <a:latin typeface="Roboto Condensed" panose="020B0604020202020204"/>
              </a:rPr>
              <a:t>3. Salud</a:t>
            </a:r>
          </a:p>
          <a:p>
            <a:pPr marL="101598" indent="0" algn="just">
              <a:buNone/>
            </a:pPr>
            <a:r>
              <a:rPr lang="es-ES" sz="4400" b="1" dirty="0" smtClean="0">
                <a:latin typeface="Roboto Condensed" panose="020B0604020202020204"/>
              </a:rPr>
              <a:t>4. Psicología</a:t>
            </a:r>
          </a:p>
          <a:p>
            <a:pPr marL="101598" indent="0" algn="just">
              <a:buNone/>
            </a:pPr>
            <a:r>
              <a:rPr lang="es-ES" sz="4400" b="1" dirty="0" smtClean="0">
                <a:latin typeface="Roboto Condensed" panose="020B0604020202020204"/>
              </a:rPr>
              <a:t>5. Profecía</a:t>
            </a:r>
          </a:p>
          <a:p>
            <a:pPr marL="101598" indent="0" algn="just">
              <a:buNone/>
            </a:pPr>
            <a:r>
              <a:rPr lang="es-ES" sz="4400" b="1" dirty="0" smtClean="0">
                <a:latin typeface="Roboto Condensed" panose="020B0604020202020204"/>
              </a:rPr>
              <a:t>6. Misión</a:t>
            </a:r>
          </a:p>
          <a:p>
            <a:pPr marL="101598" indent="0" algn="just">
              <a:buNone/>
            </a:pPr>
            <a:r>
              <a:rPr lang="es-ES" sz="4400" b="1" dirty="0" smtClean="0">
                <a:latin typeface="Roboto Condensed" panose="020B0604020202020204"/>
              </a:rPr>
              <a:t>7. Mayordomía</a:t>
            </a:r>
          </a:p>
          <a:p>
            <a:pPr marL="101598" indent="0" algn="just">
              <a:buNone/>
            </a:pPr>
            <a:r>
              <a:rPr lang="es-ES" sz="4400" b="1" dirty="0" smtClean="0">
                <a:latin typeface="Roboto Condensed" panose="020B0604020202020204"/>
              </a:rPr>
              <a:t>8. Santuario</a:t>
            </a:r>
          </a:p>
          <a:p>
            <a:pPr marL="101598" indent="0" algn="just">
              <a:buNone/>
            </a:pPr>
            <a:r>
              <a:rPr lang="es-ES" sz="4400" b="1" dirty="0" smtClean="0">
                <a:latin typeface="Roboto Condensed" panose="020B0604020202020204"/>
              </a:rPr>
              <a:t>9. Biografías</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66303622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a:stretch>
            <a:fillRect/>
          </a:stretch>
        </p:blipFill>
        <p:spPr>
          <a:xfrm>
            <a:off x="9061410" y="646271"/>
            <a:ext cx="2798781" cy="1830483"/>
          </a:xfrm>
          <a:prstGeom prst="rect">
            <a:avLst/>
          </a:prstGeom>
          <a:ln>
            <a:noFill/>
          </a:ln>
          <a:effectLst>
            <a:softEdge rad="112500"/>
          </a:effectLst>
        </p:spPr>
      </p:pic>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519673" y="1869486"/>
            <a:ext cx="10440062" cy="4320530"/>
          </a:xfrm>
        </p:spPr>
        <p:txBody>
          <a:bodyPr>
            <a:normAutofit fontScale="92500"/>
          </a:bodyPr>
          <a:lstStyle/>
          <a:p>
            <a:pPr marL="571500" indent="-571500" algn="just">
              <a:buFont typeface="Wingdings" panose="05000000000000000000" pitchFamily="2" charset="2"/>
              <a:buChar char="ü"/>
            </a:pPr>
            <a:r>
              <a:rPr lang="es-ES" sz="4000" b="1" dirty="0" smtClean="0">
                <a:latin typeface="Roboto Condensed" panose="020B0604020202020204"/>
              </a:rPr>
              <a:t>Cocinar al vapor o hervir en lugar de freír.</a:t>
            </a:r>
          </a:p>
          <a:p>
            <a:pPr marL="571500" indent="-571500" algn="just">
              <a:buFont typeface="Wingdings" panose="05000000000000000000" pitchFamily="2" charset="2"/>
              <a:buChar char="ü"/>
            </a:pPr>
            <a:r>
              <a:rPr lang="es-ES" sz="4000" b="1" dirty="0" smtClean="0">
                <a:latin typeface="Roboto Condensed" panose="020B0604020202020204"/>
              </a:rPr>
              <a:t>Consumir menos de 5 g de sal al día.</a:t>
            </a:r>
          </a:p>
          <a:p>
            <a:pPr marL="571500" indent="-571500" algn="just">
              <a:buFont typeface="Wingdings" panose="05000000000000000000" pitchFamily="2" charset="2"/>
              <a:buChar char="ü"/>
            </a:pPr>
            <a:r>
              <a:rPr lang="es-ES" sz="4000" b="1" dirty="0" smtClean="0">
                <a:latin typeface="Roboto Condensed" panose="020B0604020202020204"/>
              </a:rPr>
              <a:t>Limitar el consumo de alimentos y bebidas con alto contenido de azúcares.</a:t>
            </a:r>
          </a:p>
          <a:p>
            <a:pPr marL="571500" indent="-571500" algn="just">
              <a:buFont typeface="Wingdings" panose="05000000000000000000" pitchFamily="2" charset="2"/>
              <a:buChar char="ü"/>
            </a:pPr>
            <a:r>
              <a:rPr lang="es-ES" sz="4000" b="1" dirty="0" smtClean="0">
                <a:latin typeface="Roboto Condensed" panose="020B0604020202020204"/>
              </a:rPr>
              <a:t>Comer a horas exactas cada día.</a:t>
            </a:r>
          </a:p>
          <a:p>
            <a:pPr marL="571500" indent="-571500" algn="just">
              <a:buFont typeface="Wingdings" panose="05000000000000000000" pitchFamily="2" charset="2"/>
              <a:buChar char="ü"/>
            </a:pPr>
            <a:r>
              <a:rPr lang="es-ES" sz="4000" b="1" dirty="0" smtClean="0">
                <a:latin typeface="Roboto Condensed" panose="020B0604020202020204"/>
              </a:rPr>
              <a:t>Disminuir el consumo de grasas saturadas a menos del 10% de la ingesta calórica diaria.</a:t>
            </a:r>
            <a:endParaRPr lang="es-ES" sz="40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8731447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2782389" y="1742094"/>
            <a:ext cx="7260732" cy="4319223"/>
          </a:xfrm>
        </p:spPr>
        <p:txBody>
          <a:bodyPr numCol="1">
            <a:noAutofit/>
          </a:bodyPr>
          <a:lstStyle/>
          <a:p>
            <a:pPr marL="101598" indent="0" algn="just">
              <a:buNone/>
            </a:pPr>
            <a:r>
              <a:rPr lang="es-ES" sz="4400" b="1" dirty="0" smtClean="0">
                <a:solidFill>
                  <a:srgbClr val="0070C0"/>
                </a:solidFill>
                <a:latin typeface="Roboto Condensed" panose="020B0604020202020204"/>
              </a:rPr>
              <a:t>Temas:</a:t>
            </a:r>
          </a:p>
          <a:p>
            <a:pPr marL="101598" indent="0" algn="just">
              <a:buNone/>
            </a:pPr>
            <a:r>
              <a:rPr lang="es-ES" sz="4400" b="1" dirty="0" smtClean="0">
                <a:latin typeface="Roboto Condensed" panose="020B0604020202020204"/>
              </a:rPr>
              <a:t>10. Libros</a:t>
            </a:r>
          </a:p>
          <a:p>
            <a:pPr marL="101598" indent="0" algn="just">
              <a:buNone/>
            </a:pPr>
            <a:r>
              <a:rPr lang="es-ES" sz="4400" b="1" dirty="0" smtClean="0">
                <a:latin typeface="Roboto Condensed" panose="020B0604020202020204"/>
              </a:rPr>
              <a:t>11. Capítulos</a:t>
            </a:r>
          </a:p>
          <a:p>
            <a:pPr marL="101598" indent="0" algn="just">
              <a:buNone/>
            </a:pPr>
            <a:r>
              <a:rPr lang="es-ES" sz="4400" b="1" dirty="0" smtClean="0">
                <a:latin typeface="Roboto Condensed" panose="020B0604020202020204"/>
              </a:rPr>
              <a:t>12. Versículos</a:t>
            </a:r>
          </a:p>
          <a:p>
            <a:pPr marL="101598" indent="0" algn="just">
              <a:buNone/>
            </a:pPr>
            <a:r>
              <a:rPr lang="es-ES" sz="4400" b="1" dirty="0" smtClean="0">
                <a:latin typeface="Roboto Condensed" panose="020B0604020202020204"/>
              </a:rPr>
              <a:t>13. Palabras</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4043163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44585" y="1872720"/>
            <a:ext cx="10567849" cy="4319223"/>
          </a:xfrm>
        </p:spPr>
        <p:txBody>
          <a:bodyPr>
            <a:noAutofit/>
          </a:bodyPr>
          <a:lstStyle/>
          <a:p>
            <a:pPr marL="101598" indent="0" algn="just">
              <a:buNone/>
            </a:pPr>
            <a:r>
              <a:rPr lang="es-ES" sz="4400" b="1" dirty="0" smtClean="0">
                <a:solidFill>
                  <a:srgbClr val="0070C0"/>
                </a:solidFill>
                <a:latin typeface="Roboto Condensed" panose="020B0604020202020204"/>
              </a:rPr>
              <a:t>Teología: </a:t>
            </a:r>
          </a:p>
          <a:p>
            <a:pPr marL="101598" indent="0" algn="just">
              <a:buNone/>
            </a:pPr>
            <a:r>
              <a:rPr lang="es-ES" sz="4400" b="1" dirty="0" smtClean="0">
                <a:solidFill>
                  <a:srgbClr val="0070C0"/>
                </a:solidFill>
                <a:latin typeface="Roboto Condensed" panose="020B0604020202020204"/>
              </a:rPr>
              <a:t>Historia de los patriarcas y profetas: </a:t>
            </a:r>
            <a:r>
              <a:rPr lang="es-ES" sz="4400" b="1" dirty="0" smtClean="0">
                <a:latin typeface="Roboto Condensed" panose="020B0604020202020204"/>
              </a:rPr>
              <a:t>Origen del mal hasta la vida del rey David. (73 capítulos)</a:t>
            </a:r>
          </a:p>
          <a:p>
            <a:pPr marL="101598" indent="0" algn="just">
              <a:buNone/>
            </a:pPr>
            <a:r>
              <a:rPr lang="es-ES" sz="4400" b="1" dirty="0" smtClean="0">
                <a:solidFill>
                  <a:srgbClr val="0070C0"/>
                </a:solidFill>
                <a:latin typeface="Roboto Condensed" panose="020B0604020202020204"/>
              </a:rPr>
              <a:t>Profetas y Reyes: </a:t>
            </a:r>
            <a:r>
              <a:rPr lang="es-ES" sz="4400" b="1" dirty="0" smtClean="0">
                <a:latin typeface="Roboto Condensed" panose="020B0604020202020204"/>
              </a:rPr>
              <a:t>Salomón hasta Malaquías. (60 capítulos)</a:t>
            </a:r>
            <a:endParaRPr lang="es-ES" sz="4400" b="1" dirty="0" smtClean="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15703080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44586" y="1872720"/>
            <a:ext cx="10306592" cy="4319223"/>
          </a:xfrm>
        </p:spPr>
        <p:txBody>
          <a:bodyPr>
            <a:noAutofit/>
          </a:bodyPr>
          <a:lstStyle/>
          <a:p>
            <a:pPr marL="101598" indent="0" algn="just">
              <a:buNone/>
            </a:pPr>
            <a:r>
              <a:rPr lang="es-ES" sz="4400" b="1" dirty="0" smtClean="0">
                <a:solidFill>
                  <a:srgbClr val="0070C0"/>
                </a:solidFill>
                <a:latin typeface="Roboto Condensed" panose="020B0604020202020204"/>
              </a:rPr>
              <a:t>Teología: </a:t>
            </a:r>
          </a:p>
          <a:p>
            <a:pPr marL="101598" indent="0" algn="just">
              <a:buNone/>
            </a:pPr>
            <a:r>
              <a:rPr lang="es-ES" sz="4400" b="1" dirty="0" smtClean="0">
                <a:solidFill>
                  <a:srgbClr val="0070C0"/>
                </a:solidFill>
                <a:latin typeface="Roboto Condensed" panose="020B0604020202020204"/>
              </a:rPr>
              <a:t>Deseado de todas las gentes: </a:t>
            </a:r>
            <a:r>
              <a:rPr lang="es-ES" sz="4400" b="1" dirty="0" smtClean="0">
                <a:latin typeface="Roboto Condensed" panose="020B0604020202020204"/>
              </a:rPr>
              <a:t>Toda la biografía de Jesús desde su nacimiento  hasta su ascensión. (88 capítulos)</a:t>
            </a:r>
          </a:p>
          <a:p>
            <a:pPr marL="101598" indent="0" algn="just">
              <a:buNone/>
            </a:pPr>
            <a:r>
              <a:rPr lang="es-ES" sz="4400" b="1" dirty="0" smtClean="0">
                <a:solidFill>
                  <a:srgbClr val="0070C0"/>
                </a:solidFill>
                <a:latin typeface="Roboto Condensed" panose="020B0604020202020204"/>
              </a:rPr>
              <a:t>Hecho de los apóstoles: </a:t>
            </a:r>
            <a:r>
              <a:rPr lang="es-ES" sz="4400" b="1" dirty="0" smtClean="0">
                <a:latin typeface="Roboto Condensed" panose="020B0604020202020204"/>
              </a:rPr>
              <a:t>La iglesia primitiva conquista al mundo con el evangelio. (58 capítulos)</a:t>
            </a:r>
            <a:endParaRPr lang="es-ES" sz="4400" b="1" dirty="0" smtClean="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4211932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44585" y="1872720"/>
            <a:ext cx="10567849" cy="4319223"/>
          </a:xfrm>
        </p:spPr>
        <p:txBody>
          <a:bodyPr>
            <a:noAutofit/>
          </a:bodyPr>
          <a:lstStyle/>
          <a:p>
            <a:pPr marL="101598" indent="0" algn="just">
              <a:buNone/>
            </a:pPr>
            <a:endParaRPr lang="es-ES" sz="4000" b="1" dirty="0" smtClean="0">
              <a:solidFill>
                <a:srgbClr val="0070C0"/>
              </a:solidFill>
              <a:latin typeface="Roboto Condensed" panose="020B0604020202020204"/>
            </a:endParaRPr>
          </a:p>
          <a:p>
            <a:pPr marL="101598" indent="0" algn="just">
              <a:buNone/>
            </a:pPr>
            <a:r>
              <a:rPr lang="es-ES" sz="4000" b="1" dirty="0" smtClean="0">
                <a:solidFill>
                  <a:srgbClr val="0070C0"/>
                </a:solidFill>
                <a:latin typeface="Roboto Condensed" panose="020B0604020202020204"/>
              </a:rPr>
              <a:t>Conflicto de los siglos: </a:t>
            </a:r>
            <a:r>
              <a:rPr lang="es-ES" sz="4000" b="1" dirty="0" smtClean="0">
                <a:latin typeface="Roboto Condensed" panose="020B0604020202020204"/>
              </a:rPr>
              <a:t>Los eventos finales. (43 capítulos) </a:t>
            </a:r>
          </a:p>
          <a:p>
            <a:pPr marL="101598" indent="0" algn="just">
              <a:buNone/>
            </a:pPr>
            <a:r>
              <a:rPr lang="es-ES" sz="4000" b="1" dirty="0" smtClean="0">
                <a:solidFill>
                  <a:srgbClr val="0070C0"/>
                </a:solidFill>
                <a:latin typeface="Roboto Condensed" panose="020B0604020202020204"/>
              </a:rPr>
              <a:t>Historia de la redención: </a:t>
            </a:r>
            <a:r>
              <a:rPr lang="es-ES" sz="4000" b="1" dirty="0" smtClean="0">
                <a:latin typeface="Roboto Condensed" panose="020B0604020202020204"/>
              </a:rPr>
              <a:t>Resumen de los principales capítulos de la serie del conflicto de los siglos. (29 capítulos)</a:t>
            </a:r>
            <a:endParaRPr lang="es-ES" sz="4000" b="1" dirty="0" smtClean="0">
              <a:solidFill>
                <a:srgbClr val="0070C0"/>
              </a:solidFill>
              <a:latin typeface="Roboto Condensed" panose="020B0604020202020204"/>
            </a:endParaRPr>
          </a:p>
          <a:p>
            <a:pPr marL="101598" indent="0" algn="just">
              <a:buNone/>
            </a:pPr>
            <a:r>
              <a:rPr lang="es-ES" sz="4000" b="1" dirty="0" smtClean="0">
                <a:solidFill>
                  <a:srgbClr val="0070C0"/>
                </a:solidFill>
                <a:latin typeface="Roboto Condensed" panose="020B0604020202020204"/>
              </a:rPr>
              <a:t>Palabras de Vida del gran Maestro: </a:t>
            </a:r>
            <a:r>
              <a:rPr lang="es-ES" sz="4000" b="1" dirty="0" smtClean="0">
                <a:latin typeface="Roboto Condensed" panose="020B0604020202020204"/>
              </a:rPr>
              <a:t>Explicación de las parábolas de Jesús. </a:t>
            </a:r>
          </a:p>
          <a:p>
            <a:pPr marL="101598" indent="0" algn="just">
              <a:buNone/>
            </a:pPr>
            <a:r>
              <a:rPr lang="es-ES" sz="4000" b="1" dirty="0" smtClean="0">
                <a:latin typeface="Roboto Condensed" panose="020B0604020202020204"/>
              </a:rPr>
              <a:t>(29 capítulos)</a:t>
            </a:r>
            <a:r>
              <a:rPr lang="es-ES" sz="4000" b="1" dirty="0" smtClean="0">
                <a:solidFill>
                  <a:srgbClr val="0070C0"/>
                </a:solidFill>
                <a:latin typeface="Roboto Condensed" panose="020B0604020202020204"/>
              </a:rPr>
              <a:t> </a:t>
            </a:r>
          </a:p>
          <a:p>
            <a:pPr marL="101598" indent="0" algn="just">
              <a:buNone/>
            </a:pPr>
            <a:endParaRPr lang="es-ES" sz="4400" b="1" dirty="0" smtClean="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7588168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31510" y="1750621"/>
            <a:ext cx="9797143" cy="3866762"/>
          </a:xfrm>
        </p:spPr>
        <p:txBody>
          <a:bodyPr>
            <a:noAutofit/>
          </a:bodyPr>
          <a:lstStyle/>
          <a:p>
            <a:pPr marL="101598" indent="0" algn="just">
              <a:buNone/>
            </a:pPr>
            <a:endParaRPr lang="es-ES" sz="4000" b="1" dirty="0" smtClean="0">
              <a:solidFill>
                <a:srgbClr val="0070C0"/>
              </a:solidFill>
              <a:latin typeface="Roboto Condensed" panose="020B0604020202020204"/>
            </a:endParaRPr>
          </a:p>
          <a:p>
            <a:pPr marL="101598" indent="0" algn="just">
              <a:buNone/>
            </a:pPr>
            <a:r>
              <a:rPr lang="es-ES" sz="4200" b="1" dirty="0" smtClean="0">
                <a:solidFill>
                  <a:srgbClr val="0070C0"/>
                </a:solidFill>
                <a:latin typeface="Roboto Condensed" panose="020B0604020202020204"/>
              </a:rPr>
              <a:t>El camino a Cristo: </a:t>
            </a:r>
            <a:r>
              <a:rPr lang="es-ES" sz="4200" b="1" dirty="0" smtClean="0">
                <a:latin typeface="Roboto Condensed" panose="020B0604020202020204"/>
              </a:rPr>
              <a:t>Como vivir en Jesús. </a:t>
            </a:r>
          </a:p>
          <a:p>
            <a:pPr marL="101598" indent="0" algn="just">
              <a:buNone/>
            </a:pPr>
            <a:r>
              <a:rPr lang="es-ES" sz="4200" b="1" dirty="0" smtClean="0">
                <a:solidFill>
                  <a:srgbClr val="0070C0"/>
                </a:solidFill>
                <a:latin typeface="Roboto Condensed" panose="020B0604020202020204"/>
              </a:rPr>
              <a:t>Familia: </a:t>
            </a:r>
            <a:r>
              <a:rPr lang="es-ES" sz="4200" b="1" dirty="0" smtClean="0">
                <a:latin typeface="Roboto Condensed" panose="020B0604020202020204"/>
              </a:rPr>
              <a:t>La educación, El hogar cristiano,  Conducción del niño y Testimonios acerca de la conducta sexual.</a:t>
            </a:r>
            <a:endParaRPr lang="es-ES" sz="4200" b="1" dirty="0" smtClean="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9710594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66208" y="1740960"/>
            <a:ext cx="10567849" cy="4141082"/>
          </a:xfrm>
        </p:spPr>
        <p:txBody>
          <a:bodyPr>
            <a:noAutofit/>
          </a:bodyPr>
          <a:lstStyle/>
          <a:p>
            <a:pPr marL="101598" indent="0" algn="just">
              <a:buNone/>
            </a:pPr>
            <a:endParaRPr lang="es-ES" sz="4000" b="1" dirty="0" smtClean="0">
              <a:solidFill>
                <a:srgbClr val="0070C0"/>
              </a:solidFill>
              <a:latin typeface="Roboto Condensed" panose="020B0604020202020204"/>
            </a:endParaRPr>
          </a:p>
          <a:p>
            <a:pPr marL="101598" indent="0" algn="just">
              <a:buNone/>
            </a:pPr>
            <a:r>
              <a:rPr lang="es-ES" sz="4200" b="1" dirty="0" smtClean="0">
                <a:solidFill>
                  <a:srgbClr val="0070C0"/>
                </a:solidFill>
                <a:latin typeface="Roboto Condensed" panose="020B0604020202020204"/>
              </a:rPr>
              <a:t>Salud: </a:t>
            </a:r>
            <a:r>
              <a:rPr lang="es-ES" sz="4200" b="1" dirty="0" smtClean="0">
                <a:latin typeface="Roboto Condensed" panose="020B0604020202020204"/>
              </a:rPr>
              <a:t>El ministerio de curación, Consejos sobre salud, La temperancia y Consejos sobre la alimentación saludable.</a:t>
            </a:r>
          </a:p>
          <a:p>
            <a:pPr marL="101598" indent="0" algn="just">
              <a:buNone/>
            </a:pPr>
            <a:r>
              <a:rPr lang="es-ES" sz="4200" b="1" dirty="0">
                <a:solidFill>
                  <a:srgbClr val="0070C0"/>
                </a:solidFill>
                <a:latin typeface="Roboto Condensed" panose="020B0604020202020204"/>
              </a:rPr>
              <a:t>Psicología: </a:t>
            </a:r>
            <a:r>
              <a:rPr lang="es-ES" sz="4200" b="1" dirty="0">
                <a:latin typeface="Roboto Condensed" panose="020B0604020202020204"/>
              </a:rPr>
              <a:t>Mente, carácter y personalidad tomo 1 y 2. Fe y obras. </a:t>
            </a:r>
            <a:endParaRPr lang="es-ES" sz="4200" b="1" dirty="0" smtClean="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8204359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40082" y="1615071"/>
            <a:ext cx="10567849" cy="4319223"/>
          </a:xfrm>
        </p:spPr>
        <p:txBody>
          <a:bodyPr>
            <a:noAutofit/>
          </a:bodyPr>
          <a:lstStyle/>
          <a:p>
            <a:pPr marL="101598" indent="0" algn="just">
              <a:buNone/>
            </a:pPr>
            <a:endParaRPr lang="es-ES" sz="4000" b="1" dirty="0" smtClean="0">
              <a:solidFill>
                <a:srgbClr val="0070C0"/>
              </a:solidFill>
              <a:latin typeface="Roboto Condensed" panose="020B0604020202020204"/>
            </a:endParaRPr>
          </a:p>
          <a:p>
            <a:pPr marL="101598" indent="0" algn="just">
              <a:buNone/>
            </a:pPr>
            <a:r>
              <a:rPr lang="es-ES" sz="4000" b="1" dirty="0" smtClean="0">
                <a:solidFill>
                  <a:srgbClr val="0070C0"/>
                </a:solidFill>
                <a:latin typeface="Roboto Condensed" panose="020B0604020202020204"/>
              </a:rPr>
              <a:t>Profecía: </a:t>
            </a:r>
            <a:r>
              <a:rPr lang="es-ES" sz="4000" b="1" dirty="0" smtClean="0">
                <a:latin typeface="Roboto Condensed" panose="020B0604020202020204"/>
              </a:rPr>
              <a:t>Conflicto de los siglos, Eventos de los últimos días y Primeros escritos.</a:t>
            </a:r>
          </a:p>
          <a:p>
            <a:pPr marL="101598" indent="0" algn="just">
              <a:buNone/>
            </a:pPr>
            <a:r>
              <a:rPr lang="es-ES" sz="4000" b="1" dirty="0" smtClean="0">
                <a:solidFill>
                  <a:srgbClr val="0070C0"/>
                </a:solidFill>
                <a:latin typeface="Roboto Condensed" panose="020B0604020202020204"/>
              </a:rPr>
              <a:t>Misión: </a:t>
            </a:r>
            <a:r>
              <a:rPr lang="es-ES" sz="4000" b="1" dirty="0" smtClean="0">
                <a:latin typeface="Roboto Condensed" panose="020B0604020202020204"/>
              </a:rPr>
              <a:t>El evangelismo, Obreros evangélicos y Servicio cristiano.</a:t>
            </a:r>
          </a:p>
          <a:p>
            <a:pPr marL="101598" indent="0" algn="just">
              <a:buNone/>
            </a:pPr>
            <a:r>
              <a:rPr lang="es-ES" sz="4000" b="1" dirty="0" smtClean="0">
                <a:solidFill>
                  <a:srgbClr val="0070C0"/>
                </a:solidFill>
                <a:latin typeface="Roboto Condensed" panose="020B0604020202020204"/>
              </a:rPr>
              <a:t>Mayordomía: </a:t>
            </a:r>
            <a:r>
              <a:rPr lang="es-ES" sz="4000" b="1" dirty="0" smtClean="0">
                <a:latin typeface="Roboto Condensed" panose="020B0604020202020204"/>
              </a:rPr>
              <a:t>Consejos sobre mayordomía cristiana y Ministerio de la bondad.</a:t>
            </a:r>
          </a:p>
          <a:p>
            <a:pPr marL="101598" indent="0" algn="just">
              <a:buNone/>
            </a:pPr>
            <a:r>
              <a:rPr lang="es-ES" sz="4000" b="1" dirty="0">
                <a:solidFill>
                  <a:srgbClr val="0070C0"/>
                </a:solidFill>
                <a:latin typeface="Roboto Condensed" panose="020B0604020202020204"/>
              </a:rPr>
              <a:t>Santuario: </a:t>
            </a:r>
            <a:r>
              <a:rPr lang="es-ES" sz="4000" b="1" dirty="0">
                <a:latin typeface="Roboto Condensed" panose="020B0604020202020204"/>
              </a:rPr>
              <a:t>Cristo en su santuario</a:t>
            </a:r>
            <a:r>
              <a:rPr lang="es-ES" sz="4000" b="1" dirty="0" smtClean="0">
                <a:latin typeface="Roboto Condensed" panose="020B0604020202020204"/>
              </a:rPr>
              <a:t>.</a:t>
            </a:r>
            <a:endParaRPr lang="es-ES" sz="4400" b="1" dirty="0" smtClean="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9586864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Plan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44585" y="1872720"/>
            <a:ext cx="10567849" cy="4319223"/>
          </a:xfrm>
        </p:spPr>
        <p:txBody>
          <a:bodyPr>
            <a:noAutofit/>
          </a:bodyPr>
          <a:lstStyle/>
          <a:p>
            <a:pPr marL="101598" indent="0" algn="just">
              <a:buNone/>
            </a:pPr>
            <a:r>
              <a:rPr lang="es-ES" sz="4400" b="1" dirty="0" smtClean="0">
                <a:solidFill>
                  <a:srgbClr val="0070C0"/>
                </a:solidFill>
                <a:latin typeface="Roboto Condensed" panose="020B0604020202020204"/>
              </a:rPr>
              <a:t>Estrategia: </a:t>
            </a:r>
            <a:r>
              <a:rPr lang="es-ES" sz="4400" b="1" dirty="0" smtClean="0">
                <a:latin typeface="Roboto Condensed" panose="020B0604020202020204"/>
              </a:rPr>
              <a:t>Seleccione un lugar privado, silencioso, con todas las herramientas al alcance. Escoja el o los temas de estudio. La mañana es el mejor horario. Acuéstese temprano y se levantará con un excelente ánimo. Sea disciplinado.</a:t>
            </a:r>
            <a:endParaRPr lang="es-ES" sz="4400" b="1" dirty="0" smtClean="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6390154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9026434"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smtClean="0">
                <a:latin typeface="Roboto Condensed" panose="020B0604020202020204"/>
              </a:rPr>
              <a:t>Modelo de estudio de la Biblia</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613955" y="1872720"/>
            <a:ext cx="11038114" cy="4319223"/>
          </a:xfrm>
        </p:spPr>
        <p:txBody>
          <a:bodyPr numCol="2">
            <a:noAutofit/>
          </a:bodyPr>
          <a:lstStyle/>
          <a:p>
            <a:pPr marL="101598" indent="0" algn="just">
              <a:buNone/>
            </a:pPr>
            <a:r>
              <a:rPr lang="es-ES" sz="4400" b="1" dirty="0" smtClean="0">
                <a:solidFill>
                  <a:srgbClr val="0070C0"/>
                </a:solidFill>
                <a:latin typeface="Roboto Condensed" panose="020B0604020202020204"/>
              </a:rPr>
              <a:t>Domingo: </a:t>
            </a:r>
            <a:r>
              <a:rPr lang="es-ES" sz="4400" b="1" dirty="0" smtClean="0">
                <a:latin typeface="Roboto Condensed" panose="020B0604020202020204"/>
              </a:rPr>
              <a:t>Teología</a:t>
            </a:r>
            <a:endParaRPr lang="es-ES" sz="4400" b="1" dirty="0" smtClean="0">
              <a:solidFill>
                <a:srgbClr val="0070C0"/>
              </a:solidFill>
              <a:latin typeface="Roboto Condensed" panose="020B0604020202020204"/>
            </a:endParaRPr>
          </a:p>
          <a:p>
            <a:pPr marL="101598" indent="0" algn="just">
              <a:buNone/>
            </a:pPr>
            <a:r>
              <a:rPr lang="es-ES" sz="4400" b="1" dirty="0" smtClean="0">
                <a:solidFill>
                  <a:srgbClr val="0070C0"/>
                </a:solidFill>
                <a:latin typeface="Roboto Condensed" panose="020B0604020202020204"/>
              </a:rPr>
              <a:t>Lunes: </a:t>
            </a:r>
            <a:r>
              <a:rPr lang="es-ES" sz="4400" b="1" dirty="0" smtClean="0">
                <a:latin typeface="Roboto Condensed" panose="020B0604020202020204"/>
              </a:rPr>
              <a:t>Salud</a:t>
            </a:r>
            <a:endParaRPr lang="es-ES" sz="4400" b="1" dirty="0" smtClean="0">
              <a:solidFill>
                <a:srgbClr val="0070C0"/>
              </a:solidFill>
              <a:latin typeface="Roboto Condensed" panose="020B0604020202020204"/>
            </a:endParaRPr>
          </a:p>
          <a:p>
            <a:pPr marL="101598" indent="0" algn="just">
              <a:buNone/>
            </a:pPr>
            <a:r>
              <a:rPr lang="es-ES" sz="4400" b="1" dirty="0" smtClean="0">
                <a:solidFill>
                  <a:srgbClr val="0070C0"/>
                </a:solidFill>
                <a:latin typeface="Roboto Condensed" panose="020B0604020202020204"/>
              </a:rPr>
              <a:t>Martes: </a:t>
            </a:r>
            <a:r>
              <a:rPr lang="es-ES" sz="4400" b="1" dirty="0" smtClean="0">
                <a:latin typeface="Roboto Condensed" panose="020B0604020202020204"/>
              </a:rPr>
              <a:t>Familia</a:t>
            </a:r>
            <a:endParaRPr lang="es-ES" sz="4400" b="1" dirty="0" smtClean="0">
              <a:solidFill>
                <a:srgbClr val="0070C0"/>
              </a:solidFill>
              <a:latin typeface="Roboto Condensed" panose="020B0604020202020204"/>
            </a:endParaRPr>
          </a:p>
          <a:p>
            <a:pPr marL="101598" indent="0" algn="just">
              <a:buNone/>
            </a:pPr>
            <a:r>
              <a:rPr lang="es-ES" sz="4400" b="1" dirty="0" smtClean="0">
                <a:solidFill>
                  <a:srgbClr val="0070C0"/>
                </a:solidFill>
                <a:latin typeface="Roboto Condensed" panose="020B0604020202020204"/>
              </a:rPr>
              <a:t>Miércoles: </a:t>
            </a:r>
            <a:r>
              <a:rPr lang="es-ES" sz="4400" b="1" dirty="0" smtClean="0">
                <a:latin typeface="Roboto Condensed" panose="020B0604020202020204"/>
              </a:rPr>
              <a:t>Profecía</a:t>
            </a:r>
            <a:endParaRPr lang="es-ES" sz="4400" b="1" dirty="0" smtClean="0">
              <a:solidFill>
                <a:srgbClr val="0070C0"/>
              </a:solidFill>
              <a:latin typeface="Roboto Condensed" panose="020B0604020202020204"/>
            </a:endParaRPr>
          </a:p>
          <a:p>
            <a:pPr marL="101598" indent="0" algn="just">
              <a:buNone/>
            </a:pPr>
            <a:r>
              <a:rPr lang="es-ES" sz="4400" b="1" dirty="0" smtClean="0">
                <a:solidFill>
                  <a:srgbClr val="0070C0"/>
                </a:solidFill>
                <a:latin typeface="Roboto Condensed" panose="020B0604020202020204"/>
              </a:rPr>
              <a:t>Jueves: </a:t>
            </a:r>
            <a:r>
              <a:rPr lang="es-ES" sz="4400" b="1" dirty="0" smtClean="0">
                <a:latin typeface="Roboto Condensed" panose="020B0604020202020204"/>
              </a:rPr>
              <a:t>Misión</a:t>
            </a:r>
            <a:endParaRPr lang="es-ES" sz="4400" b="1" dirty="0" smtClean="0">
              <a:solidFill>
                <a:srgbClr val="0070C0"/>
              </a:solidFill>
              <a:latin typeface="Roboto Condensed" panose="020B0604020202020204"/>
            </a:endParaRPr>
          </a:p>
          <a:p>
            <a:pPr marL="101598" indent="0" algn="just">
              <a:buNone/>
            </a:pPr>
            <a:r>
              <a:rPr lang="es-ES" sz="4400" b="1" dirty="0" smtClean="0">
                <a:solidFill>
                  <a:srgbClr val="0070C0"/>
                </a:solidFill>
                <a:latin typeface="Roboto Condensed" panose="020B0604020202020204"/>
              </a:rPr>
              <a:t>Viernes: </a:t>
            </a:r>
            <a:r>
              <a:rPr lang="es-ES" sz="4400" b="1" dirty="0" smtClean="0">
                <a:latin typeface="Roboto Condensed" panose="020B0604020202020204"/>
              </a:rPr>
              <a:t>Mayordomía</a:t>
            </a:r>
            <a:endParaRPr lang="es-ES" sz="4400" b="1" dirty="0" smtClean="0">
              <a:solidFill>
                <a:srgbClr val="0070C0"/>
              </a:solidFill>
              <a:latin typeface="Roboto Condensed" panose="020B0604020202020204"/>
            </a:endParaRPr>
          </a:p>
          <a:p>
            <a:pPr marL="101598" indent="0" algn="just">
              <a:buNone/>
            </a:pPr>
            <a:r>
              <a:rPr lang="es-ES" sz="4400" b="1" dirty="0" smtClean="0">
                <a:solidFill>
                  <a:srgbClr val="0070C0"/>
                </a:solidFill>
                <a:latin typeface="Roboto Condensed" panose="020B0604020202020204"/>
              </a:rPr>
              <a:t>Sábado: </a:t>
            </a:r>
            <a:r>
              <a:rPr lang="es-ES" sz="4400" b="1" dirty="0" smtClean="0">
                <a:latin typeface="Roboto Condensed" panose="020B0604020202020204"/>
              </a:rPr>
              <a:t>Santuario</a:t>
            </a:r>
            <a:endParaRPr lang="es-ES" sz="4400" b="1" dirty="0" smtClean="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6166266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smtClean="0">
                <a:solidFill>
                  <a:schemeClr val="bg1"/>
                </a:solidFill>
                <a:latin typeface="Roboto Condensed" panose="020B0604020202020204"/>
              </a:rPr>
              <a:t>LLAMADO</a:t>
            </a:r>
            <a:endParaRPr lang="es-CR" sz="4000" b="1" dirty="0">
              <a:solidFill>
                <a:schemeClr val="bg1"/>
              </a:solidFill>
              <a:latin typeface="Roboto Condensed" panose="020B0604020202020204"/>
            </a:endParaRP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779488" y="1971183"/>
            <a:ext cx="10568065" cy="4809997"/>
          </a:xfrm>
        </p:spPr>
        <p:txBody>
          <a:bodyPr>
            <a:noAutofit/>
          </a:bodyPr>
          <a:lstStyle/>
          <a:p>
            <a:pPr marL="0" indent="0" algn="just">
              <a:buNone/>
            </a:pPr>
            <a:r>
              <a:rPr lang="es-ES" sz="4400" b="1" dirty="0" smtClean="0">
                <a:latin typeface="Roboto Condensed" panose="020B0604020202020204"/>
              </a:rPr>
              <a:t>Reavivamiento es aprender a comer la Palabra de Dios de manera nutritiva, variada y apetitosa. Ese hábito debe iniciar desde la niñez. </a:t>
            </a:r>
          </a:p>
          <a:p>
            <a:pPr marL="0" indent="0" algn="just">
              <a:buNone/>
            </a:pPr>
            <a:endParaRPr lang="es-ES" sz="36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3975952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718458" y="1789495"/>
            <a:ext cx="10737669" cy="4320530"/>
          </a:xfrm>
        </p:spPr>
        <p:txBody>
          <a:bodyPr>
            <a:noAutofit/>
          </a:bodyPr>
          <a:lstStyle/>
          <a:p>
            <a:pPr marL="571500" indent="-571500" algn="just">
              <a:buFont typeface="Wingdings" panose="05000000000000000000" pitchFamily="2" charset="2"/>
              <a:buChar char="ü"/>
            </a:pPr>
            <a:r>
              <a:rPr lang="es-ES" sz="4000" b="1" dirty="0" smtClean="0">
                <a:latin typeface="Roboto Condensed" panose="020B0604020202020204"/>
              </a:rPr>
              <a:t>Comenzar el día con un buen desayuno.</a:t>
            </a:r>
          </a:p>
          <a:p>
            <a:pPr marL="571500" indent="-571500" algn="just">
              <a:buFont typeface="Wingdings" panose="05000000000000000000" pitchFamily="2" charset="2"/>
              <a:buChar char="ü"/>
            </a:pPr>
            <a:r>
              <a:rPr lang="es-ES" sz="4000" b="1" dirty="0" smtClean="0">
                <a:latin typeface="Roboto Condensed" panose="020B0604020202020204"/>
              </a:rPr>
              <a:t>Preferir alimentos en su estado natural.</a:t>
            </a:r>
          </a:p>
          <a:p>
            <a:pPr marL="571500" indent="-571500" algn="just">
              <a:buFont typeface="Wingdings" panose="05000000000000000000" pitchFamily="2" charset="2"/>
              <a:buChar char="ü"/>
            </a:pPr>
            <a:r>
              <a:rPr lang="es-ES" sz="4000" b="1" dirty="0" smtClean="0">
                <a:latin typeface="Roboto Condensed" panose="020B0604020202020204"/>
              </a:rPr>
              <a:t>Masticar y ensalivar bien los alimentos.</a:t>
            </a:r>
          </a:p>
          <a:p>
            <a:pPr marL="571500" indent="-571500" algn="just">
              <a:buFont typeface="Wingdings" panose="05000000000000000000" pitchFamily="2" charset="2"/>
              <a:buChar char="ü"/>
            </a:pPr>
            <a:r>
              <a:rPr lang="es-ES" sz="4000" b="1" dirty="0" smtClean="0">
                <a:latin typeface="Roboto Condensed" panose="020B0604020202020204"/>
              </a:rPr>
              <a:t>En el tiempo de comer dejar a un lado las preocupaciones.</a:t>
            </a:r>
          </a:p>
          <a:p>
            <a:pPr marL="571500" indent="-571500" algn="just">
              <a:buFont typeface="Wingdings" panose="05000000000000000000" pitchFamily="2" charset="2"/>
              <a:buChar char="ü"/>
            </a:pPr>
            <a:r>
              <a:rPr lang="es-ES" sz="4000" b="1" dirty="0" smtClean="0">
                <a:latin typeface="Roboto Condensed" panose="020B0604020202020204"/>
              </a:rPr>
              <a:t>Evitar los alimentos fermentados y refinados.</a:t>
            </a:r>
            <a:endParaRPr lang="es-ES" sz="40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8" name="Imagen 7" descr="Resultado de imagen para imagenes de alimentos saludables"/>
          <p:cNvPicPr/>
          <p:nvPr/>
        </p:nvPicPr>
        <p:blipFill>
          <a:blip r:embed="rId4">
            <a:extLst>
              <a:ext uri="{28A0092B-C50C-407E-A947-70E740481C1C}">
                <a14:useLocalDpi xmlns:a14="http://schemas.microsoft.com/office/drawing/2010/main" val="0"/>
              </a:ext>
            </a:extLst>
          </a:blip>
          <a:srcRect/>
          <a:stretch>
            <a:fillRect/>
          </a:stretch>
        </p:blipFill>
        <p:spPr bwMode="auto">
          <a:xfrm>
            <a:off x="9089977" y="355211"/>
            <a:ext cx="2705785" cy="1616408"/>
          </a:xfrm>
          <a:prstGeom prst="rect">
            <a:avLst/>
          </a:prstGeom>
          <a:ln>
            <a:noFill/>
          </a:ln>
          <a:effectLst>
            <a:softEdge rad="112500"/>
          </a:effectLst>
        </p:spPr>
      </p:pic>
    </p:spTree>
    <p:extLst>
      <p:ext uri="{BB962C8B-B14F-4D97-AF65-F5344CB8AC3E}">
        <p14:creationId xmlns:p14="http://schemas.microsoft.com/office/powerpoint/2010/main" val="355584972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smtClean="0">
                <a:solidFill>
                  <a:schemeClr val="bg1"/>
                </a:solidFill>
                <a:latin typeface="Roboto Condensed" panose="020B0604020202020204"/>
              </a:rPr>
              <a:t>LLAMADO</a:t>
            </a:r>
            <a:endParaRPr lang="es-CR" sz="4000" b="1" dirty="0">
              <a:solidFill>
                <a:schemeClr val="bg1"/>
              </a:solidFill>
              <a:latin typeface="Roboto Condensed" panose="020B0604020202020204"/>
            </a:endParaRP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85700" y="1696861"/>
            <a:ext cx="10056917" cy="4809997"/>
          </a:xfrm>
        </p:spPr>
        <p:txBody>
          <a:bodyPr>
            <a:noAutofit/>
          </a:bodyPr>
          <a:lstStyle/>
          <a:p>
            <a:pPr marL="0" indent="0" algn="just">
              <a:buNone/>
            </a:pPr>
            <a:r>
              <a:rPr lang="es-ES" sz="4400" b="1" dirty="0" smtClean="0">
                <a:latin typeface="Roboto Condensed" panose="020B0604020202020204"/>
              </a:rPr>
              <a:t>Porque la Biblia es inspirada por Dios y útil para enseñar, redargüir y corregir en justicia. Con el fin de ser una persona perfecta preparada para toda buena obra.</a:t>
            </a:r>
          </a:p>
          <a:p>
            <a:pPr marL="0" indent="0" algn="just">
              <a:buNone/>
            </a:pPr>
            <a:r>
              <a:rPr lang="es-ES" sz="4400" b="1" dirty="0">
                <a:latin typeface="Roboto Condensed" panose="020B0604020202020204"/>
              </a:rPr>
              <a:t>Hoy es un día para diseñar nuestro plan de estudio semanal</a:t>
            </a:r>
            <a:r>
              <a:rPr lang="es-ES" sz="4400" b="1" dirty="0" smtClean="0">
                <a:latin typeface="Roboto Condensed" panose="020B0604020202020204"/>
              </a:rPr>
              <a:t>.</a:t>
            </a:r>
            <a:endParaRPr lang="es-ES" sz="36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02127725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718458" y="1880936"/>
            <a:ext cx="10241279" cy="4320530"/>
          </a:xfrm>
        </p:spPr>
        <p:txBody>
          <a:bodyPr>
            <a:noAutofit/>
          </a:bodyPr>
          <a:lstStyle/>
          <a:p>
            <a:pPr marL="0" indent="0" algn="just">
              <a:buNone/>
            </a:pPr>
            <a:r>
              <a:rPr lang="es-ES" sz="4000" b="1" dirty="0" smtClean="0">
                <a:latin typeface="Roboto Condensed" panose="020B0604020202020204"/>
              </a:rPr>
              <a:t>En conclusión el menú debe ser:</a:t>
            </a:r>
          </a:p>
          <a:p>
            <a:pPr marL="0" indent="0" algn="just">
              <a:buNone/>
            </a:pPr>
            <a:r>
              <a:rPr lang="es-ES" sz="4000" b="1" dirty="0" smtClean="0">
                <a:solidFill>
                  <a:srgbClr val="0070C0"/>
                </a:solidFill>
                <a:latin typeface="Roboto Condensed" panose="020B0604020202020204"/>
              </a:rPr>
              <a:t>Nutritivo:</a:t>
            </a:r>
            <a:r>
              <a:rPr lang="es-ES" sz="4000" b="1" dirty="0" smtClean="0">
                <a:latin typeface="Roboto Condensed" panose="020B0604020202020204"/>
              </a:rPr>
              <a:t> </a:t>
            </a:r>
            <a:r>
              <a:rPr lang="es-ES" sz="4000" b="1" dirty="0">
                <a:latin typeface="Roboto Condensed" panose="020B0604020202020204"/>
              </a:rPr>
              <a:t>Proteínas, legumbres, vitaminas, minerales y carbohidratos.</a:t>
            </a:r>
          </a:p>
          <a:p>
            <a:pPr marL="0" indent="0" algn="just">
              <a:buNone/>
            </a:pPr>
            <a:r>
              <a:rPr lang="es-ES" sz="4000" b="1" dirty="0" smtClean="0">
                <a:solidFill>
                  <a:srgbClr val="0070C0"/>
                </a:solidFill>
                <a:latin typeface="Roboto Condensed" panose="020B0604020202020204"/>
              </a:rPr>
              <a:t>Variado:</a:t>
            </a:r>
            <a:r>
              <a:rPr lang="es-ES" sz="4000" b="1" dirty="0" smtClean="0">
                <a:latin typeface="Roboto Condensed" panose="020B0604020202020204"/>
              </a:rPr>
              <a:t> </a:t>
            </a:r>
            <a:r>
              <a:rPr lang="es-ES" sz="4000" b="1" dirty="0">
                <a:latin typeface="Roboto Condensed" panose="020B0604020202020204"/>
              </a:rPr>
              <a:t>Diferente cada día.</a:t>
            </a:r>
          </a:p>
          <a:p>
            <a:pPr marL="0" indent="0" algn="just">
              <a:buNone/>
            </a:pPr>
            <a:r>
              <a:rPr lang="es-ES" sz="4000" b="1" dirty="0" smtClean="0">
                <a:solidFill>
                  <a:srgbClr val="0070C0"/>
                </a:solidFill>
                <a:latin typeface="Roboto Condensed" panose="020B0604020202020204"/>
              </a:rPr>
              <a:t>Apetitoso:</a:t>
            </a:r>
            <a:r>
              <a:rPr lang="es-ES" sz="4000" b="1" dirty="0" smtClean="0">
                <a:latin typeface="Roboto Condensed" panose="020B0604020202020204"/>
              </a:rPr>
              <a:t> </a:t>
            </a:r>
            <a:r>
              <a:rPr lang="es-ES" sz="4000" b="1" dirty="0">
                <a:latin typeface="Roboto Condensed" panose="020B0604020202020204"/>
              </a:rPr>
              <a:t>Colores, presentación y cantidad.</a:t>
            </a:r>
          </a:p>
          <a:p>
            <a:pPr marL="0" indent="0" algn="just">
              <a:buNone/>
            </a:pPr>
            <a:endParaRPr lang="es-ES" sz="40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10" name="Imagen 9"/>
          <p:cNvPicPr>
            <a:picLocks noChangeAspect="1"/>
          </p:cNvPicPr>
          <p:nvPr/>
        </p:nvPicPr>
        <p:blipFill>
          <a:blip r:embed="rId4"/>
          <a:stretch>
            <a:fillRect/>
          </a:stretch>
        </p:blipFill>
        <p:spPr>
          <a:xfrm>
            <a:off x="9061410" y="646271"/>
            <a:ext cx="2798781" cy="1830483"/>
          </a:xfrm>
          <a:prstGeom prst="rect">
            <a:avLst/>
          </a:prstGeom>
          <a:ln>
            <a:noFill/>
          </a:ln>
          <a:effectLst>
            <a:softEdge rad="112500"/>
          </a:effectLst>
        </p:spPr>
      </p:pic>
    </p:spTree>
    <p:extLst>
      <p:ext uri="{BB962C8B-B14F-4D97-AF65-F5344CB8AC3E}">
        <p14:creationId xmlns:p14="http://schemas.microsoft.com/office/powerpoint/2010/main" val="4124561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58093" y="2050755"/>
            <a:ext cx="9810132" cy="4320530"/>
          </a:xfrm>
        </p:spPr>
        <p:txBody>
          <a:bodyPr>
            <a:noAutofit/>
          </a:bodyPr>
          <a:lstStyle/>
          <a:p>
            <a:pPr marL="0" indent="0" algn="just">
              <a:buNone/>
            </a:pPr>
            <a:r>
              <a:rPr lang="es-ES" sz="4000" b="1" dirty="0" smtClean="0">
                <a:latin typeface="Roboto Condensed" panose="020B0604020202020204"/>
              </a:rPr>
              <a:t>Debe </a:t>
            </a:r>
            <a:r>
              <a:rPr lang="es-ES" sz="4000" b="1" dirty="0">
                <a:latin typeface="Roboto Condensed" panose="020B0604020202020204"/>
              </a:rPr>
              <a:t>ser diseñado con la participación de toda la familia.</a:t>
            </a:r>
          </a:p>
          <a:p>
            <a:pPr marL="0" indent="0" algn="just">
              <a:buNone/>
            </a:pPr>
            <a:r>
              <a:rPr lang="es-ES" sz="4000" b="1" dirty="0">
                <a:latin typeface="Roboto Condensed" panose="020B0604020202020204"/>
              </a:rPr>
              <a:t>Cada mes debe ser revisado y cambiado.</a:t>
            </a:r>
          </a:p>
          <a:p>
            <a:pPr marL="0" indent="0" algn="just">
              <a:buNone/>
            </a:pPr>
            <a:r>
              <a:rPr lang="es-ES" sz="4000" b="1" dirty="0" smtClean="0">
                <a:latin typeface="Roboto Condensed" panose="020B0604020202020204"/>
              </a:rPr>
              <a:t>Ahorro de tiempo en </a:t>
            </a:r>
            <a:r>
              <a:rPr lang="es-ES" sz="4000" b="1" dirty="0">
                <a:latin typeface="Roboto Condensed" panose="020B0604020202020204"/>
              </a:rPr>
              <a:t>la </a:t>
            </a:r>
            <a:r>
              <a:rPr lang="es-ES" sz="4000" b="1" dirty="0" smtClean="0">
                <a:latin typeface="Roboto Condensed" panose="020B0604020202020204"/>
              </a:rPr>
              <a:t>compra del mercado y preparación de los alimentos.</a:t>
            </a:r>
            <a:endParaRPr lang="es-ES" sz="4000" b="1" dirty="0">
              <a:latin typeface="Roboto Condensed" panose="020B0604020202020204"/>
            </a:endParaRPr>
          </a:p>
          <a:p>
            <a:pPr marL="0" indent="0" algn="just">
              <a:buNone/>
            </a:pPr>
            <a:endParaRPr lang="es-ES" sz="40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8" name="Imagen 7" descr="Resultado de imagen para imagenes de alimentos saludables"/>
          <p:cNvPicPr/>
          <p:nvPr/>
        </p:nvPicPr>
        <p:blipFill>
          <a:blip r:embed="rId4">
            <a:extLst>
              <a:ext uri="{28A0092B-C50C-407E-A947-70E740481C1C}">
                <a14:useLocalDpi xmlns:a14="http://schemas.microsoft.com/office/drawing/2010/main" val="0"/>
              </a:ext>
            </a:extLst>
          </a:blip>
          <a:srcRect/>
          <a:stretch>
            <a:fillRect/>
          </a:stretch>
        </p:blipFill>
        <p:spPr bwMode="auto">
          <a:xfrm>
            <a:off x="9089977" y="355211"/>
            <a:ext cx="2705785" cy="1616408"/>
          </a:xfrm>
          <a:prstGeom prst="rect">
            <a:avLst/>
          </a:prstGeom>
          <a:ln>
            <a:noFill/>
          </a:ln>
          <a:effectLst>
            <a:softEdge rad="112500"/>
          </a:effectLst>
        </p:spPr>
      </p:pic>
    </p:spTree>
    <p:extLst>
      <p:ext uri="{BB962C8B-B14F-4D97-AF65-F5344CB8AC3E}">
        <p14:creationId xmlns:p14="http://schemas.microsoft.com/office/powerpoint/2010/main" val="227988205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718458" y="2194448"/>
            <a:ext cx="10737669" cy="4320530"/>
          </a:xfrm>
        </p:spPr>
        <p:txBody>
          <a:bodyPr>
            <a:noAutofit/>
          </a:bodyPr>
          <a:lstStyle/>
          <a:p>
            <a:pPr marL="0" indent="0" algn="just">
              <a:buNone/>
            </a:pPr>
            <a:r>
              <a:rPr lang="es-ES" sz="4000" b="1" dirty="0">
                <a:latin typeface="Roboto Condensed" panose="020B0604020202020204"/>
              </a:rPr>
              <a:t>La mejor comida sencilla y deliciosa </a:t>
            </a:r>
            <a:r>
              <a:rPr lang="es-ES" sz="4000" b="1" dirty="0" smtClean="0">
                <a:latin typeface="Roboto Condensed" panose="020B0604020202020204"/>
              </a:rPr>
              <a:t>de la semana debe </a:t>
            </a:r>
            <a:r>
              <a:rPr lang="es-ES" sz="4000" b="1" dirty="0">
                <a:latin typeface="Roboto Condensed" panose="020B0604020202020204"/>
              </a:rPr>
              <a:t>ser la del sábado.</a:t>
            </a:r>
          </a:p>
          <a:p>
            <a:pPr marL="0" indent="0" algn="just">
              <a:buNone/>
            </a:pPr>
            <a:r>
              <a:rPr lang="es-ES" sz="4000" b="1" dirty="0">
                <a:latin typeface="Roboto Condensed" panose="020B0604020202020204"/>
              </a:rPr>
              <a:t>La mejor comida de cada día debe ser el desayuno.</a:t>
            </a:r>
          </a:p>
          <a:p>
            <a:pPr marL="0" indent="0" algn="just">
              <a:buNone/>
            </a:pPr>
            <a:r>
              <a:rPr lang="es-ES" sz="4000" b="1" dirty="0" smtClean="0">
                <a:latin typeface="Roboto Condensed" panose="020B0604020202020204"/>
              </a:rPr>
              <a:t>Se debe tomar agua según su organismo </a:t>
            </a:r>
            <a:r>
              <a:rPr lang="es-ES" sz="4000" b="1" dirty="0">
                <a:latin typeface="Roboto Condensed" panose="020B0604020202020204"/>
              </a:rPr>
              <a:t>antes y entre comidas.</a:t>
            </a:r>
          </a:p>
          <a:p>
            <a:pPr marL="0" indent="0" algn="just">
              <a:buNone/>
            </a:pPr>
            <a:endParaRPr lang="es-ES" sz="40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10" name="Imagen 9"/>
          <p:cNvPicPr>
            <a:picLocks noChangeAspect="1"/>
          </p:cNvPicPr>
          <p:nvPr/>
        </p:nvPicPr>
        <p:blipFill>
          <a:blip r:embed="rId4"/>
          <a:stretch>
            <a:fillRect/>
          </a:stretch>
        </p:blipFill>
        <p:spPr>
          <a:xfrm>
            <a:off x="9061410" y="489515"/>
            <a:ext cx="2798781" cy="1830483"/>
          </a:xfrm>
          <a:prstGeom prst="rect">
            <a:avLst/>
          </a:prstGeom>
          <a:ln>
            <a:noFill/>
          </a:ln>
          <a:effectLst>
            <a:softEdge rad="112500"/>
          </a:effectLst>
        </p:spPr>
      </p:pic>
    </p:spTree>
    <p:extLst>
      <p:ext uri="{BB962C8B-B14F-4D97-AF65-F5344CB8AC3E}">
        <p14:creationId xmlns:p14="http://schemas.microsoft.com/office/powerpoint/2010/main" val="269526125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793996" y="1731331"/>
            <a:ext cx="10361684" cy="4320530"/>
          </a:xfrm>
        </p:spPr>
        <p:txBody>
          <a:bodyPr>
            <a:normAutofit/>
          </a:bodyPr>
          <a:lstStyle/>
          <a:p>
            <a:pPr marL="0" indent="0" algn="just">
              <a:buNone/>
            </a:pPr>
            <a:r>
              <a:rPr lang="es-ES" sz="4400" b="1" dirty="0" smtClean="0">
                <a:latin typeface="Roboto Condensed" panose="020B0604020202020204"/>
              </a:rPr>
              <a:t>Así como la calidad de alimentación influye en la salud física y mental. También existe un alimento poderoso que nutre la vida espiritual y es la Palabra de Dios</a:t>
            </a:r>
            <a:endParaRPr lang="es-ES" sz="44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Resultado de imagen para nueva vida en Cristo.">
            <a:extLst>
              <a:ext uri="{FF2B5EF4-FFF2-40B4-BE49-F238E27FC236}">
                <a16:creationId xmlns:a16="http://schemas.microsoft.com/office/drawing/2014/main" id="{DD58E51D-3275-488E-92A8-6F62019DD4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85402" y="358084"/>
            <a:ext cx="2513522" cy="1772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7947789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2359</Words>
  <Application>Microsoft Office PowerPoint</Application>
  <PresentationFormat>Panorámica</PresentationFormat>
  <Paragraphs>272</Paragraphs>
  <Slides>50</Slides>
  <Notes>40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Arial Black</vt:lpstr>
      <vt:lpstr>Arvo</vt:lpstr>
      <vt:lpstr>Calibri</vt:lpstr>
      <vt:lpstr>Calibri Light</vt:lpstr>
      <vt:lpstr>Roboto Condensed</vt:lpstr>
      <vt:lpstr>Wingdings</vt:lpstr>
      <vt:lpstr>Tema de Office</vt:lpstr>
      <vt:lpstr>Presentación de PowerPoint</vt:lpstr>
      <vt:lpstr>REAVIVAMIENTO ES: APRENDER A COMER LA PALABRA DE DIOS</vt:lpstr>
      <vt:lpstr>INTRODUCCIÓN</vt:lpstr>
      <vt:lpstr>INTRODUCCIÓN</vt:lpstr>
      <vt:lpstr>INTRODUCCIÓN</vt:lpstr>
      <vt:lpstr>INTRODUCCIÓN</vt:lpstr>
      <vt:lpstr>INTRODUCCIÓN</vt:lpstr>
      <vt:lpstr>INTRODUCCIÓN</vt:lpstr>
      <vt:lpstr>INTRODUCCIÓN</vt:lpstr>
      <vt:lpstr>     Menú espiritual</vt:lpstr>
      <vt:lpstr>     Menú espiritual</vt:lpstr>
      <vt:lpstr>     Mandato 1 “desde la niñez”</vt:lpstr>
      <vt:lpstr>     Mandato 1 “desde la niñez”</vt:lpstr>
      <vt:lpstr>     Mandato 1 “desde la niñez”</vt:lpstr>
      <vt:lpstr>     Mandato 1 “desde la niñez”</vt:lpstr>
      <vt:lpstr>     Mandato 1 “desde la niñez”</vt:lpstr>
      <vt:lpstr>     Mandato 1 “desde la niñez”</vt:lpstr>
      <vt:lpstr>     Mandato 1 “desde la niñez”</vt:lpstr>
      <vt:lpstr>     Mandato 1 “desde la niñez”</vt:lpstr>
      <vt:lpstr>     Mandato 2 “inspirada por Dios y útil”</vt:lpstr>
      <vt:lpstr>     Mandato 2 “inspirada por Dios y útil”</vt:lpstr>
      <vt:lpstr>     Mandato 2 “inspirada por Dios y útil”</vt:lpstr>
      <vt:lpstr>     Mandato 2 “inspirada por Dios y útil”</vt:lpstr>
      <vt:lpstr>     Mandato 2 “inspirada por Dios y útil”</vt:lpstr>
      <vt:lpstr>     Mandato 2 “inspirada por Dios y útil”</vt:lpstr>
      <vt:lpstr>     Mandato 2 “inspirada por Dios y útil”</vt:lpstr>
      <vt:lpstr>     Mandato 2 “inspirada por Dios y útil”</vt:lpstr>
      <vt:lpstr>     Mandato 2 “inspirada por Dios y útil”</vt:lpstr>
      <vt:lpstr>     Mandato 2 “inspirada por Dios y útil”</vt:lpstr>
      <vt:lpstr>     Mandato 2 “inspirada por Dios y útil”</vt:lpstr>
      <vt:lpstr>     Mandato 3 “hombre sea perfecto”</vt:lpstr>
      <vt:lpstr>     Mandato 3 “hombre sea perfecto”</vt:lpstr>
      <vt:lpstr>     Mandato 3 “hombre sea perfecto”</vt:lpstr>
      <vt:lpstr>     Mandato 3 “hombre sea perfecto”</vt:lpstr>
      <vt:lpstr>     Mandato 3 “hombre sea perfecto”</vt:lpstr>
      <vt:lpstr>     Mandato 3 “hombre sea perfecto”</vt:lpstr>
      <vt:lpstr>     Mandato 3 “hombre sea perfecto”</vt:lpstr>
      <vt:lpstr>Plan de estudio de la Biblia</vt:lpstr>
      <vt:lpstr>Plan de estudio de la Biblia</vt:lpstr>
      <vt:lpstr>Plan de estudio de la Biblia</vt:lpstr>
      <vt:lpstr>Plan de estudio de la Biblia</vt:lpstr>
      <vt:lpstr>Plan de estudio de la Biblia</vt:lpstr>
      <vt:lpstr>Plan de estudio de la Biblia</vt:lpstr>
      <vt:lpstr>Plan de estudio de la Biblia</vt:lpstr>
      <vt:lpstr>Plan de estudio de la Biblia</vt:lpstr>
      <vt:lpstr>Plan de estudio de la Biblia</vt:lpstr>
      <vt:lpstr>Plan de estudio de la Biblia</vt:lpstr>
      <vt:lpstr>Modelo de estudio de la Biblia</vt:lpstr>
      <vt:lpstr>LLAMADO</vt:lpstr>
      <vt:lpstr>LLAMADO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1</cp:revision>
  <dcterms:created xsi:type="dcterms:W3CDTF">2019-04-15T17:14:35Z</dcterms:created>
  <dcterms:modified xsi:type="dcterms:W3CDTF">2019-04-15T17:15:29Z</dcterms:modified>
</cp:coreProperties>
</file>