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82" r:id="rId3"/>
    <p:sldId id="306" r:id="rId4"/>
    <p:sldId id="328" r:id="rId5"/>
    <p:sldId id="307" r:id="rId6"/>
    <p:sldId id="260" r:id="rId7"/>
    <p:sldId id="258" r:id="rId8"/>
    <p:sldId id="330" r:id="rId9"/>
    <p:sldId id="331" r:id="rId10"/>
    <p:sldId id="332" r:id="rId11"/>
    <p:sldId id="333" r:id="rId12"/>
    <p:sldId id="308" r:id="rId13"/>
    <p:sldId id="283" r:id="rId14"/>
    <p:sldId id="284" r:id="rId15"/>
    <p:sldId id="285" r:id="rId16"/>
    <p:sldId id="286" r:id="rId17"/>
    <p:sldId id="287" r:id="rId18"/>
    <p:sldId id="309" r:id="rId19"/>
    <p:sldId id="267" r:id="rId20"/>
    <p:sldId id="268" r:id="rId21"/>
    <p:sldId id="271" r:id="rId22"/>
    <p:sldId id="273" r:id="rId23"/>
    <p:sldId id="310" r:id="rId24"/>
    <p:sldId id="275" r:id="rId25"/>
    <p:sldId id="276" r:id="rId26"/>
    <p:sldId id="311" r:id="rId27"/>
    <p:sldId id="277" r:id="rId28"/>
    <p:sldId id="278" r:id="rId29"/>
    <p:sldId id="279" r:id="rId30"/>
    <p:sldId id="280" r:id="rId31"/>
    <p:sldId id="312" r:id="rId32"/>
    <p:sldId id="288" r:id="rId33"/>
    <p:sldId id="289" r:id="rId34"/>
    <p:sldId id="290" r:id="rId35"/>
    <p:sldId id="313" r:id="rId36"/>
    <p:sldId id="291" r:id="rId37"/>
    <p:sldId id="315" r:id="rId38"/>
    <p:sldId id="292" r:id="rId39"/>
    <p:sldId id="293" r:id="rId40"/>
    <p:sldId id="296" r:id="rId41"/>
    <p:sldId id="318" r:id="rId42"/>
    <p:sldId id="319" r:id="rId43"/>
    <p:sldId id="298" r:id="rId44"/>
    <p:sldId id="321" r:id="rId45"/>
    <p:sldId id="301" r:id="rId46"/>
    <p:sldId id="322" r:id="rId47"/>
    <p:sldId id="302" r:id="rId48"/>
    <p:sldId id="303" r:id="rId49"/>
    <p:sldId id="324" r:id="rId50"/>
    <p:sldId id="325" r:id="rId51"/>
    <p:sldId id="326" r:id="rId52"/>
    <p:sldId id="327" r:id="rId53"/>
    <p:sldId id="305" r:id="rId54"/>
    <p:sldId id="334" r:id="rId55"/>
    <p:sldId id="335" r:id="rId56"/>
    <p:sldId id="32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4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91" d="100"/>
          <a:sy n="91" d="100"/>
        </p:scale>
        <p:origin x="48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8/12/17</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smtClean="0"/>
              <a:t>‹Nr.›</a:t>
            </a:fld>
            <a:endParaRPr lang="en-US"/>
          </a:p>
        </p:txBody>
      </p:sp>
    </p:spTree>
    <p:extLst>
      <p:ext uri="{BB962C8B-B14F-4D97-AF65-F5344CB8AC3E}">
        <p14:creationId xmlns:p14="http://schemas.microsoft.com/office/powerpoint/2010/main" val="3055245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8/12/17</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smtClean="0"/>
              <a:t>‹Nr.›</a:t>
            </a:fld>
            <a:endParaRPr lang="en-US"/>
          </a:p>
        </p:txBody>
      </p:sp>
    </p:spTree>
    <p:extLst>
      <p:ext uri="{BB962C8B-B14F-4D97-AF65-F5344CB8AC3E}">
        <p14:creationId xmlns:p14="http://schemas.microsoft.com/office/powerpoint/2010/main" val="281367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8/12/17</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smtClean="0"/>
              <a:t>‹Nr.›</a:t>
            </a:fld>
            <a:endParaRPr lang="en-US"/>
          </a:p>
        </p:txBody>
      </p:sp>
    </p:spTree>
    <p:extLst>
      <p:ext uri="{BB962C8B-B14F-4D97-AF65-F5344CB8AC3E}">
        <p14:creationId xmlns:p14="http://schemas.microsoft.com/office/powerpoint/2010/main" val="1899114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8/12/17</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smtClean="0"/>
              <a:t>‹Nr.›</a:t>
            </a:fld>
            <a:endParaRPr lang="en-US"/>
          </a:p>
        </p:txBody>
      </p:sp>
    </p:spTree>
    <p:extLst>
      <p:ext uri="{BB962C8B-B14F-4D97-AF65-F5344CB8AC3E}">
        <p14:creationId xmlns:p14="http://schemas.microsoft.com/office/powerpoint/2010/main" val="87322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8/12/17</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smtClean="0"/>
              <a:t>‹Nr.›</a:t>
            </a:fld>
            <a:endParaRPr lang="en-US"/>
          </a:p>
        </p:txBody>
      </p:sp>
    </p:spTree>
    <p:extLst>
      <p:ext uri="{BB962C8B-B14F-4D97-AF65-F5344CB8AC3E}">
        <p14:creationId xmlns:p14="http://schemas.microsoft.com/office/powerpoint/2010/main" val="1439579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8/12/17</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smtClean="0"/>
              <a:t>‹Nr.›</a:t>
            </a:fld>
            <a:endParaRPr lang="en-US"/>
          </a:p>
        </p:txBody>
      </p:sp>
    </p:spTree>
    <p:extLst>
      <p:ext uri="{BB962C8B-B14F-4D97-AF65-F5344CB8AC3E}">
        <p14:creationId xmlns:p14="http://schemas.microsoft.com/office/powerpoint/2010/main" val="4216606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8/12/17</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smtClean="0"/>
              <a:t>‹Nr.›</a:t>
            </a:fld>
            <a:endParaRPr lang="en-US"/>
          </a:p>
        </p:txBody>
      </p:sp>
    </p:spTree>
    <p:extLst>
      <p:ext uri="{BB962C8B-B14F-4D97-AF65-F5344CB8AC3E}">
        <p14:creationId xmlns:p14="http://schemas.microsoft.com/office/powerpoint/2010/main" val="300424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8/12/17</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smtClean="0"/>
              <a:t>‹Nr.›</a:t>
            </a:fld>
            <a:endParaRPr lang="en-US"/>
          </a:p>
        </p:txBody>
      </p:sp>
    </p:spTree>
    <p:extLst>
      <p:ext uri="{BB962C8B-B14F-4D97-AF65-F5344CB8AC3E}">
        <p14:creationId xmlns:p14="http://schemas.microsoft.com/office/powerpoint/2010/main" val="3044661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8/12/17</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smtClean="0"/>
              <a:t>‹Nr.›</a:t>
            </a:fld>
            <a:endParaRPr lang="en-US"/>
          </a:p>
        </p:txBody>
      </p:sp>
    </p:spTree>
    <p:extLst>
      <p:ext uri="{BB962C8B-B14F-4D97-AF65-F5344CB8AC3E}">
        <p14:creationId xmlns:p14="http://schemas.microsoft.com/office/powerpoint/2010/main" val="119137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8/12/17</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smtClean="0"/>
              <a:t>‹Nr.›</a:t>
            </a:fld>
            <a:endParaRPr lang="en-US"/>
          </a:p>
        </p:txBody>
      </p:sp>
    </p:spTree>
    <p:extLst>
      <p:ext uri="{BB962C8B-B14F-4D97-AF65-F5344CB8AC3E}">
        <p14:creationId xmlns:p14="http://schemas.microsoft.com/office/powerpoint/2010/main" val="389103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764DE79-268F-4C1A-8933-263129D2AF90}" type="datetimeFigureOut">
              <a:rPr lang="en-US" smtClean="0"/>
              <a:t>8/12/17</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48F63A3B-78C7-47BE-AE5E-E10140E04643}" type="slidenum">
              <a:rPr lang="en-US" smtClean="0"/>
              <a:t>‹Nr.›</a:t>
            </a:fld>
            <a:endParaRPr lang="en-US"/>
          </a:p>
        </p:txBody>
      </p:sp>
    </p:spTree>
    <p:extLst>
      <p:ext uri="{BB962C8B-B14F-4D97-AF65-F5344CB8AC3E}">
        <p14:creationId xmlns:p14="http://schemas.microsoft.com/office/powerpoint/2010/main" val="979044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rotWithShape="1">
          <a:blip r:embed="rId13">
            <a:extLst>
              <a:ext uri="{28A0092B-C50C-407E-A947-70E740481C1C}">
                <a14:useLocalDpi xmlns:a14="http://schemas.microsoft.com/office/drawing/2010/main" val="0"/>
              </a:ext>
            </a:extLst>
          </a:blip>
          <a:srcRect l="831"/>
          <a:stretch/>
        </p:blipFill>
        <p:spPr>
          <a:xfrm>
            <a:off x="0" y="0"/>
            <a:ext cx="12224775" cy="6858000"/>
          </a:xfrm>
          <a:prstGeom prst="rect">
            <a:avLst/>
          </a:prstGeom>
        </p:spPr>
      </p:pic>
    </p:spTree>
    <p:extLst>
      <p:ext uri="{BB962C8B-B14F-4D97-AF65-F5344CB8AC3E}">
        <p14:creationId xmlns:p14="http://schemas.microsoft.com/office/powerpoint/2010/main" val="410287281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10" y="725051"/>
            <a:ext cx="12192000" cy="6858000"/>
          </a:xfrm>
          <a:prstGeom prst="rect">
            <a:avLst/>
          </a:prstGeom>
        </p:spPr>
      </p:pic>
      <p:pic>
        <p:nvPicPr>
          <p:cNvPr id="7" name="Imagen 6"/>
          <p:cNvPicPr>
            <a:picLocks noChangeAspect="1"/>
          </p:cNvPicPr>
          <p:nvPr/>
        </p:nvPicPr>
        <p:blipFill rotWithShape="1">
          <a:blip r:embed="rId3" cstate="print">
            <a:extLst>
              <a:ext uri="{28A0092B-C50C-407E-A947-70E740481C1C}">
                <a14:useLocalDpi xmlns:a14="http://schemas.microsoft.com/office/drawing/2010/main" val="0"/>
              </a:ext>
            </a:extLst>
          </a:blip>
          <a:srcRect l="17242" t="1801"/>
          <a:stretch/>
        </p:blipFill>
        <p:spPr>
          <a:xfrm>
            <a:off x="0" y="76200"/>
            <a:ext cx="5408106" cy="6781800"/>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6732" t="3334" r="13439" b="37778"/>
          <a:stretch/>
        </p:blipFill>
        <p:spPr>
          <a:xfrm>
            <a:off x="4609827" y="1600200"/>
            <a:ext cx="4847501" cy="3095392"/>
          </a:xfrm>
          <a:prstGeom prst="rect">
            <a:avLst/>
          </a:prstGeom>
        </p:spPr>
      </p:pic>
      <p:sp>
        <p:nvSpPr>
          <p:cNvPr id="2" name="CuadroTexto 1"/>
          <p:cNvSpPr txBox="1"/>
          <p:nvPr/>
        </p:nvSpPr>
        <p:spPr>
          <a:xfrm>
            <a:off x="8111011" y="5495506"/>
            <a:ext cx="3175000" cy="923330"/>
          </a:xfrm>
          <a:prstGeom prst="rect">
            <a:avLst/>
          </a:prstGeom>
          <a:noFill/>
        </p:spPr>
        <p:txBody>
          <a:bodyPr wrap="square" rtlCol="0">
            <a:spAutoFit/>
          </a:bodyPr>
          <a:lstStyle/>
          <a:p>
            <a:r>
              <a:rPr lang="es-ES" dirty="0">
                <a:solidFill>
                  <a:schemeClr val="bg1"/>
                </a:solidFill>
              </a:rPr>
              <a:t>Unión Colombiana del Norte</a:t>
            </a:r>
          </a:p>
          <a:p>
            <a:r>
              <a:rPr lang="es-ES" dirty="0">
                <a:solidFill>
                  <a:schemeClr val="bg1"/>
                </a:solidFill>
              </a:rPr>
              <a:t>Departamento de Mayordomía</a:t>
            </a:r>
          </a:p>
          <a:p>
            <a:pPr algn="ctr"/>
            <a:r>
              <a:rPr lang="es-ES" dirty="0">
                <a:solidFill>
                  <a:schemeClr val="bg1"/>
                </a:solidFill>
              </a:rPr>
              <a:t>Pr.  Diego Doria</a:t>
            </a:r>
            <a:endParaRPr lang="es-ES_tradnl" dirty="0">
              <a:solidFill>
                <a:schemeClr val="bg1"/>
              </a:solidFill>
            </a:endParaRPr>
          </a:p>
        </p:txBody>
      </p:sp>
      <p:sp>
        <p:nvSpPr>
          <p:cNvPr id="8" name="CuadroTexto 7"/>
          <p:cNvSpPr txBox="1"/>
          <p:nvPr/>
        </p:nvSpPr>
        <p:spPr>
          <a:xfrm>
            <a:off x="8357460" y="728230"/>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93938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75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0 Imagen" descr="Bi.png"/>
          <p:cNvPicPr>
            <a:picLocks noChangeAspect="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0" y="4233922"/>
            <a:ext cx="3385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txBox="1"/>
          <p:nvPr/>
        </p:nvSpPr>
        <p:spPr>
          <a:xfrm>
            <a:off x="663043" y="864059"/>
            <a:ext cx="10267716" cy="2862322"/>
          </a:xfrm>
          <a:prstGeom prst="rect">
            <a:avLst/>
          </a:prstGeom>
        </p:spPr>
        <p:txBody>
          <a:bodyPr wrap="square">
            <a:spAutoFit/>
          </a:bodyPr>
          <a:lstStyle/>
          <a:p>
            <a:pPr marL="285750" indent="-285750">
              <a:buFont typeface="Wingdings" panose="05000000000000000000" pitchFamily="2" charset="2"/>
              <a:buChar char="§"/>
            </a:pPr>
            <a:r>
              <a:rPr lang="x-none" sz="6000" i="1">
                <a:latin typeface="Candara" panose="020E0502030303020204" pitchFamily="34" charset="0"/>
              </a:rPr>
              <a:t>A los que demostraron ser infieles no se les encomendará el rebaño".  5 TI, pág. 76</a:t>
            </a:r>
            <a:endParaRPr lang="es-ES" sz="6000" i="1" dirty="0">
              <a:latin typeface="Candara" panose="020E0502030303020204" pitchFamily="34" charset="0"/>
            </a:endParaRPr>
          </a:p>
        </p:txBody>
      </p:sp>
    </p:spTree>
    <p:extLst>
      <p:ext uri="{BB962C8B-B14F-4D97-AF65-F5344CB8AC3E}">
        <p14:creationId xmlns:p14="http://schemas.microsoft.com/office/powerpoint/2010/main" val="1311540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0 Imagen" descr="Bi.png"/>
          <p:cNvPicPr>
            <a:picLocks noChangeAspect="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0" y="4233922"/>
            <a:ext cx="3385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txBox="1"/>
          <p:nvPr/>
        </p:nvSpPr>
        <p:spPr>
          <a:xfrm>
            <a:off x="815458" y="1198698"/>
            <a:ext cx="9767372" cy="3785652"/>
          </a:xfrm>
          <a:prstGeom prst="rect">
            <a:avLst/>
          </a:prstGeom>
        </p:spPr>
        <p:txBody>
          <a:bodyPr wrap="square">
            <a:spAutoFit/>
          </a:bodyPr>
          <a:lstStyle/>
          <a:p>
            <a:r>
              <a:rPr lang="x-none" sz="4800" b="1" i="1" dirty="0">
                <a:latin typeface="Candara" charset="0"/>
                <a:ea typeface="Candara" charset="0"/>
                <a:cs typeface="Candara" charset="0"/>
              </a:rPr>
              <a:t>"</a:t>
            </a:r>
            <a:r>
              <a:rPr lang="mr-IN" sz="4800" b="1" i="1" dirty="0">
                <a:latin typeface="Candara" charset="0"/>
                <a:ea typeface="Candara" charset="0"/>
                <a:cs typeface="Candara" charset="0"/>
              </a:rPr>
              <a:t>…</a:t>
            </a:r>
            <a:r>
              <a:rPr lang="es-ES_tradnl" sz="4800" b="1" i="1" dirty="0">
                <a:latin typeface="Candara" charset="0"/>
                <a:ea typeface="Candara" charset="0"/>
                <a:cs typeface="Candara" charset="0"/>
              </a:rPr>
              <a:t>cuídate de cumplir toda la ley que Moisés mi siervo te mandó; no te desvíes de ella ni a la derecha ni a la izquierda, para que tengas éxito dondequiera que vayas. </a:t>
            </a:r>
            <a:r>
              <a:rPr lang="x-none" sz="4800" b="1" i="1" dirty="0">
                <a:latin typeface="Candara" charset="0"/>
                <a:ea typeface="Candara" charset="0"/>
                <a:cs typeface="Candara" charset="0"/>
              </a:rPr>
              <a:t>Josué 1:7.</a:t>
            </a:r>
            <a:endParaRPr lang="es-ES_tradnl" sz="4800" b="1" i="1" dirty="0">
              <a:latin typeface="Candara" charset="0"/>
              <a:ea typeface="Candara" charset="0"/>
              <a:cs typeface="Candara" charset="0"/>
            </a:endParaRPr>
          </a:p>
        </p:txBody>
      </p:sp>
    </p:spTree>
    <p:extLst>
      <p:ext uri="{BB962C8B-B14F-4D97-AF65-F5344CB8AC3E}">
        <p14:creationId xmlns:p14="http://schemas.microsoft.com/office/powerpoint/2010/main" val="195546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551183" y="1452601"/>
            <a:ext cx="10481351" cy="2944496"/>
          </a:xfrm>
        </p:spPr>
        <p:txBody>
          <a:bodyPr>
            <a:noAutofit/>
          </a:bodyPr>
          <a:lstStyle/>
          <a:p>
            <a:br>
              <a:rPr lang="es-ES" sz="8500" b="1" dirty="0">
                <a:solidFill>
                  <a:schemeClr val="accent2">
                    <a:lumMod val="50000"/>
                  </a:schemeClr>
                </a:solidFill>
                <a:ea typeface="Constantia" charset="0"/>
                <a:cs typeface="Constantia" charset="0"/>
              </a:rPr>
            </a:br>
            <a:r>
              <a:rPr lang="es-ES" sz="8500" b="1" dirty="0">
                <a:solidFill>
                  <a:schemeClr val="accent2">
                    <a:lumMod val="50000"/>
                  </a:schemeClr>
                </a:solidFill>
                <a:ea typeface="Constantia" charset="0"/>
                <a:cs typeface="Constantia" charset="0"/>
              </a:rPr>
              <a:t>Debe conocer los fundamentos bíblicos de la mayordomía.</a:t>
            </a:r>
            <a:endParaRPr lang="es-ES_tradnl" sz="8500" b="1" dirty="0">
              <a:solidFill>
                <a:schemeClr val="accent2">
                  <a:lumMod val="50000"/>
                </a:schemeClr>
              </a:solidFill>
              <a:ea typeface="Constantia" charset="0"/>
              <a:cs typeface="Constantia" charset="0"/>
            </a:endParaRPr>
          </a:p>
        </p:txBody>
      </p:sp>
      <p:pic>
        <p:nvPicPr>
          <p:cNvPr id="2" name="Imagen 1"/>
          <p:cNvPicPr>
            <a:picLocks noChangeAspect="1"/>
          </p:cNvPicPr>
          <p:nvPr/>
        </p:nvPicPr>
        <p:blipFill>
          <a:blip r:embed="rId2"/>
          <a:stretch>
            <a:fillRect/>
          </a:stretch>
        </p:blipFill>
        <p:spPr>
          <a:xfrm>
            <a:off x="1" y="835216"/>
            <a:ext cx="1551182" cy="1882882"/>
          </a:xfrm>
          <a:prstGeom prst="rect">
            <a:avLst/>
          </a:prstGeom>
        </p:spPr>
      </p:pic>
      <p:sp>
        <p:nvSpPr>
          <p:cNvPr id="4" name="CuadroTexto 3"/>
          <p:cNvSpPr txBox="1"/>
          <p:nvPr/>
        </p:nvSpPr>
        <p:spPr>
          <a:xfrm>
            <a:off x="8850360" y="5481009"/>
            <a:ext cx="3175000" cy="923330"/>
          </a:xfrm>
          <a:prstGeom prst="rect">
            <a:avLst/>
          </a:prstGeom>
          <a:noFill/>
        </p:spPr>
        <p:txBody>
          <a:bodyPr wrap="square" rtlCol="0">
            <a:spAutoFit/>
          </a:bodyPr>
          <a:lstStyle/>
          <a:p>
            <a:r>
              <a:rPr lang="es-ES" dirty="0">
                <a:solidFill>
                  <a:schemeClr val="bg1"/>
                </a:solidFill>
              </a:rPr>
              <a:t>Unión Colombiana del Norte</a:t>
            </a:r>
          </a:p>
          <a:p>
            <a:r>
              <a:rPr lang="es-ES" dirty="0">
                <a:solidFill>
                  <a:schemeClr val="bg1"/>
                </a:solidFill>
              </a:rPr>
              <a:t>Departamento de Mayordomía</a:t>
            </a:r>
          </a:p>
          <a:p>
            <a:pPr algn="ctr"/>
            <a:r>
              <a:rPr lang="es-ES" dirty="0">
                <a:solidFill>
                  <a:schemeClr val="bg1"/>
                </a:solidFill>
              </a:rPr>
              <a:t>Pr.  Diego Doria</a:t>
            </a:r>
            <a:endParaRPr lang="es-ES_tradnl" dirty="0">
              <a:solidFill>
                <a:schemeClr val="bg1"/>
              </a:solidFill>
            </a:endParaRPr>
          </a:p>
        </p:txBody>
      </p:sp>
    </p:spTree>
    <p:extLst>
      <p:ext uri="{BB962C8B-B14F-4D97-AF65-F5344CB8AC3E}">
        <p14:creationId xmlns:p14="http://schemas.microsoft.com/office/powerpoint/2010/main" val="1098139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5549" y="150172"/>
            <a:ext cx="7177782" cy="937250"/>
          </a:xfrm>
        </p:spPr>
        <p:txBody>
          <a:bodyPr>
            <a:noAutofit/>
          </a:bodyPr>
          <a:lstStyle/>
          <a:p>
            <a:r>
              <a:rPr lang="es-ES" sz="6000" b="1" i="1" u="sng" dirty="0">
                <a:solidFill>
                  <a:schemeClr val="accent2">
                    <a:lumMod val="50000"/>
                  </a:schemeClr>
                </a:solidFill>
                <a:ea typeface="Cambria" charset="0"/>
                <a:cs typeface="Cambria" charset="0"/>
              </a:rPr>
              <a:t>A-  Dios es el creador.</a:t>
            </a:r>
            <a:endParaRPr lang="es-ES_tradnl" sz="6000" b="1" i="1" u="sng" dirty="0">
              <a:solidFill>
                <a:schemeClr val="accent2">
                  <a:lumMod val="50000"/>
                </a:schemeClr>
              </a:solidFill>
              <a:ea typeface="Cambria" charset="0"/>
              <a:cs typeface="Cambria" charset="0"/>
            </a:endParaRPr>
          </a:p>
        </p:txBody>
      </p:sp>
      <p:sp>
        <p:nvSpPr>
          <p:cNvPr id="3" name="Marcador de contenido 2"/>
          <p:cNvSpPr>
            <a:spLocks noGrp="1"/>
          </p:cNvSpPr>
          <p:nvPr>
            <p:ph idx="1"/>
          </p:nvPr>
        </p:nvSpPr>
        <p:spPr>
          <a:xfrm>
            <a:off x="1692994" y="2189446"/>
            <a:ext cx="8336108" cy="1762139"/>
          </a:xfrm>
        </p:spPr>
        <p:txBody>
          <a:bodyPr>
            <a:noAutofit/>
          </a:bodyPr>
          <a:lstStyle/>
          <a:p>
            <a:r>
              <a:rPr lang="es-ES" sz="5500" b="1" i="1" dirty="0">
                <a:latin typeface="Candara" charset="0"/>
                <a:ea typeface="Candara" charset="0"/>
                <a:cs typeface="Candara" charset="0"/>
              </a:rPr>
              <a:t>" En el, principio creó Dios, los cielos y la tierra".  Génesis 1:1</a:t>
            </a:r>
            <a:endParaRPr lang="es-ES_tradnl" sz="5500" b="1" i="1" dirty="0">
              <a:latin typeface="Candara" charset="0"/>
              <a:ea typeface="Candara" charset="0"/>
              <a:cs typeface="Candara" charset="0"/>
            </a:endParaRPr>
          </a:p>
        </p:txBody>
      </p:sp>
      <p:pic>
        <p:nvPicPr>
          <p:cNvPr id="4" name="10 Imagen" descr="Bi.png"/>
          <p:cNvPicPr>
            <a:picLocks noChangeAspect="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0" y="4343400"/>
            <a:ext cx="3385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9554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49909" y="154011"/>
            <a:ext cx="8045940" cy="994172"/>
          </a:xfrm>
        </p:spPr>
        <p:txBody>
          <a:bodyPr>
            <a:noAutofit/>
          </a:bodyPr>
          <a:lstStyle/>
          <a:p>
            <a:r>
              <a:rPr lang="es-ES" sz="5500" b="1" i="1" u="sng" dirty="0">
                <a:solidFill>
                  <a:schemeClr val="accent2">
                    <a:lumMod val="50000"/>
                  </a:schemeClr>
                </a:solidFill>
                <a:ea typeface="Cambria" charset="0"/>
                <a:cs typeface="Cambria" charset="0"/>
              </a:rPr>
              <a:t>B-  Dios el dueño de todo.</a:t>
            </a:r>
            <a:endParaRPr lang="es-ES_tradnl" sz="5500" b="1" i="1" u="sng" dirty="0">
              <a:solidFill>
                <a:schemeClr val="accent2">
                  <a:lumMod val="50000"/>
                </a:schemeClr>
              </a:solidFill>
              <a:ea typeface="Cambria" charset="0"/>
              <a:cs typeface="Cambria" charset="0"/>
            </a:endParaRPr>
          </a:p>
        </p:txBody>
      </p:sp>
      <p:sp>
        <p:nvSpPr>
          <p:cNvPr id="3" name="Marcador de contenido 2"/>
          <p:cNvSpPr>
            <a:spLocks noGrp="1"/>
          </p:cNvSpPr>
          <p:nvPr>
            <p:ph idx="1"/>
          </p:nvPr>
        </p:nvSpPr>
        <p:spPr>
          <a:xfrm>
            <a:off x="1887876" y="2018350"/>
            <a:ext cx="7593180" cy="2664751"/>
          </a:xfrm>
        </p:spPr>
        <p:txBody>
          <a:bodyPr>
            <a:noAutofit/>
          </a:bodyPr>
          <a:lstStyle/>
          <a:p>
            <a:r>
              <a:rPr lang="es-ES" sz="4800" b="1" i="1" dirty="0">
                <a:latin typeface="Candara" charset="0"/>
                <a:ea typeface="Candara" charset="0"/>
                <a:cs typeface="Candara" charset="0"/>
              </a:rPr>
              <a:t>" De </a:t>
            </a:r>
            <a:r>
              <a:rPr lang="es-ES_tradnl" sz="4800" b="1" i="1" dirty="0">
                <a:latin typeface="Candara" charset="0"/>
                <a:ea typeface="Candara" charset="0"/>
                <a:cs typeface="Candara" charset="0"/>
              </a:rPr>
              <a:t>Jehová</a:t>
            </a:r>
            <a:r>
              <a:rPr lang="es-ES" sz="4800" b="1" i="1" dirty="0">
                <a:latin typeface="Candara" charset="0"/>
                <a:ea typeface="Candara" charset="0"/>
                <a:cs typeface="Candara" charset="0"/>
              </a:rPr>
              <a:t> es la tierra y su plenitud, el mundo y los que en el habitan".  Salmos 24:1</a:t>
            </a:r>
            <a:endParaRPr lang="es-ES_tradnl" sz="4800" b="1" i="1" dirty="0">
              <a:latin typeface="Candara" charset="0"/>
              <a:ea typeface="Candara" charset="0"/>
              <a:cs typeface="Candara" charset="0"/>
            </a:endParaRPr>
          </a:p>
        </p:txBody>
      </p:sp>
      <p:pic>
        <p:nvPicPr>
          <p:cNvPr id="4" name="10 Imagen" descr="Bi.png"/>
          <p:cNvPicPr>
            <a:picLocks noChangeAspect="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0" y="4343400"/>
            <a:ext cx="3385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7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4747" y="0"/>
            <a:ext cx="7520628" cy="1053482"/>
          </a:xfrm>
        </p:spPr>
        <p:txBody>
          <a:bodyPr>
            <a:noAutofit/>
          </a:bodyPr>
          <a:lstStyle/>
          <a:p>
            <a:r>
              <a:rPr lang="es-ES" sz="4800" b="1" i="1" u="sng" dirty="0">
                <a:solidFill>
                  <a:schemeClr val="accent2">
                    <a:lumMod val="50000"/>
                  </a:schemeClr>
                </a:solidFill>
                <a:ea typeface="Cambria" charset="0"/>
                <a:cs typeface="Cambria" charset="0"/>
              </a:rPr>
              <a:t>C- El hombre fue puesto por Dios como mayordomo</a:t>
            </a:r>
            <a:endParaRPr lang="es-ES_tradnl" sz="4800" b="1" i="1" u="sng" dirty="0">
              <a:solidFill>
                <a:schemeClr val="accent2">
                  <a:lumMod val="50000"/>
                </a:schemeClr>
              </a:solidFill>
              <a:ea typeface="Cambria" charset="0"/>
              <a:cs typeface="Cambria" charset="0"/>
            </a:endParaRPr>
          </a:p>
        </p:txBody>
      </p:sp>
      <p:sp>
        <p:nvSpPr>
          <p:cNvPr id="3" name="Marcador de contenido 2"/>
          <p:cNvSpPr>
            <a:spLocks noGrp="1"/>
          </p:cNvSpPr>
          <p:nvPr>
            <p:ph idx="1"/>
          </p:nvPr>
        </p:nvSpPr>
        <p:spPr>
          <a:xfrm>
            <a:off x="975204" y="1781957"/>
            <a:ext cx="9390171" cy="3263504"/>
          </a:xfrm>
        </p:spPr>
        <p:txBody>
          <a:bodyPr>
            <a:noAutofit/>
          </a:bodyPr>
          <a:lstStyle/>
          <a:p>
            <a:r>
              <a:rPr lang="es-ES_tradnl" sz="4000" b="1" i="1" dirty="0">
                <a:latin typeface="Candara" charset="0"/>
                <a:ea typeface="Candara" charset="0"/>
                <a:cs typeface="Candara" charset="0"/>
              </a:rPr>
              <a:t>Entonces dijo Dios: “Hagamos al hombre a nuestra imagen, conforme a nuestra semejanza, y tenga dominio sobre los peces del mar, las aves del cielo, el ganado, y en toda la tierra, y sobre todo animal que se desplaza sobre la tierra.”</a:t>
            </a:r>
          </a:p>
        </p:txBody>
      </p:sp>
      <p:sp>
        <p:nvSpPr>
          <p:cNvPr id="4" name="CuadroTexto 3"/>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61298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17925" y="159198"/>
            <a:ext cx="7580882" cy="928079"/>
          </a:xfrm>
        </p:spPr>
        <p:txBody>
          <a:bodyPr>
            <a:noAutofit/>
          </a:bodyPr>
          <a:lstStyle/>
          <a:p>
            <a:r>
              <a:rPr lang="es-ES" sz="4800" b="1" i="1" u="sng" dirty="0">
                <a:solidFill>
                  <a:schemeClr val="accent2">
                    <a:lumMod val="50000"/>
                  </a:schemeClr>
                </a:solidFill>
                <a:ea typeface="Cambria" charset="0"/>
                <a:cs typeface="Cambria" charset="0"/>
              </a:rPr>
              <a:t>D- Dios espera que sus mayordomos sean fieles.</a:t>
            </a:r>
            <a:endParaRPr lang="es-ES_tradnl" sz="4800" b="1" i="1" u="sng" dirty="0">
              <a:solidFill>
                <a:schemeClr val="accent2">
                  <a:lumMod val="50000"/>
                </a:schemeClr>
              </a:solidFill>
              <a:ea typeface="Cambria" charset="0"/>
              <a:cs typeface="Cambria" charset="0"/>
            </a:endParaRPr>
          </a:p>
        </p:txBody>
      </p:sp>
      <p:sp>
        <p:nvSpPr>
          <p:cNvPr id="3" name="Marcador de contenido 2"/>
          <p:cNvSpPr>
            <a:spLocks noGrp="1"/>
          </p:cNvSpPr>
          <p:nvPr>
            <p:ph idx="1"/>
          </p:nvPr>
        </p:nvSpPr>
        <p:spPr>
          <a:xfrm>
            <a:off x="1456679" y="1862233"/>
            <a:ext cx="8082365" cy="2686496"/>
          </a:xfrm>
        </p:spPr>
        <p:txBody>
          <a:bodyPr>
            <a:noAutofit/>
          </a:bodyPr>
          <a:lstStyle/>
          <a:p>
            <a:r>
              <a:rPr lang="es-ES" sz="4800" b="1" i="1" dirty="0">
                <a:latin typeface="Candara" charset="0"/>
                <a:ea typeface="Candara" charset="0"/>
                <a:cs typeface="Candara" charset="0"/>
              </a:rPr>
              <a:t>"Cada uno según el don que haya recibido, minístrelo a otros, como buenos administradores de la gracia de Dios". 1Pedro 4:10</a:t>
            </a:r>
            <a:endParaRPr lang="es-ES_tradnl" sz="4800" b="1" i="1" dirty="0">
              <a:latin typeface="Candara" charset="0"/>
              <a:ea typeface="Candara" charset="0"/>
              <a:cs typeface="Candara" charset="0"/>
            </a:endParaRPr>
          </a:p>
        </p:txBody>
      </p:sp>
      <p:pic>
        <p:nvPicPr>
          <p:cNvPr id="4" name="10 Imagen" descr="Bi.png"/>
          <p:cNvPicPr>
            <a:picLocks noChangeAspect="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0" y="4343400"/>
            <a:ext cx="3385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03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751" y="165571"/>
            <a:ext cx="10060938" cy="1771709"/>
          </a:xfrm>
        </p:spPr>
        <p:txBody>
          <a:bodyPr>
            <a:noAutofit/>
          </a:bodyPr>
          <a:lstStyle/>
          <a:p>
            <a:r>
              <a:rPr lang="es-ES" sz="4800" b="1" i="1" u="sng" dirty="0">
                <a:solidFill>
                  <a:schemeClr val="accent2">
                    <a:lumMod val="50000"/>
                  </a:schemeClr>
                </a:solidFill>
                <a:ea typeface="Cambria" charset="0"/>
                <a:cs typeface="Cambria" charset="0"/>
              </a:rPr>
              <a:t>E- Dios, el dueño de todo, se reservó el diezmo para sí.</a:t>
            </a:r>
            <a:endParaRPr lang="es-ES_tradnl" sz="4800" b="1" i="1" u="sng" dirty="0">
              <a:solidFill>
                <a:schemeClr val="accent2">
                  <a:lumMod val="50000"/>
                </a:schemeClr>
              </a:solidFill>
              <a:ea typeface="Cambria" charset="0"/>
              <a:cs typeface="Cambria" charset="0"/>
            </a:endParaRPr>
          </a:p>
        </p:txBody>
      </p:sp>
      <p:sp>
        <p:nvSpPr>
          <p:cNvPr id="3" name="Marcador de contenido 2"/>
          <p:cNvSpPr>
            <a:spLocks noGrp="1"/>
          </p:cNvSpPr>
          <p:nvPr>
            <p:ph idx="1"/>
          </p:nvPr>
        </p:nvSpPr>
        <p:spPr>
          <a:xfrm>
            <a:off x="1696241" y="2159648"/>
            <a:ext cx="8089253" cy="2576847"/>
          </a:xfrm>
        </p:spPr>
        <p:txBody>
          <a:bodyPr>
            <a:noAutofit/>
          </a:bodyPr>
          <a:lstStyle/>
          <a:p>
            <a:pPr marL="0" indent="0">
              <a:buNone/>
            </a:pPr>
            <a:r>
              <a:rPr lang="es-ES_tradnl" sz="4000" b="1" i="1" dirty="0">
                <a:latin typeface="Candara" charset="0"/>
                <a:ea typeface="Candara" charset="0"/>
                <a:cs typeface="Candara" charset="0"/>
              </a:rPr>
              <a:t> “Todos los diezmos de la tierra, tanto de la semilla de la tierra como del fruto de los árboles, pertenecen a Jehová. Es cosa sagrada a Jehová. </a:t>
            </a:r>
            <a:r>
              <a:rPr lang="es-ES" sz="4000" b="1" i="1" dirty="0">
                <a:latin typeface="Candara" charset="0"/>
                <a:ea typeface="Candara" charset="0"/>
                <a:cs typeface="Candara" charset="0"/>
              </a:rPr>
              <a:t>.." Levíticos  27:30,31</a:t>
            </a:r>
            <a:endParaRPr lang="es-ES_tradnl" sz="4000" b="1" i="1" dirty="0">
              <a:latin typeface="Candara" charset="0"/>
              <a:ea typeface="Candara" charset="0"/>
              <a:cs typeface="Candara" charset="0"/>
            </a:endParaRPr>
          </a:p>
        </p:txBody>
      </p:sp>
      <p:pic>
        <p:nvPicPr>
          <p:cNvPr id="4" name="10 Imagen" descr="Bi.png"/>
          <p:cNvPicPr>
            <a:picLocks noChangeAspect="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30402" y="5189936"/>
            <a:ext cx="2246099" cy="166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162691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435476" y="1574543"/>
            <a:ext cx="10321613" cy="3700278"/>
          </a:xfrm>
        </p:spPr>
        <p:txBody>
          <a:bodyPr>
            <a:noAutofit/>
          </a:bodyPr>
          <a:lstStyle/>
          <a:p>
            <a:br>
              <a:rPr lang="es-ES" sz="8000" b="1" dirty="0">
                <a:solidFill>
                  <a:schemeClr val="accent2">
                    <a:lumMod val="50000"/>
                  </a:schemeClr>
                </a:solidFill>
                <a:ea typeface="Constantia" charset="0"/>
                <a:cs typeface="Constantia" charset="0"/>
              </a:rPr>
            </a:br>
            <a:r>
              <a:rPr lang="es-ES" sz="8000" b="1" dirty="0">
                <a:solidFill>
                  <a:schemeClr val="accent2">
                    <a:lumMod val="50000"/>
                  </a:schemeClr>
                </a:solidFill>
                <a:ea typeface="Constantia" charset="0"/>
                <a:cs typeface="Constantia" charset="0"/>
              </a:rPr>
              <a:t>Debe ser un promotor constante de la mayordomía en su iglesia.</a:t>
            </a:r>
            <a:endParaRPr lang="es-ES_tradnl" sz="8000" b="1" dirty="0">
              <a:solidFill>
                <a:schemeClr val="accent2">
                  <a:lumMod val="50000"/>
                </a:schemeClr>
              </a:solidFill>
              <a:ea typeface="Constantia" charset="0"/>
              <a:cs typeface="Constantia" charset="0"/>
            </a:endParaRPr>
          </a:p>
        </p:txBody>
      </p:sp>
      <p:pic>
        <p:nvPicPr>
          <p:cNvPr id="2" name="Imagen 1"/>
          <p:cNvPicPr>
            <a:picLocks noChangeAspect="1"/>
          </p:cNvPicPr>
          <p:nvPr/>
        </p:nvPicPr>
        <p:blipFill>
          <a:blip r:embed="rId2"/>
          <a:stretch>
            <a:fillRect/>
          </a:stretch>
        </p:blipFill>
        <p:spPr>
          <a:xfrm>
            <a:off x="0" y="814483"/>
            <a:ext cx="1506047" cy="1841855"/>
          </a:xfrm>
          <a:prstGeom prst="rect">
            <a:avLst/>
          </a:prstGeom>
        </p:spPr>
      </p:pic>
      <p:sp>
        <p:nvSpPr>
          <p:cNvPr id="4" name="CuadroTexto 3"/>
          <p:cNvSpPr txBox="1"/>
          <p:nvPr/>
        </p:nvSpPr>
        <p:spPr>
          <a:xfrm>
            <a:off x="8850360" y="5481009"/>
            <a:ext cx="3175000" cy="923330"/>
          </a:xfrm>
          <a:prstGeom prst="rect">
            <a:avLst/>
          </a:prstGeom>
          <a:noFill/>
        </p:spPr>
        <p:txBody>
          <a:bodyPr wrap="square" rtlCol="0">
            <a:spAutoFit/>
          </a:bodyPr>
          <a:lstStyle/>
          <a:p>
            <a:r>
              <a:rPr lang="es-ES" dirty="0">
                <a:solidFill>
                  <a:schemeClr val="bg1"/>
                </a:solidFill>
              </a:rPr>
              <a:t>Unión Colombiana del Norte</a:t>
            </a:r>
          </a:p>
          <a:p>
            <a:r>
              <a:rPr lang="es-ES" dirty="0">
                <a:solidFill>
                  <a:schemeClr val="bg1"/>
                </a:solidFill>
              </a:rPr>
              <a:t>Departamento de Mayordomía</a:t>
            </a:r>
          </a:p>
          <a:p>
            <a:pPr algn="ctr"/>
            <a:r>
              <a:rPr lang="es-ES" dirty="0">
                <a:solidFill>
                  <a:schemeClr val="bg1"/>
                </a:solidFill>
              </a:rPr>
              <a:t>Pr.  Diego Doria</a:t>
            </a:r>
            <a:endParaRPr lang="es-ES_tradnl" dirty="0">
              <a:solidFill>
                <a:schemeClr val="bg1"/>
              </a:solidFill>
            </a:endParaRPr>
          </a:p>
        </p:txBody>
      </p:sp>
    </p:spTree>
    <p:extLst>
      <p:ext uri="{BB962C8B-B14F-4D97-AF65-F5344CB8AC3E}">
        <p14:creationId xmlns:p14="http://schemas.microsoft.com/office/powerpoint/2010/main" val="762230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989094" y="1023747"/>
            <a:ext cx="8029249" cy="4401205"/>
          </a:xfrm>
          <a:prstGeom prst="rect">
            <a:avLst/>
          </a:prstGeom>
        </p:spPr>
        <p:txBody>
          <a:bodyPr wrap="square">
            <a:spAutoFit/>
          </a:bodyPr>
          <a:lstStyle/>
          <a:p>
            <a:r>
              <a:rPr lang="es-ES_tradnl" sz="4000" b="1" i="1" dirty="0">
                <a:latin typeface="Candara" charset="0"/>
                <a:ea typeface="Candara" charset="0"/>
                <a:cs typeface="Candara" charset="0"/>
              </a:rPr>
              <a:t>Y me dijo: “Oh hijo de hombre, yo te envío a los hijos de Israel, a una nación de rebeldes que se ha rebelado contra mí. Tanto ellos como sus padres se han rebelado contra mí hasta este mismo día.</a:t>
            </a:r>
          </a:p>
          <a:p>
            <a:endParaRPr lang="es-ES_tradnl" sz="4000" b="1" i="1" dirty="0">
              <a:latin typeface="Candara" charset="0"/>
              <a:ea typeface="Candara" charset="0"/>
              <a:cs typeface="Candara" charset="0"/>
            </a:endParaRPr>
          </a:p>
        </p:txBody>
      </p:sp>
    </p:spTree>
    <p:extLst>
      <p:ext uri="{BB962C8B-B14F-4D97-AF65-F5344CB8AC3E}">
        <p14:creationId xmlns:p14="http://schemas.microsoft.com/office/powerpoint/2010/main" val="15900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457043" y="1458582"/>
            <a:ext cx="8270463" cy="2308324"/>
          </a:xfrm>
          <a:prstGeom prst="rect">
            <a:avLst/>
          </a:prstGeom>
        </p:spPr>
        <p:txBody>
          <a:bodyPr wrap="square">
            <a:spAutoFit/>
          </a:bodyPr>
          <a:lstStyle/>
          <a:p>
            <a:r>
              <a:rPr lang="es-ES_tradnl" sz="4800" b="1" i="1" dirty="0">
                <a:latin typeface="Candara" charset="0"/>
                <a:ea typeface="Candara" charset="0"/>
                <a:cs typeface="Candara" charset="0"/>
              </a:rPr>
              <a:t>“Entre tanto que voy, ocúpate en la lectura, la exhortación y la enseñanza”. 1Timoteo 4:13.</a:t>
            </a:r>
          </a:p>
        </p:txBody>
      </p:sp>
      <p:pic>
        <p:nvPicPr>
          <p:cNvPr id="3" name="10 Imagen" descr="Bi.png"/>
          <p:cNvPicPr>
            <a:picLocks noChangeAspect="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0" y="4343400"/>
            <a:ext cx="3385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793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409471" y="652366"/>
            <a:ext cx="8593478" cy="4401205"/>
          </a:xfrm>
          <a:prstGeom prst="rect">
            <a:avLst/>
          </a:prstGeom>
        </p:spPr>
        <p:txBody>
          <a:bodyPr wrap="square">
            <a:spAutoFit/>
          </a:bodyPr>
          <a:lstStyle/>
          <a:p>
            <a:r>
              <a:rPr lang="es-ES_tradnl" sz="4000" b="1" i="1" dirty="0">
                <a:latin typeface="Candara" charset="0"/>
                <a:ea typeface="Candara" charset="0"/>
                <a:cs typeface="Candara" charset="0"/>
              </a:rPr>
              <a:t>Yo te envío a esta gente de rostro endurecido y de corazón empedernido. Y les dirás: ‘Así ha dicho el Señor Jehová</a:t>
            </a:r>
            <a:r>
              <a:rPr lang="es-ES" sz="4000" b="1" i="1" dirty="0">
                <a:latin typeface="Candara" charset="0"/>
                <a:ea typeface="Candara" charset="0"/>
                <a:cs typeface="Candara" charset="0"/>
              </a:rPr>
              <a:t>.</a:t>
            </a:r>
            <a:r>
              <a:rPr lang="es-ES_tradnl" sz="4000" b="1" i="1" dirty="0">
                <a:latin typeface="Candara" charset="0"/>
                <a:ea typeface="Candara" charset="0"/>
                <a:cs typeface="Candara" charset="0"/>
              </a:rPr>
              <a:t> Ya sea que ellos escuchen o que dejen de escuchar (porque son una casa rebelde), sabrán que ha habido un profeta entre ellos.</a:t>
            </a:r>
            <a:r>
              <a:rPr lang="es-ES" sz="4000" b="1" i="1" dirty="0">
                <a:latin typeface="Candara" charset="0"/>
                <a:ea typeface="Candara" charset="0"/>
                <a:cs typeface="Candara" charset="0"/>
              </a:rPr>
              <a:t>  Ezequiel 2:3-5.</a:t>
            </a:r>
            <a:endParaRPr lang="es-ES_tradnl" sz="4000" b="1" i="1" dirty="0">
              <a:latin typeface="Candara" charset="0"/>
              <a:ea typeface="Candara" charset="0"/>
              <a:cs typeface="Candara" charset="0"/>
            </a:endParaRPr>
          </a:p>
        </p:txBody>
      </p:sp>
      <p:pic>
        <p:nvPicPr>
          <p:cNvPr id="3" name="10 Imagen" descr="Bi.png"/>
          <p:cNvPicPr>
            <a:picLocks noChangeAspect="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0" y="4343400"/>
            <a:ext cx="3385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815447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311708" y="367403"/>
            <a:ext cx="8995677" cy="4524315"/>
          </a:xfrm>
          <a:prstGeom prst="rect">
            <a:avLst/>
          </a:prstGeom>
        </p:spPr>
        <p:txBody>
          <a:bodyPr wrap="square">
            <a:spAutoFit/>
          </a:bodyPr>
          <a:lstStyle/>
          <a:p>
            <a:r>
              <a:rPr lang="es-ES_tradnl" sz="4800" b="1" i="1" dirty="0">
                <a:latin typeface="Palatino" charset="0"/>
                <a:ea typeface="Palatino" charset="0"/>
                <a:cs typeface="Palatino" charset="0"/>
              </a:rPr>
              <a:t>“Hay una gran necesidad de </a:t>
            </a:r>
            <a:r>
              <a:rPr lang="es-ES_tradnl" sz="4800" b="1" i="1" u="sng" dirty="0">
                <a:solidFill>
                  <a:srgbClr val="C00000"/>
                </a:solidFill>
                <a:latin typeface="Palatino" charset="0"/>
                <a:ea typeface="Palatino" charset="0"/>
                <a:cs typeface="Palatino" charset="0"/>
              </a:rPr>
              <a:t>instrucción</a:t>
            </a:r>
            <a:r>
              <a:rPr lang="es-ES_tradnl" sz="4800" b="1" i="1" dirty="0">
                <a:latin typeface="Palatino" charset="0"/>
                <a:ea typeface="Palatino" charset="0"/>
                <a:cs typeface="Palatino" charset="0"/>
              </a:rPr>
              <a:t> concernientes a las obligaciones y los deberes hacia Dios, especialmente con respecto a pagar honradamente el diezmo”. CMC, página 109.</a:t>
            </a:r>
          </a:p>
        </p:txBody>
      </p:sp>
      <p:pic>
        <p:nvPicPr>
          <p:cNvPr id="3" name="Picture 1" descr="C:\Seminarios Pr. Doria\Cópia de 0606210.png"/>
          <p:cNvPicPr>
            <a:picLocks noChangeAspect="1" noChangeArrowheads="1"/>
          </p:cNvPicPr>
          <p:nvPr/>
        </p:nvPicPr>
        <p:blipFill>
          <a:blip r:embed="rId2" cstate="print"/>
          <a:srcRect b="9214"/>
          <a:stretch>
            <a:fillRect/>
          </a:stretch>
        </p:blipFill>
        <p:spPr bwMode="auto">
          <a:xfrm>
            <a:off x="0" y="4436090"/>
            <a:ext cx="2000152" cy="2421909"/>
          </a:xfrm>
          <a:prstGeom prst="rect">
            <a:avLst/>
          </a:prstGeom>
          <a:noFill/>
        </p:spPr>
      </p:pic>
    </p:spTree>
    <p:extLst>
      <p:ext uri="{BB962C8B-B14F-4D97-AF65-F5344CB8AC3E}">
        <p14:creationId xmlns:p14="http://schemas.microsoft.com/office/powerpoint/2010/main" val="1162571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387976" y="226334"/>
            <a:ext cx="9933908" cy="5262979"/>
          </a:xfrm>
          <a:prstGeom prst="rect">
            <a:avLst/>
          </a:prstGeom>
        </p:spPr>
        <p:txBody>
          <a:bodyPr wrap="square">
            <a:spAutoFit/>
          </a:bodyPr>
          <a:lstStyle/>
          <a:p>
            <a:r>
              <a:rPr lang="es-ES_tradnl" sz="4800" b="1" i="1" dirty="0">
                <a:latin typeface="Palatino" charset="0"/>
                <a:ea typeface="Palatino" charset="0"/>
                <a:cs typeface="Palatino" charset="0"/>
              </a:rPr>
              <a:t>“Si dejan de destacar ante la Iglesia la importancia de devolver a Dios lo que le pertenece, si no se preocupan de que los dirigentes de Iglesia que dependen de ellos sean fieles y de que el diezmo sea llevado a la tesorería, </a:t>
            </a:r>
          </a:p>
        </p:txBody>
      </p:sp>
      <p:sp>
        <p:nvSpPr>
          <p:cNvPr id="3" name="CuadroTexto 2"/>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77714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605263" y="806578"/>
            <a:ext cx="9209519" cy="3785652"/>
          </a:xfrm>
          <a:prstGeom prst="rect">
            <a:avLst/>
          </a:prstGeom>
        </p:spPr>
        <p:txBody>
          <a:bodyPr wrap="square">
            <a:spAutoFit/>
          </a:bodyPr>
          <a:lstStyle/>
          <a:p>
            <a:r>
              <a:rPr lang="es-ES_tradnl" sz="4800" b="1" i="1" u="sng" dirty="0">
                <a:solidFill>
                  <a:srgbClr val="C00000"/>
                </a:solidFill>
                <a:latin typeface="Palatino" charset="0"/>
                <a:ea typeface="Palatino" charset="0"/>
                <a:cs typeface="Palatino" charset="0"/>
              </a:rPr>
              <a:t>están en peligro.</a:t>
            </a:r>
            <a:r>
              <a:rPr lang="es-ES_tradnl" sz="4800" b="1" i="1" dirty="0">
                <a:latin typeface="Palatino" charset="0"/>
                <a:ea typeface="Palatino" charset="0"/>
                <a:cs typeface="Palatino" charset="0"/>
              </a:rPr>
              <a:t> Están descuidando un asunto que implica una bendición o una maldición para la iglesia”. CMC, páginas 111,112.</a:t>
            </a:r>
          </a:p>
        </p:txBody>
      </p:sp>
      <p:pic>
        <p:nvPicPr>
          <p:cNvPr id="3" name="Picture 1" descr="C:\Seminarios Pr. Doria\Cópia de 0606210.png"/>
          <p:cNvPicPr>
            <a:picLocks noChangeAspect="1" noChangeArrowheads="1"/>
          </p:cNvPicPr>
          <p:nvPr/>
        </p:nvPicPr>
        <p:blipFill>
          <a:blip r:embed="rId2" cstate="print"/>
          <a:srcRect b="9214"/>
          <a:stretch>
            <a:fillRect/>
          </a:stretch>
        </p:blipFill>
        <p:spPr bwMode="auto">
          <a:xfrm>
            <a:off x="0" y="4199266"/>
            <a:ext cx="2195736" cy="2658734"/>
          </a:xfrm>
          <a:prstGeom prst="rect">
            <a:avLst/>
          </a:prstGeom>
          <a:noFill/>
        </p:spPr>
      </p:pic>
    </p:spTree>
    <p:extLst>
      <p:ext uri="{BB962C8B-B14F-4D97-AF65-F5344CB8AC3E}">
        <p14:creationId xmlns:p14="http://schemas.microsoft.com/office/powerpoint/2010/main" val="328341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043785" y="275314"/>
            <a:ext cx="9162121" cy="4616648"/>
          </a:xfrm>
          <a:prstGeom prst="rect">
            <a:avLst/>
          </a:prstGeom>
        </p:spPr>
        <p:txBody>
          <a:bodyPr wrap="square">
            <a:spAutoFit/>
          </a:bodyPr>
          <a:lstStyle/>
          <a:p>
            <a:r>
              <a:rPr lang="es-ES_tradnl" sz="4200" b="1" i="1" dirty="0">
                <a:latin typeface="Palatino" charset="0"/>
                <a:ea typeface="Palatino" charset="0"/>
                <a:cs typeface="Palatino" charset="0"/>
              </a:rPr>
              <a:t>“Que la Iglesia designe a pastores y ancianos que se hayan consagrado al Señor Jesús y que esos hombres comprendan que se elige a dirigentes que se desempeñarán fielmente </a:t>
            </a:r>
            <a:r>
              <a:rPr lang="es-ES_tradnl" sz="4200" b="1" i="1" u="sng" dirty="0">
                <a:solidFill>
                  <a:srgbClr val="C00000"/>
                </a:solidFill>
                <a:latin typeface="Palatino" charset="0"/>
                <a:ea typeface="Palatino" charset="0"/>
                <a:cs typeface="Palatino" charset="0"/>
              </a:rPr>
              <a:t>en la obra de reunir el diezmo</a:t>
            </a:r>
            <a:r>
              <a:rPr lang="es-ES_tradnl" sz="4200" b="1" i="1" dirty="0">
                <a:latin typeface="Palatino" charset="0"/>
                <a:ea typeface="Palatino" charset="0"/>
                <a:cs typeface="Palatino" charset="0"/>
              </a:rPr>
              <a:t>”. CMC, página 111.</a:t>
            </a:r>
          </a:p>
        </p:txBody>
      </p:sp>
      <p:pic>
        <p:nvPicPr>
          <p:cNvPr id="3" name="Picture 1" descr="C:\Seminarios Pr. Doria\Cópia de 0606210.png"/>
          <p:cNvPicPr>
            <a:picLocks noChangeAspect="1" noChangeArrowheads="1"/>
          </p:cNvPicPr>
          <p:nvPr/>
        </p:nvPicPr>
        <p:blipFill>
          <a:blip r:embed="rId2" cstate="print"/>
          <a:srcRect b="9214"/>
          <a:stretch>
            <a:fillRect/>
          </a:stretch>
        </p:blipFill>
        <p:spPr bwMode="auto">
          <a:xfrm>
            <a:off x="0" y="4891962"/>
            <a:ext cx="1623667" cy="1966037"/>
          </a:xfrm>
          <a:prstGeom prst="rect">
            <a:avLst/>
          </a:prstGeom>
          <a:noFill/>
        </p:spPr>
      </p:pic>
      <p:sp>
        <p:nvSpPr>
          <p:cNvPr id="4" name="CuadroTexto 3"/>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228931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242848" y="752305"/>
            <a:ext cx="8209214" cy="4524315"/>
          </a:xfrm>
          <a:prstGeom prst="rect">
            <a:avLst/>
          </a:prstGeom>
        </p:spPr>
        <p:txBody>
          <a:bodyPr wrap="square">
            <a:spAutoFit/>
          </a:bodyPr>
          <a:lstStyle/>
          <a:p>
            <a:r>
              <a:rPr lang="es-ES_tradnl" sz="4800" b="1" i="1" dirty="0">
                <a:latin typeface="Palatino" charset="0"/>
                <a:ea typeface="Palatino" charset="0"/>
                <a:cs typeface="Palatino" charset="0"/>
              </a:rPr>
              <a:t>“Los ancianos y dirigentes de la Iglesia tienen el deber de instruir a la gente acerca de este asunto tan importante, y deben poner orden en las cosas. </a:t>
            </a:r>
          </a:p>
        </p:txBody>
      </p:sp>
    </p:spTree>
    <p:extLst>
      <p:ext uri="{BB962C8B-B14F-4D97-AF65-F5344CB8AC3E}">
        <p14:creationId xmlns:p14="http://schemas.microsoft.com/office/powerpoint/2010/main" val="399687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681360" y="753845"/>
            <a:ext cx="9684015" cy="3970318"/>
          </a:xfrm>
          <a:prstGeom prst="rect">
            <a:avLst/>
          </a:prstGeom>
        </p:spPr>
        <p:txBody>
          <a:bodyPr wrap="square">
            <a:spAutoFit/>
          </a:bodyPr>
          <a:lstStyle/>
          <a:p>
            <a:r>
              <a:rPr lang="es-ES_tradnl" sz="4200" b="1" i="1" dirty="0">
                <a:latin typeface="Palatino" charset="0"/>
                <a:ea typeface="Palatino" charset="0"/>
                <a:cs typeface="Palatino" charset="0"/>
              </a:rPr>
              <a:t>Los que ocupan cargos de responsabilidad en la Iglesia, no deben ser negligentes, sino que deben preocuparse de que los miembros sean fieles en el cumplimiento de su deber”. CMC, página 111.</a:t>
            </a:r>
          </a:p>
        </p:txBody>
      </p:sp>
      <p:sp>
        <p:nvSpPr>
          <p:cNvPr id="3" name="CuadroTexto 2"/>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1879333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362425" y="405917"/>
            <a:ext cx="9307093" cy="3970318"/>
          </a:xfrm>
          <a:prstGeom prst="rect">
            <a:avLst/>
          </a:prstGeom>
        </p:spPr>
        <p:txBody>
          <a:bodyPr wrap="square">
            <a:spAutoFit/>
          </a:bodyPr>
          <a:lstStyle/>
          <a:p>
            <a:r>
              <a:rPr lang="es-ES_tradnl" sz="4200" b="1" i="1" dirty="0">
                <a:latin typeface="Palatino" charset="0"/>
                <a:ea typeface="Palatino" charset="0"/>
                <a:cs typeface="Palatino" charset="0"/>
              </a:rPr>
              <a:t>Ancianos de iglesia, cumplid vuestro deber. Trabajad de casa en casa para que la grey de Dios no sea remisa en este importante asunto, que implica, según el caso, bendición o maldición. – {TM 306.3}</a:t>
            </a:r>
          </a:p>
        </p:txBody>
      </p:sp>
    </p:spTree>
    <p:extLst>
      <p:ext uri="{BB962C8B-B14F-4D97-AF65-F5344CB8AC3E}">
        <p14:creationId xmlns:p14="http://schemas.microsoft.com/office/powerpoint/2010/main" val="60688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029290" y="519628"/>
            <a:ext cx="9089636" cy="4616648"/>
          </a:xfrm>
          <a:prstGeom prst="rect">
            <a:avLst/>
          </a:prstGeom>
        </p:spPr>
        <p:txBody>
          <a:bodyPr wrap="square">
            <a:spAutoFit/>
          </a:bodyPr>
          <a:lstStyle/>
          <a:p>
            <a:r>
              <a:rPr lang="es-ES_tradnl" sz="4200" b="1" i="1" dirty="0">
                <a:latin typeface="Palatino" charset="0"/>
                <a:ea typeface="Palatino" charset="0"/>
                <a:cs typeface="Palatino" charset="0"/>
              </a:rPr>
              <a:t>Todo hombre que lleva el mensaje de la verdad a nuestras iglesias debe cumplir su deber de amonestar, educar y reprender. Todo descuido del deber, que equivale a robar a Dios, implica maldición para el culpable. – {TM 306.4}</a:t>
            </a:r>
          </a:p>
        </p:txBody>
      </p:sp>
      <p:sp>
        <p:nvSpPr>
          <p:cNvPr id="3" name="CuadroTexto 2"/>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1429937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86267" y="214157"/>
            <a:ext cx="5760213" cy="994172"/>
          </a:xfrm>
        </p:spPr>
        <p:txBody>
          <a:bodyPr>
            <a:normAutofit/>
          </a:bodyPr>
          <a:lstStyle/>
          <a:p>
            <a:r>
              <a:rPr lang="es-ES" sz="5400" b="1" i="1" u="sng" dirty="0">
                <a:solidFill>
                  <a:schemeClr val="accent2">
                    <a:lumMod val="50000"/>
                  </a:schemeClr>
                </a:solidFill>
                <a:ea typeface="Cambria" charset="0"/>
                <a:cs typeface="Cambria" charset="0"/>
              </a:rPr>
              <a:t>Recomendaciones</a:t>
            </a:r>
            <a:r>
              <a:rPr lang="es-ES" sz="5400" b="1" i="1" u="sng" dirty="0">
                <a:solidFill>
                  <a:schemeClr val="accent2">
                    <a:lumMod val="50000"/>
                  </a:schemeClr>
                </a:solidFill>
              </a:rPr>
              <a:t>:</a:t>
            </a:r>
            <a:endParaRPr lang="es-ES_tradnl" sz="5400" b="1" i="1" u="sng" dirty="0">
              <a:solidFill>
                <a:schemeClr val="accent2">
                  <a:lumMod val="50000"/>
                </a:schemeClr>
              </a:solidFill>
            </a:endParaRPr>
          </a:p>
        </p:txBody>
      </p:sp>
      <p:sp>
        <p:nvSpPr>
          <p:cNvPr id="3" name="Marcador de contenido 2"/>
          <p:cNvSpPr>
            <a:spLocks noGrp="1"/>
          </p:cNvSpPr>
          <p:nvPr>
            <p:ph idx="1"/>
          </p:nvPr>
        </p:nvSpPr>
        <p:spPr>
          <a:xfrm>
            <a:off x="605069" y="1399692"/>
            <a:ext cx="8875988" cy="4005278"/>
          </a:xfrm>
        </p:spPr>
        <p:txBody>
          <a:bodyPr>
            <a:noAutofit/>
          </a:bodyPr>
          <a:lstStyle/>
          <a:p>
            <a:pPr marL="357188" indent="-357188">
              <a:buFont typeface="Wingdings" charset="2"/>
              <a:buChar char="Ø"/>
              <a:tabLst>
                <a:tab pos="536575" algn="l"/>
              </a:tabLst>
            </a:pPr>
            <a:r>
              <a:rPr lang="es-ES" sz="3800" b="1" dirty="0">
                <a:latin typeface="Candara" charset="0"/>
                <a:ea typeface="Candara" charset="0"/>
                <a:cs typeface="Candara" charset="0"/>
              </a:rPr>
              <a:t>  Presente de forma clara, los principios 	de mayordomía a su iglesia.</a:t>
            </a:r>
          </a:p>
          <a:p>
            <a:pPr marL="357188" indent="-357188">
              <a:buFont typeface="Wingdings" charset="2"/>
              <a:buChar char="Ø"/>
              <a:tabLst>
                <a:tab pos="536575" algn="l"/>
              </a:tabLst>
            </a:pPr>
            <a:r>
              <a:rPr lang="es-ES" sz="3800" b="1" dirty="0">
                <a:latin typeface="Candara" charset="0"/>
                <a:ea typeface="Candara" charset="0"/>
                <a:cs typeface="Candara" charset="0"/>
              </a:rPr>
              <a:t>  Predique de este tema a la hermandad.</a:t>
            </a:r>
          </a:p>
          <a:p>
            <a:pPr marL="357188" indent="-357188">
              <a:buFont typeface="Wingdings" charset="2"/>
              <a:buChar char="Ø"/>
              <a:tabLst>
                <a:tab pos="536575" algn="l"/>
              </a:tabLst>
            </a:pPr>
            <a:r>
              <a:rPr lang="es-ES" sz="3800" b="1" dirty="0">
                <a:latin typeface="Candara" charset="0"/>
                <a:ea typeface="Candara" charset="0"/>
                <a:cs typeface="Candara" charset="0"/>
              </a:rPr>
              <a:t>  En su visitación, no olvide motivar a sus hermanos para la fidelidad.</a:t>
            </a:r>
          </a:p>
          <a:p>
            <a:pPr marL="357188" indent="-357188">
              <a:buFont typeface="Wingdings" charset="2"/>
              <a:buChar char="Ø"/>
              <a:tabLst>
                <a:tab pos="536575" algn="l"/>
              </a:tabLst>
            </a:pPr>
            <a:r>
              <a:rPr lang="es-ES" sz="3800" b="1" dirty="0">
                <a:latin typeface="Candara" charset="0"/>
                <a:ea typeface="Candara" charset="0"/>
                <a:cs typeface="Candara" charset="0"/>
              </a:rPr>
              <a:t>  Esté pendiente de organizar semanas 	 para promover la fidelidad.</a:t>
            </a:r>
            <a:endParaRPr lang="es-ES_tradnl" sz="3800" b="1" dirty="0">
              <a:latin typeface="Candara" charset="0"/>
              <a:ea typeface="Candara" charset="0"/>
              <a:cs typeface="Candara" charset="0"/>
            </a:endParaRPr>
          </a:p>
        </p:txBody>
      </p:sp>
    </p:spTree>
    <p:extLst>
      <p:ext uri="{BB962C8B-B14F-4D97-AF65-F5344CB8AC3E}">
        <p14:creationId xmlns:p14="http://schemas.microsoft.com/office/powerpoint/2010/main" val="26497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022307" y="534523"/>
            <a:ext cx="8416506" cy="4616648"/>
          </a:xfrm>
          <a:prstGeom prst="rect">
            <a:avLst/>
          </a:prstGeom>
        </p:spPr>
        <p:txBody>
          <a:bodyPr wrap="square">
            <a:spAutoFit/>
          </a:bodyPr>
          <a:lstStyle/>
          <a:p>
            <a:r>
              <a:rPr lang="es-ES" sz="4200" b="1" i="1" dirty="0">
                <a:latin typeface="Palatino" charset="0"/>
                <a:ea typeface="Palatino" charset="0"/>
                <a:cs typeface="Palatino" charset="0"/>
              </a:rPr>
              <a:t>"</a:t>
            </a:r>
            <a:r>
              <a:rPr lang="es-ES_tradnl" sz="4200" b="1" i="1" dirty="0">
                <a:latin typeface="Palatino" charset="0"/>
                <a:ea typeface="Palatino" charset="0"/>
                <a:cs typeface="Palatino" charset="0"/>
              </a:rPr>
              <a:t>Somos tan responsables de los males que hubiéramos podido impedir en otros por el ejercicio de la autoridad paternal o pastoral, como si hubiésemos cometido estos hechos nosotros mismos</a:t>
            </a:r>
            <a:r>
              <a:rPr lang="es-ES" sz="4200" b="1" i="1" dirty="0">
                <a:latin typeface="Palatino" charset="0"/>
                <a:ea typeface="Palatino" charset="0"/>
                <a:cs typeface="Palatino" charset="0"/>
              </a:rPr>
              <a:t>".</a:t>
            </a:r>
            <a:r>
              <a:rPr lang="es-ES_tradnl" sz="4200" b="1" i="1" dirty="0">
                <a:latin typeface="Palatino" charset="0"/>
                <a:ea typeface="Palatino" charset="0"/>
                <a:cs typeface="Palatino" charset="0"/>
              </a:rPr>
              <a:t>  PP 564.</a:t>
            </a:r>
          </a:p>
        </p:txBody>
      </p:sp>
      <p:sp>
        <p:nvSpPr>
          <p:cNvPr id="3" name="CuadroTexto 2"/>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1303296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771241" y="971301"/>
            <a:ext cx="8419875" cy="4401205"/>
          </a:xfrm>
          <a:prstGeom prst="rect">
            <a:avLst/>
          </a:prstGeom>
        </p:spPr>
        <p:txBody>
          <a:bodyPr wrap="square">
            <a:spAutoFit/>
          </a:bodyPr>
          <a:lstStyle/>
          <a:p>
            <a:pPr marL="514350" indent="-514350">
              <a:buFont typeface="Wingdings" charset="2"/>
              <a:buChar char="Ø"/>
            </a:pPr>
            <a:r>
              <a:rPr lang="es-ES_tradnl" sz="4000" b="1" i="1" dirty="0">
                <a:latin typeface="Candara" charset="0"/>
                <a:ea typeface="Candara" charset="0"/>
                <a:cs typeface="Candara" charset="0"/>
              </a:rPr>
              <a:t>Presente</a:t>
            </a:r>
            <a:r>
              <a:rPr lang="es-ES" sz="4000" b="1" i="1" dirty="0">
                <a:latin typeface="Candara" charset="0"/>
                <a:ea typeface="Candara" charset="0"/>
                <a:cs typeface="Candara" charset="0"/>
              </a:rPr>
              <a:t> ante la iglesia, </a:t>
            </a:r>
            <a:r>
              <a:rPr lang="es-ES_tradnl" sz="4000" b="1" i="1" dirty="0">
                <a:latin typeface="Candara" charset="0"/>
                <a:ea typeface="Candara" charset="0"/>
                <a:cs typeface="Candara" charset="0"/>
              </a:rPr>
              <a:t>el tema de la mayordomía</a:t>
            </a:r>
            <a:r>
              <a:rPr lang="es-ES" sz="4000" b="1" i="1" dirty="0">
                <a:latin typeface="Candara" charset="0"/>
                <a:ea typeface="Candara" charset="0"/>
                <a:cs typeface="Candara" charset="0"/>
              </a:rPr>
              <a:t>,</a:t>
            </a:r>
            <a:r>
              <a:rPr lang="es-ES_tradnl" sz="4000" b="1" i="1" dirty="0">
                <a:latin typeface="Candara" charset="0"/>
                <a:ea typeface="Candara" charset="0"/>
                <a:cs typeface="Candara" charset="0"/>
              </a:rPr>
              <a:t> como un tema </a:t>
            </a:r>
            <a:r>
              <a:rPr lang="es-ES" sz="4000" b="1" i="1" dirty="0">
                <a:latin typeface="Candara" charset="0"/>
                <a:ea typeface="Candara" charset="0"/>
                <a:cs typeface="Candara" charset="0"/>
              </a:rPr>
              <a:t>vital para la salvación, y no como algo opcional.</a:t>
            </a:r>
          </a:p>
          <a:p>
            <a:pPr marL="514350" indent="-514350">
              <a:buFont typeface="Wingdings" charset="2"/>
              <a:buChar char="Ø"/>
            </a:pPr>
            <a:r>
              <a:rPr lang="es-ES" sz="4000" b="1" i="1" dirty="0">
                <a:latin typeface="Candara" charset="0"/>
                <a:ea typeface="Candara" charset="0"/>
                <a:cs typeface="Candara" charset="0"/>
              </a:rPr>
              <a:t>Promueva la asistencia a los congresos de mayordomía que desarrolla el campo.</a:t>
            </a:r>
            <a:endParaRPr lang="es-ES_tradnl" sz="4000" b="1" i="1" dirty="0">
              <a:latin typeface="Candara" charset="0"/>
              <a:ea typeface="Candara" charset="0"/>
              <a:cs typeface="Candara" charset="0"/>
            </a:endParaRPr>
          </a:p>
        </p:txBody>
      </p:sp>
      <p:sp>
        <p:nvSpPr>
          <p:cNvPr id="3" name="CuadroTexto 2"/>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105521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348223" y="0"/>
            <a:ext cx="10452358" cy="4098188"/>
          </a:xfrm>
        </p:spPr>
        <p:txBody>
          <a:bodyPr>
            <a:noAutofit/>
          </a:bodyPr>
          <a:lstStyle/>
          <a:p>
            <a:br>
              <a:rPr lang="es-ES" sz="7500" b="1" dirty="0">
                <a:solidFill>
                  <a:schemeClr val="accent2">
                    <a:lumMod val="50000"/>
                  </a:schemeClr>
                </a:solidFill>
                <a:latin typeface="+mn-lt"/>
                <a:ea typeface="Constantia" charset="0"/>
                <a:cs typeface="Constantia" charset="0"/>
              </a:rPr>
            </a:br>
            <a:r>
              <a:rPr lang="es-ES" sz="7500" b="1" dirty="0">
                <a:solidFill>
                  <a:schemeClr val="accent2">
                    <a:lumMod val="50000"/>
                  </a:schemeClr>
                </a:solidFill>
                <a:latin typeface="+mn-lt"/>
                <a:ea typeface="Constantia" charset="0"/>
                <a:cs typeface="Constantia" charset="0"/>
              </a:rPr>
              <a:t>Debe estar pendiente al envío puntual de las remesas a la Asociación.</a:t>
            </a:r>
            <a:endParaRPr lang="es-ES_tradnl" sz="7500" b="1" dirty="0">
              <a:solidFill>
                <a:schemeClr val="accent2">
                  <a:lumMod val="50000"/>
                </a:schemeClr>
              </a:solidFill>
              <a:latin typeface="+mn-lt"/>
              <a:ea typeface="Constantia" charset="0"/>
              <a:cs typeface="Constantia" charset="0"/>
            </a:endParaRPr>
          </a:p>
        </p:txBody>
      </p:sp>
      <p:pic>
        <p:nvPicPr>
          <p:cNvPr id="2" name="Imagen 1"/>
          <p:cNvPicPr>
            <a:picLocks noChangeAspect="1"/>
          </p:cNvPicPr>
          <p:nvPr/>
        </p:nvPicPr>
        <p:blipFill>
          <a:blip r:embed="rId2"/>
          <a:stretch>
            <a:fillRect/>
          </a:stretch>
        </p:blipFill>
        <p:spPr>
          <a:xfrm>
            <a:off x="-115976" y="224725"/>
            <a:ext cx="1609170" cy="1824369"/>
          </a:xfrm>
          <a:prstGeom prst="rect">
            <a:avLst/>
          </a:prstGeom>
        </p:spPr>
      </p:pic>
      <p:sp>
        <p:nvSpPr>
          <p:cNvPr id="4" name="CuadroTexto 3"/>
          <p:cNvSpPr txBox="1"/>
          <p:nvPr/>
        </p:nvSpPr>
        <p:spPr>
          <a:xfrm>
            <a:off x="8850360" y="5481009"/>
            <a:ext cx="3175000" cy="923330"/>
          </a:xfrm>
          <a:prstGeom prst="rect">
            <a:avLst/>
          </a:prstGeom>
          <a:noFill/>
        </p:spPr>
        <p:txBody>
          <a:bodyPr wrap="square" rtlCol="0">
            <a:spAutoFit/>
          </a:bodyPr>
          <a:lstStyle/>
          <a:p>
            <a:r>
              <a:rPr lang="es-ES" dirty="0">
                <a:solidFill>
                  <a:schemeClr val="bg1"/>
                </a:solidFill>
              </a:rPr>
              <a:t>Unión Colombiana del Norte</a:t>
            </a:r>
          </a:p>
          <a:p>
            <a:r>
              <a:rPr lang="es-ES" dirty="0">
                <a:solidFill>
                  <a:schemeClr val="bg1"/>
                </a:solidFill>
              </a:rPr>
              <a:t>Departamento de Mayordomía</a:t>
            </a:r>
          </a:p>
          <a:p>
            <a:pPr algn="ctr"/>
            <a:r>
              <a:rPr lang="es-ES" dirty="0">
                <a:solidFill>
                  <a:schemeClr val="bg1"/>
                </a:solidFill>
              </a:rPr>
              <a:t>Pr.  Diego Doria</a:t>
            </a:r>
            <a:endParaRPr lang="es-ES_tradnl" dirty="0">
              <a:solidFill>
                <a:schemeClr val="bg1"/>
              </a:solidFill>
            </a:endParaRPr>
          </a:p>
        </p:txBody>
      </p:sp>
    </p:spTree>
    <p:extLst>
      <p:ext uri="{BB962C8B-B14F-4D97-AF65-F5344CB8AC3E}">
        <p14:creationId xmlns:p14="http://schemas.microsoft.com/office/powerpoint/2010/main" val="2037270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039552" y="1401683"/>
            <a:ext cx="7484995" cy="1381747"/>
          </a:xfrm>
        </p:spPr>
        <p:txBody>
          <a:bodyPr>
            <a:noAutofit/>
          </a:bodyPr>
          <a:lstStyle/>
          <a:p>
            <a:r>
              <a:rPr lang="es-ES" sz="5500" b="1" i="1" dirty="0">
                <a:latin typeface="Candara" charset="0"/>
                <a:ea typeface="Candara" charset="0"/>
                <a:cs typeface="Candara" charset="0"/>
              </a:rPr>
              <a:t>"</a:t>
            </a:r>
            <a:r>
              <a:rPr lang="es-ES_tradnl" sz="5500" b="1" i="1" dirty="0">
                <a:latin typeface="Candara" charset="0"/>
                <a:ea typeface="Candara" charset="0"/>
                <a:cs typeface="Candara" charset="0"/>
              </a:rPr>
              <a:t>Empero hágase todo decentemente y con orden</a:t>
            </a:r>
            <a:r>
              <a:rPr lang="es-ES" sz="5500" b="1" i="1" dirty="0">
                <a:latin typeface="Candara" charset="0"/>
                <a:ea typeface="Candara" charset="0"/>
                <a:cs typeface="Candara" charset="0"/>
              </a:rPr>
              <a:t>". 1Corintios 14:40.</a:t>
            </a:r>
            <a:endParaRPr lang="es-ES_tradnl" sz="5500" b="1" i="1" dirty="0">
              <a:latin typeface="Candara" charset="0"/>
              <a:ea typeface="Candara" charset="0"/>
              <a:cs typeface="Candara" charset="0"/>
            </a:endParaRPr>
          </a:p>
        </p:txBody>
      </p:sp>
      <p:pic>
        <p:nvPicPr>
          <p:cNvPr id="4" name="10 Imagen" descr="Bi.png"/>
          <p:cNvPicPr>
            <a:picLocks noChangeAspect="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0" y="4343400"/>
            <a:ext cx="3385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875146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8935" y="359799"/>
            <a:ext cx="9234606" cy="5670966"/>
          </a:xfrm>
        </p:spPr>
        <p:txBody>
          <a:bodyPr>
            <a:noAutofit/>
          </a:bodyPr>
          <a:lstStyle/>
          <a:p>
            <a:pPr marL="357188" indent="-357188">
              <a:buFont typeface="Wingdings" charset="2"/>
              <a:buChar char="ü"/>
              <a:tabLst>
                <a:tab pos="357188" algn="l"/>
              </a:tabLst>
            </a:pPr>
            <a:r>
              <a:rPr lang="es-ES" sz="4000" dirty="0">
                <a:latin typeface="Candara" charset="0"/>
                <a:ea typeface="Candara" charset="0"/>
                <a:cs typeface="Candara" charset="0"/>
              </a:rPr>
              <a:t>Hay que estar atentos para que los fondos lleguen en el momento oportuno a la tesorería de la Asociación.</a:t>
            </a:r>
          </a:p>
          <a:p>
            <a:pPr marL="357188" indent="-357188">
              <a:buFont typeface="Wingdings" charset="2"/>
              <a:buChar char="ü"/>
              <a:tabLst>
                <a:tab pos="357188" algn="l"/>
              </a:tabLst>
            </a:pPr>
            <a:r>
              <a:rPr lang="es-ES" sz="4000" dirty="0">
                <a:latin typeface="Candara" charset="0"/>
                <a:ea typeface="Candara" charset="0"/>
                <a:cs typeface="Candara" charset="0"/>
              </a:rPr>
              <a:t>Mantener estos dineros más del tiempo indicado, es una mala señal.</a:t>
            </a:r>
          </a:p>
          <a:p>
            <a:pPr marL="357188" indent="-357188">
              <a:buFont typeface="Wingdings" charset="2"/>
              <a:buChar char="ü"/>
              <a:tabLst>
                <a:tab pos="357188" algn="l"/>
              </a:tabLst>
            </a:pPr>
            <a:r>
              <a:rPr lang="es-ES" sz="4000" dirty="0">
                <a:latin typeface="Candara" charset="0"/>
                <a:ea typeface="Candara" charset="0"/>
                <a:cs typeface="Candara" charset="0"/>
              </a:rPr>
              <a:t>El pastor, el tesorero, los ancianos y los directores de mayordomía deben velar para que estos dineros lleguen puntuales.</a:t>
            </a:r>
            <a:endParaRPr lang="es-ES_tradnl" sz="4000" dirty="0">
              <a:latin typeface="Candara" charset="0"/>
              <a:ea typeface="Candara" charset="0"/>
              <a:cs typeface="Candara" charset="0"/>
            </a:endParaRPr>
          </a:p>
        </p:txBody>
      </p:sp>
    </p:spTree>
    <p:extLst>
      <p:ext uri="{BB962C8B-B14F-4D97-AF65-F5344CB8AC3E}">
        <p14:creationId xmlns:p14="http://schemas.microsoft.com/office/powerpoint/2010/main" val="68678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6924" y="606610"/>
            <a:ext cx="9249103" cy="3263504"/>
          </a:xfrm>
        </p:spPr>
        <p:txBody>
          <a:bodyPr>
            <a:noAutofit/>
          </a:bodyPr>
          <a:lstStyle/>
          <a:p>
            <a:pPr marL="357188" indent="-357188">
              <a:buFont typeface="Wingdings" charset="2"/>
              <a:buChar char="ü"/>
              <a:tabLst>
                <a:tab pos="357188" algn="l"/>
              </a:tabLst>
            </a:pPr>
            <a:r>
              <a:rPr lang="es-ES" sz="3800" dirty="0">
                <a:latin typeface="Candara" charset="0"/>
                <a:ea typeface="Candara" charset="0"/>
                <a:cs typeface="Candara" charset="0"/>
              </a:rPr>
              <a:t>Tan pronto detecten algún retraso, hay que interesarse en saber qué está pasando.</a:t>
            </a:r>
          </a:p>
          <a:p>
            <a:pPr marL="357188" indent="-357188">
              <a:buFont typeface="Wingdings" charset="2"/>
              <a:buChar char="ü"/>
              <a:tabLst>
                <a:tab pos="357188" algn="l"/>
              </a:tabLst>
            </a:pPr>
            <a:r>
              <a:rPr lang="es-ES" sz="3800" dirty="0">
                <a:latin typeface="Candara" charset="0"/>
                <a:ea typeface="Candara" charset="0"/>
                <a:cs typeface="Candara" charset="0"/>
              </a:rPr>
              <a:t>Si los líderes cumplen esta sagrada misión, evitarán la pérdida de mucho dinero, que trae consigo la pérdida de algunas almas y una maldición para la iglesia.</a:t>
            </a:r>
          </a:p>
          <a:p>
            <a:pPr marL="357188" indent="-357188">
              <a:buFont typeface="Wingdings" charset="2"/>
              <a:buChar char="ü"/>
              <a:tabLst>
                <a:tab pos="357188" algn="l"/>
              </a:tabLst>
            </a:pPr>
            <a:r>
              <a:rPr lang="es-ES" sz="3800" dirty="0">
                <a:latin typeface="Candara" charset="0"/>
                <a:ea typeface="Candara" charset="0"/>
                <a:cs typeface="Candara" charset="0"/>
              </a:rPr>
              <a:t>Estos dineros jamás deben ser prestados aunque sea por poco tiempo.</a:t>
            </a:r>
            <a:endParaRPr lang="es-ES_tradnl" sz="3800" dirty="0">
              <a:latin typeface="Candara" charset="0"/>
              <a:ea typeface="Candara" charset="0"/>
              <a:cs typeface="Candara" charset="0"/>
            </a:endParaRPr>
          </a:p>
        </p:txBody>
      </p:sp>
      <p:sp>
        <p:nvSpPr>
          <p:cNvPr id="4" name="CuadroTexto 3"/>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162888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159762" y="1695069"/>
            <a:ext cx="10120416" cy="3194570"/>
          </a:xfrm>
        </p:spPr>
        <p:txBody>
          <a:bodyPr>
            <a:noAutofit/>
          </a:bodyPr>
          <a:lstStyle/>
          <a:p>
            <a:br>
              <a:rPr lang="es-ES" sz="8000" b="1" dirty="0">
                <a:solidFill>
                  <a:schemeClr val="accent2">
                    <a:lumMod val="50000"/>
                  </a:schemeClr>
                </a:solidFill>
                <a:ea typeface="Constantia" charset="0"/>
                <a:cs typeface="Constantia" charset="0"/>
              </a:rPr>
            </a:br>
            <a:r>
              <a:rPr lang="es-ES" sz="8000" b="1" dirty="0">
                <a:solidFill>
                  <a:schemeClr val="accent2">
                    <a:lumMod val="50000"/>
                  </a:schemeClr>
                </a:solidFill>
                <a:ea typeface="Constantia" charset="0"/>
                <a:cs typeface="Constantia" charset="0"/>
              </a:rPr>
              <a:t>Debe presentar a su iglesia el informe mensual de crecimiento.</a:t>
            </a:r>
            <a:endParaRPr lang="es-ES_tradnl" sz="8000" b="1" dirty="0">
              <a:solidFill>
                <a:schemeClr val="accent2">
                  <a:lumMod val="50000"/>
                </a:schemeClr>
              </a:solidFill>
              <a:ea typeface="Constantia" charset="0"/>
              <a:cs typeface="Constantia" charset="0"/>
            </a:endParaRPr>
          </a:p>
        </p:txBody>
      </p:sp>
      <p:pic>
        <p:nvPicPr>
          <p:cNvPr id="3" name="Imagen 2"/>
          <p:cNvPicPr>
            <a:picLocks noChangeAspect="1"/>
          </p:cNvPicPr>
          <p:nvPr/>
        </p:nvPicPr>
        <p:blipFill>
          <a:blip r:embed="rId2"/>
          <a:stretch>
            <a:fillRect/>
          </a:stretch>
        </p:blipFill>
        <p:spPr>
          <a:xfrm>
            <a:off x="105581" y="335054"/>
            <a:ext cx="1054181" cy="1360015"/>
          </a:xfrm>
          <a:prstGeom prst="rect">
            <a:avLst/>
          </a:prstGeom>
        </p:spPr>
      </p:pic>
      <p:sp>
        <p:nvSpPr>
          <p:cNvPr id="4" name="CuadroTexto 3"/>
          <p:cNvSpPr txBox="1"/>
          <p:nvPr/>
        </p:nvSpPr>
        <p:spPr>
          <a:xfrm>
            <a:off x="8531425" y="5510003"/>
            <a:ext cx="3175000" cy="923330"/>
          </a:xfrm>
          <a:prstGeom prst="rect">
            <a:avLst/>
          </a:prstGeom>
          <a:noFill/>
        </p:spPr>
        <p:txBody>
          <a:bodyPr wrap="square" rtlCol="0">
            <a:spAutoFit/>
          </a:bodyPr>
          <a:lstStyle/>
          <a:p>
            <a:r>
              <a:rPr lang="es-ES" dirty="0">
                <a:solidFill>
                  <a:schemeClr val="bg1"/>
                </a:solidFill>
              </a:rPr>
              <a:t>Unión Colombiana del Norte</a:t>
            </a:r>
          </a:p>
          <a:p>
            <a:r>
              <a:rPr lang="es-ES" dirty="0">
                <a:solidFill>
                  <a:schemeClr val="bg1"/>
                </a:solidFill>
              </a:rPr>
              <a:t>Departamento de Mayordomía</a:t>
            </a:r>
          </a:p>
          <a:p>
            <a:pPr algn="ctr"/>
            <a:r>
              <a:rPr lang="es-ES" dirty="0">
                <a:solidFill>
                  <a:schemeClr val="bg1"/>
                </a:solidFill>
              </a:rPr>
              <a:t>Pr.  Diego Doria</a:t>
            </a:r>
            <a:endParaRPr lang="es-ES_tradnl" dirty="0">
              <a:solidFill>
                <a:schemeClr val="bg1"/>
              </a:solidFill>
            </a:endParaRPr>
          </a:p>
        </p:txBody>
      </p:sp>
    </p:spTree>
    <p:extLst>
      <p:ext uri="{BB962C8B-B14F-4D97-AF65-F5344CB8AC3E}">
        <p14:creationId xmlns:p14="http://schemas.microsoft.com/office/powerpoint/2010/main" val="1801487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0354" y="998392"/>
            <a:ext cx="9234607" cy="3263504"/>
          </a:xfrm>
        </p:spPr>
        <p:txBody>
          <a:bodyPr>
            <a:noAutofit/>
          </a:bodyPr>
          <a:lstStyle/>
          <a:p>
            <a:pPr>
              <a:buFont typeface="Courier New" charset="0"/>
              <a:buChar char="o"/>
            </a:pPr>
            <a:r>
              <a:rPr lang="es-ES" sz="4200" b="1" dirty="0">
                <a:latin typeface="+mj-lt"/>
                <a:ea typeface="Candara" charset="0"/>
                <a:cs typeface="Candara" charset="0"/>
              </a:rPr>
              <a:t>  Cada final de mes, el pastor, el primer anciano, el tesorero de la iglesia o el director de mayordomía, deben informar a la iglesia en cuanto al crecimiento o decrecimiento tanto de los diezmos como de las ofrendas.</a:t>
            </a:r>
          </a:p>
          <a:p>
            <a:pPr marL="0" indent="0">
              <a:buNone/>
            </a:pPr>
            <a:endParaRPr lang="es-ES_tradnl" sz="4200" b="1" dirty="0">
              <a:latin typeface="+mj-lt"/>
              <a:ea typeface="Candara" charset="0"/>
              <a:cs typeface="Candara" charset="0"/>
            </a:endParaRPr>
          </a:p>
        </p:txBody>
      </p:sp>
      <p:sp>
        <p:nvSpPr>
          <p:cNvPr id="4" name="CuadroTexto 3"/>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1812369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826330" y="1031101"/>
            <a:ext cx="9031649" cy="3785652"/>
          </a:xfrm>
          <a:prstGeom prst="rect">
            <a:avLst/>
          </a:prstGeom>
        </p:spPr>
        <p:txBody>
          <a:bodyPr wrap="square">
            <a:spAutoFit/>
          </a:bodyPr>
          <a:lstStyle/>
          <a:p>
            <a:pPr>
              <a:buFont typeface="Courier New" charset="0"/>
              <a:buChar char="o"/>
            </a:pPr>
            <a:r>
              <a:rPr lang="es-ES" sz="4800" b="1" dirty="0">
                <a:latin typeface="Candara" charset="0"/>
                <a:ea typeface="Candara" charset="0"/>
                <a:cs typeface="Candara" charset="0"/>
              </a:rPr>
              <a:t>Este informe, cualquiera que sea su tendencia, debe servir como acicate o motivación a la iglesia para que cada día sea más fiel a Dios.</a:t>
            </a:r>
            <a:endParaRPr lang="es-ES_tradnl" sz="4800" b="1" dirty="0">
              <a:latin typeface="Candara" charset="0"/>
              <a:ea typeface="Candara" charset="0"/>
              <a:cs typeface="Candara" charset="0"/>
            </a:endParaRPr>
          </a:p>
        </p:txBody>
      </p:sp>
    </p:spTree>
    <p:extLst>
      <p:ext uri="{BB962C8B-B14F-4D97-AF65-F5344CB8AC3E}">
        <p14:creationId xmlns:p14="http://schemas.microsoft.com/office/powerpoint/2010/main" val="862818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6923" y="1139105"/>
            <a:ext cx="10089932" cy="3263504"/>
          </a:xfrm>
        </p:spPr>
        <p:txBody>
          <a:bodyPr>
            <a:noAutofit/>
          </a:bodyPr>
          <a:lstStyle/>
          <a:p>
            <a:pPr>
              <a:buFont typeface="Courier New" charset="0"/>
              <a:buChar char="o"/>
            </a:pPr>
            <a:r>
              <a:rPr lang="es-ES" sz="4800" b="1" dirty="0">
                <a:latin typeface="Candara" charset="0"/>
                <a:ea typeface="Candara" charset="0"/>
                <a:cs typeface="Candara" charset="0"/>
              </a:rPr>
              <a:t>  Es necesario que la iglesia también conozca la relación que hay entre los diezmos y las ofrendas, o sea:  cuanto entra de ofrendas, en relación con la entrada de Diezmos.</a:t>
            </a:r>
          </a:p>
          <a:p>
            <a:pPr marL="0" indent="0">
              <a:buNone/>
            </a:pPr>
            <a:endParaRPr lang="es-ES_tradnl" sz="4800" b="1" dirty="0">
              <a:latin typeface="Candara" charset="0"/>
              <a:ea typeface="Candara" charset="0"/>
              <a:cs typeface="Candara" charset="0"/>
            </a:endParaRPr>
          </a:p>
        </p:txBody>
      </p:sp>
      <p:sp>
        <p:nvSpPr>
          <p:cNvPr id="4" name="CuadroTexto 3"/>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1250463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1362" y="248262"/>
            <a:ext cx="9640522" cy="3352800"/>
          </a:xfrm>
        </p:spPr>
        <p:txBody>
          <a:bodyPr>
            <a:noAutofit/>
          </a:bodyPr>
          <a:lstStyle/>
          <a:p>
            <a:pPr>
              <a:buFont typeface="Courier New" charset="0"/>
              <a:buChar char="o"/>
            </a:pPr>
            <a:r>
              <a:rPr lang="es-ES" sz="4800" b="1" i="1" dirty="0">
                <a:latin typeface="Candara" charset="0"/>
                <a:ea typeface="Candara" charset="0"/>
                <a:cs typeface="Candara" charset="0"/>
              </a:rPr>
              <a:t>  Es necesario motivar a la iglesia para que sea fiel devolviendo los diezmos.</a:t>
            </a:r>
          </a:p>
          <a:p>
            <a:pPr>
              <a:buFont typeface="Courier New" charset="0"/>
              <a:buChar char="o"/>
            </a:pPr>
            <a:r>
              <a:rPr lang="es-ES" sz="4800" b="1" i="1" dirty="0">
                <a:latin typeface="Candara" charset="0"/>
                <a:ea typeface="Candara" charset="0"/>
                <a:cs typeface="Candara" charset="0"/>
              </a:rPr>
              <a:t>  Pero también es necesario motivar a la iglesia para que sea dadivosa y entregue sus ofrendas.</a:t>
            </a:r>
          </a:p>
          <a:p>
            <a:pPr marL="0" indent="0">
              <a:buNone/>
            </a:pPr>
            <a:endParaRPr lang="es-ES_tradnl" sz="4800" b="1" i="1" dirty="0">
              <a:latin typeface="Candara" charset="0"/>
              <a:ea typeface="Candara" charset="0"/>
              <a:cs typeface="Candara" charset="0"/>
            </a:endParaRPr>
          </a:p>
        </p:txBody>
      </p:sp>
    </p:spTree>
    <p:extLst>
      <p:ext uri="{BB962C8B-B14F-4D97-AF65-F5344CB8AC3E}">
        <p14:creationId xmlns:p14="http://schemas.microsoft.com/office/powerpoint/2010/main" val="85822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11871"/>
            <a:ext cx="10515600" cy="1664457"/>
          </a:xfrm>
        </p:spPr>
        <p:txBody>
          <a:bodyPr/>
          <a:lstStyle/>
          <a:p>
            <a:pPr algn="ctr"/>
            <a:r>
              <a:rPr lang="es-ES" sz="9000" dirty="0">
                <a:solidFill>
                  <a:schemeClr val="accent1">
                    <a:lumMod val="50000"/>
                  </a:schemeClr>
                </a:solidFill>
              </a:rPr>
              <a:t>¿Qué espera Dios de cada dirigente?</a:t>
            </a:r>
            <a:endParaRPr lang="es-ES_tradnl" sz="9000" dirty="0">
              <a:solidFill>
                <a:schemeClr val="accent1">
                  <a:lumMod val="50000"/>
                </a:schemeClr>
              </a:solidFill>
            </a:endParaRPr>
          </a:p>
        </p:txBody>
      </p:sp>
      <p:sp>
        <p:nvSpPr>
          <p:cNvPr id="3" name="CuadroTexto 2"/>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1004607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753847" y="577616"/>
            <a:ext cx="8451765" cy="4616648"/>
          </a:xfrm>
          <a:prstGeom prst="rect">
            <a:avLst/>
          </a:prstGeom>
        </p:spPr>
        <p:txBody>
          <a:bodyPr wrap="square">
            <a:spAutoFit/>
          </a:bodyPr>
          <a:lstStyle/>
          <a:p>
            <a:r>
              <a:rPr lang="es-ES" sz="4200" b="1" i="1" dirty="0">
                <a:latin typeface="Palatino" charset="0"/>
                <a:ea typeface="Palatino" charset="0"/>
                <a:cs typeface="Palatino" charset="0"/>
              </a:rPr>
              <a:t>"</a:t>
            </a:r>
            <a:r>
              <a:rPr lang="es-ES_tradnl" sz="4200" b="1" i="1" dirty="0">
                <a:latin typeface="Palatino" charset="0"/>
                <a:ea typeface="Palatino" charset="0"/>
                <a:cs typeface="Palatino" charset="0"/>
              </a:rPr>
              <a:t>Pero los que están ganando dinero y acumulando posesiones, están muy atrás. No hacen nada en comparación con lo que podrían hacer. Están reteniendo sus bienes y robándole a Dios, por temor de padecer necesidad. </a:t>
            </a:r>
          </a:p>
        </p:txBody>
      </p:sp>
      <p:sp>
        <p:nvSpPr>
          <p:cNvPr id="3" name="CuadroTexto 2"/>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344969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753845" y="737083"/>
            <a:ext cx="9017152" cy="4524315"/>
          </a:xfrm>
          <a:prstGeom prst="rect">
            <a:avLst/>
          </a:prstGeom>
        </p:spPr>
        <p:txBody>
          <a:bodyPr wrap="square">
            <a:spAutoFit/>
          </a:bodyPr>
          <a:lstStyle/>
          <a:p>
            <a:r>
              <a:rPr lang="es-ES_tradnl" sz="4800" b="1" i="1" dirty="0">
                <a:latin typeface="Palatino" charset="0"/>
                <a:ea typeface="Palatino" charset="0"/>
                <a:cs typeface="Palatino" charset="0"/>
              </a:rPr>
              <a:t>No se atreven a confiar en Dios. Esta es una de las razones que nos explica por qué, como pueblo, estamos tan enfermos, y tantos están yendo a la tumba</a:t>
            </a:r>
            <a:r>
              <a:rPr lang="es-ES" sz="4800" b="1" i="1" dirty="0">
                <a:latin typeface="Palatino" charset="0"/>
                <a:ea typeface="Palatino" charset="0"/>
                <a:cs typeface="Palatino" charset="0"/>
              </a:rPr>
              <a:t>".  2TI 178.</a:t>
            </a:r>
            <a:endParaRPr lang="es-ES_tradnl" sz="4800" b="1" i="1" dirty="0">
              <a:latin typeface="Palatino" charset="0"/>
              <a:ea typeface="Palatino" charset="0"/>
              <a:cs typeface="Palatino" charset="0"/>
            </a:endParaRPr>
          </a:p>
        </p:txBody>
      </p:sp>
    </p:spTree>
    <p:extLst>
      <p:ext uri="{BB962C8B-B14F-4D97-AF65-F5344CB8AC3E}">
        <p14:creationId xmlns:p14="http://schemas.microsoft.com/office/powerpoint/2010/main" val="1427286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809048" y="586858"/>
            <a:ext cx="10774372" cy="3359687"/>
          </a:xfrm>
        </p:spPr>
        <p:txBody>
          <a:bodyPr>
            <a:noAutofit/>
          </a:bodyPr>
          <a:lstStyle/>
          <a:p>
            <a:r>
              <a:rPr lang="es-ES" sz="8000" b="1" dirty="0">
                <a:solidFill>
                  <a:schemeClr val="accent2">
                    <a:lumMod val="50000"/>
                  </a:schemeClr>
                </a:solidFill>
                <a:ea typeface="Constantia" charset="0"/>
                <a:cs typeface="Constantia" charset="0"/>
              </a:rPr>
              <a:t>Debe visitar a sus hermanos y motivarlos a la fidelidad.</a:t>
            </a:r>
            <a:endParaRPr lang="es-ES_tradnl" sz="8000" b="1" dirty="0">
              <a:solidFill>
                <a:schemeClr val="accent2">
                  <a:lumMod val="50000"/>
                </a:schemeClr>
              </a:solidFill>
              <a:ea typeface="Constantia" charset="0"/>
              <a:cs typeface="Constantia" charset="0"/>
            </a:endParaRPr>
          </a:p>
        </p:txBody>
      </p:sp>
      <p:pic>
        <p:nvPicPr>
          <p:cNvPr id="3" name="Imagen 2"/>
          <p:cNvPicPr>
            <a:picLocks noChangeAspect="1"/>
          </p:cNvPicPr>
          <p:nvPr/>
        </p:nvPicPr>
        <p:blipFill>
          <a:blip r:embed="rId2"/>
          <a:stretch>
            <a:fillRect/>
          </a:stretch>
        </p:blipFill>
        <p:spPr>
          <a:xfrm>
            <a:off x="-1" y="123861"/>
            <a:ext cx="1908729" cy="2224658"/>
          </a:xfrm>
          <a:prstGeom prst="rect">
            <a:avLst/>
          </a:prstGeom>
        </p:spPr>
      </p:pic>
      <p:sp>
        <p:nvSpPr>
          <p:cNvPr id="4" name="CuadroTexto 3"/>
          <p:cNvSpPr txBox="1"/>
          <p:nvPr/>
        </p:nvSpPr>
        <p:spPr>
          <a:xfrm>
            <a:off x="8111011" y="5495506"/>
            <a:ext cx="3175000" cy="923330"/>
          </a:xfrm>
          <a:prstGeom prst="rect">
            <a:avLst/>
          </a:prstGeom>
          <a:noFill/>
        </p:spPr>
        <p:txBody>
          <a:bodyPr wrap="square" rtlCol="0">
            <a:spAutoFit/>
          </a:bodyPr>
          <a:lstStyle/>
          <a:p>
            <a:r>
              <a:rPr lang="es-ES" dirty="0">
                <a:solidFill>
                  <a:schemeClr val="bg1"/>
                </a:solidFill>
              </a:rPr>
              <a:t>Unión Colombiana del Norte</a:t>
            </a:r>
          </a:p>
          <a:p>
            <a:r>
              <a:rPr lang="es-ES" dirty="0">
                <a:solidFill>
                  <a:schemeClr val="bg1"/>
                </a:solidFill>
              </a:rPr>
              <a:t>Departamento de Mayordomía</a:t>
            </a:r>
          </a:p>
          <a:p>
            <a:pPr algn="ctr"/>
            <a:r>
              <a:rPr lang="es-ES" dirty="0">
                <a:solidFill>
                  <a:schemeClr val="bg1"/>
                </a:solidFill>
              </a:rPr>
              <a:t>Pr.  Diego Doria</a:t>
            </a:r>
            <a:endParaRPr lang="es-ES_tradnl" dirty="0">
              <a:solidFill>
                <a:schemeClr val="bg1"/>
              </a:solidFill>
            </a:endParaRPr>
          </a:p>
        </p:txBody>
      </p:sp>
    </p:spTree>
    <p:extLst>
      <p:ext uri="{BB962C8B-B14F-4D97-AF65-F5344CB8AC3E}">
        <p14:creationId xmlns:p14="http://schemas.microsoft.com/office/powerpoint/2010/main" val="1809402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083471" y="668312"/>
            <a:ext cx="8890484" cy="3970318"/>
          </a:xfrm>
          <a:prstGeom prst="rect">
            <a:avLst/>
          </a:prstGeom>
        </p:spPr>
        <p:txBody>
          <a:bodyPr wrap="square">
            <a:spAutoFit/>
          </a:bodyPr>
          <a:lstStyle/>
          <a:p>
            <a:r>
              <a:rPr lang="es-ES" sz="4200" b="1" i="1" dirty="0">
                <a:latin typeface="Palatino" charset="0"/>
                <a:ea typeface="Palatino" charset="0"/>
                <a:cs typeface="Palatino" charset="0"/>
              </a:rPr>
              <a:t>"</a:t>
            </a:r>
            <a:r>
              <a:rPr lang="es-ES_tradnl" sz="4200" b="1" i="1" dirty="0">
                <a:latin typeface="Palatino" charset="0"/>
                <a:ea typeface="Palatino" charset="0"/>
                <a:cs typeface="Palatino" charset="0"/>
              </a:rPr>
              <a:t>Debe visitar todas las familias, no meramente como un huésped para gozar de su hospitalidad, sino para inquirir acerca de la condición espiritual de cada miembro de la casa.</a:t>
            </a:r>
          </a:p>
        </p:txBody>
      </p:sp>
      <p:sp>
        <p:nvSpPr>
          <p:cNvPr id="3" name="CuadroTexto 2"/>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84523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1391714" y="1955921"/>
            <a:ext cx="10292891" cy="2019188"/>
          </a:xfrm>
        </p:spPr>
        <p:txBody>
          <a:bodyPr>
            <a:noAutofit/>
          </a:bodyPr>
          <a:lstStyle/>
          <a:p>
            <a:br>
              <a:rPr lang="es-ES" sz="8000" b="1" dirty="0">
                <a:solidFill>
                  <a:schemeClr val="accent2">
                    <a:lumMod val="50000"/>
                  </a:schemeClr>
                </a:solidFill>
                <a:ea typeface="Constantia" charset="0"/>
                <a:cs typeface="Constantia" charset="0"/>
              </a:rPr>
            </a:br>
            <a:r>
              <a:rPr lang="es-ES" sz="8000" b="1" dirty="0">
                <a:solidFill>
                  <a:schemeClr val="accent2">
                    <a:lumMod val="50000"/>
                  </a:schemeClr>
                </a:solidFill>
                <a:ea typeface="Constantia" charset="0"/>
                <a:cs typeface="Constantia" charset="0"/>
              </a:rPr>
              <a:t>Debe velar por el uso correcto de los diezmos y las ofrendas.</a:t>
            </a:r>
            <a:endParaRPr lang="es-ES_tradnl" sz="8000" b="1" dirty="0">
              <a:solidFill>
                <a:schemeClr val="accent2">
                  <a:lumMod val="50000"/>
                </a:schemeClr>
              </a:solidFill>
              <a:ea typeface="Constantia" charset="0"/>
              <a:cs typeface="Constantia" charset="0"/>
            </a:endParaRPr>
          </a:p>
        </p:txBody>
      </p:sp>
      <p:pic>
        <p:nvPicPr>
          <p:cNvPr id="2" name="Imagen 1"/>
          <p:cNvPicPr>
            <a:picLocks noChangeAspect="1"/>
          </p:cNvPicPr>
          <p:nvPr/>
        </p:nvPicPr>
        <p:blipFill>
          <a:blip r:embed="rId2"/>
          <a:stretch>
            <a:fillRect/>
          </a:stretch>
        </p:blipFill>
        <p:spPr>
          <a:xfrm>
            <a:off x="-115976" y="787234"/>
            <a:ext cx="1406211" cy="1658459"/>
          </a:xfrm>
          <a:prstGeom prst="rect">
            <a:avLst/>
          </a:prstGeom>
        </p:spPr>
      </p:pic>
      <p:sp>
        <p:nvSpPr>
          <p:cNvPr id="4" name="CuadroTexto 3"/>
          <p:cNvSpPr txBox="1"/>
          <p:nvPr/>
        </p:nvSpPr>
        <p:spPr>
          <a:xfrm>
            <a:off x="8111011" y="5495506"/>
            <a:ext cx="3175000" cy="923330"/>
          </a:xfrm>
          <a:prstGeom prst="rect">
            <a:avLst/>
          </a:prstGeom>
          <a:noFill/>
        </p:spPr>
        <p:txBody>
          <a:bodyPr wrap="square" rtlCol="0">
            <a:spAutoFit/>
          </a:bodyPr>
          <a:lstStyle/>
          <a:p>
            <a:r>
              <a:rPr lang="es-ES" dirty="0">
                <a:solidFill>
                  <a:schemeClr val="bg1"/>
                </a:solidFill>
              </a:rPr>
              <a:t>Unión Colombiana del Norte</a:t>
            </a:r>
          </a:p>
          <a:p>
            <a:r>
              <a:rPr lang="es-ES" dirty="0">
                <a:solidFill>
                  <a:schemeClr val="bg1"/>
                </a:solidFill>
              </a:rPr>
              <a:t>Departamento de Mayordomía</a:t>
            </a:r>
          </a:p>
          <a:p>
            <a:pPr algn="ctr"/>
            <a:r>
              <a:rPr lang="es-ES" dirty="0">
                <a:solidFill>
                  <a:schemeClr val="bg1"/>
                </a:solidFill>
              </a:rPr>
              <a:t>Pr.  Diego Doria</a:t>
            </a:r>
            <a:endParaRPr lang="es-ES_tradnl" dirty="0">
              <a:solidFill>
                <a:schemeClr val="bg1"/>
              </a:solidFill>
            </a:endParaRPr>
          </a:p>
        </p:txBody>
      </p:sp>
    </p:spTree>
    <p:extLst>
      <p:ext uri="{BB962C8B-B14F-4D97-AF65-F5344CB8AC3E}">
        <p14:creationId xmlns:p14="http://schemas.microsoft.com/office/powerpoint/2010/main" val="1103844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7474" y="0"/>
            <a:ext cx="7453228" cy="1067978"/>
          </a:xfrm>
        </p:spPr>
        <p:txBody>
          <a:bodyPr>
            <a:noAutofit/>
          </a:bodyPr>
          <a:lstStyle/>
          <a:p>
            <a:r>
              <a:rPr lang="es-ES" sz="5500" b="1" i="1" u="sng" dirty="0">
                <a:solidFill>
                  <a:schemeClr val="accent2">
                    <a:lumMod val="50000"/>
                  </a:schemeClr>
                </a:solidFill>
                <a:ea typeface="Cambria" charset="0"/>
                <a:cs typeface="Cambria" charset="0"/>
              </a:rPr>
              <a:t>Como líder debe evitar:</a:t>
            </a:r>
            <a:endParaRPr lang="es-ES_tradnl" sz="5500" b="1" i="1" u="sng" dirty="0">
              <a:solidFill>
                <a:schemeClr val="accent2">
                  <a:lumMod val="50000"/>
                </a:schemeClr>
              </a:solidFill>
              <a:ea typeface="Cambria" charset="0"/>
              <a:cs typeface="Cambria" charset="0"/>
            </a:endParaRPr>
          </a:p>
        </p:txBody>
      </p:sp>
      <p:sp>
        <p:nvSpPr>
          <p:cNvPr id="3" name="Marcador de contenido 2"/>
          <p:cNvSpPr>
            <a:spLocks noGrp="1"/>
          </p:cNvSpPr>
          <p:nvPr>
            <p:ph idx="1"/>
          </p:nvPr>
        </p:nvSpPr>
        <p:spPr>
          <a:xfrm>
            <a:off x="826332" y="1328925"/>
            <a:ext cx="8103838" cy="3263504"/>
          </a:xfrm>
        </p:spPr>
        <p:txBody>
          <a:bodyPr>
            <a:noAutofit/>
          </a:bodyPr>
          <a:lstStyle/>
          <a:p>
            <a:pPr>
              <a:buFont typeface="Wingdings" charset="2"/>
              <a:buChar char="ü"/>
            </a:pPr>
            <a:r>
              <a:rPr lang="es-ES" sz="4200" b="1" i="1" dirty="0">
                <a:latin typeface="Candara" charset="0"/>
                <a:ea typeface="Candara" charset="0"/>
                <a:cs typeface="Candara" charset="0"/>
              </a:rPr>
              <a:t>  Que se retengan los diezmos para presionar decisiones con la Asociación.  Esto es una trampa del enemigo.</a:t>
            </a:r>
          </a:p>
          <a:p>
            <a:pPr>
              <a:buFont typeface="Wingdings" charset="2"/>
              <a:buChar char="ü"/>
            </a:pPr>
            <a:r>
              <a:rPr lang="es-ES" sz="4200" b="1" i="1" dirty="0">
                <a:latin typeface="Candara" charset="0"/>
                <a:ea typeface="Candara" charset="0"/>
                <a:cs typeface="Candara" charset="0"/>
              </a:rPr>
              <a:t>  Que se usen los diezmos para construcción o embellecimiento del templo.</a:t>
            </a:r>
          </a:p>
          <a:p>
            <a:pPr marL="0" indent="0">
              <a:buNone/>
            </a:pPr>
            <a:endParaRPr lang="es-ES_tradnl" sz="4200" b="1" i="1" dirty="0">
              <a:latin typeface="Candara" charset="0"/>
              <a:ea typeface="Candara" charset="0"/>
              <a:cs typeface="Candara" charset="0"/>
            </a:endParaRPr>
          </a:p>
        </p:txBody>
      </p:sp>
      <p:sp>
        <p:nvSpPr>
          <p:cNvPr id="4" name="CuadroTexto 3"/>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117678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853782" y="280347"/>
            <a:ext cx="9671059" cy="2031325"/>
          </a:xfrm>
          <a:prstGeom prst="rect">
            <a:avLst/>
          </a:prstGeom>
        </p:spPr>
        <p:txBody>
          <a:bodyPr wrap="square">
            <a:spAutoFit/>
          </a:bodyPr>
          <a:lstStyle/>
          <a:p>
            <a:pPr>
              <a:buFont typeface="Wingdings" charset="2"/>
              <a:buChar char="ü"/>
            </a:pPr>
            <a:r>
              <a:rPr lang="es-ES" sz="4200" b="1" i="1" dirty="0">
                <a:latin typeface="Candara" charset="0"/>
                <a:ea typeface="Candara" charset="0"/>
                <a:cs typeface="Candara" charset="0"/>
              </a:rPr>
              <a:t>Que algunos miembros usen los diezmos a su manera, creyendo que están actuando bien.</a:t>
            </a:r>
            <a:endParaRPr lang="es-ES_tradnl" sz="4200" b="1" i="1" dirty="0">
              <a:latin typeface="Candara" charset="0"/>
              <a:ea typeface="Candara" charset="0"/>
              <a:cs typeface="Candara" charset="0"/>
            </a:endParaRPr>
          </a:p>
        </p:txBody>
      </p:sp>
      <p:sp>
        <p:nvSpPr>
          <p:cNvPr id="3" name="Rectángulo 2"/>
          <p:cNvSpPr txBox="1"/>
          <p:nvPr/>
        </p:nvSpPr>
        <p:spPr>
          <a:xfrm>
            <a:off x="853782" y="2311672"/>
            <a:ext cx="8821498" cy="2677656"/>
          </a:xfrm>
          <a:prstGeom prst="rect">
            <a:avLst/>
          </a:prstGeom>
        </p:spPr>
        <p:txBody>
          <a:bodyPr wrap="square">
            <a:spAutoFit/>
          </a:bodyPr>
          <a:lstStyle/>
          <a:p>
            <a:pPr>
              <a:buFont typeface="Wingdings" charset="2"/>
              <a:buChar char="ü"/>
            </a:pPr>
            <a:r>
              <a:rPr lang="es-ES" sz="4200" b="1" i="1" dirty="0">
                <a:latin typeface="Candara" charset="0"/>
                <a:ea typeface="Candara" charset="0"/>
                <a:cs typeface="Candara" charset="0"/>
              </a:rPr>
              <a:t>Que alguien emplee personas para hacer evangelismo y lo pague de forma personal con los diezmos que no lleva a la tesorería.</a:t>
            </a:r>
          </a:p>
        </p:txBody>
      </p:sp>
    </p:spTree>
    <p:extLst>
      <p:ext uri="{BB962C8B-B14F-4D97-AF65-F5344CB8AC3E}">
        <p14:creationId xmlns:p14="http://schemas.microsoft.com/office/powerpoint/2010/main" val="171407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1685" y="1135569"/>
            <a:ext cx="8205407" cy="3263504"/>
          </a:xfrm>
        </p:spPr>
        <p:txBody>
          <a:bodyPr>
            <a:noAutofit/>
          </a:bodyPr>
          <a:lstStyle/>
          <a:p>
            <a:pPr>
              <a:buFont typeface="Wingdings" charset="2"/>
              <a:buChar char="ü"/>
            </a:pPr>
            <a:r>
              <a:rPr lang="es-ES" sz="4200" b="1" i="1" dirty="0">
                <a:latin typeface="Candara" charset="0"/>
                <a:ea typeface="Candara" charset="0"/>
                <a:cs typeface="Candara" charset="0"/>
              </a:rPr>
              <a:t>  Que se usen los diezmos para ayudar a estudiantes.</a:t>
            </a:r>
          </a:p>
          <a:p>
            <a:pPr>
              <a:buFont typeface="Wingdings" charset="2"/>
              <a:buChar char="ü"/>
            </a:pPr>
            <a:r>
              <a:rPr lang="es-ES" sz="4200" b="1" i="1" dirty="0">
                <a:latin typeface="Candara" charset="0"/>
                <a:ea typeface="Candara" charset="0"/>
                <a:cs typeface="Candara" charset="0"/>
              </a:rPr>
              <a:t>Que se creen nuevas ofrendas de </a:t>
            </a:r>
            <a:r>
              <a:rPr lang="es-ES" sz="4200" b="1" i="1" u="sng" dirty="0">
                <a:latin typeface="Candara" charset="0"/>
                <a:ea typeface="Candara" charset="0"/>
                <a:cs typeface="Candara" charset="0"/>
              </a:rPr>
              <a:t>PRO</a:t>
            </a:r>
            <a:r>
              <a:rPr lang="es-ES" sz="4200" b="1" i="1" dirty="0">
                <a:latin typeface="Candara" charset="0"/>
                <a:ea typeface="Candara" charset="0"/>
                <a:cs typeface="Candara" charset="0"/>
              </a:rPr>
              <a:t>, tan solo para no enviar a la Asociación la parte de la ofrenda mundial.</a:t>
            </a:r>
            <a:endParaRPr lang="es-ES_tradnl" sz="4200" b="1" i="1" dirty="0">
              <a:latin typeface="Candara" charset="0"/>
              <a:ea typeface="Candara" charset="0"/>
              <a:cs typeface="Candara" charset="0"/>
            </a:endParaRPr>
          </a:p>
        </p:txBody>
      </p:sp>
      <p:sp>
        <p:nvSpPr>
          <p:cNvPr id="4" name="CuadroTexto 3"/>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85465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txBox="1"/>
          <p:nvPr/>
        </p:nvSpPr>
        <p:spPr>
          <a:xfrm>
            <a:off x="1020364" y="1244842"/>
            <a:ext cx="8054776" cy="3323987"/>
          </a:xfrm>
          <a:prstGeom prst="rect">
            <a:avLst/>
          </a:prstGeom>
        </p:spPr>
        <p:txBody>
          <a:bodyPr wrap="square">
            <a:spAutoFit/>
          </a:bodyPr>
          <a:lstStyle/>
          <a:p>
            <a:r>
              <a:rPr lang="es-ES_tradnl" sz="4200" b="1" i="1" dirty="0">
                <a:latin typeface="Candara" charset="0"/>
                <a:ea typeface="Candara" charset="0"/>
                <a:cs typeface="Candara" charset="0"/>
              </a:rPr>
              <a:t>“Y he aquí yo he dado a los hijos de Leví todos los diezmos en Israel por heredad, por su ministerio, por cuanto ellos sirven en el ministerio del tabernáculo de reunión.</a:t>
            </a:r>
          </a:p>
        </p:txBody>
      </p:sp>
    </p:spTree>
    <p:extLst>
      <p:ext uri="{BB962C8B-B14F-4D97-AF65-F5344CB8AC3E}">
        <p14:creationId xmlns:p14="http://schemas.microsoft.com/office/powerpoint/2010/main" val="2021097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348224" y="1190207"/>
            <a:ext cx="8089341" cy="3970318"/>
          </a:xfrm>
          <a:prstGeom prst="rect">
            <a:avLst/>
          </a:prstGeom>
        </p:spPr>
        <p:txBody>
          <a:bodyPr wrap="square">
            <a:spAutoFit/>
          </a:bodyPr>
          <a:lstStyle/>
          <a:p>
            <a:r>
              <a:rPr lang="es-ES_tradnl" sz="4200" b="1" i="1" dirty="0">
                <a:latin typeface="Palatino" charset="0"/>
                <a:ea typeface="Palatino" charset="0"/>
                <a:cs typeface="Palatino" charset="0"/>
              </a:rPr>
              <a:t>“El diezmo no es fondo para gastos de iglesia. La porción que Dios se ha reservado no debe usarse para ningún otro propósito fuera del que él ha especificado. </a:t>
            </a:r>
          </a:p>
        </p:txBody>
      </p:sp>
      <p:sp>
        <p:nvSpPr>
          <p:cNvPr id="3" name="CuadroTexto 2"/>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204415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851796" y="1776208"/>
            <a:ext cx="9629850" cy="3131358"/>
          </a:xfrm>
          <a:prstGeom prst="rect">
            <a:avLst/>
          </a:prstGeom>
        </p:spPr>
        <p:txBody>
          <a:bodyPr vert="horz" lIns="68580" tIns="34290" rIns="68580" bIns="34290" rtlCol="0" anchor="b">
            <a:noAutofit/>
          </a:bodyPr>
          <a:lstStyle>
            <a:lvl1pPr algn="l" defTabSz="457200" rtl="0" eaLnBrk="1" latinLnBrk="0" hangingPunct="1">
              <a:spcBef>
                <a:spcPct val="0"/>
              </a:spcBef>
              <a:buNone/>
              <a:defRPr sz="2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7100" b="1" dirty="0">
                <a:solidFill>
                  <a:schemeClr val="accent2">
                    <a:lumMod val="50000"/>
                  </a:schemeClr>
                </a:solidFill>
                <a:latin typeface="Optima" charset="0"/>
                <a:ea typeface="Optima" charset="0"/>
                <a:cs typeface="Optima" charset="0"/>
              </a:rPr>
              <a:t>Debe ser fiel en la devolución de los diezmos  y en dar sus ofrendas.</a:t>
            </a:r>
            <a:endParaRPr lang="es-ES_tradnl" sz="7100" b="1" dirty="0">
              <a:solidFill>
                <a:schemeClr val="accent2">
                  <a:lumMod val="50000"/>
                </a:schemeClr>
              </a:solidFill>
              <a:latin typeface="Optima" charset="0"/>
              <a:ea typeface="Optima" charset="0"/>
              <a:cs typeface="Optima" charset="0"/>
            </a:endParaRPr>
          </a:p>
        </p:txBody>
      </p:sp>
      <p:pic>
        <p:nvPicPr>
          <p:cNvPr id="3" name="Imagen 2"/>
          <p:cNvPicPr>
            <a:picLocks noChangeAspect="1"/>
          </p:cNvPicPr>
          <p:nvPr/>
        </p:nvPicPr>
        <p:blipFill>
          <a:blip r:embed="rId2"/>
          <a:stretch>
            <a:fillRect/>
          </a:stretch>
        </p:blipFill>
        <p:spPr>
          <a:xfrm>
            <a:off x="110464" y="421059"/>
            <a:ext cx="1741332" cy="2710299"/>
          </a:xfrm>
          <a:prstGeom prst="rect">
            <a:avLst/>
          </a:prstGeom>
        </p:spPr>
      </p:pic>
      <p:sp>
        <p:nvSpPr>
          <p:cNvPr id="4" name="CuadroTexto 3"/>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2638000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768342" y="753846"/>
            <a:ext cx="8770703" cy="4616648"/>
          </a:xfrm>
          <a:prstGeom prst="rect">
            <a:avLst/>
          </a:prstGeom>
        </p:spPr>
        <p:txBody>
          <a:bodyPr wrap="square">
            <a:spAutoFit/>
          </a:bodyPr>
          <a:lstStyle/>
          <a:p>
            <a:r>
              <a:rPr lang="es-ES_tradnl" sz="4200" b="1" i="1">
                <a:latin typeface="Palatino" charset="0"/>
                <a:ea typeface="Palatino" charset="0"/>
                <a:cs typeface="Palatino" charset="0"/>
              </a:rPr>
              <a:t>Que nadie se sienta libre para retener sus diezmos a fin de usarlos según su propio juicio. No debe emplearse en casos de emergencia, ni como parezca conveniente, aún en cosas que conciernan a la obra de Dios”. CMC.pág.106.</a:t>
            </a:r>
          </a:p>
        </p:txBody>
      </p:sp>
    </p:spTree>
    <p:extLst>
      <p:ext uri="{BB962C8B-B14F-4D97-AF65-F5344CB8AC3E}">
        <p14:creationId xmlns:p14="http://schemas.microsoft.com/office/powerpoint/2010/main" val="20285975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971302" y="965978"/>
            <a:ext cx="8698216" cy="3785652"/>
          </a:xfrm>
          <a:prstGeom prst="rect">
            <a:avLst/>
          </a:prstGeom>
        </p:spPr>
        <p:txBody>
          <a:bodyPr wrap="square">
            <a:spAutoFit/>
          </a:bodyPr>
          <a:lstStyle/>
          <a:p>
            <a:r>
              <a:rPr lang="es-ES_tradnl" sz="4800" b="1" i="1" dirty="0">
                <a:latin typeface="Palatino" charset="0"/>
                <a:ea typeface="Palatino" charset="0"/>
                <a:cs typeface="Palatino" charset="0"/>
              </a:rPr>
              <a:t>“Se comete un grave error cuando el diezmo se aparta del objetivo para el que ha sido designado: el sostén de los ministros. </a:t>
            </a:r>
          </a:p>
        </p:txBody>
      </p:sp>
      <p:sp>
        <p:nvSpPr>
          <p:cNvPr id="3" name="CuadroTexto 2"/>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1642288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097868" y="697307"/>
            <a:ext cx="9263601" cy="3785652"/>
          </a:xfrm>
          <a:prstGeom prst="rect">
            <a:avLst/>
          </a:prstGeom>
        </p:spPr>
        <p:txBody>
          <a:bodyPr wrap="square">
            <a:spAutoFit/>
          </a:bodyPr>
          <a:lstStyle/>
          <a:p>
            <a:r>
              <a:rPr lang="es-ES_tradnl" sz="4800" b="1" i="1" dirty="0">
                <a:latin typeface="Palatino" charset="0"/>
                <a:ea typeface="Palatino" charset="0"/>
                <a:cs typeface="Palatino" charset="0"/>
              </a:rPr>
              <a:t>El diezmo es del Señor y los que interfieren con el serán castigados con la pérdida de su riqueza eterna a menos que se arrepientan.</a:t>
            </a:r>
            <a:r>
              <a:rPr lang="pt-BR" sz="4800" b="1" i="1" dirty="0">
                <a:latin typeface="Palatino" charset="0"/>
                <a:ea typeface="Palatino" charset="0"/>
                <a:cs typeface="Palatino" charset="0"/>
              </a:rPr>
              <a:t>O.E. página 237.</a:t>
            </a:r>
            <a:endParaRPr lang="es-ES_tradnl" sz="4800" b="1" i="1" dirty="0">
              <a:latin typeface="Palatino" charset="0"/>
              <a:ea typeface="Palatino" charset="0"/>
              <a:cs typeface="Palatino" charset="0"/>
            </a:endParaRPr>
          </a:p>
        </p:txBody>
      </p:sp>
      <p:pic>
        <p:nvPicPr>
          <p:cNvPr id="3" name="Picture 1" descr="C:\Seminarios Pr. Doria\Cópia de 0606210.png"/>
          <p:cNvPicPr>
            <a:picLocks noChangeAspect="1" noChangeArrowheads="1"/>
          </p:cNvPicPr>
          <p:nvPr/>
        </p:nvPicPr>
        <p:blipFill>
          <a:blip r:embed="rId2" cstate="print"/>
          <a:srcRect b="9214"/>
          <a:stretch>
            <a:fillRect/>
          </a:stretch>
        </p:blipFill>
        <p:spPr bwMode="auto">
          <a:xfrm>
            <a:off x="0" y="4199266"/>
            <a:ext cx="2195736" cy="2658734"/>
          </a:xfrm>
          <a:prstGeom prst="rect">
            <a:avLst/>
          </a:prstGeom>
          <a:noFill/>
        </p:spPr>
      </p:pic>
      <p:sp>
        <p:nvSpPr>
          <p:cNvPr id="4" name="CuadroTexto 3"/>
          <p:cNvSpPr txBox="1"/>
          <p:nvPr/>
        </p:nvSpPr>
        <p:spPr>
          <a:xfrm>
            <a:off x="8154502" y="5623972"/>
            <a:ext cx="3834540" cy="871970"/>
          </a:xfrm>
          <a:prstGeom prst="rect">
            <a:avLst/>
          </a:prstGeom>
          <a:noFill/>
        </p:spPr>
        <p:txBody>
          <a:bodyPr wrap="square" rtlCol="0">
            <a:spAutoFit/>
          </a:bodyPr>
          <a:lstStyle/>
          <a:p>
            <a:r>
              <a:rPr lang="es-ES" b="1">
                <a:solidFill>
                  <a:schemeClr val="bg1"/>
                </a:solidFill>
                <a:latin typeface="Zapfino" charset="0"/>
                <a:ea typeface="Zapfino" charset="0"/>
                <a:cs typeface="Zapfino" charset="0"/>
              </a:rPr>
              <a:t>¡Ante todo, Fidelidad!</a:t>
            </a:r>
            <a:endParaRPr lang="es-ES_tradnl" b="1" dirty="0">
              <a:solidFill>
                <a:schemeClr val="bg1"/>
              </a:solidFill>
              <a:latin typeface="Zapfino" charset="0"/>
              <a:ea typeface="Zapfino" charset="0"/>
              <a:cs typeface="Zapfino" charset="0"/>
            </a:endParaRPr>
          </a:p>
        </p:txBody>
      </p:sp>
    </p:spTree>
    <p:extLst>
      <p:ext uri="{BB962C8B-B14F-4D97-AF65-F5344CB8AC3E}">
        <p14:creationId xmlns:p14="http://schemas.microsoft.com/office/powerpoint/2010/main" val="16169476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10779" y="0"/>
            <a:ext cx="3937914" cy="994172"/>
          </a:xfrm>
        </p:spPr>
        <p:txBody>
          <a:bodyPr>
            <a:normAutofit/>
          </a:bodyPr>
          <a:lstStyle/>
          <a:p>
            <a:r>
              <a:rPr lang="es-ES" sz="6000" b="1" u="sng" dirty="0">
                <a:solidFill>
                  <a:schemeClr val="accent2">
                    <a:lumMod val="50000"/>
                  </a:schemeClr>
                </a:solidFill>
                <a:ea typeface="Cambria" charset="0"/>
                <a:cs typeface="Cambria" charset="0"/>
              </a:rPr>
              <a:t>Conclusión </a:t>
            </a:r>
            <a:endParaRPr lang="es-ES_tradnl" sz="6000" b="1" u="sng" dirty="0">
              <a:solidFill>
                <a:schemeClr val="accent2">
                  <a:lumMod val="50000"/>
                </a:schemeClr>
              </a:solidFill>
              <a:ea typeface="Cambria" charset="0"/>
              <a:cs typeface="Cambria" charset="0"/>
            </a:endParaRPr>
          </a:p>
        </p:txBody>
      </p:sp>
      <p:sp>
        <p:nvSpPr>
          <p:cNvPr id="4" name="Rectángulo 1"/>
          <p:cNvSpPr txBox="1">
            <a:spLocks noGrp="1"/>
          </p:cNvSpPr>
          <p:nvPr>
            <p:ph idx="1"/>
          </p:nvPr>
        </p:nvSpPr>
        <p:spPr>
          <a:xfrm>
            <a:off x="985796" y="1132800"/>
            <a:ext cx="8959164" cy="3582519"/>
          </a:xfrm>
          <a:prstGeom prst="rect">
            <a:avLst/>
          </a:prstGeom>
        </p:spPr>
        <p:txBody>
          <a:bodyPr wrap="square">
            <a:spAutoFit/>
          </a:bodyPr>
          <a:lstStyle/>
          <a:p>
            <a:r>
              <a:rPr lang="es-ES_tradnl" sz="4200" b="1" i="1" dirty="0">
                <a:latin typeface="Palatino" charset="0"/>
                <a:ea typeface="Palatino" charset="0"/>
                <a:cs typeface="Palatino" charset="0"/>
              </a:rPr>
              <a:t>“El veedor de la grey de Dios debería cumplir fielmente su deber. Si por la sola razón de que una cosa no le agrada decide dejarla para que otro la haga, no está siendo un obrero fiel”. CMC, página 109.</a:t>
            </a:r>
          </a:p>
        </p:txBody>
      </p:sp>
      <p:sp>
        <p:nvSpPr>
          <p:cNvPr id="5" name="CuadroTexto 4"/>
          <p:cNvSpPr txBox="1"/>
          <p:nvPr/>
        </p:nvSpPr>
        <p:spPr>
          <a:xfrm>
            <a:off x="8357460" y="5466512"/>
            <a:ext cx="3175000" cy="923330"/>
          </a:xfrm>
          <a:prstGeom prst="rect">
            <a:avLst/>
          </a:prstGeom>
          <a:noFill/>
        </p:spPr>
        <p:txBody>
          <a:bodyPr wrap="square" rtlCol="0">
            <a:spAutoFit/>
          </a:bodyPr>
          <a:lstStyle/>
          <a:p>
            <a:r>
              <a:rPr lang="es-ES" dirty="0">
                <a:solidFill>
                  <a:schemeClr val="bg1"/>
                </a:solidFill>
              </a:rPr>
              <a:t>Unión Colombiana del Norte</a:t>
            </a:r>
          </a:p>
          <a:p>
            <a:r>
              <a:rPr lang="es-ES" dirty="0">
                <a:solidFill>
                  <a:schemeClr val="bg1"/>
                </a:solidFill>
              </a:rPr>
              <a:t>Departamento de Mayordomía</a:t>
            </a:r>
          </a:p>
          <a:p>
            <a:pPr algn="ctr"/>
            <a:r>
              <a:rPr lang="es-ES" dirty="0">
                <a:solidFill>
                  <a:schemeClr val="bg1"/>
                </a:solidFill>
              </a:rPr>
              <a:t>Pr.  Diego Doria</a:t>
            </a:r>
            <a:endParaRPr lang="es-ES_tradnl" dirty="0">
              <a:solidFill>
                <a:schemeClr val="bg1"/>
              </a:solidFill>
            </a:endParaRPr>
          </a:p>
        </p:txBody>
      </p:sp>
    </p:spTree>
    <p:extLst>
      <p:ext uri="{BB962C8B-B14F-4D97-AF65-F5344CB8AC3E}">
        <p14:creationId xmlns:p14="http://schemas.microsoft.com/office/powerpoint/2010/main" val="1977964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357460" y="5466512"/>
            <a:ext cx="3175000" cy="923330"/>
          </a:xfrm>
          <a:prstGeom prst="rect">
            <a:avLst/>
          </a:prstGeom>
          <a:noFill/>
        </p:spPr>
        <p:txBody>
          <a:bodyPr wrap="square" rtlCol="0">
            <a:spAutoFit/>
          </a:bodyPr>
          <a:lstStyle/>
          <a:p>
            <a:r>
              <a:rPr lang="es-ES" dirty="0">
                <a:solidFill>
                  <a:schemeClr val="bg1"/>
                </a:solidFill>
              </a:rPr>
              <a:t>Unión Colombiana del Norte</a:t>
            </a:r>
          </a:p>
          <a:p>
            <a:r>
              <a:rPr lang="es-ES" dirty="0">
                <a:solidFill>
                  <a:schemeClr val="bg1"/>
                </a:solidFill>
              </a:rPr>
              <a:t>Departamento de Mayordomía</a:t>
            </a:r>
          </a:p>
          <a:p>
            <a:pPr algn="ctr"/>
            <a:r>
              <a:rPr lang="es-ES" dirty="0">
                <a:solidFill>
                  <a:schemeClr val="bg1"/>
                </a:solidFill>
              </a:rPr>
              <a:t>Pr.  Diego Doria</a:t>
            </a:r>
            <a:endParaRPr lang="es-ES_tradnl" dirty="0">
              <a:solidFill>
                <a:schemeClr val="bg1"/>
              </a:solidFill>
            </a:endParaRPr>
          </a:p>
        </p:txBody>
      </p:sp>
      <p:sp>
        <p:nvSpPr>
          <p:cNvPr id="2" name="Rectángulo 2"/>
          <p:cNvSpPr txBox="1"/>
          <p:nvPr/>
        </p:nvSpPr>
        <p:spPr>
          <a:xfrm>
            <a:off x="675923" y="596295"/>
            <a:ext cx="10840155" cy="5170646"/>
          </a:xfrm>
          <a:prstGeom prst="rect">
            <a:avLst/>
          </a:prstGeom>
        </p:spPr>
        <p:txBody>
          <a:bodyPr wrap="square">
            <a:spAutoFit/>
          </a:bodyPr>
          <a:lstStyle/>
          <a:p>
            <a:r>
              <a:rPr lang="x-none" sz="5500" b="1" i="1" dirty="0">
                <a:latin typeface="Candara" charset="0"/>
                <a:ea typeface="Candara" charset="0"/>
                <a:cs typeface="Candara" charset="0"/>
              </a:rPr>
              <a:t>"</a:t>
            </a:r>
            <a:r>
              <a:rPr lang="es-ES_tradnl" sz="5500" b="1" i="1" dirty="0">
                <a:latin typeface="Candara" charset="0"/>
                <a:ea typeface="Candara" charset="0"/>
                <a:cs typeface="Candara" charset="0"/>
              </a:rPr>
              <a:t>Tal como el SEÑOR había ordenado a Moisés su siervo, así Moisés lo ordenó a Josué, y así Josué lo hizo; no dejó de hacer nada de todo lo que el SEÑOR había ordenado a Moisés</a:t>
            </a:r>
            <a:r>
              <a:rPr lang="x-none" sz="5500" b="1" i="1" dirty="0">
                <a:latin typeface="Candara" charset="0"/>
                <a:ea typeface="Candara" charset="0"/>
                <a:cs typeface="Candara" charset="0"/>
              </a:rPr>
              <a:t>"</a:t>
            </a:r>
            <a:r>
              <a:rPr lang="es-ES_tradnl" sz="5500" b="1" i="1" dirty="0">
                <a:latin typeface="Candara" charset="0"/>
                <a:ea typeface="Candara" charset="0"/>
                <a:cs typeface="Candara" charset="0"/>
              </a:rPr>
              <a:t>.</a:t>
            </a:r>
            <a:r>
              <a:rPr lang="x-none" sz="5500" b="1" i="1" dirty="0">
                <a:latin typeface="Candara" charset="0"/>
                <a:ea typeface="Candara" charset="0"/>
                <a:cs typeface="Candara" charset="0"/>
              </a:rPr>
              <a:t>  Josué 11:15.</a:t>
            </a:r>
            <a:endParaRPr lang="es-ES_tradnl" sz="5500" b="1" i="1" dirty="0">
              <a:latin typeface="Candara" charset="0"/>
              <a:ea typeface="Candara" charset="0"/>
              <a:cs typeface="Candara" charset="0"/>
            </a:endParaRPr>
          </a:p>
        </p:txBody>
      </p:sp>
    </p:spTree>
    <p:extLst>
      <p:ext uri="{BB962C8B-B14F-4D97-AF65-F5344CB8AC3E}">
        <p14:creationId xmlns:p14="http://schemas.microsoft.com/office/powerpoint/2010/main" val="31946760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8357460" y="5466512"/>
            <a:ext cx="3175000" cy="923330"/>
          </a:xfrm>
          <a:prstGeom prst="rect">
            <a:avLst/>
          </a:prstGeom>
          <a:noFill/>
        </p:spPr>
        <p:txBody>
          <a:bodyPr wrap="square" rtlCol="0">
            <a:spAutoFit/>
          </a:bodyPr>
          <a:lstStyle/>
          <a:p>
            <a:r>
              <a:rPr lang="es-ES" dirty="0">
                <a:solidFill>
                  <a:schemeClr val="bg1"/>
                </a:solidFill>
              </a:rPr>
              <a:t>Unión Colombiana del Norte</a:t>
            </a:r>
          </a:p>
          <a:p>
            <a:r>
              <a:rPr lang="es-ES" dirty="0">
                <a:solidFill>
                  <a:schemeClr val="bg1"/>
                </a:solidFill>
              </a:rPr>
              <a:t>Departamento de Mayordomía</a:t>
            </a:r>
          </a:p>
          <a:p>
            <a:pPr algn="ctr"/>
            <a:r>
              <a:rPr lang="es-ES" dirty="0">
                <a:solidFill>
                  <a:schemeClr val="bg1"/>
                </a:solidFill>
              </a:rPr>
              <a:t>Pr.  Diego Doria</a:t>
            </a:r>
            <a:endParaRPr lang="es-ES_tradnl" dirty="0">
              <a:solidFill>
                <a:schemeClr val="bg1"/>
              </a:solidFill>
            </a:endParaRPr>
          </a:p>
        </p:txBody>
      </p:sp>
      <p:sp>
        <p:nvSpPr>
          <p:cNvPr id="2" name="Rectángulo 3"/>
          <p:cNvSpPr txBox="1"/>
          <p:nvPr/>
        </p:nvSpPr>
        <p:spPr>
          <a:xfrm>
            <a:off x="1409834" y="1743114"/>
            <a:ext cx="8578618" cy="2631490"/>
          </a:xfrm>
          <a:prstGeom prst="rect">
            <a:avLst/>
          </a:prstGeom>
        </p:spPr>
        <p:txBody>
          <a:bodyPr wrap="square">
            <a:spAutoFit/>
          </a:bodyPr>
          <a:lstStyle/>
          <a:p>
            <a:r>
              <a:rPr lang="es-ES_tradnl" sz="5500" b="1" i="1">
                <a:latin typeface="Candara" charset="0"/>
                <a:ea typeface="Candara" charset="0"/>
                <a:cs typeface="Candara" charset="0"/>
              </a:rPr>
              <a:t>“E hizo Moisés y Aarón como Jehová les mandó; así lo hicieron”.  Éxodo 7:6</a:t>
            </a:r>
          </a:p>
        </p:txBody>
      </p:sp>
    </p:spTree>
    <p:extLst>
      <p:ext uri="{BB962C8B-B14F-4D97-AF65-F5344CB8AC3E}">
        <p14:creationId xmlns:p14="http://schemas.microsoft.com/office/powerpoint/2010/main" val="21866386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489224" y="1304868"/>
            <a:ext cx="9586211" cy="4401205"/>
          </a:xfrm>
          <a:prstGeom prst="rect">
            <a:avLst/>
          </a:prstGeom>
        </p:spPr>
        <p:txBody>
          <a:bodyPr wrap="square">
            <a:spAutoFit/>
          </a:bodyPr>
          <a:lstStyle/>
          <a:p>
            <a:r>
              <a:rPr lang="es-ES_tradnl" sz="4000" b="1" i="1"/>
              <a:t>“Soy tuyo por completo, mi salvador; tu pagaste el rescate por mi alma, y todo lo que soy o lo que seré te pertenece.  Ayúdame a adquirir recursos, no para gastarlos neciamente, no para complacer mi orgullo, sino para usarlos para gloria de tu nombre”.  CMC. 50. </a:t>
            </a:r>
          </a:p>
        </p:txBody>
      </p:sp>
      <p:sp>
        <p:nvSpPr>
          <p:cNvPr id="3" name="CuadroTexto 2"/>
          <p:cNvSpPr txBox="1"/>
          <p:nvPr/>
        </p:nvSpPr>
        <p:spPr>
          <a:xfrm rot="20691007">
            <a:off x="7722646" y="5558842"/>
            <a:ext cx="4090898" cy="923330"/>
          </a:xfrm>
          <a:prstGeom prst="rect">
            <a:avLst/>
          </a:prstGeom>
          <a:noFill/>
        </p:spPr>
        <p:txBody>
          <a:bodyPr wrap="square" rtlCol="0">
            <a:spAutoFit/>
          </a:bodyPr>
          <a:lstStyle/>
          <a:p>
            <a:pPr algn="ctr"/>
            <a:r>
              <a:rPr lang="es-ES" b="1" dirty="0">
                <a:solidFill>
                  <a:schemeClr val="bg1"/>
                </a:solidFill>
              </a:rPr>
              <a:t>Unión Colombiana del Norte</a:t>
            </a:r>
          </a:p>
          <a:p>
            <a:pPr algn="ctr"/>
            <a:r>
              <a:rPr lang="es-ES" b="1" dirty="0">
                <a:solidFill>
                  <a:schemeClr val="bg1"/>
                </a:solidFill>
              </a:rPr>
              <a:t>Departamento de Mayordomía</a:t>
            </a:r>
          </a:p>
          <a:p>
            <a:pPr algn="ctr"/>
            <a:r>
              <a:rPr lang="es-ES" b="1" dirty="0">
                <a:solidFill>
                  <a:schemeClr val="bg1"/>
                </a:solidFill>
              </a:rPr>
              <a:t>Pr.  Diego Doria</a:t>
            </a:r>
            <a:endParaRPr lang="es-ES_tradnl" b="1" dirty="0">
              <a:solidFill>
                <a:schemeClr val="bg1"/>
              </a:solidFill>
            </a:endParaRPr>
          </a:p>
        </p:txBody>
      </p:sp>
      <p:sp>
        <p:nvSpPr>
          <p:cNvPr id="4" name="CuadroTexto 3"/>
          <p:cNvSpPr txBox="1"/>
          <p:nvPr/>
        </p:nvSpPr>
        <p:spPr>
          <a:xfrm>
            <a:off x="347965" y="10246"/>
            <a:ext cx="12018035" cy="1015663"/>
          </a:xfrm>
          <a:prstGeom prst="rect">
            <a:avLst/>
          </a:prstGeom>
          <a:noFill/>
        </p:spPr>
        <p:txBody>
          <a:bodyPr wrap="square" rtlCol="0">
            <a:spAutoFit/>
          </a:bodyPr>
          <a:lstStyle/>
          <a:p>
            <a:r>
              <a:rPr lang="es-ES" sz="6000" u="sng" dirty="0">
                <a:solidFill>
                  <a:schemeClr val="accent2">
                    <a:lumMod val="50000"/>
                  </a:schemeClr>
                </a:solidFill>
                <a:latin typeface="Candara" charset="0"/>
                <a:ea typeface="Candara" charset="0"/>
                <a:cs typeface="Candara" charset="0"/>
              </a:rPr>
              <a:t>Nuestra oración como mayordomos</a:t>
            </a:r>
            <a:endParaRPr lang="es-ES_tradnl" sz="6000" u="sng" dirty="0">
              <a:solidFill>
                <a:schemeClr val="accent2">
                  <a:lumMod val="50000"/>
                </a:schemeClr>
              </a:solidFill>
              <a:latin typeface="Candara" charset="0"/>
              <a:ea typeface="Candara" charset="0"/>
              <a:cs typeface="Candara" charset="0"/>
            </a:endParaRPr>
          </a:p>
        </p:txBody>
      </p:sp>
    </p:spTree>
    <p:extLst>
      <p:ext uri="{BB962C8B-B14F-4D97-AF65-F5344CB8AC3E}">
        <p14:creationId xmlns:p14="http://schemas.microsoft.com/office/powerpoint/2010/main" val="1019772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6081" y="327451"/>
            <a:ext cx="9952844" cy="4217910"/>
          </a:xfrm>
        </p:spPr>
        <p:txBody>
          <a:bodyPr>
            <a:noAutofit/>
          </a:bodyPr>
          <a:lstStyle/>
          <a:p>
            <a:pPr>
              <a:buFont typeface="Wingdings" charset="2"/>
              <a:buChar char="ü"/>
            </a:pPr>
            <a:r>
              <a:rPr lang="es-ES" sz="4000" b="1" dirty="0">
                <a:latin typeface="+mj-lt"/>
                <a:ea typeface="Cambria" charset="0"/>
                <a:cs typeface="Cambria" charset="0"/>
              </a:rPr>
              <a:t>  El líder debe ser un ejemplo de fidelidad, antes de ser un promotor de la misma.</a:t>
            </a:r>
          </a:p>
          <a:p>
            <a:pPr>
              <a:buFont typeface="Wingdings" charset="2"/>
              <a:buChar char="ü"/>
            </a:pPr>
            <a:r>
              <a:rPr lang="es-ES" sz="4000" b="1" dirty="0">
                <a:latin typeface="+mj-lt"/>
                <a:ea typeface="Cambria" charset="0"/>
                <a:cs typeface="Cambria" charset="0"/>
              </a:rPr>
              <a:t>  Debe ser un modelo para los otros miembros de la iglesia.</a:t>
            </a:r>
          </a:p>
          <a:p>
            <a:pPr>
              <a:buFont typeface="Wingdings" charset="2"/>
              <a:buChar char="ü"/>
            </a:pPr>
            <a:r>
              <a:rPr lang="es-ES" sz="4000" b="1" dirty="0">
                <a:latin typeface="+mj-lt"/>
                <a:ea typeface="Cambria" charset="0"/>
                <a:cs typeface="Cambria" charset="0"/>
              </a:rPr>
              <a:t>  Debe enseñar por ejemplo y palabra.</a:t>
            </a:r>
          </a:p>
          <a:p>
            <a:pPr>
              <a:buFont typeface="Wingdings" charset="2"/>
              <a:buChar char="ü"/>
            </a:pPr>
            <a:r>
              <a:rPr lang="es-ES" sz="4000" b="1" dirty="0">
                <a:latin typeface="+mj-lt"/>
                <a:ea typeface="Cambria" charset="0"/>
                <a:cs typeface="Cambria" charset="0"/>
              </a:rPr>
              <a:t>  Su testimonio es su mejor sermón.</a:t>
            </a:r>
          </a:p>
          <a:p>
            <a:pPr>
              <a:buFont typeface="Wingdings" charset="2"/>
              <a:buChar char="ü"/>
            </a:pPr>
            <a:r>
              <a:rPr lang="es-ES" sz="4000" b="1" dirty="0">
                <a:latin typeface="+mj-lt"/>
                <a:ea typeface="Cambria" charset="0"/>
                <a:cs typeface="Cambria" charset="0"/>
              </a:rPr>
              <a:t>  Al hablar de fidelidad, no tendrá nada de qué avergonzarse.</a:t>
            </a:r>
            <a:endParaRPr lang="es-ES_tradnl" sz="4000" b="1" dirty="0">
              <a:latin typeface="+mj-lt"/>
              <a:ea typeface="Cambria" charset="0"/>
              <a:cs typeface="Cambria" charset="0"/>
            </a:endParaRPr>
          </a:p>
        </p:txBody>
      </p:sp>
    </p:spTree>
    <p:extLst>
      <p:ext uri="{BB962C8B-B14F-4D97-AF65-F5344CB8AC3E}">
        <p14:creationId xmlns:p14="http://schemas.microsoft.com/office/powerpoint/2010/main" val="8459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txBox="1"/>
          <p:nvPr/>
        </p:nvSpPr>
        <p:spPr>
          <a:xfrm>
            <a:off x="1188755" y="806216"/>
            <a:ext cx="8843187" cy="3785652"/>
          </a:xfrm>
          <a:prstGeom prst="rect">
            <a:avLst/>
          </a:prstGeom>
        </p:spPr>
        <p:txBody>
          <a:bodyPr wrap="square">
            <a:spAutoFit/>
          </a:bodyPr>
          <a:lstStyle/>
          <a:p>
            <a:r>
              <a:rPr lang="es-ES" sz="4800" dirty="0">
                <a:ea typeface="Candara" charset="0"/>
                <a:cs typeface="Candara" charset="0"/>
              </a:rPr>
              <a:t>"</a:t>
            </a:r>
            <a:r>
              <a:rPr lang="es-ES_tradnl" sz="4800" dirty="0">
                <a:ea typeface="Candara" charset="0"/>
                <a:cs typeface="Candara" charset="0"/>
              </a:rPr>
              <a:t>Nadie tenga en poco tu juventud; pero </a:t>
            </a:r>
            <a:r>
              <a:rPr lang="es-ES_tradnl" sz="4800" u="sng" dirty="0">
                <a:solidFill>
                  <a:srgbClr val="C00000"/>
                </a:solidFill>
                <a:ea typeface="Candara" charset="0"/>
                <a:cs typeface="Candara" charset="0"/>
              </a:rPr>
              <a:t>sé ejemplo para los creyentes</a:t>
            </a:r>
            <a:r>
              <a:rPr lang="es-ES_tradnl" sz="4800" dirty="0">
                <a:ea typeface="Candara" charset="0"/>
                <a:cs typeface="Candara" charset="0"/>
              </a:rPr>
              <a:t> en palabra, en conducta, en amor, en fe y en pureza</a:t>
            </a:r>
            <a:r>
              <a:rPr lang="es-ES" sz="4800" dirty="0">
                <a:ea typeface="Candara" charset="0"/>
                <a:cs typeface="Candara" charset="0"/>
              </a:rPr>
              <a:t>". 1Timoteo 4:12.</a:t>
            </a:r>
            <a:endParaRPr lang="es-ES_tradnl" sz="4800" dirty="0">
              <a:ea typeface="Candara" charset="0"/>
              <a:cs typeface="Candara" charset="0"/>
            </a:endParaRPr>
          </a:p>
        </p:txBody>
      </p:sp>
      <p:pic>
        <p:nvPicPr>
          <p:cNvPr id="3" name="10 Imagen" descr="Bi.png"/>
          <p:cNvPicPr>
            <a:picLocks noChangeAspect="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0" y="4233922"/>
            <a:ext cx="3385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636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0 Imagen" descr="Bi.png"/>
          <p:cNvPicPr>
            <a:picLocks noChangeAspect="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0" y="4233922"/>
            <a:ext cx="3385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2"/>
          <p:cNvSpPr txBox="1"/>
          <p:nvPr/>
        </p:nvSpPr>
        <p:spPr>
          <a:xfrm>
            <a:off x="1538497" y="1612641"/>
            <a:ext cx="9115008" cy="2631490"/>
          </a:xfrm>
          <a:prstGeom prst="rect">
            <a:avLst/>
          </a:prstGeom>
        </p:spPr>
        <p:txBody>
          <a:bodyPr wrap="square">
            <a:spAutoFit/>
          </a:bodyPr>
          <a:lstStyle/>
          <a:p>
            <a:r>
              <a:rPr lang="x-none" sz="5500" b="1" i="1" dirty="0">
                <a:solidFill>
                  <a:schemeClr val="accent2">
                    <a:lumMod val="50000"/>
                  </a:schemeClr>
                </a:solidFill>
                <a:latin typeface="Candara" charset="0"/>
                <a:ea typeface="Candara" charset="0"/>
                <a:cs typeface="Candara" charset="0"/>
              </a:rPr>
              <a:t>"</a:t>
            </a:r>
            <a:r>
              <a:rPr lang="es-ES_tradnl" sz="5500" b="1" i="1" dirty="0">
                <a:solidFill>
                  <a:schemeClr val="accent2">
                    <a:lumMod val="50000"/>
                  </a:schemeClr>
                </a:solidFill>
                <a:latin typeface="Candara" charset="0"/>
                <a:ea typeface="Candara" charset="0"/>
                <a:cs typeface="Candara" charset="0"/>
              </a:rPr>
              <a:t>Los dirigentes que son fieles, esperan naturalmente la fidelidad en otros</a:t>
            </a:r>
            <a:r>
              <a:rPr lang="x-none" sz="5500" b="1" i="1" dirty="0">
                <a:solidFill>
                  <a:schemeClr val="accent2">
                    <a:lumMod val="50000"/>
                  </a:schemeClr>
                </a:solidFill>
                <a:latin typeface="Candara" charset="0"/>
                <a:ea typeface="Candara" charset="0"/>
                <a:cs typeface="Candara" charset="0"/>
              </a:rPr>
              <a:t>"</a:t>
            </a:r>
            <a:r>
              <a:rPr lang="es-ES_tradnl" sz="5500" b="1" i="1" dirty="0">
                <a:solidFill>
                  <a:schemeClr val="accent2">
                    <a:lumMod val="50000"/>
                  </a:schemeClr>
                </a:solidFill>
                <a:latin typeface="Candara" charset="0"/>
                <a:ea typeface="Candara" charset="0"/>
                <a:cs typeface="Candara" charset="0"/>
              </a:rPr>
              <a:t>. </a:t>
            </a:r>
            <a:r>
              <a:rPr lang="x-none" sz="5500" b="1" i="1" dirty="0">
                <a:solidFill>
                  <a:schemeClr val="accent2">
                    <a:lumMod val="50000"/>
                  </a:schemeClr>
                </a:solidFill>
                <a:latin typeface="Candara" charset="0"/>
                <a:ea typeface="Candara" charset="0"/>
                <a:cs typeface="Candara" charset="0"/>
              </a:rPr>
              <a:t> </a:t>
            </a:r>
            <a:r>
              <a:rPr lang="is-IS" sz="5500" b="1" i="1" dirty="0">
                <a:solidFill>
                  <a:schemeClr val="accent2">
                    <a:lumMod val="50000"/>
                  </a:schemeClr>
                </a:solidFill>
                <a:latin typeface="Candara" charset="0"/>
                <a:ea typeface="Candara" charset="0"/>
                <a:cs typeface="Candara" charset="0"/>
              </a:rPr>
              <a:t>CSI 407.</a:t>
            </a:r>
            <a:endParaRPr lang="es-ES_tradnl" sz="5500" b="1" i="1" dirty="0">
              <a:solidFill>
                <a:schemeClr val="accent2">
                  <a:lumMod val="50000"/>
                </a:schemeClr>
              </a:solidFill>
              <a:latin typeface="Candara" charset="0"/>
              <a:ea typeface="Candara" charset="0"/>
              <a:cs typeface="Candara" charset="0"/>
            </a:endParaRPr>
          </a:p>
        </p:txBody>
      </p:sp>
    </p:spTree>
    <p:extLst>
      <p:ext uri="{BB962C8B-B14F-4D97-AF65-F5344CB8AC3E}">
        <p14:creationId xmlns:p14="http://schemas.microsoft.com/office/powerpoint/2010/main" val="8246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0 Imagen" descr="Bi.png"/>
          <p:cNvPicPr>
            <a:picLocks noChangeAspect="1"/>
          </p:cNvPicPr>
          <p:nvPr/>
        </p:nvPicPr>
        <p:blipFill>
          <a:blip r:embed="rId2" cstate="print">
            <a:lum contrast="20000"/>
            <a:extLst>
              <a:ext uri="{28A0092B-C50C-407E-A947-70E740481C1C}">
                <a14:useLocalDpi xmlns:a14="http://schemas.microsoft.com/office/drawing/2010/main" val="0"/>
              </a:ext>
            </a:extLst>
          </a:blip>
          <a:srcRect/>
          <a:stretch>
            <a:fillRect/>
          </a:stretch>
        </p:blipFill>
        <p:spPr bwMode="auto">
          <a:xfrm>
            <a:off x="0" y="4233922"/>
            <a:ext cx="33859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2"/>
          <p:cNvSpPr txBox="1"/>
          <p:nvPr/>
        </p:nvSpPr>
        <p:spPr>
          <a:xfrm>
            <a:off x="938535" y="618762"/>
            <a:ext cx="10746069" cy="3416320"/>
          </a:xfrm>
          <a:prstGeom prst="rect">
            <a:avLst/>
          </a:prstGeom>
        </p:spPr>
        <p:txBody>
          <a:bodyPr wrap="square">
            <a:spAutoFit/>
          </a:bodyPr>
          <a:lstStyle/>
          <a:p>
            <a:r>
              <a:rPr lang="es-ES" sz="7200" i="1">
                <a:latin typeface="Candara" panose="020E0502030303020204" pitchFamily="34" charset="0"/>
              </a:rPr>
              <a:t>Los atalayas infieles estorban el progreso de la obra de Dios</a:t>
            </a:r>
            <a:r>
              <a:rPr lang="x-none" sz="7200" i="1">
                <a:latin typeface="Candara" panose="020E0502030303020204" pitchFamily="34" charset="0"/>
              </a:rPr>
              <a:t>"</a:t>
            </a:r>
            <a:r>
              <a:rPr lang="es-ES" sz="7200" i="1">
                <a:latin typeface="Candara" panose="020E0502030303020204" pitchFamily="34" charset="0"/>
              </a:rPr>
              <a:t>. </a:t>
            </a:r>
            <a:r>
              <a:rPr lang="x-none" sz="7200" i="1">
                <a:latin typeface="Candara" panose="020E0502030303020204" pitchFamily="34" charset="0"/>
              </a:rPr>
              <a:t>HR. 378.</a:t>
            </a:r>
            <a:endParaRPr lang="es-ES_tradnl" sz="7200"/>
          </a:p>
        </p:txBody>
      </p:sp>
    </p:spTree>
    <p:extLst>
      <p:ext uri="{BB962C8B-B14F-4D97-AF65-F5344CB8AC3E}">
        <p14:creationId xmlns:p14="http://schemas.microsoft.com/office/powerpoint/2010/main" val="2205297571"/>
      </p:ext>
    </p:extLst>
  </p:cSld>
  <p:clrMapOvr>
    <a:masterClrMapping/>
  </p:clrMapOvr>
</p:sld>
</file>

<file path=ppt/theme/theme1.xml><?xml version="1.0" encoding="utf-8"?>
<a:theme xmlns:a="http://schemas.openxmlformats.org/drawingml/2006/main" name="OfficeLight_16x9">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1711</TotalTime>
  <Words>1966</Words>
  <Application>Microsoft Office PowerPoint</Application>
  <PresentationFormat>Panorámica</PresentationFormat>
  <Paragraphs>95</Paragraphs>
  <Slides>56</Slides>
  <Notes>0</Notes>
  <HiddenSlides>0</HiddenSlides>
  <MMClips>0</MMClips>
  <ScaleCrop>false</ScaleCrop>
  <HeadingPairs>
    <vt:vector size="4" baseType="variant">
      <vt:variant>
        <vt:lpstr>Tema</vt:lpstr>
      </vt:variant>
      <vt:variant>
        <vt:i4>1</vt:i4>
      </vt:variant>
      <vt:variant>
        <vt:lpstr>Títulos de diapositiva</vt:lpstr>
      </vt:variant>
      <vt:variant>
        <vt:i4>56</vt:i4>
      </vt:variant>
    </vt:vector>
  </HeadingPairs>
  <TitlesOfParts>
    <vt:vector size="57" baseType="lpstr">
      <vt:lpstr>OfficeLight_16x9</vt:lpstr>
      <vt:lpstr>Presentación de PowerPoint</vt:lpstr>
      <vt:lpstr>Presentación de PowerPoint</vt:lpstr>
      <vt:lpstr>Presentación de PowerPoint</vt:lpstr>
      <vt:lpstr>¿Qué espera Dios de cada dirigente?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Debe conocer los fundamentos bíblicos de la mayordomía.</vt:lpstr>
      <vt:lpstr>A-  Dios es el creador.</vt:lpstr>
      <vt:lpstr>B-  Dios el dueño de todo.</vt:lpstr>
      <vt:lpstr>C- El hombre fue puesto por Dios como mayordomo</vt:lpstr>
      <vt:lpstr>D- Dios espera que sus mayordomos sean fieles.</vt:lpstr>
      <vt:lpstr>E- Dios, el dueño de todo, se reservó el diezmo para sí.</vt:lpstr>
      <vt:lpstr> Debe ser un promotor constante de la mayordomía en su iglesia.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vt:lpstr>
      <vt:lpstr>Presentación de PowerPoint</vt:lpstr>
      <vt:lpstr> Debe estar pendiente al envío puntual de las remesas a la Asociación.</vt:lpstr>
      <vt:lpstr>Presentación de PowerPoint</vt:lpstr>
      <vt:lpstr>Presentación de PowerPoint</vt:lpstr>
      <vt:lpstr>Presentación de PowerPoint</vt:lpstr>
      <vt:lpstr> Debe presentar a su iglesia el informe mensual de crecimiento.</vt:lpstr>
      <vt:lpstr>Presentación de PowerPoint</vt:lpstr>
      <vt:lpstr>Presentación de PowerPoint</vt:lpstr>
      <vt:lpstr>Presentación de PowerPoint</vt:lpstr>
      <vt:lpstr>Presentación de PowerPoint</vt:lpstr>
      <vt:lpstr>Presentación de PowerPoint</vt:lpstr>
      <vt:lpstr>Presentación de PowerPoint</vt:lpstr>
      <vt:lpstr>Debe visitar a sus hermanos y motivarlos a la fidelidad.</vt:lpstr>
      <vt:lpstr>Presentación de PowerPoint</vt:lpstr>
      <vt:lpstr> Debe velar por el uso correcto de los diezmos y las ofrendas.</vt:lpstr>
      <vt:lpstr>Como líder debe evitar: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Conclusión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Dil Doria Doria</dc:creator>
  <cp:lastModifiedBy>diego Dil Doria Doria</cp:lastModifiedBy>
  <cp:revision>402</cp:revision>
  <dcterms:created xsi:type="dcterms:W3CDTF">2015-10-19T18:01:20Z</dcterms:created>
  <dcterms:modified xsi:type="dcterms:W3CDTF">2017-08-12T12:40:37Z</dcterms:modified>
</cp:coreProperties>
</file>