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Anton"/>
      <p:regular r:id="rId32"/>
    </p:embeddedFont>
    <p:embeddedFont>
      <p:font typeface="Architects Daughter" panose="020B0604020202020204" charset="0"/>
      <p:regular r:id="rId33"/>
    </p:embeddedFont>
    <p:embeddedFont>
      <p:font typeface="Asset" panose="020B0604020202020204" charset="0"/>
      <p:regular r:id="rId34"/>
    </p:embeddedFont>
    <p:embeddedFont>
      <p:font typeface="Bad Script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Open Sans Light" panose="020B0604020202020204" charset="0"/>
      <p:regular r:id="rId48"/>
      <p:bold r:id="rId49"/>
      <p:italic r:id="rId50"/>
      <p:boldItalic r:id="rId51"/>
    </p:embeddedFont>
    <p:embeddedFont>
      <p:font typeface="Radley" panose="020B0604020202020204" charset="0"/>
      <p:regular r:id="rId52"/>
      <p:italic r:id="rId53"/>
    </p:embeddedFont>
    <p:embeddedFont>
      <p:font typeface="Rosarivo" panose="020B0604020202020204" charset="0"/>
      <p:regular r:id="rId54"/>
      <p:italic r:id="rId55"/>
    </p:embeddedFont>
    <p:embeddedFont>
      <p:font typeface="Sorts Mill Goudy" panose="020B0604020202020204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1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200" b="0" i="0" u="none" strike="noStrike" cap="none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64431"/>
            <a:ext cx="9179166" cy="371213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1152753" y="35165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60"/>
              <a:buFont typeface="Arial"/>
              <a:buNone/>
            </a:pPr>
            <a:r>
              <a:rPr lang="es-MX" sz="666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niños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152753" y="1945131"/>
            <a:ext cx="6858000" cy="94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6000"/>
              <a:buFont typeface="Arial"/>
              <a:buNone/>
            </a:pPr>
            <a:r>
              <a:rPr lang="es-MX" sz="60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irán con nosotros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508750" y="2706941"/>
            <a:ext cx="56130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s-MX" sz="14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líderes y padres  2019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305150" y="3164470"/>
            <a:ext cx="68580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D579"/>
              </a:buClr>
              <a:buSzPts val="2400"/>
              <a:buFont typeface="Arial"/>
              <a:buNone/>
            </a:pPr>
            <a:r>
              <a:rPr lang="es-MX" sz="2400">
                <a:solidFill>
                  <a:srgbClr val="FFD579"/>
                </a:solidFill>
                <a:latin typeface="Calibri"/>
                <a:ea typeface="Calibri"/>
                <a:cs typeface="Calibri"/>
                <a:sym typeface="Calibri"/>
              </a:rPr>
              <a:t>DIVISIÓN INTERAMERICANA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100" y="3636675"/>
            <a:ext cx="542099" cy="54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649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754380" y="2594610"/>
            <a:ext cx="292608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500" b="1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¿Qué significan estos números?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 rot="-5400000">
            <a:off x="1393457" y="2024582"/>
            <a:ext cx="2634615" cy="4880610"/>
          </a:xfrm>
          <a:prstGeom prst="rect">
            <a:avLst/>
          </a:prstGeom>
          <a:solidFill>
            <a:srgbClr val="961A3B">
              <a:alpha val="8196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590575" y="3429000"/>
            <a:ext cx="4960620" cy="2708910"/>
          </a:xfrm>
          <a:prstGeom prst="frame">
            <a:avLst>
              <a:gd name="adj1" fmla="val 354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158289" y="3782728"/>
            <a:ext cx="382519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tecnología ya forma parte de cada aspecto de nuestras vidas.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71500" y="311110"/>
            <a:ext cx="23088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TEORÍA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337310" y="1143000"/>
            <a:ext cx="3886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sz="9600">
              <a:solidFill>
                <a:schemeClr val="l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6141769" y="311110"/>
            <a:ext cx="2677923" cy="4640900"/>
          </a:xfrm>
          <a:prstGeom prst="rect">
            <a:avLst/>
          </a:prstGeom>
          <a:solidFill>
            <a:srgbClr val="002157">
              <a:alpha val="88627"/>
            </a:srgbClr>
          </a:solidFill>
          <a:ln w="12700" cap="flat" cmpd="sng">
            <a:solidFill>
              <a:srgbClr val="0021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6332220" y="520027"/>
            <a:ext cx="2487472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rgbClr val="FFC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 ritmo al que avanza la ciencia, sobrepasa la capacidad de cualquiera de nosotros de desarrollar la sabiduría necesaria para manejarla.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69" y="191489"/>
            <a:ext cx="8633361" cy="6154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/>
          <p:nvPr/>
        </p:nvSpPr>
        <p:spPr>
          <a:xfrm>
            <a:off x="4488871" y="345124"/>
            <a:ext cx="4239492" cy="5823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5171849" y="1287524"/>
            <a:ext cx="28735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Descubrir</a:t>
            </a:r>
            <a:endParaRPr sz="5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4785754" y="2364491"/>
            <a:ext cx="364572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¿Cuál es el lugar que le corresponde a la tecnología  en nuestra vida familiar?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Esto requiere discernimiento y no un formalismo sencillo y mecánico.</a:t>
            </a:r>
            <a:endParaRPr sz="24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8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 l="3254" t="225" r="25057" b="113"/>
          <a:stretch/>
        </p:blipFill>
        <p:spPr>
          <a:xfrm>
            <a:off x="2588821" y="0"/>
            <a:ext cx="6555179" cy="65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 rot="10800000">
            <a:off x="0" y="0"/>
            <a:ext cx="5973288" cy="6508376"/>
          </a:xfrm>
          <a:prstGeom prst="trapezoid">
            <a:avLst>
              <a:gd name="adj" fmla="val 34524"/>
            </a:avLst>
          </a:prstGeom>
          <a:solidFill>
            <a:srgbClr val="2A4F4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0" y="0"/>
            <a:ext cx="2054711" cy="6508376"/>
          </a:xfrm>
          <a:prstGeom prst="rect">
            <a:avLst/>
          </a:prstGeom>
          <a:solidFill>
            <a:srgbClr val="FB6B9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332806" y="1704765"/>
            <a:ext cx="3496244" cy="4131945"/>
          </a:xfrm>
          <a:prstGeom prst="frame">
            <a:avLst>
              <a:gd name="adj1" fmla="val 10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332806" y="258214"/>
            <a:ext cx="355339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La tecnología…</a:t>
            </a:r>
            <a:endParaRPr sz="4400" b="1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468704" y="1877911"/>
            <a:ext cx="3281597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…ocupará el lugar que le corresponde cuando inicie buenas conversaciones, nos ayude a cuidar nuestros cuerpos y nos ayude a cuidar y dominar las habilidades que conforma la gloria de la cultura  humana…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l="3254" t="225" r="25057" b="113"/>
          <a:stretch/>
        </p:blipFill>
        <p:spPr>
          <a:xfrm>
            <a:off x="2588821" y="0"/>
            <a:ext cx="6555179" cy="6519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/>
          <p:nvPr/>
        </p:nvSpPr>
        <p:spPr>
          <a:xfrm rot="10800000">
            <a:off x="0" y="0"/>
            <a:ext cx="5973288" cy="6519134"/>
          </a:xfrm>
          <a:prstGeom prst="trapezoid">
            <a:avLst>
              <a:gd name="adj" fmla="val 34524"/>
            </a:avLst>
          </a:prstGeom>
          <a:solidFill>
            <a:srgbClr val="2A4F4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0" y="0"/>
            <a:ext cx="2054431" cy="6519134"/>
          </a:xfrm>
          <a:prstGeom prst="rect">
            <a:avLst/>
          </a:prstGeom>
          <a:solidFill>
            <a:srgbClr val="FB6B9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332806" y="1704765"/>
            <a:ext cx="3496244" cy="4131945"/>
          </a:xfrm>
          <a:prstGeom prst="frame">
            <a:avLst>
              <a:gd name="adj1" fmla="val 10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 txBox="1"/>
          <p:nvPr/>
        </p:nvSpPr>
        <p:spPr>
          <a:xfrm>
            <a:off x="275656" y="683474"/>
            <a:ext cx="35533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b="1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…</a:t>
            </a:r>
            <a:endParaRPr sz="4400" b="1">
              <a:solidFill>
                <a:schemeClr val="lt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76424" y="2431909"/>
            <a:ext cx="328159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…cuando nos ayude a cultivar la reverencia por el planeta en el que vivimos y del que somos mayordomos y cuando la usemos con propósito y precaución.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>
            <a:off x="0" y="1485900"/>
            <a:ext cx="9144000" cy="3760470"/>
          </a:xfrm>
          <a:prstGeom prst="rect">
            <a:avLst/>
          </a:prstGeom>
          <a:solidFill>
            <a:srgbClr val="A6DA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0" y="0"/>
            <a:ext cx="9144000" cy="1485900"/>
          </a:xfrm>
          <a:prstGeom prst="rect">
            <a:avLst/>
          </a:prstGeom>
          <a:solidFill>
            <a:srgbClr val="FB5F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577885" y="1203358"/>
            <a:ext cx="5899219" cy="411353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/>
          <p:nvPr/>
        </p:nvSpPr>
        <p:spPr>
          <a:xfrm>
            <a:off x="582930" y="480060"/>
            <a:ext cx="3577590" cy="5565898"/>
          </a:xfrm>
          <a:prstGeom prst="frame">
            <a:avLst>
              <a:gd name="adj1" fmla="val 1957"/>
            </a:avLst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966335" y="871253"/>
            <a:ext cx="3886200" cy="47777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5474970" y="1587430"/>
            <a:ext cx="3131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Federo"/>
                <a:ea typeface="Federo"/>
                <a:cs typeface="Federo"/>
                <a:sym typeface="Federo"/>
              </a:rPr>
              <a:t>LA CUESTIÓN:</a:t>
            </a:r>
            <a:endParaRPr sz="3600" b="1">
              <a:solidFill>
                <a:schemeClr val="dk1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5474970" y="2833301"/>
            <a:ext cx="304508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¿Cómo usamos la tecnología?</a:t>
            </a:r>
            <a:endParaRPr sz="48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8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86" y="0"/>
            <a:ext cx="9144586" cy="64976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8"/>
          <p:cNvCxnSpPr/>
          <p:nvPr/>
        </p:nvCxnSpPr>
        <p:spPr>
          <a:xfrm rot="10800000">
            <a:off x="379116" y="270225"/>
            <a:ext cx="8412480" cy="0"/>
          </a:xfrm>
          <a:prstGeom prst="straightConnector1">
            <a:avLst/>
          </a:prstGeom>
          <a:noFill/>
          <a:ln w="28575" cap="flat" cmpd="sng">
            <a:solidFill>
              <a:srgbClr val="EBD5C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28"/>
          <p:cNvCxnSpPr/>
          <p:nvPr/>
        </p:nvCxnSpPr>
        <p:spPr>
          <a:xfrm rot="10800000">
            <a:off x="379116" y="6110672"/>
            <a:ext cx="8412480" cy="0"/>
          </a:xfrm>
          <a:prstGeom prst="straightConnector1">
            <a:avLst/>
          </a:prstGeom>
          <a:noFill/>
          <a:ln w="28575" cap="flat" cmpd="sng">
            <a:solidFill>
              <a:srgbClr val="EBD5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28"/>
          <p:cNvSpPr/>
          <p:nvPr/>
        </p:nvSpPr>
        <p:spPr>
          <a:xfrm>
            <a:off x="2013605" y="747276"/>
            <a:ext cx="5143500" cy="4903470"/>
          </a:xfrm>
          <a:prstGeom prst="donut">
            <a:avLst>
              <a:gd name="adj" fmla="val 50000"/>
            </a:avLst>
          </a:prstGeom>
          <a:solidFill>
            <a:srgbClr val="BFA591">
              <a:alpha val="8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2934267" y="1468336"/>
            <a:ext cx="3807723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Como comunidad cristiana estamos haciendo muy poco, y a veces nada, en lo que respecta a la tecnología y a cómo usarla.</a:t>
            </a:r>
            <a:endParaRPr sz="32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81886" y="477050"/>
            <a:ext cx="29918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TEORÍA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956697" y="1211867"/>
            <a:ext cx="3886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2141551" y="865244"/>
            <a:ext cx="4926841" cy="4667534"/>
          </a:xfrm>
          <a:prstGeom prst="donut">
            <a:avLst>
              <a:gd name="adj" fmla="val 4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/>
          <p:nvPr/>
        </p:nvSpPr>
        <p:spPr>
          <a:xfrm>
            <a:off x="0" y="0"/>
            <a:ext cx="9144000" cy="3514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01" y="259306"/>
            <a:ext cx="4186924" cy="601866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/>
          <p:nvPr/>
        </p:nvSpPr>
        <p:spPr>
          <a:xfrm>
            <a:off x="0" y="3696453"/>
            <a:ext cx="9144000" cy="1098645"/>
          </a:xfrm>
          <a:prstGeom prst="rect">
            <a:avLst/>
          </a:prstGeom>
          <a:solidFill>
            <a:srgbClr val="FA40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63577" y="3669157"/>
            <a:ext cx="467407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 parte del desafío es presentar a Cristo.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4809431" y="675563"/>
            <a:ext cx="4116205" cy="5445457"/>
          </a:xfrm>
          <a:prstGeom prst="rect">
            <a:avLst/>
          </a:prstGeom>
          <a:solidFill>
            <a:srgbClr val="002060">
              <a:alpha val="88627"/>
            </a:srgbClr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 txBox="1"/>
          <p:nvPr/>
        </p:nvSpPr>
        <p:spPr>
          <a:xfrm>
            <a:off x="4952981" y="867420"/>
            <a:ext cx="4081837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Tenemos un vibrante mensaje, pero a veces lo presentamos utilizando métodos arcaicos y desfasados, ésta nueva generación pide a gritos que nos actualicemos.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761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0" y="3033215"/>
            <a:ext cx="9144000" cy="1774209"/>
          </a:xfrm>
          <a:prstGeom prst="rect">
            <a:avLst/>
          </a:prstGeom>
          <a:solidFill>
            <a:schemeClr val="dk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1426191" y="3115103"/>
            <a:ext cx="629161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Dios en el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ciberespacio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382137" y="382137"/>
            <a:ext cx="8434317" cy="5773003"/>
          </a:xfrm>
          <a:prstGeom prst="frame">
            <a:avLst>
              <a:gd name="adj1" fmla="val 19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/>
          <p:nvPr/>
        </p:nvSpPr>
        <p:spPr>
          <a:xfrm>
            <a:off x="1119118" y="4193892"/>
            <a:ext cx="6919414" cy="723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1"/>
          <p:cNvSpPr/>
          <p:nvPr/>
        </p:nvSpPr>
        <p:spPr>
          <a:xfrm>
            <a:off x="1119117" y="3129368"/>
            <a:ext cx="6919414" cy="723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>
            <a:off x="1589962" y="2142698"/>
            <a:ext cx="6018663" cy="723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382137" y="382137"/>
            <a:ext cx="8434317" cy="5800299"/>
          </a:xfrm>
          <a:prstGeom prst="frame">
            <a:avLst>
              <a:gd name="adj1" fmla="val 38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996284" y="1906656"/>
            <a:ext cx="7206017" cy="301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“JAMÁS PODRÍA YO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ALEJARME DE TU ESPÍRITU O PRETENDER HUIR DE TI”</a:t>
            </a:r>
            <a:endParaRPr sz="4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1" y="6350"/>
            <a:ext cx="8351520" cy="68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0"/>
            <a:ext cx="792482" cy="6858000"/>
          </a:xfrm>
          <a:prstGeom prst="rect">
            <a:avLst/>
          </a:prstGeom>
          <a:solidFill>
            <a:srgbClr val="FC92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693" y="422910"/>
            <a:ext cx="543094" cy="54309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15241" y="5700668"/>
            <a:ext cx="56201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70858" y="6000750"/>
            <a:ext cx="450764" cy="64633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lt1"/>
                </a:solidFill>
                <a:latin typeface="Radley"/>
                <a:ea typeface="Radley"/>
                <a:cs typeface="Radley"/>
                <a:sym typeface="Radley"/>
              </a:rPr>
              <a:t>5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t="42170"/>
          <a:stretch/>
        </p:blipFill>
        <p:spPr>
          <a:xfrm>
            <a:off x="848099" y="5234940"/>
            <a:ext cx="2412055" cy="16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3260154" y="1514644"/>
            <a:ext cx="3900667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¿Está Dios en el ciberespacio?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175588" y="2755093"/>
            <a:ext cx="20697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Por: Jorge L. Rodriguez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96066" y="69709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8212" y="240640"/>
            <a:ext cx="4173778" cy="274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2"/>
          <p:cNvPicPr preferRelativeResize="0"/>
          <p:nvPr/>
        </p:nvPicPr>
        <p:blipFill rotWithShape="1">
          <a:blip r:embed="rId4">
            <a:alphaModFix/>
          </a:blip>
          <a:srcRect l="6500"/>
          <a:stretch/>
        </p:blipFill>
        <p:spPr>
          <a:xfrm>
            <a:off x="4708478" y="3240533"/>
            <a:ext cx="4203512" cy="29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599" y="553561"/>
            <a:ext cx="3700344" cy="537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/>
          <p:nvPr/>
        </p:nvSpPr>
        <p:spPr>
          <a:xfrm>
            <a:off x="2047164" y="992426"/>
            <a:ext cx="5117910" cy="4790365"/>
          </a:xfrm>
          <a:prstGeom prst="ellipse">
            <a:avLst/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2644254" y="2356556"/>
            <a:ext cx="412844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¿Habremos encontrado los seres humanos un lugar en el que podamos ocultarnos de Dios?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610" y="354842"/>
            <a:ext cx="8291015" cy="402608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3"/>
          <p:cNvSpPr/>
          <p:nvPr/>
        </p:nvSpPr>
        <p:spPr>
          <a:xfrm>
            <a:off x="1508077" y="3093947"/>
            <a:ext cx="6127845" cy="3220872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¿Tiene Dios la entrada prohibida al mundo virtual o podremos hallarlo en algún lugar de la inmensa red?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19617" y="3319136"/>
            <a:ext cx="5704764" cy="2770494"/>
          </a:xfrm>
          <a:prstGeom prst="frame">
            <a:avLst>
              <a:gd name="adj1" fmla="val 1025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/>
          <p:nvPr/>
        </p:nvSpPr>
        <p:spPr>
          <a:xfrm>
            <a:off x="2524836" y="327546"/>
            <a:ext cx="4854910" cy="5882185"/>
          </a:xfrm>
          <a:prstGeom prst="diamond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“Dios está en todas partes, incluso en la tuitosfera”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5340824" y="5752531"/>
            <a:ext cx="31362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- Keith Anderson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5"/>
          <p:cNvPicPr preferRelativeResize="0"/>
          <p:nvPr/>
        </p:nvPicPr>
        <p:blipFill rotWithShape="1">
          <a:blip r:embed="rId3">
            <a:alphaModFix/>
          </a:blip>
          <a:srcRect b="20261"/>
          <a:stretch/>
        </p:blipFill>
        <p:spPr>
          <a:xfrm>
            <a:off x="289259" y="2631685"/>
            <a:ext cx="6654800" cy="3544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5"/>
          <p:cNvSpPr/>
          <p:nvPr/>
        </p:nvSpPr>
        <p:spPr>
          <a:xfrm>
            <a:off x="3073940" y="330740"/>
            <a:ext cx="5719863" cy="38716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5"/>
          <p:cNvSpPr/>
          <p:nvPr/>
        </p:nvSpPr>
        <p:spPr>
          <a:xfrm>
            <a:off x="3261817" y="532263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rgbClr val="E038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5"/>
          <p:cNvSpPr/>
          <p:nvPr/>
        </p:nvSpPr>
        <p:spPr>
          <a:xfrm rot="10800000">
            <a:off x="7685966" y="3154908"/>
            <a:ext cx="873456" cy="846162"/>
          </a:xfrm>
          <a:prstGeom prst="halfFrame">
            <a:avLst>
              <a:gd name="adj1" fmla="val 10280"/>
              <a:gd name="adj2" fmla="val 9969"/>
            </a:avLst>
          </a:prstGeom>
          <a:solidFill>
            <a:srgbClr val="E038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5"/>
          <p:cNvSpPr txBox="1"/>
          <p:nvPr/>
        </p:nvSpPr>
        <p:spPr>
          <a:xfrm>
            <a:off x="3875966" y="1143159"/>
            <a:ext cx="4424149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redes sociales, son el recurso de la comunicación, así que tenemos que ministrarlas en el medio espiritual.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610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6"/>
          <p:cNvSpPr/>
          <p:nvPr/>
        </p:nvSpPr>
        <p:spPr>
          <a:xfrm>
            <a:off x="0" y="2200700"/>
            <a:ext cx="9144000" cy="2019869"/>
          </a:xfrm>
          <a:prstGeom prst="rect">
            <a:avLst/>
          </a:prstGeom>
          <a:solidFill>
            <a:srgbClr val="262626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Reforma se benefició de la tecnología de punta de la época “La Imprenta”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19869"/>
            <a:ext cx="9144000" cy="285238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7"/>
          <p:cNvSpPr txBox="1"/>
          <p:nvPr/>
        </p:nvSpPr>
        <p:spPr>
          <a:xfrm>
            <a:off x="754038" y="464024"/>
            <a:ext cx="76359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en día tenemos: </a:t>
            </a:r>
            <a:r>
              <a:rPr lang="es-MX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Facebook, Instagram y Pinterest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1143000" y="5404513"/>
            <a:ext cx="724696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estamos aprovechando?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ftr" idx="11"/>
          </p:nvPr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1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   Nuestros niños  </a:t>
            </a:r>
            <a:r>
              <a:rPr lang="es-MX" sz="1800">
                <a:solidFill>
                  <a:srgbClr val="FF2F92"/>
                </a:solidFill>
                <a:latin typeface="Calibri"/>
                <a:ea typeface="Calibri"/>
                <a:cs typeface="Calibri"/>
                <a:sym typeface="Calibri"/>
              </a:rPr>
              <a:t>irán con nosotros  	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                                                            </a:t>
            </a:r>
            <a:r>
              <a:rPr lang="es-MX" sz="1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Certificación</a:t>
            </a: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para líderes y padres  2019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r="7340"/>
          <a:stretch/>
        </p:blipFill>
        <p:spPr>
          <a:xfrm>
            <a:off x="0" y="0"/>
            <a:ext cx="9130352" cy="650837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4940490" y="1228397"/>
            <a:ext cx="36576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 que podemos hacer con la tecnología está limitado a nuestra imaginación</a:t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220" y="1398895"/>
            <a:ext cx="8260403" cy="495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9"/>
          <p:cNvSpPr/>
          <p:nvPr/>
        </p:nvSpPr>
        <p:spPr>
          <a:xfrm>
            <a:off x="1526795" y="193275"/>
            <a:ext cx="6073254" cy="2142699"/>
          </a:xfrm>
          <a:prstGeom prst="frame">
            <a:avLst>
              <a:gd name="adj1" fmla="val 5494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1759684" y="382138"/>
            <a:ext cx="560747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Publicaciones que aborden nuestras verdades distintivas o </a:t>
            </a:r>
            <a:r>
              <a:rPr lang="es-MX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blogs para nuestros adolecentes.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/>
          <p:nvPr/>
        </p:nvSpPr>
        <p:spPr>
          <a:xfrm>
            <a:off x="1337480" y="1235464"/>
            <a:ext cx="6469039" cy="4021313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No hemos de ver a la tecnología como una competencia para la vida devocional o eclesiástica de los adolescentes, sino como un complemento para ellas</a:t>
            </a:r>
            <a:r>
              <a:rPr lang="es-MX" sz="4400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.</a:t>
            </a:r>
            <a:endParaRPr sz="4400">
              <a:solidFill>
                <a:schemeClr val="lt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>
            <a:off x="1337480" y="1235464"/>
            <a:ext cx="6469039" cy="4021313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¿Estamos dispuestos como iglesia a desbloquear ante nuestros niños y adolecentes el inmenso amor de Jesucristo por ellos?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1091821" y="1023581"/>
            <a:ext cx="6946710" cy="4476467"/>
          </a:xfrm>
          <a:prstGeom prst="frame">
            <a:avLst>
              <a:gd name="adj1" fmla="val 27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331970"/>
          </a:xfrm>
          <a:prstGeom prst="rect">
            <a:avLst/>
          </a:prstGeom>
          <a:solidFill>
            <a:srgbClr val="7F7F7F">
              <a:alpha val="83921"/>
            </a:srgbClr>
          </a:solidFill>
          <a:ln>
            <a:noFill/>
          </a:ln>
        </p:spPr>
      </p:pic>
      <p:cxnSp>
        <p:nvCxnSpPr>
          <p:cNvPr id="110" name="Google Shape;110;p15"/>
          <p:cNvCxnSpPr/>
          <p:nvPr/>
        </p:nvCxnSpPr>
        <p:spPr>
          <a:xfrm>
            <a:off x="-1" y="4331970"/>
            <a:ext cx="9144000" cy="0"/>
          </a:xfrm>
          <a:prstGeom prst="straightConnector1">
            <a:avLst/>
          </a:prstGeom>
          <a:noFill/>
          <a:ln w="1270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5"/>
          <p:cNvSpPr txBox="1"/>
          <p:nvPr/>
        </p:nvSpPr>
        <p:spPr>
          <a:xfrm>
            <a:off x="231456" y="5135105"/>
            <a:ext cx="86810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 video en el IPad “para entretener” a la niña</a:t>
            </a:r>
            <a:r>
              <a:rPr lang="es-MX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5532120" y="1188719"/>
            <a:ext cx="3303270" cy="3781313"/>
          </a:xfrm>
          <a:prstGeom prst="rect">
            <a:avLst/>
          </a:prstGeom>
          <a:solidFill>
            <a:srgbClr val="0C0C0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069330" y="1537269"/>
            <a:ext cx="244602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solidFill>
                  <a:srgbClr val="C0978A"/>
                </a:solidFill>
                <a:latin typeface="Arial"/>
                <a:ea typeface="Arial"/>
                <a:cs typeface="Arial"/>
                <a:sym typeface="Arial"/>
              </a:rPr>
              <a:t>Todos decimos que la tecnología ocupa un lugar importante en nuestra vida.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9761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0" y="3966210"/>
            <a:ext cx="9144000" cy="2034540"/>
          </a:xfrm>
          <a:prstGeom prst="rect">
            <a:avLst/>
          </a:prstGeom>
          <a:solidFill>
            <a:srgbClr val="EE9B1A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940118" y="4350478"/>
            <a:ext cx="72637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 no somos conscientes de la trascendencia que tiene la tecnología en nuestros niños y adultos</a:t>
            </a:r>
            <a:r>
              <a:rPr lang="es-MX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1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7361" y="4141742"/>
            <a:ext cx="3043238" cy="204272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262890" y="1051561"/>
            <a:ext cx="57492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Estadísticas SORPRENDENTES NO tan SORPRENDENTES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48952" y="2067224"/>
            <a:ext cx="19202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Barna Research Group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003" y="2274905"/>
            <a:ext cx="1154430" cy="11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6230" y="2240615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9430" y="2206325"/>
            <a:ext cx="132588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271463" y="3520440"/>
            <a:ext cx="293751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Los padres dependen tanto de los dispositivos electrónicos como los hijos adolecentes.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3560445" y="3509011"/>
            <a:ext cx="232029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32% de los padres consideran positiva la tecnología en su familia, el 18% la considera negativa.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6172200" y="3622642"/>
            <a:ext cx="2720340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5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Los padres suponen que la tecnología la principal razón de que la crianza sea mucho más desafiante.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1484116" y="937975"/>
            <a:ext cx="66329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PAPEL DE LA TECNOLOGÍA EN NUESTROS HOGARES</a:t>
            </a:r>
            <a:endParaRPr/>
          </a:p>
        </p:txBody>
      </p:sp>
      <p:cxnSp>
        <p:nvCxnSpPr>
          <p:cNvPr id="145" name="Google Shape;145;p19"/>
          <p:cNvCxnSpPr/>
          <p:nvPr/>
        </p:nvCxnSpPr>
        <p:spPr>
          <a:xfrm>
            <a:off x="3394710" y="3520440"/>
            <a:ext cx="0" cy="2108433"/>
          </a:xfrm>
          <a:prstGeom prst="straightConnector1">
            <a:avLst/>
          </a:prstGeom>
          <a:noFill/>
          <a:ln w="28575" cap="flat" cmpd="sng">
            <a:solidFill>
              <a:srgbClr val="36231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19"/>
          <p:cNvCxnSpPr/>
          <p:nvPr/>
        </p:nvCxnSpPr>
        <p:spPr>
          <a:xfrm>
            <a:off x="6057900" y="3520440"/>
            <a:ext cx="0" cy="2108433"/>
          </a:xfrm>
          <a:prstGeom prst="straightConnector1">
            <a:avLst/>
          </a:prstGeom>
          <a:noFill/>
          <a:ln w="28575" cap="flat" cmpd="sng">
            <a:solidFill>
              <a:srgbClr val="36231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607" y="1387401"/>
            <a:ext cx="1080141" cy="108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0579" y="3998599"/>
            <a:ext cx="943049" cy="9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470" y="807992"/>
            <a:ext cx="4057651" cy="5150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5294779" y="1345510"/>
            <a:ext cx="3854798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75">
                <a:solidFill>
                  <a:srgbClr val="2E75B5"/>
                </a:solidFill>
                <a:latin typeface="Asset"/>
                <a:ea typeface="Asset"/>
                <a:cs typeface="Asset"/>
                <a:sym typeface="Asset"/>
              </a:rPr>
              <a:t>Los niños pasan un promedio de cinco horas diarias utilizando algún tipo de dispositivo electrónico.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5283628" y="3637745"/>
            <a:ext cx="3860374" cy="176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75">
                <a:solidFill>
                  <a:srgbClr val="2E75B5"/>
                </a:solidFill>
                <a:latin typeface="Asset"/>
                <a:ea typeface="Asset"/>
                <a:cs typeface="Asset"/>
                <a:sym typeface="Asset"/>
              </a:rPr>
              <a:t>Siete de cada diez adultos confiesa que va a la cama con su celular, y ocho de cada diez padres confiesan que sus hijos también.</a:t>
            </a:r>
            <a:endParaRPr/>
          </a:p>
        </p:txBody>
      </p:sp>
      <p:cxnSp>
        <p:nvCxnSpPr>
          <p:cNvPr id="156" name="Google Shape;156;p20"/>
          <p:cNvCxnSpPr/>
          <p:nvPr/>
        </p:nvCxnSpPr>
        <p:spPr>
          <a:xfrm>
            <a:off x="4743556" y="3383280"/>
            <a:ext cx="421767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4411980" y="0"/>
            <a:ext cx="4732020" cy="6497619"/>
          </a:xfrm>
          <a:prstGeom prst="rect">
            <a:avLst/>
          </a:prstGeom>
          <a:solidFill>
            <a:srgbClr val="A6DA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0" y="3383280"/>
            <a:ext cx="4411980" cy="3114339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990" y="0"/>
            <a:ext cx="2286000" cy="338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752" y="3611880"/>
            <a:ext cx="169164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4892040" y="1132286"/>
            <a:ext cx="4057650" cy="2239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62% de los padres que al despertar primero que todo revisan su teléfono. Y de ese 62% solo 17% lo hace para algún tipo de meditación espiritual.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4843463" y="3522159"/>
            <a:ext cx="415480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42% de los padres y el 33% de los adolecentes manifestaron interés en recibir instrucciones respecto al uso de la tecnología desde una perspectiva cristiana</a:t>
            </a:r>
            <a:r>
              <a:rPr lang="es-MX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cxnSp>
        <p:nvCxnSpPr>
          <p:cNvPr id="167" name="Google Shape;167;p21"/>
          <p:cNvCxnSpPr/>
          <p:nvPr/>
        </p:nvCxnSpPr>
        <p:spPr>
          <a:xfrm>
            <a:off x="4743556" y="3383280"/>
            <a:ext cx="421767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29</Slides>
  <Notes>29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1</cp:revision>
  <dcterms:modified xsi:type="dcterms:W3CDTF">2019-03-05T18:18:56Z</dcterms:modified>
</cp:coreProperties>
</file>