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5" r:id="rId2"/>
    <p:sldId id="307" r:id="rId3"/>
    <p:sldId id="318" r:id="rId4"/>
    <p:sldId id="448" r:id="rId5"/>
    <p:sldId id="335" r:id="rId6"/>
    <p:sldId id="334" r:id="rId7"/>
    <p:sldId id="443" r:id="rId8"/>
    <p:sldId id="444" r:id="rId9"/>
    <p:sldId id="449" r:id="rId10"/>
    <p:sldId id="331" r:id="rId11"/>
    <p:sldId id="466" r:id="rId12"/>
    <p:sldId id="445" r:id="rId13"/>
    <p:sldId id="451" r:id="rId14"/>
    <p:sldId id="446" r:id="rId15"/>
    <p:sldId id="461" r:id="rId16"/>
    <p:sldId id="462" r:id="rId17"/>
    <p:sldId id="463" r:id="rId18"/>
    <p:sldId id="309" r:id="rId19"/>
    <p:sldId id="320" r:id="rId20"/>
    <p:sldId id="325" r:id="rId21"/>
    <p:sldId id="326" r:id="rId22"/>
    <p:sldId id="450" r:id="rId23"/>
    <p:sldId id="315" r:id="rId24"/>
    <p:sldId id="299" r:id="rId25"/>
    <p:sldId id="455" r:id="rId26"/>
    <p:sldId id="456" r:id="rId27"/>
    <p:sldId id="459" r:id="rId28"/>
    <p:sldId id="467" r:id="rId29"/>
    <p:sldId id="470" r:id="rId30"/>
    <p:sldId id="452" r:id="rId31"/>
    <p:sldId id="453" r:id="rId32"/>
    <p:sldId id="454" r:id="rId33"/>
    <p:sldId id="314" r:id="rId3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F6F"/>
    <a:srgbClr val="FF3492"/>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8"/>
    <p:restoredTop sz="73653"/>
  </p:normalViewPr>
  <p:slideViewPr>
    <p:cSldViewPr snapToGrid="0" snapToObjects="1">
      <p:cViewPr varScale="1">
        <p:scale>
          <a:sx n="85" d="100"/>
          <a:sy n="85" d="100"/>
        </p:scale>
        <p:origin x="1662" y="84"/>
      </p:cViewPr>
      <p:guideLst/>
    </p:cSldViewPr>
  </p:slideViewPr>
  <p:notesTextViewPr>
    <p:cViewPr>
      <p:scale>
        <a:sx n="70" d="100"/>
        <a:sy n="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21699-5893-0B44-880D-354CF160E69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0ED766F2-FACF-B846-B81D-19BAF9F11084}">
      <dgm:prSet custT="1"/>
      <dgm:spPr>
        <a:solidFill>
          <a:srgbClr val="FF3492"/>
        </a:solidFill>
      </dgm:spPr>
      <dgm:t>
        <a:bodyPr/>
        <a:lstStyle/>
        <a:p>
          <a:pPr algn="just" rtl="0"/>
          <a:r>
            <a:rPr lang="es-ES_tradnl" sz="2000" dirty="0" smtClean="0"/>
            <a:t>Cuidar de los enfermos, privados de libertad.</a:t>
          </a:r>
          <a:endParaRPr lang="es-ES_tradnl" sz="2000" dirty="0"/>
        </a:p>
      </dgm:t>
    </dgm:pt>
    <dgm:pt modelId="{5B5C8C69-F44C-884B-BF8A-8BE5DBD078D3}" type="parTrans" cxnId="{49BD9999-11CF-AA47-8E2D-7D93DF6BF6D8}">
      <dgm:prSet/>
      <dgm:spPr/>
      <dgm:t>
        <a:bodyPr/>
        <a:lstStyle/>
        <a:p>
          <a:pPr algn="just"/>
          <a:endParaRPr lang="es-ES_tradnl" sz="1800"/>
        </a:p>
      </dgm:t>
    </dgm:pt>
    <dgm:pt modelId="{F7BA1B2E-629A-D942-8735-AA21E8FA0999}" type="sibTrans" cxnId="{49BD9999-11CF-AA47-8E2D-7D93DF6BF6D8}">
      <dgm:prSet/>
      <dgm:spPr/>
      <dgm:t>
        <a:bodyPr/>
        <a:lstStyle/>
        <a:p>
          <a:pPr algn="just"/>
          <a:endParaRPr lang="es-ES_tradnl" sz="1800"/>
        </a:p>
      </dgm:t>
    </dgm:pt>
    <dgm:pt modelId="{F54A7107-4EB9-8244-8C6D-6933FD204A4C}">
      <dgm:prSet custT="1"/>
      <dgm:spPr>
        <a:solidFill>
          <a:srgbClr val="FF3492"/>
        </a:solidFill>
      </dgm:spPr>
      <dgm:t>
        <a:bodyPr/>
        <a:lstStyle/>
        <a:p>
          <a:pPr algn="just" rtl="0"/>
          <a:r>
            <a:rPr lang="es-ES_tradnl" sz="2000" dirty="0" smtClean="0"/>
            <a:t>Ayudar a los familiares en funerales.</a:t>
          </a:r>
          <a:endParaRPr lang="es-ES_tradnl" sz="2000" dirty="0"/>
        </a:p>
      </dgm:t>
    </dgm:pt>
    <dgm:pt modelId="{8696DB2D-4E19-D041-B6D3-293CBDC46464}" type="parTrans" cxnId="{FCFCF464-6202-A744-957C-4E28A3B8D844}">
      <dgm:prSet/>
      <dgm:spPr/>
      <dgm:t>
        <a:bodyPr/>
        <a:lstStyle/>
        <a:p>
          <a:pPr algn="just"/>
          <a:endParaRPr lang="es-ES_tradnl" sz="1800"/>
        </a:p>
      </dgm:t>
    </dgm:pt>
    <dgm:pt modelId="{6B2071DF-49A1-6B48-87A4-80585816D334}" type="sibTrans" cxnId="{FCFCF464-6202-A744-957C-4E28A3B8D844}">
      <dgm:prSet/>
      <dgm:spPr/>
      <dgm:t>
        <a:bodyPr/>
        <a:lstStyle/>
        <a:p>
          <a:pPr algn="just"/>
          <a:endParaRPr lang="es-ES_tradnl" sz="1800"/>
        </a:p>
      </dgm:t>
    </dgm:pt>
    <dgm:pt modelId="{183F0406-17AF-6041-BEE0-FAF9854BFB51}">
      <dgm:prSet custT="1"/>
      <dgm:spPr>
        <a:solidFill>
          <a:srgbClr val="FF3492"/>
        </a:solidFill>
      </dgm:spPr>
      <dgm:t>
        <a:bodyPr/>
        <a:lstStyle/>
        <a:p>
          <a:pPr algn="just" rtl="0"/>
          <a:r>
            <a:rPr lang="es-ES_tradnl" sz="2000" dirty="0" smtClean="0"/>
            <a:t>Brindar posada a peregrinos.</a:t>
          </a:r>
          <a:endParaRPr lang="es-ES_tradnl" sz="2000" dirty="0"/>
        </a:p>
      </dgm:t>
    </dgm:pt>
    <dgm:pt modelId="{D72A696F-97B4-624D-9EDF-0AA64250B3BD}" type="parTrans" cxnId="{03878F63-7495-554D-B2CE-67CAA69C0CA0}">
      <dgm:prSet/>
      <dgm:spPr/>
      <dgm:t>
        <a:bodyPr/>
        <a:lstStyle/>
        <a:p>
          <a:pPr algn="just"/>
          <a:endParaRPr lang="es-ES_tradnl" sz="1800"/>
        </a:p>
      </dgm:t>
    </dgm:pt>
    <dgm:pt modelId="{E8513C18-A624-7F42-B3DF-8917C08B1271}" type="sibTrans" cxnId="{03878F63-7495-554D-B2CE-67CAA69C0CA0}">
      <dgm:prSet/>
      <dgm:spPr/>
      <dgm:t>
        <a:bodyPr/>
        <a:lstStyle/>
        <a:p>
          <a:pPr algn="just"/>
          <a:endParaRPr lang="es-ES_tradnl" sz="1800"/>
        </a:p>
      </dgm:t>
    </dgm:pt>
    <dgm:pt modelId="{B819EA7A-17B4-BC40-AD62-75ED55CF22F7}">
      <dgm:prSet custT="1"/>
      <dgm:spPr>
        <a:solidFill>
          <a:srgbClr val="FF3492"/>
        </a:solidFill>
      </dgm:spPr>
      <dgm:t>
        <a:bodyPr/>
        <a:lstStyle/>
        <a:p>
          <a:pPr algn="just" rtl="0"/>
          <a:r>
            <a:rPr lang="es-ES_tradnl" sz="2000" dirty="0" smtClean="0"/>
            <a:t>Visitar en sus casas a las personas necesitadas, para ayudar y testificar.</a:t>
          </a:r>
          <a:endParaRPr lang="es-ES_tradnl" sz="2000" dirty="0"/>
        </a:p>
      </dgm:t>
    </dgm:pt>
    <dgm:pt modelId="{77DC59EE-8433-BF49-9DBC-3294ED8B26D5}" type="parTrans" cxnId="{5A523487-954B-4F4D-A515-D8FAF55FC0C1}">
      <dgm:prSet/>
      <dgm:spPr/>
      <dgm:t>
        <a:bodyPr/>
        <a:lstStyle/>
        <a:p>
          <a:pPr algn="just"/>
          <a:endParaRPr lang="es-ES_tradnl" sz="1800"/>
        </a:p>
      </dgm:t>
    </dgm:pt>
    <dgm:pt modelId="{70F64288-793B-E240-A32B-676801C482C5}" type="sibTrans" cxnId="{5A523487-954B-4F4D-A515-D8FAF55FC0C1}">
      <dgm:prSet/>
      <dgm:spPr/>
      <dgm:t>
        <a:bodyPr/>
        <a:lstStyle/>
        <a:p>
          <a:pPr algn="just"/>
          <a:endParaRPr lang="es-ES_tradnl" sz="1800"/>
        </a:p>
      </dgm:t>
    </dgm:pt>
    <dgm:pt modelId="{9ECFFC31-6D88-5544-AE18-2DC40B4A31AF}">
      <dgm:prSet custT="1"/>
      <dgm:spPr>
        <a:solidFill>
          <a:srgbClr val="FF3492"/>
        </a:solidFill>
      </dgm:spPr>
      <dgm:t>
        <a:bodyPr/>
        <a:lstStyle/>
        <a:p>
          <a:pPr algn="just" rtl="0"/>
          <a:r>
            <a:rPr lang="es-ES_tradnl" sz="2000" dirty="0" smtClean="0"/>
            <a:t>Vivir una vida de oración e intercesión a favor del prójimo para perdonar injurias, dar buen consejo, enseñar, corregir, consolar...</a:t>
          </a:r>
          <a:endParaRPr lang="es-ES_tradnl" sz="2000" dirty="0"/>
        </a:p>
      </dgm:t>
    </dgm:pt>
    <dgm:pt modelId="{D411A56C-75B7-0C4F-BD61-EA72A33C1564}" type="parTrans" cxnId="{C10AF7FA-8703-6F46-8209-20DA7206D772}">
      <dgm:prSet/>
      <dgm:spPr/>
      <dgm:t>
        <a:bodyPr/>
        <a:lstStyle/>
        <a:p>
          <a:pPr algn="just"/>
          <a:endParaRPr lang="es-ES_tradnl" sz="1800"/>
        </a:p>
      </dgm:t>
    </dgm:pt>
    <dgm:pt modelId="{1735CE65-DD1B-A84F-8DA1-44E763899E72}" type="sibTrans" cxnId="{C10AF7FA-8703-6F46-8209-20DA7206D772}">
      <dgm:prSet/>
      <dgm:spPr/>
      <dgm:t>
        <a:bodyPr/>
        <a:lstStyle/>
        <a:p>
          <a:pPr algn="just"/>
          <a:endParaRPr lang="es-ES_tradnl" sz="1800"/>
        </a:p>
      </dgm:t>
    </dgm:pt>
    <dgm:pt modelId="{56689861-74D7-7240-B8E8-CAE094B85854}">
      <dgm:prSet custT="1"/>
      <dgm:spPr>
        <a:solidFill>
          <a:srgbClr val="FF3492"/>
        </a:solidFill>
        <a:ln>
          <a:solidFill>
            <a:srgbClr val="FF3492"/>
          </a:solidFill>
        </a:ln>
      </dgm:spPr>
      <dgm:t>
        <a:bodyPr/>
        <a:lstStyle/>
        <a:p>
          <a:pPr algn="just" rtl="0"/>
          <a:r>
            <a:rPr lang="es-ES_tradnl" sz="2000" dirty="0" smtClean="0"/>
            <a:t>Atender necesidades de los pobres-necesidades, dar de comer, beber y vestirlos.</a:t>
          </a:r>
          <a:endParaRPr lang="es-ES_tradnl" sz="2000" dirty="0"/>
        </a:p>
      </dgm:t>
    </dgm:pt>
    <dgm:pt modelId="{83CC22CA-D8D6-CF4E-A1D3-2793216BB680}" type="parTrans" cxnId="{E9FCD79A-51C4-F046-8DC5-17F7B261F33E}">
      <dgm:prSet/>
      <dgm:spPr/>
      <dgm:t>
        <a:bodyPr/>
        <a:lstStyle/>
        <a:p>
          <a:pPr algn="just"/>
          <a:endParaRPr lang="es-ES_tradnl" sz="1600"/>
        </a:p>
      </dgm:t>
    </dgm:pt>
    <dgm:pt modelId="{382F0C95-DAC5-E242-B7AB-17566D415361}" type="sibTrans" cxnId="{E9FCD79A-51C4-F046-8DC5-17F7B261F33E}">
      <dgm:prSet/>
      <dgm:spPr/>
      <dgm:t>
        <a:bodyPr/>
        <a:lstStyle/>
        <a:p>
          <a:pPr algn="just"/>
          <a:endParaRPr lang="es-ES_tradnl" sz="1600"/>
        </a:p>
      </dgm:t>
    </dgm:pt>
    <dgm:pt modelId="{2E57AFE9-1FF9-794C-9969-21B2E61C0DDD}">
      <dgm:prSet custT="1"/>
      <dgm:spPr>
        <a:solidFill>
          <a:srgbClr val="FF3492"/>
        </a:solidFill>
      </dgm:spPr>
      <dgm:t>
        <a:bodyPr/>
        <a:lstStyle/>
        <a:p>
          <a:pPr algn="just" rtl="0"/>
          <a:r>
            <a:rPr lang="es-ES_tradnl" sz="2000" dirty="0" smtClean="0"/>
            <a:t>Sufrir con paciencia las debilidades del prójimo...</a:t>
          </a:r>
          <a:endParaRPr lang="es-ES_tradnl" sz="2000" dirty="0"/>
        </a:p>
      </dgm:t>
    </dgm:pt>
    <dgm:pt modelId="{5C9FCEF5-4648-1548-AA02-0D49304E4E9A}" type="parTrans" cxnId="{9ED3323D-5F0C-5845-B1D1-7E5490087FE5}">
      <dgm:prSet/>
      <dgm:spPr/>
      <dgm:t>
        <a:bodyPr/>
        <a:lstStyle/>
        <a:p>
          <a:pPr algn="just"/>
          <a:endParaRPr lang="es-ES_tradnl" sz="1600"/>
        </a:p>
      </dgm:t>
    </dgm:pt>
    <dgm:pt modelId="{0C6800D2-532F-1549-A70B-A1C59198E696}" type="sibTrans" cxnId="{9ED3323D-5F0C-5845-B1D1-7E5490087FE5}">
      <dgm:prSet/>
      <dgm:spPr/>
      <dgm:t>
        <a:bodyPr/>
        <a:lstStyle/>
        <a:p>
          <a:pPr algn="just"/>
          <a:endParaRPr lang="es-ES_tradnl" sz="1600"/>
        </a:p>
      </dgm:t>
    </dgm:pt>
    <dgm:pt modelId="{1BA2021D-58F1-F246-8363-450BBC3516B1}" type="pres">
      <dgm:prSet presAssocID="{D9221699-5893-0B44-880D-354CF160E694}" presName="linear" presStyleCnt="0">
        <dgm:presLayoutVars>
          <dgm:animLvl val="lvl"/>
          <dgm:resizeHandles val="exact"/>
        </dgm:presLayoutVars>
      </dgm:prSet>
      <dgm:spPr/>
      <dgm:t>
        <a:bodyPr/>
        <a:lstStyle/>
        <a:p>
          <a:endParaRPr lang="en-US"/>
        </a:p>
      </dgm:t>
    </dgm:pt>
    <dgm:pt modelId="{95241944-5937-0E4E-9FC6-74C523F7AF08}" type="pres">
      <dgm:prSet presAssocID="{0ED766F2-FACF-B846-B81D-19BAF9F11084}" presName="parentText" presStyleLbl="node1" presStyleIdx="0" presStyleCnt="7">
        <dgm:presLayoutVars>
          <dgm:chMax val="0"/>
          <dgm:bulletEnabled val="1"/>
        </dgm:presLayoutVars>
      </dgm:prSet>
      <dgm:spPr/>
      <dgm:t>
        <a:bodyPr/>
        <a:lstStyle/>
        <a:p>
          <a:endParaRPr lang="en-US"/>
        </a:p>
      </dgm:t>
    </dgm:pt>
    <dgm:pt modelId="{CB61C408-EA42-C94A-9261-F0C506AF5B3A}" type="pres">
      <dgm:prSet presAssocID="{F7BA1B2E-629A-D942-8735-AA21E8FA0999}" presName="spacer" presStyleCnt="0"/>
      <dgm:spPr/>
    </dgm:pt>
    <dgm:pt modelId="{792FC998-60DD-264D-A7EE-AA2A0829D652}" type="pres">
      <dgm:prSet presAssocID="{56689861-74D7-7240-B8E8-CAE094B85854}" presName="parentText" presStyleLbl="node1" presStyleIdx="1" presStyleCnt="7">
        <dgm:presLayoutVars>
          <dgm:chMax val="0"/>
          <dgm:bulletEnabled val="1"/>
        </dgm:presLayoutVars>
      </dgm:prSet>
      <dgm:spPr/>
      <dgm:t>
        <a:bodyPr/>
        <a:lstStyle/>
        <a:p>
          <a:endParaRPr lang="en-US"/>
        </a:p>
      </dgm:t>
    </dgm:pt>
    <dgm:pt modelId="{2D441DAD-73DB-0142-BCF5-005D78621DAC}" type="pres">
      <dgm:prSet presAssocID="{382F0C95-DAC5-E242-B7AB-17566D415361}" presName="spacer" presStyleCnt="0"/>
      <dgm:spPr/>
    </dgm:pt>
    <dgm:pt modelId="{2099DA8E-39A3-6947-98FA-083013128C6C}" type="pres">
      <dgm:prSet presAssocID="{F54A7107-4EB9-8244-8C6D-6933FD204A4C}" presName="parentText" presStyleLbl="node1" presStyleIdx="2" presStyleCnt="7">
        <dgm:presLayoutVars>
          <dgm:chMax val="0"/>
          <dgm:bulletEnabled val="1"/>
        </dgm:presLayoutVars>
      </dgm:prSet>
      <dgm:spPr/>
      <dgm:t>
        <a:bodyPr/>
        <a:lstStyle/>
        <a:p>
          <a:endParaRPr lang="en-US"/>
        </a:p>
      </dgm:t>
    </dgm:pt>
    <dgm:pt modelId="{09740B79-FC08-2542-96DD-9F41ABFA3FB8}" type="pres">
      <dgm:prSet presAssocID="{6B2071DF-49A1-6B48-87A4-80585816D334}" presName="spacer" presStyleCnt="0"/>
      <dgm:spPr/>
    </dgm:pt>
    <dgm:pt modelId="{A6892845-1725-D946-B016-D0D5D58F2EB4}" type="pres">
      <dgm:prSet presAssocID="{183F0406-17AF-6041-BEE0-FAF9854BFB51}" presName="parentText" presStyleLbl="node1" presStyleIdx="3" presStyleCnt="7">
        <dgm:presLayoutVars>
          <dgm:chMax val="0"/>
          <dgm:bulletEnabled val="1"/>
        </dgm:presLayoutVars>
      </dgm:prSet>
      <dgm:spPr/>
      <dgm:t>
        <a:bodyPr/>
        <a:lstStyle/>
        <a:p>
          <a:endParaRPr lang="en-US"/>
        </a:p>
      </dgm:t>
    </dgm:pt>
    <dgm:pt modelId="{E69FF188-7C77-494C-B059-7FF21635A0E1}" type="pres">
      <dgm:prSet presAssocID="{E8513C18-A624-7F42-B3DF-8917C08B1271}" presName="spacer" presStyleCnt="0"/>
      <dgm:spPr/>
    </dgm:pt>
    <dgm:pt modelId="{E5E7A624-6734-C644-A827-8AA8E516DC20}" type="pres">
      <dgm:prSet presAssocID="{B819EA7A-17B4-BC40-AD62-75ED55CF22F7}" presName="parentText" presStyleLbl="node1" presStyleIdx="4" presStyleCnt="7">
        <dgm:presLayoutVars>
          <dgm:chMax val="0"/>
          <dgm:bulletEnabled val="1"/>
        </dgm:presLayoutVars>
      </dgm:prSet>
      <dgm:spPr/>
      <dgm:t>
        <a:bodyPr/>
        <a:lstStyle/>
        <a:p>
          <a:endParaRPr lang="en-US"/>
        </a:p>
      </dgm:t>
    </dgm:pt>
    <dgm:pt modelId="{58FB19D7-78AF-8C40-A0DF-F2671DDA3664}" type="pres">
      <dgm:prSet presAssocID="{70F64288-793B-E240-A32B-676801C482C5}" presName="spacer" presStyleCnt="0"/>
      <dgm:spPr/>
    </dgm:pt>
    <dgm:pt modelId="{E3875070-085D-8D43-8A55-3763E73B91F6}" type="pres">
      <dgm:prSet presAssocID="{9ECFFC31-6D88-5544-AE18-2DC40B4A31AF}" presName="parentText" presStyleLbl="node1" presStyleIdx="5" presStyleCnt="7">
        <dgm:presLayoutVars>
          <dgm:chMax val="0"/>
          <dgm:bulletEnabled val="1"/>
        </dgm:presLayoutVars>
      </dgm:prSet>
      <dgm:spPr/>
      <dgm:t>
        <a:bodyPr/>
        <a:lstStyle/>
        <a:p>
          <a:endParaRPr lang="en-US"/>
        </a:p>
      </dgm:t>
    </dgm:pt>
    <dgm:pt modelId="{B8446AC6-2921-7C4C-A9E9-30E8B01FBBDC}" type="pres">
      <dgm:prSet presAssocID="{1735CE65-DD1B-A84F-8DA1-44E763899E72}" presName="spacer" presStyleCnt="0"/>
      <dgm:spPr/>
    </dgm:pt>
    <dgm:pt modelId="{16DE67CB-AA52-A94C-B14C-B741BBC00905}" type="pres">
      <dgm:prSet presAssocID="{2E57AFE9-1FF9-794C-9969-21B2E61C0DDD}" presName="parentText" presStyleLbl="node1" presStyleIdx="6" presStyleCnt="7">
        <dgm:presLayoutVars>
          <dgm:chMax val="0"/>
          <dgm:bulletEnabled val="1"/>
        </dgm:presLayoutVars>
      </dgm:prSet>
      <dgm:spPr/>
      <dgm:t>
        <a:bodyPr/>
        <a:lstStyle/>
        <a:p>
          <a:endParaRPr lang="en-US"/>
        </a:p>
      </dgm:t>
    </dgm:pt>
  </dgm:ptLst>
  <dgm:cxnLst>
    <dgm:cxn modelId="{51FF5461-A77B-0C49-9172-905D5A7B026B}" type="presOf" srcId="{56689861-74D7-7240-B8E8-CAE094B85854}" destId="{792FC998-60DD-264D-A7EE-AA2A0829D652}" srcOrd="0" destOrd="0" presId="urn:microsoft.com/office/officeart/2005/8/layout/vList2"/>
    <dgm:cxn modelId="{B2DDA087-B488-954F-B25B-16735D9C8AB5}" type="presOf" srcId="{2E57AFE9-1FF9-794C-9969-21B2E61C0DDD}" destId="{16DE67CB-AA52-A94C-B14C-B741BBC00905}" srcOrd="0" destOrd="0" presId="urn:microsoft.com/office/officeart/2005/8/layout/vList2"/>
    <dgm:cxn modelId="{9ED3323D-5F0C-5845-B1D1-7E5490087FE5}" srcId="{D9221699-5893-0B44-880D-354CF160E694}" destId="{2E57AFE9-1FF9-794C-9969-21B2E61C0DDD}" srcOrd="6" destOrd="0" parTransId="{5C9FCEF5-4648-1548-AA02-0D49304E4E9A}" sibTransId="{0C6800D2-532F-1549-A70B-A1C59198E696}"/>
    <dgm:cxn modelId="{C10AF7FA-8703-6F46-8209-20DA7206D772}" srcId="{D9221699-5893-0B44-880D-354CF160E694}" destId="{9ECFFC31-6D88-5544-AE18-2DC40B4A31AF}" srcOrd="5" destOrd="0" parTransId="{D411A56C-75B7-0C4F-BD61-EA72A33C1564}" sibTransId="{1735CE65-DD1B-A84F-8DA1-44E763899E72}"/>
    <dgm:cxn modelId="{49BD9999-11CF-AA47-8E2D-7D93DF6BF6D8}" srcId="{D9221699-5893-0B44-880D-354CF160E694}" destId="{0ED766F2-FACF-B846-B81D-19BAF9F11084}" srcOrd="0" destOrd="0" parTransId="{5B5C8C69-F44C-884B-BF8A-8BE5DBD078D3}" sibTransId="{F7BA1B2E-629A-D942-8735-AA21E8FA0999}"/>
    <dgm:cxn modelId="{8FDC7583-489F-A647-8245-578A56676074}" type="presOf" srcId="{D9221699-5893-0B44-880D-354CF160E694}" destId="{1BA2021D-58F1-F246-8363-450BBC3516B1}" srcOrd="0" destOrd="0" presId="urn:microsoft.com/office/officeart/2005/8/layout/vList2"/>
    <dgm:cxn modelId="{FCFCF464-6202-A744-957C-4E28A3B8D844}" srcId="{D9221699-5893-0B44-880D-354CF160E694}" destId="{F54A7107-4EB9-8244-8C6D-6933FD204A4C}" srcOrd="2" destOrd="0" parTransId="{8696DB2D-4E19-D041-B6D3-293CBDC46464}" sibTransId="{6B2071DF-49A1-6B48-87A4-80585816D334}"/>
    <dgm:cxn modelId="{CA93905E-5A81-C646-8543-D4F8A8D5F5DB}" type="presOf" srcId="{0ED766F2-FACF-B846-B81D-19BAF9F11084}" destId="{95241944-5937-0E4E-9FC6-74C523F7AF08}" srcOrd="0" destOrd="0" presId="urn:microsoft.com/office/officeart/2005/8/layout/vList2"/>
    <dgm:cxn modelId="{5A523487-954B-4F4D-A515-D8FAF55FC0C1}" srcId="{D9221699-5893-0B44-880D-354CF160E694}" destId="{B819EA7A-17B4-BC40-AD62-75ED55CF22F7}" srcOrd="4" destOrd="0" parTransId="{77DC59EE-8433-BF49-9DBC-3294ED8B26D5}" sibTransId="{70F64288-793B-E240-A32B-676801C482C5}"/>
    <dgm:cxn modelId="{03878F63-7495-554D-B2CE-67CAA69C0CA0}" srcId="{D9221699-5893-0B44-880D-354CF160E694}" destId="{183F0406-17AF-6041-BEE0-FAF9854BFB51}" srcOrd="3" destOrd="0" parTransId="{D72A696F-97B4-624D-9EDF-0AA64250B3BD}" sibTransId="{E8513C18-A624-7F42-B3DF-8917C08B1271}"/>
    <dgm:cxn modelId="{1F93A4BC-7D2A-C541-B953-4F60A0F006C3}" type="presOf" srcId="{F54A7107-4EB9-8244-8C6D-6933FD204A4C}" destId="{2099DA8E-39A3-6947-98FA-083013128C6C}" srcOrd="0" destOrd="0" presId="urn:microsoft.com/office/officeart/2005/8/layout/vList2"/>
    <dgm:cxn modelId="{E9FCD79A-51C4-F046-8DC5-17F7B261F33E}" srcId="{D9221699-5893-0B44-880D-354CF160E694}" destId="{56689861-74D7-7240-B8E8-CAE094B85854}" srcOrd="1" destOrd="0" parTransId="{83CC22CA-D8D6-CF4E-A1D3-2793216BB680}" sibTransId="{382F0C95-DAC5-E242-B7AB-17566D415361}"/>
    <dgm:cxn modelId="{2C14127C-457F-D441-81C7-832CB3A288EE}" type="presOf" srcId="{183F0406-17AF-6041-BEE0-FAF9854BFB51}" destId="{A6892845-1725-D946-B016-D0D5D58F2EB4}" srcOrd="0" destOrd="0" presId="urn:microsoft.com/office/officeart/2005/8/layout/vList2"/>
    <dgm:cxn modelId="{F642ED67-D10D-DD4C-B4A6-1E4FA681D714}" type="presOf" srcId="{9ECFFC31-6D88-5544-AE18-2DC40B4A31AF}" destId="{E3875070-085D-8D43-8A55-3763E73B91F6}" srcOrd="0" destOrd="0" presId="urn:microsoft.com/office/officeart/2005/8/layout/vList2"/>
    <dgm:cxn modelId="{7AE3A839-0FBC-414B-BC97-D28CD4E7F2EE}" type="presOf" srcId="{B819EA7A-17B4-BC40-AD62-75ED55CF22F7}" destId="{E5E7A624-6734-C644-A827-8AA8E516DC20}" srcOrd="0" destOrd="0" presId="urn:microsoft.com/office/officeart/2005/8/layout/vList2"/>
    <dgm:cxn modelId="{AD4EDB08-4C10-D047-AC40-40210FF3FD82}" type="presParOf" srcId="{1BA2021D-58F1-F246-8363-450BBC3516B1}" destId="{95241944-5937-0E4E-9FC6-74C523F7AF08}" srcOrd="0" destOrd="0" presId="urn:microsoft.com/office/officeart/2005/8/layout/vList2"/>
    <dgm:cxn modelId="{BDCE1107-0FBE-D347-BA5A-9624CFD439DA}" type="presParOf" srcId="{1BA2021D-58F1-F246-8363-450BBC3516B1}" destId="{CB61C408-EA42-C94A-9261-F0C506AF5B3A}" srcOrd="1" destOrd="0" presId="urn:microsoft.com/office/officeart/2005/8/layout/vList2"/>
    <dgm:cxn modelId="{73318CAB-C55C-3E41-81C0-4A2EAF19D95A}" type="presParOf" srcId="{1BA2021D-58F1-F246-8363-450BBC3516B1}" destId="{792FC998-60DD-264D-A7EE-AA2A0829D652}" srcOrd="2" destOrd="0" presId="urn:microsoft.com/office/officeart/2005/8/layout/vList2"/>
    <dgm:cxn modelId="{BFD4029B-BF9E-144F-BA30-5DE2155DEB7C}" type="presParOf" srcId="{1BA2021D-58F1-F246-8363-450BBC3516B1}" destId="{2D441DAD-73DB-0142-BCF5-005D78621DAC}" srcOrd="3" destOrd="0" presId="urn:microsoft.com/office/officeart/2005/8/layout/vList2"/>
    <dgm:cxn modelId="{C19C40E4-99D7-2A4C-8216-C3EA40BC26CF}" type="presParOf" srcId="{1BA2021D-58F1-F246-8363-450BBC3516B1}" destId="{2099DA8E-39A3-6947-98FA-083013128C6C}" srcOrd="4" destOrd="0" presId="urn:microsoft.com/office/officeart/2005/8/layout/vList2"/>
    <dgm:cxn modelId="{22C193D9-4B22-0F4D-B393-E5FCD6C2743E}" type="presParOf" srcId="{1BA2021D-58F1-F246-8363-450BBC3516B1}" destId="{09740B79-FC08-2542-96DD-9F41ABFA3FB8}" srcOrd="5" destOrd="0" presId="urn:microsoft.com/office/officeart/2005/8/layout/vList2"/>
    <dgm:cxn modelId="{95DD6105-77BA-7D44-9939-92232AD8906C}" type="presParOf" srcId="{1BA2021D-58F1-F246-8363-450BBC3516B1}" destId="{A6892845-1725-D946-B016-D0D5D58F2EB4}" srcOrd="6" destOrd="0" presId="urn:microsoft.com/office/officeart/2005/8/layout/vList2"/>
    <dgm:cxn modelId="{3164A1C2-6F1A-BD4C-96B3-D2CE9DFC5C69}" type="presParOf" srcId="{1BA2021D-58F1-F246-8363-450BBC3516B1}" destId="{E69FF188-7C77-494C-B059-7FF21635A0E1}" srcOrd="7" destOrd="0" presId="urn:microsoft.com/office/officeart/2005/8/layout/vList2"/>
    <dgm:cxn modelId="{E8A2D446-197E-1442-B444-F834D2F4B9D4}" type="presParOf" srcId="{1BA2021D-58F1-F246-8363-450BBC3516B1}" destId="{E5E7A624-6734-C644-A827-8AA8E516DC20}" srcOrd="8" destOrd="0" presId="urn:microsoft.com/office/officeart/2005/8/layout/vList2"/>
    <dgm:cxn modelId="{A0329D47-B802-A84C-877F-69DF09976900}" type="presParOf" srcId="{1BA2021D-58F1-F246-8363-450BBC3516B1}" destId="{58FB19D7-78AF-8C40-A0DF-F2671DDA3664}" srcOrd="9" destOrd="0" presId="urn:microsoft.com/office/officeart/2005/8/layout/vList2"/>
    <dgm:cxn modelId="{39BE9335-BE52-8344-B6CB-9444761BBE40}" type="presParOf" srcId="{1BA2021D-58F1-F246-8363-450BBC3516B1}" destId="{E3875070-085D-8D43-8A55-3763E73B91F6}" srcOrd="10" destOrd="0" presId="urn:microsoft.com/office/officeart/2005/8/layout/vList2"/>
    <dgm:cxn modelId="{1F3F8B21-0C8F-5E40-9C07-F6A3EFF905A8}" type="presParOf" srcId="{1BA2021D-58F1-F246-8363-450BBC3516B1}" destId="{B8446AC6-2921-7C4C-A9E9-30E8B01FBBDC}" srcOrd="11" destOrd="0" presId="urn:microsoft.com/office/officeart/2005/8/layout/vList2"/>
    <dgm:cxn modelId="{D1C7BC79-184C-E04F-8296-06520C5E5E59}" type="presParOf" srcId="{1BA2021D-58F1-F246-8363-450BBC3516B1}" destId="{16DE67CB-AA52-A94C-B14C-B741BBC00905}"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FCD95-0CF4-9040-8F79-7A9FCBFD48C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988E5D9-BD84-944C-8650-A7C547B17CCD}">
      <dgm:prSet custT="1"/>
      <dgm:spPr>
        <a:solidFill>
          <a:srgbClr val="FF3492"/>
        </a:solidFill>
      </dgm:spPr>
      <dgm:t>
        <a:bodyPr/>
        <a:lstStyle/>
        <a:p>
          <a:pPr algn="ctr" rtl="0"/>
          <a:r>
            <a:rPr lang="pt-BR" sz="4800" dirty="0" smtClean="0">
              <a:latin typeface="Abadi MT Condensed Extra Bold" charset="0"/>
              <a:ea typeface="Abadi MT Condensed Extra Bold" charset="0"/>
              <a:cs typeface="Abadi MT Condensed Extra Bold" charset="0"/>
            </a:rPr>
            <a:t>ATENDER NECESIDADES DE LOS POBRES</a:t>
          </a:r>
          <a:endParaRPr lang="pt-BR" sz="4800" dirty="0">
            <a:latin typeface="Abadi MT Condensed Extra Bold" charset="0"/>
            <a:ea typeface="Abadi MT Condensed Extra Bold" charset="0"/>
            <a:cs typeface="Abadi MT Condensed Extra Bold" charset="0"/>
          </a:endParaRPr>
        </a:p>
      </dgm:t>
    </dgm:pt>
    <dgm:pt modelId="{19EFCDEA-259B-0947-AE8D-3E46242EB388}" type="parTrans" cxnId="{B50A1AD3-17B3-D24A-8B1D-8A50FE6115F8}">
      <dgm:prSet/>
      <dgm:spPr/>
      <dgm:t>
        <a:bodyPr/>
        <a:lstStyle/>
        <a:p>
          <a:endParaRPr lang="es-ES_tradnl" sz="800"/>
        </a:p>
      </dgm:t>
    </dgm:pt>
    <dgm:pt modelId="{97CED7D2-56DA-AC47-BFC9-747A3A1B343A}" type="sibTrans" cxnId="{B50A1AD3-17B3-D24A-8B1D-8A50FE6115F8}">
      <dgm:prSet/>
      <dgm:spPr/>
      <dgm:t>
        <a:bodyPr/>
        <a:lstStyle/>
        <a:p>
          <a:endParaRPr lang="es-ES_tradnl" sz="800"/>
        </a:p>
      </dgm:t>
    </dgm:pt>
    <dgm:pt modelId="{4A1DF1DC-1FC5-2749-A460-07B59A48C076}" type="pres">
      <dgm:prSet presAssocID="{848FCD95-0CF4-9040-8F79-7A9FCBFD48C2}" presName="linear" presStyleCnt="0">
        <dgm:presLayoutVars>
          <dgm:animLvl val="lvl"/>
          <dgm:resizeHandles val="exact"/>
        </dgm:presLayoutVars>
      </dgm:prSet>
      <dgm:spPr/>
      <dgm:t>
        <a:bodyPr/>
        <a:lstStyle/>
        <a:p>
          <a:endParaRPr lang="en-US"/>
        </a:p>
      </dgm:t>
    </dgm:pt>
    <dgm:pt modelId="{36E6C9E3-6D78-1744-8496-59332109DE56}" type="pres">
      <dgm:prSet presAssocID="{4988E5D9-BD84-944C-8650-A7C547B17CCD}" presName="parentText" presStyleLbl="node1" presStyleIdx="0" presStyleCnt="1">
        <dgm:presLayoutVars>
          <dgm:chMax val="0"/>
          <dgm:bulletEnabled val="1"/>
        </dgm:presLayoutVars>
      </dgm:prSet>
      <dgm:spPr/>
      <dgm:t>
        <a:bodyPr/>
        <a:lstStyle/>
        <a:p>
          <a:endParaRPr lang="en-US"/>
        </a:p>
      </dgm:t>
    </dgm:pt>
  </dgm:ptLst>
  <dgm:cxnLst>
    <dgm:cxn modelId="{F2282AA8-8B47-EF46-AD6F-061B16D05699}" type="presOf" srcId="{4988E5D9-BD84-944C-8650-A7C547B17CCD}" destId="{36E6C9E3-6D78-1744-8496-59332109DE56}" srcOrd="0" destOrd="0" presId="urn:microsoft.com/office/officeart/2005/8/layout/vList2"/>
    <dgm:cxn modelId="{1C063046-E74B-FE4B-8BE9-43E6B065DE40}" type="presOf" srcId="{848FCD95-0CF4-9040-8F79-7A9FCBFD48C2}" destId="{4A1DF1DC-1FC5-2749-A460-07B59A48C076}" srcOrd="0" destOrd="0" presId="urn:microsoft.com/office/officeart/2005/8/layout/vList2"/>
    <dgm:cxn modelId="{B50A1AD3-17B3-D24A-8B1D-8A50FE6115F8}" srcId="{848FCD95-0CF4-9040-8F79-7A9FCBFD48C2}" destId="{4988E5D9-BD84-944C-8650-A7C547B17CCD}" srcOrd="0" destOrd="0" parTransId="{19EFCDEA-259B-0947-AE8D-3E46242EB388}" sibTransId="{97CED7D2-56DA-AC47-BFC9-747A3A1B343A}"/>
    <dgm:cxn modelId="{BB8E1FE8-014D-A342-B8A5-02F40448A91B}" type="presParOf" srcId="{4A1DF1DC-1FC5-2749-A460-07B59A48C076}" destId="{36E6C9E3-6D78-1744-8496-59332109DE5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8FCD95-0CF4-9040-8F79-7A9FCBFD48C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988E5D9-BD84-944C-8650-A7C547B17CCD}">
      <dgm:prSet custT="1"/>
      <dgm:spPr>
        <a:solidFill>
          <a:srgbClr val="FF3492"/>
        </a:solidFill>
      </dgm:spPr>
      <dgm:t>
        <a:bodyPr/>
        <a:lstStyle/>
        <a:p>
          <a:pPr algn="ctr" rtl="0"/>
          <a:r>
            <a:rPr lang="pt-BR" sz="4800" dirty="0" smtClean="0">
              <a:latin typeface="Abadi MT Condensed Extra Bold" charset="0"/>
              <a:ea typeface="Abadi MT Condensed Extra Bold" charset="0"/>
              <a:cs typeface="Abadi MT Condensed Extra Bold" charset="0"/>
            </a:rPr>
            <a:t>VISITACIÓN A ENFERMOS</a:t>
          </a:r>
          <a:endParaRPr lang="pt-BR" sz="4800" dirty="0">
            <a:latin typeface="Abadi MT Condensed Extra Bold" charset="0"/>
            <a:ea typeface="Abadi MT Condensed Extra Bold" charset="0"/>
            <a:cs typeface="Abadi MT Condensed Extra Bold" charset="0"/>
          </a:endParaRPr>
        </a:p>
      </dgm:t>
    </dgm:pt>
    <dgm:pt modelId="{19EFCDEA-259B-0947-AE8D-3E46242EB388}" type="parTrans" cxnId="{B50A1AD3-17B3-D24A-8B1D-8A50FE6115F8}">
      <dgm:prSet/>
      <dgm:spPr/>
      <dgm:t>
        <a:bodyPr/>
        <a:lstStyle/>
        <a:p>
          <a:endParaRPr lang="es-ES_tradnl" sz="900"/>
        </a:p>
      </dgm:t>
    </dgm:pt>
    <dgm:pt modelId="{97CED7D2-56DA-AC47-BFC9-747A3A1B343A}" type="sibTrans" cxnId="{B50A1AD3-17B3-D24A-8B1D-8A50FE6115F8}">
      <dgm:prSet/>
      <dgm:spPr/>
      <dgm:t>
        <a:bodyPr/>
        <a:lstStyle/>
        <a:p>
          <a:endParaRPr lang="es-ES_tradnl" sz="900"/>
        </a:p>
      </dgm:t>
    </dgm:pt>
    <dgm:pt modelId="{4A1DF1DC-1FC5-2749-A460-07B59A48C076}" type="pres">
      <dgm:prSet presAssocID="{848FCD95-0CF4-9040-8F79-7A9FCBFD48C2}" presName="linear" presStyleCnt="0">
        <dgm:presLayoutVars>
          <dgm:animLvl val="lvl"/>
          <dgm:resizeHandles val="exact"/>
        </dgm:presLayoutVars>
      </dgm:prSet>
      <dgm:spPr/>
      <dgm:t>
        <a:bodyPr/>
        <a:lstStyle/>
        <a:p>
          <a:endParaRPr lang="en-US"/>
        </a:p>
      </dgm:t>
    </dgm:pt>
    <dgm:pt modelId="{36E6C9E3-6D78-1744-8496-59332109DE56}" type="pres">
      <dgm:prSet presAssocID="{4988E5D9-BD84-944C-8650-A7C547B17CCD}" presName="parentText" presStyleLbl="node1" presStyleIdx="0" presStyleCnt="1">
        <dgm:presLayoutVars>
          <dgm:chMax val="0"/>
          <dgm:bulletEnabled val="1"/>
        </dgm:presLayoutVars>
      </dgm:prSet>
      <dgm:spPr/>
      <dgm:t>
        <a:bodyPr/>
        <a:lstStyle/>
        <a:p>
          <a:endParaRPr lang="en-US"/>
        </a:p>
      </dgm:t>
    </dgm:pt>
  </dgm:ptLst>
  <dgm:cxnLst>
    <dgm:cxn modelId="{F59D48B7-B082-524E-9D0A-FD193B65788F}" type="presOf" srcId="{4988E5D9-BD84-944C-8650-A7C547B17CCD}" destId="{36E6C9E3-6D78-1744-8496-59332109DE56}" srcOrd="0" destOrd="0" presId="urn:microsoft.com/office/officeart/2005/8/layout/vList2"/>
    <dgm:cxn modelId="{6109AEBA-9832-3647-BC1F-782C1E7D2E49}" type="presOf" srcId="{848FCD95-0CF4-9040-8F79-7A9FCBFD48C2}" destId="{4A1DF1DC-1FC5-2749-A460-07B59A48C076}" srcOrd="0" destOrd="0" presId="urn:microsoft.com/office/officeart/2005/8/layout/vList2"/>
    <dgm:cxn modelId="{B50A1AD3-17B3-D24A-8B1D-8A50FE6115F8}" srcId="{848FCD95-0CF4-9040-8F79-7A9FCBFD48C2}" destId="{4988E5D9-BD84-944C-8650-A7C547B17CCD}" srcOrd="0" destOrd="0" parTransId="{19EFCDEA-259B-0947-AE8D-3E46242EB388}" sibTransId="{97CED7D2-56DA-AC47-BFC9-747A3A1B343A}"/>
    <dgm:cxn modelId="{F8F7BDE9-2FFB-3343-9DED-9FFD102EBC51}" type="presParOf" srcId="{4A1DF1DC-1FC5-2749-A460-07B59A48C076}" destId="{36E6C9E3-6D78-1744-8496-59332109DE5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157297-F7C0-8242-9F3D-D70F7E76E82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s-ES_tradnl"/>
        </a:p>
      </dgm:t>
    </dgm:pt>
    <dgm:pt modelId="{F249348E-E0B2-5846-8DFF-335876D8E1F3}">
      <dgm:prSet/>
      <dgm:spPr>
        <a:solidFill>
          <a:srgbClr val="FF3492"/>
        </a:solidFill>
      </dgm:spPr>
      <dgm:t>
        <a:bodyPr/>
        <a:lstStyle/>
        <a:p>
          <a:pPr rtl="0"/>
          <a:r>
            <a:rPr lang="es-ES" b="1" dirty="0" smtClean="0"/>
            <a:t>Tienen problemas matrimoniales;</a:t>
          </a:r>
          <a:endParaRPr lang="en-US" noProof="0" dirty="0"/>
        </a:p>
      </dgm:t>
    </dgm:pt>
    <dgm:pt modelId="{417B9D08-816D-684E-AB9E-61CA1E2925D7}" type="parTrans" cxnId="{073089BA-F89A-9640-9FCA-2F1AA3B1C89E}">
      <dgm:prSet/>
      <dgm:spPr/>
      <dgm:t>
        <a:bodyPr/>
        <a:lstStyle/>
        <a:p>
          <a:endParaRPr lang="es-ES_tradnl"/>
        </a:p>
      </dgm:t>
    </dgm:pt>
    <dgm:pt modelId="{723D9A07-14F8-FB4A-8F1D-D12243513E19}" type="sibTrans" cxnId="{073089BA-F89A-9640-9FCA-2F1AA3B1C89E}">
      <dgm:prSet/>
      <dgm:spPr/>
      <dgm:t>
        <a:bodyPr/>
        <a:lstStyle/>
        <a:p>
          <a:endParaRPr lang="es-ES_tradnl"/>
        </a:p>
      </dgm:t>
    </dgm:pt>
    <dgm:pt modelId="{0EFBE6D3-B3F7-9746-B6CD-DC303648D5F8}">
      <dgm:prSet/>
      <dgm:spPr>
        <a:solidFill>
          <a:srgbClr val="FF3492"/>
        </a:solidFill>
      </dgm:spPr>
      <dgm:t>
        <a:bodyPr/>
        <a:lstStyle/>
        <a:p>
          <a:pPr rtl="0"/>
          <a:r>
            <a:rPr lang="es-ES" b="1" dirty="0" smtClean="0"/>
            <a:t>Se han casado con no creyentes;</a:t>
          </a:r>
          <a:endParaRPr lang="en-US" noProof="0" dirty="0"/>
        </a:p>
      </dgm:t>
    </dgm:pt>
    <dgm:pt modelId="{56300439-E838-9B4E-AFDB-E237EEEE3B5C}" type="parTrans" cxnId="{86EACD4D-3F3D-D548-AB23-1DDFD93E241A}">
      <dgm:prSet/>
      <dgm:spPr/>
      <dgm:t>
        <a:bodyPr/>
        <a:lstStyle/>
        <a:p>
          <a:endParaRPr lang="es-ES_tradnl"/>
        </a:p>
      </dgm:t>
    </dgm:pt>
    <dgm:pt modelId="{C0B00EEB-3EB2-5340-96AB-B351564EEA42}" type="sibTrans" cxnId="{86EACD4D-3F3D-D548-AB23-1DDFD93E241A}">
      <dgm:prSet/>
      <dgm:spPr/>
      <dgm:t>
        <a:bodyPr/>
        <a:lstStyle/>
        <a:p>
          <a:endParaRPr lang="es-ES_tradnl"/>
        </a:p>
      </dgm:t>
    </dgm:pt>
    <dgm:pt modelId="{112E64EE-D34C-2A40-B1C7-B212CDA9D7C3}">
      <dgm:prSet/>
      <dgm:spPr>
        <a:solidFill>
          <a:srgbClr val="FF3492"/>
        </a:solidFill>
      </dgm:spPr>
      <dgm:t>
        <a:bodyPr/>
        <a:lstStyle/>
        <a:p>
          <a:pPr rtl="0"/>
          <a:r>
            <a:rPr lang="es-ES" b="1" dirty="0" smtClean="0"/>
            <a:t>Se han involucrado en algo ilegal;</a:t>
          </a:r>
          <a:endParaRPr lang="en-US" noProof="0" dirty="0"/>
        </a:p>
      </dgm:t>
    </dgm:pt>
    <dgm:pt modelId="{6117D52E-19BA-6D4A-9D7D-7EF1E6E88109}" type="parTrans" cxnId="{FACAABD4-AA8D-454B-8798-84A73752436A}">
      <dgm:prSet/>
      <dgm:spPr/>
      <dgm:t>
        <a:bodyPr/>
        <a:lstStyle/>
        <a:p>
          <a:endParaRPr lang="es-ES_tradnl"/>
        </a:p>
      </dgm:t>
    </dgm:pt>
    <dgm:pt modelId="{1536B567-0EE8-F94A-9903-659A6E2AE273}" type="sibTrans" cxnId="{FACAABD4-AA8D-454B-8798-84A73752436A}">
      <dgm:prSet/>
      <dgm:spPr/>
      <dgm:t>
        <a:bodyPr/>
        <a:lstStyle/>
        <a:p>
          <a:endParaRPr lang="es-ES_tradnl"/>
        </a:p>
      </dgm:t>
    </dgm:pt>
    <dgm:pt modelId="{F6D930A4-BBD8-CF40-866C-AB7C82868051}">
      <dgm:prSet/>
      <dgm:spPr>
        <a:solidFill>
          <a:srgbClr val="FF3492"/>
        </a:solidFill>
      </dgm:spPr>
      <dgm:t>
        <a:bodyPr/>
        <a:lstStyle/>
        <a:p>
          <a:pPr rtl="0"/>
          <a:r>
            <a:rPr lang="es-ES" b="1" dirty="0" smtClean="0"/>
            <a:t>Han adoptado hábitos no cristianos;</a:t>
          </a:r>
          <a:endParaRPr lang="en-US" noProof="0" dirty="0"/>
        </a:p>
      </dgm:t>
    </dgm:pt>
    <dgm:pt modelId="{E38CA1EF-C23A-AC48-8747-D5AF80382302}" type="parTrans" cxnId="{FA696B66-5749-8F40-A571-006F03B9BCE7}">
      <dgm:prSet/>
      <dgm:spPr/>
      <dgm:t>
        <a:bodyPr/>
        <a:lstStyle/>
        <a:p>
          <a:endParaRPr lang="es-ES_tradnl"/>
        </a:p>
      </dgm:t>
    </dgm:pt>
    <dgm:pt modelId="{9FB87DFA-FA10-174F-B8BB-3FA2FF8E8D4C}" type="sibTrans" cxnId="{FA696B66-5749-8F40-A571-006F03B9BCE7}">
      <dgm:prSet/>
      <dgm:spPr/>
      <dgm:t>
        <a:bodyPr/>
        <a:lstStyle/>
        <a:p>
          <a:endParaRPr lang="es-ES_tradnl"/>
        </a:p>
      </dgm:t>
    </dgm:pt>
    <dgm:pt modelId="{8B7088AF-19FC-0443-994D-7EE4F50A47D2}">
      <dgm:prSet/>
      <dgm:spPr>
        <a:solidFill>
          <a:srgbClr val="FF3492"/>
        </a:solidFill>
      </dgm:spPr>
      <dgm:t>
        <a:bodyPr/>
        <a:lstStyle/>
        <a:p>
          <a:pPr rtl="0"/>
          <a:r>
            <a:rPr lang="es-ES" b="1" dirty="0" smtClean="0"/>
            <a:t>Están enfermos;</a:t>
          </a:r>
          <a:endParaRPr lang="en-US" noProof="0" dirty="0"/>
        </a:p>
      </dgm:t>
    </dgm:pt>
    <dgm:pt modelId="{F22D456E-FC5A-4441-91AC-38B1D455C63D}" type="parTrans" cxnId="{A3F3DE41-B352-5248-BA76-45532C2DA639}">
      <dgm:prSet/>
      <dgm:spPr/>
      <dgm:t>
        <a:bodyPr/>
        <a:lstStyle/>
        <a:p>
          <a:endParaRPr lang="es-ES_tradnl"/>
        </a:p>
      </dgm:t>
    </dgm:pt>
    <dgm:pt modelId="{3B3C3ACD-68E9-9341-88B3-BB935A57A135}" type="sibTrans" cxnId="{A3F3DE41-B352-5248-BA76-45532C2DA639}">
      <dgm:prSet/>
      <dgm:spPr/>
      <dgm:t>
        <a:bodyPr/>
        <a:lstStyle/>
        <a:p>
          <a:endParaRPr lang="es-ES_tradnl"/>
        </a:p>
      </dgm:t>
    </dgm:pt>
    <dgm:pt modelId="{1B4447B5-FEB5-1248-87CE-B2833C6E4295}">
      <dgm:prSet/>
      <dgm:spPr>
        <a:solidFill>
          <a:srgbClr val="FF3492"/>
        </a:solidFill>
      </dgm:spPr>
      <dgm:t>
        <a:bodyPr/>
        <a:lstStyle/>
        <a:p>
          <a:pPr rtl="0"/>
          <a:r>
            <a:rPr lang="es-ES" b="1" dirty="0" smtClean="0"/>
            <a:t>Encuentran fría a la iglesia e no se sienten aceptados;</a:t>
          </a:r>
          <a:endParaRPr lang="en-US" noProof="0" dirty="0"/>
        </a:p>
      </dgm:t>
    </dgm:pt>
    <dgm:pt modelId="{A64CD51A-9E3C-B546-9A04-C2F48E337597}" type="parTrans" cxnId="{72D45EDC-A6A1-1143-9CE7-2C985E008711}">
      <dgm:prSet/>
      <dgm:spPr/>
      <dgm:t>
        <a:bodyPr/>
        <a:lstStyle/>
        <a:p>
          <a:endParaRPr lang="es-ES_tradnl"/>
        </a:p>
      </dgm:t>
    </dgm:pt>
    <dgm:pt modelId="{AD239490-4AE6-9140-9B65-66CA8F65C9F7}" type="sibTrans" cxnId="{72D45EDC-A6A1-1143-9CE7-2C985E008711}">
      <dgm:prSet/>
      <dgm:spPr/>
      <dgm:t>
        <a:bodyPr/>
        <a:lstStyle/>
        <a:p>
          <a:endParaRPr lang="es-ES_tradnl"/>
        </a:p>
      </dgm:t>
    </dgm:pt>
    <dgm:pt modelId="{8451F9EA-C3F6-CD49-B6F4-EB5F7763F7ED}">
      <dgm:prSet/>
      <dgm:spPr>
        <a:solidFill>
          <a:srgbClr val="FF3492"/>
        </a:solidFill>
      </dgm:spPr>
      <dgm:t>
        <a:bodyPr/>
        <a:lstStyle/>
        <a:p>
          <a:pPr rtl="0"/>
          <a:r>
            <a:rPr lang="es-ES" b="1" dirty="0" smtClean="0"/>
            <a:t>Han tenido problemas con otros miembros o con el pastor.</a:t>
          </a:r>
          <a:endParaRPr lang="en-US" noProof="0" dirty="0"/>
        </a:p>
      </dgm:t>
    </dgm:pt>
    <dgm:pt modelId="{6DAEB364-22EB-E547-B542-83FBF312E417}" type="parTrans" cxnId="{3B9EB045-7D8E-3147-85E5-A091ED8EBEE4}">
      <dgm:prSet/>
      <dgm:spPr/>
      <dgm:t>
        <a:bodyPr/>
        <a:lstStyle/>
        <a:p>
          <a:endParaRPr lang="es-ES_tradnl"/>
        </a:p>
      </dgm:t>
    </dgm:pt>
    <dgm:pt modelId="{D5CBE64D-2005-7F49-93D8-DAE502D253F9}" type="sibTrans" cxnId="{3B9EB045-7D8E-3147-85E5-A091ED8EBEE4}">
      <dgm:prSet/>
      <dgm:spPr/>
      <dgm:t>
        <a:bodyPr/>
        <a:lstStyle/>
        <a:p>
          <a:endParaRPr lang="es-ES_tradnl"/>
        </a:p>
      </dgm:t>
    </dgm:pt>
    <dgm:pt modelId="{2A217C6D-6D41-784E-B3DA-38F791056B25}" type="pres">
      <dgm:prSet presAssocID="{1A157297-F7C0-8242-9F3D-D70F7E76E826}" presName="diagram" presStyleCnt="0">
        <dgm:presLayoutVars>
          <dgm:dir/>
          <dgm:resizeHandles val="exact"/>
        </dgm:presLayoutVars>
      </dgm:prSet>
      <dgm:spPr/>
      <dgm:t>
        <a:bodyPr/>
        <a:lstStyle/>
        <a:p>
          <a:endParaRPr lang="en-US"/>
        </a:p>
      </dgm:t>
    </dgm:pt>
    <dgm:pt modelId="{A2451A29-28D7-814E-A004-7347DE82DCFF}" type="pres">
      <dgm:prSet presAssocID="{F249348E-E0B2-5846-8DFF-335876D8E1F3}" presName="node" presStyleLbl="node1" presStyleIdx="0" presStyleCnt="7">
        <dgm:presLayoutVars>
          <dgm:bulletEnabled val="1"/>
        </dgm:presLayoutVars>
      </dgm:prSet>
      <dgm:spPr/>
      <dgm:t>
        <a:bodyPr/>
        <a:lstStyle/>
        <a:p>
          <a:endParaRPr lang="en-US"/>
        </a:p>
      </dgm:t>
    </dgm:pt>
    <dgm:pt modelId="{DC0A4D8C-EFFD-F044-A6F0-FA37B1096D0F}" type="pres">
      <dgm:prSet presAssocID="{723D9A07-14F8-FB4A-8F1D-D12243513E19}" presName="sibTrans" presStyleCnt="0"/>
      <dgm:spPr/>
    </dgm:pt>
    <dgm:pt modelId="{50F40A05-2A33-6249-B6F9-7CDFB6815386}" type="pres">
      <dgm:prSet presAssocID="{0EFBE6D3-B3F7-9746-B6CD-DC303648D5F8}" presName="node" presStyleLbl="node1" presStyleIdx="1" presStyleCnt="7">
        <dgm:presLayoutVars>
          <dgm:bulletEnabled val="1"/>
        </dgm:presLayoutVars>
      </dgm:prSet>
      <dgm:spPr/>
      <dgm:t>
        <a:bodyPr/>
        <a:lstStyle/>
        <a:p>
          <a:endParaRPr lang="en-US"/>
        </a:p>
      </dgm:t>
    </dgm:pt>
    <dgm:pt modelId="{09E26BCB-403A-4745-9F0A-2FB263BBDE78}" type="pres">
      <dgm:prSet presAssocID="{C0B00EEB-3EB2-5340-96AB-B351564EEA42}" presName="sibTrans" presStyleCnt="0"/>
      <dgm:spPr/>
    </dgm:pt>
    <dgm:pt modelId="{5978F016-61C7-0A48-A58C-18F79ECFBA6D}" type="pres">
      <dgm:prSet presAssocID="{112E64EE-D34C-2A40-B1C7-B212CDA9D7C3}" presName="node" presStyleLbl="node1" presStyleIdx="2" presStyleCnt="7">
        <dgm:presLayoutVars>
          <dgm:bulletEnabled val="1"/>
        </dgm:presLayoutVars>
      </dgm:prSet>
      <dgm:spPr/>
      <dgm:t>
        <a:bodyPr/>
        <a:lstStyle/>
        <a:p>
          <a:endParaRPr lang="en-US"/>
        </a:p>
      </dgm:t>
    </dgm:pt>
    <dgm:pt modelId="{1F6795F9-6CAA-2D4F-8C5C-2DB0074B1F5B}" type="pres">
      <dgm:prSet presAssocID="{1536B567-0EE8-F94A-9903-659A6E2AE273}" presName="sibTrans" presStyleCnt="0"/>
      <dgm:spPr/>
    </dgm:pt>
    <dgm:pt modelId="{F24D1D4B-2D11-414A-8B81-872E6457B5D7}" type="pres">
      <dgm:prSet presAssocID="{F6D930A4-BBD8-CF40-866C-AB7C82868051}" presName="node" presStyleLbl="node1" presStyleIdx="3" presStyleCnt="7">
        <dgm:presLayoutVars>
          <dgm:bulletEnabled val="1"/>
        </dgm:presLayoutVars>
      </dgm:prSet>
      <dgm:spPr/>
      <dgm:t>
        <a:bodyPr/>
        <a:lstStyle/>
        <a:p>
          <a:endParaRPr lang="en-US"/>
        </a:p>
      </dgm:t>
    </dgm:pt>
    <dgm:pt modelId="{3F3783EF-67E3-CA42-ABEE-73E5C59A118B}" type="pres">
      <dgm:prSet presAssocID="{9FB87DFA-FA10-174F-B8BB-3FA2FF8E8D4C}" presName="sibTrans" presStyleCnt="0"/>
      <dgm:spPr/>
    </dgm:pt>
    <dgm:pt modelId="{972F504C-3061-1346-BF75-D239B4345903}" type="pres">
      <dgm:prSet presAssocID="{8B7088AF-19FC-0443-994D-7EE4F50A47D2}" presName="node" presStyleLbl="node1" presStyleIdx="4" presStyleCnt="7">
        <dgm:presLayoutVars>
          <dgm:bulletEnabled val="1"/>
        </dgm:presLayoutVars>
      </dgm:prSet>
      <dgm:spPr/>
      <dgm:t>
        <a:bodyPr/>
        <a:lstStyle/>
        <a:p>
          <a:endParaRPr lang="en-US"/>
        </a:p>
      </dgm:t>
    </dgm:pt>
    <dgm:pt modelId="{D5546345-3BA9-E54B-9411-CCE33E198839}" type="pres">
      <dgm:prSet presAssocID="{3B3C3ACD-68E9-9341-88B3-BB935A57A135}" presName="sibTrans" presStyleCnt="0"/>
      <dgm:spPr/>
    </dgm:pt>
    <dgm:pt modelId="{59440B03-C788-634B-AC80-BA21A71584B8}" type="pres">
      <dgm:prSet presAssocID="{1B4447B5-FEB5-1248-87CE-B2833C6E4295}" presName="node" presStyleLbl="node1" presStyleIdx="5" presStyleCnt="7">
        <dgm:presLayoutVars>
          <dgm:bulletEnabled val="1"/>
        </dgm:presLayoutVars>
      </dgm:prSet>
      <dgm:spPr/>
      <dgm:t>
        <a:bodyPr/>
        <a:lstStyle/>
        <a:p>
          <a:endParaRPr lang="en-US"/>
        </a:p>
      </dgm:t>
    </dgm:pt>
    <dgm:pt modelId="{D8928F05-ECB2-B048-9C0B-C519B81F8AF7}" type="pres">
      <dgm:prSet presAssocID="{AD239490-4AE6-9140-9B65-66CA8F65C9F7}" presName="sibTrans" presStyleCnt="0"/>
      <dgm:spPr/>
    </dgm:pt>
    <dgm:pt modelId="{3D4D1FEC-8EAF-9342-8FBF-DA08363E4144}" type="pres">
      <dgm:prSet presAssocID="{8451F9EA-C3F6-CD49-B6F4-EB5F7763F7ED}" presName="node" presStyleLbl="node1" presStyleIdx="6" presStyleCnt="7">
        <dgm:presLayoutVars>
          <dgm:bulletEnabled val="1"/>
        </dgm:presLayoutVars>
      </dgm:prSet>
      <dgm:spPr/>
      <dgm:t>
        <a:bodyPr/>
        <a:lstStyle/>
        <a:p>
          <a:endParaRPr lang="en-US"/>
        </a:p>
      </dgm:t>
    </dgm:pt>
  </dgm:ptLst>
  <dgm:cxnLst>
    <dgm:cxn modelId="{77DA4962-26E8-7D45-BECA-0FD96A2E9953}" type="presOf" srcId="{1A157297-F7C0-8242-9F3D-D70F7E76E826}" destId="{2A217C6D-6D41-784E-B3DA-38F791056B25}" srcOrd="0" destOrd="0" presId="urn:microsoft.com/office/officeart/2005/8/layout/default"/>
    <dgm:cxn modelId="{72435908-AB74-7044-8EC0-764DB9A96AC5}" type="presOf" srcId="{1B4447B5-FEB5-1248-87CE-B2833C6E4295}" destId="{59440B03-C788-634B-AC80-BA21A71584B8}" srcOrd="0" destOrd="0" presId="urn:microsoft.com/office/officeart/2005/8/layout/default"/>
    <dgm:cxn modelId="{86EACD4D-3F3D-D548-AB23-1DDFD93E241A}" srcId="{1A157297-F7C0-8242-9F3D-D70F7E76E826}" destId="{0EFBE6D3-B3F7-9746-B6CD-DC303648D5F8}" srcOrd="1" destOrd="0" parTransId="{56300439-E838-9B4E-AFDB-E237EEEE3B5C}" sibTransId="{C0B00EEB-3EB2-5340-96AB-B351564EEA42}"/>
    <dgm:cxn modelId="{073089BA-F89A-9640-9FCA-2F1AA3B1C89E}" srcId="{1A157297-F7C0-8242-9F3D-D70F7E76E826}" destId="{F249348E-E0B2-5846-8DFF-335876D8E1F3}" srcOrd="0" destOrd="0" parTransId="{417B9D08-816D-684E-AB9E-61CA1E2925D7}" sibTransId="{723D9A07-14F8-FB4A-8F1D-D12243513E19}"/>
    <dgm:cxn modelId="{3B9EB045-7D8E-3147-85E5-A091ED8EBEE4}" srcId="{1A157297-F7C0-8242-9F3D-D70F7E76E826}" destId="{8451F9EA-C3F6-CD49-B6F4-EB5F7763F7ED}" srcOrd="6" destOrd="0" parTransId="{6DAEB364-22EB-E547-B542-83FBF312E417}" sibTransId="{D5CBE64D-2005-7F49-93D8-DAE502D253F9}"/>
    <dgm:cxn modelId="{FACAABD4-AA8D-454B-8798-84A73752436A}" srcId="{1A157297-F7C0-8242-9F3D-D70F7E76E826}" destId="{112E64EE-D34C-2A40-B1C7-B212CDA9D7C3}" srcOrd="2" destOrd="0" parTransId="{6117D52E-19BA-6D4A-9D7D-7EF1E6E88109}" sibTransId="{1536B567-0EE8-F94A-9903-659A6E2AE273}"/>
    <dgm:cxn modelId="{72D45EDC-A6A1-1143-9CE7-2C985E008711}" srcId="{1A157297-F7C0-8242-9F3D-D70F7E76E826}" destId="{1B4447B5-FEB5-1248-87CE-B2833C6E4295}" srcOrd="5" destOrd="0" parTransId="{A64CD51A-9E3C-B546-9A04-C2F48E337597}" sibTransId="{AD239490-4AE6-9140-9B65-66CA8F65C9F7}"/>
    <dgm:cxn modelId="{37D71DAC-FA54-9045-86AA-A111AB893B64}" type="presOf" srcId="{8B7088AF-19FC-0443-994D-7EE4F50A47D2}" destId="{972F504C-3061-1346-BF75-D239B4345903}" srcOrd="0" destOrd="0" presId="urn:microsoft.com/office/officeart/2005/8/layout/default"/>
    <dgm:cxn modelId="{A3F3DE41-B352-5248-BA76-45532C2DA639}" srcId="{1A157297-F7C0-8242-9F3D-D70F7E76E826}" destId="{8B7088AF-19FC-0443-994D-7EE4F50A47D2}" srcOrd="4" destOrd="0" parTransId="{F22D456E-FC5A-4441-91AC-38B1D455C63D}" sibTransId="{3B3C3ACD-68E9-9341-88B3-BB935A57A135}"/>
    <dgm:cxn modelId="{402034FB-300F-3A48-A75E-B5A5AB1EA112}" type="presOf" srcId="{8451F9EA-C3F6-CD49-B6F4-EB5F7763F7ED}" destId="{3D4D1FEC-8EAF-9342-8FBF-DA08363E4144}" srcOrd="0" destOrd="0" presId="urn:microsoft.com/office/officeart/2005/8/layout/default"/>
    <dgm:cxn modelId="{FA696B66-5749-8F40-A571-006F03B9BCE7}" srcId="{1A157297-F7C0-8242-9F3D-D70F7E76E826}" destId="{F6D930A4-BBD8-CF40-866C-AB7C82868051}" srcOrd="3" destOrd="0" parTransId="{E38CA1EF-C23A-AC48-8747-D5AF80382302}" sibTransId="{9FB87DFA-FA10-174F-B8BB-3FA2FF8E8D4C}"/>
    <dgm:cxn modelId="{2AA2128C-6930-3E44-83E7-38B3FB35F6BA}" type="presOf" srcId="{112E64EE-D34C-2A40-B1C7-B212CDA9D7C3}" destId="{5978F016-61C7-0A48-A58C-18F79ECFBA6D}" srcOrd="0" destOrd="0" presId="urn:microsoft.com/office/officeart/2005/8/layout/default"/>
    <dgm:cxn modelId="{2D195AD5-D246-8349-9FB9-9A42DA43B784}" type="presOf" srcId="{F249348E-E0B2-5846-8DFF-335876D8E1F3}" destId="{A2451A29-28D7-814E-A004-7347DE82DCFF}" srcOrd="0" destOrd="0" presId="urn:microsoft.com/office/officeart/2005/8/layout/default"/>
    <dgm:cxn modelId="{BEDC077F-BE23-EA40-8049-AB5D0507CDC3}" type="presOf" srcId="{F6D930A4-BBD8-CF40-866C-AB7C82868051}" destId="{F24D1D4B-2D11-414A-8B81-872E6457B5D7}" srcOrd="0" destOrd="0" presId="urn:microsoft.com/office/officeart/2005/8/layout/default"/>
    <dgm:cxn modelId="{C1E3F0FC-398F-4243-8C78-E089419115DE}" type="presOf" srcId="{0EFBE6D3-B3F7-9746-B6CD-DC303648D5F8}" destId="{50F40A05-2A33-6249-B6F9-7CDFB6815386}" srcOrd="0" destOrd="0" presId="urn:microsoft.com/office/officeart/2005/8/layout/default"/>
    <dgm:cxn modelId="{834664B3-8491-4343-AB37-D864747598B6}" type="presParOf" srcId="{2A217C6D-6D41-784E-B3DA-38F791056B25}" destId="{A2451A29-28D7-814E-A004-7347DE82DCFF}" srcOrd="0" destOrd="0" presId="urn:microsoft.com/office/officeart/2005/8/layout/default"/>
    <dgm:cxn modelId="{75EE2893-EE96-D54B-B903-17E1C2EBB1D4}" type="presParOf" srcId="{2A217C6D-6D41-784E-B3DA-38F791056B25}" destId="{DC0A4D8C-EFFD-F044-A6F0-FA37B1096D0F}" srcOrd="1" destOrd="0" presId="urn:microsoft.com/office/officeart/2005/8/layout/default"/>
    <dgm:cxn modelId="{377BE4D9-6208-1347-B264-C284D6371A18}" type="presParOf" srcId="{2A217C6D-6D41-784E-B3DA-38F791056B25}" destId="{50F40A05-2A33-6249-B6F9-7CDFB6815386}" srcOrd="2" destOrd="0" presId="urn:microsoft.com/office/officeart/2005/8/layout/default"/>
    <dgm:cxn modelId="{41A9A626-AF36-9841-A998-4DB4C4ED97A7}" type="presParOf" srcId="{2A217C6D-6D41-784E-B3DA-38F791056B25}" destId="{09E26BCB-403A-4745-9F0A-2FB263BBDE78}" srcOrd="3" destOrd="0" presId="urn:microsoft.com/office/officeart/2005/8/layout/default"/>
    <dgm:cxn modelId="{7529D477-671C-6947-9045-7D0EACA2701D}" type="presParOf" srcId="{2A217C6D-6D41-784E-B3DA-38F791056B25}" destId="{5978F016-61C7-0A48-A58C-18F79ECFBA6D}" srcOrd="4" destOrd="0" presId="urn:microsoft.com/office/officeart/2005/8/layout/default"/>
    <dgm:cxn modelId="{BC28FB45-FC7C-7942-8841-E59A70298714}" type="presParOf" srcId="{2A217C6D-6D41-784E-B3DA-38F791056B25}" destId="{1F6795F9-6CAA-2D4F-8C5C-2DB0074B1F5B}" srcOrd="5" destOrd="0" presId="urn:microsoft.com/office/officeart/2005/8/layout/default"/>
    <dgm:cxn modelId="{BFA9CD0E-3775-AA4F-96D3-2940C69928F5}" type="presParOf" srcId="{2A217C6D-6D41-784E-B3DA-38F791056B25}" destId="{F24D1D4B-2D11-414A-8B81-872E6457B5D7}" srcOrd="6" destOrd="0" presId="urn:microsoft.com/office/officeart/2005/8/layout/default"/>
    <dgm:cxn modelId="{012F3947-AEEF-C84A-9650-61B635746106}" type="presParOf" srcId="{2A217C6D-6D41-784E-B3DA-38F791056B25}" destId="{3F3783EF-67E3-CA42-ABEE-73E5C59A118B}" srcOrd="7" destOrd="0" presId="urn:microsoft.com/office/officeart/2005/8/layout/default"/>
    <dgm:cxn modelId="{D3364263-A1F8-454A-89FB-BD17DA53C2F8}" type="presParOf" srcId="{2A217C6D-6D41-784E-B3DA-38F791056B25}" destId="{972F504C-3061-1346-BF75-D239B4345903}" srcOrd="8" destOrd="0" presId="urn:microsoft.com/office/officeart/2005/8/layout/default"/>
    <dgm:cxn modelId="{899442F2-5F74-A64D-A042-A361BD4A9B17}" type="presParOf" srcId="{2A217C6D-6D41-784E-B3DA-38F791056B25}" destId="{D5546345-3BA9-E54B-9411-CCE33E198839}" srcOrd="9" destOrd="0" presId="urn:microsoft.com/office/officeart/2005/8/layout/default"/>
    <dgm:cxn modelId="{2ACBC9CD-15D8-1D45-BF77-B2B269C20300}" type="presParOf" srcId="{2A217C6D-6D41-784E-B3DA-38F791056B25}" destId="{59440B03-C788-634B-AC80-BA21A71584B8}" srcOrd="10" destOrd="0" presId="urn:microsoft.com/office/officeart/2005/8/layout/default"/>
    <dgm:cxn modelId="{CD94549F-256C-F147-87FE-A99BB817110D}" type="presParOf" srcId="{2A217C6D-6D41-784E-B3DA-38F791056B25}" destId="{D8928F05-ECB2-B048-9C0B-C519B81F8AF7}" srcOrd="11" destOrd="0" presId="urn:microsoft.com/office/officeart/2005/8/layout/default"/>
    <dgm:cxn modelId="{1DF946A2-3711-7642-BE55-6C8A1E3F7853}" type="presParOf" srcId="{2A217C6D-6D41-784E-B3DA-38F791056B25}" destId="{3D4D1FEC-8EAF-9342-8FBF-DA08363E414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8FCD95-0CF4-9040-8F79-7A9FCBFD48C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988E5D9-BD84-944C-8650-A7C547B17CCD}">
      <dgm:prSet custT="1"/>
      <dgm:spPr>
        <a:solidFill>
          <a:srgbClr val="FF3492"/>
        </a:solidFill>
      </dgm:spPr>
      <dgm:t>
        <a:bodyPr/>
        <a:lstStyle/>
        <a:p>
          <a:pPr algn="ctr" rtl="0"/>
          <a:r>
            <a:rPr lang="pt-BR" sz="4800" dirty="0" smtClean="0">
              <a:latin typeface="Abadi MT Condensed Extra Bold" charset="0"/>
              <a:ea typeface="Abadi MT Condensed Extra Bold" charset="0"/>
              <a:cs typeface="Abadi MT Condensed Extra Bold" charset="0"/>
            </a:rPr>
            <a:t>BUSCAR A MIEMBROS ALEJADOS</a:t>
          </a:r>
          <a:endParaRPr lang="pt-BR" sz="4800" dirty="0">
            <a:latin typeface="Abadi MT Condensed Extra Bold" charset="0"/>
            <a:ea typeface="Abadi MT Condensed Extra Bold" charset="0"/>
            <a:cs typeface="Abadi MT Condensed Extra Bold" charset="0"/>
          </a:endParaRPr>
        </a:p>
      </dgm:t>
    </dgm:pt>
    <dgm:pt modelId="{19EFCDEA-259B-0947-AE8D-3E46242EB388}" type="parTrans" cxnId="{B50A1AD3-17B3-D24A-8B1D-8A50FE6115F8}">
      <dgm:prSet/>
      <dgm:spPr/>
      <dgm:t>
        <a:bodyPr/>
        <a:lstStyle/>
        <a:p>
          <a:endParaRPr lang="es-ES_tradnl" sz="900"/>
        </a:p>
      </dgm:t>
    </dgm:pt>
    <dgm:pt modelId="{97CED7D2-56DA-AC47-BFC9-747A3A1B343A}" type="sibTrans" cxnId="{B50A1AD3-17B3-D24A-8B1D-8A50FE6115F8}">
      <dgm:prSet/>
      <dgm:spPr/>
      <dgm:t>
        <a:bodyPr/>
        <a:lstStyle/>
        <a:p>
          <a:endParaRPr lang="es-ES_tradnl" sz="900"/>
        </a:p>
      </dgm:t>
    </dgm:pt>
    <dgm:pt modelId="{4A1DF1DC-1FC5-2749-A460-07B59A48C076}" type="pres">
      <dgm:prSet presAssocID="{848FCD95-0CF4-9040-8F79-7A9FCBFD48C2}" presName="linear" presStyleCnt="0">
        <dgm:presLayoutVars>
          <dgm:animLvl val="lvl"/>
          <dgm:resizeHandles val="exact"/>
        </dgm:presLayoutVars>
      </dgm:prSet>
      <dgm:spPr/>
      <dgm:t>
        <a:bodyPr/>
        <a:lstStyle/>
        <a:p>
          <a:endParaRPr lang="en-US"/>
        </a:p>
      </dgm:t>
    </dgm:pt>
    <dgm:pt modelId="{36E6C9E3-6D78-1744-8496-59332109DE56}" type="pres">
      <dgm:prSet presAssocID="{4988E5D9-BD84-944C-8650-A7C547B17CCD}" presName="parentText" presStyleLbl="node1" presStyleIdx="0" presStyleCnt="1" custLinFactNeighborX="-7246" custLinFactNeighborY="6287">
        <dgm:presLayoutVars>
          <dgm:chMax val="0"/>
          <dgm:bulletEnabled val="1"/>
        </dgm:presLayoutVars>
      </dgm:prSet>
      <dgm:spPr/>
      <dgm:t>
        <a:bodyPr/>
        <a:lstStyle/>
        <a:p>
          <a:endParaRPr lang="en-US"/>
        </a:p>
      </dgm:t>
    </dgm:pt>
  </dgm:ptLst>
  <dgm:cxnLst>
    <dgm:cxn modelId="{913B6417-863D-734A-83CC-837D2C0ABBE0}" type="presOf" srcId="{4988E5D9-BD84-944C-8650-A7C547B17CCD}" destId="{36E6C9E3-6D78-1744-8496-59332109DE56}" srcOrd="0" destOrd="0" presId="urn:microsoft.com/office/officeart/2005/8/layout/vList2"/>
    <dgm:cxn modelId="{117F184D-366C-694D-B73D-62885A0D4218}" type="presOf" srcId="{848FCD95-0CF4-9040-8F79-7A9FCBFD48C2}" destId="{4A1DF1DC-1FC5-2749-A460-07B59A48C076}" srcOrd="0" destOrd="0" presId="urn:microsoft.com/office/officeart/2005/8/layout/vList2"/>
    <dgm:cxn modelId="{B50A1AD3-17B3-D24A-8B1D-8A50FE6115F8}" srcId="{848FCD95-0CF4-9040-8F79-7A9FCBFD48C2}" destId="{4988E5D9-BD84-944C-8650-A7C547B17CCD}" srcOrd="0" destOrd="0" parTransId="{19EFCDEA-259B-0947-AE8D-3E46242EB388}" sibTransId="{97CED7D2-56DA-AC47-BFC9-747A3A1B343A}"/>
    <dgm:cxn modelId="{8999B530-67E5-4640-8A23-19A0B9C50425}" type="presParOf" srcId="{4A1DF1DC-1FC5-2749-A460-07B59A48C076}" destId="{36E6C9E3-6D78-1744-8496-59332109DE56}"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1944-5937-0E4E-9FC6-74C523F7AF08}">
      <dsp:nvSpPr>
        <dsp:cNvPr id="0" name=""/>
        <dsp:cNvSpPr/>
      </dsp:nvSpPr>
      <dsp:spPr>
        <a:xfrm>
          <a:off x="0" y="600"/>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Cuidar de los enfermos, privados de libertad.</a:t>
          </a:r>
          <a:endParaRPr lang="es-ES_tradnl" sz="2000" kern="1200" dirty="0"/>
        </a:p>
      </dsp:txBody>
      <dsp:txXfrm>
        <a:off x="29739" y="30339"/>
        <a:ext cx="8068984" cy="549735"/>
      </dsp:txXfrm>
    </dsp:sp>
    <dsp:sp modelId="{792FC998-60DD-264D-A7EE-AA2A0829D652}">
      <dsp:nvSpPr>
        <dsp:cNvPr id="0" name=""/>
        <dsp:cNvSpPr/>
      </dsp:nvSpPr>
      <dsp:spPr>
        <a:xfrm>
          <a:off x="0" y="624087"/>
          <a:ext cx="8128462" cy="609213"/>
        </a:xfrm>
        <a:prstGeom prst="roundRect">
          <a:avLst/>
        </a:prstGeom>
        <a:solidFill>
          <a:srgbClr val="FF3492"/>
        </a:solidFill>
        <a:ln>
          <a:solidFill>
            <a:srgbClr val="FF349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Atender necesidades de los pobres-necesidades, dar de comer, beber y vestirlos.</a:t>
          </a:r>
          <a:endParaRPr lang="es-ES_tradnl" sz="2000" kern="1200" dirty="0"/>
        </a:p>
      </dsp:txBody>
      <dsp:txXfrm>
        <a:off x="29739" y="653826"/>
        <a:ext cx="8068984" cy="549735"/>
      </dsp:txXfrm>
    </dsp:sp>
    <dsp:sp modelId="{2099DA8E-39A3-6947-98FA-083013128C6C}">
      <dsp:nvSpPr>
        <dsp:cNvPr id="0" name=""/>
        <dsp:cNvSpPr/>
      </dsp:nvSpPr>
      <dsp:spPr>
        <a:xfrm>
          <a:off x="0" y="1247574"/>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Ayudar a los familiares en funerales.</a:t>
          </a:r>
          <a:endParaRPr lang="es-ES_tradnl" sz="2000" kern="1200" dirty="0"/>
        </a:p>
      </dsp:txBody>
      <dsp:txXfrm>
        <a:off x="29739" y="1277313"/>
        <a:ext cx="8068984" cy="549735"/>
      </dsp:txXfrm>
    </dsp:sp>
    <dsp:sp modelId="{A6892845-1725-D946-B016-D0D5D58F2EB4}">
      <dsp:nvSpPr>
        <dsp:cNvPr id="0" name=""/>
        <dsp:cNvSpPr/>
      </dsp:nvSpPr>
      <dsp:spPr>
        <a:xfrm>
          <a:off x="0" y="1871062"/>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Brindar posada a peregrinos.</a:t>
          </a:r>
          <a:endParaRPr lang="es-ES_tradnl" sz="2000" kern="1200" dirty="0"/>
        </a:p>
      </dsp:txBody>
      <dsp:txXfrm>
        <a:off x="29739" y="1900801"/>
        <a:ext cx="8068984" cy="549735"/>
      </dsp:txXfrm>
    </dsp:sp>
    <dsp:sp modelId="{E5E7A624-6734-C644-A827-8AA8E516DC20}">
      <dsp:nvSpPr>
        <dsp:cNvPr id="0" name=""/>
        <dsp:cNvSpPr/>
      </dsp:nvSpPr>
      <dsp:spPr>
        <a:xfrm>
          <a:off x="0" y="2494549"/>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Visitar en sus casas a las personas necesitadas, para ayudar y testificar.</a:t>
          </a:r>
          <a:endParaRPr lang="es-ES_tradnl" sz="2000" kern="1200" dirty="0"/>
        </a:p>
      </dsp:txBody>
      <dsp:txXfrm>
        <a:off x="29739" y="2524288"/>
        <a:ext cx="8068984" cy="549735"/>
      </dsp:txXfrm>
    </dsp:sp>
    <dsp:sp modelId="{E3875070-085D-8D43-8A55-3763E73B91F6}">
      <dsp:nvSpPr>
        <dsp:cNvPr id="0" name=""/>
        <dsp:cNvSpPr/>
      </dsp:nvSpPr>
      <dsp:spPr>
        <a:xfrm>
          <a:off x="0" y="3118036"/>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Vivir una vida de oración e intercesión a favor del prójimo para perdonar injurias, dar buen consejo, enseñar, corregir, consolar...</a:t>
          </a:r>
          <a:endParaRPr lang="es-ES_tradnl" sz="2000" kern="1200" dirty="0"/>
        </a:p>
      </dsp:txBody>
      <dsp:txXfrm>
        <a:off x="29739" y="3147775"/>
        <a:ext cx="8068984" cy="549735"/>
      </dsp:txXfrm>
    </dsp:sp>
    <dsp:sp modelId="{16DE67CB-AA52-A94C-B14C-B741BBC00905}">
      <dsp:nvSpPr>
        <dsp:cNvPr id="0" name=""/>
        <dsp:cNvSpPr/>
      </dsp:nvSpPr>
      <dsp:spPr>
        <a:xfrm>
          <a:off x="0" y="3741523"/>
          <a:ext cx="8128462" cy="60921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Sufrir con paciencia las debilidades del prójimo...</a:t>
          </a:r>
          <a:endParaRPr lang="es-ES_tradnl" sz="2000" kern="1200" dirty="0"/>
        </a:p>
      </dsp:txBody>
      <dsp:txXfrm>
        <a:off x="29739" y="3771262"/>
        <a:ext cx="8068984" cy="549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6C9E3-6D78-1744-8496-59332109DE56}">
      <dsp:nvSpPr>
        <dsp:cNvPr id="0" name=""/>
        <dsp:cNvSpPr/>
      </dsp:nvSpPr>
      <dsp:spPr>
        <a:xfrm>
          <a:off x="0" y="15"/>
          <a:ext cx="10905892" cy="1433067"/>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pt-BR" sz="4800" kern="1200" dirty="0" smtClean="0">
              <a:latin typeface="Abadi MT Condensed Extra Bold" charset="0"/>
              <a:ea typeface="Abadi MT Condensed Extra Bold" charset="0"/>
              <a:cs typeface="Abadi MT Condensed Extra Bold" charset="0"/>
            </a:rPr>
            <a:t>ATENDER NECESIDADES DE LOS POBRES</a:t>
          </a:r>
          <a:endParaRPr lang="pt-BR" sz="4800" kern="1200" dirty="0">
            <a:latin typeface="Abadi MT Condensed Extra Bold" charset="0"/>
            <a:ea typeface="Abadi MT Condensed Extra Bold" charset="0"/>
            <a:cs typeface="Abadi MT Condensed Extra Bold" charset="0"/>
          </a:endParaRPr>
        </a:p>
      </dsp:txBody>
      <dsp:txXfrm>
        <a:off x="69957" y="69972"/>
        <a:ext cx="10765978" cy="1293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6C9E3-6D78-1744-8496-59332109DE56}">
      <dsp:nvSpPr>
        <dsp:cNvPr id="0" name=""/>
        <dsp:cNvSpPr/>
      </dsp:nvSpPr>
      <dsp:spPr>
        <a:xfrm>
          <a:off x="0" y="108149"/>
          <a:ext cx="10905892" cy="121680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pt-BR" sz="4800" kern="1200" dirty="0" smtClean="0">
              <a:latin typeface="Abadi MT Condensed Extra Bold" charset="0"/>
              <a:ea typeface="Abadi MT Condensed Extra Bold" charset="0"/>
              <a:cs typeface="Abadi MT Condensed Extra Bold" charset="0"/>
            </a:rPr>
            <a:t>VISITACIÓN A ENFERMOS</a:t>
          </a:r>
          <a:endParaRPr lang="pt-BR" sz="4800" kern="1200" dirty="0">
            <a:latin typeface="Abadi MT Condensed Extra Bold" charset="0"/>
            <a:ea typeface="Abadi MT Condensed Extra Bold" charset="0"/>
            <a:cs typeface="Abadi MT Condensed Extra Bold" charset="0"/>
          </a:endParaRPr>
        </a:p>
      </dsp:txBody>
      <dsp:txXfrm>
        <a:off x="59399" y="167548"/>
        <a:ext cx="1078709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1A29-28D7-814E-A004-7347DE82DCFF}">
      <dsp:nvSpPr>
        <dsp:cNvPr id="0" name=""/>
        <dsp:cNvSpPr/>
      </dsp:nvSpPr>
      <dsp:spPr>
        <a:xfrm>
          <a:off x="405319" y="67"/>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Tienen problemas matrimoniales;</a:t>
          </a:r>
          <a:endParaRPr lang="en-US" sz="1400" kern="1200" noProof="0" dirty="0"/>
        </a:p>
      </dsp:txBody>
      <dsp:txXfrm>
        <a:off x="405319" y="67"/>
        <a:ext cx="1562454" cy="937472"/>
      </dsp:txXfrm>
    </dsp:sp>
    <dsp:sp modelId="{50F40A05-2A33-6249-B6F9-7CDFB6815386}">
      <dsp:nvSpPr>
        <dsp:cNvPr id="0" name=""/>
        <dsp:cNvSpPr/>
      </dsp:nvSpPr>
      <dsp:spPr>
        <a:xfrm>
          <a:off x="2124019" y="67"/>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Se han casado con no creyentes;</a:t>
          </a:r>
          <a:endParaRPr lang="en-US" sz="1400" kern="1200" noProof="0" dirty="0"/>
        </a:p>
      </dsp:txBody>
      <dsp:txXfrm>
        <a:off x="2124019" y="67"/>
        <a:ext cx="1562454" cy="937472"/>
      </dsp:txXfrm>
    </dsp:sp>
    <dsp:sp modelId="{5978F016-61C7-0A48-A58C-18F79ECFBA6D}">
      <dsp:nvSpPr>
        <dsp:cNvPr id="0" name=""/>
        <dsp:cNvSpPr/>
      </dsp:nvSpPr>
      <dsp:spPr>
        <a:xfrm>
          <a:off x="3842719" y="67"/>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Se han involucrado en algo ilegal;</a:t>
          </a:r>
          <a:endParaRPr lang="en-US" sz="1400" kern="1200" noProof="0" dirty="0"/>
        </a:p>
      </dsp:txBody>
      <dsp:txXfrm>
        <a:off x="3842719" y="67"/>
        <a:ext cx="1562454" cy="937472"/>
      </dsp:txXfrm>
    </dsp:sp>
    <dsp:sp modelId="{F24D1D4B-2D11-414A-8B81-872E6457B5D7}">
      <dsp:nvSpPr>
        <dsp:cNvPr id="0" name=""/>
        <dsp:cNvSpPr/>
      </dsp:nvSpPr>
      <dsp:spPr>
        <a:xfrm>
          <a:off x="5561419" y="67"/>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Han adoptado hábitos no cristianos;</a:t>
          </a:r>
          <a:endParaRPr lang="en-US" sz="1400" kern="1200" noProof="0" dirty="0"/>
        </a:p>
      </dsp:txBody>
      <dsp:txXfrm>
        <a:off x="5561419" y="67"/>
        <a:ext cx="1562454" cy="937472"/>
      </dsp:txXfrm>
    </dsp:sp>
    <dsp:sp modelId="{972F504C-3061-1346-BF75-D239B4345903}">
      <dsp:nvSpPr>
        <dsp:cNvPr id="0" name=""/>
        <dsp:cNvSpPr/>
      </dsp:nvSpPr>
      <dsp:spPr>
        <a:xfrm>
          <a:off x="1264669" y="1093785"/>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Están enfermos;</a:t>
          </a:r>
          <a:endParaRPr lang="en-US" sz="1400" kern="1200" noProof="0" dirty="0"/>
        </a:p>
      </dsp:txBody>
      <dsp:txXfrm>
        <a:off x="1264669" y="1093785"/>
        <a:ext cx="1562454" cy="937472"/>
      </dsp:txXfrm>
    </dsp:sp>
    <dsp:sp modelId="{59440B03-C788-634B-AC80-BA21A71584B8}">
      <dsp:nvSpPr>
        <dsp:cNvPr id="0" name=""/>
        <dsp:cNvSpPr/>
      </dsp:nvSpPr>
      <dsp:spPr>
        <a:xfrm>
          <a:off x="2983369" y="1093785"/>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Encuentran fría a la iglesia e no se sienten aceptados;</a:t>
          </a:r>
          <a:endParaRPr lang="en-US" sz="1400" kern="1200" noProof="0" dirty="0"/>
        </a:p>
      </dsp:txBody>
      <dsp:txXfrm>
        <a:off x="2983369" y="1093785"/>
        <a:ext cx="1562454" cy="937472"/>
      </dsp:txXfrm>
    </dsp:sp>
    <dsp:sp modelId="{3D4D1FEC-8EAF-9342-8FBF-DA08363E4144}">
      <dsp:nvSpPr>
        <dsp:cNvPr id="0" name=""/>
        <dsp:cNvSpPr/>
      </dsp:nvSpPr>
      <dsp:spPr>
        <a:xfrm>
          <a:off x="4702069" y="1093785"/>
          <a:ext cx="1562454" cy="93747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Han tenido problemas con otros miembros o con el pastor.</a:t>
          </a:r>
          <a:endParaRPr lang="en-US" sz="1400" kern="1200" noProof="0" dirty="0"/>
        </a:p>
      </dsp:txBody>
      <dsp:txXfrm>
        <a:off x="4702069" y="1093785"/>
        <a:ext cx="1562454" cy="937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6C9E3-6D78-1744-8496-59332109DE56}">
      <dsp:nvSpPr>
        <dsp:cNvPr id="0" name=""/>
        <dsp:cNvSpPr/>
      </dsp:nvSpPr>
      <dsp:spPr>
        <a:xfrm>
          <a:off x="0" y="184649"/>
          <a:ext cx="10905892" cy="121680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pt-BR" sz="4800" kern="1200" dirty="0" smtClean="0">
              <a:latin typeface="Abadi MT Condensed Extra Bold" charset="0"/>
              <a:ea typeface="Abadi MT Condensed Extra Bold" charset="0"/>
              <a:cs typeface="Abadi MT Condensed Extra Bold" charset="0"/>
            </a:rPr>
            <a:t>BUSCAR A MIEMBROS ALEJADOS</a:t>
          </a:r>
          <a:endParaRPr lang="pt-BR" sz="4800" kern="1200" dirty="0">
            <a:latin typeface="Abadi MT Condensed Extra Bold" charset="0"/>
            <a:ea typeface="Abadi MT Condensed Extra Bold" charset="0"/>
            <a:cs typeface="Abadi MT Condensed Extra Bold" charset="0"/>
          </a:endParaRPr>
        </a:p>
      </dsp:txBody>
      <dsp:txXfrm>
        <a:off x="59399" y="244048"/>
        <a:ext cx="1078709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BA435-041C-7D48-967C-734DFDD01BD3}" type="datetimeFigureOut">
              <a:rPr lang="es-ES_tradnl" smtClean="0"/>
              <a:t>06/01/2020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33EBB-BC9E-484F-82A5-CB8036A003FC}" type="slidenum">
              <a:rPr lang="es-ES_tradnl" smtClean="0"/>
              <a:t>‹#›</a:t>
            </a:fld>
            <a:endParaRPr lang="es-ES_tradnl"/>
          </a:p>
        </p:txBody>
      </p:sp>
    </p:spTree>
    <p:extLst>
      <p:ext uri="{BB962C8B-B14F-4D97-AF65-F5344CB8AC3E}">
        <p14:creationId xmlns:p14="http://schemas.microsoft.com/office/powerpoint/2010/main" val="184861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2</a:t>
            </a:fld>
            <a:endParaRPr lang="es-ES_tradnl"/>
          </a:p>
        </p:txBody>
      </p:sp>
    </p:spTree>
    <p:extLst>
      <p:ext uri="{BB962C8B-B14F-4D97-AF65-F5344CB8AC3E}">
        <p14:creationId xmlns:p14="http://schemas.microsoft.com/office/powerpoint/2010/main" val="399070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18</a:t>
            </a:fld>
            <a:endParaRPr lang="es-ES_tradnl"/>
          </a:p>
        </p:txBody>
      </p:sp>
    </p:spTree>
    <p:extLst>
      <p:ext uri="{BB962C8B-B14F-4D97-AF65-F5344CB8AC3E}">
        <p14:creationId xmlns:p14="http://schemas.microsoft.com/office/powerpoint/2010/main" val="336680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5D33EBB-BC9E-484F-82A5-CB8036A003FC}" type="slidenum">
              <a:rPr lang="es-ES_tradnl" smtClean="0"/>
              <a:t>19</a:t>
            </a:fld>
            <a:endParaRPr lang="es-ES_tradnl"/>
          </a:p>
        </p:txBody>
      </p:sp>
    </p:spTree>
    <p:extLst>
      <p:ext uri="{BB962C8B-B14F-4D97-AF65-F5344CB8AC3E}">
        <p14:creationId xmlns:p14="http://schemas.microsoft.com/office/powerpoint/2010/main" val="74165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s-ES_tradnl">
              <a:latin typeface="Times New Roman" charset="0"/>
            </a:endParaRPr>
          </a:p>
        </p:txBody>
      </p:sp>
    </p:spTree>
    <p:extLst>
      <p:ext uri="{BB962C8B-B14F-4D97-AF65-F5344CB8AC3E}">
        <p14:creationId xmlns:p14="http://schemas.microsoft.com/office/powerpoint/2010/main" val="6327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26</a:t>
            </a:fld>
            <a:endParaRPr lang="es-ES_tradnl"/>
          </a:p>
        </p:txBody>
      </p:sp>
    </p:spTree>
    <p:extLst>
      <p:ext uri="{BB962C8B-B14F-4D97-AF65-F5344CB8AC3E}">
        <p14:creationId xmlns:p14="http://schemas.microsoft.com/office/powerpoint/2010/main" val="3400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27</a:t>
            </a:fld>
            <a:endParaRPr lang="es-ES_tradnl"/>
          </a:p>
        </p:txBody>
      </p:sp>
    </p:spTree>
    <p:extLst>
      <p:ext uri="{BB962C8B-B14F-4D97-AF65-F5344CB8AC3E}">
        <p14:creationId xmlns:p14="http://schemas.microsoft.com/office/powerpoint/2010/main" val="336942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Pablo entendía la importancia de las buenas obras como fruto de la fe en Cristo. A lo largo de la carta a su amigo y discípulo Tito, le da algunas advertencias:</a:t>
            </a:r>
            <a:br>
              <a:rPr lang="es-ES_tradnl" sz="1200" dirty="0" smtClean="0"/>
            </a:br>
            <a:r>
              <a:rPr lang="es-ES_tradnl" sz="1200" dirty="0" smtClean="0"/>
              <a:t/>
            </a:r>
            <a:br>
              <a:rPr lang="es-ES_tradnl" sz="1200" dirty="0" smtClean="0"/>
            </a:br>
            <a:r>
              <a:rPr lang="es-ES_tradnl" sz="1200" dirty="0" smtClean="0"/>
              <a:t>A. 2:7 Presentante tu como ejemplo de buenas obras</a:t>
            </a:r>
            <a:br>
              <a:rPr lang="es-ES_tradnl" sz="1200" dirty="0" smtClean="0"/>
            </a:br>
            <a:r>
              <a:rPr lang="es-ES_tradnl" sz="1200" dirty="0" smtClean="0"/>
              <a:t>B. 2:14 La iglesia es un pueblo dedicado a hacer el bien</a:t>
            </a:r>
            <a:br>
              <a:rPr lang="es-ES_tradnl" sz="1200" dirty="0" smtClean="0"/>
            </a:br>
            <a:r>
              <a:rPr lang="es-ES_tradnl" sz="1200" dirty="0" smtClean="0"/>
              <a:t>C. 3:8 Los que creen en Dios deben procurar ocuparse en buenas obras</a:t>
            </a:r>
            <a:br>
              <a:rPr lang="es-ES_tradnl" sz="1200" dirty="0" smtClean="0"/>
            </a:br>
            <a:r>
              <a:rPr lang="es-ES_tradnl" sz="1200" dirty="0" smtClean="0"/>
              <a:t>D. 3:14 Que la iglesia aprenda a hacer el bien en casos de necesidad.</a:t>
            </a:r>
            <a:br>
              <a:rPr lang="es-ES_tradnl" sz="1200" dirty="0" smtClean="0"/>
            </a:br>
            <a:r>
              <a:rPr lang="es-ES_tradnl" sz="1200" dirty="0" smtClean="0"/>
              <a:t/>
            </a:r>
            <a:br>
              <a:rPr lang="es-ES_tradnl" sz="1200" dirty="0" smtClean="0"/>
            </a:br>
            <a:r>
              <a:rPr lang="es-ES_tradnl" sz="1200" dirty="0" smtClean="0"/>
              <a:t>Es evidente la urgencia de Pablo par que Tito entendiera que el hacer buenas obras debía de ser un estilo de vida y no eventos esporádicos. Me llama la atención la frase aprender a hacer buenas obras, es decir que quizá debemos de desaprender a hacer a no hacerlo.  La iglesia a lo largo del tiempo a formado a sus discípulos con cierta distancia a la realidad social que el país vive. Estando tranquilos al tener la salvación del alma.</a:t>
            </a:r>
            <a:br>
              <a:rPr lang="es-ES_tradnl" sz="1200" dirty="0" smtClean="0"/>
            </a:br>
            <a:r>
              <a:rPr lang="es-ES_tradnl" sz="1200" dirty="0" smtClean="0"/>
              <a:t/>
            </a:r>
            <a:br>
              <a:rPr lang="es-ES_tradnl" sz="1200" dirty="0" smtClean="0"/>
            </a:br>
            <a:r>
              <a:rPr lang="es-ES_tradnl" sz="1200" dirty="0" smtClean="0"/>
              <a:t>Transición: La segunda lección de este pasaje </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15D33EBB-BC9E-484F-82A5-CB8036A003FC}" type="slidenum">
              <a:rPr lang="es-ES_tradnl" smtClean="0"/>
              <a:t>28</a:t>
            </a:fld>
            <a:endParaRPr lang="es-ES_tradnl"/>
          </a:p>
        </p:txBody>
      </p:sp>
    </p:spTree>
    <p:extLst>
      <p:ext uri="{BB962C8B-B14F-4D97-AF65-F5344CB8AC3E}">
        <p14:creationId xmlns:p14="http://schemas.microsoft.com/office/powerpoint/2010/main" val="89010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Pablo entendía la importancia de las buenas obras como fruto de la fe en Cristo. A lo largo de la carta a su amigo y discípulo Tito, le da algunas advertencias:</a:t>
            </a:r>
            <a:br>
              <a:rPr lang="es-ES_tradnl" sz="1200" dirty="0" smtClean="0"/>
            </a:br>
            <a:r>
              <a:rPr lang="es-ES_tradnl" sz="1200" dirty="0" smtClean="0"/>
              <a:t/>
            </a:r>
            <a:br>
              <a:rPr lang="es-ES_tradnl" sz="1200" dirty="0" smtClean="0"/>
            </a:br>
            <a:r>
              <a:rPr lang="es-ES_tradnl" sz="1200" dirty="0" smtClean="0"/>
              <a:t>A. 2:7 Presentante tu como ejemplo de buenas obras</a:t>
            </a:r>
            <a:br>
              <a:rPr lang="es-ES_tradnl" sz="1200" dirty="0" smtClean="0"/>
            </a:br>
            <a:r>
              <a:rPr lang="es-ES_tradnl" sz="1200" dirty="0" smtClean="0"/>
              <a:t>B. 2:14 La iglesia es un pueblo dedicado a hacer el bien</a:t>
            </a:r>
            <a:br>
              <a:rPr lang="es-ES_tradnl" sz="1200" dirty="0" smtClean="0"/>
            </a:br>
            <a:r>
              <a:rPr lang="es-ES_tradnl" sz="1200" dirty="0" smtClean="0"/>
              <a:t>C. 3:8 Los que creen en Dios deben procurar ocuparse en buenas obras</a:t>
            </a:r>
            <a:br>
              <a:rPr lang="es-ES_tradnl" sz="1200" dirty="0" smtClean="0"/>
            </a:br>
            <a:r>
              <a:rPr lang="es-ES_tradnl" sz="1200" dirty="0" smtClean="0"/>
              <a:t>D. 3:14 Que la iglesia aprenda a hacer el bien en casos de necesidad.</a:t>
            </a:r>
            <a:br>
              <a:rPr lang="es-ES_tradnl" sz="1200" dirty="0" smtClean="0"/>
            </a:br>
            <a:r>
              <a:rPr lang="es-ES_tradnl" sz="1200" dirty="0" smtClean="0"/>
              <a:t/>
            </a:r>
            <a:br>
              <a:rPr lang="es-ES_tradnl" sz="1200" dirty="0" smtClean="0"/>
            </a:br>
            <a:r>
              <a:rPr lang="es-ES_tradnl" sz="1200" dirty="0" smtClean="0"/>
              <a:t>Es evidente la urgencia de Pablo par que Tito entendiera que el hacer buenas obras debía de ser un estilo de vida y no eventos esporádicos. Me llama la atención la frase aprender a hacer buenas obras, es decir que quizá debemos de desaprender a hacer a no hacerlo.  La iglesia a lo largo del tiempo a formado a sus discípulos con cierta distancia a la realidad social que el país vive. Estando tranquilos al tener la salvación del alma.</a:t>
            </a:r>
            <a:br>
              <a:rPr lang="es-ES_tradnl" sz="1200" dirty="0" smtClean="0"/>
            </a:br>
            <a:r>
              <a:rPr lang="es-ES_tradnl" sz="1200" dirty="0" smtClean="0"/>
              <a:t/>
            </a:r>
            <a:br>
              <a:rPr lang="es-ES_tradnl" sz="1200" dirty="0" smtClean="0"/>
            </a:br>
            <a:r>
              <a:rPr lang="es-ES_tradnl" sz="1200" dirty="0" smtClean="0"/>
              <a:t>Transición: La segunda lección de este pasaje </a:t>
            </a:r>
            <a:endParaRPr lang="es-ES_tradnl" dirty="0" smtClean="0"/>
          </a:p>
          <a:p>
            <a:endParaRPr lang="en-US" noProof="0" dirty="0"/>
          </a:p>
        </p:txBody>
      </p:sp>
      <p:sp>
        <p:nvSpPr>
          <p:cNvPr id="4" name="Marcador de número de diapositiva 3"/>
          <p:cNvSpPr>
            <a:spLocks noGrp="1"/>
          </p:cNvSpPr>
          <p:nvPr>
            <p:ph type="sldNum" sz="quarter" idx="10"/>
          </p:nvPr>
        </p:nvSpPr>
        <p:spPr/>
        <p:txBody>
          <a:bodyPr/>
          <a:lstStyle/>
          <a:p>
            <a:fld id="{15D33EBB-BC9E-484F-82A5-CB8036A003FC}" type="slidenum">
              <a:rPr lang="es-ES_tradnl" smtClean="0"/>
              <a:t>29</a:t>
            </a:fld>
            <a:endParaRPr lang="es-ES_tradnl"/>
          </a:p>
        </p:txBody>
      </p:sp>
    </p:spTree>
    <p:extLst>
      <p:ext uri="{BB962C8B-B14F-4D97-AF65-F5344CB8AC3E}">
        <p14:creationId xmlns:p14="http://schemas.microsoft.com/office/powerpoint/2010/main" val="1443008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30</a:t>
            </a:fld>
            <a:endParaRPr lang="es-ES_tradnl"/>
          </a:p>
        </p:txBody>
      </p:sp>
    </p:spTree>
    <p:extLst>
      <p:ext uri="{BB962C8B-B14F-4D97-AF65-F5344CB8AC3E}">
        <p14:creationId xmlns:p14="http://schemas.microsoft.com/office/powerpoint/2010/main" val="178197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31</a:t>
            </a:fld>
            <a:endParaRPr lang="es-ES_tradnl"/>
          </a:p>
        </p:txBody>
      </p:sp>
    </p:spTree>
    <p:extLst>
      <p:ext uri="{BB962C8B-B14F-4D97-AF65-F5344CB8AC3E}">
        <p14:creationId xmlns:p14="http://schemas.microsoft.com/office/powerpoint/2010/main" val="424237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32</a:t>
            </a:fld>
            <a:endParaRPr lang="es-ES_tradnl"/>
          </a:p>
        </p:txBody>
      </p:sp>
    </p:spTree>
    <p:extLst>
      <p:ext uri="{BB962C8B-B14F-4D97-AF65-F5344CB8AC3E}">
        <p14:creationId xmlns:p14="http://schemas.microsoft.com/office/powerpoint/2010/main" val="293209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3</a:t>
            </a:fld>
            <a:endParaRPr lang="es-ES_tradnl"/>
          </a:p>
        </p:txBody>
      </p:sp>
    </p:spTree>
    <p:extLst>
      <p:ext uri="{BB962C8B-B14F-4D97-AF65-F5344CB8AC3E}">
        <p14:creationId xmlns:p14="http://schemas.microsoft.com/office/powerpoint/2010/main" val="185271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33</a:t>
            </a:fld>
            <a:endParaRPr lang="es-ES_tradnl"/>
          </a:p>
        </p:txBody>
      </p:sp>
    </p:spTree>
    <p:extLst>
      <p:ext uri="{BB962C8B-B14F-4D97-AF65-F5344CB8AC3E}">
        <p14:creationId xmlns:p14="http://schemas.microsoft.com/office/powerpoint/2010/main" val="135848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5D33EBB-BC9E-484F-82A5-CB8036A003FC}" type="slidenum">
              <a:rPr lang="es-ES_tradnl" smtClean="0"/>
              <a:t>4</a:t>
            </a:fld>
            <a:endParaRPr lang="es-ES_tradnl"/>
          </a:p>
        </p:txBody>
      </p:sp>
    </p:spTree>
    <p:extLst>
      <p:ext uri="{BB962C8B-B14F-4D97-AF65-F5344CB8AC3E}">
        <p14:creationId xmlns:p14="http://schemas.microsoft.com/office/powerpoint/2010/main" val="112188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_tradnl" sz="1200" dirty="0" smtClean="0"/>
              <a:t>Las obras que hacen los humanos no pueden ser separadas del estado de sus corazones y su motivación. Ga 5:19. </a:t>
            </a:r>
          </a:p>
          <a:p>
            <a:pPr algn="just"/>
            <a:r>
              <a:rPr lang="es-ES_tradnl" sz="1200" dirty="0" smtClean="0"/>
              <a:t>Las obras son "buenas" sólo cuando brotan del </a:t>
            </a:r>
            <a:r>
              <a:rPr lang="es-ES_tradnl" sz="1200" b="1" dirty="0" smtClean="0"/>
              <a:t>principio del amor </a:t>
            </a:r>
            <a:r>
              <a:rPr lang="es-ES_tradnl" sz="1200" dirty="0" smtClean="0"/>
              <a:t>a Dios.   1 Corintios 13: 3-7. Solo las cosas que hagamos con amor genuino y puro, no fingido o interés en ganar algo con ello, ya sea fama, riquezas terrenales, control sobre la gente, etc. perdurarán, pues solo el amor puro es eterno.</a:t>
            </a:r>
          </a:p>
          <a:p>
            <a:pPr algn="just"/>
            <a:r>
              <a:rPr lang="es-ES_tradnl" sz="1200" dirty="0" smtClean="0"/>
              <a:t>Las buenas obras </a:t>
            </a:r>
            <a:r>
              <a:rPr lang="es-ES_tradnl" sz="1200" b="1" dirty="0" smtClean="0"/>
              <a:t>son una expresión de gratitud </a:t>
            </a:r>
            <a:r>
              <a:rPr lang="es-ES_tradnl" sz="1200" dirty="0" smtClean="0"/>
              <a:t>en el corazón del creyente (Juan 14:15, 23; Gal 5:6.). Son los frutos del Espíritu (Tito 2:10-12), y por lo tanto de la gracia, que ilustran y fortalecer en el corazón. (</a:t>
            </a:r>
            <a:r>
              <a:rPr lang="es-ES_tradnl" sz="1200" dirty="0" err="1" smtClean="0"/>
              <a:t>Sl</a:t>
            </a:r>
            <a:r>
              <a:rPr lang="es-ES_tradnl" sz="1200" dirty="0" smtClean="0"/>
              <a:t> 127:1; Pr 16:3.) (2Co 4:7; </a:t>
            </a:r>
            <a:r>
              <a:rPr lang="es-ES_tradnl" sz="1200" dirty="0" err="1" smtClean="0"/>
              <a:t>Flp</a:t>
            </a:r>
            <a:r>
              <a:rPr lang="es-ES_tradnl" sz="1200" dirty="0" smtClean="0"/>
              <a:t> 4:13.) </a:t>
            </a:r>
          </a:p>
          <a:p>
            <a:pPr algn="just"/>
            <a:r>
              <a:rPr lang="es-ES_tradnl" sz="1200" dirty="0" smtClean="0"/>
              <a:t>Las buenas obras </a:t>
            </a:r>
            <a:r>
              <a:rPr lang="es-ES_tradnl" sz="1200" b="1" dirty="0" smtClean="0"/>
              <a:t>deben glorificar a Dios </a:t>
            </a:r>
            <a:r>
              <a:rPr lang="es-ES_tradnl" sz="1200" dirty="0" smtClean="0"/>
              <a:t>y no al hombre. El problema es que cuando el creyente hace buenas obras por causa de su fe, puede llegar a gloriarse en él y no dar la gloria a Dios. Mateo 5:16</a:t>
            </a:r>
          </a:p>
          <a:p>
            <a:pPr algn="just"/>
            <a:r>
              <a:rPr lang="es-ES_tradnl" sz="1200" dirty="0" smtClean="0"/>
              <a:t>Para disfrutar del favor divino, los cristianos tienen que evitar las “obras de la carne”, obras que no resultan en ningún beneficio, obras que ocasionan daño al prójimo e impiden la herencia del reino de Dios. (</a:t>
            </a:r>
            <a:r>
              <a:rPr lang="es-ES_tradnl" sz="1200" dirty="0" err="1" smtClean="0"/>
              <a:t>Gál</a:t>
            </a:r>
            <a:r>
              <a:rPr lang="es-ES_tradnl" sz="1200" dirty="0" smtClean="0"/>
              <a:t> 5:19-21; </a:t>
            </a:r>
            <a:r>
              <a:rPr lang="es-ES_tradnl" sz="1200" dirty="0" err="1" smtClean="0"/>
              <a:t>Ef</a:t>
            </a:r>
            <a:r>
              <a:rPr lang="es-ES_tradnl" sz="1200" dirty="0" smtClean="0"/>
              <a:t> 5:3-14.</a:t>
            </a:r>
          </a:p>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5</a:t>
            </a:fld>
            <a:endParaRPr lang="es-ES_tradnl"/>
          </a:p>
        </p:txBody>
      </p:sp>
    </p:spTree>
    <p:extLst>
      <p:ext uri="{BB962C8B-B14F-4D97-AF65-F5344CB8AC3E}">
        <p14:creationId xmlns:p14="http://schemas.microsoft.com/office/powerpoint/2010/main" val="254384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dirty="0" smtClean="0">
                <a:solidFill>
                  <a:schemeClr val="bg1"/>
                </a:solidFill>
              </a:rPr>
              <a:t>Jesús al venir a la tierra, realizó muchas buenas obras, que demostraban  su verdadera identidad y de quién viene (Mt 9:2-5</a:t>
            </a:r>
          </a:p>
          <a:p>
            <a:r>
              <a:rPr lang="es-ES_tradnl" sz="1200" dirty="0" smtClean="0">
                <a:solidFill>
                  <a:schemeClr val="bg1"/>
                </a:solidFill>
              </a:rPr>
              <a:t>El Padre no le dio al Hijo obras ya acabadas, como si él fuera su único autor 14,10 9,31 11,22.41s, El Hijo tenia por misión glorificar al Padre, realizando la obra única que Dios quiere realizar en la tierra, la salvación de los hombres. Ninguna obra que realizó Cristo era para beneficio personal, sino que realizó buenas obras en beneficio de las personas que sufrían por el pecado.</a:t>
            </a:r>
          </a:p>
          <a:p>
            <a:r>
              <a:rPr lang="es-ES_tradnl" sz="1200" dirty="0" smtClean="0">
                <a:solidFill>
                  <a:schemeClr val="bg1"/>
                </a:solidFill>
              </a:rPr>
              <a:t>Mencione algunas de las buenas obras que hizo Jesús en beneficio de las demás personas sin esperar retribución alguna.</a:t>
            </a:r>
          </a:p>
          <a:p>
            <a:r>
              <a:rPr lang="es-ES_tradnl" sz="1200" dirty="0" smtClean="0">
                <a:solidFill>
                  <a:schemeClr val="bg1"/>
                </a:solidFill>
              </a:rPr>
              <a:t>Hechos 10:37-38</a:t>
            </a:r>
          </a:p>
          <a:p>
            <a:r>
              <a:rPr lang="es-ES_tradnl" sz="1200" dirty="0" smtClean="0">
                <a:solidFill>
                  <a:schemeClr val="bg1"/>
                </a:solidFill>
              </a:rPr>
              <a:t>G</a:t>
            </a:r>
            <a:r>
              <a:rPr lang="es-US" sz="1200" dirty="0" err="1" smtClean="0">
                <a:solidFill>
                  <a:schemeClr val="bg1"/>
                </a:solidFill>
              </a:rPr>
              <a:t>álatas</a:t>
            </a:r>
            <a:r>
              <a:rPr lang="es-US" sz="1200" dirty="0" smtClean="0">
                <a:solidFill>
                  <a:schemeClr val="bg1"/>
                </a:solidFill>
              </a:rPr>
              <a:t> 6</a:t>
            </a:r>
            <a:r>
              <a:rPr lang="en-US" sz="1200" dirty="0" smtClean="0">
                <a:solidFill>
                  <a:schemeClr val="bg1"/>
                </a:solidFill>
              </a:rPr>
              <a:t>: 9-10</a:t>
            </a:r>
            <a:endParaRPr lang="es-ES_tradnl" sz="1200" dirty="0" smtClean="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6</a:t>
            </a:fld>
            <a:endParaRPr lang="es-ES_tradnl"/>
          </a:p>
        </p:txBody>
      </p:sp>
    </p:spTree>
    <p:extLst>
      <p:ext uri="{BB962C8B-B14F-4D97-AF65-F5344CB8AC3E}">
        <p14:creationId xmlns:p14="http://schemas.microsoft.com/office/powerpoint/2010/main" val="354358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FEBE: Cuyo nombre significa "radiante" o "brillante".</a:t>
            </a:r>
            <a:r>
              <a:rPr lang="es-ES_tradnl" dirty="0" smtClean="0"/>
              <a:t> </a:t>
            </a:r>
            <a:r>
              <a:rPr lang="es-ES" dirty="0" smtClean="0"/>
              <a:t>Febe en algún sentido servía como "diácono" en la iglesia de </a:t>
            </a:r>
            <a:r>
              <a:rPr lang="es-ES" dirty="0" err="1" smtClean="0"/>
              <a:t>Cencrea</a:t>
            </a:r>
            <a:r>
              <a:rPr lang="es-ES" dirty="0" smtClean="0"/>
              <a:t>. </a:t>
            </a:r>
          </a:p>
          <a:p>
            <a:r>
              <a:rPr lang="es-CO" dirty="0" smtClean="0"/>
              <a:t>El texto de Romanos nos muestra las virtudes de Febe, que deben ser las mismas de toda diaconisa de nuestro tiempo.</a:t>
            </a:r>
          </a:p>
          <a:p>
            <a:r>
              <a:rPr lang="es-CO" dirty="0" smtClean="0"/>
              <a:t>Esta mujer es reconocida por Pablo y los hermanos por su ministerio, por sus buenas obras y su buen testimonio.</a:t>
            </a:r>
          </a:p>
          <a:p>
            <a:r>
              <a:rPr lang="es-CO" dirty="0" smtClean="0"/>
              <a:t>Pablo la destaca como santa. </a:t>
            </a:r>
            <a:r>
              <a:rPr lang="es-CO" i="1" dirty="0" smtClean="0">
                <a:latin typeface="Candara" pitchFamily="34" charset="0"/>
              </a:rPr>
              <a:t> Todo lo santo se refieren en general a lo que es sagrado y separado de lo común.  Además se refiere al alejamiento de todo lo que contamine</a:t>
            </a:r>
          </a:p>
          <a:p>
            <a:r>
              <a:rPr lang="es-CO" i="1" dirty="0" smtClean="0">
                <a:latin typeface="Candara" pitchFamily="34" charset="0"/>
              </a:rPr>
              <a:t>Febe siempre estaba dispuesta a ayudar a muchas personas, sin distinción. Era atenta a las necesidades de los demás. Se preocupaba de los enfermos, ausentes y los visitaba para ayudarles.</a:t>
            </a:r>
          </a:p>
          <a:p>
            <a:r>
              <a:rPr lang="es-CO" i="1" dirty="0" smtClean="0">
                <a:latin typeface="Candara" pitchFamily="34" charset="0"/>
              </a:rPr>
              <a:t>Febe cuidaba y respetaba a los líderes como Pablo. Escuchaba y </a:t>
            </a:r>
            <a:r>
              <a:rPr lang="es-CO" i="1" dirty="0" err="1" smtClean="0">
                <a:latin typeface="Candara" pitchFamily="34" charset="0"/>
              </a:rPr>
              <a:t>obedecia</a:t>
            </a:r>
            <a:r>
              <a:rPr lang="es-CO" i="1" dirty="0" smtClean="0">
                <a:latin typeface="Candara" pitchFamily="34" charset="0"/>
              </a:rPr>
              <a:t>, no criticaba, no </a:t>
            </a:r>
            <a:r>
              <a:rPr lang="es-CO" i="1" dirty="0" err="1" smtClean="0">
                <a:latin typeface="Candara" pitchFamily="34" charset="0"/>
              </a:rPr>
              <a:t>competia</a:t>
            </a:r>
            <a:r>
              <a:rPr lang="es-CO" i="1" dirty="0" smtClean="0">
                <a:latin typeface="Candara" pitchFamily="34" charset="0"/>
              </a:rPr>
              <a:t>, no gritaba a sus superiores. Oraba por sus líderes y los apoyaba.</a:t>
            </a:r>
          </a:p>
          <a:p>
            <a:r>
              <a:rPr lang="es-CO" i="1" dirty="0" smtClean="0">
                <a:latin typeface="Candara" pitchFamily="34" charset="0"/>
              </a:rPr>
              <a:t>Febe era una mujer hospitalaria.</a:t>
            </a:r>
            <a:endParaRPr lang="es-ES" dirty="0" smtClean="0"/>
          </a:p>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7</a:t>
            </a:fld>
            <a:endParaRPr lang="es-ES_tradnl"/>
          </a:p>
        </p:txBody>
      </p:sp>
    </p:spTree>
    <p:extLst>
      <p:ext uri="{BB962C8B-B14F-4D97-AF65-F5344CB8AC3E}">
        <p14:creationId xmlns:p14="http://schemas.microsoft.com/office/powerpoint/2010/main" val="394202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10</a:t>
            </a:fld>
            <a:endParaRPr lang="es-ES_tradnl"/>
          </a:p>
        </p:txBody>
      </p:sp>
    </p:spTree>
    <p:extLst>
      <p:ext uri="{BB962C8B-B14F-4D97-AF65-F5344CB8AC3E}">
        <p14:creationId xmlns:p14="http://schemas.microsoft.com/office/powerpoint/2010/main" val="328507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11</a:t>
            </a:fld>
            <a:endParaRPr lang="es-ES_tradnl"/>
          </a:p>
        </p:txBody>
      </p:sp>
    </p:spTree>
    <p:extLst>
      <p:ext uri="{BB962C8B-B14F-4D97-AF65-F5344CB8AC3E}">
        <p14:creationId xmlns:p14="http://schemas.microsoft.com/office/powerpoint/2010/main" val="257380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a:t>The good deeds were not, nor were they intended to be the means by which someone could be saved or become righteous.</a:t>
            </a:r>
          </a:p>
          <a:p>
            <a:pPr marL="0" indent="0" algn="just">
              <a:buNone/>
            </a:pPr>
            <a:r>
              <a:rPr lang="en-US" sz="1200" dirty="0"/>
              <a:t>Judaism lost sight of good deeds, and they focused solely on man's effort to comply with the law. As if the works performed gave man a right over God and were sufficient to confer upon him inner </a:t>
            </a:r>
            <a:r>
              <a:rPr lang="en-US" sz="1200" b="1" u="sng" dirty="0"/>
              <a:t>justice</a:t>
            </a:r>
            <a:r>
              <a:rPr lang="en-US" sz="1200" dirty="0"/>
              <a:t>. Against this degraded conception of religion it is against which Jesus will rise by making present the one sense of human works: to manifest the </a:t>
            </a:r>
            <a:r>
              <a:rPr lang="en-US" sz="1200" b="1" u="sng" dirty="0"/>
              <a:t>glory</a:t>
            </a:r>
            <a:r>
              <a:rPr lang="en-US" sz="1200" dirty="0"/>
              <a:t> of God, the only one who works through man.</a:t>
            </a:r>
          </a:p>
          <a:p>
            <a:pPr marL="0" indent="0" algn="just">
              <a:buNone/>
            </a:pPr>
            <a:r>
              <a:rPr lang="en-US" sz="1200" dirty="0"/>
              <a:t>The means for our salvation and justification is the work of our Lord Jesus Christ. He did everything necessary for our salvation. </a:t>
            </a:r>
          </a:p>
          <a:p>
            <a:endParaRPr lang="en-US" dirty="0"/>
          </a:p>
        </p:txBody>
      </p:sp>
      <p:sp>
        <p:nvSpPr>
          <p:cNvPr id="4" name="Slide Number Placeholder 3"/>
          <p:cNvSpPr>
            <a:spLocks noGrp="1"/>
          </p:cNvSpPr>
          <p:nvPr>
            <p:ph type="sldNum" sz="quarter" idx="5"/>
          </p:nvPr>
        </p:nvSpPr>
        <p:spPr/>
        <p:txBody>
          <a:bodyPr/>
          <a:lstStyle/>
          <a:p>
            <a:fld id="{15D33EBB-BC9E-484F-82A5-CB8036A003FC}" type="slidenum">
              <a:rPr lang="es-ES_tradnl" smtClean="0"/>
              <a:t>13</a:t>
            </a:fld>
            <a:endParaRPr lang="es-ES_tradnl"/>
          </a:p>
        </p:txBody>
      </p:sp>
    </p:spTree>
    <p:extLst>
      <p:ext uri="{BB962C8B-B14F-4D97-AF65-F5344CB8AC3E}">
        <p14:creationId xmlns:p14="http://schemas.microsoft.com/office/powerpoint/2010/main" val="75228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211015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8966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11269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78749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34835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47265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14577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49605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70157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166620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0410417-EB2D-BA41-95E0-045819A9E004}"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7376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10417-EB2D-BA41-95E0-045819A9E004}" type="datetimeFigureOut">
              <a:rPr lang="es-ES_tradnl" smtClean="0"/>
              <a:t>06/01/2020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53946-C291-EB4D-9765-87855D588662}" type="slidenum">
              <a:rPr lang="es-ES_tradnl" smtClean="0"/>
              <a:t>‹#›</a:t>
            </a:fld>
            <a:endParaRPr lang="es-ES_tradnl"/>
          </a:p>
        </p:txBody>
      </p:sp>
    </p:spTree>
    <p:extLst>
      <p:ext uri="{BB962C8B-B14F-4D97-AF65-F5344CB8AC3E}">
        <p14:creationId xmlns:p14="http://schemas.microsoft.com/office/powerpoint/2010/main" val="73993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ible.knowing-jesus.com/Espa%C3%B1al/G%C3%A1latas/6/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1D5B0-C693-0E4C-B077-F7D115BBC9D6}"/>
              </a:ext>
            </a:extLst>
          </p:cNvPr>
          <p:cNvPicPr>
            <a:picLocks noChangeAspect="1"/>
          </p:cNvPicPr>
          <p:nvPr/>
        </p:nvPicPr>
        <p:blipFill>
          <a:blip r:embed="rId2"/>
          <a:stretch>
            <a:fillRect/>
          </a:stretch>
        </p:blipFill>
        <p:spPr>
          <a:xfrm>
            <a:off x="0" y="0"/>
            <a:ext cx="12192000" cy="6858000"/>
          </a:xfrm>
          <a:prstGeom prst="rect">
            <a:avLst/>
          </a:prstGeom>
        </p:spPr>
      </p:pic>
      <p:sp>
        <p:nvSpPr>
          <p:cNvPr id="9" name="Título 2"/>
          <p:cNvSpPr txBox="1">
            <a:spLocks/>
          </p:cNvSpPr>
          <p:nvPr/>
        </p:nvSpPr>
        <p:spPr>
          <a:xfrm>
            <a:off x="778456" y="2169172"/>
            <a:ext cx="1014784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60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SERVICIO Y BUENAS OBRAS</a:t>
            </a:r>
            <a:endParaRPr lang="es-ES_tradnl" sz="60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sp>
        <p:nvSpPr>
          <p:cNvPr id="11" name="Subtítulo 2"/>
          <p:cNvSpPr txBox="1">
            <a:spLocks/>
          </p:cNvSpPr>
          <p:nvPr/>
        </p:nvSpPr>
        <p:spPr>
          <a:xfrm>
            <a:off x="-2384874" y="3336910"/>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400" dirty="0">
                <a:ln w="0"/>
                <a:solidFill>
                  <a:schemeClr val="bg1"/>
                </a:solidFill>
                <a:effectLst>
                  <a:outerShdw blurRad="38100" dist="19050" dir="2700000" algn="tl" rotWithShape="0">
                    <a:schemeClr val="dk1">
                      <a:alpha val="40000"/>
                    </a:schemeClr>
                  </a:outerShdw>
                </a:effectLst>
                <a:latin typeface="Brush Script MT" charset="0"/>
                <a:ea typeface="Brush Script MT" charset="0"/>
                <a:cs typeface="Brush Script MT" charset="0"/>
              </a:rPr>
              <a:t>Gloria de Ruiz</a:t>
            </a:r>
          </a:p>
        </p:txBody>
      </p:sp>
      <p:sp>
        <p:nvSpPr>
          <p:cNvPr id="13" name="Título 2"/>
          <p:cNvSpPr txBox="1">
            <a:spLocks/>
          </p:cNvSpPr>
          <p:nvPr/>
        </p:nvSpPr>
        <p:spPr>
          <a:xfrm>
            <a:off x="9114848" y="-62595"/>
            <a:ext cx="2311922"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8800" dirty="0">
                <a:effectLst>
                  <a:glow rad="101600">
                    <a:schemeClr val="bg1">
                      <a:alpha val="60000"/>
                    </a:schemeClr>
                  </a:glow>
                </a:effectLst>
                <a:latin typeface="Abadi MT Condensed Extra Bold" charset="0"/>
                <a:ea typeface="Abadi MT Condensed Extra Bold" charset="0"/>
                <a:cs typeface="Abadi MT Condensed Extra Bold" charset="0"/>
              </a:rPr>
              <a:t> </a:t>
            </a:r>
          </a:p>
        </p:txBody>
      </p:sp>
      <p:sp>
        <p:nvSpPr>
          <p:cNvPr id="15" name="Título 2"/>
          <p:cNvSpPr txBox="1">
            <a:spLocks/>
          </p:cNvSpPr>
          <p:nvPr/>
        </p:nvSpPr>
        <p:spPr>
          <a:xfrm>
            <a:off x="1393183" y="2910662"/>
            <a:ext cx="4125192"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ES_tradnl" sz="100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16" name="Título 2"/>
          <p:cNvSpPr txBox="1">
            <a:spLocks/>
          </p:cNvSpPr>
          <p:nvPr/>
        </p:nvSpPr>
        <p:spPr>
          <a:xfrm>
            <a:off x="5352972" y="2910662"/>
            <a:ext cx="4206235"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ES_tradnl" sz="48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cxnSp>
        <p:nvCxnSpPr>
          <p:cNvPr id="14" name="Straight Connector 13">
            <a:extLst>
              <a:ext uri="{FF2B5EF4-FFF2-40B4-BE49-F238E27FC236}">
                <a16:creationId xmlns:a16="http://schemas.microsoft.com/office/drawing/2014/main" id="{83906FD7-DDE9-3242-BE3E-547BC1FD19CE}"/>
              </a:ext>
            </a:extLst>
          </p:cNvPr>
          <p:cNvCxnSpPr/>
          <p:nvPr/>
        </p:nvCxnSpPr>
        <p:spPr>
          <a:xfrm>
            <a:off x="778456" y="3239518"/>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5EDACE04-2495-A544-BB47-A77FAAA5F8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3376" y="5758053"/>
            <a:ext cx="3778143" cy="956342"/>
          </a:xfrm>
          <a:prstGeom prst="rect">
            <a:avLst/>
          </a:prstGeom>
        </p:spPr>
      </p:pic>
    </p:spTree>
    <p:extLst>
      <p:ext uri="{BB962C8B-B14F-4D97-AF65-F5344CB8AC3E}">
        <p14:creationId xmlns:p14="http://schemas.microsoft.com/office/powerpoint/2010/main" val="12690630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A1DECC-D2CE-3147-9C1E-896E9919CF14}"/>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ángulo 4"/>
          <p:cNvSpPr/>
          <p:nvPr/>
        </p:nvSpPr>
        <p:spPr>
          <a:xfrm>
            <a:off x="2010291" y="241010"/>
            <a:ext cx="9329302" cy="2123658"/>
          </a:xfrm>
          <a:prstGeom prst="rect">
            <a:avLst/>
          </a:prstGeom>
        </p:spPr>
        <p:txBody>
          <a:bodyPr wrap="square">
            <a:spAutoFit/>
          </a:bodyPr>
          <a:lstStyle/>
          <a:p>
            <a:pPr algn="ctr"/>
            <a:r>
              <a:rPr lang="es-ES_tradnl" sz="4400" b="1" dirty="0">
                <a:solidFill>
                  <a:schemeClr val="bg1"/>
                </a:solidFill>
                <a:latin typeface="Abadi MT Condensed Extra Bold" charset="0"/>
                <a:ea typeface="Abadi MT Condensed Extra Bold" charset="0"/>
                <a:cs typeface="Abadi MT Condensed Extra Bold" charset="0"/>
              </a:rPr>
              <a:t>Las buenas Obras son la razón </a:t>
            </a:r>
          </a:p>
          <a:p>
            <a:pPr algn="ctr"/>
            <a:r>
              <a:rPr lang="es-ES_tradnl" sz="4400" b="1" dirty="0">
                <a:solidFill>
                  <a:schemeClr val="bg1"/>
                </a:solidFill>
                <a:latin typeface="Abadi MT Condensed Extra Bold" charset="0"/>
                <a:ea typeface="Abadi MT Condensed Extra Bold" charset="0"/>
                <a:cs typeface="Abadi MT Condensed Extra Bold" charset="0"/>
              </a:rPr>
              <a:t>de ser de las Diaconisas:</a:t>
            </a:r>
          </a:p>
          <a:p>
            <a:endParaRPr lang="en-US" sz="4400" dirty="0">
              <a:solidFill>
                <a:schemeClr val="bg1"/>
              </a:solidFill>
              <a:latin typeface="Abadi MT Condensed Extra Bold" charset="0"/>
              <a:ea typeface="Abadi MT Condensed Extra Bold" charset="0"/>
              <a:cs typeface="Abadi MT Condensed Extra Bold" charset="0"/>
            </a:endParaRPr>
          </a:p>
        </p:txBody>
      </p:sp>
      <p:sp>
        <p:nvSpPr>
          <p:cNvPr id="2" name="Marcador de contenido 1"/>
          <p:cNvSpPr>
            <a:spLocks noGrp="1"/>
          </p:cNvSpPr>
          <p:nvPr>
            <p:ph idx="1"/>
          </p:nvPr>
        </p:nvSpPr>
        <p:spPr>
          <a:xfrm>
            <a:off x="2155955" y="1928569"/>
            <a:ext cx="9498770" cy="4351338"/>
          </a:xfrm>
        </p:spPr>
        <p:txBody>
          <a:bodyPr>
            <a:normAutofit fontScale="92500" lnSpcReduction="10000"/>
          </a:bodyPr>
          <a:lstStyle/>
          <a:p>
            <a:pPr algn="just"/>
            <a:r>
              <a:rPr lang="es-ES" altLang="x-none" sz="2400" dirty="0">
                <a:solidFill>
                  <a:schemeClr val="bg1"/>
                </a:solidFill>
              </a:rPr>
              <a:t>El Diacono o Diaconisa significa: “servidor de Cristo”</a:t>
            </a:r>
          </a:p>
          <a:p>
            <a:pPr algn="just"/>
            <a:r>
              <a:rPr lang="es-ES" altLang="x-none" sz="2400" dirty="0">
                <a:solidFill>
                  <a:schemeClr val="bg1"/>
                </a:solidFill>
              </a:rPr>
              <a:t> La iglesia cristiana del primer siglo crecía rápidamente. (</a:t>
            </a:r>
            <a:r>
              <a:rPr lang="es-ES" altLang="x-none" sz="2400" dirty="0" err="1">
                <a:solidFill>
                  <a:schemeClr val="bg1"/>
                </a:solidFill>
              </a:rPr>
              <a:t>Hch</a:t>
            </a:r>
            <a:r>
              <a:rPr lang="es-ES" altLang="x-none" sz="2400" dirty="0">
                <a:solidFill>
                  <a:schemeClr val="bg1"/>
                </a:solidFill>
              </a:rPr>
              <a:t>. 6:1). Y un grupo de creyentes, consideró que no estaban recibiendo la parte correcta en la distribución diaria. Esto dio como resultado una disputa dentro de la iglesia. Los discípulos tenían exceso de trabajo  y se dieron cuenta de la imposibilidad de llevar a cabo la doble tarea, por lo tanto llevaron a la iglesia esta situación crítica. </a:t>
            </a:r>
          </a:p>
          <a:p>
            <a:pPr algn="just"/>
            <a:r>
              <a:rPr lang="es-ES" altLang="x-none" sz="2400" dirty="0">
                <a:solidFill>
                  <a:schemeClr val="bg1"/>
                </a:solidFill>
              </a:rPr>
              <a:t>Los apóstoles inspirados por Dios, pidieron a la congregación que se nombrara siete hombres con el propósito de que ayudaran a “servir a las mesas con buenas obras”. De esta manera estos servidores se hicieron cargo de atender a las necesidades materiales de la comunidad. Así, los apóstoles podrían darse por entero al trabajo espiritual.</a:t>
            </a:r>
          </a:p>
          <a:p>
            <a:pPr algn="just"/>
            <a:r>
              <a:rPr lang="es-ES" altLang="x-none" sz="2400" dirty="0">
                <a:solidFill>
                  <a:schemeClr val="bg1"/>
                </a:solidFill>
              </a:rPr>
              <a:t>Este cargo especial de Diaconisa consiste en atender las necesidades.</a:t>
            </a:r>
          </a:p>
          <a:p>
            <a:pPr algn="just"/>
            <a:endParaRPr lang="es-ES_tradnl" dirty="0"/>
          </a:p>
          <a:p>
            <a:pPr algn="just"/>
            <a:endParaRPr lang="es-ES_tradnl" dirty="0"/>
          </a:p>
        </p:txBody>
      </p:sp>
    </p:spTree>
    <p:extLst>
      <p:ext uri="{BB962C8B-B14F-4D97-AF65-F5344CB8AC3E}">
        <p14:creationId xmlns:p14="http://schemas.microsoft.com/office/powerpoint/2010/main" val="18101801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F1578-4C49-5E46-BCB6-E9662BA379D0}"/>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1003869852"/>
              </p:ext>
            </p:extLst>
          </p:nvPr>
        </p:nvGraphicFramePr>
        <p:xfrm>
          <a:off x="1914971" y="1804109"/>
          <a:ext cx="812846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270933" y="222406"/>
            <a:ext cx="11921067" cy="2062103"/>
          </a:xfrm>
          <a:prstGeom prst="rect">
            <a:avLst/>
          </a:prstGeom>
        </p:spPr>
        <p:txBody>
          <a:bodyPr wrap="square">
            <a:spAutoFit/>
          </a:bodyPr>
          <a:lstStyle/>
          <a:p>
            <a:pPr algn="ctr"/>
            <a:r>
              <a:rPr lang="es-ES_tradnl" sz="4000" dirty="0">
                <a:solidFill>
                  <a:srgbClr val="CA1F6F"/>
                </a:solidFill>
                <a:latin typeface="Abadi MT Condensed Extra Bold" charset="0"/>
                <a:ea typeface="Abadi MT Condensed Extra Bold" charset="0"/>
                <a:cs typeface="Abadi MT Condensed Extra Bold" charset="0"/>
              </a:rPr>
              <a:t>Las buenas Obras que debe </a:t>
            </a:r>
          </a:p>
          <a:p>
            <a:pPr algn="ctr"/>
            <a:r>
              <a:rPr lang="es-ES_tradnl" sz="4000" dirty="0">
                <a:solidFill>
                  <a:srgbClr val="CA1F6F"/>
                </a:solidFill>
                <a:latin typeface="Abadi MT Condensed Extra Bold" charset="0"/>
                <a:ea typeface="Abadi MT Condensed Extra Bold" charset="0"/>
                <a:cs typeface="Abadi MT Condensed Extra Bold" charset="0"/>
              </a:rPr>
              <a:t>realizar una Diaconisa son:</a:t>
            </a:r>
          </a:p>
          <a:p>
            <a:pPr algn="ctr"/>
            <a:endParaRPr lang="en-US" sz="4800" dirty="0">
              <a:solidFill>
                <a:srgbClr val="CA1F6F"/>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1811413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F9E6D-E3D8-F842-9C9C-2B12D89A13BE}"/>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ángulo 4"/>
          <p:cNvSpPr/>
          <p:nvPr/>
        </p:nvSpPr>
        <p:spPr>
          <a:xfrm>
            <a:off x="1543311" y="457009"/>
            <a:ext cx="9105377" cy="1538883"/>
          </a:xfrm>
          <a:prstGeom prst="rect">
            <a:avLst/>
          </a:prstGeom>
        </p:spPr>
        <p:txBody>
          <a:bodyPr wrap="none">
            <a:spAutoFit/>
          </a:bodyPr>
          <a:lstStyle/>
          <a:p>
            <a:pPr algn="ctr"/>
            <a:r>
              <a:rPr lang="es-ES_tradnl" sz="4000" b="1" dirty="0">
                <a:solidFill>
                  <a:schemeClr val="bg1"/>
                </a:solidFill>
                <a:latin typeface="Abadi MT Condensed Extra Bold" charset="0"/>
                <a:ea typeface="Abadi MT Condensed Extra Bold" charset="0"/>
                <a:cs typeface="Abadi MT Condensed Extra Bold" charset="0"/>
              </a:rPr>
              <a:t>Las buenas Obras que debe realizar </a:t>
            </a:r>
          </a:p>
          <a:p>
            <a:pPr algn="ctr"/>
            <a:r>
              <a:rPr lang="es-ES_tradnl" sz="4000" b="1" dirty="0">
                <a:solidFill>
                  <a:schemeClr val="bg1"/>
                </a:solidFill>
                <a:latin typeface="Abadi MT Condensed Extra Bold" charset="0"/>
                <a:ea typeface="Abadi MT Condensed Extra Bold" charset="0"/>
                <a:cs typeface="Abadi MT Condensed Extra Bold" charset="0"/>
              </a:rPr>
              <a:t>una Diaconisa también </a:t>
            </a:r>
            <a:r>
              <a:rPr lang="es-ES_tradnl" sz="4000" b="1" dirty="0" smtClean="0">
                <a:solidFill>
                  <a:schemeClr val="bg1"/>
                </a:solidFill>
                <a:latin typeface="Abadi MT Condensed Extra Bold" charset="0"/>
                <a:ea typeface="Abadi MT Condensed Extra Bold" charset="0"/>
                <a:cs typeface="Abadi MT Condensed Extra Bold" charset="0"/>
              </a:rPr>
              <a:t>incluye</a:t>
            </a:r>
            <a:r>
              <a:rPr lang="en-US" sz="5400" dirty="0">
                <a:ln w="0"/>
                <a:solidFill>
                  <a:schemeClr val="bg1"/>
                </a:solidFill>
                <a:effectLst>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a:t>
            </a:r>
            <a:endParaRPr lang="en-US" sz="5400" dirty="0">
              <a:ln w="0"/>
              <a:solidFill>
                <a:schemeClr val="bg1"/>
              </a:solidFill>
              <a:effectLst>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endParaRPr>
          </a:p>
        </p:txBody>
      </p:sp>
      <p:sp>
        <p:nvSpPr>
          <p:cNvPr id="2" name="Marcador de contenido 1"/>
          <p:cNvSpPr>
            <a:spLocks noGrp="1"/>
          </p:cNvSpPr>
          <p:nvPr>
            <p:ph idx="1"/>
          </p:nvPr>
        </p:nvSpPr>
        <p:spPr>
          <a:xfrm>
            <a:off x="1627587" y="2228076"/>
            <a:ext cx="9362816" cy="3541339"/>
          </a:xfrm>
        </p:spPr>
        <p:txBody>
          <a:bodyPr>
            <a:noAutofit/>
          </a:bodyPr>
          <a:lstStyle/>
          <a:p>
            <a:pPr algn="just"/>
            <a:r>
              <a:rPr lang="es-ES_tradnl" sz="3200" dirty="0">
                <a:solidFill>
                  <a:schemeClr val="bg1"/>
                </a:solidFill>
              </a:rPr>
              <a:t>Cuidarse a sí misma, Hacer chequeos ginecológicos, osteoporosis, chequeo bucal. </a:t>
            </a:r>
          </a:p>
          <a:p>
            <a:pPr algn="just"/>
            <a:r>
              <a:rPr lang="es-ES_tradnl" sz="3200" dirty="0">
                <a:solidFill>
                  <a:schemeClr val="bg1"/>
                </a:solidFill>
              </a:rPr>
              <a:t>Cuidar sus pensamientos y actitudes que den buen testimonio.</a:t>
            </a:r>
          </a:p>
          <a:p>
            <a:pPr algn="just"/>
            <a:r>
              <a:rPr lang="es-ES_tradnl" sz="3200" dirty="0">
                <a:solidFill>
                  <a:schemeClr val="bg1"/>
                </a:solidFill>
              </a:rPr>
              <a:t>Cuidar su carácter.</a:t>
            </a:r>
          </a:p>
          <a:p>
            <a:pPr algn="just"/>
            <a:r>
              <a:rPr lang="es-ES_tradnl" sz="3200" dirty="0">
                <a:solidFill>
                  <a:schemeClr val="bg1"/>
                </a:solidFill>
              </a:rPr>
              <a:t>Cuidar su hogar y su familia.</a:t>
            </a:r>
          </a:p>
          <a:p>
            <a:pPr algn="just"/>
            <a:endParaRPr lang="en-US" sz="3200" dirty="0">
              <a:solidFill>
                <a:schemeClr val="bg1"/>
              </a:solidFill>
            </a:endParaRPr>
          </a:p>
        </p:txBody>
      </p:sp>
    </p:spTree>
    <p:extLst>
      <p:ext uri="{BB962C8B-B14F-4D97-AF65-F5344CB8AC3E}">
        <p14:creationId xmlns:p14="http://schemas.microsoft.com/office/powerpoint/2010/main" val="660123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64A6D-5E3D-9B43-A3DF-C08D5CE71F37}"/>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362938" y="1079155"/>
            <a:ext cx="9935327" cy="6321286"/>
          </a:xfrm>
        </p:spPr>
        <p:txBody>
          <a:bodyPr>
            <a:normAutofit/>
          </a:bodyPr>
          <a:lstStyle/>
          <a:p>
            <a:pPr marL="0" indent="0" algn="just">
              <a:buNone/>
            </a:pPr>
            <a:r>
              <a:rPr lang="en-US" dirty="0">
                <a:solidFill>
                  <a:srgbClr val="CA1F6F"/>
                </a:solidFill>
              </a:rPr>
              <a:t>The good deeds were not, nor were they intended to be the means by which someone could be saved or become righteous.</a:t>
            </a:r>
          </a:p>
          <a:p>
            <a:pPr marL="0" indent="0" algn="just">
              <a:buNone/>
            </a:pPr>
            <a:r>
              <a:rPr lang="en-US" dirty="0">
                <a:solidFill>
                  <a:srgbClr val="CA1F6F"/>
                </a:solidFill>
              </a:rPr>
              <a:t>Judaism lost sight of good deeds, and they focused solely on man's effort to comply with the law. As if the works performed gave man a right over God and were sufficient to confer upon him inner </a:t>
            </a:r>
            <a:r>
              <a:rPr lang="en-US" b="1" u="sng" dirty="0">
                <a:solidFill>
                  <a:srgbClr val="CA1F6F"/>
                </a:solidFill>
              </a:rPr>
              <a:t>justice</a:t>
            </a:r>
            <a:r>
              <a:rPr lang="en-US" dirty="0">
                <a:solidFill>
                  <a:srgbClr val="CA1F6F"/>
                </a:solidFill>
              </a:rPr>
              <a:t>. Against this degraded conception of religion it is against which Jesus will rise by making present the one sense of human works: to manifest the </a:t>
            </a:r>
            <a:r>
              <a:rPr lang="en-US" b="1" u="sng" dirty="0">
                <a:solidFill>
                  <a:srgbClr val="CA1F6F"/>
                </a:solidFill>
              </a:rPr>
              <a:t>glory</a:t>
            </a:r>
            <a:r>
              <a:rPr lang="en-US" dirty="0">
                <a:solidFill>
                  <a:srgbClr val="CA1F6F"/>
                </a:solidFill>
              </a:rPr>
              <a:t> of God, the only one who works through man.</a:t>
            </a:r>
          </a:p>
          <a:p>
            <a:pPr marL="0" indent="0" algn="just">
              <a:buNone/>
            </a:pPr>
            <a:r>
              <a:rPr lang="en-US" dirty="0">
                <a:solidFill>
                  <a:srgbClr val="CA1F6F"/>
                </a:solidFill>
              </a:rPr>
              <a:t>The means for our salvation and justification is the work of our Lord Jesus Christ. He did everything necessary for our salvation. </a:t>
            </a:r>
          </a:p>
        </p:txBody>
      </p:sp>
    </p:spTree>
    <p:extLst>
      <p:ext uri="{BB962C8B-B14F-4D97-AF65-F5344CB8AC3E}">
        <p14:creationId xmlns:p14="http://schemas.microsoft.com/office/powerpoint/2010/main" val="16625015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C84B35-A660-F248-AE28-8AFB9427B7E6}"/>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3124200" y="1195092"/>
            <a:ext cx="6042991" cy="4340825"/>
          </a:xfrm>
          <a:noFill/>
        </p:spPr>
        <p:txBody>
          <a:bodyPr>
            <a:noAutofit/>
          </a:bodyPr>
          <a:lstStyle/>
          <a:p>
            <a:pPr algn="ctr"/>
            <a:r>
              <a:rPr lang="es-ES_tradnl" sz="6000" dirty="0">
                <a:solidFill>
                  <a:schemeClr val="bg1"/>
                </a:solidFill>
                <a:latin typeface="Abadi MT Condensed Extra Bold" charset="0"/>
                <a:ea typeface="Abadi MT Condensed Extra Bold" charset="0"/>
                <a:cs typeface="Abadi MT Condensed Extra Bold" charset="0"/>
              </a:rPr>
              <a:t>LAS BUENAS OBRAS SON EL RESULTADO DEL SERVICIO A DIOS</a:t>
            </a:r>
            <a:endParaRPr lang="es-ES_tradnl" sz="60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6254439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C704E17-0B97-2A46-AD36-B2AD7388C817}"/>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4541005" y="1697886"/>
            <a:ext cx="6664271" cy="3462228"/>
          </a:xfrm>
          <a:noFill/>
        </p:spPr>
        <p:txBody>
          <a:bodyPr>
            <a:noAutofit/>
          </a:bodyPr>
          <a:lstStyle/>
          <a:p>
            <a:pPr marL="0" indent="0" algn="ctr">
              <a:lnSpc>
                <a:spcPct val="100000"/>
              </a:lnSpc>
              <a:spcBef>
                <a:spcPts val="0"/>
              </a:spcBef>
              <a:buNone/>
              <a:defRPr/>
            </a:pPr>
            <a:r>
              <a:rPr lang="es-ES_tradnl" sz="5400" dirty="0">
                <a:solidFill>
                  <a:srgbClr val="CA1F6F"/>
                </a:solidFill>
              </a:rPr>
              <a:t>“El que no vive para servir, no sirve para vivir</a:t>
            </a:r>
            <a:r>
              <a:rPr lang="es-ES_tradnl" sz="5400" dirty="0" smtClean="0">
                <a:solidFill>
                  <a:srgbClr val="CA1F6F"/>
                </a:solidFill>
              </a:rPr>
              <a:t>.”</a:t>
            </a:r>
          </a:p>
          <a:p>
            <a:pPr marL="0" indent="0" algn="ctr">
              <a:lnSpc>
                <a:spcPct val="100000"/>
              </a:lnSpc>
              <a:spcBef>
                <a:spcPts val="0"/>
              </a:spcBef>
              <a:buNone/>
              <a:defRPr/>
            </a:pPr>
            <a:endParaRPr lang="es-ES_tradnl" sz="5400" dirty="0" smtClean="0">
              <a:solidFill>
                <a:srgbClr val="CA1F6F"/>
              </a:solidFill>
            </a:endParaRPr>
          </a:p>
          <a:p>
            <a:pPr marL="0" indent="0" algn="ctr">
              <a:lnSpc>
                <a:spcPct val="100000"/>
              </a:lnSpc>
              <a:spcBef>
                <a:spcPts val="0"/>
              </a:spcBef>
              <a:buNone/>
              <a:defRPr/>
            </a:pPr>
            <a:r>
              <a:rPr lang="es-ES_tradnl" dirty="0" smtClean="0">
                <a:solidFill>
                  <a:srgbClr val="CA1F6F"/>
                </a:solidFill>
              </a:rPr>
              <a:t>Madre </a:t>
            </a:r>
            <a:r>
              <a:rPr lang="es-ES_tradnl" dirty="0">
                <a:solidFill>
                  <a:srgbClr val="CA1F6F"/>
                </a:solidFill>
              </a:rPr>
              <a:t>Teresa de Calcuta</a:t>
            </a:r>
          </a:p>
          <a:p>
            <a:pPr marL="0" lvl="0" indent="0">
              <a:lnSpc>
                <a:spcPct val="100000"/>
              </a:lnSpc>
              <a:spcBef>
                <a:spcPts val="0"/>
              </a:spcBef>
              <a:buNone/>
              <a:defRPr/>
            </a:pPr>
            <a:endParaRPr lang="es-ES_tradnl" sz="4000" dirty="0">
              <a:solidFill>
                <a:srgbClr val="CA1F6F"/>
              </a:solidFill>
            </a:endParaRPr>
          </a:p>
        </p:txBody>
      </p:sp>
    </p:spTree>
    <p:extLst>
      <p:ext uri="{BB962C8B-B14F-4D97-AF65-F5344CB8AC3E}">
        <p14:creationId xmlns:p14="http://schemas.microsoft.com/office/powerpoint/2010/main" val="23481125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452A3F2-41FD-8B42-AE3B-E9C06B06F960}"/>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149458" y="1456036"/>
            <a:ext cx="10197884" cy="3462228"/>
          </a:xfrm>
          <a:noFill/>
        </p:spPr>
        <p:txBody>
          <a:bodyPr>
            <a:noAutofit/>
          </a:bodyPr>
          <a:lstStyle/>
          <a:p>
            <a:pPr marL="0" indent="0" algn="ctr">
              <a:buNone/>
            </a:pPr>
            <a:r>
              <a:rPr lang="es-ES_tradnl" sz="4400" b="1" dirty="0">
                <a:solidFill>
                  <a:schemeClr val="bg1"/>
                </a:solidFill>
              </a:rPr>
              <a:t>“Así como el Hijo del Hombre no vino para ser servido, sino para servir y para dar su vida en rescate por muchos”. </a:t>
            </a:r>
            <a:endParaRPr lang="es-ES_tradnl" sz="4400" b="1" dirty="0" smtClean="0">
              <a:solidFill>
                <a:schemeClr val="bg1"/>
              </a:solidFill>
            </a:endParaRPr>
          </a:p>
          <a:p>
            <a:pPr marL="0" indent="0" algn="ctr">
              <a:buNone/>
            </a:pPr>
            <a:endParaRPr lang="es-ES_tradnl" sz="3600" b="1" dirty="0">
              <a:solidFill>
                <a:schemeClr val="bg1"/>
              </a:solidFill>
            </a:endParaRPr>
          </a:p>
          <a:p>
            <a:pPr marL="0" indent="0" algn="ctr">
              <a:buNone/>
            </a:pPr>
            <a:r>
              <a:rPr lang="es-ES_tradnl" sz="3600" b="1" dirty="0" smtClean="0">
                <a:solidFill>
                  <a:schemeClr val="bg1"/>
                </a:solidFill>
              </a:rPr>
              <a:t>Jesús</a:t>
            </a:r>
            <a:r>
              <a:rPr lang="es-ES_tradnl" sz="3600" b="1" dirty="0">
                <a:solidFill>
                  <a:schemeClr val="bg1"/>
                </a:solidFill>
              </a:rPr>
              <a:t>, Mateo 20:28</a:t>
            </a: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23955442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63BE63-748C-894A-B827-6451AF87769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2404436" y="1078597"/>
            <a:ext cx="8724683" cy="3769675"/>
          </a:xfrm>
          <a:noFill/>
        </p:spPr>
        <p:txBody>
          <a:bodyPr vert="horz" lIns="91440" tIns="45720" rIns="91440" bIns="45720" rtlCol="0" anchor="t">
            <a:noAutofit/>
          </a:bodyPr>
          <a:lstStyle/>
          <a:p>
            <a:pPr algn="ctr"/>
            <a:r>
              <a:rPr lang="es-ES" sz="5400" b="1" dirty="0">
                <a:solidFill>
                  <a:schemeClr val="bg1"/>
                </a:solidFill>
                <a:ea typeface="Candara" charset="0"/>
                <a:cs typeface="Candara" charset="0"/>
              </a:rPr>
              <a:t>“</a:t>
            </a:r>
            <a:r>
              <a:rPr lang="es-ES_tradnl" sz="5400" b="1" dirty="0">
                <a:solidFill>
                  <a:schemeClr val="bg1"/>
                </a:solidFill>
                <a:ea typeface="Candara" charset="0"/>
                <a:cs typeface="Candara" charset="0"/>
              </a:rPr>
              <a:t>La verdadera dicha sólo se encuentra en una vida de servicio</a:t>
            </a:r>
            <a:r>
              <a:rPr lang="es-ES" sz="5400" b="1" dirty="0">
                <a:solidFill>
                  <a:schemeClr val="bg1"/>
                </a:solidFill>
                <a:ea typeface="Candara" charset="0"/>
                <a:cs typeface="Candara" charset="0"/>
              </a:rPr>
              <a:t>". </a:t>
            </a:r>
            <a:r>
              <a:rPr lang="es-ES" sz="5400" dirty="0" smtClean="0">
                <a:solidFill>
                  <a:schemeClr val="bg1"/>
                </a:solidFill>
                <a:ea typeface="Candara" charset="0"/>
                <a:cs typeface="Candara" charset="0"/>
              </a:rPr>
              <a:t/>
            </a:r>
            <a:br>
              <a:rPr lang="es-ES" sz="5400" dirty="0" smtClean="0">
                <a:solidFill>
                  <a:schemeClr val="bg1"/>
                </a:solidFill>
                <a:ea typeface="Candara" charset="0"/>
                <a:cs typeface="Candara" charset="0"/>
              </a:rPr>
            </a:br>
            <a:r>
              <a:rPr lang="es-ES" sz="5400" dirty="0">
                <a:solidFill>
                  <a:schemeClr val="bg1"/>
                </a:solidFill>
                <a:ea typeface="Candara" charset="0"/>
                <a:cs typeface="Candara" charset="0"/>
              </a:rPr>
              <a:t/>
            </a:r>
            <a:br>
              <a:rPr lang="es-ES" sz="5400" dirty="0">
                <a:solidFill>
                  <a:schemeClr val="bg1"/>
                </a:solidFill>
                <a:ea typeface="Candara" charset="0"/>
                <a:cs typeface="Candara" charset="0"/>
              </a:rPr>
            </a:br>
            <a:r>
              <a:rPr lang="es-ES" sz="2800" i="1" dirty="0">
                <a:solidFill>
                  <a:schemeClr val="bg1"/>
                </a:solidFill>
                <a:ea typeface="Candara" charset="0"/>
                <a:cs typeface="Candara" charset="0"/>
              </a:rPr>
              <a:t>Elena G. White-En lugares Celestiales.</a:t>
            </a:r>
            <a:r>
              <a:rPr lang="en-US" sz="5400" i="1" dirty="0">
                <a:latin typeface="+mn-lt"/>
                <a:ea typeface="Candara" charset="0"/>
                <a:cs typeface="Candara" charset="0"/>
              </a:rPr>
              <a:t/>
            </a:r>
            <a:br>
              <a:rPr lang="en-US" sz="5400" i="1" dirty="0">
                <a:latin typeface="+mn-lt"/>
                <a:ea typeface="Candara" charset="0"/>
                <a:cs typeface="Candara" charset="0"/>
              </a:rPr>
            </a:br>
            <a:endParaRPr lang="en-US" sz="5400" dirty="0">
              <a:latin typeface="+mn-lt"/>
            </a:endParaRPr>
          </a:p>
        </p:txBody>
      </p:sp>
    </p:spTree>
    <p:extLst>
      <p:ext uri="{BB962C8B-B14F-4D97-AF65-F5344CB8AC3E}">
        <p14:creationId xmlns:p14="http://schemas.microsoft.com/office/powerpoint/2010/main" val="3128745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19ABBE-5EDC-1A43-AF3A-E7F7DDCC6494}"/>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4633994" y="237250"/>
            <a:ext cx="10675702" cy="2397443"/>
          </a:xfrm>
        </p:spPr>
        <p:txBody>
          <a:bodyPr vert="horz" lIns="91440" tIns="45720" rIns="91440" bIns="45720" rtlCol="0" anchor="t">
            <a:normAutofit/>
          </a:bodyPr>
          <a:lstStyle/>
          <a:p>
            <a:r>
              <a:rPr lang="en-US" sz="3200" dirty="0">
                <a:solidFill>
                  <a:srgbClr val="CA1F6F"/>
                </a:solidFill>
                <a:latin typeface="Abadi MT Condensed Extra Bold" charset="0"/>
                <a:ea typeface="Abadi MT Condensed Extra Bold" charset="0"/>
                <a:cs typeface="Abadi MT Condensed Extra Bold" charset="0"/>
              </a:rPr>
              <a:t>DINÁMICA:  </a:t>
            </a:r>
            <a:r>
              <a:rPr lang="en-US" sz="3200" dirty="0" err="1">
                <a:solidFill>
                  <a:srgbClr val="CA1F6F"/>
                </a:solidFill>
                <a:latin typeface="Abadi MT Condensed Extra Bold" charset="0"/>
                <a:ea typeface="Abadi MT Condensed Extra Bold" charset="0"/>
                <a:cs typeface="Abadi MT Condensed Extra Bold" charset="0"/>
              </a:rPr>
              <a:t>Analicen</a:t>
            </a:r>
            <a:r>
              <a:rPr lang="en-US" sz="3200" dirty="0">
                <a:solidFill>
                  <a:srgbClr val="CA1F6F"/>
                </a:solidFill>
                <a:latin typeface="Abadi MT Condensed Extra Bold" charset="0"/>
                <a:ea typeface="Abadi MT Condensed Extra Bold" charset="0"/>
                <a:cs typeface="Abadi MT Condensed Extra Bold" charset="0"/>
              </a:rPr>
              <a:t> </a:t>
            </a:r>
            <a:r>
              <a:rPr lang="en-US" sz="3200" dirty="0" err="1">
                <a:solidFill>
                  <a:srgbClr val="CA1F6F"/>
                </a:solidFill>
                <a:latin typeface="Abadi MT Condensed Extra Bold" charset="0"/>
                <a:ea typeface="Abadi MT Condensed Extra Bold" charset="0"/>
                <a:cs typeface="Abadi MT Condensed Extra Bold" charset="0"/>
              </a:rPr>
              <a:t>en</a:t>
            </a:r>
            <a:r>
              <a:rPr lang="en-US" sz="3200" dirty="0">
                <a:solidFill>
                  <a:srgbClr val="CA1F6F"/>
                </a:solidFill>
                <a:latin typeface="Abadi MT Condensed Extra Bold" charset="0"/>
                <a:ea typeface="Abadi MT Condensed Extra Bold" charset="0"/>
                <a:cs typeface="Abadi MT Condensed Extra Bold" charset="0"/>
              </a:rPr>
              <a:t> </a:t>
            </a:r>
            <a:r>
              <a:rPr lang="en-US" sz="3200" dirty="0" err="1">
                <a:solidFill>
                  <a:srgbClr val="CA1F6F"/>
                </a:solidFill>
                <a:latin typeface="Abadi MT Condensed Extra Bold" charset="0"/>
                <a:ea typeface="Abadi MT Condensed Extra Bold" charset="0"/>
                <a:cs typeface="Abadi MT Condensed Extra Bold" charset="0"/>
              </a:rPr>
              <a:t>pareja</a:t>
            </a:r>
            <a:r>
              <a:rPr lang="en-US" sz="3200" dirty="0">
                <a:solidFill>
                  <a:srgbClr val="CA1F6F"/>
                </a:solidFill>
                <a:latin typeface="Abadi MT Condensed Extra Bold" charset="0"/>
                <a:ea typeface="Abadi MT Condensed Extra Bold" charset="0"/>
                <a:cs typeface="Abadi MT Condensed Extra Bold" charset="0"/>
              </a:rPr>
              <a:t> </a:t>
            </a:r>
            <a:r>
              <a:rPr lang="en-US" sz="3200" dirty="0" err="1">
                <a:solidFill>
                  <a:srgbClr val="CA1F6F"/>
                </a:solidFill>
                <a:latin typeface="Abadi MT Condensed Extra Bold" charset="0"/>
                <a:ea typeface="Abadi MT Condensed Extra Bold" charset="0"/>
                <a:cs typeface="Abadi MT Condensed Extra Bold" charset="0"/>
              </a:rPr>
              <a:t>los</a:t>
            </a:r>
            <a:r>
              <a:rPr lang="en-US" sz="3200" dirty="0">
                <a:solidFill>
                  <a:srgbClr val="CA1F6F"/>
                </a:solidFill>
                <a:latin typeface="Abadi MT Condensed Extra Bold" charset="0"/>
                <a:ea typeface="Abadi MT Condensed Extra Bold" charset="0"/>
                <a:cs typeface="Abadi MT Condensed Extra Bold" charset="0"/>
              </a:rPr>
              <a:t> </a:t>
            </a:r>
            <a:r>
              <a:rPr lang="en-US" sz="3200" dirty="0" smtClean="0">
                <a:solidFill>
                  <a:srgbClr val="CA1F6F"/>
                </a:solidFill>
                <a:latin typeface="Abadi MT Condensed Extra Bold" charset="0"/>
                <a:ea typeface="Abadi MT Condensed Extra Bold" charset="0"/>
                <a:cs typeface="Abadi MT Condensed Extra Bold" charset="0"/>
              </a:rPr>
              <a:t/>
            </a:r>
            <a:br>
              <a:rPr lang="en-US" sz="3200" dirty="0" smtClean="0">
                <a:solidFill>
                  <a:srgbClr val="CA1F6F"/>
                </a:solidFill>
                <a:latin typeface="Abadi MT Condensed Extra Bold" charset="0"/>
                <a:ea typeface="Abadi MT Condensed Extra Bold" charset="0"/>
                <a:cs typeface="Abadi MT Condensed Extra Bold" charset="0"/>
              </a:rPr>
            </a:br>
            <a:r>
              <a:rPr lang="en-US" sz="3200" dirty="0" err="1" smtClean="0">
                <a:solidFill>
                  <a:srgbClr val="CA1F6F"/>
                </a:solidFill>
                <a:latin typeface="Abadi MT Condensed Extra Bold" charset="0"/>
                <a:ea typeface="Abadi MT Condensed Extra Bold" charset="0"/>
                <a:cs typeface="Abadi MT Condensed Extra Bold" charset="0"/>
              </a:rPr>
              <a:t>textos</a:t>
            </a:r>
            <a:r>
              <a:rPr lang="en-US" sz="3200" dirty="0" smtClean="0">
                <a:solidFill>
                  <a:srgbClr val="CA1F6F"/>
                </a:solidFill>
                <a:latin typeface="Abadi MT Condensed Extra Bold" charset="0"/>
                <a:ea typeface="Abadi MT Condensed Extra Bold" charset="0"/>
                <a:cs typeface="Abadi MT Condensed Extra Bold" charset="0"/>
              </a:rPr>
              <a:t> </a:t>
            </a:r>
            <a:r>
              <a:rPr lang="en-US" sz="3200" dirty="0" err="1">
                <a:solidFill>
                  <a:srgbClr val="CA1F6F"/>
                </a:solidFill>
                <a:latin typeface="Abadi MT Condensed Extra Bold" charset="0"/>
                <a:ea typeface="Abadi MT Condensed Extra Bold" charset="0"/>
                <a:cs typeface="Abadi MT Condensed Extra Bold" charset="0"/>
              </a:rPr>
              <a:t>bíblicos</a:t>
            </a:r>
            <a:r>
              <a:rPr lang="en-US" sz="3600" dirty="0">
                <a:solidFill>
                  <a:srgbClr val="CA1F6F"/>
                </a:solidFill>
                <a:latin typeface="Abadi MT Condensed Extra Bold" charset="0"/>
                <a:ea typeface="Abadi MT Condensed Extra Bold" charset="0"/>
                <a:cs typeface="Abadi MT Condensed Extra Bold" charset="0"/>
              </a:rPr>
              <a:t/>
            </a:r>
            <a:br>
              <a:rPr lang="en-US" sz="3600" dirty="0">
                <a:solidFill>
                  <a:srgbClr val="CA1F6F"/>
                </a:solidFill>
                <a:latin typeface="Abadi MT Condensed Extra Bold" charset="0"/>
                <a:ea typeface="Abadi MT Condensed Extra Bold" charset="0"/>
                <a:cs typeface="Abadi MT Condensed Extra Bold" charset="0"/>
              </a:rPr>
            </a:br>
            <a:r>
              <a:rPr lang="en-US" sz="2800" dirty="0" smtClean="0">
                <a:solidFill>
                  <a:srgbClr val="CA1F6F"/>
                </a:solidFill>
                <a:latin typeface="Abadi MT Condensed Extra Bold" charset="0"/>
                <a:ea typeface="Abadi MT Condensed Extra Bold" charset="0"/>
                <a:cs typeface="Abadi MT Condensed Extra Bold" charset="0"/>
              </a:rPr>
              <a:t>1 </a:t>
            </a:r>
            <a:r>
              <a:rPr lang="en-US" sz="2800" dirty="0">
                <a:solidFill>
                  <a:srgbClr val="CA1F6F"/>
                </a:solidFill>
                <a:latin typeface="Abadi MT Condensed Extra Bold" charset="0"/>
                <a:ea typeface="Abadi MT Condensed Extra Bold" charset="0"/>
                <a:cs typeface="Abadi MT Condensed Extra Bold" charset="0"/>
              </a:rPr>
              <a:t>Pedro 2:11-12</a:t>
            </a:r>
            <a:endParaRPr lang="en-US" sz="1400" dirty="0">
              <a:solidFill>
                <a:srgbClr val="CA1F6F"/>
              </a:solidFill>
              <a:latin typeface="Abadi MT Condensed Extra Bold" charset="0"/>
              <a:ea typeface="Abadi MT Condensed Extra Bold" charset="0"/>
              <a:cs typeface="Abadi MT Condensed Extra Bold" charset="0"/>
            </a:endParaRPr>
          </a:p>
        </p:txBody>
      </p:sp>
      <p:sp>
        <p:nvSpPr>
          <p:cNvPr id="4" name="Rectángulo 3"/>
          <p:cNvSpPr/>
          <p:nvPr/>
        </p:nvSpPr>
        <p:spPr>
          <a:xfrm>
            <a:off x="4633994" y="2101075"/>
            <a:ext cx="6673254" cy="4093428"/>
          </a:xfrm>
          <a:prstGeom prst="rect">
            <a:avLst/>
          </a:prstGeom>
        </p:spPr>
        <p:txBody>
          <a:bodyPr wrap="square">
            <a:spAutoFit/>
          </a:bodyPr>
          <a:lstStyle/>
          <a:p>
            <a:pPr algn="just"/>
            <a:r>
              <a:rPr lang="es-ES_tradnl" sz="2600" dirty="0">
                <a:solidFill>
                  <a:srgbClr val="CA1F6F"/>
                </a:solidFill>
              </a:rPr>
              <a:t>Pedro también escribió en cuanto al efecto de nuestras acciones sobre otros: “Amados, yo os ruego como a extranjeros y peregrinos, que os abstengáis de los deseos carnales que batallan contra el alma, manteniendo buena vuestra manera de vivir entre los gentiles; para que en lo que murmuran de vosotros como de malhechores, glorifiquen a Dios en el día de la visitación, al considerar vuestras buenas obras”</a:t>
            </a:r>
            <a:endParaRPr lang="es-ES" sz="2600" b="1" dirty="0">
              <a:solidFill>
                <a:srgbClr val="CA1F6F"/>
              </a:solidFill>
              <a:latin typeface="Calibri" pitchFamily="34" charset="0"/>
            </a:endParaRPr>
          </a:p>
          <a:p>
            <a:pPr algn="just"/>
            <a:endParaRPr lang="en-US" sz="2600" b="1" dirty="0">
              <a:solidFill>
                <a:srgbClr val="CA1F6F"/>
              </a:solidFill>
              <a:latin typeface="Calibri" pitchFamily="34" charset="0"/>
            </a:endParaRPr>
          </a:p>
        </p:txBody>
      </p:sp>
    </p:spTree>
    <p:extLst>
      <p:ext uri="{BB962C8B-B14F-4D97-AF65-F5344CB8AC3E}">
        <p14:creationId xmlns:p14="http://schemas.microsoft.com/office/powerpoint/2010/main" val="2140108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38B222-8F56-0146-819E-ABD9314E1224}"/>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3063551" y="1031557"/>
            <a:ext cx="6064898" cy="2397443"/>
          </a:xfrm>
        </p:spPr>
        <p:txBody>
          <a:bodyPr vert="horz" lIns="91440" tIns="45720" rIns="91440" bIns="45720" rtlCol="0" anchor="t">
            <a:normAutofit/>
          </a:bodyPr>
          <a:lstStyle/>
          <a:p>
            <a:pPr algn="ctr"/>
            <a:r>
              <a:rPr lang="en-US" sz="6000" dirty="0">
                <a:solidFill>
                  <a:schemeClr val="bg1"/>
                </a:solidFill>
                <a:latin typeface="Abadi MT Condensed Extra Bold" charset="0"/>
                <a:ea typeface="Abadi MT Condensed Extra Bold" charset="0"/>
                <a:cs typeface="Abadi MT Condensed Extra Bold" charset="0"/>
              </a:rPr>
              <a:t>TITO 3:14</a:t>
            </a:r>
            <a:endParaRPr lang="en-US" sz="6000" dirty="0">
              <a:solidFill>
                <a:schemeClr val="bg1"/>
              </a:solidFill>
              <a:latin typeface="Abadi MT Condensed Extra Bold" charset="0"/>
              <a:ea typeface="Abadi MT Condensed Extra Bold" charset="0"/>
              <a:cs typeface="Abadi MT Condensed Extra Bold" charset="0"/>
            </a:endParaRPr>
          </a:p>
        </p:txBody>
      </p:sp>
      <p:sp>
        <p:nvSpPr>
          <p:cNvPr id="4" name="Rectángulo 3"/>
          <p:cNvSpPr/>
          <p:nvPr/>
        </p:nvSpPr>
        <p:spPr>
          <a:xfrm>
            <a:off x="2014779" y="2230278"/>
            <a:ext cx="9411341" cy="4324261"/>
          </a:xfrm>
          <a:prstGeom prst="rect">
            <a:avLst/>
          </a:prstGeom>
        </p:spPr>
        <p:txBody>
          <a:bodyPr wrap="square">
            <a:spAutoFit/>
          </a:bodyPr>
          <a:lstStyle/>
          <a:p>
            <a:pPr algn="ctr">
              <a:spcAft>
                <a:spcPts val="600"/>
              </a:spcAft>
            </a:pPr>
            <a:r>
              <a:rPr lang="es-ES_tradnl" sz="5400" dirty="0" smtClean="0">
                <a:solidFill>
                  <a:schemeClr val="bg1"/>
                </a:solidFill>
              </a:rPr>
              <a:t>“Y </a:t>
            </a:r>
            <a:r>
              <a:rPr lang="es-ES_tradnl" sz="5400" dirty="0">
                <a:solidFill>
                  <a:schemeClr val="bg1"/>
                </a:solidFill>
              </a:rPr>
              <a:t>aprendan también los nuestros a ocuparse en buenas obras para los casos de necesidad</a:t>
            </a:r>
            <a:r>
              <a:rPr lang="es-ES_tradnl" sz="5400" dirty="0" smtClean="0">
                <a:solidFill>
                  <a:schemeClr val="bg1"/>
                </a:solidFill>
              </a:rPr>
              <a:t>…”</a:t>
            </a:r>
            <a:endParaRPr lang="es-ES" sz="4800" b="1" dirty="0">
              <a:solidFill>
                <a:schemeClr val="bg1"/>
              </a:solidFill>
              <a:latin typeface="Calibri" pitchFamily="34" charset="0"/>
            </a:endParaRPr>
          </a:p>
          <a:p>
            <a:pPr algn="ctr">
              <a:spcAft>
                <a:spcPts val="600"/>
              </a:spcAft>
            </a:pPr>
            <a:endParaRPr lang="en-US" sz="5400" b="1" dirty="0">
              <a:solidFill>
                <a:schemeClr val="bg1"/>
              </a:solidFill>
              <a:latin typeface="Calibri" pitchFamily="34" charset="0"/>
            </a:endParaRPr>
          </a:p>
        </p:txBody>
      </p:sp>
    </p:spTree>
    <p:extLst>
      <p:ext uri="{BB962C8B-B14F-4D97-AF65-F5344CB8AC3E}">
        <p14:creationId xmlns:p14="http://schemas.microsoft.com/office/powerpoint/2010/main" val="20014408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07F8E70-2386-0545-8CEB-8EBF3C2AF7A4}"/>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549884" y="2073844"/>
            <a:ext cx="8864977" cy="4419599"/>
          </a:xfrm>
        </p:spPr>
        <p:txBody>
          <a:bodyPr>
            <a:noAutofit/>
          </a:bodyPr>
          <a:lstStyle/>
          <a:p>
            <a:pPr algn="just"/>
            <a:r>
              <a:rPr lang="es-ES_tradnl" dirty="0">
                <a:solidFill>
                  <a:srgbClr val="CA1F6F"/>
                </a:solidFill>
                <a:latin typeface="Segoe UI" charset="0"/>
              </a:rPr>
              <a:t>Has escuchado la vieja expresión: </a:t>
            </a:r>
            <a:r>
              <a:rPr lang="es-ES_tradnl" b="1" dirty="0">
                <a:solidFill>
                  <a:srgbClr val="CA1F6F"/>
                </a:solidFill>
                <a:latin typeface="Segoe UI" charset="0"/>
              </a:rPr>
              <a:t>“Practica lo que predicas”</a:t>
            </a:r>
            <a:r>
              <a:rPr lang="es-ES_tradnl" dirty="0">
                <a:solidFill>
                  <a:srgbClr val="CA1F6F"/>
                </a:solidFill>
                <a:latin typeface="Segoe UI" charset="0"/>
              </a:rPr>
              <a:t> Para quienes nos rodean, es crucial. Decimos que Dios es amor; pero ¿vivimos en amor? Hablamos de nuestra devoción a Cristo; pero ¿mostramos realmente esa devoción en nuestra vida diaria?</a:t>
            </a:r>
          </a:p>
          <a:p>
            <a:pPr algn="just"/>
            <a:r>
              <a:rPr lang="es-ES_tradnl" dirty="0">
                <a:solidFill>
                  <a:srgbClr val="CA1F6F"/>
                </a:solidFill>
                <a:latin typeface="Segoe UI" charset="0"/>
              </a:rPr>
              <a:t>Otro viejo dicho dice: </a:t>
            </a:r>
            <a:r>
              <a:rPr lang="es-ES_tradnl" b="1" dirty="0">
                <a:solidFill>
                  <a:srgbClr val="CA1F6F"/>
                </a:solidFill>
                <a:latin typeface="Segoe UI" charset="0"/>
              </a:rPr>
              <a:t>“A nadie le importa lo que sabes hasta que sabe que le importas.” </a:t>
            </a:r>
            <a:r>
              <a:rPr lang="es-ES_tradnl" dirty="0">
                <a:solidFill>
                  <a:srgbClr val="CA1F6F"/>
                </a:solidFill>
                <a:latin typeface="Segoe UI" charset="0"/>
              </a:rPr>
              <a:t>Predicamos a la gente cada día con nuestras acciones. Nos ven y miran quiénes somos antes de que abramos la boca.</a:t>
            </a:r>
          </a:p>
          <a:p>
            <a:pPr algn="just"/>
            <a:endParaRPr lang="en-US" dirty="0">
              <a:ln w="0"/>
              <a:solidFill>
                <a:srgbClr val="CA1F6F"/>
              </a:solidFill>
              <a:effectLst>
                <a:outerShdw blurRad="38100" dist="19050" dir="2700000" algn="tl" rotWithShape="0">
                  <a:schemeClr val="dk1">
                    <a:alpha val="40000"/>
                  </a:schemeClr>
                </a:outerShdw>
              </a:effectLst>
              <a:latin typeface="Segoe UI" charset="0"/>
            </a:endParaRPr>
          </a:p>
        </p:txBody>
      </p:sp>
      <p:sp>
        <p:nvSpPr>
          <p:cNvPr id="2" name="Título 1"/>
          <p:cNvSpPr>
            <a:spLocks noGrp="1"/>
          </p:cNvSpPr>
          <p:nvPr>
            <p:ph type="title"/>
          </p:nvPr>
        </p:nvSpPr>
        <p:spPr>
          <a:xfrm>
            <a:off x="1174045" y="621623"/>
            <a:ext cx="8528858" cy="1286160"/>
          </a:xfrm>
        </p:spPr>
        <p:txBody>
          <a:bodyPr anchor="b">
            <a:noAutofit/>
          </a:bodyPr>
          <a:lstStyle/>
          <a:p>
            <a:pPr algn="ctr"/>
            <a:r>
              <a:rPr lang="es-ES_tradnl" sz="8000" dirty="0">
                <a:solidFill>
                  <a:srgbClr val="CA1F6F"/>
                </a:solidFill>
                <a:latin typeface="Abadi MT Condensed Extra Bold" charset="0"/>
                <a:ea typeface="Abadi MT Condensed Extra Bold" charset="0"/>
                <a:cs typeface="Abadi MT Condensed Extra Bold" charset="0"/>
              </a:rPr>
              <a:t>¿Buenas Obras?</a:t>
            </a:r>
            <a:endParaRPr lang="en-US" sz="8000" dirty="0">
              <a:solidFill>
                <a:srgbClr val="CA1F6F"/>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9986575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C8497D2-BE43-0D4E-B205-59BCACA37A17}"/>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3124200" y="637310"/>
            <a:ext cx="6064898" cy="2397443"/>
          </a:xfrm>
        </p:spPr>
        <p:txBody>
          <a:bodyPr vert="horz" lIns="91440" tIns="45720" rIns="91440" bIns="45720" rtlCol="0" anchor="t">
            <a:normAutofit/>
          </a:bodyPr>
          <a:lstStyle/>
          <a:p>
            <a:pPr algn="ctr"/>
            <a:r>
              <a:rPr lang="en-US" sz="6000" dirty="0">
                <a:solidFill>
                  <a:schemeClr val="bg1"/>
                </a:solidFill>
                <a:latin typeface="Abadi MT Condensed Extra Bold" charset="0"/>
                <a:ea typeface="Abadi MT Condensed Extra Bold" charset="0"/>
                <a:cs typeface="Abadi MT Condensed Extra Bold" charset="0"/>
              </a:rPr>
              <a:t>TITO 2:7</a:t>
            </a:r>
            <a:endParaRPr lang="en-US" sz="6000" dirty="0">
              <a:solidFill>
                <a:schemeClr val="bg1"/>
              </a:solidFill>
              <a:latin typeface="Abadi MT Condensed Extra Bold" charset="0"/>
              <a:ea typeface="Abadi MT Condensed Extra Bold" charset="0"/>
              <a:cs typeface="Abadi MT Condensed Extra Bold" charset="0"/>
            </a:endParaRPr>
          </a:p>
        </p:txBody>
      </p:sp>
      <p:sp>
        <p:nvSpPr>
          <p:cNvPr id="4" name="Rectángulo 3"/>
          <p:cNvSpPr/>
          <p:nvPr/>
        </p:nvSpPr>
        <p:spPr>
          <a:xfrm>
            <a:off x="1776132" y="1779237"/>
            <a:ext cx="8944536" cy="3862596"/>
          </a:xfrm>
          <a:prstGeom prst="rect">
            <a:avLst/>
          </a:prstGeom>
        </p:spPr>
        <p:txBody>
          <a:bodyPr wrap="square">
            <a:spAutoFit/>
          </a:bodyPr>
          <a:lstStyle/>
          <a:p>
            <a:pPr algn="ctr">
              <a:spcAft>
                <a:spcPts val="600"/>
              </a:spcAft>
            </a:pPr>
            <a:r>
              <a:rPr lang="es-ES_tradnl" sz="4800" dirty="0" smtClean="0">
                <a:solidFill>
                  <a:schemeClr val="bg1"/>
                </a:solidFill>
              </a:rPr>
              <a:t>“Presentándote </a:t>
            </a:r>
            <a:r>
              <a:rPr lang="es-ES_tradnl" sz="4800" dirty="0">
                <a:solidFill>
                  <a:schemeClr val="bg1"/>
                </a:solidFill>
              </a:rPr>
              <a:t>tú en todo como ejemplo de buenas obras; en la enseñanza mostrando integridad, seriedad</a:t>
            </a:r>
            <a:r>
              <a:rPr lang="es-ES_tradnl" sz="4400" dirty="0">
                <a:solidFill>
                  <a:schemeClr val="bg1"/>
                </a:solidFill>
              </a:rPr>
              <a:t>”</a:t>
            </a:r>
            <a:endParaRPr lang="es-ES" sz="4400" b="1" dirty="0">
              <a:solidFill>
                <a:schemeClr val="bg1"/>
              </a:solidFill>
              <a:latin typeface="Calibri" pitchFamily="34" charset="0"/>
            </a:endParaRPr>
          </a:p>
          <a:p>
            <a:pPr algn="ctr">
              <a:spcAft>
                <a:spcPts val="600"/>
              </a:spcAft>
            </a:pPr>
            <a:endParaRPr lang="en-US" sz="4800" b="1" dirty="0">
              <a:solidFill>
                <a:schemeClr val="bg1"/>
              </a:solidFill>
              <a:latin typeface="Calibri" pitchFamily="34" charset="0"/>
            </a:endParaRPr>
          </a:p>
        </p:txBody>
      </p:sp>
    </p:spTree>
    <p:extLst>
      <p:ext uri="{BB962C8B-B14F-4D97-AF65-F5344CB8AC3E}">
        <p14:creationId xmlns:p14="http://schemas.microsoft.com/office/powerpoint/2010/main" val="1272472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C386100-E606-5543-A755-ABA2BE45CF1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3215951" y="877502"/>
            <a:ext cx="6064898" cy="2397443"/>
          </a:xfrm>
        </p:spPr>
        <p:txBody>
          <a:bodyPr vert="horz" lIns="91440" tIns="45720" rIns="91440" bIns="45720" rtlCol="0" anchor="t">
            <a:normAutofit/>
          </a:bodyPr>
          <a:lstStyle/>
          <a:p>
            <a:pPr algn="ctr"/>
            <a:r>
              <a:rPr lang="es-US" sz="6000" dirty="0" smtClean="0">
                <a:solidFill>
                  <a:srgbClr val="CA1F6F"/>
                </a:solidFill>
                <a:latin typeface="Abadi MT Condensed Extra Bold" charset="0"/>
                <a:ea typeface="Abadi MT Condensed Extra Bold" charset="0"/>
                <a:cs typeface="Abadi MT Condensed Extra Bold" charset="0"/>
              </a:rPr>
              <a:t>Hebreos</a:t>
            </a:r>
            <a:r>
              <a:rPr lang="en-US" sz="6000" dirty="0" smtClean="0">
                <a:solidFill>
                  <a:srgbClr val="CA1F6F"/>
                </a:solidFill>
                <a:latin typeface="Abadi MT Condensed Extra Bold" charset="0"/>
                <a:ea typeface="Abadi MT Condensed Extra Bold" charset="0"/>
                <a:cs typeface="Abadi MT Condensed Extra Bold" charset="0"/>
              </a:rPr>
              <a:t> </a:t>
            </a:r>
            <a:r>
              <a:rPr lang="en-US" sz="6000" dirty="0">
                <a:solidFill>
                  <a:srgbClr val="CA1F6F"/>
                </a:solidFill>
                <a:latin typeface="Abadi MT Condensed Extra Bold" charset="0"/>
                <a:ea typeface="Abadi MT Condensed Extra Bold" charset="0"/>
                <a:cs typeface="Abadi MT Condensed Extra Bold" charset="0"/>
              </a:rPr>
              <a:t>13:16</a:t>
            </a:r>
            <a:endParaRPr lang="en-US" sz="6000" dirty="0">
              <a:solidFill>
                <a:srgbClr val="CA1F6F"/>
              </a:solidFill>
              <a:latin typeface="Abadi MT Condensed Extra Bold" charset="0"/>
              <a:ea typeface="Abadi MT Condensed Extra Bold" charset="0"/>
              <a:cs typeface="Abadi MT Condensed Extra Bold" charset="0"/>
            </a:endParaRPr>
          </a:p>
        </p:txBody>
      </p:sp>
      <p:sp>
        <p:nvSpPr>
          <p:cNvPr id="4" name="Rectángulo 3"/>
          <p:cNvSpPr/>
          <p:nvPr/>
        </p:nvSpPr>
        <p:spPr>
          <a:xfrm>
            <a:off x="2333785" y="2324298"/>
            <a:ext cx="8592519" cy="4324261"/>
          </a:xfrm>
          <a:prstGeom prst="rect">
            <a:avLst/>
          </a:prstGeom>
        </p:spPr>
        <p:txBody>
          <a:bodyPr wrap="square">
            <a:spAutoFit/>
          </a:bodyPr>
          <a:lstStyle/>
          <a:p>
            <a:pPr algn="ctr">
              <a:spcAft>
                <a:spcPts val="600"/>
              </a:spcAft>
            </a:pPr>
            <a:r>
              <a:rPr lang="es-ES_tradnl" sz="5400" dirty="0" smtClean="0">
                <a:solidFill>
                  <a:srgbClr val="CA1F6F"/>
                </a:solidFill>
              </a:rPr>
              <a:t>“Y </a:t>
            </a:r>
            <a:r>
              <a:rPr lang="es-ES_tradnl" sz="5400" dirty="0">
                <a:solidFill>
                  <a:srgbClr val="CA1F6F"/>
                </a:solidFill>
              </a:rPr>
              <a:t>de hacer bien y de la ayuda mutua no os olvidéis; porque de tales sacrificios se agrada </a:t>
            </a:r>
            <a:r>
              <a:rPr lang="es-ES_tradnl" sz="5400" dirty="0" smtClean="0">
                <a:solidFill>
                  <a:srgbClr val="CA1F6F"/>
                </a:solidFill>
              </a:rPr>
              <a:t>Dios”</a:t>
            </a:r>
            <a:endParaRPr lang="es-ES" sz="4800" b="1" dirty="0">
              <a:solidFill>
                <a:srgbClr val="CA1F6F"/>
              </a:solidFill>
              <a:latin typeface="Calibri" pitchFamily="34" charset="0"/>
            </a:endParaRPr>
          </a:p>
          <a:p>
            <a:pPr algn="ctr">
              <a:spcAft>
                <a:spcPts val="600"/>
              </a:spcAft>
            </a:pPr>
            <a:endParaRPr lang="en-US" sz="5400" b="1" dirty="0">
              <a:solidFill>
                <a:srgbClr val="CA1F6F"/>
              </a:solidFill>
              <a:latin typeface="Calibri" pitchFamily="34" charset="0"/>
            </a:endParaRPr>
          </a:p>
        </p:txBody>
      </p:sp>
    </p:spTree>
    <p:extLst>
      <p:ext uri="{BB962C8B-B14F-4D97-AF65-F5344CB8AC3E}">
        <p14:creationId xmlns:p14="http://schemas.microsoft.com/office/powerpoint/2010/main" val="11252310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2AC46-8102-9046-B58B-C5384F7711D0}"/>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691376" y="2087892"/>
            <a:ext cx="10905892" cy="4592018"/>
          </a:xfrm>
        </p:spPr>
        <p:txBody>
          <a:bodyPr>
            <a:noAutofit/>
          </a:bodyPr>
          <a:lstStyle/>
          <a:p>
            <a:pPr algn="just"/>
            <a:r>
              <a:rPr lang="es-ES_tradnl" sz="3600" dirty="0">
                <a:solidFill>
                  <a:schemeClr val="bg1"/>
                </a:solidFill>
              </a:rPr>
              <a:t>Acordaos de los pobres, Porque a los pobres siempre los tendréis con vosotros... Juan 12:8. </a:t>
            </a:r>
            <a:endParaRPr lang="es-ES_tradnl" sz="3600" dirty="0" smtClean="0">
              <a:solidFill>
                <a:schemeClr val="bg1"/>
              </a:solidFill>
            </a:endParaRPr>
          </a:p>
          <a:p>
            <a:pPr algn="just"/>
            <a:endParaRPr lang="es-ES_tradnl" sz="3600" dirty="0">
              <a:solidFill>
                <a:schemeClr val="bg1"/>
              </a:solidFill>
            </a:endParaRPr>
          </a:p>
          <a:p>
            <a:pPr algn="just"/>
            <a:r>
              <a:rPr lang="es-ES_tradnl" sz="3600" dirty="0">
                <a:solidFill>
                  <a:schemeClr val="bg1"/>
                </a:solidFill>
              </a:rPr>
              <a:t>El que tiene bienes de este mundo y ve a su hermano tener necesidad, y cierra contra él su corazón, ¿Cómo mora el amor de Dios en </a:t>
            </a:r>
            <a:r>
              <a:rPr lang="es-ES_tradnl" sz="3600" dirty="0" smtClean="0">
                <a:solidFill>
                  <a:schemeClr val="bg1"/>
                </a:solidFill>
              </a:rPr>
              <a:t>él? </a:t>
            </a:r>
            <a:r>
              <a:rPr lang="es-ES_tradnl" sz="2400" dirty="0" smtClean="0">
                <a:solidFill>
                  <a:schemeClr val="bg1"/>
                </a:solidFill>
              </a:rPr>
              <a:t>1 </a:t>
            </a:r>
            <a:r>
              <a:rPr lang="es-ES_tradnl" sz="2400" dirty="0">
                <a:solidFill>
                  <a:schemeClr val="bg1"/>
                </a:solidFill>
              </a:rPr>
              <a:t>Juan 3:17.</a:t>
            </a:r>
          </a:p>
          <a:p>
            <a:pPr algn="just"/>
            <a:endParaRPr lang="en-US" sz="3600" dirty="0">
              <a:solidFill>
                <a:schemeClr val="bg1"/>
              </a:solidFill>
            </a:endParaRPr>
          </a:p>
        </p:txBody>
      </p:sp>
      <p:graphicFrame>
        <p:nvGraphicFramePr>
          <p:cNvPr id="4" name="Diagrama 3"/>
          <p:cNvGraphicFramePr/>
          <p:nvPr>
            <p:extLst>
              <p:ext uri="{D42A27DB-BD31-4B8C-83A1-F6EECF244321}">
                <p14:modId xmlns:p14="http://schemas.microsoft.com/office/powerpoint/2010/main" val="3411554173"/>
              </p:ext>
            </p:extLst>
          </p:nvPr>
        </p:nvGraphicFramePr>
        <p:xfrm>
          <a:off x="643054" y="327397"/>
          <a:ext cx="10905892" cy="143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73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AF9909-35DA-E54F-AA98-A773C15ECF37}"/>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4141889" y="901940"/>
            <a:ext cx="6616422" cy="2397443"/>
          </a:xfrm>
          <a:ln>
            <a:solidFill>
              <a:schemeClr val="bg1"/>
            </a:solidFill>
          </a:ln>
        </p:spPr>
        <p:txBody>
          <a:bodyPr vert="horz" lIns="91440" tIns="45720" rIns="91440" bIns="45720" rtlCol="0" anchor="t">
            <a:normAutofit/>
          </a:bodyPr>
          <a:lstStyle/>
          <a:p>
            <a:pPr algn="ctr"/>
            <a:r>
              <a:rPr lang="en-US" sz="6000" dirty="0">
                <a:solidFill>
                  <a:srgbClr val="CA1F6F"/>
                </a:solidFill>
                <a:latin typeface="Abadi MT Condensed Extra Bold" charset="0"/>
                <a:ea typeface="Abadi MT Condensed Extra Bold" charset="0"/>
                <a:cs typeface="Abadi MT Condensed Extra Bold" charset="0"/>
              </a:rPr>
              <a:t>MATEO 5:14-16</a:t>
            </a:r>
            <a:endParaRPr lang="en-US" sz="6000" dirty="0">
              <a:solidFill>
                <a:srgbClr val="CA1F6F"/>
              </a:solidFill>
              <a:latin typeface="Abadi MT Condensed Extra Bold" charset="0"/>
              <a:ea typeface="Abadi MT Condensed Extra Bold" charset="0"/>
              <a:cs typeface="Abadi MT Condensed Extra Bold" charset="0"/>
            </a:endParaRPr>
          </a:p>
        </p:txBody>
      </p:sp>
      <p:sp>
        <p:nvSpPr>
          <p:cNvPr id="4" name="Rectángulo 3"/>
          <p:cNvSpPr/>
          <p:nvPr/>
        </p:nvSpPr>
        <p:spPr>
          <a:xfrm>
            <a:off x="4613707" y="2110255"/>
            <a:ext cx="6673254" cy="3046988"/>
          </a:xfrm>
          <a:prstGeom prst="rect">
            <a:avLst/>
          </a:prstGeom>
        </p:spPr>
        <p:txBody>
          <a:bodyPr wrap="square">
            <a:spAutoFit/>
          </a:bodyPr>
          <a:lstStyle/>
          <a:p>
            <a:pPr algn="just"/>
            <a:r>
              <a:rPr lang="es-ES_tradnl" sz="2400" dirty="0">
                <a:solidFill>
                  <a:srgbClr val="CA1F6F"/>
                </a:solidFill>
              </a:rPr>
              <a:t>Vosotros sois la luz del mundo; una ciudad asentada sobre un monte no se puede esconder. Ni se enciende una luz y se pone debajo de un almud, sino sobre el candelero, y alumbra a todos los que están en casa. </a:t>
            </a:r>
            <a:r>
              <a:rPr lang="es-ES_tradnl" sz="2400" b="1" baseline="30000" dirty="0">
                <a:solidFill>
                  <a:srgbClr val="CA1F6F"/>
                </a:solidFill>
              </a:rPr>
              <a:t> </a:t>
            </a:r>
            <a:r>
              <a:rPr lang="es-ES_tradnl" sz="2400" dirty="0">
                <a:solidFill>
                  <a:srgbClr val="CA1F6F"/>
                </a:solidFill>
              </a:rPr>
              <a:t>Así alumbre vuestra luz delante de los hombres, para que vean vuestras buenas obras, y glorifiquen a vuestro Padre que está en los cielos.</a:t>
            </a:r>
            <a:endParaRPr lang="es-ES" sz="2000" b="1" dirty="0">
              <a:solidFill>
                <a:srgbClr val="CA1F6F"/>
              </a:solidFill>
              <a:latin typeface="Calibri" pitchFamily="34" charset="0"/>
            </a:endParaRPr>
          </a:p>
          <a:p>
            <a:pPr algn="just"/>
            <a:endParaRPr lang="en-US" sz="2400" b="1" dirty="0">
              <a:solidFill>
                <a:srgbClr val="CA1F6F"/>
              </a:solidFill>
              <a:latin typeface="Calibri" pitchFamily="34" charset="0"/>
            </a:endParaRPr>
          </a:p>
        </p:txBody>
      </p:sp>
    </p:spTree>
    <p:extLst>
      <p:ext uri="{BB962C8B-B14F-4D97-AF65-F5344CB8AC3E}">
        <p14:creationId xmlns:p14="http://schemas.microsoft.com/office/powerpoint/2010/main" val="19529428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38AB1D-D901-FC44-B476-91CF9FB6CEB2}"/>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Diagrama 1"/>
          <p:cNvGraphicFramePr/>
          <p:nvPr>
            <p:extLst>
              <p:ext uri="{D42A27DB-BD31-4B8C-83A1-F6EECF244321}">
                <p14:modId xmlns:p14="http://schemas.microsoft.com/office/powerpoint/2010/main" val="1933765279"/>
              </p:ext>
            </p:extLst>
          </p:nvPr>
        </p:nvGraphicFramePr>
        <p:xfrm>
          <a:off x="691376" y="179471"/>
          <a:ext cx="10905892" cy="1433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315" name="Rectangle 3"/>
          <p:cNvSpPr>
            <a:spLocks noGrp="1" noChangeArrowheads="1"/>
          </p:cNvSpPr>
          <p:nvPr>
            <p:ph idx="1"/>
          </p:nvPr>
        </p:nvSpPr>
        <p:spPr>
          <a:xfrm>
            <a:off x="818930" y="2093763"/>
            <a:ext cx="10650784" cy="5245430"/>
          </a:xfrm>
        </p:spPr>
        <p:txBody>
          <a:bodyPr>
            <a:normAutofit/>
          </a:bodyPr>
          <a:lstStyle/>
          <a:p>
            <a:pPr algn="just"/>
            <a:r>
              <a:rPr lang="es-ES_tradnl" dirty="0">
                <a:solidFill>
                  <a:srgbClr val="CA1F6F"/>
                </a:solidFill>
              </a:rPr>
              <a:t>Santiago 5: 14,15</a:t>
            </a:r>
          </a:p>
          <a:p>
            <a:pPr algn="just"/>
            <a:r>
              <a:rPr lang="es-ES_tradnl" dirty="0">
                <a:solidFill>
                  <a:srgbClr val="CA1F6F"/>
                </a:solidFill>
              </a:rPr>
              <a:t>Este ministerio de orar por los enfermos es muy delicado que necesita una buena condición espiritual para fortalecer al enfermo y una buena fortaleza física para hablar con los familiares y animarlos para permanecer bajo la gracia y el amor de Dios.</a:t>
            </a:r>
          </a:p>
          <a:p>
            <a:pPr algn="just"/>
            <a:r>
              <a:rPr lang="es-ES_tradnl" dirty="0">
                <a:solidFill>
                  <a:srgbClr val="CA1F6F"/>
                </a:solidFill>
              </a:rPr>
              <a:t>El servicio de ungimiento no es permitido que lo haga una diaconisa.</a:t>
            </a:r>
          </a:p>
          <a:p>
            <a:pPr algn="just"/>
            <a:r>
              <a:rPr lang="es-US" altLang="es-ES_tradnl" dirty="0" smtClean="0">
                <a:solidFill>
                  <a:srgbClr val="CA1F6F"/>
                </a:solidFill>
              </a:rPr>
              <a:t>Anime a la persona enferma y dirija los pensamientos hacia </a:t>
            </a:r>
            <a:r>
              <a:rPr lang="es-US" altLang="es-ES_tradnl" dirty="0" err="1" smtClean="0">
                <a:solidFill>
                  <a:srgbClr val="CA1F6F"/>
                </a:solidFill>
              </a:rPr>
              <a:t>Jesus</a:t>
            </a:r>
            <a:r>
              <a:rPr lang="es-US" altLang="es-ES_tradnl" dirty="0" smtClean="0">
                <a:solidFill>
                  <a:srgbClr val="CA1F6F"/>
                </a:solidFill>
              </a:rPr>
              <a:t> y la preparación para encontrarse con Dios.</a:t>
            </a:r>
          </a:p>
          <a:p>
            <a:pPr algn="just"/>
            <a:endParaRPr lang="en-US" altLang="es-ES_tradnl" dirty="0">
              <a:solidFill>
                <a:srgbClr val="CA1F6F"/>
              </a:solidFill>
            </a:endParaRPr>
          </a:p>
        </p:txBody>
      </p:sp>
    </p:spTree>
    <p:extLst>
      <p:ext uri="{BB962C8B-B14F-4D97-AF65-F5344CB8AC3E}">
        <p14:creationId xmlns:p14="http://schemas.microsoft.com/office/powerpoint/2010/main" val="5839271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2E2AD0C-30D3-A24C-8D78-C5F7770CDC0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2255271" y="1133647"/>
            <a:ext cx="7445401" cy="1286160"/>
          </a:xfrm>
        </p:spPr>
        <p:txBody>
          <a:bodyPr anchor="b">
            <a:noAutofit/>
          </a:bodyPr>
          <a:lstStyle/>
          <a:p>
            <a:pPr algn="ctr"/>
            <a:r>
              <a:rPr lang="es-ES_tradnl" sz="5400" dirty="0">
                <a:solidFill>
                  <a:schemeClr val="bg1"/>
                </a:solidFill>
                <a:latin typeface="Abadi MT Condensed Extra Bold" charset="0"/>
                <a:ea typeface="Abadi MT Condensed Extra Bold" charset="0"/>
                <a:cs typeface="Abadi MT Condensed Extra Bold" charset="0"/>
              </a:rPr>
              <a:t>LA VISITACIÓN ES ESENCIAL</a:t>
            </a:r>
            <a:endParaRPr lang="es-ES_tradnl" sz="5400" dirty="0">
              <a:solidFill>
                <a:schemeClr val="bg1"/>
              </a:solidFill>
              <a:latin typeface="Abadi MT Condensed Extra Bold" charset="0"/>
              <a:ea typeface="Abadi MT Condensed Extra Bold" charset="0"/>
              <a:cs typeface="Abadi MT Condensed Extra Bold" charset="0"/>
            </a:endParaRPr>
          </a:p>
        </p:txBody>
      </p:sp>
      <p:sp>
        <p:nvSpPr>
          <p:cNvPr id="6" name="Título 1"/>
          <p:cNvSpPr txBox="1">
            <a:spLocks/>
          </p:cNvSpPr>
          <p:nvPr/>
        </p:nvSpPr>
        <p:spPr>
          <a:xfrm>
            <a:off x="2255271" y="4230235"/>
            <a:ext cx="8113095" cy="12861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5760" indent="-256032" algn="just" eaLnBrk="0" hangingPunct="0">
              <a:buFont typeface="Wingdings 3"/>
              <a:buChar char=""/>
              <a:defRPr/>
            </a:pPr>
            <a:r>
              <a:rPr lang="es-ES" sz="2800" b="1" dirty="0">
                <a:solidFill>
                  <a:schemeClr val="bg1"/>
                </a:solidFill>
              </a:rPr>
              <a:t>Es uno de los medios más efectivos para que</a:t>
            </a:r>
            <a:r>
              <a:rPr lang="es-ES_tradnl" sz="2800" b="1" dirty="0">
                <a:solidFill>
                  <a:schemeClr val="bg1"/>
                </a:solidFill>
              </a:rPr>
              <a:t> </a:t>
            </a:r>
            <a:r>
              <a:rPr lang="es-ES" sz="2800" b="1" dirty="0">
                <a:solidFill>
                  <a:schemeClr val="bg1"/>
                </a:solidFill>
              </a:rPr>
              <a:t>las </a:t>
            </a:r>
            <a:r>
              <a:rPr lang="es-ES_tradnl" sz="2800" b="1" dirty="0">
                <a:solidFill>
                  <a:schemeClr val="bg1"/>
                </a:solidFill>
              </a:rPr>
              <a:t>Diaconizas</a:t>
            </a:r>
            <a:r>
              <a:rPr lang="es-ES" sz="2800" b="1" dirty="0">
                <a:solidFill>
                  <a:schemeClr val="bg1"/>
                </a:solidFill>
              </a:rPr>
              <a:t> puedan servir a su pueblo. </a:t>
            </a:r>
            <a:endParaRPr lang="en-US" sz="2800" b="1" dirty="0">
              <a:solidFill>
                <a:schemeClr val="bg1"/>
              </a:solidFill>
            </a:endParaRPr>
          </a:p>
          <a:p>
            <a:pPr marL="365760" indent="-256032" algn="just" eaLnBrk="0" hangingPunct="0">
              <a:buFont typeface="Wingdings 3"/>
              <a:buChar char=""/>
              <a:defRPr/>
            </a:pPr>
            <a:r>
              <a:rPr lang="es-ES" sz="2800" b="1" dirty="0">
                <a:solidFill>
                  <a:schemeClr val="bg1"/>
                </a:solidFill>
              </a:rPr>
              <a:t>Con frecuencia  es un ministerio descuidado.</a:t>
            </a:r>
            <a:endParaRPr lang="en-US" sz="2800" b="1" dirty="0">
              <a:solidFill>
                <a:schemeClr val="bg1"/>
              </a:solidFill>
            </a:endParaRPr>
          </a:p>
          <a:p>
            <a:pPr marL="365760" indent="-256032" algn="just" eaLnBrk="0" hangingPunct="0">
              <a:buFont typeface="Wingdings 3"/>
              <a:buChar char=""/>
              <a:defRPr/>
            </a:pPr>
            <a:r>
              <a:rPr lang="es-ES" sz="2800" b="1" dirty="0">
                <a:solidFill>
                  <a:schemeClr val="bg1"/>
                </a:solidFill>
              </a:rPr>
              <a:t>Debe haber planeación de la Visitación</a:t>
            </a:r>
            <a:endParaRPr lang="en-US" sz="2800" b="1" dirty="0">
              <a:solidFill>
                <a:schemeClr val="bg1"/>
              </a:solidFill>
            </a:endParaRPr>
          </a:p>
          <a:p>
            <a:pPr marL="365760" indent="-256032" algn="just" eaLnBrk="0" hangingPunct="0">
              <a:buFont typeface="Wingdings 3"/>
              <a:buChar char=""/>
              <a:defRPr/>
            </a:pPr>
            <a:r>
              <a:rPr lang="es-ES" sz="2800" b="1" dirty="0">
                <a:solidFill>
                  <a:schemeClr val="bg1"/>
                </a:solidFill>
              </a:rPr>
              <a:t>Visitación a los Hogares: Debería ser</a:t>
            </a:r>
            <a:r>
              <a:rPr lang="es-ES_tradnl" sz="2800" b="1" dirty="0">
                <a:solidFill>
                  <a:schemeClr val="bg1"/>
                </a:solidFill>
              </a:rPr>
              <a:t> responsabilidad</a:t>
            </a:r>
            <a:r>
              <a:rPr lang="en-US" sz="2800" b="1" dirty="0">
                <a:solidFill>
                  <a:schemeClr val="bg1"/>
                </a:solidFill>
              </a:rPr>
              <a:t> </a:t>
            </a:r>
            <a:r>
              <a:rPr lang="es-ES" sz="2800" b="1" dirty="0">
                <a:solidFill>
                  <a:schemeClr val="bg1"/>
                </a:solidFill>
              </a:rPr>
              <a:t>de la Junta de </a:t>
            </a:r>
            <a:r>
              <a:rPr lang="es-ES_tradnl" sz="2800" b="1" dirty="0">
                <a:solidFill>
                  <a:schemeClr val="bg1"/>
                </a:solidFill>
              </a:rPr>
              <a:t>Diáconos</a:t>
            </a:r>
            <a:r>
              <a:rPr lang="es-ES" sz="2800" b="1" dirty="0">
                <a:solidFill>
                  <a:schemeClr val="bg1"/>
                </a:solidFill>
              </a:rPr>
              <a:t> o de la Junta de Iglesia.</a:t>
            </a:r>
          </a:p>
          <a:p>
            <a:pPr marL="109728" algn="just" eaLnBrk="0" hangingPunct="0">
              <a:defRPr/>
            </a:pPr>
            <a:endParaRPr lang="en-US" sz="2800" b="1" dirty="0"/>
          </a:p>
        </p:txBody>
      </p:sp>
    </p:spTree>
    <p:extLst>
      <p:ext uri="{BB962C8B-B14F-4D97-AF65-F5344CB8AC3E}">
        <p14:creationId xmlns:p14="http://schemas.microsoft.com/office/powerpoint/2010/main" val="3755199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3A89DCB-DA20-8C4D-B01F-60AEA17280D4}"/>
              </a:ext>
            </a:extLst>
          </p:cNvPr>
          <p:cNvPicPr>
            <a:picLocks noChangeAspect="1"/>
          </p:cNvPicPr>
          <p:nvPr/>
        </p:nvPicPr>
        <p:blipFill>
          <a:blip r:embed="rId3"/>
          <a:stretch>
            <a:fillRect/>
          </a:stretch>
        </p:blipFill>
        <p:spPr>
          <a:xfrm>
            <a:off x="0" y="0"/>
            <a:ext cx="12192000" cy="6858000"/>
          </a:xfrm>
          <a:prstGeom prst="rect">
            <a:avLst/>
          </a:prstGeom>
        </p:spPr>
      </p:pic>
      <p:sp>
        <p:nvSpPr>
          <p:cNvPr id="6" name="Título 1"/>
          <p:cNvSpPr txBox="1">
            <a:spLocks/>
          </p:cNvSpPr>
          <p:nvPr/>
        </p:nvSpPr>
        <p:spPr>
          <a:xfrm>
            <a:off x="920968" y="618718"/>
            <a:ext cx="8052236" cy="437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5760" indent="-256032" eaLnBrk="0" hangingPunct="0">
              <a:buFont typeface="Wingdings 3"/>
              <a:buChar char=""/>
              <a:defRPr/>
            </a:pPr>
            <a:r>
              <a:rPr lang="es-ES" sz="2400" dirty="0">
                <a:solidFill>
                  <a:srgbClr val="CA1F6F"/>
                </a:solidFill>
              </a:rPr>
              <a:t>Por Qué Desertan los Miembros</a:t>
            </a:r>
            <a:r>
              <a:rPr lang="es-ES" sz="2400" dirty="0" smtClean="0">
                <a:solidFill>
                  <a:srgbClr val="CA1F6F"/>
                </a:solidFill>
              </a:rPr>
              <a:t>?</a:t>
            </a:r>
            <a:endParaRPr lang="en-US" sz="2400" dirty="0">
              <a:solidFill>
                <a:srgbClr val="CA1F6F"/>
              </a:solidFill>
            </a:endParaRPr>
          </a:p>
          <a:p>
            <a:pPr marL="365760" indent="-256032" eaLnBrk="0" hangingPunct="0">
              <a:buFont typeface="Wingdings 3"/>
              <a:buChar char=""/>
              <a:defRPr/>
            </a:pPr>
            <a:endParaRPr lang="en-US" sz="2800" dirty="0"/>
          </a:p>
          <a:p>
            <a:pPr marL="365760" indent="-256032" eaLnBrk="0" hangingPunct="0">
              <a:buFont typeface="Wingdings 3"/>
              <a:buChar char=""/>
              <a:defRPr/>
            </a:pPr>
            <a:endParaRPr lang="en-US" sz="2800" dirty="0"/>
          </a:p>
          <a:p>
            <a:pPr marL="365760" indent="-256032" eaLnBrk="0" hangingPunct="0">
              <a:buFont typeface="Wingdings 3"/>
              <a:buChar char=""/>
              <a:defRPr/>
            </a:pPr>
            <a:endParaRPr lang="en-US" sz="2800" dirty="0"/>
          </a:p>
          <a:p>
            <a:pPr marL="365760" indent="-256032" eaLnBrk="0" hangingPunct="0">
              <a:buFont typeface="Wingdings 3"/>
              <a:buChar char=""/>
              <a:defRPr/>
            </a:pPr>
            <a:endParaRPr lang="en-US" sz="2800" dirty="0"/>
          </a:p>
          <a:p>
            <a:pPr marL="109728" eaLnBrk="0" hangingPunct="0">
              <a:defRPr/>
            </a:pPr>
            <a:endParaRPr lang="en-US" sz="2800" dirty="0"/>
          </a:p>
        </p:txBody>
      </p:sp>
      <p:sp>
        <p:nvSpPr>
          <p:cNvPr id="3" name="Rectángulo 2"/>
          <p:cNvSpPr/>
          <p:nvPr/>
        </p:nvSpPr>
        <p:spPr>
          <a:xfrm>
            <a:off x="395559" y="1500460"/>
            <a:ext cx="8366038" cy="646331"/>
          </a:xfrm>
          <a:prstGeom prst="rect">
            <a:avLst/>
          </a:prstGeom>
        </p:spPr>
        <p:txBody>
          <a:bodyPr wrap="square">
            <a:spAutoFit/>
          </a:bodyPr>
          <a:lstStyle/>
          <a:p>
            <a:pPr marL="109728" algn="ctr" eaLnBrk="0" hangingPunct="0">
              <a:defRPr/>
            </a:pPr>
            <a:r>
              <a:rPr lang="es-ES" b="1" dirty="0">
                <a:solidFill>
                  <a:srgbClr val="CA1F6F"/>
                </a:solidFill>
              </a:rPr>
              <a:t>El pastor dejó a las 99 ovejas seguras en el redil y fue en busca de la perdida.</a:t>
            </a:r>
            <a:endParaRPr lang="en-US" b="1" dirty="0">
              <a:solidFill>
                <a:srgbClr val="CA1F6F"/>
              </a:solidFill>
            </a:endParaRPr>
          </a:p>
          <a:p>
            <a:pPr marL="109728" algn="ctr" eaLnBrk="0" hangingPunct="0">
              <a:defRPr/>
            </a:pPr>
            <a:endParaRPr lang="en-US" b="1" dirty="0">
              <a:solidFill>
                <a:srgbClr val="CA1F6F"/>
              </a:solidFill>
            </a:endParaRPr>
          </a:p>
        </p:txBody>
      </p:sp>
      <p:graphicFrame>
        <p:nvGraphicFramePr>
          <p:cNvPr id="7" name="Diagrama 6"/>
          <p:cNvGraphicFramePr/>
          <p:nvPr>
            <p:extLst>
              <p:ext uri="{D42A27DB-BD31-4B8C-83A1-F6EECF244321}">
                <p14:modId xmlns:p14="http://schemas.microsoft.com/office/powerpoint/2010/main" val="3659553219"/>
              </p:ext>
            </p:extLst>
          </p:nvPr>
        </p:nvGraphicFramePr>
        <p:xfrm>
          <a:off x="742472" y="3010554"/>
          <a:ext cx="7529193" cy="20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831825778"/>
              </p:ext>
            </p:extLst>
          </p:nvPr>
        </p:nvGraphicFramePr>
        <p:xfrm>
          <a:off x="663256" y="99014"/>
          <a:ext cx="10905892" cy="14330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extBox 1"/>
          <p:cNvSpPr txBox="1"/>
          <p:nvPr/>
        </p:nvSpPr>
        <p:spPr>
          <a:xfrm>
            <a:off x="920968" y="5108498"/>
            <a:ext cx="8997245" cy="1477328"/>
          </a:xfrm>
          <a:prstGeom prst="rect">
            <a:avLst/>
          </a:prstGeom>
          <a:noFill/>
        </p:spPr>
        <p:txBody>
          <a:bodyPr wrap="square" rtlCol="0">
            <a:spAutoFit/>
          </a:bodyPr>
          <a:lstStyle/>
          <a:p>
            <a:pPr marL="365760" indent="-256032" eaLnBrk="0" hangingPunct="0">
              <a:buFont typeface="Wingdings 3"/>
              <a:buChar char=""/>
              <a:defRPr/>
            </a:pPr>
            <a:r>
              <a:rPr lang="es-ES" sz="2400" dirty="0">
                <a:solidFill>
                  <a:srgbClr val="CA1F6F"/>
                </a:solidFill>
              </a:rPr>
              <a:t>Hay que Hacer Planes para Recuperar</a:t>
            </a:r>
            <a:r>
              <a:rPr lang="es-ES_tradnl" sz="2400" dirty="0">
                <a:solidFill>
                  <a:srgbClr val="CA1F6F"/>
                </a:solidFill>
              </a:rPr>
              <a:t>...</a:t>
            </a:r>
          </a:p>
          <a:p>
            <a:pPr marL="365760" indent="-256032" eaLnBrk="0" hangingPunct="0">
              <a:buFont typeface="Wingdings 3"/>
              <a:buChar char=""/>
              <a:defRPr/>
            </a:pPr>
            <a:r>
              <a:rPr lang="es-ES" sz="2400" dirty="0">
                <a:solidFill>
                  <a:srgbClr val="CA1F6F"/>
                </a:solidFill>
              </a:rPr>
              <a:t>Al Visitar a los Miembros Ausentes</a:t>
            </a:r>
            <a:r>
              <a:rPr lang="en-US" sz="2400" dirty="0">
                <a:solidFill>
                  <a:srgbClr val="CA1F6F"/>
                </a:solidFill>
              </a:rPr>
              <a:t> </a:t>
            </a:r>
            <a:r>
              <a:rPr lang="es-ES" sz="2400" dirty="0">
                <a:solidFill>
                  <a:srgbClr val="CA1F6F"/>
                </a:solidFill>
              </a:rPr>
              <a:t>es importante aproximarse a ellos en forma amistosa, abierta, sin espíritu de condenación.</a:t>
            </a:r>
          </a:p>
          <a:p>
            <a:endParaRPr lang="en-US" dirty="0"/>
          </a:p>
        </p:txBody>
      </p:sp>
    </p:spTree>
    <p:extLst>
      <p:ext uri="{BB962C8B-B14F-4D97-AF65-F5344CB8AC3E}">
        <p14:creationId xmlns:p14="http://schemas.microsoft.com/office/powerpoint/2010/main" val="11154625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5FE0A-598F-8140-9FE5-BEDDF2D41082}"/>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690688"/>
            <a:ext cx="8763000" cy="4708525"/>
          </a:xfrm>
        </p:spPr>
        <p:txBody>
          <a:bodyPr>
            <a:normAutofit fontScale="85000" lnSpcReduction="20000"/>
          </a:bodyPr>
          <a:lstStyle/>
          <a:p>
            <a:pPr marL="109728" indent="0" eaLnBrk="0" hangingPunct="0">
              <a:buNone/>
              <a:defRPr/>
            </a:pPr>
            <a:r>
              <a:rPr lang="es-ES" b="1" dirty="0">
                <a:solidFill>
                  <a:schemeClr val="bg1"/>
                </a:solidFill>
                <a:effectLst>
                  <a:outerShdw blurRad="50800" dist="38100" algn="tr" rotWithShape="0">
                    <a:prstClr val="black">
                      <a:alpha val="40000"/>
                    </a:prstClr>
                  </a:outerShdw>
                </a:effectLst>
              </a:rPr>
              <a:t>Cuatro Pasos Básicos para Sostener a los</a:t>
            </a:r>
            <a:endParaRPr lang="en-US" dirty="0">
              <a:solidFill>
                <a:schemeClr val="bg1"/>
              </a:solidFill>
            </a:endParaRPr>
          </a:p>
          <a:p>
            <a:pPr marL="109728" indent="0" eaLnBrk="0" hangingPunct="0">
              <a:buNone/>
              <a:defRPr/>
            </a:pPr>
            <a:r>
              <a:rPr lang="es-ES" b="1" dirty="0">
                <a:solidFill>
                  <a:schemeClr val="bg1"/>
                </a:solidFill>
                <a:effectLst>
                  <a:outerShdw blurRad="50800" dist="38100" algn="tr" rotWithShape="0">
                    <a:prstClr val="black">
                      <a:alpha val="40000"/>
                    </a:prstClr>
                  </a:outerShdw>
                </a:effectLst>
              </a:rPr>
              <a:t>Nuevos Miembros: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1</a:t>
            </a:r>
            <a:r>
              <a:rPr lang="es-ES_tradnl" b="1" i="1" dirty="0">
                <a:solidFill>
                  <a:schemeClr val="bg1"/>
                </a:solidFill>
                <a:effectLst>
                  <a:outerShdw blurRad="50800" dist="38100" algn="tr" rotWithShape="0">
                    <a:prstClr val="black">
                      <a:alpha val="40000"/>
                    </a:prstClr>
                  </a:outerShdw>
                </a:effectLst>
              </a:rPr>
              <a:t>. </a:t>
            </a:r>
            <a:r>
              <a:rPr lang="es-ES" b="1" i="1" dirty="0">
                <a:solidFill>
                  <a:schemeClr val="bg1"/>
                </a:solidFill>
                <a:effectLst>
                  <a:outerShdw blurRad="50800" dist="38100" algn="tr" rotWithShape="0">
                    <a:prstClr val="black">
                      <a:alpha val="40000"/>
                    </a:prstClr>
                  </a:outerShdw>
                </a:effectLst>
              </a:rPr>
              <a:t>Hágase Amigo de Ellos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Presente al nuevo miembro </a:t>
            </a:r>
            <a:r>
              <a:rPr lang="es-ES" b="1" i="1" dirty="0" smtClean="0">
                <a:solidFill>
                  <a:schemeClr val="bg1"/>
                </a:solidFill>
                <a:effectLst>
                  <a:outerShdw blurRad="50800" dist="38100" algn="tr" rotWithShape="0">
                    <a:prstClr val="black">
                      <a:alpha val="40000"/>
                    </a:prstClr>
                  </a:outerShdw>
                </a:effectLst>
              </a:rPr>
              <a:t>ante </a:t>
            </a:r>
            <a:r>
              <a:rPr lang="es-ES" b="1" i="1" dirty="0">
                <a:solidFill>
                  <a:schemeClr val="bg1"/>
                </a:solidFill>
                <a:effectLst>
                  <a:outerShdw blurRad="50800" dist="38100" algn="tr" rotWithShape="0">
                    <a:prstClr val="black">
                      <a:alpha val="40000"/>
                    </a:prstClr>
                  </a:outerShdw>
                </a:effectLst>
              </a:rPr>
              <a:t>otros hermanos.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2</a:t>
            </a:r>
            <a:r>
              <a:rPr lang="es-ES_tradnl" b="1" i="1" dirty="0">
                <a:solidFill>
                  <a:schemeClr val="bg1"/>
                </a:solidFill>
                <a:effectLst>
                  <a:outerShdw blurRad="50800" dist="38100" algn="tr" rotWithShape="0">
                    <a:prstClr val="black">
                      <a:alpha val="40000"/>
                    </a:prstClr>
                  </a:outerShdw>
                </a:effectLst>
              </a:rPr>
              <a:t>. </a:t>
            </a:r>
            <a:r>
              <a:rPr lang="es-ES" b="1" i="1" dirty="0">
                <a:solidFill>
                  <a:schemeClr val="bg1"/>
                </a:solidFill>
                <a:effectLst>
                  <a:outerShdw blurRad="50800" dist="38100" algn="tr" rotWithShape="0">
                    <a:prstClr val="black">
                      <a:alpha val="40000"/>
                    </a:prstClr>
                  </a:outerShdw>
                </a:effectLst>
              </a:rPr>
              <a:t>Enséñeles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Nadie come lo suficiente en un                                                     banquete como para que no necesite                                                   comer en adelante.</a:t>
            </a:r>
            <a:endParaRPr lang="es-ES_tradnl" b="1" i="1" dirty="0">
              <a:solidFill>
                <a:schemeClr val="bg1"/>
              </a:solidFill>
              <a:effectLst>
                <a:outerShdw blurRad="50800" dist="38100" algn="tr" rotWithShape="0">
                  <a:prstClr val="black">
                    <a:alpha val="40000"/>
                  </a:prstClr>
                </a:outerShdw>
              </a:effectLst>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3</a:t>
            </a:r>
            <a:r>
              <a:rPr lang="es-ES_tradnl" b="1" i="1" dirty="0">
                <a:solidFill>
                  <a:schemeClr val="bg1"/>
                </a:solidFill>
                <a:effectLst>
                  <a:outerShdw blurRad="50800" dist="38100" algn="tr" rotWithShape="0">
                    <a:prstClr val="black">
                      <a:alpha val="40000"/>
                    </a:prstClr>
                  </a:outerShdw>
                </a:effectLst>
              </a:rPr>
              <a:t>. </a:t>
            </a:r>
            <a:r>
              <a:rPr lang="es-ES" b="1" i="1" dirty="0">
                <a:solidFill>
                  <a:schemeClr val="bg1"/>
                </a:solidFill>
                <a:effectLst>
                  <a:outerShdw blurRad="50800" dist="38100" algn="tr" rotWithShape="0">
                    <a:prstClr val="black">
                      <a:alpha val="40000"/>
                    </a:prstClr>
                  </a:outerShdw>
                </a:effectLst>
              </a:rPr>
              <a:t>Visítelos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Deberían ser visitados regularmente                                                  para animarles en su crecimiento.</a:t>
            </a:r>
            <a:endParaRPr lang="es-ES_tradnl" b="1" i="1" dirty="0">
              <a:solidFill>
                <a:schemeClr val="bg1"/>
              </a:solidFill>
              <a:effectLst>
                <a:outerShdw blurRad="50800" dist="38100" algn="tr" rotWithShape="0">
                  <a:prstClr val="black">
                    <a:alpha val="40000"/>
                  </a:prstClr>
                </a:outerShdw>
              </a:effectLst>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4</a:t>
            </a:r>
            <a:r>
              <a:rPr lang="es-ES_tradnl" b="1" i="1" dirty="0">
                <a:solidFill>
                  <a:schemeClr val="bg1"/>
                </a:solidFill>
                <a:effectLst>
                  <a:outerShdw blurRad="50800" dist="38100" algn="tr" rotWithShape="0">
                    <a:prstClr val="black">
                      <a:alpha val="40000"/>
                    </a:prstClr>
                  </a:outerShdw>
                </a:effectLst>
              </a:rPr>
              <a:t>. </a:t>
            </a:r>
            <a:r>
              <a:rPr lang="es-ES" b="1" i="1" dirty="0">
                <a:solidFill>
                  <a:schemeClr val="bg1"/>
                </a:solidFill>
                <a:effectLst>
                  <a:outerShdw blurRad="50800" dist="38100" algn="tr" rotWithShape="0">
                    <a:prstClr val="black">
                      <a:alpha val="40000"/>
                    </a:prstClr>
                  </a:outerShdw>
                </a:effectLst>
              </a:rPr>
              <a:t>Involúcrelos</a:t>
            </a:r>
            <a:endParaRPr lang="en-US" dirty="0">
              <a:solidFill>
                <a:schemeClr val="bg1"/>
              </a:solidFill>
            </a:endParaRPr>
          </a:p>
          <a:p>
            <a:pPr marL="109728" indent="0" eaLnBrk="0" hangingPunct="0">
              <a:buNone/>
              <a:defRPr/>
            </a:pPr>
            <a:r>
              <a:rPr lang="es-ES" b="1" i="1" dirty="0">
                <a:solidFill>
                  <a:schemeClr val="bg1"/>
                </a:solidFill>
                <a:effectLst>
                  <a:outerShdw blurRad="50800" dist="38100" algn="tr" rotWithShape="0">
                    <a:prstClr val="black">
                      <a:alpha val="40000"/>
                    </a:prstClr>
                  </a:outerShdw>
                </a:effectLst>
              </a:rPr>
              <a:t>En las actividades de la Iglesia.</a:t>
            </a:r>
            <a:endParaRPr lang="en-US" dirty="0">
              <a:solidFill>
                <a:schemeClr val="bg1"/>
              </a:solidFill>
            </a:endParaRPr>
          </a:p>
          <a:p>
            <a:pPr marL="365760" indent="-256032">
              <a:buFont typeface="Wingdings 3"/>
              <a:buChar char=""/>
              <a:defRPr/>
            </a:pPr>
            <a:endParaRPr lang="es-ES" dirty="0"/>
          </a:p>
          <a:p>
            <a:pPr marL="365760" indent="-256032">
              <a:buFont typeface="Wingdings 3"/>
              <a:buChar char=""/>
              <a:defRPr/>
            </a:pPr>
            <a:endParaRPr lang="en-US" sz="2400" dirty="0"/>
          </a:p>
        </p:txBody>
      </p:sp>
      <p:sp>
        <p:nvSpPr>
          <p:cNvPr id="2" name="Title 1"/>
          <p:cNvSpPr>
            <a:spLocks noGrp="1"/>
          </p:cNvSpPr>
          <p:nvPr>
            <p:ph type="title"/>
          </p:nvPr>
        </p:nvSpPr>
        <p:spPr/>
        <p:txBody>
          <a:bodyPr>
            <a:normAutofit/>
          </a:bodyPr>
          <a:lstStyle/>
          <a:p>
            <a:pPr>
              <a:defRPr/>
            </a:pPr>
            <a:r>
              <a:rPr lang="es-ES" dirty="0">
                <a:ln w="0"/>
                <a:solidFill>
                  <a:schemeClr val="bg1"/>
                </a:solidFill>
                <a:effectLst>
                  <a:outerShdw blurRad="38100" dist="19050" dir="2700000" algn="tl" rotWithShape="0">
                    <a:schemeClr val="dk1">
                      <a:alpha val="40000"/>
                    </a:schemeClr>
                  </a:outerShdw>
                </a:effectLst>
                <a:latin typeface="Impact" pitchFamily="34" charset="0"/>
              </a:rPr>
              <a:t>Cómo Retener a los Nuevos Miembros</a:t>
            </a:r>
            <a:endParaRPr lang="en-US" dirty="0">
              <a:ln w="0"/>
              <a:solidFill>
                <a:schemeClr val="bg1"/>
              </a:solidFill>
              <a:effectLst>
                <a:outerShdw blurRad="38100" dist="19050" dir="2700000" algn="tl" rotWithShape="0">
                  <a:schemeClr val="dk1">
                    <a:alpha val="40000"/>
                  </a:schemeClr>
                </a:outerShdw>
              </a:effectLst>
              <a:latin typeface="Impact" pitchFamily="34" charset="0"/>
            </a:endParaRPr>
          </a:p>
        </p:txBody>
      </p:sp>
    </p:spTree>
    <p:extLst>
      <p:ext uri="{BB962C8B-B14F-4D97-AF65-F5344CB8AC3E}">
        <p14:creationId xmlns:p14="http://schemas.microsoft.com/office/powerpoint/2010/main" val="16044844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E76953-48BB-1D43-B698-5A81F3558ED7}"/>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4304712" y="591290"/>
            <a:ext cx="7104958" cy="2397443"/>
          </a:xfrm>
        </p:spPr>
        <p:txBody>
          <a:bodyPr vert="horz" lIns="91440" tIns="45720" rIns="91440" bIns="45720" rtlCol="0" anchor="t">
            <a:normAutofit/>
          </a:bodyPr>
          <a:lstStyle/>
          <a:p>
            <a:pPr algn="ctr"/>
            <a:r>
              <a:rPr lang="en-US" sz="6000" dirty="0">
                <a:solidFill>
                  <a:srgbClr val="CA1F6F"/>
                </a:solidFill>
                <a:latin typeface="Abadi MT Condensed Extra Bold" charset="0"/>
                <a:ea typeface="Abadi MT Condensed Extra Bold" charset="0"/>
                <a:cs typeface="Abadi MT Condensed Extra Bold" charset="0"/>
              </a:rPr>
              <a:t>APOCALIPSIS 14:13</a:t>
            </a:r>
            <a:endParaRPr lang="en-US" sz="6000" dirty="0">
              <a:solidFill>
                <a:srgbClr val="CA1F6F"/>
              </a:solidFill>
              <a:latin typeface="Abadi MT Condensed Extra Bold" charset="0"/>
              <a:ea typeface="Abadi MT Condensed Extra Bold" charset="0"/>
              <a:cs typeface="Abadi MT Condensed Extra Bold" charset="0"/>
            </a:endParaRPr>
          </a:p>
        </p:txBody>
      </p:sp>
      <p:sp>
        <p:nvSpPr>
          <p:cNvPr id="4" name="Rectángulo 3"/>
          <p:cNvSpPr/>
          <p:nvPr/>
        </p:nvSpPr>
        <p:spPr>
          <a:xfrm>
            <a:off x="4304712" y="2152233"/>
            <a:ext cx="6673254" cy="2877711"/>
          </a:xfrm>
          <a:prstGeom prst="rect">
            <a:avLst/>
          </a:prstGeom>
        </p:spPr>
        <p:txBody>
          <a:bodyPr wrap="square">
            <a:spAutoFit/>
          </a:bodyPr>
          <a:lstStyle/>
          <a:p>
            <a:pPr algn="ctr">
              <a:spcAft>
                <a:spcPts val="600"/>
              </a:spcAft>
            </a:pPr>
            <a:r>
              <a:rPr lang="es-ES_tradnl" sz="4400" dirty="0">
                <a:solidFill>
                  <a:srgbClr val="CA1F6F"/>
                </a:solidFill>
              </a:rPr>
              <a:t>…Bienaventurados los que mueren en el Señor, pues sus obras los acompañan…</a:t>
            </a:r>
            <a:endParaRPr lang="es-ES" sz="4000" b="1" dirty="0">
              <a:solidFill>
                <a:srgbClr val="CA1F6F"/>
              </a:solidFill>
              <a:latin typeface="Calibri" pitchFamily="34" charset="0"/>
            </a:endParaRPr>
          </a:p>
          <a:p>
            <a:pPr algn="ctr">
              <a:spcAft>
                <a:spcPts val="600"/>
              </a:spcAft>
            </a:pPr>
            <a:endParaRPr lang="en-US" sz="4400" b="1" dirty="0">
              <a:solidFill>
                <a:srgbClr val="CA1F6F"/>
              </a:solidFill>
              <a:latin typeface="Calibri" pitchFamily="34" charset="0"/>
            </a:endParaRPr>
          </a:p>
        </p:txBody>
      </p:sp>
    </p:spTree>
    <p:extLst>
      <p:ext uri="{BB962C8B-B14F-4D97-AF65-F5344CB8AC3E}">
        <p14:creationId xmlns:p14="http://schemas.microsoft.com/office/powerpoint/2010/main" val="20897831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A59EC3-F110-B94B-B129-00449E8919AF}"/>
              </a:ext>
            </a:extLst>
          </p:cNvPr>
          <p:cNvPicPr>
            <a:picLocks noChangeAspect="1"/>
          </p:cNvPicPr>
          <p:nvPr/>
        </p:nvPicPr>
        <p:blipFill>
          <a:blip r:embed="rId3"/>
          <a:stretch>
            <a:fillRect/>
          </a:stretch>
        </p:blipFill>
        <p:spPr>
          <a:xfrm>
            <a:off x="35762" y="0"/>
            <a:ext cx="12192000" cy="6858000"/>
          </a:xfrm>
          <a:prstGeom prst="rect">
            <a:avLst/>
          </a:prstGeom>
        </p:spPr>
      </p:pic>
      <p:sp>
        <p:nvSpPr>
          <p:cNvPr id="2" name="Título 1"/>
          <p:cNvSpPr>
            <a:spLocks noGrp="1"/>
          </p:cNvSpPr>
          <p:nvPr>
            <p:ph type="title"/>
          </p:nvPr>
        </p:nvSpPr>
        <p:spPr>
          <a:xfrm>
            <a:off x="2153581" y="1031557"/>
            <a:ext cx="8189636" cy="2397443"/>
          </a:xfrm>
        </p:spPr>
        <p:txBody>
          <a:bodyPr vert="horz" lIns="91440" tIns="45720" rIns="91440" bIns="45720" rtlCol="0" anchor="t">
            <a:normAutofit/>
          </a:bodyPr>
          <a:lstStyle/>
          <a:p>
            <a:pPr algn="ctr"/>
            <a:r>
              <a:rPr lang="es-ES_tradnl" sz="6000" dirty="0">
                <a:solidFill>
                  <a:schemeClr val="bg1"/>
                </a:solidFill>
                <a:latin typeface="Abadi MT Condensed Extra Bold" charset="0"/>
                <a:ea typeface="Abadi MT Condensed Extra Bold" charset="0"/>
                <a:cs typeface="Abadi MT Condensed Extra Bold" charset="0"/>
              </a:rPr>
              <a:t>1 CORINTIOS </a:t>
            </a:r>
            <a:r>
              <a:rPr lang="es-ES_tradnl" sz="6000" dirty="0" smtClean="0">
                <a:solidFill>
                  <a:schemeClr val="bg1"/>
                </a:solidFill>
                <a:latin typeface="Abadi MT Condensed Extra Bold" charset="0"/>
                <a:ea typeface="Abadi MT Condensed Extra Bold" charset="0"/>
                <a:cs typeface="Abadi MT Condensed Extra Bold" charset="0"/>
              </a:rPr>
              <a:t>15:58</a:t>
            </a:r>
            <a:endParaRPr lang="es-ES_tradnl" sz="6000" dirty="0">
              <a:solidFill>
                <a:schemeClr val="bg1"/>
              </a:solidFill>
              <a:latin typeface="Abadi MT Condensed Extra Bold" charset="0"/>
              <a:ea typeface="Abadi MT Condensed Extra Bold" charset="0"/>
              <a:cs typeface="Abadi MT Condensed Extra Bold" charset="0"/>
            </a:endParaRPr>
          </a:p>
        </p:txBody>
      </p:sp>
      <p:sp>
        <p:nvSpPr>
          <p:cNvPr id="4" name="Rectángulo 3"/>
          <p:cNvSpPr/>
          <p:nvPr/>
        </p:nvSpPr>
        <p:spPr>
          <a:xfrm>
            <a:off x="1645403" y="2219021"/>
            <a:ext cx="9205993" cy="3247043"/>
          </a:xfrm>
          <a:prstGeom prst="rect">
            <a:avLst/>
          </a:prstGeom>
        </p:spPr>
        <p:txBody>
          <a:bodyPr wrap="square">
            <a:spAutoFit/>
          </a:bodyPr>
          <a:lstStyle/>
          <a:p>
            <a:pPr algn="ctr">
              <a:spcAft>
                <a:spcPts val="600"/>
              </a:spcAft>
            </a:pPr>
            <a:r>
              <a:rPr lang="es-ES_tradnl" sz="4000" dirty="0" smtClean="0">
                <a:solidFill>
                  <a:schemeClr val="bg1"/>
                </a:solidFill>
              </a:rPr>
              <a:t>“Así </a:t>
            </a:r>
            <a:r>
              <a:rPr lang="es-ES_tradnl" sz="4000" dirty="0">
                <a:solidFill>
                  <a:schemeClr val="bg1"/>
                </a:solidFill>
              </a:rPr>
              <a:t>que, hermanos míos amados, estad firmes y constantes, creciendo en la obra del Señor siempre, sabiendo que vuestro trabajo en el Señor no es en vano”</a:t>
            </a:r>
            <a:endParaRPr lang="es-ES" sz="3600" b="1" dirty="0">
              <a:solidFill>
                <a:schemeClr val="bg1"/>
              </a:solidFill>
              <a:latin typeface="Calibri" pitchFamily="34" charset="0"/>
            </a:endParaRPr>
          </a:p>
          <a:p>
            <a:pPr algn="ctr">
              <a:spcAft>
                <a:spcPts val="600"/>
              </a:spcAft>
            </a:pPr>
            <a:endParaRPr lang="en-US" sz="4000" b="1" dirty="0">
              <a:solidFill>
                <a:schemeClr val="bg1"/>
              </a:solidFill>
              <a:latin typeface="Calibri" pitchFamily="34" charset="0"/>
            </a:endParaRPr>
          </a:p>
        </p:txBody>
      </p:sp>
    </p:spTree>
    <p:extLst>
      <p:ext uri="{BB962C8B-B14F-4D97-AF65-F5344CB8AC3E}">
        <p14:creationId xmlns:p14="http://schemas.microsoft.com/office/powerpoint/2010/main" val="13800360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D6BF7F-7FD7-D149-9F8B-F9B8EF77E114}"/>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2193693" y="2075970"/>
            <a:ext cx="8841099" cy="4419599"/>
          </a:xfrm>
        </p:spPr>
        <p:txBody>
          <a:bodyPr>
            <a:noAutofit/>
          </a:bodyPr>
          <a:lstStyle/>
          <a:p>
            <a:pPr marL="0" indent="0" algn="just">
              <a:buNone/>
            </a:pPr>
            <a:r>
              <a:rPr lang="es-ES_tradnl" sz="2200" dirty="0">
                <a:solidFill>
                  <a:schemeClr val="bg1"/>
                </a:solidFill>
              </a:rPr>
              <a:t>Se trata de actividades, divinas o humanas, que son consecuencia del bien. </a:t>
            </a:r>
            <a:r>
              <a:rPr lang="es-ES_tradnl" sz="2400" dirty="0">
                <a:solidFill>
                  <a:schemeClr val="bg1"/>
                </a:solidFill>
              </a:rPr>
              <a:t>La obra divina comienza a manifestarse por «acciones y altas gestas con que nada se iguala» </a:t>
            </a:r>
            <a:r>
              <a:rPr lang="es-ES_tradnl" sz="2400" dirty="0" err="1">
                <a:solidFill>
                  <a:schemeClr val="bg1"/>
                </a:solidFill>
              </a:rPr>
              <a:t>Dt</a:t>
            </a:r>
            <a:r>
              <a:rPr lang="es-ES_tradnl" sz="2400" dirty="0">
                <a:solidFill>
                  <a:schemeClr val="bg1"/>
                </a:solidFill>
              </a:rPr>
              <a:t> 3,24 </a:t>
            </a:r>
            <a:r>
              <a:rPr lang="es-ES_tradnl" sz="2200" dirty="0">
                <a:solidFill>
                  <a:schemeClr val="bg1"/>
                </a:solidFill>
              </a:rPr>
              <a:t>La buena obra de Dios tiene dos aspectos: la creación y la salvación. </a:t>
            </a:r>
          </a:p>
          <a:p>
            <a:pPr marL="0" indent="0" algn="just">
              <a:buNone/>
            </a:pPr>
            <a:r>
              <a:rPr lang="es-ES_tradnl" sz="2200" dirty="0">
                <a:solidFill>
                  <a:schemeClr val="bg1"/>
                </a:solidFill>
              </a:rPr>
              <a:t>Hoy se alaba a Dios por la «obra de sus manos»: los cielos Sal 19,2; la tierra 102,26 y sobre todo la buena obra que realizó al crear al hombre, «¿puede una obra decir a su hacedor: No soy obra tuya?» </a:t>
            </a:r>
            <a:r>
              <a:rPr lang="es-ES_tradnl" sz="2200" dirty="0" err="1">
                <a:solidFill>
                  <a:schemeClr val="bg1"/>
                </a:solidFill>
              </a:rPr>
              <a:t>Is</a:t>
            </a:r>
            <a:r>
              <a:rPr lang="es-ES_tradnl" sz="2200" dirty="0">
                <a:solidFill>
                  <a:schemeClr val="bg1"/>
                </a:solidFill>
              </a:rPr>
              <a:t> 29,16 45,9 </a:t>
            </a:r>
          </a:p>
          <a:p>
            <a:pPr marL="0" indent="0" algn="just">
              <a:buNone/>
            </a:pPr>
            <a:r>
              <a:rPr lang="es-ES_tradnl" sz="2200" dirty="0">
                <a:solidFill>
                  <a:schemeClr val="bg1"/>
                </a:solidFill>
              </a:rPr>
              <a:t>También se debe agradecer a Dios la buena obra de salvación en beneficio de Israel y su pueblo escogido (Sal 28:5),( </a:t>
            </a:r>
            <a:r>
              <a:rPr lang="es-ES_tradnl" sz="2200" dirty="0" err="1">
                <a:solidFill>
                  <a:schemeClr val="bg1"/>
                </a:solidFill>
              </a:rPr>
              <a:t>Is</a:t>
            </a:r>
            <a:r>
              <a:rPr lang="es-ES_tradnl" sz="2200" dirty="0">
                <a:solidFill>
                  <a:schemeClr val="bg1"/>
                </a:solidFill>
              </a:rPr>
              <a:t> 5:12),( </a:t>
            </a:r>
            <a:r>
              <a:rPr lang="es-ES_tradnl" sz="2200" dirty="0" err="1">
                <a:solidFill>
                  <a:schemeClr val="bg1"/>
                </a:solidFill>
              </a:rPr>
              <a:t>Is</a:t>
            </a:r>
            <a:r>
              <a:rPr lang="es-ES_tradnl" sz="2200" dirty="0">
                <a:solidFill>
                  <a:schemeClr val="bg1"/>
                </a:solidFill>
              </a:rPr>
              <a:t> 5:19).</a:t>
            </a:r>
          </a:p>
          <a:p>
            <a:pPr marL="0" indent="0" algn="just">
              <a:buNone/>
            </a:pPr>
            <a:endParaRPr lang="es-ES_tradnl" sz="2200" b="1" dirty="0"/>
          </a:p>
        </p:txBody>
      </p:sp>
      <p:sp>
        <p:nvSpPr>
          <p:cNvPr id="2" name="Título 1"/>
          <p:cNvSpPr>
            <a:spLocks noGrp="1"/>
          </p:cNvSpPr>
          <p:nvPr>
            <p:ph type="title"/>
          </p:nvPr>
        </p:nvSpPr>
        <p:spPr>
          <a:xfrm>
            <a:off x="2193693" y="435458"/>
            <a:ext cx="8528858" cy="1286160"/>
          </a:xfrm>
        </p:spPr>
        <p:txBody>
          <a:bodyPr anchor="b">
            <a:noAutofit/>
          </a:bodyPr>
          <a:lstStyle/>
          <a:p>
            <a:pPr algn="ctr"/>
            <a:r>
              <a:rPr lang="es-ES_tradnl" sz="5400" dirty="0">
                <a:solidFill>
                  <a:schemeClr val="bg1"/>
                </a:solidFill>
                <a:latin typeface="Abadi MT Condensed Extra Bold" charset="0"/>
                <a:ea typeface="Abadi MT Condensed Extra Bold" charset="0"/>
                <a:cs typeface="Abadi MT Condensed Extra Bold" charset="0"/>
              </a:rPr>
              <a:t>¿Cuáles son las Buenas Obras?</a:t>
            </a:r>
            <a:endParaRPr lang="en-US" sz="54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723252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D212A7-003A-2F4C-B6CC-01E0DF131136}"/>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1718159" y="884684"/>
            <a:ext cx="11379200" cy="779462"/>
          </a:xfrm>
        </p:spPr>
        <p:txBody>
          <a:bodyPr>
            <a:noAutofit/>
          </a:bodyPr>
          <a:lstStyle/>
          <a:p>
            <a:r>
              <a:rPr lang="es-ES_tradnl" sz="4800" dirty="0">
                <a:solidFill>
                  <a:schemeClr val="bg1"/>
                </a:solidFill>
                <a:latin typeface="Abadi MT Condensed Extra Bold" charset="0"/>
                <a:ea typeface="Abadi MT Condensed Extra Bold" charset="0"/>
                <a:cs typeface="Abadi MT Condensed Extra Bold" charset="0"/>
              </a:rPr>
              <a:t>ELENA DE WHITE. </a:t>
            </a:r>
            <a:endParaRPr lang="es-ES_tradnl" sz="4800"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1406471" y="1808797"/>
            <a:ext cx="10309046" cy="5193854"/>
          </a:xfrm>
        </p:spPr>
        <p:txBody>
          <a:bodyPr>
            <a:noAutofit/>
          </a:bodyPr>
          <a:lstStyle/>
          <a:p>
            <a:pPr algn="just">
              <a:spcBef>
                <a:spcPct val="0"/>
              </a:spcBef>
              <a:buNone/>
            </a:pPr>
            <a:r>
              <a:rPr lang="es-NI" altLang="es-ES" sz="4000" dirty="0">
                <a:solidFill>
                  <a:schemeClr val="bg1"/>
                </a:solidFill>
                <a:ea typeface="Segoe UI Black" panose="020B0A02040204020203" pitchFamily="34" charset="0"/>
                <a:cs typeface="Segoe UI Black" panose="020B0A02040204020203" pitchFamily="34" charset="0"/>
              </a:rPr>
              <a:t>“El señor tiene una gran obra que ha de ser hecha, y él recompensará en mayor escala, en la vida futura, a los que presten un servicio más fiel y voluntario en la vida presente”. </a:t>
            </a:r>
          </a:p>
          <a:p>
            <a:pPr algn="just">
              <a:spcBef>
                <a:spcPct val="0"/>
              </a:spcBef>
              <a:buNone/>
            </a:pPr>
            <a:endParaRPr lang="es-NI" altLang="es-ES" sz="4000" dirty="0" smtClean="0">
              <a:solidFill>
                <a:prstClr val="black"/>
              </a:solidFill>
              <a:ea typeface="Segoe UI Black" panose="020B0A02040204020203" pitchFamily="34" charset="0"/>
              <a:cs typeface="Segoe UI Black" panose="020B0A02040204020203" pitchFamily="34" charset="0"/>
            </a:endParaRPr>
          </a:p>
          <a:p>
            <a:pPr algn="just">
              <a:spcBef>
                <a:spcPct val="0"/>
              </a:spcBef>
              <a:buNone/>
            </a:pPr>
            <a:r>
              <a:rPr lang="es-NI" altLang="es-ES" dirty="0" smtClean="0">
                <a:solidFill>
                  <a:schemeClr val="bg1"/>
                </a:solidFill>
                <a:ea typeface="Segoe UI Black" panose="020B0A02040204020203" pitchFamily="34" charset="0"/>
                <a:cs typeface="Segoe UI Black" panose="020B0A02040204020203" pitchFamily="34" charset="0"/>
              </a:rPr>
              <a:t>Palabras </a:t>
            </a:r>
            <a:r>
              <a:rPr lang="es-NI" altLang="es-ES" dirty="0">
                <a:solidFill>
                  <a:schemeClr val="bg1"/>
                </a:solidFill>
                <a:ea typeface="Segoe UI Black" panose="020B0A02040204020203" pitchFamily="34" charset="0"/>
                <a:cs typeface="Segoe UI Black" panose="020B0A02040204020203" pitchFamily="34" charset="0"/>
              </a:rPr>
              <a:t>de vida del Gran Maestro, </a:t>
            </a:r>
            <a:r>
              <a:rPr lang="es-NI" altLang="es-ES" dirty="0" err="1">
                <a:solidFill>
                  <a:schemeClr val="bg1"/>
                </a:solidFill>
                <a:ea typeface="Segoe UI Black" panose="020B0A02040204020203" pitchFamily="34" charset="0"/>
                <a:cs typeface="Segoe UI Black" panose="020B0A02040204020203" pitchFamily="34" charset="0"/>
              </a:rPr>
              <a:t>Pag</a:t>
            </a:r>
            <a:r>
              <a:rPr lang="es-NI" altLang="es-ES" dirty="0">
                <a:solidFill>
                  <a:schemeClr val="bg1"/>
                </a:solidFill>
                <a:ea typeface="Segoe UI Black" panose="020B0A02040204020203" pitchFamily="34" charset="0"/>
                <a:cs typeface="Segoe UI Black" panose="020B0A02040204020203" pitchFamily="34" charset="0"/>
              </a:rPr>
              <a:t>. 56</a:t>
            </a:r>
          </a:p>
          <a:p>
            <a:pPr algn="just">
              <a:spcBef>
                <a:spcPct val="0"/>
              </a:spcBef>
              <a:buFontTx/>
              <a:buNone/>
            </a:pPr>
            <a:endParaRPr lang="es-ES" altLang="es-ES" sz="4000" b="1" dirty="0">
              <a:solidFill>
                <a:prstClr val="black"/>
              </a:solidFill>
              <a:latin typeface="Arial Black" panose="020B0A04020102020204" pitchFamily="34" charset="0"/>
              <a:ea typeface="Segoe UI Black" panose="020B0A02040204020203" pitchFamily="34" charset="0"/>
              <a:cs typeface="Segoe UI Black" panose="020B0A02040204020203" pitchFamily="34" charset="0"/>
            </a:endParaRPr>
          </a:p>
          <a:p>
            <a:pPr marL="0" indent="0" algn="just">
              <a:buNone/>
            </a:pPr>
            <a:endParaRPr lang="es-ES" sz="4000" dirty="0"/>
          </a:p>
          <a:p>
            <a:pPr marL="0" indent="0" algn="just">
              <a:buNone/>
            </a:pPr>
            <a:endParaRPr lang="es-ES_tradnl" sz="4000" b="1" dirty="0"/>
          </a:p>
        </p:txBody>
      </p:sp>
    </p:spTree>
    <p:extLst>
      <p:ext uri="{BB962C8B-B14F-4D97-AF65-F5344CB8AC3E}">
        <p14:creationId xmlns:p14="http://schemas.microsoft.com/office/powerpoint/2010/main" val="16859018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A1301E-9032-F641-B147-273A2A848A79}"/>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936786" y="884684"/>
            <a:ext cx="11379200" cy="779462"/>
          </a:xfrm>
        </p:spPr>
        <p:txBody>
          <a:bodyPr>
            <a:noAutofit/>
          </a:bodyPr>
          <a:lstStyle/>
          <a:p>
            <a:r>
              <a:rPr lang="es-ES_tradnl" sz="4800" dirty="0">
                <a:solidFill>
                  <a:srgbClr val="CA1F6F"/>
                </a:solidFill>
                <a:latin typeface="Abadi MT Condensed Extra Bold" charset="0"/>
                <a:ea typeface="Abadi MT Condensed Extra Bold" charset="0"/>
                <a:cs typeface="Abadi MT Condensed Extra Bold" charset="0"/>
              </a:rPr>
              <a:t>ELENA DE WHITE. </a:t>
            </a:r>
            <a:endParaRPr lang="es-ES_tradnl" sz="4800" dirty="0">
              <a:solidFill>
                <a:srgbClr val="CA1F6F"/>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721521" y="1991930"/>
            <a:ext cx="10748958" cy="5193854"/>
          </a:xfrm>
        </p:spPr>
        <p:txBody>
          <a:bodyPr>
            <a:noAutofit/>
          </a:bodyPr>
          <a:lstStyle/>
          <a:p>
            <a:pPr algn="just">
              <a:spcBef>
                <a:spcPct val="0"/>
              </a:spcBef>
              <a:buFontTx/>
              <a:buNone/>
            </a:pPr>
            <a:r>
              <a:rPr lang="es-NI" altLang="es-ES" sz="3600" dirty="0">
                <a:solidFill>
                  <a:srgbClr val="CA1F6F"/>
                </a:solidFill>
                <a:ea typeface="Segoe UI Black" panose="020B0A02040204020203" pitchFamily="34" charset="0"/>
                <a:cs typeface="Segoe UI Black" panose="020B0A02040204020203" pitchFamily="34" charset="0"/>
              </a:rPr>
              <a:t>“No penséis que porque no manifestéis una decidida hostilidad hacia Cristo le estáis sirviendo. De esa manera engañamos nuestras almas. Al retener lo que Dios nos ha dado para usarlo a su servicio, ya sea tiempo o medios, o cualquiera otro de los dones que nos confirió, trabajamos contra él</a:t>
            </a:r>
            <a:r>
              <a:rPr lang="es-NI" altLang="es-ES" sz="3600" dirty="0" smtClean="0">
                <a:solidFill>
                  <a:srgbClr val="CA1F6F"/>
                </a:solidFill>
                <a:ea typeface="Segoe UI Black" panose="020B0A02040204020203" pitchFamily="34" charset="0"/>
                <a:cs typeface="Segoe UI Black" panose="020B0A02040204020203" pitchFamily="34" charset="0"/>
              </a:rPr>
              <a:t>”</a:t>
            </a:r>
          </a:p>
          <a:p>
            <a:pPr algn="just">
              <a:spcBef>
                <a:spcPct val="0"/>
              </a:spcBef>
              <a:buFontTx/>
              <a:buNone/>
            </a:pPr>
            <a:r>
              <a:rPr lang="es-NI" altLang="es-ES" sz="3600" dirty="0" smtClean="0">
                <a:solidFill>
                  <a:srgbClr val="CA1F6F"/>
                </a:solidFill>
                <a:ea typeface="Segoe UI Black" panose="020B0A02040204020203" pitchFamily="34" charset="0"/>
                <a:cs typeface="Segoe UI Black" panose="020B0A02040204020203" pitchFamily="34" charset="0"/>
              </a:rPr>
              <a:t> </a:t>
            </a:r>
            <a:endParaRPr lang="es-NI" altLang="es-ES" sz="3600" dirty="0">
              <a:solidFill>
                <a:srgbClr val="CA1F6F"/>
              </a:solidFill>
              <a:ea typeface="Segoe UI Black" panose="020B0A02040204020203" pitchFamily="34" charset="0"/>
              <a:cs typeface="Segoe UI Black" panose="020B0A02040204020203" pitchFamily="34" charset="0"/>
            </a:endParaRPr>
          </a:p>
          <a:p>
            <a:pPr algn="just">
              <a:spcBef>
                <a:spcPct val="0"/>
              </a:spcBef>
              <a:buFontTx/>
              <a:buNone/>
            </a:pPr>
            <a:r>
              <a:rPr lang="es-NI" altLang="es-ES" dirty="0" smtClean="0">
                <a:solidFill>
                  <a:srgbClr val="CA1F6F"/>
                </a:solidFill>
                <a:ea typeface="Segoe UI Black" panose="020B0A02040204020203" pitchFamily="34" charset="0"/>
                <a:cs typeface="Segoe UI Black" panose="020B0A02040204020203" pitchFamily="34" charset="0"/>
              </a:rPr>
              <a:t>Palabras </a:t>
            </a:r>
            <a:r>
              <a:rPr lang="es-NI" altLang="es-ES" dirty="0">
                <a:solidFill>
                  <a:srgbClr val="CA1F6F"/>
                </a:solidFill>
                <a:ea typeface="Segoe UI Black" panose="020B0A02040204020203" pitchFamily="34" charset="0"/>
                <a:cs typeface="Segoe UI Black" panose="020B0A02040204020203" pitchFamily="34" charset="0"/>
              </a:rPr>
              <a:t>de vida del Gran Maestro, </a:t>
            </a:r>
            <a:r>
              <a:rPr lang="es-NI" altLang="es-ES" dirty="0" err="1">
                <a:solidFill>
                  <a:srgbClr val="CA1F6F"/>
                </a:solidFill>
                <a:ea typeface="Segoe UI Black" panose="020B0A02040204020203" pitchFamily="34" charset="0"/>
                <a:cs typeface="Segoe UI Black" panose="020B0A02040204020203" pitchFamily="34" charset="0"/>
              </a:rPr>
              <a:t>Pag</a:t>
            </a:r>
            <a:r>
              <a:rPr lang="es-NI" altLang="es-ES" dirty="0">
                <a:solidFill>
                  <a:srgbClr val="CA1F6F"/>
                </a:solidFill>
                <a:ea typeface="Segoe UI Black" panose="020B0A02040204020203" pitchFamily="34" charset="0"/>
                <a:cs typeface="Segoe UI Black" panose="020B0A02040204020203" pitchFamily="34" charset="0"/>
              </a:rPr>
              <a:t>. 222</a:t>
            </a:r>
            <a:endParaRPr lang="es-ES" altLang="es-ES" dirty="0">
              <a:solidFill>
                <a:srgbClr val="CA1F6F"/>
              </a:solidFill>
              <a:ea typeface="Segoe UI Black" panose="020B0A02040204020203" pitchFamily="34" charset="0"/>
              <a:cs typeface="Segoe UI Black" panose="020B0A02040204020203" pitchFamily="34" charset="0"/>
            </a:endParaRPr>
          </a:p>
          <a:p>
            <a:pPr algn="just">
              <a:spcBef>
                <a:spcPct val="0"/>
              </a:spcBef>
              <a:buFontTx/>
              <a:buNone/>
            </a:pPr>
            <a:endParaRPr lang="es-ES" altLang="es-ES" sz="3600" dirty="0">
              <a:solidFill>
                <a:prstClr val="black"/>
              </a:solidFill>
              <a:ea typeface="Segoe UI Black" panose="020B0A02040204020203" pitchFamily="34" charset="0"/>
              <a:cs typeface="Segoe UI Black" panose="020B0A02040204020203" pitchFamily="34" charset="0"/>
            </a:endParaRPr>
          </a:p>
          <a:p>
            <a:pPr marL="0" indent="0" algn="just">
              <a:buNone/>
            </a:pPr>
            <a:endParaRPr lang="es-ES" sz="3600" dirty="0"/>
          </a:p>
          <a:p>
            <a:pPr marL="0" indent="0" algn="just">
              <a:buNone/>
            </a:pPr>
            <a:endParaRPr lang="es-ES_tradnl" sz="3600" dirty="0"/>
          </a:p>
        </p:txBody>
      </p:sp>
    </p:spTree>
    <p:extLst>
      <p:ext uri="{BB962C8B-B14F-4D97-AF65-F5344CB8AC3E}">
        <p14:creationId xmlns:p14="http://schemas.microsoft.com/office/powerpoint/2010/main" val="6128534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0961BB-A904-CB41-9996-CDC7A203B533}"/>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1184736" y="597599"/>
            <a:ext cx="11379200" cy="779462"/>
          </a:xfrm>
        </p:spPr>
        <p:txBody>
          <a:bodyPr>
            <a:noAutofit/>
          </a:bodyPr>
          <a:lstStyle/>
          <a:p>
            <a:r>
              <a:rPr lang="es-ES_tradnl" dirty="0">
                <a:solidFill>
                  <a:schemeClr val="bg1"/>
                </a:solidFill>
                <a:latin typeface="Abadi MT Condensed Extra Bold" charset="0"/>
                <a:ea typeface="Abadi MT Condensed Extra Bold" charset="0"/>
                <a:cs typeface="Abadi MT Condensed Extra Bold" charset="0"/>
              </a:rPr>
              <a:t>ELENA DE WHITE. </a:t>
            </a:r>
            <a:endParaRPr lang="es-ES_tradnl"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961744" y="1520603"/>
            <a:ext cx="10268511" cy="5193854"/>
          </a:xfrm>
        </p:spPr>
        <p:txBody>
          <a:bodyPr>
            <a:noAutofit/>
          </a:bodyPr>
          <a:lstStyle/>
          <a:p>
            <a:pPr algn="just">
              <a:spcBef>
                <a:spcPct val="0"/>
              </a:spcBef>
              <a:buNone/>
            </a:pPr>
            <a:r>
              <a:rPr lang="es-NI" altLang="es-ES" sz="4400" dirty="0">
                <a:solidFill>
                  <a:schemeClr val="bg1"/>
                </a:solidFill>
                <a:ea typeface="Segoe UI Black" panose="020B0A02040204020203" pitchFamily="34" charset="0"/>
                <a:cs typeface="Segoe UI Black" panose="020B0A02040204020203" pitchFamily="34" charset="0"/>
              </a:rPr>
              <a:t>“Los profesos seguidores de Cristo están siendo probados ante el universo celestial; pero la frialdad de su celo y la debilidad de sus esfuerzos en el servicio de Dios los señalan como infieles” </a:t>
            </a:r>
            <a:endParaRPr lang="es-NI" altLang="es-ES" sz="4400" dirty="0" smtClean="0">
              <a:solidFill>
                <a:schemeClr val="bg1"/>
              </a:solidFill>
              <a:ea typeface="Segoe UI Black" panose="020B0A02040204020203" pitchFamily="34" charset="0"/>
              <a:cs typeface="Segoe UI Black" panose="020B0A02040204020203" pitchFamily="34" charset="0"/>
            </a:endParaRPr>
          </a:p>
          <a:p>
            <a:pPr algn="just">
              <a:spcBef>
                <a:spcPct val="0"/>
              </a:spcBef>
              <a:buNone/>
            </a:pPr>
            <a:endParaRPr lang="es-NI" altLang="es-ES" sz="3200" dirty="0">
              <a:solidFill>
                <a:schemeClr val="bg1"/>
              </a:solidFill>
              <a:ea typeface="Segoe UI Black" panose="020B0A02040204020203" pitchFamily="34" charset="0"/>
              <a:cs typeface="Segoe UI Black" panose="020B0A02040204020203" pitchFamily="34" charset="0"/>
            </a:endParaRPr>
          </a:p>
          <a:p>
            <a:pPr algn="just">
              <a:spcBef>
                <a:spcPct val="0"/>
              </a:spcBef>
              <a:buNone/>
            </a:pPr>
            <a:r>
              <a:rPr lang="es-NI" altLang="es-ES" sz="3200" dirty="0" smtClean="0">
                <a:solidFill>
                  <a:schemeClr val="bg1"/>
                </a:solidFill>
                <a:ea typeface="Segoe UI Black" panose="020B0A02040204020203" pitchFamily="34" charset="0"/>
                <a:cs typeface="Segoe UI Black" panose="020B0A02040204020203" pitchFamily="34" charset="0"/>
              </a:rPr>
              <a:t>Servicio </a:t>
            </a:r>
            <a:r>
              <a:rPr lang="es-NI" altLang="es-ES" sz="3200" dirty="0">
                <a:solidFill>
                  <a:schemeClr val="bg1"/>
                </a:solidFill>
                <a:ea typeface="Segoe UI Black" panose="020B0A02040204020203" pitchFamily="34" charset="0"/>
                <a:cs typeface="Segoe UI Black" panose="020B0A02040204020203" pitchFamily="34" charset="0"/>
              </a:rPr>
              <a:t>Cristiano, </a:t>
            </a:r>
            <a:r>
              <a:rPr lang="es-NI" altLang="es-ES" sz="3200" dirty="0" err="1">
                <a:solidFill>
                  <a:schemeClr val="bg1"/>
                </a:solidFill>
                <a:ea typeface="Segoe UI Black" panose="020B0A02040204020203" pitchFamily="34" charset="0"/>
                <a:cs typeface="Segoe UI Black" panose="020B0A02040204020203" pitchFamily="34" charset="0"/>
              </a:rPr>
              <a:t>Pag</a:t>
            </a:r>
            <a:r>
              <a:rPr lang="es-NI" altLang="es-ES" sz="3200" dirty="0">
                <a:solidFill>
                  <a:schemeClr val="bg1"/>
                </a:solidFill>
                <a:ea typeface="Segoe UI Black" panose="020B0A02040204020203" pitchFamily="34" charset="0"/>
                <a:cs typeface="Segoe UI Black" panose="020B0A02040204020203" pitchFamily="34" charset="0"/>
              </a:rPr>
              <a:t>. 56</a:t>
            </a:r>
          </a:p>
          <a:p>
            <a:pPr algn="just">
              <a:spcBef>
                <a:spcPct val="0"/>
              </a:spcBef>
              <a:buFontTx/>
              <a:buNone/>
            </a:pPr>
            <a:endParaRPr lang="es-ES" altLang="es-ES" sz="4400" dirty="0">
              <a:solidFill>
                <a:prstClr val="black"/>
              </a:solidFill>
              <a:ea typeface="Segoe UI Black" panose="020B0A02040204020203" pitchFamily="34" charset="0"/>
              <a:cs typeface="Segoe UI Black" panose="020B0A02040204020203" pitchFamily="34" charset="0"/>
            </a:endParaRPr>
          </a:p>
          <a:p>
            <a:pPr marL="0" indent="0" algn="just">
              <a:buNone/>
            </a:pPr>
            <a:endParaRPr lang="es-ES" sz="4400" dirty="0"/>
          </a:p>
          <a:p>
            <a:pPr marL="0" indent="0" algn="just">
              <a:buNone/>
            </a:pPr>
            <a:endParaRPr lang="es-ES_tradnl" sz="4400" dirty="0"/>
          </a:p>
        </p:txBody>
      </p:sp>
    </p:spTree>
    <p:extLst>
      <p:ext uri="{BB962C8B-B14F-4D97-AF65-F5344CB8AC3E}">
        <p14:creationId xmlns:p14="http://schemas.microsoft.com/office/powerpoint/2010/main" val="8966656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27A0B-5571-D444-91E5-0981ED95F345}"/>
              </a:ext>
            </a:extLst>
          </p:cNvPr>
          <p:cNvPicPr>
            <a:picLocks noChangeAspect="1"/>
          </p:cNvPicPr>
          <p:nvPr/>
        </p:nvPicPr>
        <p:blipFill>
          <a:blip r:embed="rId3"/>
          <a:stretch>
            <a:fillRect/>
          </a:stretch>
        </p:blipFill>
        <p:spPr>
          <a:xfrm>
            <a:off x="0" y="0"/>
            <a:ext cx="12192000" cy="6858000"/>
          </a:xfrm>
          <a:prstGeom prst="rect">
            <a:avLst/>
          </a:prstGeom>
        </p:spPr>
      </p:pic>
      <p:sp>
        <p:nvSpPr>
          <p:cNvPr id="9" name="Título 2"/>
          <p:cNvSpPr txBox="1">
            <a:spLocks/>
          </p:cNvSpPr>
          <p:nvPr/>
        </p:nvSpPr>
        <p:spPr>
          <a:xfrm>
            <a:off x="911732" y="2285138"/>
            <a:ext cx="1008689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DIOS TE BENDIGA</a:t>
            </a:r>
            <a:endParaRPr lang="en-US" sz="88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pic>
        <p:nvPicPr>
          <p:cNvPr id="12" name="Imagen 11"/>
          <p:cNvPicPr>
            <a:picLocks noChangeAspect="1"/>
          </p:cNvPicPr>
          <p:nvPr/>
        </p:nvPicPr>
        <p:blipFill>
          <a:blip r:embed="rId4">
            <a:biLevel thresh="25000"/>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772026" y="6129595"/>
            <a:ext cx="2016231" cy="423178"/>
          </a:xfrm>
          <a:prstGeom prst="rect">
            <a:avLst/>
          </a:prstGeom>
        </p:spPr>
      </p:pic>
    </p:spTree>
    <p:extLst>
      <p:ext uri="{BB962C8B-B14F-4D97-AF65-F5344CB8AC3E}">
        <p14:creationId xmlns:p14="http://schemas.microsoft.com/office/powerpoint/2010/main" val="1854457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21BAFA-3AC1-2749-AA0F-33B904F48DAB}"/>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4854366" y="1274860"/>
            <a:ext cx="6064898" cy="2397443"/>
          </a:xfrm>
        </p:spPr>
        <p:txBody>
          <a:bodyPr vert="horz" lIns="91440" tIns="45720" rIns="91440" bIns="45720" rtlCol="0" anchor="t">
            <a:normAutofit/>
          </a:bodyPr>
          <a:lstStyle/>
          <a:p>
            <a:pPr algn="ctr"/>
            <a:r>
              <a:rPr lang="en-US" sz="6000" dirty="0">
                <a:solidFill>
                  <a:srgbClr val="CA1F6F"/>
                </a:solidFill>
                <a:latin typeface="Abadi MT Condensed Extra Bold" charset="0"/>
                <a:ea typeface="Abadi MT Condensed Extra Bold" charset="0"/>
                <a:cs typeface="Abadi MT Condensed Extra Bold" charset="0"/>
              </a:rPr>
              <a:t>EFESIOS 2:10</a:t>
            </a:r>
            <a:endParaRPr lang="en-US" sz="6000" dirty="0">
              <a:solidFill>
                <a:srgbClr val="CA1F6F"/>
              </a:solidFill>
              <a:latin typeface="Abadi MT Condensed Extra Bold" charset="0"/>
              <a:ea typeface="Abadi MT Condensed Extra Bold" charset="0"/>
              <a:cs typeface="Abadi MT Condensed Extra Bold" charset="0"/>
            </a:endParaRPr>
          </a:p>
        </p:txBody>
      </p:sp>
      <p:sp>
        <p:nvSpPr>
          <p:cNvPr id="4" name="Rectángulo 3"/>
          <p:cNvSpPr/>
          <p:nvPr/>
        </p:nvSpPr>
        <p:spPr>
          <a:xfrm>
            <a:off x="4415096" y="2316479"/>
            <a:ext cx="6943439" cy="3862596"/>
          </a:xfrm>
          <a:prstGeom prst="rect">
            <a:avLst/>
          </a:prstGeom>
        </p:spPr>
        <p:txBody>
          <a:bodyPr wrap="square">
            <a:spAutoFit/>
          </a:bodyPr>
          <a:lstStyle/>
          <a:p>
            <a:pPr algn="ctr">
              <a:spcAft>
                <a:spcPts val="600"/>
              </a:spcAft>
            </a:pPr>
            <a:r>
              <a:rPr lang="pt-BR" sz="4000" b="1" dirty="0">
                <a:solidFill>
                  <a:srgbClr val="CA1F6F"/>
                </a:solidFill>
                <a:latin typeface="Calibri" pitchFamily="34" charset="0"/>
              </a:rPr>
              <a:t>“</a:t>
            </a:r>
            <a:r>
              <a:rPr lang="pt-BR" sz="4000" dirty="0">
                <a:solidFill>
                  <a:srgbClr val="CA1F6F"/>
                </a:solidFill>
              </a:rPr>
              <a:t>Porque somos hechura suya, creados en Cristo Jesús para buenas obras, las cuales Dios preparó de antemano para que anduviésemos en ellas</a:t>
            </a:r>
            <a:r>
              <a:rPr lang="es-ES" sz="4000" b="1" dirty="0">
                <a:solidFill>
                  <a:srgbClr val="CA1F6F"/>
                </a:solidFill>
                <a:latin typeface="Calibri" pitchFamily="34" charset="0"/>
              </a:rPr>
              <a:t>.”</a:t>
            </a:r>
          </a:p>
          <a:p>
            <a:pPr algn="ctr">
              <a:spcAft>
                <a:spcPts val="600"/>
              </a:spcAft>
            </a:pPr>
            <a:endParaRPr lang="en-US" sz="4000" b="1" dirty="0">
              <a:solidFill>
                <a:srgbClr val="CA1F6F"/>
              </a:solidFill>
              <a:latin typeface="Calibri" pitchFamily="34" charset="0"/>
            </a:endParaRPr>
          </a:p>
        </p:txBody>
      </p:sp>
    </p:spTree>
    <p:extLst>
      <p:ext uri="{BB962C8B-B14F-4D97-AF65-F5344CB8AC3E}">
        <p14:creationId xmlns:p14="http://schemas.microsoft.com/office/powerpoint/2010/main" val="18329112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98BDAA-4318-4840-86EF-72D571DD01A5}"/>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836925" y="1292021"/>
            <a:ext cx="10553369" cy="5109943"/>
          </a:xfrm>
          <a:noFill/>
        </p:spPr>
        <p:txBody>
          <a:bodyPr>
            <a:noAutofit/>
          </a:bodyPr>
          <a:lstStyle/>
          <a:p>
            <a:pPr algn="just"/>
            <a:r>
              <a:rPr lang="es-ES_tradnl" sz="2000" dirty="0">
                <a:solidFill>
                  <a:schemeClr val="bg1"/>
                </a:solidFill>
              </a:rPr>
              <a:t>Las obras que hacen los humanos no pueden ser separadas del estado de sus corazones y su motivación. Ga 5:19. </a:t>
            </a:r>
          </a:p>
          <a:p>
            <a:pPr algn="just"/>
            <a:r>
              <a:rPr lang="es-ES_tradnl" sz="2000" dirty="0">
                <a:solidFill>
                  <a:schemeClr val="bg1"/>
                </a:solidFill>
              </a:rPr>
              <a:t>Las obras son "buenas" sólo cuando brotan del </a:t>
            </a:r>
            <a:r>
              <a:rPr lang="es-ES_tradnl" sz="2000" b="1" dirty="0">
                <a:solidFill>
                  <a:schemeClr val="bg1"/>
                </a:solidFill>
              </a:rPr>
              <a:t>principio del amor </a:t>
            </a:r>
            <a:r>
              <a:rPr lang="es-ES_tradnl" sz="2000" dirty="0">
                <a:solidFill>
                  <a:schemeClr val="bg1"/>
                </a:solidFill>
              </a:rPr>
              <a:t>a Dios.   1 Corintios 13: 3-7. Solo las cosas que hagamos con amor genuino y puro, no fingido o interés en ganar algo con ello, ya sea fama, riquezas terrenales, control sobre la gente, etc. perdurarán, pues solo el amor puro es eterno.</a:t>
            </a:r>
          </a:p>
          <a:p>
            <a:pPr algn="just"/>
            <a:r>
              <a:rPr lang="es-ES_tradnl" sz="2000" dirty="0">
                <a:solidFill>
                  <a:schemeClr val="bg1"/>
                </a:solidFill>
              </a:rPr>
              <a:t>Las buenas obras </a:t>
            </a:r>
            <a:r>
              <a:rPr lang="es-ES_tradnl" sz="2000" b="1" dirty="0">
                <a:solidFill>
                  <a:schemeClr val="bg1"/>
                </a:solidFill>
              </a:rPr>
              <a:t>son una expresión de gratitud </a:t>
            </a:r>
            <a:r>
              <a:rPr lang="es-ES_tradnl" sz="2000" dirty="0">
                <a:solidFill>
                  <a:schemeClr val="bg1"/>
                </a:solidFill>
              </a:rPr>
              <a:t>en el corazón del creyente (Juan 14:15, 23; Gal 5:6.). Son los frutos del Espíritu (Tito 2:10-12), y por lo tanto de la gracia, que ilustran y fortalecer en el corazón. (</a:t>
            </a:r>
            <a:r>
              <a:rPr lang="es-ES_tradnl" sz="2000" dirty="0" err="1">
                <a:solidFill>
                  <a:schemeClr val="bg1"/>
                </a:solidFill>
              </a:rPr>
              <a:t>Sl</a:t>
            </a:r>
            <a:r>
              <a:rPr lang="es-ES_tradnl" sz="2000" dirty="0">
                <a:solidFill>
                  <a:schemeClr val="bg1"/>
                </a:solidFill>
              </a:rPr>
              <a:t> 127:1; Pr 16:3.) (2Co 4:7; </a:t>
            </a:r>
            <a:r>
              <a:rPr lang="es-ES_tradnl" sz="2000" dirty="0" err="1">
                <a:solidFill>
                  <a:schemeClr val="bg1"/>
                </a:solidFill>
              </a:rPr>
              <a:t>Flp</a:t>
            </a:r>
            <a:r>
              <a:rPr lang="es-ES_tradnl" sz="2000" dirty="0">
                <a:solidFill>
                  <a:schemeClr val="bg1"/>
                </a:solidFill>
              </a:rPr>
              <a:t> 4:13.) </a:t>
            </a:r>
          </a:p>
          <a:p>
            <a:pPr algn="just"/>
            <a:r>
              <a:rPr lang="es-ES_tradnl" sz="2000" dirty="0">
                <a:solidFill>
                  <a:schemeClr val="bg1"/>
                </a:solidFill>
              </a:rPr>
              <a:t>Las buenas obras </a:t>
            </a:r>
            <a:r>
              <a:rPr lang="es-ES_tradnl" sz="2000" b="1" dirty="0">
                <a:solidFill>
                  <a:schemeClr val="bg1"/>
                </a:solidFill>
              </a:rPr>
              <a:t>deben glorificar a Dios </a:t>
            </a:r>
            <a:r>
              <a:rPr lang="es-ES_tradnl" sz="2000" dirty="0">
                <a:solidFill>
                  <a:schemeClr val="bg1"/>
                </a:solidFill>
              </a:rPr>
              <a:t>y no al hombre. El problema es que cuando el creyente hace buenas obras por causa de su fe, puede llegar a gloriarse en él y no dar la gloria a Dios. Mateo 5:16</a:t>
            </a:r>
          </a:p>
          <a:p>
            <a:pPr algn="just"/>
            <a:r>
              <a:rPr lang="es-ES_tradnl" sz="2000" dirty="0">
                <a:solidFill>
                  <a:schemeClr val="bg1"/>
                </a:solidFill>
              </a:rPr>
              <a:t>Para disfrutar del favor divino, los cristianos tienen que evitar las “obras de la carne”, obras que no resultan en ningún beneficio, obras que ocasionan daño al prójimo e impiden la herencia del reino de Dios. (</a:t>
            </a:r>
            <a:r>
              <a:rPr lang="es-ES_tradnl" sz="2000" dirty="0" err="1">
                <a:solidFill>
                  <a:schemeClr val="bg1"/>
                </a:solidFill>
              </a:rPr>
              <a:t>Gál</a:t>
            </a:r>
            <a:r>
              <a:rPr lang="es-ES_tradnl" sz="2000" dirty="0">
                <a:solidFill>
                  <a:schemeClr val="bg1"/>
                </a:solidFill>
              </a:rPr>
              <a:t> 5:19-21; </a:t>
            </a:r>
            <a:r>
              <a:rPr lang="es-ES_tradnl" sz="2000" dirty="0" err="1">
                <a:solidFill>
                  <a:schemeClr val="bg1"/>
                </a:solidFill>
              </a:rPr>
              <a:t>Ef</a:t>
            </a:r>
            <a:r>
              <a:rPr lang="es-ES_tradnl" sz="2000" dirty="0">
                <a:solidFill>
                  <a:schemeClr val="bg1"/>
                </a:solidFill>
              </a:rPr>
              <a:t> 5:3-14.</a:t>
            </a:r>
          </a:p>
          <a:p>
            <a:pPr algn="just"/>
            <a:endParaRPr lang="en-US" sz="2000" dirty="0">
              <a:solidFill>
                <a:schemeClr val="bg1"/>
              </a:solidFill>
            </a:endParaRPr>
          </a:p>
        </p:txBody>
      </p:sp>
      <p:sp>
        <p:nvSpPr>
          <p:cNvPr id="2" name="Título 1"/>
          <p:cNvSpPr>
            <a:spLocks noGrp="1"/>
          </p:cNvSpPr>
          <p:nvPr>
            <p:ph type="title"/>
          </p:nvPr>
        </p:nvSpPr>
        <p:spPr>
          <a:xfrm>
            <a:off x="203467" y="-65860"/>
            <a:ext cx="10227466" cy="1286160"/>
          </a:xfrm>
        </p:spPr>
        <p:txBody>
          <a:bodyPr anchor="b">
            <a:noAutofit/>
          </a:bodyPr>
          <a:lstStyle/>
          <a:p>
            <a:pPr algn="ctr"/>
            <a:r>
              <a:rPr lang="es-ES_tradnl" sz="4800" dirty="0">
                <a:solidFill>
                  <a:schemeClr val="bg1"/>
                </a:solidFill>
                <a:latin typeface="Abadi MT Condensed Extra Bold" charset="0"/>
                <a:ea typeface="Abadi MT Condensed Extra Bold" charset="0"/>
                <a:cs typeface="Abadi MT Condensed Extra Bold" charset="0"/>
              </a:rPr>
              <a:t>¿Cuáles son las Buenas Obras?</a:t>
            </a:r>
            <a:endParaRPr lang="en-US" sz="48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5818315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CD0A77-CDBD-B344-8D6F-BB2AA30C5080}"/>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2084605" y="375501"/>
            <a:ext cx="8639839" cy="1325563"/>
          </a:xfrm>
        </p:spPr>
        <p:txBody>
          <a:bodyPr/>
          <a:lstStyle/>
          <a:p>
            <a:r>
              <a:rPr lang="es-ES_tradnl" dirty="0">
                <a:solidFill>
                  <a:schemeClr val="bg1"/>
                </a:solidFill>
                <a:latin typeface="Abadi MT Condensed Extra Bold" charset="0"/>
                <a:ea typeface="Abadi MT Condensed Extra Bold" charset="0"/>
                <a:cs typeface="Abadi MT Condensed Extra Bold" charset="0"/>
              </a:rPr>
              <a:t>JESÚS HIZO BUENAS OBRAS</a:t>
            </a:r>
            <a:endParaRPr lang="es-ES_tradnl"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1937850" y="1575594"/>
            <a:ext cx="9639383" cy="5282406"/>
          </a:xfrm>
        </p:spPr>
        <p:txBody>
          <a:bodyPr>
            <a:normAutofit/>
          </a:bodyPr>
          <a:lstStyle/>
          <a:p>
            <a:r>
              <a:rPr lang="es-ES_tradnl" sz="2400" dirty="0">
                <a:solidFill>
                  <a:schemeClr val="bg1"/>
                </a:solidFill>
              </a:rPr>
              <a:t>Jesús al venir a la tierra, realizó muchas buenas obras, que demostraban  su verdadera identidad y de quién viene (Mt 9:2-5</a:t>
            </a:r>
          </a:p>
          <a:p>
            <a:r>
              <a:rPr lang="es-ES_tradnl" sz="2400" dirty="0">
                <a:solidFill>
                  <a:schemeClr val="bg1"/>
                </a:solidFill>
              </a:rPr>
              <a:t>El Padre no le dio al Hijo obras ya acabadas, como si él fuera su único autor 14,10 9,31 11,22.41s, El Hijo tenia por misión glorificar al Padre, realizando la obra única que Dios quiere realizar en la tierra, la salvación de los hombres. Ninguna obra que realizó Cristo era para beneficio personal, sino que realizó buenas obras en beneficio de las personas que sufrían por el pecado.</a:t>
            </a:r>
          </a:p>
          <a:p>
            <a:r>
              <a:rPr lang="es-ES_tradnl" sz="2400" dirty="0">
                <a:solidFill>
                  <a:schemeClr val="bg1"/>
                </a:solidFill>
              </a:rPr>
              <a:t>Mencione algunas de las buenas obras que hizo Jesús en beneficio de las demás personas sin esperar retribución alguna</a:t>
            </a:r>
            <a:r>
              <a:rPr lang="es-ES_tradnl" sz="2400" dirty="0" smtClean="0">
                <a:solidFill>
                  <a:schemeClr val="bg1"/>
                </a:solidFill>
              </a:rPr>
              <a:t>.</a:t>
            </a:r>
          </a:p>
          <a:p>
            <a:r>
              <a:rPr lang="es-ES_tradnl" sz="2400" dirty="0" smtClean="0">
                <a:solidFill>
                  <a:schemeClr val="bg1"/>
                </a:solidFill>
              </a:rPr>
              <a:t>Hechos 10:37-38</a:t>
            </a:r>
          </a:p>
          <a:p>
            <a:r>
              <a:rPr lang="es-ES_tradnl" sz="2400" dirty="0" smtClean="0">
                <a:solidFill>
                  <a:schemeClr val="bg1"/>
                </a:solidFill>
              </a:rPr>
              <a:t>G</a:t>
            </a:r>
            <a:r>
              <a:rPr lang="es-US" sz="2400" dirty="0" err="1" smtClean="0">
                <a:solidFill>
                  <a:schemeClr val="bg1"/>
                </a:solidFill>
              </a:rPr>
              <a:t>álatas</a:t>
            </a:r>
            <a:r>
              <a:rPr lang="es-US" sz="2400" dirty="0" smtClean="0">
                <a:solidFill>
                  <a:schemeClr val="bg1"/>
                </a:solidFill>
              </a:rPr>
              <a:t> 6</a:t>
            </a:r>
            <a:r>
              <a:rPr lang="en-US" sz="2400" dirty="0" smtClean="0">
                <a:solidFill>
                  <a:schemeClr val="bg1"/>
                </a:solidFill>
              </a:rPr>
              <a:t>: 9-10</a:t>
            </a:r>
            <a:endParaRPr lang="es-ES_tradnl" sz="2400" dirty="0">
              <a:solidFill>
                <a:schemeClr val="bg1"/>
              </a:solidFill>
            </a:endParaRPr>
          </a:p>
          <a:p>
            <a:endParaRPr lang="en-US" sz="2400" b="1" dirty="0" smtClean="0">
              <a:solidFill>
                <a:schemeClr val="bg1"/>
              </a:solidFill>
              <a:hlinkClick r:id="rId4"/>
            </a:endParaRPr>
          </a:p>
          <a:p>
            <a:endParaRPr lang="en-US" sz="2400" b="1" dirty="0">
              <a:solidFill>
                <a:schemeClr val="bg1"/>
              </a:solidFill>
            </a:endParaRPr>
          </a:p>
        </p:txBody>
      </p:sp>
    </p:spTree>
    <p:extLst>
      <p:ext uri="{BB962C8B-B14F-4D97-AF65-F5344CB8AC3E}">
        <p14:creationId xmlns:p14="http://schemas.microsoft.com/office/powerpoint/2010/main" val="1826904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748C2C-21C1-3D47-97BA-840E25DE41AD}"/>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4330588" y="359195"/>
            <a:ext cx="6316287" cy="1325563"/>
          </a:xfrm>
        </p:spPr>
        <p:txBody>
          <a:bodyPr>
            <a:noAutofit/>
          </a:bodyPr>
          <a:lstStyle/>
          <a:p>
            <a:pPr algn="ctr"/>
            <a:r>
              <a:rPr lang="es-ES_tradnl" sz="3600" dirty="0">
                <a:solidFill>
                  <a:srgbClr val="CA1F6F"/>
                </a:solidFill>
                <a:latin typeface="Abadi MT Condensed Extra Bold" charset="0"/>
                <a:ea typeface="Abadi MT Condensed Extra Bold" charset="0"/>
                <a:cs typeface="Abadi MT Condensed Extra Bold" charset="0"/>
              </a:rPr>
              <a:t>FEBE HIZO BUENAS OBRAS</a:t>
            </a:r>
            <a:br>
              <a:rPr lang="es-ES_tradnl" sz="3600" dirty="0">
                <a:solidFill>
                  <a:srgbClr val="CA1F6F"/>
                </a:solidFill>
                <a:latin typeface="Abadi MT Condensed Extra Bold" charset="0"/>
                <a:ea typeface="Abadi MT Condensed Extra Bold" charset="0"/>
                <a:cs typeface="Abadi MT Condensed Extra Bold" charset="0"/>
              </a:rPr>
            </a:br>
            <a:r>
              <a:rPr lang="es-CO" sz="3600" dirty="0">
                <a:solidFill>
                  <a:srgbClr val="CA1F6F"/>
                </a:solidFill>
                <a:latin typeface="Candara" pitchFamily="34" charset="0"/>
              </a:rPr>
              <a:t> </a:t>
            </a:r>
            <a:r>
              <a:rPr lang="es-CO" sz="2800" dirty="0">
                <a:solidFill>
                  <a:srgbClr val="CA1F6F"/>
                </a:solidFill>
                <a:latin typeface="Abadi MT Condensed Extra Bold" charset="0"/>
                <a:ea typeface="Abadi MT Condensed Extra Bold" charset="0"/>
                <a:cs typeface="Abadi MT Condensed Extra Bold" charset="0"/>
              </a:rPr>
              <a:t>Romanos 16:1,2</a:t>
            </a:r>
            <a:endParaRPr lang="es-ES_tradnl" sz="3600" dirty="0">
              <a:solidFill>
                <a:srgbClr val="CA1F6F"/>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4432913" y="1864355"/>
            <a:ext cx="6788968" cy="4814047"/>
          </a:xfrm>
        </p:spPr>
        <p:txBody>
          <a:bodyPr>
            <a:normAutofit fontScale="70000" lnSpcReduction="20000"/>
          </a:bodyPr>
          <a:lstStyle/>
          <a:p>
            <a:r>
              <a:rPr lang="es-ES" dirty="0">
                <a:solidFill>
                  <a:srgbClr val="CA1F6F"/>
                </a:solidFill>
              </a:rPr>
              <a:t>FEBE: Cuyo nombre significa "radiante" o "brillante".</a:t>
            </a:r>
            <a:r>
              <a:rPr lang="es-ES_tradnl" dirty="0">
                <a:solidFill>
                  <a:srgbClr val="CA1F6F"/>
                </a:solidFill>
              </a:rPr>
              <a:t> </a:t>
            </a:r>
            <a:r>
              <a:rPr lang="es-ES" dirty="0">
                <a:solidFill>
                  <a:srgbClr val="CA1F6F"/>
                </a:solidFill>
              </a:rPr>
              <a:t>Febe en algún sentido servía como "diácono" en la iglesia de </a:t>
            </a:r>
            <a:r>
              <a:rPr lang="es-ES" dirty="0" err="1">
                <a:solidFill>
                  <a:srgbClr val="CA1F6F"/>
                </a:solidFill>
              </a:rPr>
              <a:t>Cencrea</a:t>
            </a:r>
            <a:r>
              <a:rPr lang="es-ES" dirty="0">
                <a:solidFill>
                  <a:srgbClr val="CA1F6F"/>
                </a:solidFill>
              </a:rPr>
              <a:t>. </a:t>
            </a:r>
          </a:p>
          <a:p>
            <a:r>
              <a:rPr lang="es-CO" dirty="0">
                <a:solidFill>
                  <a:srgbClr val="CA1F6F"/>
                </a:solidFill>
              </a:rPr>
              <a:t>El texto de Romanos nos muestra las virtudes de Febe, que deben ser las mismas de toda diaconisa de nuestro tiempo.</a:t>
            </a:r>
          </a:p>
          <a:p>
            <a:r>
              <a:rPr lang="es-CO" dirty="0">
                <a:solidFill>
                  <a:srgbClr val="CA1F6F"/>
                </a:solidFill>
              </a:rPr>
              <a:t>Esta mujer es reconocida por Pablo y los hermanos por su ministerio, por sus buenas obras y su buen testimonio.</a:t>
            </a:r>
          </a:p>
          <a:p>
            <a:r>
              <a:rPr lang="es-CO" dirty="0">
                <a:solidFill>
                  <a:srgbClr val="CA1F6F"/>
                </a:solidFill>
              </a:rPr>
              <a:t>Pablo la destaca como santa. </a:t>
            </a:r>
            <a:r>
              <a:rPr lang="es-CO" i="1" dirty="0">
                <a:solidFill>
                  <a:srgbClr val="CA1F6F"/>
                </a:solidFill>
                <a:latin typeface="Candara" pitchFamily="34" charset="0"/>
              </a:rPr>
              <a:t> Todo lo santo se refieren en general a lo que es sagrado y separado de lo común.  Además se refiere al alejamiento de todo lo que contamine</a:t>
            </a:r>
          </a:p>
          <a:p>
            <a:r>
              <a:rPr lang="es-CO" i="1" dirty="0">
                <a:solidFill>
                  <a:srgbClr val="CA1F6F"/>
                </a:solidFill>
                <a:latin typeface="Candara" pitchFamily="34" charset="0"/>
              </a:rPr>
              <a:t>Febe siempre estaba dispuesta a ayudar a muchas personas, sin distinción. Era atenta a las necesidades de los demás. Se preocupaba de los enfermos, ausentes y los visitaba para ayudarles.</a:t>
            </a:r>
          </a:p>
          <a:p>
            <a:r>
              <a:rPr lang="es-CO" i="1" dirty="0">
                <a:solidFill>
                  <a:srgbClr val="CA1F6F"/>
                </a:solidFill>
                <a:latin typeface="Candara" pitchFamily="34" charset="0"/>
              </a:rPr>
              <a:t>Febe cuidaba y respetaba a los líderes como Pablo. Escuchaba y </a:t>
            </a:r>
            <a:r>
              <a:rPr lang="es-CO" i="1" dirty="0" err="1">
                <a:solidFill>
                  <a:srgbClr val="CA1F6F"/>
                </a:solidFill>
                <a:latin typeface="Candara" pitchFamily="34" charset="0"/>
              </a:rPr>
              <a:t>obedecia</a:t>
            </a:r>
            <a:r>
              <a:rPr lang="es-CO" i="1" dirty="0">
                <a:solidFill>
                  <a:srgbClr val="CA1F6F"/>
                </a:solidFill>
                <a:latin typeface="Candara" pitchFamily="34" charset="0"/>
              </a:rPr>
              <a:t>, no criticaba, no </a:t>
            </a:r>
            <a:r>
              <a:rPr lang="es-CO" i="1" dirty="0" err="1">
                <a:solidFill>
                  <a:srgbClr val="CA1F6F"/>
                </a:solidFill>
                <a:latin typeface="Candara" pitchFamily="34" charset="0"/>
              </a:rPr>
              <a:t>competia</a:t>
            </a:r>
            <a:r>
              <a:rPr lang="es-CO" i="1" dirty="0">
                <a:solidFill>
                  <a:srgbClr val="CA1F6F"/>
                </a:solidFill>
                <a:latin typeface="Candara" pitchFamily="34" charset="0"/>
              </a:rPr>
              <a:t>, no gritaba a sus superiores. Oraba por sus líderes y los apoyaba.</a:t>
            </a:r>
          </a:p>
          <a:p>
            <a:r>
              <a:rPr lang="es-CO" i="1" dirty="0">
                <a:solidFill>
                  <a:srgbClr val="CA1F6F"/>
                </a:solidFill>
                <a:latin typeface="Candara" pitchFamily="34" charset="0"/>
              </a:rPr>
              <a:t>Febe era una mujer hospitalaria.</a:t>
            </a:r>
            <a:endParaRPr lang="es-ES" dirty="0">
              <a:solidFill>
                <a:srgbClr val="CA1F6F"/>
              </a:solidFill>
            </a:endParaRPr>
          </a:p>
          <a:p>
            <a:endParaRPr lang="es-ES" dirty="0">
              <a:solidFill>
                <a:srgbClr val="CA1F6F"/>
              </a:solidFill>
            </a:endParaRPr>
          </a:p>
        </p:txBody>
      </p:sp>
    </p:spTree>
    <p:extLst>
      <p:ext uri="{BB962C8B-B14F-4D97-AF65-F5344CB8AC3E}">
        <p14:creationId xmlns:p14="http://schemas.microsoft.com/office/powerpoint/2010/main" val="4025360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A2B17F-B663-E74E-BD4F-866B3EDA36F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431800" y="365125"/>
            <a:ext cx="11379200" cy="779462"/>
          </a:xfrm>
        </p:spPr>
        <p:txBody>
          <a:bodyPr>
            <a:noAutofit/>
          </a:bodyPr>
          <a:lstStyle/>
          <a:p>
            <a:pPr algn="ctr"/>
            <a:r>
              <a:rPr lang="es-ES_tradnl" sz="4000" dirty="0">
                <a:solidFill>
                  <a:srgbClr val="CA1F6F"/>
                </a:solidFill>
                <a:latin typeface="Abadi MT Condensed Extra Bold" charset="0"/>
                <a:ea typeface="Abadi MT Condensed Extra Bold" charset="0"/>
                <a:cs typeface="Abadi MT Condensed Extra Bold" charset="0"/>
              </a:rPr>
              <a:t>ELENA DE </a:t>
            </a:r>
            <a:r>
              <a:rPr lang="es-ES_tradnl" sz="4000" dirty="0" smtClean="0">
                <a:solidFill>
                  <a:srgbClr val="CA1F6F"/>
                </a:solidFill>
                <a:latin typeface="Abadi MT Condensed Extra Bold" charset="0"/>
                <a:ea typeface="Abadi MT Condensed Extra Bold" charset="0"/>
                <a:cs typeface="Abadi MT Condensed Extra Bold" charset="0"/>
              </a:rPr>
              <a:t>WHITE </a:t>
            </a:r>
            <a:endParaRPr lang="es-ES_tradnl" sz="4000" dirty="0">
              <a:solidFill>
                <a:srgbClr val="CA1F6F"/>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1625315" y="1664146"/>
            <a:ext cx="8941369" cy="5193854"/>
          </a:xfrm>
        </p:spPr>
        <p:txBody>
          <a:bodyPr>
            <a:noAutofit/>
          </a:bodyPr>
          <a:lstStyle/>
          <a:p>
            <a:pPr algn="just"/>
            <a:r>
              <a:rPr lang="es-CO" dirty="0">
                <a:solidFill>
                  <a:srgbClr val="CA1F6F"/>
                </a:solidFill>
                <a:ea typeface="Palatino" charset="0"/>
                <a:cs typeface="Palatino" charset="0"/>
              </a:rPr>
              <a:t>“Febe había atendido al apóstol, y se destacaba como hospitalaria para los forasteros que necesitaban cuidados.  Su ejemplo debe ser seguido por las iglesias de hoy”.   4TS, 363.</a:t>
            </a:r>
          </a:p>
          <a:p>
            <a:pPr algn="just"/>
            <a:endParaRPr lang="es-CO" dirty="0">
              <a:solidFill>
                <a:srgbClr val="CA1F6F"/>
              </a:solidFill>
              <a:ea typeface="Palatino" charset="0"/>
              <a:cs typeface="Palatino" charset="0"/>
            </a:endParaRPr>
          </a:p>
          <a:p>
            <a:pPr algn="just"/>
            <a:r>
              <a:rPr lang="es-CO" dirty="0">
                <a:solidFill>
                  <a:srgbClr val="CA1F6F"/>
                </a:solidFill>
              </a:rPr>
              <a:t>“Los que se encierran en sí mismos, que no están dispuestos a agasajar visitas, pierden muchas bendiciones”. 4TS.364.</a:t>
            </a:r>
          </a:p>
          <a:p>
            <a:pPr marL="0" indent="0" algn="just">
              <a:buNone/>
            </a:pPr>
            <a:endParaRPr lang="es-CO" sz="3600" b="1" dirty="0">
              <a:ea typeface="Palatino" charset="0"/>
              <a:cs typeface="Palatino" charset="0"/>
            </a:endParaRPr>
          </a:p>
          <a:p>
            <a:pPr marL="0" indent="0" algn="just">
              <a:buNone/>
            </a:pPr>
            <a:endParaRPr lang="es-ES" sz="3600" b="1" dirty="0"/>
          </a:p>
          <a:p>
            <a:pPr marL="0" indent="0" algn="just">
              <a:buNone/>
            </a:pPr>
            <a:endParaRPr lang="es-ES_tradnl" sz="3600" b="1" dirty="0"/>
          </a:p>
        </p:txBody>
      </p:sp>
    </p:spTree>
    <p:extLst>
      <p:ext uri="{BB962C8B-B14F-4D97-AF65-F5344CB8AC3E}">
        <p14:creationId xmlns:p14="http://schemas.microsoft.com/office/powerpoint/2010/main" val="2112230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2" name="Rectangle 1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603F919-1184-B94A-B53A-794B1808507E}"/>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2827642" y="1031557"/>
            <a:ext cx="6064898" cy="2397443"/>
          </a:xfrm>
        </p:spPr>
        <p:txBody>
          <a:bodyPr vert="horz" lIns="91440" tIns="45720" rIns="91440" bIns="45720" rtlCol="0" anchor="t">
            <a:normAutofit/>
          </a:bodyPr>
          <a:lstStyle/>
          <a:p>
            <a:pPr algn="ctr"/>
            <a:r>
              <a:rPr lang="en-US" sz="6000" dirty="0">
                <a:solidFill>
                  <a:schemeClr val="bg1"/>
                </a:solidFill>
                <a:latin typeface="Abadi MT Condensed Extra Bold" charset="0"/>
                <a:ea typeface="Abadi MT Condensed Extra Bold" charset="0"/>
                <a:cs typeface="Abadi MT Condensed Extra Bold" charset="0"/>
              </a:rPr>
              <a:t>2 </a:t>
            </a:r>
            <a:r>
              <a:rPr lang="es-US" sz="6000" dirty="0">
                <a:solidFill>
                  <a:schemeClr val="bg1"/>
                </a:solidFill>
                <a:latin typeface="Abadi MT Condensed Extra Bold" charset="0"/>
                <a:ea typeface="Abadi MT Condensed Extra Bold" charset="0"/>
                <a:cs typeface="Abadi MT Condensed Extra Bold" charset="0"/>
              </a:rPr>
              <a:t>Corintios</a:t>
            </a:r>
            <a:r>
              <a:rPr lang="en-US" sz="6000" dirty="0">
                <a:solidFill>
                  <a:schemeClr val="bg1"/>
                </a:solidFill>
                <a:latin typeface="Abadi MT Condensed Extra Bold" charset="0"/>
                <a:ea typeface="Abadi MT Condensed Extra Bold" charset="0"/>
                <a:cs typeface="Abadi MT Condensed Extra Bold" charset="0"/>
              </a:rPr>
              <a:t> 9:8</a:t>
            </a:r>
            <a:endParaRPr lang="en-US" sz="6000" dirty="0">
              <a:solidFill>
                <a:schemeClr val="bg1"/>
              </a:solidFill>
              <a:latin typeface="Abadi MT Condensed Extra Bold" charset="0"/>
              <a:ea typeface="Abadi MT Condensed Extra Bold" charset="0"/>
              <a:cs typeface="Abadi MT Condensed Extra Bold" charset="0"/>
            </a:endParaRPr>
          </a:p>
        </p:txBody>
      </p:sp>
      <p:sp>
        <p:nvSpPr>
          <p:cNvPr id="4" name="Rectángulo 3"/>
          <p:cNvSpPr/>
          <p:nvPr/>
        </p:nvSpPr>
        <p:spPr>
          <a:xfrm>
            <a:off x="1547423" y="2230278"/>
            <a:ext cx="9097153" cy="4231928"/>
          </a:xfrm>
          <a:prstGeom prst="rect">
            <a:avLst/>
          </a:prstGeom>
        </p:spPr>
        <p:txBody>
          <a:bodyPr wrap="square">
            <a:spAutoFit/>
          </a:bodyPr>
          <a:lstStyle/>
          <a:p>
            <a:pPr algn="ctr">
              <a:spcAft>
                <a:spcPts val="600"/>
              </a:spcAft>
            </a:pPr>
            <a:r>
              <a:rPr lang="pt-BR" sz="4400" b="1" dirty="0">
                <a:solidFill>
                  <a:schemeClr val="bg1"/>
                </a:solidFill>
                <a:latin typeface="Calibri" pitchFamily="34" charset="0"/>
              </a:rPr>
              <a:t>“</a:t>
            </a:r>
            <a:r>
              <a:rPr lang="es-ES_tradnl" sz="4400" dirty="0">
                <a:solidFill>
                  <a:schemeClr val="bg1"/>
                </a:solidFill>
              </a:rPr>
              <a:t>Y poderoso es Dios para hacer que abunde en vosotros toda gracia, a fin de que, teniendo siempre en todas las cosas todo lo suficiente, </a:t>
            </a:r>
            <a:r>
              <a:rPr lang="es-ES_tradnl" sz="4400" b="1" dirty="0">
                <a:solidFill>
                  <a:schemeClr val="bg1"/>
                </a:solidFill>
              </a:rPr>
              <a:t>abundéis</a:t>
            </a:r>
            <a:r>
              <a:rPr lang="es-ES_tradnl" sz="4400" dirty="0">
                <a:solidFill>
                  <a:schemeClr val="bg1"/>
                </a:solidFill>
              </a:rPr>
              <a:t> para toda </a:t>
            </a:r>
            <a:r>
              <a:rPr lang="es-ES_tradnl" sz="4400" b="1" dirty="0">
                <a:solidFill>
                  <a:schemeClr val="bg1"/>
                </a:solidFill>
              </a:rPr>
              <a:t>buena obra</a:t>
            </a:r>
            <a:r>
              <a:rPr lang="es-ES" sz="4400" b="1" dirty="0">
                <a:solidFill>
                  <a:schemeClr val="bg1"/>
                </a:solidFill>
                <a:latin typeface="Calibri" pitchFamily="34" charset="0"/>
              </a:rPr>
              <a:t>.”</a:t>
            </a:r>
          </a:p>
          <a:p>
            <a:pPr algn="ctr">
              <a:spcAft>
                <a:spcPts val="600"/>
              </a:spcAft>
            </a:pPr>
            <a:endParaRPr lang="en-US" sz="4400" b="1" dirty="0">
              <a:solidFill>
                <a:schemeClr val="bg1"/>
              </a:solidFill>
              <a:latin typeface="Calibri" pitchFamily="34" charset="0"/>
            </a:endParaRPr>
          </a:p>
        </p:txBody>
      </p:sp>
    </p:spTree>
    <p:extLst>
      <p:ext uri="{BB962C8B-B14F-4D97-AF65-F5344CB8AC3E}">
        <p14:creationId xmlns:p14="http://schemas.microsoft.com/office/powerpoint/2010/main" val="1649482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17628</TotalTime>
  <Words>2248</Words>
  <Application>Microsoft Office PowerPoint</Application>
  <PresentationFormat>Widescreen</PresentationFormat>
  <Paragraphs>182</Paragraphs>
  <Slides>33</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Abadi MT Condensed Extra Bold</vt:lpstr>
      <vt:lpstr>Arial</vt:lpstr>
      <vt:lpstr>Arial Black</vt:lpstr>
      <vt:lpstr>Brush Script MT</vt:lpstr>
      <vt:lpstr>Calibri</vt:lpstr>
      <vt:lpstr>Calibri Light</vt:lpstr>
      <vt:lpstr>Candara</vt:lpstr>
      <vt:lpstr>Gabriola</vt:lpstr>
      <vt:lpstr>Impact</vt:lpstr>
      <vt:lpstr>Palatino</vt:lpstr>
      <vt:lpstr>Segoe UI</vt:lpstr>
      <vt:lpstr>Segoe UI Black</vt:lpstr>
      <vt:lpstr>Times New Roman</vt:lpstr>
      <vt:lpstr>Wingdings 3</vt:lpstr>
      <vt:lpstr>Tema de Office</vt:lpstr>
      <vt:lpstr>PowerPoint Presentation</vt:lpstr>
      <vt:lpstr>¿Buenas Obras?</vt:lpstr>
      <vt:lpstr>¿Cuáles son las Buenas Obras?</vt:lpstr>
      <vt:lpstr>EFESIOS 2:10</vt:lpstr>
      <vt:lpstr>¿Cuáles son las Buenas Obras?</vt:lpstr>
      <vt:lpstr>JESÚS HIZO BUENAS OBRAS</vt:lpstr>
      <vt:lpstr>FEBE HIZO BUENAS OBRAS  Romanos 16:1,2</vt:lpstr>
      <vt:lpstr>ELENA DE WHITE </vt:lpstr>
      <vt:lpstr>2 Corintios 9:8</vt:lpstr>
      <vt:lpstr>PowerPoint Presentation</vt:lpstr>
      <vt:lpstr>PowerPoint Presentation</vt:lpstr>
      <vt:lpstr>PowerPoint Presentation</vt:lpstr>
      <vt:lpstr>PowerPoint Presentation</vt:lpstr>
      <vt:lpstr>LAS BUENAS OBRAS SON EL RESULTADO DEL SERVICIO A DIOS</vt:lpstr>
      <vt:lpstr>PowerPoint Presentation</vt:lpstr>
      <vt:lpstr>PowerPoint Presentation</vt:lpstr>
      <vt:lpstr>“La verdadera dicha sólo se encuentra en una vida de servicio".   Elena G. White-En lugares Celestiales. </vt:lpstr>
      <vt:lpstr>DINÁMICA:  Analicen en pareja los  textos bíblicos 1 Pedro 2:11-12</vt:lpstr>
      <vt:lpstr>TITO 3:14</vt:lpstr>
      <vt:lpstr>TITO 2:7</vt:lpstr>
      <vt:lpstr>Hebreos 13:16</vt:lpstr>
      <vt:lpstr>PowerPoint Presentation</vt:lpstr>
      <vt:lpstr>MATEO 5:14-16</vt:lpstr>
      <vt:lpstr>PowerPoint Presentation</vt:lpstr>
      <vt:lpstr>LA VISITACIÓN ES ESENCIAL</vt:lpstr>
      <vt:lpstr>PowerPoint Presentation</vt:lpstr>
      <vt:lpstr>Cómo Retener a los Nuevos Miembros</vt:lpstr>
      <vt:lpstr>APOCALIPSIS 14:13</vt:lpstr>
      <vt:lpstr>1 CORINTIOS 15:58</vt:lpstr>
      <vt:lpstr>ELENA DE WHITE. </vt:lpstr>
      <vt:lpstr>ELENA DE WHITE. </vt:lpstr>
      <vt:lpstr>ELENA DE WHITE.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VIVIENDO EN BUENAS OBRAS</dc:title>
  <dc:subject/>
  <dc:creator>Gloria Ruiz</dc:creator>
  <cp:keywords/>
  <dc:description/>
  <cp:lastModifiedBy>Meriviana Ferreyra</cp:lastModifiedBy>
  <cp:revision>102</cp:revision>
  <dcterms:created xsi:type="dcterms:W3CDTF">2017-09-03T13:02:15Z</dcterms:created>
  <dcterms:modified xsi:type="dcterms:W3CDTF">2020-01-06T20:45:52Z</dcterms:modified>
  <cp:category/>
</cp:coreProperties>
</file>