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94" r:id="rId5"/>
    <p:sldId id="295" r:id="rId6"/>
    <p:sldId id="297" r:id="rId7"/>
    <p:sldId id="298" r:id="rId8"/>
    <p:sldId id="296" r:id="rId9"/>
    <p:sldId id="299" r:id="rId10"/>
    <p:sldId id="300" r:id="rId11"/>
    <p:sldId id="301" r:id="rId12"/>
    <p:sldId id="302" r:id="rId13"/>
    <p:sldId id="303" r:id="rId14"/>
    <p:sldId id="304" r:id="rId15"/>
    <p:sldId id="305" r:id="rId16"/>
    <p:sldId id="306" r:id="rId17"/>
    <p:sldId id="307" r:id="rId18"/>
    <p:sldId id="308" r:id="rId19"/>
    <p:sldId id="309" r:id="rId20"/>
    <p:sldId id="310" r:id="rId21"/>
    <p:sldId id="311" r:id="rId22"/>
    <p:sldId id="312" r:id="rId23"/>
    <p:sldId id="313" r:id="rId24"/>
    <p:sldId id="314" r:id="rId25"/>
    <p:sldId id="315" r:id="rId26"/>
    <p:sldId id="317" r:id="rId27"/>
    <p:sldId id="318" r:id="rId28"/>
    <p:sldId id="319" r:id="rId29"/>
    <p:sldId id="320" r:id="rId30"/>
    <p:sldId id="279" r:id="rId31"/>
  </p:sldIdLst>
  <p:sldSz cx="9144000" cy="5143500" type="screen16x9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9" d="100"/>
          <a:sy n="119" d="100"/>
        </p:scale>
        <p:origin x="-800" y="-1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3/2/16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9588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3/2/16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9587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3/2/16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592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3/2/16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10498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3/2/16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8362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3/2/16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7437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3/2/16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35721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3/2/16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2874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3/2/16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7316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3/2/16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15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20281-1061-4D46-A1CD-9AD11D6ACE52}" type="datetimeFigureOut">
              <a:rPr lang="pt-BR" smtClean="0"/>
              <a:t>3/2/16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C9793-2447-4F9A-A5B2-B6913151C8FB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774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20281-1061-4D46-A1CD-9AD11D6ACE52}" type="datetimeFigureOut">
              <a:rPr lang="pt-BR" smtClean="0"/>
              <a:t>3/2/16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C9793-2447-4F9A-A5B2-B6913151C8FB}" type="slidenum">
              <a:rPr lang="pt-BR" smtClean="0"/>
              <a:t>‹Nr.›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8021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jpg"/><Relationship Id="rId3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Relationship Id="rId3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jpg"/><Relationship Id="rId3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jpg"/><Relationship Id="rId3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Relationship Id="rId3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jpg"/><Relationship Id="rId3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Relationship Id="rId3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jpg"/><Relationship Id="rId3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Relationship Id="rId3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jpg"/><Relationship Id="rId3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g"/><Relationship Id="rId3" Type="http://schemas.openxmlformats.org/officeDocument/2006/relationships/image" Target="../media/image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jpg"/><Relationship Id="rId3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Relationship Id="rId3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jp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g"/><Relationship Id="rId3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jpg"/><Relationship Id="rId3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jpg"/><Relationship Id="rId3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jpg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10359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67544" y="1059582"/>
            <a:ext cx="508702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Ningún hombre con estas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calificaciones puede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ser inferior, sino tendrá una influencia importante. 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menos que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el obrero en la causa de Dios pueda ganar la confianza de aquellos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por quienes trabaja, no podrá hacer mucho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bien.</a:t>
            </a:r>
          </a:p>
          <a:p>
            <a:pPr algn="ctr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Testimonies </a:t>
            </a:r>
            <a:r>
              <a:rPr lang="es-E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Church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3:553.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777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o 3"/>
          <p:cNvGrpSpPr/>
          <p:nvPr/>
        </p:nvGrpSpPr>
        <p:grpSpPr>
          <a:xfrm>
            <a:off x="1403648" y="3268023"/>
            <a:ext cx="6315888" cy="239831"/>
            <a:chOff x="992416" y="3196015"/>
            <a:chExt cx="6315888" cy="239831"/>
          </a:xfrm>
        </p:grpSpPr>
        <p:sp>
          <p:nvSpPr>
            <p:cNvPr id="5" name="Retângulo 4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Fluxograma: Decisão 5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621792" y="1490543"/>
            <a:ext cx="8290832" cy="175432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dirija con dureza y severidad, sino con respeto, bondad,</a:t>
            </a:r>
          </a:p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confianza y amor</a:t>
            </a:r>
            <a:endParaRPr lang="pt-BR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003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899592" y="1635646"/>
            <a:ext cx="633670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Usted no se siente bajo ninguna obligación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ante Dios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 ser paciente y bondadoso y respetuoso hacia sus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hermanos en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el ministerio y hacia cada miembro de la iglesia. Ellos pierden la confianza en usted y entonces su influencia se ve truncada.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8341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711384" y="1419622"/>
            <a:ext cx="67687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Usted necesita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la bondad, la cortesía, la mansedumbre y la humildad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Cristo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. Tiene varias cualidades valiosas que pueden ser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perfeccionadas para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un servicio más elevado si son santificadas por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Dios. Debe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sentir la necesidad de acercarse a sus hermanos con bondad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 cortesía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, no con dureza y severidad.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6975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o 3"/>
          <p:cNvGrpSpPr/>
          <p:nvPr/>
        </p:nvGrpSpPr>
        <p:grpSpPr>
          <a:xfrm>
            <a:off x="1403648" y="3268023"/>
            <a:ext cx="6315888" cy="239831"/>
            <a:chOff x="992416" y="3196015"/>
            <a:chExt cx="6315888" cy="239831"/>
          </a:xfrm>
        </p:grpSpPr>
        <p:sp>
          <p:nvSpPr>
            <p:cNvPr id="5" name="Retângulo 4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Fluxograma: Decisão 5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426584" y="2550959"/>
            <a:ext cx="8290832" cy="646331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</a:t>
            </a:r>
            <a:r>
              <a:rPr lang="pt-BR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ejerza</a:t>
            </a:r>
            <a:r>
              <a:rPr lang="pt-BR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36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autoridad</a:t>
            </a:r>
            <a:r>
              <a:rPr lang="pt-BR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arbitraria</a:t>
            </a:r>
          </a:p>
        </p:txBody>
      </p:sp>
    </p:spTree>
    <p:extLst>
      <p:ext uri="{BB962C8B-B14F-4D97-AF65-F5344CB8AC3E}">
        <p14:creationId xmlns:p14="http://schemas.microsoft.com/office/powerpoint/2010/main" val="3106185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348464" y="1347614"/>
            <a:ext cx="53285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Cuando nuestros planes y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maquinaciones sean destruidos, cuando los hombres que han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dependido de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nuestro juicio lleguen a la conclusión de que el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Señor los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guiará a actuar y juzgar por sí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mismos…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665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755576" y="1275606"/>
            <a:ext cx="53285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no deberíamos sentirnos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inclinados a censurar, y ejerciendo autoridad arbitraria obligarlos a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aceptar nuestras ideas. Los que están en posiciones de autoridad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deberían cultivar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constantemente la disciplina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propia.</a:t>
            </a:r>
          </a:p>
          <a:p>
            <a:pPr algn="ctr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otro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Poder, 37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, 38.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815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o 3"/>
          <p:cNvGrpSpPr/>
          <p:nvPr/>
        </p:nvGrpSpPr>
        <p:grpSpPr>
          <a:xfrm>
            <a:off x="1403648" y="3268023"/>
            <a:ext cx="6315888" cy="239831"/>
            <a:chOff x="992416" y="3196015"/>
            <a:chExt cx="6315888" cy="239831"/>
          </a:xfrm>
        </p:grpSpPr>
        <p:sp>
          <p:nvSpPr>
            <p:cNvPr id="5" name="Retângulo 4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Fluxograma: Decisão 5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451240" y="1513697"/>
            <a:ext cx="8290832" cy="175432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No pervierta su poder pastoral sirviendo despóticamente a</a:t>
            </a:r>
          </a:p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su rebaño</a:t>
            </a:r>
            <a:endParaRPr lang="pt-BR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168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126616" y="1131590"/>
            <a:ext cx="590465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El ministro no debe regir autoritariamente sobre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rebaño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confiado a su cuidado, sino ser su ejemplo, y mostrarles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camino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al cielo. Siguiendo el ejemplo de Cristo, debe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interceder ante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Dios por el pueblo bajo su cuidado hasta ver que sus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oraciones son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contestadas.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8395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115616" y="1491630"/>
            <a:ext cx="53285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Jesús ejerció la simpatía humana y divina hacia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hombre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. El es nuestro ejemplo en todas las cosas. Dios es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nuestro padre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y Gobernador, y el ministro cristiano es el representante de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su Hijo aquí en la tierra.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000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572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1115616" y="1635532"/>
            <a:ext cx="53285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Los principios que rigen en el cielo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deben gobernar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en la tierra; el mismo amor que da vida a los ángeles,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 misma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pureza y santidad que reinan en el cielo, deben, hasta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donde sea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posible, ser reproducidos en la tierra.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044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899592" y="1275606"/>
            <a:ext cx="53285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Dios responsabiliza al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ministro por el poder que ejerce, pero no justifica a los siervos que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pervierten ese poder en despotismo para con el rebaño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encomendado 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su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cuidado.</a:t>
            </a:r>
          </a:p>
          <a:p>
            <a:pPr algn="ctr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Testimonies </a:t>
            </a: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Church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ES" sz="24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4:267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, 268.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73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o 3"/>
          <p:cNvGrpSpPr/>
          <p:nvPr/>
        </p:nvGrpSpPr>
        <p:grpSpPr>
          <a:xfrm>
            <a:off x="1403648" y="3268023"/>
            <a:ext cx="6315888" cy="239831"/>
            <a:chOff x="992416" y="3196015"/>
            <a:chExt cx="6315888" cy="239831"/>
          </a:xfrm>
        </p:grpSpPr>
        <p:sp>
          <p:nvSpPr>
            <p:cNvPr id="5" name="Retângulo 4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Fluxograma: Decisão 5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451240" y="1513697"/>
            <a:ext cx="8290832" cy="175432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Los dirigentes deben actuar como sabios consejeros, no como</a:t>
            </a:r>
          </a:p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dirigentes exigentes</a:t>
            </a:r>
            <a:endParaRPr lang="pt-BR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6009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39552" y="1131590"/>
            <a:ext cx="532859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 veces alguien a quien se ha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conferido responsabilidad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como dirigente, concibe la idea de que está en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 puesto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 suprema autoridad, y que todos sus hermanos, antes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 avanzar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, debe ir primeramente a pedirle permiso para hacer lo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 creen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que se debe hacer.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81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611560" y="915566"/>
            <a:ext cx="526831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Esa persona se encuentra en posición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peligrosa. Ha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perdido de vista la obra del verdadero dirigente del pueblo de Dios. En lugar de actuar como sabio consejero, asume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las prerrogativas de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un gobernante exigente. Se deshonra a Dios cada vez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 se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exhibe semejante autoridad y exaltación propia.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2480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539552" y="1491630"/>
            <a:ext cx="532859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Nadie debe trazar pautas y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reglamentos humanos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para gobernar arbitrariamente a sus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colaboradores que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tienen una experiencia viva en la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verdad.</a:t>
            </a:r>
          </a:p>
          <a:p>
            <a:pPr algn="ctr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Testimonios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para los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Ministros, 491, 492.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771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o 3"/>
          <p:cNvGrpSpPr/>
          <p:nvPr/>
        </p:nvGrpSpPr>
        <p:grpSpPr>
          <a:xfrm>
            <a:off x="1403648" y="3268023"/>
            <a:ext cx="6315888" cy="239831"/>
            <a:chOff x="992416" y="3196015"/>
            <a:chExt cx="6315888" cy="239831"/>
          </a:xfrm>
        </p:grpSpPr>
        <p:sp>
          <p:nvSpPr>
            <p:cNvPr id="5" name="Retângulo 4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Fluxograma: Decisão 5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323528" y="1971585"/>
            <a:ext cx="8290832" cy="1200329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Anime y respete </a:t>
            </a:r>
            <a:r>
              <a:rPr lang="es-E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las</a:t>
            </a:r>
          </a:p>
          <a:p>
            <a:pPr algn="ctr"/>
            <a:r>
              <a:rPr lang="es-E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ideas </a:t>
            </a:r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 otros</a:t>
            </a:r>
            <a:endParaRPr lang="pt-BR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241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467544" y="1779662"/>
            <a:ext cx="403244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Unase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con sus hermanos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si quiere que ellos se unan a usted, y le brinden su confianza. La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confianza y fe producirán confianza y fe.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46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833480" y="843558"/>
            <a:ext cx="48113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Usted debe ganarse la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confianza no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sólo de sus hermanos ministros, sino también de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aquellos con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quienes entra en contacto, y mostrarles que les tiene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confianza, y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que usted cree que son enseñados por Dios del mismo modo que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usted es enseñado por Dios.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546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3995936" y="1375192"/>
            <a:ext cx="46085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Exponga sus planes ante ellos. Uno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 sentirá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libre de hablar y después otro, y quizá le hagan notar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algunas cosas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que usted no había pensado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antes. </a:t>
            </a:r>
            <a:r>
              <a:rPr lang="es-E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Manuscript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Releases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9:145.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8436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o 3"/>
          <p:cNvGrpSpPr/>
          <p:nvPr/>
        </p:nvGrpSpPr>
        <p:grpSpPr>
          <a:xfrm>
            <a:off x="1403648" y="3268023"/>
            <a:ext cx="6315888" cy="239831"/>
            <a:chOff x="992416" y="3196015"/>
            <a:chExt cx="6315888" cy="239831"/>
          </a:xfrm>
        </p:grpSpPr>
        <p:sp>
          <p:nvSpPr>
            <p:cNvPr id="5" name="Retângulo 4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Fluxograma: Decisão 5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621792" y="1490543"/>
            <a:ext cx="8290832" cy="175432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Trabajar para Dios en </a:t>
            </a:r>
            <a:r>
              <a:rPr lang="es-E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 </a:t>
            </a:r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puesto humilde ayuda a prepararse</a:t>
            </a:r>
          </a:p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para el liderazgo pastoral</a:t>
            </a:r>
            <a:endParaRPr lang="pt-BR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874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762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899592" y="915566"/>
            <a:ext cx="489654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Hermanos, tratad a los hombres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como hombres, no como sirvientes a los cuales podéis dar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órdenes según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os parezca. El que da rienda suelta a un espíritu áspero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 despótico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, haría bien en convertirse en pastor de ovejas, como Moisés,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para aprender lo que significa ser un verdadero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pastor…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74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755576" y="1203598"/>
            <a:ext cx="489654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 Moisés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adquirió en Egipto la experiencia de un poderoso estadista y conductor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 ejércitos, pero no aprendió allí las lecciones esenciales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para lograr la verdadera grandeza.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0576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755576" y="1275606"/>
            <a:ext cx="597666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Necesitaba experiencia en los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deberes más humildes para llegar a ser un guardián que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manifestara ternura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hacia toda cosa viviente. Al pastorear los rebaños de </a:t>
            </a:r>
            <a:r>
              <a:rPr lang="es-E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Jetro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sintió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simpatía por las ovejas y los corderos, y aprendió 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cuidar con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la más tierna consideración a esas criaturas de Dios.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1411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709112" y="1275606"/>
            <a:ext cx="62391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Aunque la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voz de esos animalitos jamás podía denunciar malos tratos, su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actitud, en cambio, podía ser muy elocuente. Dios cuida de todas las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criaturas que ha hecho. Al trabajar para Dios en esa humilde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tarea, Moisés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aprendió a ser tierno pastor para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Israel.</a:t>
            </a:r>
          </a:p>
          <a:p>
            <a:pPr algn="ctr"/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Testimonios para los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Ministros, 262, 263.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0984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o 3"/>
          <p:cNvGrpSpPr/>
          <p:nvPr/>
        </p:nvGrpSpPr>
        <p:grpSpPr>
          <a:xfrm>
            <a:off x="1403648" y="3268023"/>
            <a:ext cx="6315888" cy="239831"/>
            <a:chOff x="992416" y="3196015"/>
            <a:chExt cx="6315888" cy="239831"/>
          </a:xfrm>
        </p:grpSpPr>
        <p:sp>
          <p:nvSpPr>
            <p:cNvPr id="5" name="Retângulo 4"/>
            <p:cNvSpPr/>
            <p:nvPr/>
          </p:nvSpPr>
          <p:spPr>
            <a:xfrm>
              <a:off x="992416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" name="Fluxograma: Decisão 5"/>
            <p:cNvSpPr/>
            <p:nvPr/>
          </p:nvSpPr>
          <p:spPr>
            <a:xfrm>
              <a:off x="3923928" y="3196015"/>
              <a:ext cx="432048" cy="239831"/>
            </a:xfrm>
            <a:prstGeom prst="flowChartDecision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4572000" y="3293070"/>
              <a:ext cx="2736304" cy="45719"/>
            </a:xfrm>
            <a:prstGeom prst="rect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8" name="CaixaDeTexto 7"/>
          <p:cNvSpPr txBox="1"/>
          <p:nvPr/>
        </p:nvSpPr>
        <p:spPr>
          <a:xfrm>
            <a:off x="621792" y="1490543"/>
            <a:ext cx="8290832" cy="1754326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liderazgo hace necesario ganarse la confianza de aquellos</a:t>
            </a:r>
          </a:p>
          <a:p>
            <a:pPr algn="ctr"/>
            <a:r>
              <a:rPr lang="es-E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por quienes se trabaja</a:t>
            </a:r>
            <a:endParaRPr lang="pt-BR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343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lana\Documents\ppts igreja\hebert 2015\ESPANHOL\later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709112" y="1707654"/>
            <a:ext cx="50870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El que trabaja por las almas necesita integridad, inteligencia,</a:t>
            </a:r>
          </a:p>
          <a:p>
            <a:pPr algn="ctr"/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laboriosidad, energía y tacto. Todo esto es altamente esencial para </a:t>
            </a:r>
            <a:r>
              <a:rPr lang="es-E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el éxito </a:t>
            </a:r>
            <a:r>
              <a:rPr lang="es-ES" sz="2400" b="1" dirty="0">
                <a:latin typeface="Arial" panose="020B0604020202020204" pitchFamily="34" charset="0"/>
                <a:cs typeface="Arial" panose="020B0604020202020204" pitchFamily="34" charset="0"/>
              </a:rPr>
              <a:t>del ministro de Cristo.</a:t>
            </a:r>
            <a:endParaRPr lang="pt-BR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42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1244</TotalTime>
  <Words>960</Words>
  <Application>Microsoft Macintosh PowerPoint</Application>
  <PresentationFormat>Presentación en pantalla (16:9)</PresentationFormat>
  <Paragraphs>60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1" baseType="lpstr">
      <vt:lpstr>Tema do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Alana</dc:creator>
  <cp:lastModifiedBy>Hector Sanchez</cp:lastModifiedBy>
  <cp:revision>34</cp:revision>
  <dcterms:created xsi:type="dcterms:W3CDTF">2015-05-19T12:36:24Z</dcterms:created>
  <dcterms:modified xsi:type="dcterms:W3CDTF">2016-03-02T23:05:12Z</dcterms:modified>
</cp:coreProperties>
</file>