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8"/>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782"/>
  </p:normalViewPr>
  <p:slideViewPr>
    <p:cSldViewPr snapToGrid="0" snapToObjects="1">
      <p:cViewPr varScale="1">
        <p:scale>
          <a:sx n="54" d="100"/>
          <a:sy n="54" d="100"/>
        </p:scale>
        <p:origin x="1356" y="78"/>
      </p:cViewPr>
      <p:guideLst/>
    </p:cSldViewPr>
  </p:slideViewPr>
  <p:notesTextViewPr>
    <p:cViewPr>
      <p:scale>
        <a:sx n="1" d="1"/>
        <a:sy n="1" d="1"/>
      </p:scale>
      <p:origin x="0" y="-642"/>
    </p:cViewPr>
  </p:notesTextViewPr>
  <p:notesViewPr>
    <p:cSldViewPr snapToGrid="0" snapToObjects="1">
      <p:cViewPr>
        <p:scale>
          <a:sx n="112" d="100"/>
          <a:sy n="112" d="100"/>
        </p:scale>
        <p:origin x="400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0C57-B7A4-8848-9F6E-53A93CF2E9B5}"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6FE19-A642-DF43-B799-A6D22B90B17F}" type="slidenum">
              <a:rPr lang="en-US" smtClean="0"/>
              <a:t>‹#›</a:t>
            </a:fld>
            <a:endParaRPr lang="en-US"/>
          </a:p>
        </p:txBody>
      </p:sp>
    </p:spTree>
    <p:extLst>
      <p:ext uri="{BB962C8B-B14F-4D97-AF65-F5344CB8AC3E}">
        <p14:creationId xmlns:p14="http://schemas.microsoft.com/office/powerpoint/2010/main" val="411017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a:t>
            </a:fld>
            <a:endParaRPr lang="en-US"/>
          </a:p>
        </p:txBody>
      </p:sp>
    </p:spTree>
    <p:extLst>
      <p:ext uri="{BB962C8B-B14F-4D97-AF65-F5344CB8AC3E}">
        <p14:creationId xmlns:p14="http://schemas.microsoft.com/office/powerpoint/2010/main" val="67736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MI AMOR POR DIOS</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apóstol Juan es muy claro en 1 Juan 4. En el versículo 7 nos aconseja amarnos unos a otros y entonces explica que la habilidad de amar como Dios ama se obtiene solamente al conocer a Dios. Vuelve a decirlo en el versículo 8, pero lo hace en forma negativa a fin de llamar nuestra atención: “El que no ama no conoce a Dios, </a:t>
            </a:r>
            <a:r>
              <a:rPr lang="es-MX" sz="1200" u="sng" kern="1200" dirty="0">
                <a:solidFill>
                  <a:schemeClr val="tx1"/>
                </a:solidFill>
                <a:effectLst/>
                <a:latin typeface="+mn-lt"/>
                <a:ea typeface="+mn-ea"/>
                <a:cs typeface="+mn-cs"/>
              </a:rPr>
              <a:t>porque Dios es amor</a:t>
            </a:r>
            <a:r>
              <a:rPr lang="es-MX" sz="1200" kern="1200" dirty="0">
                <a:solidFill>
                  <a:schemeClr val="tx1"/>
                </a:solidFill>
                <a:effectLst/>
                <a:latin typeface="+mn-lt"/>
                <a:ea typeface="+mn-ea"/>
                <a:cs typeface="+mn-cs"/>
              </a:rPr>
              <a:t>”. Finalmente, nos desafía en el versículo 11 a manifestar el amor de Dios amándonos unos a otros.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10</a:t>
            </a:fld>
            <a:endParaRPr lang="en-US"/>
          </a:p>
        </p:txBody>
      </p:sp>
    </p:spTree>
    <p:extLst>
      <p:ext uri="{BB962C8B-B14F-4D97-AF65-F5344CB8AC3E}">
        <p14:creationId xmlns:p14="http://schemas.microsoft.com/office/powerpoint/2010/main" val="412387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3363"/>
            <a:ext cx="5075238" cy="2854325"/>
          </a:xfrm>
        </p:spPr>
      </p:sp>
      <p:sp>
        <p:nvSpPr>
          <p:cNvPr id="3" name="Notes Placeholder 2"/>
          <p:cNvSpPr>
            <a:spLocks noGrp="1"/>
          </p:cNvSpPr>
          <p:nvPr>
            <p:ph type="body" idx="1"/>
          </p:nvPr>
        </p:nvSpPr>
        <p:spPr>
          <a:xfrm>
            <a:off x="685800" y="3120390"/>
            <a:ext cx="5486400" cy="3600450"/>
          </a:xfrm>
        </p:spPr>
        <p:txBody>
          <a:bodyPr/>
          <a:lstStyle/>
          <a:p>
            <a:r>
              <a:rPr lang="es-MX" sz="1200" b="1" kern="1200" dirty="0">
                <a:solidFill>
                  <a:schemeClr val="tx1"/>
                </a:solidFill>
                <a:effectLst/>
                <a:latin typeface="+mn-lt"/>
                <a:ea typeface="+mn-ea"/>
                <a:cs typeface="+mn-cs"/>
              </a:rPr>
              <a:t>EL INCREÍBLE AMOR DE DIOS</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¿Qué prueba tenemos del amor de Dios? Leamos ahora 1 Juan 4:9.</a:t>
            </a:r>
          </a:p>
          <a:p>
            <a:r>
              <a:rPr lang="es-MX" sz="1200" kern="1200" dirty="0">
                <a:solidFill>
                  <a:schemeClr val="tx1"/>
                </a:solidFill>
                <a:effectLst/>
                <a:latin typeface="+mn-lt"/>
                <a:ea typeface="+mn-ea"/>
                <a:cs typeface="+mn-cs"/>
              </a:rPr>
              <a:t> </a:t>
            </a:r>
          </a:p>
          <a:p>
            <a:r>
              <a:rPr lang="es-MX" sz="1200" kern="1200" baseline="300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Así manifestó Dios su amor entre nosotros: en que envió a su Hijo unigénito al mundo para que vivamos por medio de él”.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apóstol Juan refuerza ese mismo concepto y en forma todavía más clara en su evangelio: </a:t>
            </a:r>
          </a:p>
          <a:p>
            <a:r>
              <a:rPr lang="es-MX" sz="1200" kern="1200" dirty="0">
                <a:solidFill>
                  <a:schemeClr val="tx1"/>
                </a:solidFill>
                <a:effectLst/>
                <a:latin typeface="+mn-lt"/>
                <a:ea typeface="+mn-ea"/>
                <a:cs typeface="+mn-cs"/>
              </a:rPr>
              <a:t> </a:t>
            </a:r>
          </a:p>
          <a:p>
            <a:r>
              <a:rPr lang="es-MX" sz="1200" u="sng" kern="1200" dirty="0">
                <a:solidFill>
                  <a:schemeClr val="tx1"/>
                </a:solidFill>
                <a:effectLst/>
                <a:latin typeface="+mn-lt"/>
                <a:ea typeface="+mn-ea"/>
                <a:cs typeface="+mn-cs"/>
              </a:rPr>
              <a:t>“</a:t>
            </a:r>
            <a:r>
              <a:rPr lang="es-MX" sz="1200" kern="1200" dirty="0">
                <a:solidFill>
                  <a:schemeClr val="tx1"/>
                </a:solidFill>
                <a:effectLst/>
                <a:latin typeface="+mn-lt"/>
                <a:ea typeface="+mn-ea"/>
                <a:cs typeface="+mn-cs"/>
              </a:rPr>
              <a:t>Porque tanto amó Dios al mundo que dio a su Hijo unigénito, para que todo el que cree en él no se pierda, sino que tenga vida eterna” (Juan 3:16, NVI).</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amor de Dios por nosotros es tan inmenso, que se sintió compelido, apremiado y constreñido a hacer el increíble sacrificio de dar a su Hijo por ti y por mí. </a:t>
            </a:r>
            <a:r>
              <a:rPr lang="es-MX" sz="1200" b="1" i="1" kern="1200" dirty="0">
                <a:solidFill>
                  <a:schemeClr val="tx1"/>
                </a:solidFill>
                <a:effectLst/>
                <a:latin typeface="+mn-lt"/>
                <a:ea typeface="+mn-ea"/>
                <a:cs typeface="+mn-cs"/>
              </a:rPr>
              <a:t>¡Ese amor sacrificial es un amor asombroso e increíble!</a:t>
            </a:r>
            <a:endParaRPr lang="es-MX"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11</a:t>
            </a:fld>
            <a:endParaRPr lang="en-US"/>
          </a:p>
        </p:txBody>
      </p:sp>
    </p:spTree>
    <p:extLst>
      <p:ext uri="{BB962C8B-B14F-4D97-AF65-F5344CB8AC3E}">
        <p14:creationId xmlns:p14="http://schemas.microsoft.com/office/powerpoint/2010/main" val="227470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12</a:t>
            </a:fld>
            <a:endParaRPr lang="en-US"/>
          </a:p>
        </p:txBody>
      </p:sp>
    </p:spTree>
    <p:extLst>
      <p:ext uri="{BB962C8B-B14F-4D97-AF65-F5344CB8AC3E}">
        <p14:creationId xmlns:p14="http://schemas.microsoft.com/office/powerpoint/2010/main" val="243122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34975"/>
            <a:ext cx="4092575" cy="2301875"/>
          </a:xfrm>
        </p:spPr>
      </p:sp>
      <p:sp>
        <p:nvSpPr>
          <p:cNvPr id="3" name="Notes Placeholder 2"/>
          <p:cNvSpPr>
            <a:spLocks noGrp="1"/>
          </p:cNvSpPr>
          <p:nvPr>
            <p:ph type="body" idx="1"/>
          </p:nvPr>
        </p:nvSpPr>
        <p:spPr>
          <a:xfrm>
            <a:off x="685800" y="285750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13</a:t>
            </a:fld>
            <a:endParaRPr lang="en-US"/>
          </a:p>
        </p:txBody>
      </p:sp>
    </p:spTree>
    <p:extLst>
      <p:ext uri="{BB962C8B-B14F-4D97-AF65-F5344CB8AC3E}">
        <p14:creationId xmlns:p14="http://schemas.microsoft.com/office/powerpoint/2010/main" val="272115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3238"/>
            <a:ext cx="4000500" cy="2251075"/>
          </a:xfrm>
        </p:spPr>
      </p:sp>
      <p:sp>
        <p:nvSpPr>
          <p:cNvPr id="3" name="Notes Placeholder 2"/>
          <p:cNvSpPr>
            <a:spLocks noGrp="1"/>
          </p:cNvSpPr>
          <p:nvPr>
            <p:ph type="body" idx="1"/>
          </p:nvPr>
        </p:nvSpPr>
        <p:spPr>
          <a:xfrm>
            <a:off x="685800" y="275463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14</a:t>
            </a:fld>
            <a:endParaRPr lang="en-US"/>
          </a:p>
        </p:txBody>
      </p:sp>
    </p:spTree>
    <p:extLst>
      <p:ext uri="{BB962C8B-B14F-4D97-AF65-F5344CB8AC3E}">
        <p14:creationId xmlns:p14="http://schemas.microsoft.com/office/powerpoint/2010/main" val="292722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baseline="30000" dirty="0">
                <a:solidFill>
                  <a:schemeClr val="tx1"/>
                </a:solidFill>
                <a:effectLst/>
                <a:latin typeface="+mn-lt"/>
                <a:ea typeface="+mn-ea"/>
                <a:cs typeface="+mn-cs"/>
              </a:rPr>
              <a:t>10 </a:t>
            </a:r>
            <a:r>
              <a:rPr lang="es-MX" sz="1200" kern="1200" dirty="0">
                <a:solidFill>
                  <a:schemeClr val="tx1"/>
                </a:solidFill>
                <a:effectLst/>
                <a:latin typeface="+mn-lt"/>
                <a:ea typeface="+mn-ea"/>
                <a:cs typeface="+mn-cs"/>
              </a:rPr>
              <a:t>En esto consiste el amor: no en que nosotros hayamos amado a Dios, sino en que él nos amó y envió a su Hijo para que fuera ofrecido como sacrificio por el perdón de nuestros pecados. </a:t>
            </a:r>
          </a:p>
          <a:p>
            <a:r>
              <a:rPr lang="es-MX" sz="1200" kern="1200" dirty="0">
                <a:solidFill>
                  <a:schemeClr val="tx1"/>
                </a:solidFill>
                <a:effectLst/>
                <a:latin typeface="+mn-lt"/>
                <a:ea typeface="+mn-ea"/>
                <a:cs typeface="+mn-cs"/>
              </a:rPr>
              <a:t> </a:t>
            </a:r>
          </a:p>
          <a:p>
            <a:r>
              <a:rPr lang="es-MX" sz="1200" kern="1200" baseline="30000" dirty="0">
                <a:solidFill>
                  <a:schemeClr val="tx1"/>
                </a:solidFill>
                <a:effectLst/>
                <a:latin typeface="+mn-lt"/>
                <a:ea typeface="+mn-ea"/>
                <a:cs typeface="+mn-cs"/>
              </a:rPr>
              <a:t>11 </a:t>
            </a:r>
            <a:r>
              <a:rPr lang="es-MX" sz="1200" kern="1200" dirty="0">
                <a:solidFill>
                  <a:schemeClr val="tx1"/>
                </a:solidFill>
                <a:effectLst/>
                <a:latin typeface="+mn-lt"/>
                <a:ea typeface="+mn-ea"/>
                <a:cs typeface="+mn-cs"/>
              </a:rPr>
              <a:t>Queridos hermanos, ya que Dios nos ha amado así, también nosotros debemos amarnos los unos a los otros. </a:t>
            </a:r>
          </a:p>
          <a:p>
            <a:r>
              <a:rPr lang="es-MX" sz="1200" kern="1200" baseline="30000" dirty="0">
                <a:solidFill>
                  <a:schemeClr val="tx1"/>
                </a:solidFill>
                <a:effectLst/>
                <a:latin typeface="+mn-lt"/>
                <a:ea typeface="+mn-ea"/>
                <a:cs typeface="+mn-cs"/>
              </a:rPr>
              <a:t>12 </a:t>
            </a:r>
            <a:r>
              <a:rPr lang="es-MX" sz="1200" kern="1200" dirty="0">
                <a:solidFill>
                  <a:schemeClr val="tx1"/>
                </a:solidFill>
                <a:effectLst/>
                <a:latin typeface="+mn-lt"/>
                <a:ea typeface="+mn-ea"/>
                <a:cs typeface="+mn-cs"/>
              </a:rPr>
              <a:t>Nadie ha visto jamás a Dios, pero, si nos amamos los unos a los otros, Dios permanece entre nosotros, y entre nosotros su amor se ha manifestado plenamente”</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15</a:t>
            </a:fld>
            <a:endParaRPr lang="en-US"/>
          </a:p>
        </p:txBody>
      </p:sp>
    </p:spTree>
    <p:extLst>
      <p:ext uri="{BB962C8B-B14F-4D97-AF65-F5344CB8AC3E}">
        <p14:creationId xmlns:p14="http://schemas.microsoft.com/office/powerpoint/2010/main" val="226375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28650"/>
            <a:ext cx="4592638" cy="2582863"/>
          </a:xfrm>
        </p:spPr>
      </p:sp>
      <p:sp>
        <p:nvSpPr>
          <p:cNvPr id="3" name="Notes Placeholder 2"/>
          <p:cNvSpPr>
            <a:spLocks noGrp="1"/>
          </p:cNvSpPr>
          <p:nvPr>
            <p:ph type="body" idx="1"/>
          </p:nvPr>
        </p:nvSpPr>
        <p:spPr>
          <a:xfrm>
            <a:off x="628650" y="3211513"/>
            <a:ext cx="5897880" cy="3086100"/>
          </a:xfrm>
        </p:spPr>
        <p:txBody>
          <a:bodyPr/>
          <a:lstStyle/>
          <a:p>
            <a:r>
              <a:rPr lang="es-MX" sz="1200" b="1" kern="1200" dirty="0">
                <a:solidFill>
                  <a:schemeClr val="tx1"/>
                </a:solidFill>
                <a:effectLst/>
                <a:latin typeface="+mn-lt"/>
                <a:ea typeface="+mn-ea"/>
                <a:cs typeface="+mn-cs"/>
              </a:rPr>
              <a:t>LLAMADO</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Dios nos llama a salvación a cada uno de nosotros a través de su Hijo, Jesucristo.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Él nos llama a entregarle nuestra vida a fin de que pueda vivir en nuestra vida.</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Nos invita a pasar tiempo con él cada día y recibir el Espíritu Santo y todos los dones que trae consigo.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amor de Dios nos compele, obliga, nos apremia, nos insta y nos constriñe. Su amor nos mueve a desear el cambio que necesitamos para llegar a ser transformados en nuevas criaturas.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Dios nos llama a ser uno con él y su iglesia al acercarnos a aquellos que encontramos en nuestro camino, aquellos que necesitan el toque del amor de Dios en su vida.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16</a:t>
            </a:fld>
            <a:endParaRPr lang="en-US"/>
          </a:p>
        </p:txBody>
      </p:sp>
    </p:spTree>
    <p:extLst>
      <p:ext uri="{BB962C8B-B14F-4D97-AF65-F5344CB8AC3E}">
        <p14:creationId xmlns:p14="http://schemas.microsoft.com/office/powerpoint/2010/main" val="338448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INTRODUCCIÓN  </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Permítanme iniciar este mensaje dirigiéndoles unas cuantas preguntas. </a:t>
            </a:r>
            <a:r>
              <a:rPr lang="es-MX" sz="1200" i="1" kern="1200" dirty="0">
                <a:solidFill>
                  <a:schemeClr val="tx1"/>
                </a:solidFill>
                <a:effectLst/>
                <a:latin typeface="+mn-lt"/>
                <a:ea typeface="+mn-ea"/>
                <a:cs typeface="+mn-cs"/>
              </a:rPr>
              <a:t>(Hacer una pausa de varios segundos después de leer cada pregunta). </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pPr lvl="0" fontAlgn="base"/>
            <a:r>
              <a:rPr lang="es-MX" sz="1200" u="none" strike="noStrike" kern="1200" dirty="0">
                <a:solidFill>
                  <a:schemeClr val="tx1"/>
                </a:solidFill>
                <a:effectLst/>
                <a:latin typeface="+mn-lt"/>
                <a:ea typeface="+mn-ea"/>
                <a:cs typeface="+mn-cs"/>
              </a:rPr>
              <a:t>¿En qué forma el conocer a Cristo hace una diferencia en tu vida? </a:t>
            </a:r>
          </a:p>
          <a:p>
            <a:pPr lvl="0" fontAlgn="base"/>
            <a:r>
              <a:rPr lang="es-MX" sz="1200" u="none" strike="noStrike" kern="1200" dirty="0">
                <a:solidFill>
                  <a:schemeClr val="tx1"/>
                </a:solidFill>
                <a:effectLst/>
                <a:latin typeface="+mn-lt"/>
                <a:ea typeface="+mn-ea"/>
                <a:cs typeface="+mn-cs"/>
              </a:rPr>
              <a:t>¿Eres de alguna manera diferente este año que el año pasado? </a:t>
            </a:r>
          </a:p>
          <a:p>
            <a:pPr lvl="0" fontAlgn="base"/>
            <a:r>
              <a:rPr lang="es-MX" sz="1200" u="none" strike="noStrike" kern="1200" dirty="0">
                <a:solidFill>
                  <a:schemeClr val="tx1"/>
                </a:solidFill>
                <a:effectLst/>
                <a:latin typeface="+mn-lt"/>
                <a:ea typeface="+mn-ea"/>
                <a:cs typeface="+mn-cs"/>
              </a:rPr>
              <a:t>¿Te ha transformado el amor que Cristo tiene por ti? </a:t>
            </a:r>
          </a:p>
          <a:p>
            <a:pPr lvl="0" fontAlgn="base"/>
            <a:r>
              <a:rPr lang="es-MX" sz="1200" u="none" strike="noStrike" kern="1200" dirty="0">
                <a:solidFill>
                  <a:schemeClr val="tx1"/>
                </a:solidFill>
                <a:effectLst/>
                <a:latin typeface="+mn-lt"/>
                <a:ea typeface="+mn-ea"/>
                <a:cs typeface="+mn-cs"/>
              </a:rPr>
              <a:t>Si les hiciera esas preguntas sobre ti a tu familia y personas cercanas, ¿qué crees que dirían?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2</a:t>
            </a:fld>
            <a:endParaRPr lang="en-US"/>
          </a:p>
        </p:txBody>
      </p:sp>
    </p:spTree>
    <p:extLst>
      <p:ext uri="{BB962C8B-B14F-4D97-AF65-F5344CB8AC3E}">
        <p14:creationId xmlns:p14="http://schemas.microsoft.com/office/powerpoint/2010/main" val="111114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Estas son preguntas incómodas, pero son preguntas que necesitan una respuesta; así que déjame repetirlas una vez más.   </a:t>
            </a:r>
          </a:p>
          <a:p>
            <a:r>
              <a:rPr lang="es-MX" sz="1200" kern="1200" dirty="0">
                <a:solidFill>
                  <a:schemeClr val="tx1"/>
                </a:solidFill>
                <a:effectLst/>
                <a:latin typeface="+mn-lt"/>
                <a:ea typeface="+mn-ea"/>
                <a:cs typeface="+mn-cs"/>
              </a:rPr>
              <a:t> </a:t>
            </a:r>
          </a:p>
          <a:p>
            <a:pPr lvl="0" fontAlgn="base"/>
            <a:r>
              <a:rPr lang="es-MX" sz="1200" u="none" strike="noStrike" kern="1200" dirty="0">
                <a:solidFill>
                  <a:schemeClr val="tx1"/>
                </a:solidFill>
                <a:effectLst/>
                <a:latin typeface="+mn-lt"/>
                <a:ea typeface="+mn-ea"/>
                <a:cs typeface="+mn-cs"/>
              </a:rPr>
              <a:t>¿En qué forma el conocer a Cristo hace una diferencia en tu vida? </a:t>
            </a:r>
          </a:p>
          <a:p>
            <a:pPr lvl="0" fontAlgn="base"/>
            <a:r>
              <a:rPr lang="es-MX" sz="1200" u="none" strike="noStrike" kern="1200" dirty="0">
                <a:solidFill>
                  <a:schemeClr val="tx1"/>
                </a:solidFill>
                <a:effectLst/>
                <a:latin typeface="+mn-lt"/>
                <a:ea typeface="+mn-ea"/>
                <a:cs typeface="+mn-cs"/>
              </a:rPr>
              <a:t>¿Eres de alguna manera diferente este año que el año pasado? </a:t>
            </a:r>
          </a:p>
          <a:p>
            <a:pPr lvl="0" fontAlgn="base"/>
            <a:r>
              <a:rPr lang="es-MX" sz="1200" u="none" strike="noStrike" kern="1200" dirty="0">
                <a:solidFill>
                  <a:schemeClr val="tx1"/>
                </a:solidFill>
                <a:effectLst/>
                <a:latin typeface="+mn-lt"/>
                <a:ea typeface="+mn-ea"/>
                <a:cs typeface="+mn-cs"/>
              </a:rPr>
              <a:t>¿Te ha transformado el amor que Cristo tiene por ti? </a:t>
            </a:r>
          </a:p>
          <a:p>
            <a:pPr lvl="0" fontAlgn="base"/>
            <a:r>
              <a:rPr lang="es-MX" sz="1200" u="none" strike="noStrike" kern="1200" dirty="0">
                <a:solidFill>
                  <a:schemeClr val="tx1"/>
                </a:solidFill>
                <a:effectLst/>
                <a:latin typeface="+mn-lt"/>
                <a:ea typeface="+mn-ea"/>
                <a:cs typeface="+mn-cs"/>
              </a:rPr>
              <a:t>Si les hiciera esas preguntas sobre ti a tu familia y personas cercanas, ¿qué crees que dirían?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3</a:t>
            </a:fld>
            <a:endParaRPr lang="en-US"/>
          </a:p>
        </p:txBody>
      </p:sp>
    </p:spTree>
    <p:extLst>
      <p:ext uri="{BB962C8B-B14F-4D97-AF65-F5344CB8AC3E}">
        <p14:creationId xmlns:p14="http://schemas.microsoft.com/office/powerpoint/2010/main" val="4703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El apóstol Pablo señala en 2 Corintios 5:14: “Porque el amor de Cristo nos </a:t>
            </a:r>
            <a:r>
              <a:rPr lang="es-MX" sz="1200" b="1" i="1" kern="1200" dirty="0">
                <a:solidFill>
                  <a:schemeClr val="tx1"/>
                </a:solidFill>
                <a:effectLst/>
                <a:latin typeface="+mn-lt"/>
                <a:ea typeface="+mn-ea"/>
                <a:cs typeface="+mn-cs"/>
              </a:rPr>
              <a:t>constriñe</a:t>
            </a:r>
            <a:r>
              <a:rPr lang="es-MX" sz="1200" kern="1200" dirty="0">
                <a:solidFill>
                  <a:schemeClr val="tx1"/>
                </a:solidFill>
                <a:effectLst/>
                <a:latin typeface="+mn-lt"/>
                <a:ea typeface="+mn-ea"/>
                <a:cs typeface="+mn-cs"/>
              </a:rPr>
              <a:t> …” (RVR 1960)</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Vamos a ver este mismo versículo, según aparece en algunas cuantas otras versiones de la Biblia.</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“…pues el amor de Cristo nos </a:t>
            </a:r>
            <a:r>
              <a:rPr lang="es-MX" sz="1200" b="1" i="1" kern="1200" dirty="0">
                <a:solidFill>
                  <a:schemeClr val="tx1"/>
                </a:solidFill>
                <a:effectLst/>
                <a:latin typeface="+mn-lt"/>
                <a:ea typeface="+mn-ea"/>
                <a:cs typeface="+mn-cs"/>
              </a:rPr>
              <a:t>apremia</a:t>
            </a:r>
            <a:r>
              <a:rPr lang="es-MX" sz="1200" kern="1200" dirty="0">
                <a:solidFill>
                  <a:schemeClr val="tx1"/>
                </a:solidFill>
                <a:effectLst/>
                <a:latin typeface="+mn-lt"/>
                <a:ea typeface="+mn-ea"/>
                <a:cs typeface="+mn-cs"/>
              </a:rPr>
              <a:t> ...” (Nueva Biblia de las Américas - NBLA)</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amor de Cristo nos </a:t>
            </a:r>
            <a:r>
              <a:rPr lang="es-MX" sz="1200" b="1" kern="1200" dirty="0">
                <a:solidFill>
                  <a:schemeClr val="tx1"/>
                </a:solidFill>
                <a:effectLst/>
                <a:latin typeface="+mn-lt"/>
                <a:ea typeface="+mn-ea"/>
                <a:cs typeface="+mn-cs"/>
              </a:rPr>
              <a:t>controla</a:t>
            </a:r>
            <a:r>
              <a:rPr lang="es-MX" sz="1200" kern="1200" dirty="0">
                <a:solidFill>
                  <a:schemeClr val="tx1"/>
                </a:solidFill>
                <a:effectLst/>
                <a:latin typeface="+mn-lt"/>
                <a:ea typeface="+mn-ea"/>
                <a:cs typeface="+mn-cs"/>
              </a:rPr>
              <a:t>...” (Nueva Traducción Viviente - NTV)</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amor de Cristo nos </a:t>
            </a:r>
            <a:r>
              <a:rPr lang="es-MX" sz="1200" b="1" i="1" kern="1200" dirty="0">
                <a:solidFill>
                  <a:schemeClr val="tx1"/>
                </a:solidFill>
                <a:effectLst/>
                <a:latin typeface="+mn-lt"/>
                <a:ea typeface="+mn-ea"/>
                <a:cs typeface="+mn-cs"/>
              </a:rPr>
              <a:t>controla, </a:t>
            </a:r>
            <a:r>
              <a:rPr lang="es-MX" sz="1200" kern="1200" dirty="0">
                <a:solidFill>
                  <a:schemeClr val="tx1"/>
                </a:solidFill>
                <a:effectLst/>
                <a:latin typeface="+mn-lt"/>
                <a:ea typeface="+mn-ea"/>
                <a:cs typeface="+mn-cs"/>
              </a:rPr>
              <a:t>nos </a:t>
            </a:r>
            <a:r>
              <a:rPr lang="es-MX" sz="1200" b="1" i="1" kern="1200" dirty="0">
                <a:solidFill>
                  <a:schemeClr val="tx1"/>
                </a:solidFill>
                <a:effectLst/>
                <a:latin typeface="+mn-lt"/>
                <a:ea typeface="+mn-ea"/>
                <a:cs typeface="+mn-cs"/>
              </a:rPr>
              <a:t>apremia </a:t>
            </a:r>
            <a:r>
              <a:rPr lang="es-MX" sz="1200" kern="1200" dirty="0">
                <a:solidFill>
                  <a:schemeClr val="tx1"/>
                </a:solidFill>
                <a:effectLst/>
                <a:latin typeface="+mn-lt"/>
                <a:ea typeface="+mn-ea"/>
                <a:cs typeface="+mn-cs"/>
              </a:rPr>
              <a:t>y nos </a:t>
            </a:r>
            <a:r>
              <a:rPr lang="es-MX" sz="1200" b="1" i="1" kern="1200" dirty="0">
                <a:solidFill>
                  <a:schemeClr val="tx1"/>
                </a:solidFill>
                <a:effectLst/>
                <a:latin typeface="+mn-lt"/>
                <a:ea typeface="+mn-ea"/>
                <a:cs typeface="+mn-cs"/>
              </a:rPr>
              <a:t>impulsa</a:t>
            </a:r>
            <a:r>
              <a:rPr lang="es-MX" sz="1200" kern="1200" dirty="0">
                <a:solidFill>
                  <a:schemeClr val="tx1"/>
                </a:solidFill>
                <a:effectLst/>
                <a:latin typeface="+mn-lt"/>
                <a:ea typeface="+mn-ea"/>
                <a:cs typeface="+mn-cs"/>
              </a:rPr>
              <a:t>...” (Versión en inglés AMP – </a:t>
            </a:r>
            <a:r>
              <a:rPr lang="es-MX" sz="1200" kern="1200" dirty="0" err="1">
                <a:solidFill>
                  <a:schemeClr val="tx1"/>
                </a:solidFill>
                <a:effectLst/>
                <a:latin typeface="+mn-lt"/>
                <a:ea typeface="+mn-ea"/>
                <a:cs typeface="+mn-cs"/>
              </a:rPr>
              <a:t>Amplified</a:t>
            </a:r>
            <a:r>
              <a:rPr lang="es-MX" sz="1200" kern="1200" dirty="0">
                <a:solidFill>
                  <a:schemeClr val="tx1"/>
                </a:solidFill>
                <a:effectLst/>
                <a:latin typeface="+mn-lt"/>
                <a:ea typeface="+mn-ea"/>
                <a:cs typeface="+mn-cs"/>
              </a:rPr>
              <a:t> </a:t>
            </a:r>
            <a:r>
              <a:rPr lang="es-MX" sz="1200" kern="1200" dirty="0" err="1">
                <a:solidFill>
                  <a:schemeClr val="tx1"/>
                </a:solidFill>
                <a:effectLst/>
                <a:latin typeface="+mn-lt"/>
                <a:ea typeface="+mn-ea"/>
                <a:cs typeface="+mn-cs"/>
              </a:rPr>
              <a:t>Version</a:t>
            </a:r>
            <a:r>
              <a:rPr lang="es-MX" sz="1200" kern="1200" dirty="0">
                <a:solidFill>
                  <a:schemeClr val="tx1"/>
                </a:solidFill>
                <a:effectLst/>
                <a:latin typeface="+mn-lt"/>
                <a:ea typeface="+mn-ea"/>
                <a:cs typeface="+mn-cs"/>
              </a:rPr>
              <a:t>)</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La versión Reina Valera Actualizada (RVA -2015, dice:  “El amor de Cristo nos </a:t>
            </a:r>
            <a:r>
              <a:rPr lang="es-MX" sz="1200" b="1" i="1" kern="1200" dirty="0">
                <a:solidFill>
                  <a:schemeClr val="tx1"/>
                </a:solidFill>
                <a:effectLst/>
                <a:latin typeface="+mn-lt"/>
                <a:ea typeface="+mn-ea"/>
                <a:cs typeface="+mn-cs"/>
              </a:rPr>
              <a:t>impulsa</a:t>
            </a:r>
            <a:r>
              <a:rPr lang="es-MX" sz="1200" kern="1200" dirty="0">
                <a:solidFill>
                  <a:schemeClr val="tx1"/>
                </a:solidFill>
                <a:effectLst/>
                <a:latin typeface="+mn-lt"/>
                <a:ea typeface="+mn-ea"/>
                <a:cs typeface="+mn-cs"/>
              </a:rPr>
              <a:t>...” (MSG)</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amor de Cristo nos </a:t>
            </a:r>
            <a:r>
              <a:rPr lang="es-MX" sz="1200" b="1" i="1" kern="1200" dirty="0">
                <a:solidFill>
                  <a:schemeClr val="tx1"/>
                </a:solidFill>
                <a:effectLst/>
                <a:latin typeface="+mn-lt"/>
                <a:ea typeface="+mn-ea"/>
                <a:cs typeface="+mn-cs"/>
              </a:rPr>
              <a:t>obliga…</a:t>
            </a:r>
            <a:r>
              <a:rPr lang="es-MX" sz="1200" i="1" kern="1200" dirty="0">
                <a:solidFill>
                  <a:schemeClr val="tx1"/>
                </a:solidFill>
                <a:effectLst/>
                <a:latin typeface="+mn-lt"/>
                <a:ea typeface="+mn-ea"/>
                <a:cs typeface="+mn-cs"/>
              </a:rPr>
              <a:t>” (Nueva Versión Internacional -NVI)</a:t>
            </a:r>
            <a:endParaRPr lang="es-MX"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4</a:t>
            </a:fld>
            <a:endParaRPr lang="en-US"/>
          </a:p>
        </p:txBody>
      </p:sp>
    </p:spTree>
    <p:extLst>
      <p:ext uri="{BB962C8B-B14F-4D97-AF65-F5344CB8AC3E}">
        <p14:creationId xmlns:p14="http://schemas.microsoft.com/office/powerpoint/2010/main" val="259599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822325"/>
            <a:ext cx="4530725" cy="2549525"/>
          </a:xfrm>
        </p:spPr>
      </p:sp>
      <p:sp>
        <p:nvSpPr>
          <p:cNvPr id="3" name="Notes Placeholder 2"/>
          <p:cNvSpPr>
            <a:spLocks noGrp="1"/>
          </p:cNvSpPr>
          <p:nvPr>
            <p:ph type="body" idx="1"/>
          </p:nvPr>
        </p:nvSpPr>
        <p:spPr>
          <a:xfrm>
            <a:off x="685800" y="3509010"/>
            <a:ext cx="5486400" cy="3600450"/>
          </a:xfrm>
        </p:spPr>
        <p:txBody>
          <a:bodyPr/>
          <a:lstStyle/>
          <a:p>
            <a:r>
              <a:rPr lang="es-MX" sz="1200" kern="1200" dirty="0">
                <a:solidFill>
                  <a:schemeClr val="tx1"/>
                </a:solidFill>
                <a:effectLst/>
                <a:latin typeface="+mn-lt"/>
                <a:ea typeface="+mn-ea"/>
                <a:cs typeface="+mn-cs"/>
              </a:rPr>
              <a:t>Susana, una mujer de treinta y cinco años, había estado ciega por un año. Debido a una diagnosis médica equivocada, había perdido la capacidad de la vista. Había quedado de pronto sin la facultad de ver, ni siquiera el muy amado rostro de su esposo Mark. Su constante pregunta era: ¿Cómo es que me ha pasado esto a mí?  Estaba deprimida y tenía todo el derecho de lamentarse y de tener sentimientos de amargura y de pérdida.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Mark sentía el dolor de su esposa y se sentía profundamente triste por su pérdida y su lucha por aceptar adaptarse a su nueva situación. ¿Qué podía hacer? Susana estaba demasiado asustada como para movilizarse a su alrededor por sí misma, así que Mark iba a todas partes con ella, incluyendo el tomar el autobús rumbo a su trabajo cada día. Pero él ya no podía mantenerse haciéndolo. Era muy costoso y resultaba una rutina muy agitada. Una vez que la dejaba en su trabajo, tenía que tomar ahora otro autobús para llegar a su propio trabajo. </a:t>
            </a:r>
          </a:p>
          <a:p>
            <a:r>
              <a:rPr lang="es-MX"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5</a:t>
            </a:fld>
            <a:endParaRPr lang="en-US"/>
          </a:p>
        </p:txBody>
      </p:sp>
    </p:spTree>
    <p:extLst>
      <p:ext uri="{BB962C8B-B14F-4D97-AF65-F5344CB8AC3E}">
        <p14:creationId xmlns:p14="http://schemas.microsoft.com/office/powerpoint/2010/main" val="115044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97630"/>
            <a:ext cx="5486400" cy="3600450"/>
          </a:xfrm>
        </p:spPr>
        <p:txBody>
          <a:bodyPr/>
          <a:lstStyle/>
          <a:p>
            <a:r>
              <a:rPr lang="es-MX" sz="1200" kern="1200" dirty="0">
                <a:solidFill>
                  <a:schemeClr val="tx1"/>
                </a:solidFill>
                <a:effectLst/>
                <a:latin typeface="+mn-lt"/>
                <a:ea typeface="+mn-ea"/>
                <a:cs typeface="+mn-cs"/>
              </a:rPr>
              <a:t>Finamente llegó el día cuando Mark le dijo a Susan que ella iba a tener que comenzar a tomar el autobús por sí sola. Ella se enojó mucho y la anonadaba la idea de tener que tomar sola el autobús. “Estoy ciega”, le gritó a Mark. “¿Cómo se supone que sepa por dónde ir? Siento que me estás abandonando”. A Mark se le rompió el corazón al escuchar esas palabras, pero él sabía que era algo que tenía que hacerse. Él sabía que, con el tiempo, Susan llegaría a acostumbrarse al viaje en autobús por sí sola y llegaría a sentirse más confiada en sí misma; pero nunca llegaría a ese punto si él se mantenía acompañándola todo el tiempo. Así que en los siguientes viajes, él le estuvo hablando acerca de cada cosa que él hacía y entonces haciendo que ella lo hiciera por sí misma. Incluso le ayudó a establecer amistad con el conductor del autobús.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Llegó finalmente el día cuando Susan pensó que podía tomar el autobús por sí sola. Mark tomaría un taxi hacia su oficina, según lo acostumbraba antes de que Susan quedara ciega. En ese primer lunes de mañana, abrazó a su esposo como si no quisiera dejarlo ir. Pero al fin lo soltó y subió con mucho cuidado al autobús y emprendió el viaje a su trabajo. Hizo esto mismo cada día —el lunes, martes, miércoles y jueves. Cada día se sentía más segura de su habilidad para llegar a su trabajo por sí misma.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Una mañana, al estar pagando Susan su pasaje al ir a bajarse del autobús, le dijo el conductor. “Ciertamente, me das mucha envidia”. </a:t>
            </a:r>
          </a:p>
          <a:p>
            <a:r>
              <a:rPr lang="es-MX"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6</a:t>
            </a:fld>
            <a:endParaRPr lang="en-US"/>
          </a:p>
        </p:txBody>
      </p:sp>
    </p:spTree>
    <p:extLst>
      <p:ext uri="{BB962C8B-B14F-4D97-AF65-F5344CB8AC3E}">
        <p14:creationId xmlns:p14="http://schemas.microsoft.com/office/powerpoint/2010/main" val="391936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42900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7</a:t>
            </a:fld>
            <a:endParaRPr lang="en-US"/>
          </a:p>
        </p:txBody>
      </p:sp>
    </p:spTree>
    <p:extLst>
      <p:ext uri="{BB962C8B-B14F-4D97-AF65-F5344CB8AC3E}">
        <p14:creationId xmlns:p14="http://schemas.microsoft.com/office/powerpoint/2010/main" val="161593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Leemos en el versículo 7 que “el amor viene de Dios”. Dios es la fuente del amor. Cualquier otra clase de amor no es verdadero amor. 1 Corintios 13 nos da una clara descripción de lo que es verdadero amor y la forma en que este amor verdadero se comporta. Algunas de las frases que usa el apóstol Pablo para describir el verdadero amor, son:  </a:t>
            </a:r>
          </a:p>
          <a:p>
            <a:r>
              <a:rPr lang="es-MX" sz="1200" kern="1200" dirty="0">
                <a:solidFill>
                  <a:schemeClr val="tx1"/>
                </a:solidFill>
                <a:effectLst/>
                <a:latin typeface="+mn-lt"/>
                <a:ea typeface="+mn-ea"/>
                <a:cs typeface="+mn-cs"/>
              </a:rPr>
              <a:t>- es paciente </a:t>
            </a:r>
          </a:p>
          <a:p>
            <a:r>
              <a:rPr lang="es-MX" sz="1200" kern="1200" dirty="0">
                <a:solidFill>
                  <a:schemeClr val="tx1"/>
                </a:solidFill>
                <a:effectLst/>
                <a:latin typeface="+mn-lt"/>
                <a:ea typeface="+mn-ea"/>
                <a:cs typeface="+mn-cs"/>
              </a:rPr>
              <a:t>- es bondadoso</a:t>
            </a:r>
          </a:p>
          <a:p>
            <a:r>
              <a:rPr lang="es-MX" sz="1200" kern="1200" dirty="0">
                <a:solidFill>
                  <a:schemeClr val="tx1"/>
                </a:solidFill>
                <a:effectLst/>
                <a:latin typeface="+mn-lt"/>
                <a:ea typeface="+mn-ea"/>
                <a:cs typeface="+mn-cs"/>
              </a:rPr>
              <a:t>- no es envidioso</a:t>
            </a:r>
          </a:p>
          <a:p>
            <a:r>
              <a:rPr lang="es-MX" sz="1200" kern="1200" dirty="0">
                <a:solidFill>
                  <a:schemeClr val="tx1"/>
                </a:solidFill>
                <a:effectLst/>
                <a:latin typeface="+mn-lt"/>
                <a:ea typeface="+mn-ea"/>
                <a:cs typeface="+mn-cs"/>
              </a:rPr>
              <a:t>- todo lo soporta</a:t>
            </a:r>
          </a:p>
          <a:p>
            <a:r>
              <a:rPr lang="es-MX" sz="1200" kern="1200" dirty="0">
                <a:solidFill>
                  <a:schemeClr val="tx1"/>
                </a:solidFill>
                <a:effectLst/>
                <a:latin typeface="+mn-lt"/>
                <a:ea typeface="+mn-ea"/>
                <a:cs typeface="+mn-cs"/>
              </a:rPr>
              <a:t>- jamás de extingue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8</a:t>
            </a:fld>
            <a:endParaRPr lang="en-US"/>
          </a:p>
        </p:txBody>
      </p:sp>
    </p:spTree>
    <p:extLst>
      <p:ext uri="{BB962C8B-B14F-4D97-AF65-F5344CB8AC3E}">
        <p14:creationId xmlns:p14="http://schemas.microsoft.com/office/powerpoint/2010/main" val="414962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2750"/>
            <a:ext cx="5486400" cy="3086100"/>
          </a:xfrm>
        </p:spPr>
      </p:sp>
      <p:sp>
        <p:nvSpPr>
          <p:cNvPr id="3" name="Notes Placeholder 2"/>
          <p:cNvSpPr>
            <a:spLocks noGrp="1"/>
          </p:cNvSpPr>
          <p:nvPr>
            <p:ph type="body" idx="1"/>
          </p:nvPr>
        </p:nvSpPr>
        <p:spPr>
          <a:xfrm>
            <a:off x="685800" y="3634740"/>
            <a:ext cx="5486400" cy="3600450"/>
          </a:xfrm>
        </p:spPr>
        <p:txBody>
          <a:bodyPr/>
          <a:lstStyle/>
          <a:p>
            <a:r>
              <a:rPr lang="es-MX" sz="1200" kern="1200" dirty="0">
                <a:solidFill>
                  <a:schemeClr val="tx1"/>
                </a:solidFill>
                <a:effectLst/>
                <a:latin typeface="+mn-lt"/>
                <a:ea typeface="+mn-ea"/>
                <a:cs typeface="+mn-cs"/>
              </a:rPr>
              <a:t>Sé que a esta altura, algunos de ustedes estarán pensando: “¿Y quién puede amar de esa manera?” La respuesta es: “Dios puede amar así; y nosotros también, si él vive en nosotros.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Sabemos que Dios puede amar de esta manera porque ha dicho: “Con amor eterno te he amado; por eso te sigo con fidelidad” (Jeremías 31:3, NVI). Independientemente de cual haya sido nuestro pasado o cual sea nuestro presente, de cuáles sean nuestras luchas con el pecado o las muchas veces en que le hayamos fallado a nuestro Dios, él todavía nos ama. Él no se rinde y deja de amarnos o deja de atraernos a sí. El tener una relación diaria con Dios es vital para que podamos amar a otros de la forma como Dios ama. </a:t>
            </a:r>
          </a:p>
          <a:p>
            <a:r>
              <a:rPr lang="es-MX"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06FE19-A642-DF43-B799-A6D22B90B17F}" type="slidenum">
              <a:rPr lang="en-US" smtClean="0"/>
              <a:t>9</a:t>
            </a:fld>
            <a:endParaRPr lang="en-US"/>
          </a:p>
        </p:txBody>
      </p:sp>
    </p:spTree>
    <p:extLst>
      <p:ext uri="{BB962C8B-B14F-4D97-AF65-F5344CB8AC3E}">
        <p14:creationId xmlns:p14="http://schemas.microsoft.com/office/powerpoint/2010/main" val="168049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865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060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872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778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861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038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562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352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154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501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78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4/2/2020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83571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34368B-9D50-8245-9E06-6F06D634842E}"/>
              </a:ext>
            </a:extLst>
          </p:cNvPr>
          <p:cNvSpPr>
            <a:spLocks noGrp="1"/>
          </p:cNvSpPr>
          <p:nvPr>
            <p:ph type="ctrTitle"/>
          </p:nvPr>
        </p:nvSpPr>
        <p:spPr>
          <a:xfrm>
            <a:off x="7682948" y="1380530"/>
            <a:ext cx="4283765" cy="3111957"/>
          </a:xfrm>
        </p:spPr>
        <p:txBody>
          <a:bodyPr anchor="ctr">
            <a:normAutofit fontScale="90000"/>
          </a:bodyPr>
          <a:lstStyle/>
          <a:p>
            <a:pPr algn="ctr">
              <a:lnSpc>
                <a:spcPct val="100000"/>
              </a:lnSpc>
            </a:pPr>
            <a:r>
              <a:rPr lang="es-MX" b="1" dirty="0"/>
              <a:t>EL INCREÍBLE </a:t>
            </a:r>
            <a:r>
              <a:rPr lang="es-MX" b="1" dirty="0">
                <a:solidFill>
                  <a:srgbClr val="92D050"/>
                </a:solidFill>
              </a:rPr>
              <a:t>AMOR </a:t>
            </a:r>
            <a:r>
              <a:rPr lang="es-MX" b="1" dirty="0"/>
              <a:t>DE CRISTO ME </a:t>
            </a:r>
            <a:r>
              <a:rPr lang="es-MX" b="1" dirty="0">
                <a:solidFill>
                  <a:srgbClr val="92D050"/>
                </a:solidFill>
              </a:rPr>
              <a:t>IMPULSA</a:t>
            </a:r>
            <a:br>
              <a:rPr lang="es-MX" dirty="0"/>
            </a:br>
            <a:br>
              <a:rPr lang="en-US" dirty="0">
                <a:solidFill>
                  <a:schemeClr val="tx1"/>
                </a:solidFill>
                <a:latin typeface="Avenir Next" panose="020B0503020202020204" pitchFamily="34" charset="0"/>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7355226D-06D1-9149-A060-0B3C481E625C}"/>
              </a:ext>
            </a:extLst>
          </p:cNvPr>
          <p:cNvSpPr>
            <a:spLocks noGrp="1"/>
          </p:cNvSpPr>
          <p:nvPr>
            <p:ph type="subTitle" idx="1"/>
          </p:nvPr>
        </p:nvSpPr>
        <p:spPr>
          <a:xfrm>
            <a:off x="8109236" y="3209155"/>
            <a:ext cx="3511233" cy="667107"/>
          </a:xfrm>
        </p:spPr>
        <p:txBody>
          <a:bodyPr anchor="t">
            <a:normAutofit/>
          </a:bodyPr>
          <a:lstStyle/>
          <a:p>
            <a:pPr algn="ctr"/>
            <a:r>
              <a:rPr lang="en-US" sz="1200" dirty="0"/>
              <a:t>Por Heather-Dawn Small </a:t>
            </a:r>
          </a:p>
        </p:txBody>
      </p:sp>
      <p:pic>
        <p:nvPicPr>
          <p:cNvPr id="15" name="Picture 3">
            <a:extLst>
              <a:ext uri="{FF2B5EF4-FFF2-40B4-BE49-F238E27FC236}">
                <a16:creationId xmlns:a16="http://schemas.microsoft.com/office/drawing/2014/main" id="{B15D9732-D232-452B-A8BF-74C10BE11E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0" y="10"/>
            <a:ext cx="7537685" cy="6857990"/>
          </a:xfrm>
          <a:prstGeom prst="rect">
            <a:avLst/>
          </a:prstGeom>
        </p:spPr>
      </p:pic>
      <p:sp>
        <p:nvSpPr>
          <p:cNvPr id="29" name="Rectangle 2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Subtitle 2">
            <a:extLst>
              <a:ext uri="{FF2B5EF4-FFF2-40B4-BE49-F238E27FC236}">
                <a16:creationId xmlns:a16="http://schemas.microsoft.com/office/drawing/2014/main" id="{EDDAD02B-9740-C443-92CA-62D41D19BAC3}"/>
              </a:ext>
            </a:extLst>
          </p:cNvPr>
          <p:cNvSpPr txBox="1">
            <a:spLocks/>
          </p:cNvSpPr>
          <p:nvPr/>
        </p:nvSpPr>
        <p:spPr>
          <a:xfrm>
            <a:off x="7696729" y="4603945"/>
            <a:ext cx="4498581" cy="667107"/>
          </a:xfrm>
          <a:prstGeom prst="rect">
            <a:avLst/>
          </a:prstGeom>
        </p:spPr>
        <p:txBody>
          <a:bodyPr vert="horz" lIns="91440" tIns="45720" rIns="91440" bIns="45720" rtlCol="0" anchor="t">
            <a:noAutofit/>
          </a:bodyPr>
          <a:lstStyle>
            <a:lvl1pPr marL="0" indent="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sz="1800" dirty="0" err="1">
                <a:solidFill>
                  <a:schemeClr val="tx1"/>
                </a:solidFill>
              </a:rPr>
              <a:t>Ministerio</a:t>
            </a:r>
            <a:r>
              <a:rPr lang="en-US" sz="1800" dirty="0">
                <a:solidFill>
                  <a:schemeClr val="tx1"/>
                </a:solidFill>
              </a:rPr>
              <a:t> de la </a:t>
            </a:r>
            <a:r>
              <a:rPr lang="en-US" sz="1800" dirty="0" err="1">
                <a:solidFill>
                  <a:schemeClr val="tx1"/>
                </a:solidFill>
              </a:rPr>
              <a:t>mujer</a:t>
            </a:r>
            <a:endParaRPr lang="en-US" sz="1800" dirty="0">
              <a:solidFill>
                <a:schemeClr val="tx1"/>
              </a:solidFill>
            </a:endParaRPr>
          </a:p>
        </p:txBody>
      </p:sp>
    </p:spTree>
    <p:extLst>
      <p:ext uri="{BB962C8B-B14F-4D97-AF65-F5344CB8AC3E}">
        <p14:creationId xmlns:p14="http://schemas.microsoft.com/office/powerpoint/2010/main" val="8744947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4C378-90CB-AE4B-9D8F-EB8B7D616DDD}"/>
              </a:ext>
            </a:extLst>
          </p:cNvPr>
          <p:cNvSpPr>
            <a:spLocks noGrp="1"/>
          </p:cNvSpPr>
          <p:nvPr>
            <p:ph type="title"/>
          </p:nvPr>
        </p:nvSpPr>
        <p:spPr>
          <a:xfrm>
            <a:off x="180246" y="342563"/>
            <a:ext cx="4235895" cy="1462692"/>
          </a:xfrm>
        </p:spPr>
        <p:txBody>
          <a:bodyPr>
            <a:normAutofit/>
          </a:bodyPr>
          <a:lstStyle/>
          <a:p>
            <a:r>
              <a:rPr lang="es-MX" sz="3200" b="1" dirty="0">
                <a:solidFill>
                  <a:schemeClr val="bg1"/>
                </a:solidFill>
              </a:rPr>
              <a:t>MI </a:t>
            </a:r>
            <a:r>
              <a:rPr lang="es-MX" sz="3200" b="1" dirty="0">
                <a:solidFill>
                  <a:schemeClr val="accent6"/>
                </a:solidFill>
              </a:rPr>
              <a:t>AMOR </a:t>
            </a:r>
            <a:r>
              <a:rPr lang="es-MX" sz="3200" b="1" dirty="0">
                <a:solidFill>
                  <a:schemeClr val="bg1"/>
                </a:solidFill>
              </a:rPr>
              <a:t>POR DIOS</a:t>
            </a:r>
            <a:endParaRPr lang="es-MX" sz="3200" dirty="0">
              <a:solidFill>
                <a:schemeClr val="bg1"/>
              </a:solidFill>
            </a:endParaRPr>
          </a:p>
        </p:txBody>
      </p:sp>
      <p:sp>
        <p:nvSpPr>
          <p:cNvPr id="20" name="Rectangle 1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1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DE19CC7-8A86-B84C-BC06-0C02268C5C57}"/>
              </a:ext>
            </a:extLst>
          </p:cNvPr>
          <p:cNvSpPr>
            <a:spLocks noGrp="1"/>
          </p:cNvSpPr>
          <p:nvPr>
            <p:ph idx="1"/>
          </p:nvPr>
        </p:nvSpPr>
        <p:spPr>
          <a:xfrm>
            <a:off x="180246" y="2090879"/>
            <a:ext cx="3813353" cy="3907846"/>
          </a:xfrm>
        </p:spPr>
        <p:txBody>
          <a:bodyPr anchor="t">
            <a:normAutofit fontScale="92500" lnSpcReduction="10000"/>
          </a:bodyPr>
          <a:lstStyle/>
          <a:p>
            <a:pPr marL="0" indent="0" algn="ctr">
              <a:buNone/>
            </a:pPr>
            <a:r>
              <a:rPr lang="es-MX" sz="1800" dirty="0">
                <a:solidFill>
                  <a:schemeClr val="accent6"/>
                </a:solidFill>
              </a:rPr>
              <a:t>El apóstol Juan es muy claro en 1 Juan 4. En el versículo 7 nos aconseja amarnos unos a otros y entonces explica que la habilidad de amar como Dios ama se obtiene solamente al conocer a Dios. Vuelve a decirlo en el versículo 8, pero lo hace en forma negativa a fin de llamar nuestra atención: “El que no ama no conoce a Dios, </a:t>
            </a:r>
            <a:r>
              <a:rPr lang="es-MX" sz="1800" u="sng" dirty="0">
                <a:solidFill>
                  <a:schemeClr val="accent6"/>
                </a:solidFill>
              </a:rPr>
              <a:t>porque Dios es amor</a:t>
            </a:r>
            <a:r>
              <a:rPr lang="es-MX" sz="1800" dirty="0">
                <a:solidFill>
                  <a:schemeClr val="accent6"/>
                </a:solidFill>
              </a:rPr>
              <a:t>”. Finalmente, nos desafía en el versículo 11 a manifestar el amor de Dios amándonos unos a otros. </a:t>
            </a:r>
          </a:p>
        </p:txBody>
      </p:sp>
      <p:pic>
        <p:nvPicPr>
          <p:cNvPr id="4" name="Picture 3">
            <a:extLst>
              <a:ext uri="{FF2B5EF4-FFF2-40B4-BE49-F238E27FC236}">
                <a16:creationId xmlns:a16="http://schemas.microsoft.com/office/drawing/2014/main" id="{B5ED085A-5C15-714E-9A83-9E62E05F1A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1830" y="601200"/>
            <a:ext cx="7503636" cy="5789365"/>
          </a:xfrm>
          <a:prstGeom prst="rect">
            <a:avLst/>
          </a:prstGeom>
        </p:spPr>
      </p:pic>
    </p:spTree>
    <p:extLst>
      <p:ext uri="{BB962C8B-B14F-4D97-AF65-F5344CB8AC3E}">
        <p14:creationId xmlns:p14="http://schemas.microsoft.com/office/powerpoint/2010/main" val="20207414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C5509-8054-FB48-87D3-60B50B9592B7}"/>
              </a:ext>
            </a:extLst>
          </p:cNvPr>
          <p:cNvSpPr>
            <a:spLocks noGrp="1"/>
          </p:cNvSpPr>
          <p:nvPr>
            <p:ph type="title"/>
          </p:nvPr>
        </p:nvSpPr>
        <p:spPr>
          <a:xfrm>
            <a:off x="606140" y="1009397"/>
            <a:ext cx="6309003" cy="1013800"/>
          </a:xfrm>
        </p:spPr>
        <p:txBody>
          <a:bodyPr>
            <a:normAutofit/>
          </a:bodyPr>
          <a:lstStyle/>
          <a:p>
            <a:pPr algn="ctr"/>
            <a:r>
              <a:rPr lang="es-MX" b="1" dirty="0"/>
              <a:t>EL </a:t>
            </a:r>
            <a:r>
              <a:rPr lang="es-MX" b="1" dirty="0">
                <a:solidFill>
                  <a:schemeClr val="accent6">
                    <a:lumMod val="75000"/>
                  </a:schemeClr>
                </a:solidFill>
              </a:rPr>
              <a:t>INCREÍBLE</a:t>
            </a:r>
            <a:r>
              <a:rPr lang="es-MX" b="1" dirty="0"/>
              <a:t> AMOR DE DIOS</a:t>
            </a:r>
            <a:endParaRPr lang="es-MX" dirty="0"/>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8B4B69A-33B9-F54D-B4E0-0A37FFC78250}"/>
              </a:ext>
            </a:extLst>
          </p:cNvPr>
          <p:cNvSpPr>
            <a:spLocks noGrp="1"/>
          </p:cNvSpPr>
          <p:nvPr>
            <p:ph idx="1"/>
          </p:nvPr>
        </p:nvSpPr>
        <p:spPr>
          <a:xfrm>
            <a:off x="581192" y="2506267"/>
            <a:ext cx="6309003" cy="3962266"/>
          </a:xfrm>
        </p:spPr>
        <p:txBody>
          <a:bodyPr>
            <a:normAutofit/>
          </a:bodyPr>
          <a:lstStyle/>
          <a:p>
            <a:r>
              <a:rPr lang="es-MX" sz="2800" dirty="0">
                <a:solidFill>
                  <a:schemeClr val="tx1"/>
                </a:solidFill>
              </a:rPr>
              <a:t>“Porque tanto amó Dios al mundo que dio a su Hijo unigénito, para que todo el que cree en él no se pierda, sino que tenga vida eterna” </a:t>
            </a:r>
          </a:p>
          <a:p>
            <a:pPr marL="0" indent="0">
              <a:buNone/>
            </a:pPr>
            <a:r>
              <a:rPr lang="es-MX" sz="2800" dirty="0">
                <a:solidFill>
                  <a:schemeClr val="tx1"/>
                </a:solidFill>
              </a:rPr>
              <a:t>(Juan 3:16, NVI).</a:t>
            </a:r>
          </a:p>
          <a:p>
            <a:pPr marL="0" indent="0" algn="ctr">
              <a:buNone/>
            </a:pPr>
            <a:endParaRPr lang="en-US" sz="2400" dirty="0">
              <a:solidFill>
                <a:schemeClr val="tx2"/>
              </a:solidFill>
            </a:endParaRPr>
          </a:p>
        </p:txBody>
      </p:sp>
      <p:pic>
        <p:nvPicPr>
          <p:cNvPr id="4" name="Picture 3" descr="Clouds in the sky&#10;&#10;Description automatically generated">
            <a:extLst>
              <a:ext uri="{FF2B5EF4-FFF2-40B4-BE49-F238E27FC236}">
                <a16:creationId xmlns:a16="http://schemas.microsoft.com/office/drawing/2014/main" id="{4ABC0B20-D221-484B-A743-863BF68D4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5689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6CAED-6D7A-0E4D-8868-48941BF3AFD7}"/>
              </a:ext>
            </a:extLst>
          </p:cNvPr>
          <p:cNvSpPr>
            <a:spLocks noGrp="1"/>
          </p:cNvSpPr>
          <p:nvPr>
            <p:ph type="title"/>
          </p:nvPr>
        </p:nvSpPr>
        <p:spPr>
          <a:xfrm>
            <a:off x="437407" y="210565"/>
            <a:ext cx="6540462" cy="1013800"/>
          </a:xfrm>
        </p:spPr>
        <p:txBody>
          <a:bodyPr>
            <a:normAutofit/>
          </a:bodyPr>
          <a:lstStyle/>
          <a:p>
            <a:r>
              <a:rPr lang="es-MX" sz="3600" b="1" dirty="0"/>
              <a:t>MI AMOR </a:t>
            </a:r>
            <a:r>
              <a:rPr lang="es-MX" sz="3600" b="1" dirty="0">
                <a:solidFill>
                  <a:srgbClr val="00B050"/>
                </a:solidFill>
              </a:rPr>
              <a:t>POR OTROS</a:t>
            </a:r>
            <a:endParaRPr lang="es-MX" sz="3600" dirty="0">
              <a:solidFill>
                <a:srgbClr val="00B050"/>
              </a:solidFill>
            </a:endParaRPr>
          </a:p>
        </p:txBody>
      </p:sp>
      <p:sp>
        <p:nvSpPr>
          <p:cNvPr id="21" name="Rectangle 2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9D86CCB-DEBE-4C47-93C3-622D2A5916FA}"/>
              </a:ext>
            </a:extLst>
          </p:cNvPr>
          <p:cNvSpPr>
            <a:spLocks noGrp="1"/>
          </p:cNvSpPr>
          <p:nvPr>
            <p:ph idx="1"/>
          </p:nvPr>
        </p:nvSpPr>
        <p:spPr>
          <a:xfrm>
            <a:off x="581194" y="1471000"/>
            <a:ext cx="6309003" cy="4387799"/>
          </a:xfrm>
        </p:spPr>
        <p:txBody>
          <a:bodyPr>
            <a:normAutofit/>
          </a:bodyPr>
          <a:lstStyle/>
          <a:p>
            <a:pPr marL="0" indent="0" algn="ctr">
              <a:buNone/>
            </a:pPr>
            <a:r>
              <a:rPr lang="es-MX" sz="2000" dirty="0"/>
              <a:t>¿Cuál es tu oración diaria? ¿Será tal vez, Señor, cambia a esa persona?, o es, ¿Señor, cámbiame a mí? Cuando los demás nos miran a nosotros, ¿pueden ver en nosotros un amor que los asombra? ¿Pueden ver a Jesús? Deberían poder ver un amor que nos compele, apremia, obliga y constriñe a amarlos, ya sea que sean mangos o duraznos.</a:t>
            </a:r>
            <a:endParaRPr lang="en-US" sz="2400" dirty="0">
              <a:solidFill>
                <a:schemeClr val="tx2"/>
              </a:solidFill>
            </a:endParaRPr>
          </a:p>
        </p:txBody>
      </p:sp>
      <p:pic>
        <p:nvPicPr>
          <p:cNvPr id="5" name="Picture 4" descr="A close up of a fruit tree&#10;&#10;Description automatically generated">
            <a:extLst>
              <a:ext uri="{FF2B5EF4-FFF2-40B4-BE49-F238E27FC236}">
                <a16:creationId xmlns:a16="http://schemas.microsoft.com/office/drawing/2014/main" id="{96896E6F-0933-E24F-B497-59804599B8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7568188" y="-1"/>
            <a:ext cx="4623812" cy="3381502"/>
          </a:xfrm>
          <a:prstGeom prst="rect">
            <a:avLst/>
          </a:prstGeom>
        </p:spPr>
      </p:pic>
      <p:pic>
        <p:nvPicPr>
          <p:cNvPr id="6" name="Picture 5" descr="A group of oranges in a pile&#10;&#10;Description automatically generated">
            <a:extLst>
              <a:ext uri="{FF2B5EF4-FFF2-40B4-BE49-F238E27FC236}">
                <a16:creationId xmlns:a16="http://schemas.microsoft.com/office/drawing/2014/main" id="{6FB79B08-46C5-3A41-93D8-71843226A3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7571351" y="3476499"/>
            <a:ext cx="4620649" cy="3381500"/>
          </a:xfrm>
          <a:prstGeom prst="rect">
            <a:avLst/>
          </a:prstGeom>
        </p:spPr>
      </p:pic>
    </p:spTree>
    <p:extLst>
      <p:ext uri="{BB962C8B-B14F-4D97-AF65-F5344CB8AC3E}">
        <p14:creationId xmlns:p14="http://schemas.microsoft.com/office/powerpoint/2010/main" val="121366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73634-23DE-2F42-87CB-05255A52E694}"/>
              </a:ext>
            </a:extLst>
          </p:cNvPr>
          <p:cNvSpPr>
            <a:spLocks noGrp="1"/>
          </p:cNvSpPr>
          <p:nvPr>
            <p:ph type="title"/>
          </p:nvPr>
        </p:nvSpPr>
        <p:spPr>
          <a:xfrm>
            <a:off x="290596" y="-196468"/>
            <a:ext cx="6986995" cy="1687324"/>
          </a:xfrm>
        </p:spPr>
        <p:txBody>
          <a:bodyPr>
            <a:normAutofit/>
          </a:bodyPr>
          <a:lstStyle/>
          <a:p>
            <a:pPr algn="ctr"/>
            <a:r>
              <a:rPr lang="es-MX" sz="4000" b="1" dirty="0"/>
              <a:t>EL AMOR DE </a:t>
            </a:r>
            <a:r>
              <a:rPr lang="es-MX" sz="4000" b="1" dirty="0">
                <a:solidFill>
                  <a:srgbClr val="FFC000"/>
                </a:solidFill>
              </a:rPr>
              <a:t>CRISTO EN MÍ</a:t>
            </a:r>
            <a:endParaRPr lang="es-MX" sz="4000" dirty="0">
              <a:solidFill>
                <a:srgbClr val="FFC000"/>
              </a:solidFill>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CC2D045-2DE7-6047-AC6C-748366B64D28}"/>
              </a:ext>
            </a:extLst>
          </p:cNvPr>
          <p:cNvSpPr>
            <a:spLocks noGrp="1"/>
          </p:cNvSpPr>
          <p:nvPr>
            <p:ph idx="1"/>
          </p:nvPr>
        </p:nvSpPr>
        <p:spPr>
          <a:xfrm>
            <a:off x="606140" y="1687324"/>
            <a:ext cx="6309003" cy="4609987"/>
          </a:xfrm>
        </p:spPr>
        <p:txBody>
          <a:bodyPr>
            <a:normAutofit/>
          </a:bodyPr>
          <a:lstStyle/>
          <a:p>
            <a:r>
              <a:rPr lang="es-MX" sz="2400" dirty="0"/>
              <a:t>El apóstol Pablo declara en 2 Corintios 5:17 (NVI):</a:t>
            </a:r>
          </a:p>
          <a:p>
            <a:pPr marL="0" indent="0">
              <a:buNone/>
            </a:pPr>
            <a:endParaRPr lang="es-MX" sz="2400" dirty="0"/>
          </a:p>
          <a:p>
            <a:r>
              <a:rPr lang="es-MX" sz="2400" dirty="0"/>
              <a:t>Por lo tanto, si alguno(a) está en Cristo, es una nueva creación. ¡Lo viejo ha pasado, ha llegado ya lo nuevo! </a:t>
            </a:r>
          </a:p>
        </p:txBody>
      </p:sp>
      <p:pic>
        <p:nvPicPr>
          <p:cNvPr id="4" name="Picture 3" descr="A sunset over a body of water&#10;&#10;Description automatically generated">
            <a:extLst>
              <a:ext uri="{FF2B5EF4-FFF2-40B4-BE49-F238E27FC236}">
                <a16:creationId xmlns:a16="http://schemas.microsoft.com/office/drawing/2014/main" id="{01094F79-9C81-4C4C-BD87-A9E8CD9B01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21283" y="10"/>
            <a:ext cx="4670717" cy="6857990"/>
          </a:xfrm>
          <a:prstGeom prst="rect">
            <a:avLst/>
          </a:prstGeom>
        </p:spPr>
      </p:pic>
    </p:spTree>
    <p:extLst>
      <p:ext uri="{BB962C8B-B14F-4D97-AF65-F5344CB8AC3E}">
        <p14:creationId xmlns:p14="http://schemas.microsoft.com/office/powerpoint/2010/main" val="417794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8735-5110-D84D-92D3-A99C7C83DF3A}"/>
              </a:ext>
            </a:extLst>
          </p:cNvPr>
          <p:cNvSpPr>
            <a:spLocks noGrp="1"/>
          </p:cNvSpPr>
          <p:nvPr>
            <p:ph type="title"/>
          </p:nvPr>
        </p:nvSpPr>
        <p:spPr>
          <a:xfrm>
            <a:off x="5051799" y="604651"/>
            <a:ext cx="6693667" cy="1097280"/>
          </a:xfrm>
        </p:spPr>
        <p:txBody>
          <a:bodyPr>
            <a:normAutofit/>
          </a:bodyPr>
          <a:lstStyle/>
          <a:p>
            <a:r>
              <a:rPr lang="es-MX" dirty="0"/>
              <a:t> </a:t>
            </a:r>
            <a:br>
              <a:rPr lang="es-MX" sz="3100" dirty="0"/>
            </a:br>
            <a:r>
              <a:rPr lang="es-MX" sz="3100" b="1" dirty="0">
                <a:solidFill>
                  <a:srgbClr val="7030A0"/>
                </a:solidFill>
              </a:rPr>
              <a:t>COMPARTIENDO</a:t>
            </a:r>
            <a:r>
              <a:rPr lang="es-MX" sz="3100" b="1" dirty="0"/>
              <a:t> </a:t>
            </a:r>
            <a:r>
              <a:rPr lang="es-MX" sz="3100" b="1" dirty="0">
                <a:solidFill>
                  <a:schemeClr val="accent2">
                    <a:lumMod val="75000"/>
                  </a:schemeClr>
                </a:solidFill>
              </a:rPr>
              <a:t>EL AMOR </a:t>
            </a:r>
            <a:r>
              <a:rPr lang="es-MX" sz="3100" b="1" dirty="0"/>
              <a:t>DE DIOS</a:t>
            </a:r>
            <a:endParaRPr lang="es-MX" dirty="0"/>
          </a:p>
        </p:txBody>
      </p:sp>
      <p:sp>
        <p:nvSpPr>
          <p:cNvPr id="9" name="Rectangle 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D74444-43C4-3C48-B8BD-799C123E99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E8499884-185D-9346-A5A3-9276636A488B}"/>
              </a:ext>
            </a:extLst>
          </p:cNvPr>
          <p:cNvSpPr>
            <a:spLocks noGrp="1"/>
          </p:cNvSpPr>
          <p:nvPr>
            <p:ph idx="1"/>
          </p:nvPr>
        </p:nvSpPr>
        <p:spPr>
          <a:xfrm>
            <a:off x="6340830" y="2260181"/>
            <a:ext cx="5269977" cy="4154065"/>
          </a:xfrm>
        </p:spPr>
        <p:txBody>
          <a:bodyPr>
            <a:normAutofit/>
          </a:bodyPr>
          <a:lstStyle/>
          <a:p>
            <a:pPr marL="0" indent="0" algn="ctr">
              <a:buNone/>
            </a:pPr>
            <a:r>
              <a:rPr lang="es-MX" sz="1800" dirty="0"/>
              <a:t>“Nuestro deber consiste en vivir en la atmósfera del amor de Cristo, en respirar su amor profundamente y en reflejar su calor a nuestro alrededor. ¡Oh, qué esfera de influencia se abre ante nosotros! Cuán cuidadosamente debiéramos cultivar el jardín del alma, para que pueda producir únicamente flores puras, dulces y fragantes. Palabras de amor, de ternura y de caridad santifican nuestra influencia sobre los demás”.</a:t>
            </a:r>
            <a:endParaRPr lang="en-US" sz="1800" dirty="0"/>
          </a:p>
        </p:txBody>
      </p:sp>
    </p:spTree>
    <p:extLst>
      <p:ext uri="{BB962C8B-B14F-4D97-AF65-F5344CB8AC3E}">
        <p14:creationId xmlns:p14="http://schemas.microsoft.com/office/powerpoint/2010/main" val="253038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A32591-F124-B44E-AAE5-5F82E0FF80C3}"/>
              </a:ext>
            </a:extLst>
          </p:cNvPr>
          <p:cNvSpPr>
            <a:spLocks noGrp="1"/>
          </p:cNvSpPr>
          <p:nvPr>
            <p:ph idx="1"/>
          </p:nvPr>
        </p:nvSpPr>
        <p:spPr>
          <a:xfrm>
            <a:off x="94129" y="1005839"/>
            <a:ext cx="4560166" cy="5453603"/>
          </a:xfrm>
        </p:spPr>
        <p:txBody>
          <a:bodyPr>
            <a:noAutofit/>
          </a:bodyPr>
          <a:lstStyle/>
          <a:p>
            <a:pPr marL="0" indent="0" algn="ctr">
              <a:buNone/>
            </a:pPr>
            <a:r>
              <a:rPr lang="es-MX" sz="1800" baseline="30000" dirty="0"/>
              <a:t>10 </a:t>
            </a:r>
            <a:r>
              <a:rPr lang="es-MX" sz="1800" dirty="0"/>
              <a:t>En esto consiste el amor: no en que nosotros hayamos amado a Dios, sino en que él nos amó y envió a su Hijo para que fuera ofrecido como sacrificio por el perdón de nuestros pecados. </a:t>
            </a:r>
          </a:p>
          <a:p>
            <a:pPr marL="0" indent="0" algn="ctr">
              <a:buNone/>
            </a:pPr>
            <a:r>
              <a:rPr lang="es-MX" sz="1800" baseline="30000" dirty="0"/>
              <a:t>11 </a:t>
            </a:r>
            <a:r>
              <a:rPr lang="es-MX" sz="1800" dirty="0"/>
              <a:t>Queridos hermanos, ya que Dios nos ha amado así, también nosotros debemos amarnos los unos a los otros. </a:t>
            </a:r>
          </a:p>
          <a:p>
            <a:pPr marL="0" indent="0" algn="ctr">
              <a:buNone/>
            </a:pPr>
            <a:r>
              <a:rPr lang="es-MX" sz="1800" baseline="30000" dirty="0"/>
              <a:t>12 </a:t>
            </a:r>
            <a:r>
              <a:rPr lang="es-MX" sz="1800" dirty="0"/>
              <a:t>Nadie ha visto jamás a Dios, pero, si nos amamos los unos a los otros, Dios permanece entre nosotros, y entre nosotros su amor se ha manifestado plenamente”.</a:t>
            </a:r>
            <a:endParaRPr lang="en-US" sz="2000" dirty="0"/>
          </a:p>
        </p:txBody>
      </p:sp>
      <p:pic>
        <p:nvPicPr>
          <p:cNvPr id="4" name="Picture 3">
            <a:extLst>
              <a:ext uri="{FF2B5EF4-FFF2-40B4-BE49-F238E27FC236}">
                <a16:creationId xmlns:a16="http://schemas.microsoft.com/office/drawing/2014/main" id="{1696BDB5-667E-C848-A87C-92AF0713B0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77803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384359-9C71-2148-99C7-E3F6917D87C3}"/>
              </a:ext>
            </a:extLst>
          </p:cNvPr>
          <p:cNvSpPr>
            <a:spLocks noGrp="1"/>
          </p:cNvSpPr>
          <p:nvPr>
            <p:ph idx="1"/>
          </p:nvPr>
        </p:nvSpPr>
        <p:spPr>
          <a:xfrm>
            <a:off x="255494" y="699247"/>
            <a:ext cx="4208930" cy="6024281"/>
          </a:xfrm>
        </p:spPr>
        <p:txBody>
          <a:bodyPr>
            <a:normAutofit fontScale="70000" lnSpcReduction="20000"/>
          </a:bodyPr>
          <a:lstStyle/>
          <a:p>
            <a:pPr marL="0" indent="0">
              <a:buNone/>
            </a:pPr>
            <a:r>
              <a:rPr lang="es-MX" sz="3600" b="1" dirty="0"/>
              <a:t>LLAMADO</a:t>
            </a:r>
            <a:endParaRPr lang="es-MX" sz="3600" dirty="0"/>
          </a:p>
          <a:p>
            <a:pPr marL="0" indent="0">
              <a:buNone/>
            </a:pPr>
            <a:endParaRPr lang="es-MX" dirty="0"/>
          </a:p>
          <a:p>
            <a:r>
              <a:rPr lang="es-MX" sz="1800" dirty="0"/>
              <a:t>Dios nos llama a salvación a cada uno de nosotros a través de su Hijo, Jesucristo.  </a:t>
            </a:r>
          </a:p>
          <a:p>
            <a:pPr marL="0" indent="0">
              <a:buNone/>
            </a:pPr>
            <a:endParaRPr lang="es-MX" sz="1800" dirty="0"/>
          </a:p>
          <a:p>
            <a:r>
              <a:rPr lang="es-MX" sz="1800" dirty="0"/>
              <a:t>Él nos llama a entregarle nuestra vida a fin de que pueda vivir en nuestra vida.</a:t>
            </a:r>
          </a:p>
          <a:p>
            <a:pPr marL="0" indent="0">
              <a:buNone/>
            </a:pPr>
            <a:endParaRPr lang="es-MX" sz="1800" dirty="0"/>
          </a:p>
          <a:p>
            <a:r>
              <a:rPr lang="es-MX" sz="1800" dirty="0"/>
              <a:t>Nos invita a pasar tiempo con él cada día y recibir el Espíritu Santo y todos los dones que trae consigo. </a:t>
            </a:r>
          </a:p>
          <a:p>
            <a:pPr marL="0" indent="0">
              <a:buNone/>
            </a:pPr>
            <a:endParaRPr lang="es-MX" sz="1800" dirty="0"/>
          </a:p>
          <a:p>
            <a:r>
              <a:rPr lang="es-MX" sz="1800" dirty="0"/>
              <a:t>El amor de Dios nos compele, obliga, nos apremia, nos insta y nos constriñe. Su amor nos mueve a desear el cambio que necesitamos para llegar a ser transformados en nuevas criaturas. </a:t>
            </a:r>
          </a:p>
          <a:p>
            <a:pPr marL="0" indent="0">
              <a:buNone/>
            </a:pPr>
            <a:endParaRPr lang="es-MX" sz="1800" dirty="0"/>
          </a:p>
          <a:p>
            <a:r>
              <a:rPr lang="es-MX" sz="1800" dirty="0"/>
              <a:t>Dios nos llama a ser uno con él y su iglesia al acercarnos a aquellos que encontramos en nuestro camino, aquellos que necesitan el toque del amor de Dios en su vida. </a:t>
            </a:r>
          </a:p>
          <a:p>
            <a:pPr marL="0" indent="0">
              <a:lnSpc>
                <a:spcPct val="110000"/>
              </a:lnSpc>
              <a:buNone/>
            </a:pPr>
            <a:endParaRPr lang="en-US" sz="1800" dirty="0"/>
          </a:p>
        </p:txBody>
      </p:sp>
      <p:pic>
        <p:nvPicPr>
          <p:cNvPr id="4" name="Picture 3">
            <a:extLst>
              <a:ext uri="{FF2B5EF4-FFF2-40B4-BE49-F238E27FC236}">
                <a16:creationId xmlns:a16="http://schemas.microsoft.com/office/drawing/2014/main" id="{EFABB730-A6EF-4243-841D-95C3D611CC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194400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C819A8E-DF83-4847-AFFA-218239CDC649}"/>
              </a:ext>
            </a:extLst>
          </p:cNvPr>
          <p:cNvSpPr>
            <a:spLocks noGrp="1"/>
          </p:cNvSpPr>
          <p:nvPr>
            <p:ph idx="1"/>
          </p:nvPr>
        </p:nvSpPr>
        <p:spPr>
          <a:xfrm>
            <a:off x="581194" y="1560358"/>
            <a:ext cx="6787794" cy="3962266"/>
          </a:xfrm>
        </p:spPr>
        <p:txBody>
          <a:bodyPr>
            <a:normAutofit fontScale="77500" lnSpcReduction="20000"/>
          </a:bodyPr>
          <a:lstStyle/>
          <a:p>
            <a:pPr lvl="0" fontAlgn="base"/>
            <a:r>
              <a:rPr lang="es-MX" sz="2400" dirty="0">
                <a:solidFill>
                  <a:schemeClr val="tx1"/>
                </a:solidFill>
              </a:rPr>
              <a:t>¿En qué forma el conocer a Cristo hace una diferencia en tu vida? </a:t>
            </a:r>
          </a:p>
          <a:p>
            <a:pPr marL="0" lvl="0" indent="0" fontAlgn="base">
              <a:buNone/>
            </a:pPr>
            <a:endParaRPr lang="es-MX" sz="2400" dirty="0">
              <a:solidFill>
                <a:schemeClr val="tx1"/>
              </a:solidFill>
            </a:endParaRPr>
          </a:p>
          <a:p>
            <a:pPr lvl="0" fontAlgn="base"/>
            <a:r>
              <a:rPr lang="es-MX" sz="2400" dirty="0">
                <a:solidFill>
                  <a:schemeClr val="tx1"/>
                </a:solidFill>
              </a:rPr>
              <a:t>¿Eres de alguna manera diferente este año que el año pasado? </a:t>
            </a:r>
          </a:p>
          <a:p>
            <a:pPr marL="0" lvl="0" indent="0" fontAlgn="base">
              <a:buNone/>
            </a:pPr>
            <a:endParaRPr lang="es-MX" sz="2400" dirty="0">
              <a:solidFill>
                <a:schemeClr val="tx1"/>
              </a:solidFill>
            </a:endParaRPr>
          </a:p>
          <a:p>
            <a:pPr lvl="0" fontAlgn="base"/>
            <a:r>
              <a:rPr lang="es-MX" sz="2400" dirty="0">
                <a:solidFill>
                  <a:schemeClr val="tx1"/>
                </a:solidFill>
              </a:rPr>
              <a:t>¿Te ha transformado el amor que Cristo tiene por ti?</a:t>
            </a:r>
          </a:p>
          <a:p>
            <a:pPr marL="0" lvl="0" indent="0" fontAlgn="base">
              <a:buNone/>
            </a:pPr>
            <a:r>
              <a:rPr lang="es-MX" sz="2400" dirty="0">
                <a:solidFill>
                  <a:schemeClr val="tx1"/>
                </a:solidFill>
              </a:rPr>
              <a:t> </a:t>
            </a:r>
          </a:p>
          <a:p>
            <a:pPr lvl="0" fontAlgn="base"/>
            <a:r>
              <a:rPr lang="es-MX" sz="2400" dirty="0">
                <a:solidFill>
                  <a:schemeClr val="tx1"/>
                </a:solidFill>
              </a:rPr>
              <a:t>Si les hiciera esas preguntas sobre ti a tu familia y personas cercanas, ¿qué crees que dirían? </a:t>
            </a:r>
          </a:p>
        </p:txBody>
      </p:sp>
      <p:pic>
        <p:nvPicPr>
          <p:cNvPr id="4" name="Picture 3">
            <a:extLst>
              <a:ext uri="{FF2B5EF4-FFF2-40B4-BE49-F238E27FC236}">
                <a16:creationId xmlns:a16="http://schemas.microsoft.com/office/drawing/2014/main" id="{63EF681C-DD8D-7D46-AEEC-B0F596F7F1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354561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3162F-EE53-4940-A340-8851AD61F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88"/>
          </a:xfrm>
          <a:prstGeom prst="rect">
            <a:avLst/>
          </a:prstGeom>
        </p:spPr>
      </p:pic>
      <p:sp>
        <p:nvSpPr>
          <p:cNvPr id="9" name="Rectangle 8">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B552558-B180-DC47-95C3-C47A07138411}"/>
              </a:ext>
            </a:extLst>
          </p:cNvPr>
          <p:cNvSpPr>
            <a:spLocks noGrp="1"/>
          </p:cNvSpPr>
          <p:nvPr>
            <p:ph idx="1"/>
          </p:nvPr>
        </p:nvSpPr>
        <p:spPr>
          <a:xfrm>
            <a:off x="6966184" y="601200"/>
            <a:ext cx="4389262" cy="5528139"/>
          </a:xfrm>
        </p:spPr>
        <p:txBody>
          <a:bodyPr>
            <a:normAutofit lnSpcReduction="10000"/>
          </a:bodyPr>
          <a:lstStyle/>
          <a:p>
            <a:pPr marL="0" indent="0">
              <a:buNone/>
            </a:pPr>
            <a:r>
              <a:rPr lang="es-MX" b="1" dirty="0">
                <a:solidFill>
                  <a:srgbClr val="002060"/>
                </a:solidFill>
              </a:rPr>
              <a:t>Estas son preguntas incómodas, pero son preguntas que necesitan una respuesta; así que déjame repetirlas una vez más.   </a:t>
            </a:r>
          </a:p>
          <a:p>
            <a:pPr marL="0" indent="0">
              <a:buNone/>
            </a:pPr>
            <a:endParaRPr lang="es-MX" dirty="0"/>
          </a:p>
          <a:p>
            <a:pPr lvl="0" fontAlgn="base"/>
            <a:r>
              <a:rPr lang="es-MX" dirty="0"/>
              <a:t>¿En qué forma el conocer a Cristo hace una diferencia en tu vida? </a:t>
            </a:r>
          </a:p>
          <a:p>
            <a:pPr marL="0" lvl="0" indent="0" fontAlgn="base">
              <a:buNone/>
            </a:pPr>
            <a:endParaRPr lang="es-MX" dirty="0"/>
          </a:p>
          <a:p>
            <a:pPr lvl="0" fontAlgn="base"/>
            <a:r>
              <a:rPr lang="es-MX" dirty="0"/>
              <a:t>¿Eres de alguna manera diferente este año que el año pasado? </a:t>
            </a:r>
          </a:p>
          <a:p>
            <a:pPr marL="0" lvl="0" indent="0" fontAlgn="base">
              <a:buNone/>
            </a:pPr>
            <a:endParaRPr lang="es-MX" dirty="0"/>
          </a:p>
          <a:p>
            <a:pPr lvl="0" fontAlgn="base"/>
            <a:r>
              <a:rPr lang="es-MX" dirty="0"/>
              <a:t>¿Te ha transformado el amor que Cristo tiene por ti? </a:t>
            </a:r>
          </a:p>
          <a:p>
            <a:pPr marL="0" lvl="0" indent="0" fontAlgn="base">
              <a:buNone/>
            </a:pPr>
            <a:endParaRPr lang="es-MX" dirty="0"/>
          </a:p>
          <a:p>
            <a:pPr lvl="0" fontAlgn="base"/>
            <a:r>
              <a:rPr lang="es-MX" dirty="0"/>
              <a:t>Si les hiciera esas preguntas sobre ti a tu familia y personas cercanas, ¿qué crees que dirían? </a:t>
            </a:r>
          </a:p>
          <a:p>
            <a:endParaRPr lang="en-US" sz="1800" dirty="0"/>
          </a:p>
        </p:txBody>
      </p:sp>
    </p:spTree>
    <p:extLst>
      <p:ext uri="{BB962C8B-B14F-4D97-AF65-F5344CB8AC3E}">
        <p14:creationId xmlns:p14="http://schemas.microsoft.com/office/powerpoint/2010/main" val="278181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6D0B-106C-C54A-BFDE-F936CA1ABE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88"/>
          </a:xfrm>
          <a:prstGeom prst="rect">
            <a:avLst/>
          </a:prstGeom>
        </p:spPr>
      </p:pic>
      <p:sp>
        <p:nvSpPr>
          <p:cNvPr id="9" name="Rectangle 8">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656E446-0084-574F-B73B-488F657B78D0}"/>
              </a:ext>
            </a:extLst>
          </p:cNvPr>
          <p:cNvSpPr>
            <a:spLocks noGrp="1"/>
          </p:cNvSpPr>
          <p:nvPr>
            <p:ph idx="1"/>
          </p:nvPr>
        </p:nvSpPr>
        <p:spPr>
          <a:xfrm>
            <a:off x="6817659" y="770965"/>
            <a:ext cx="4693023" cy="5485835"/>
          </a:xfrm>
        </p:spPr>
        <p:txBody>
          <a:bodyPr>
            <a:normAutofit fontScale="62500" lnSpcReduction="20000"/>
          </a:bodyPr>
          <a:lstStyle/>
          <a:p>
            <a:r>
              <a:rPr lang="es-MX" sz="1900" dirty="0"/>
              <a:t>El apóstol Pablo señala en 2 Corintios 5:14: “Porque el amor de Cristo nos </a:t>
            </a:r>
            <a:r>
              <a:rPr lang="es-MX" sz="1900" b="1" i="1" dirty="0"/>
              <a:t>constriñe</a:t>
            </a:r>
            <a:r>
              <a:rPr lang="es-MX" sz="1900" dirty="0"/>
              <a:t> …” (RVR 1960)</a:t>
            </a:r>
          </a:p>
          <a:p>
            <a:pPr marL="0" indent="0">
              <a:buNone/>
            </a:pPr>
            <a:endParaRPr lang="es-MX" sz="1900" dirty="0"/>
          </a:p>
          <a:p>
            <a:r>
              <a:rPr lang="es-MX" sz="1900" dirty="0"/>
              <a:t>Vamos a ver este mismo versículo, según aparece en algunas cuantas otras versiones de la Biblia.</a:t>
            </a:r>
          </a:p>
          <a:p>
            <a:pPr marL="0" indent="0">
              <a:buNone/>
            </a:pPr>
            <a:endParaRPr lang="es-MX" sz="1900" dirty="0"/>
          </a:p>
          <a:p>
            <a:r>
              <a:rPr lang="es-MX" sz="1900" dirty="0"/>
              <a:t>“…pues el amor de Cristo nos </a:t>
            </a:r>
            <a:r>
              <a:rPr lang="es-MX" sz="1900" b="1" i="1" dirty="0"/>
              <a:t>apremia</a:t>
            </a:r>
            <a:r>
              <a:rPr lang="es-MX" sz="1900" dirty="0"/>
              <a:t> ...” (Nueva Biblia de las Américas - NBLA)</a:t>
            </a:r>
          </a:p>
          <a:p>
            <a:pPr marL="0" indent="0">
              <a:buNone/>
            </a:pPr>
            <a:endParaRPr lang="es-MX" sz="1900" dirty="0"/>
          </a:p>
          <a:p>
            <a:r>
              <a:rPr lang="es-MX" sz="1900" dirty="0"/>
              <a:t>“El amor de Cristo nos </a:t>
            </a:r>
            <a:r>
              <a:rPr lang="es-MX" sz="1900" b="1" dirty="0"/>
              <a:t>controla</a:t>
            </a:r>
            <a:r>
              <a:rPr lang="es-MX" sz="1900" dirty="0"/>
              <a:t>...” (Nueva Traducción Viviente - NTV)</a:t>
            </a:r>
          </a:p>
          <a:p>
            <a:pPr marL="0" indent="0">
              <a:buNone/>
            </a:pPr>
            <a:endParaRPr lang="es-MX" sz="1900" dirty="0"/>
          </a:p>
          <a:p>
            <a:r>
              <a:rPr lang="es-MX" sz="1900" dirty="0"/>
              <a:t>“El amor de Cristo nos </a:t>
            </a:r>
            <a:r>
              <a:rPr lang="es-MX" sz="1900" b="1" i="1" dirty="0"/>
              <a:t>controla, </a:t>
            </a:r>
            <a:r>
              <a:rPr lang="es-MX" sz="1900" dirty="0"/>
              <a:t>nos </a:t>
            </a:r>
            <a:r>
              <a:rPr lang="es-MX" sz="1900" b="1" i="1" dirty="0"/>
              <a:t>apremia </a:t>
            </a:r>
            <a:r>
              <a:rPr lang="es-MX" sz="1900" dirty="0"/>
              <a:t>y nos </a:t>
            </a:r>
            <a:r>
              <a:rPr lang="es-MX" sz="1900" b="1" i="1" dirty="0"/>
              <a:t>impulsa</a:t>
            </a:r>
            <a:r>
              <a:rPr lang="es-MX" sz="1900" dirty="0"/>
              <a:t>...” (Versión en inglés AMP – </a:t>
            </a:r>
            <a:r>
              <a:rPr lang="es-MX" sz="1900" dirty="0" err="1"/>
              <a:t>Amplified</a:t>
            </a:r>
            <a:r>
              <a:rPr lang="es-MX" sz="1900" dirty="0"/>
              <a:t> </a:t>
            </a:r>
            <a:r>
              <a:rPr lang="es-MX" sz="1900" dirty="0" err="1"/>
              <a:t>Version</a:t>
            </a:r>
            <a:r>
              <a:rPr lang="es-MX" sz="1900" dirty="0"/>
              <a:t>)</a:t>
            </a:r>
          </a:p>
          <a:p>
            <a:pPr marL="0" indent="0">
              <a:buNone/>
            </a:pPr>
            <a:endParaRPr lang="es-MX" sz="1900" dirty="0"/>
          </a:p>
          <a:p>
            <a:r>
              <a:rPr lang="es-MX" sz="1900" dirty="0"/>
              <a:t>La versión Reina Valera Actualizada (RVA -2015, dice:  “El amor de Cristo nos </a:t>
            </a:r>
            <a:r>
              <a:rPr lang="es-MX" sz="1900" b="1" i="1" dirty="0"/>
              <a:t>impulsa</a:t>
            </a:r>
            <a:r>
              <a:rPr lang="es-MX" sz="1900" dirty="0"/>
              <a:t>...” (MSG)</a:t>
            </a:r>
          </a:p>
          <a:p>
            <a:pPr marL="0" indent="0">
              <a:buNone/>
            </a:pPr>
            <a:endParaRPr lang="es-MX" sz="1900" dirty="0"/>
          </a:p>
          <a:p>
            <a:r>
              <a:rPr lang="es-MX" sz="1900" dirty="0"/>
              <a:t>El amor de Cristo nos </a:t>
            </a:r>
            <a:r>
              <a:rPr lang="es-MX" sz="1900" b="1" i="1" dirty="0"/>
              <a:t>obliga…</a:t>
            </a:r>
            <a:r>
              <a:rPr lang="es-MX" sz="1900" i="1" dirty="0"/>
              <a:t>” (Nueva Versión Internacional -NVI)</a:t>
            </a:r>
            <a:endParaRPr lang="es-MX" sz="1900" dirty="0"/>
          </a:p>
          <a:p>
            <a:pPr marL="0" indent="0">
              <a:buNone/>
            </a:pPr>
            <a:endParaRPr lang="en-US" sz="2400" dirty="0"/>
          </a:p>
        </p:txBody>
      </p:sp>
    </p:spTree>
    <p:extLst>
      <p:ext uri="{BB962C8B-B14F-4D97-AF65-F5344CB8AC3E}">
        <p14:creationId xmlns:p14="http://schemas.microsoft.com/office/powerpoint/2010/main" val="118913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0047DEA-8599-C248-8E99-EE3D75F6CCA2}"/>
              </a:ext>
            </a:extLst>
          </p:cNvPr>
          <p:cNvSpPr>
            <a:spLocks noGrp="1"/>
          </p:cNvSpPr>
          <p:nvPr>
            <p:ph type="title"/>
          </p:nvPr>
        </p:nvSpPr>
        <p:spPr>
          <a:xfrm>
            <a:off x="8013433" y="2436824"/>
            <a:ext cx="3568661" cy="1188720"/>
          </a:xfrm>
        </p:spPr>
        <p:txBody>
          <a:bodyPr>
            <a:normAutofit/>
          </a:bodyPr>
          <a:lstStyle/>
          <a:p>
            <a:pPr algn="ctr"/>
            <a:r>
              <a:rPr lang="en-US" sz="4000" b="1" i="1" cap="none" dirty="0">
                <a:latin typeface="Book Antiqua" panose="02040602050305030304" pitchFamily="18" charset="0"/>
              </a:rPr>
              <a:t>La </a:t>
            </a:r>
            <a:r>
              <a:rPr lang="en-US" sz="4000" b="1" i="1" cap="none" dirty="0" err="1">
                <a:latin typeface="Book Antiqua" panose="02040602050305030304" pitchFamily="18" charset="0"/>
              </a:rPr>
              <a:t>historia</a:t>
            </a:r>
            <a:r>
              <a:rPr lang="en-US" sz="4000" b="1" i="1" cap="none" dirty="0">
                <a:latin typeface="Book Antiqua" panose="02040602050305030304" pitchFamily="18" charset="0"/>
              </a:rPr>
              <a:t> de </a:t>
            </a:r>
            <a:r>
              <a:rPr lang="es-MX" dirty="0"/>
              <a:t>Susana</a:t>
            </a:r>
            <a:endParaRPr lang="en-US" sz="4000" b="1" i="1" cap="none" dirty="0">
              <a:latin typeface="Book Antiqua" panose="02040602050305030304" pitchFamily="18" charset="0"/>
            </a:endParaRPr>
          </a:p>
        </p:txBody>
      </p:sp>
      <p:pic>
        <p:nvPicPr>
          <p:cNvPr id="4" name="Picture 3">
            <a:extLst>
              <a:ext uri="{FF2B5EF4-FFF2-40B4-BE49-F238E27FC236}">
                <a16:creationId xmlns:a16="http://schemas.microsoft.com/office/drawing/2014/main" id="{62089BAB-8D7D-8A48-9312-5F0F2F7CE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177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4DBFC563-A850-DB4D-AA68-3FDB9A107D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7388C17-D85B-A64B-B80E-E8ED3AB8A747}"/>
              </a:ext>
            </a:extLst>
          </p:cNvPr>
          <p:cNvSpPr>
            <a:spLocks noGrp="1"/>
          </p:cNvSpPr>
          <p:nvPr>
            <p:ph idx="1"/>
          </p:nvPr>
        </p:nvSpPr>
        <p:spPr>
          <a:xfrm>
            <a:off x="7798281" y="1547491"/>
            <a:ext cx="4178547" cy="3634486"/>
          </a:xfrm>
        </p:spPr>
        <p:txBody>
          <a:bodyPr>
            <a:normAutofit/>
          </a:bodyPr>
          <a:lstStyle/>
          <a:p>
            <a:pPr marL="0" indent="0" algn="ctr">
              <a:buNone/>
            </a:pPr>
            <a:r>
              <a:rPr lang="es-MX" sz="3600" i="1" dirty="0"/>
              <a:t>¡</a:t>
            </a:r>
            <a:r>
              <a:rPr lang="es-MX" sz="3600" b="1" i="1" dirty="0"/>
              <a:t>Ese es un </a:t>
            </a:r>
            <a:r>
              <a:rPr lang="es-MX" sz="3600" b="1" i="1" dirty="0">
                <a:solidFill>
                  <a:srgbClr val="FF0000"/>
                </a:solidFill>
              </a:rPr>
              <a:t>amor</a:t>
            </a:r>
            <a:r>
              <a:rPr lang="es-MX" sz="3600" b="1" i="1" dirty="0"/>
              <a:t> asombroso e </a:t>
            </a:r>
            <a:r>
              <a:rPr lang="es-MX" sz="3600" b="1" i="1" dirty="0">
                <a:solidFill>
                  <a:srgbClr val="0070C0"/>
                </a:solidFill>
              </a:rPr>
              <a:t>increíble</a:t>
            </a:r>
            <a:r>
              <a:rPr lang="es-MX" sz="3600" b="1" i="1" dirty="0"/>
              <a:t>! </a:t>
            </a:r>
            <a:endParaRPr lang="es-MX" sz="3600" dirty="0"/>
          </a:p>
        </p:txBody>
      </p:sp>
    </p:spTree>
    <p:extLst>
      <p:ext uri="{BB962C8B-B14F-4D97-AF65-F5344CB8AC3E}">
        <p14:creationId xmlns:p14="http://schemas.microsoft.com/office/powerpoint/2010/main" val="120902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DC3A0-FD96-AB43-AB26-0A8598341E5F}"/>
              </a:ext>
            </a:extLst>
          </p:cNvPr>
          <p:cNvSpPr>
            <a:spLocks noGrp="1"/>
          </p:cNvSpPr>
          <p:nvPr>
            <p:ph type="title"/>
          </p:nvPr>
        </p:nvSpPr>
        <p:spPr>
          <a:xfrm>
            <a:off x="575899" y="334450"/>
            <a:ext cx="6309003" cy="1328351"/>
          </a:xfrm>
        </p:spPr>
        <p:txBody>
          <a:bodyPr>
            <a:normAutofit/>
          </a:bodyPr>
          <a:lstStyle/>
          <a:p>
            <a:pPr algn="ctr"/>
            <a:r>
              <a:rPr lang="es-MX" b="1" dirty="0"/>
              <a:t>EL </a:t>
            </a:r>
            <a:r>
              <a:rPr lang="es-MX" b="1" dirty="0">
                <a:solidFill>
                  <a:srgbClr val="0070C0"/>
                </a:solidFill>
              </a:rPr>
              <a:t>AMOR</a:t>
            </a:r>
            <a:r>
              <a:rPr lang="es-MX" b="1" dirty="0"/>
              <a:t> DE DIOS POR MÍ</a:t>
            </a:r>
            <a:br>
              <a:rPr lang="en-US" dirty="0">
                <a:solidFill>
                  <a:schemeClr val="tx2"/>
                </a:solidFill>
                <a:latin typeface="Avenir Next" panose="020B0503020202020204" pitchFamily="34" charset="0"/>
              </a:rPr>
            </a:br>
            <a:endParaRPr lang="en-US" dirty="0">
              <a:solidFill>
                <a:schemeClr val="tx2"/>
              </a:solidFill>
              <a:latin typeface="Avenir Next" panose="020B0503020202020204" pitchFamily="34" charset="0"/>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4AE2226-F7E4-074C-86BD-FACFFF7B686F}"/>
              </a:ext>
            </a:extLst>
          </p:cNvPr>
          <p:cNvSpPr>
            <a:spLocks noGrp="1"/>
          </p:cNvSpPr>
          <p:nvPr>
            <p:ph idx="1"/>
          </p:nvPr>
        </p:nvSpPr>
        <p:spPr>
          <a:xfrm>
            <a:off x="460171" y="1488142"/>
            <a:ext cx="6540460" cy="5221940"/>
          </a:xfrm>
        </p:spPr>
        <p:txBody>
          <a:bodyPr>
            <a:normAutofit fontScale="92500" lnSpcReduction="20000"/>
          </a:bodyPr>
          <a:lstStyle/>
          <a:p>
            <a:pPr marL="0" indent="0">
              <a:buNone/>
            </a:pPr>
            <a:r>
              <a:rPr lang="es-MX" dirty="0">
                <a:solidFill>
                  <a:srgbClr val="0070C0"/>
                </a:solidFill>
              </a:rPr>
              <a:t>Juan, el discípulo amado, escribe acerca del amor de Dios en su primera epístola y describe en 1 Juan 4: 7-12, el efecto que el amor de Dios tiene en nuestra vida.  Estamos leyendo hoy este pasaje en la Nueva Versión Internacional (NVI). </a:t>
            </a:r>
          </a:p>
          <a:p>
            <a:pPr marL="0" indent="0">
              <a:buNone/>
            </a:pPr>
            <a:endParaRPr lang="es-MX" dirty="0"/>
          </a:p>
          <a:p>
            <a:pPr marL="0" indent="0">
              <a:buNone/>
            </a:pPr>
            <a:r>
              <a:rPr lang="es-MX" baseline="30000" dirty="0"/>
              <a:t>7 </a:t>
            </a:r>
            <a:r>
              <a:rPr lang="es-MX" dirty="0"/>
              <a:t>Queridos hermanos, amémonos los unos a los otros, porque el amor viene de Dios, y todo el que ama ha nacido de él y lo conoce.</a:t>
            </a:r>
          </a:p>
          <a:p>
            <a:pPr marL="0" indent="0">
              <a:buNone/>
            </a:pPr>
            <a:r>
              <a:rPr lang="es-MX" dirty="0"/>
              <a:t> </a:t>
            </a:r>
            <a:r>
              <a:rPr lang="es-MX" baseline="30000" dirty="0"/>
              <a:t>8 </a:t>
            </a:r>
            <a:r>
              <a:rPr lang="es-MX" dirty="0"/>
              <a:t>El que no ama no conoce a Dios, porque Dios es amor. </a:t>
            </a:r>
          </a:p>
          <a:p>
            <a:pPr marL="0" indent="0">
              <a:buNone/>
            </a:pPr>
            <a:r>
              <a:rPr lang="es-MX" baseline="30000" dirty="0"/>
              <a:t>9 </a:t>
            </a:r>
            <a:r>
              <a:rPr lang="es-MX" dirty="0"/>
              <a:t>Así manifestó Dios su amor entre nosotros: en que envió a su Hijo unigénito al mundo para que vivamos por medio de él.  </a:t>
            </a:r>
          </a:p>
          <a:p>
            <a:pPr marL="0" indent="0">
              <a:buNone/>
            </a:pPr>
            <a:r>
              <a:rPr lang="es-MX" baseline="30000" dirty="0"/>
              <a:t>10 </a:t>
            </a:r>
            <a:r>
              <a:rPr lang="es-MX" dirty="0"/>
              <a:t>En esto consiste el amor: no en que nosotros hayamos amado a Dios, sino en que él nos amó y envió a su Hijo para que fuera ofrecido como sacrificio por el perdón de nuestros pecados. </a:t>
            </a:r>
          </a:p>
          <a:p>
            <a:pPr marL="0" indent="0">
              <a:buNone/>
            </a:pPr>
            <a:r>
              <a:rPr lang="es-MX" dirty="0"/>
              <a:t> </a:t>
            </a:r>
            <a:r>
              <a:rPr lang="es-MX" baseline="30000" dirty="0"/>
              <a:t>11 </a:t>
            </a:r>
            <a:r>
              <a:rPr lang="es-MX" dirty="0"/>
              <a:t>Queridos hermanos, ya que Dios nos ha amado así, también nosotros debemos amarnos los unos a los otros. </a:t>
            </a:r>
          </a:p>
          <a:p>
            <a:pPr marL="0" indent="0">
              <a:buNone/>
            </a:pPr>
            <a:r>
              <a:rPr lang="es-MX" baseline="30000" dirty="0"/>
              <a:t>12 </a:t>
            </a:r>
            <a:r>
              <a:rPr lang="es-MX" dirty="0"/>
              <a:t>Nadie ha visto jamás a Dios, pero, si nos amamos los unos a los otros, Dios permanece entre nosotros, y entre nosotros su amor se ha manifestado plenamente.</a:t>
            </a:r>
            <a:r>
              <a:rPr lang="es-MX" baseline="30000" dirty="0"/>
              <a:t> </a:t>
            </a:r>
            <a:endParaRPr lang="es-MX" dirty="0"/>
          </a:p>
          <a:p>
            <a:pPr marL="0" indent="0" algn="ctr">
              <a:buNone/>
            </a:pPr>
            <a:endParaRPr lang="en-US" sz="1800" dirty="0">
              <a:solidFill>
                <a:schemeClr val="tx2"/>
              </a:solidFill>
            </a:endParaRPr>
          </a:p>
        </p:txBody>
      </p:sp>
      <p:pic>
        <p:nvPicPr>
          <p:cNvPr id="4" name="Picture 3" descr="A sign on the side of a building&#10;&#10;Description automatically generated">
            <a:extLst>
              <a:ext uri="{FF2B5EF4-FFF2-40B4-BE49-F238E27FC236}">
                <a16:creationId xmlns:a16="http://schemas.microsoft.com/office/drawing/2014/main" id="{45AF39B6-D3F6-BF42-81BB-17DBD359E6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283" y="10"/>
            <a:ext cx="4670717" cy="6857990"/>
          </a:xfrm>
          <a:prstGeom prst="rect">
            <a:avLst/>
          </a:prstGeom>
        </p:spPr>
      </p:pic>
    </p:spTree>
    <p:extLst>
      <p:ext uri="{BB962C8B-B14F-4D97-AF65-F5344CB8AC3E}">
        <p14:creationId xmlns:p14="http://schemas.microsoft.com/office/powerpoint/2010/main" val="125529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D6F9D69-B37B-3247-BE79-2DE74DC57990}"/>
              </a:ext>
            </a:extLst>
          </p:cNvPr>
          <p:cNvSpPr>
            <a:spLocks noGrp="1"/>
          </p:cNvSpPr>
          <p:nvPr>
            <p:ph idx="1"/>
          </p:nvPr>
        </p:nvSpPr>
        <p:spPr>
          <a:xfrm>
            <a:off x="609906" y="1708855"/>
            <a:ext cx="3568661" cy="3634486"/>
          </a:xfrm>
        </p:spPr>
        <p:txBody>
          <a:bodyPr>
            <a:normAutofit/>
          </a:bodyPr>
          <a:lstStyle/>
          <a:p>
            <a:r>
              <a:rPr lang="es-MX" sz="2800" dirty="0">
                <a:solidFill>
                  <a:schemeClr val="tx1"/>
                </a:solidFill>
              </a:rPr>
              <a:t>es paciente </a:t>
            </a:r>
          </a:p>
          <a:p>
            <a:r>
              <a:rPr lang="es-MX" sz="2800" dirty="0">
                <a:solidFill>
                  <a:schemeClr val="tx1"/>
                </a:solidFill>
              </a:rPr>
              <a:t>es bondadoso</a:t>
            </a:r>
          </a:p>
          <a:p>
            <a:r>
              <a:rPr lang="es-MX" sz="2800" dirty="0">
                <a:solidFill>
                  <a:schemeClr val="tx1"/>
                </a:solidFill>
              </a:rPr>
              <a:t>no es envidioso</a:t>
            </a:r>
          </a:p>
          <a:p>
            <a:r>
              <a:rPr lang="es-MX" sz="2800" dirty="0">
                <a:solidFill>
                  <a:schemeClr val="tx1"/>
                </a:solidFill>
              </a:rPr>
              <a:t>todo lo soporta</a:t>
            </a:r>
          </a:p>
          <a:p>
            <a:r>
              <a:rPr lang="es-MX" sz="2800" dirty="0">
                <a:solidFill>
                  <a:schemeClr val="tx1"/>
                </a:solidFill>
              </a:rPr>
              <a:t>jamás de extingue</a:t>
            </a:r>
            <a:endParaRPr lang="en-US" sz="2800" dirty="0"/>
          </a:p>
        </p:txBody>
      </p:sp>
      <p:pic>
        <p:nvPicPr>
          <p:cNvPr id="4" name="Picture 3" descr="A person that is standing in the grass&#10;&#10;Description automatically generated">
            <a:extLst>
              <a:ext uri="{FF2B5EF4-FFF2-40B4-BE49-F238E27FC236}">
                <a16:creationId xmlns:a16="http://schemas.microsoft.com/office/drawing/2014/main" id="{48BDA69D-3CDB-9544-831E-051127E5EE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4295" y="10"/>
            <a:ext cx="7537705" cy="6857990"/>
          </a:xfrm>
          <a:prstGeom prst="rect">
            <a:avLst/>
          </a:prstGeom>
        </p:spPr>
      </p:pic>
    </p:spTree>
    <p:extLst>
      <p:ext uri="{BB962C8B-B14F-4D97-AF65-F5344CB8AC3E}">
        <p14:creationId xmlns:p14="http://schemas.microsoft.com/office/powerpoint/2010/main" val="22407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6119E1-C83F-9344-93B5-6704C7172E82}"/>
              </a:ext>
            </a:extLst>
          </p:cNvPr>
          <p:cNvSpPr>
            <a:spLocks noGrp="1"/>
          </p:cNvSpPr>
          <p:nvPr>
            <p:ph idx="1"/>
          </p:nvPr>
        </p:nvSpPr>
        <p:spPr>
          <a:xfrm>
            <a:off x="372041" y="1005839"/>
            <a:ext cx="4044389" cy="4875008"/>
          </a:xfrm>
        </p:spPr>
        <p:txBody>
          <a:bodyPr>
            <a:normAutofit/>
          </a:bodyPr>
          <a:lstStyle/>
          <a:p>
            <a:pPr marL="0" indent="0" algn="ctr">
              <a:buNone/>
            </a:pPr>
            <a:r>
              <a:rPr lang="es-MX" sz="3600" dirty="0">
                <a:solidFill>
                  <a:schemeClr val="tx1"/>
                </a:solidFill>
              </a:rPr>
              <a:t>“Con </a:t>
            </a:r>
            <a:r>
              <a:rPr lang="es-MX" sz="3600" dirty="0">
                <a:solidFill>
                  <a:srgbClr val="FF0000"/>
                </a:solidFill>
              </a:rPr>
              <a:t>amor</a:t>
            </a:r>
            <a:r>
              <a:rPr lang="es-MX" sz="3600" dirty="0">
                <a:solidFill>
                  <a:schemeClr val="tx1"/>
                </a:solidFill>
              </a:rPr>
              <a:t> eterno te he amado; por eso te sigo con </a:t>
            </a:r>
            <a:r>
              <a:rPr lang="es-MX" sz="3600" dirty="0">
                <a:solidFill>
                  <a:srgbClr val="FF0000"/>
                </a:solidFill>
              </a:rPr>
              <a:t>fidelidad</a:t>
            </a:r>
            <a:r>
              <a:rPr lang="es-MX" sz="3600" dirty="0">
                <a:solidFill>
                  <a:schemeClr val="tx1"/>
                </a:solidFill>
              </a:rPr>
              <a:t>” (Jeremías 31:3, NVI). </a:t>
            </a:r>
            <a:endParaRPr lang="en-US" sz="2800" dirty="0"/>
          </a:p>
        </p:txBody>
      </p:sp>
      <p:pic>
        <p:nvPicPr>
          <p:cNvPr id="4" name="Picture 3">
            <a:extLst>
              <a:ext uri="{FF2B5EF4-FFF2-40B4-BE49-F238E27FC236}">
                <a16:creationId xmlns:a16="http://schemas.microsoft.com/office/drawing/2014/main" id="{CBE4CC08-702B-DF4C-86B8-9B42D77A41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2755223971"/>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413024"/>
      </a:dk2>
      <a:lt2>
        <a:srgbClr val="E8E2E8"/>
      </a:lt2>
      <a:accent1>
        <a:srgbClr val="44B64D"/>
      </a:accent1>
      <a:accent2>
        <a:srgbClr val="62B438"/>
      </a:accent2>
      <a:accent3>
        <a:srgbClr val="91AB40"/>
      </a:accent3>
      <a:accent4>
        <a:srgbClr val="B49E38"/>
      </a:accent4>
      <a:accent5>
        <a:srgbClr val="C67D4A"/>
      </a:accent5>
      <a:accent6>
        <a:srgbClr val="B43839"/>
      </a:accent6>
      <a:hlink>
        <a:srgbClr val="A67737"/>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2702</Words>
  <Application>Microsoft Office PowerPoint</Application>
  <PresentationFormat>Widescreen</PresentationFormat>
  <Paragraphs>167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Nova Light</vt:lpstr>
      <vt:lpstr>Avenir Next</vt:lpstr>
      <vt:lpstr>Book Antiqua</vt:lpstr>
      <vt:lpstr>Calibri</vt:lpstr>
      <vt:lpstr>Gill Sans MT</vt:lpstr>
      <vt:lpstr>Wingdings 2</vt:lpstr>
      <vt:lpstr>DividendVTI</vt:lpstr>
      <vt:lpstr>EL INCREÍBLE AMOR DE CRISTO ME IMPULSA   </vt:lpstr>
      <vt:lpstr>PowerPoint Presentation</vt:lpstr>
      <vt:lpstr>PowerPoint Presentation</vt:lpstr>
      <vt:lpstr>PowerPoint Presentation</vt:lpstr>
      <vt:lpstr>La historia de Susana</vt:lpstr>
      <vt:lpstr>PowerPoint Presentation</vt:lpstr>
      <vt:lpstr>EL AMOR DE DIOS POR MÍ </vt:lpstr>
      <vt:lpstr>PowerPoint Presentation</vt:lpstr>
      <vt:lpstr>PowerPoint Presentation</vt:lpstr>
      <vt:lpstr>MI AMOR POR DIOS</vt:lpstr>
      <vt:lpstr>EL INCREÍBLE AMOR DE DIOS</vt:lpstr>
      <vt:lpstr>MI AMOR POR OTROS</vt:lpstr>
      <vt:lpstr>EL AMOR DE CRISTO EN MÍ</vt:lpstr>
      <vt:lpstr>  COMPARTIENDO EL AMOR DE DIOS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CHRIST’S AMAZING LOVE MOVES ME  </dc:title>
  <dc:creator>Arrais, Raquel</dc:creator>
  <cp:lastModifiedBy>Cora Villarreal</cp:lastModifiedBy>
  <cp:revision>9</cp:revision>
  <dcterms:created xsi:type="dcterms:W3CDTF">2020-02-13T16:45:32Z</dcterms:created>
  <dcterms:modified xsi:type="dcterms:W3CDTF">2020-04-02T15:04:12Z</dcterms:modified>
</cp:coreProperties>
</file>