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9" r:id="rId3"/>
    <p:sldId id="260" r:id="rId4"/>
    <p:sldId id="308" r:id="rId5"/>
    <p:sldId id="309" r:id="rId6"/>
    <p:sldId id="261" r:id="rId7"/>
    <p:sldId id="263"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99D13-B27E-4E55-A900-C4AC5FE4D766}" type="datetimeFigureOut">
              <a:rPr lang="en-US" smtClean="0"/>
              <a:t>4/14/2019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51B6B-1502-4928-A21F-771D078663B6}" type="slidenum">
              <a:rPr lang="en-US" smtClean="0"/>
              <a:t>‹Nº›</a:t>
            </a:fld>
            <a:endParaRPr lang="en-US"/>
          </a:p>
        </p:txBody>
      </p:sp>
    </p:spTree>
    <p:extLst>
      <p:ext uri="{BB962C8B-B14F-4D97-AF65-F5344CB8AC3E}">
        <p14:creationId xmlns:p14="http://schemas.microsoft.com/office/powerpoint/2010/main" val="2460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3538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15</a:t>
            </a:fld>
            <a:endParaRPr lang="es-CR" dirty="0"/>
          </a:p>
        </p:txBody>
      </p:sp>
    </p:spTree>
    <p:extLst>
      <p:ext uri="{BB962C8B-B14F-4D97-AF65-F5344CB8AC3E}">
        <p14:creationId xmlns:p14="http://schemas.microsoft.com/office/powerpoint/2010/main" val="321482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16</a:t>
            </a:fld>
            <a:endParaRPr lang="es-CR" dirty="0"/>
          </a:p>
        </p:txBody>
      </p:sp>
    </p:spTree>
    <p:extLst>
      <p:ext uri="{BB962C8B-B14F-4D97-AF65-F5344CB8AC3E}">
        <p14:creationId xmlns:p14="http://schemas.microsoft.com/office/powerpoint/2010/main" val="2327508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17</a:t>
            </a:fld>
            <a:endParaRPr lang="es-CR" dirty="0"/>
          </a:p>
        </p:txBody>
      </p:sp>
    </p:spTree>
    <p:extLst>
      <p:ext uri="{BB962C8B-B14F-4D97-AF65-F5344CB8AC3E}">
        <p14:creationId xmlns:p14="http://schemas.microsoft.com/office/powerpoint/2010/main" val="1979781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18</a:t>
            </a:fld>
            <a:endParaRPr lang="es-CR" dirty="0"/>
          </a:p>
        </p:txBody>
      </p:sp>
    </p:spTree>
    <p:extLst>
      <p:ext uri="{BB962C8B-B14F-4D97-AF65-F5344CB8AC3E}">
        <p14:creationId xmlns:p14="http://schemas.microsoft.com/office/powerpoint/2010/main" val="113713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19</a:t>
            </a:fld>
            <a:endParaRPr lang="es-CR" dirty="0"/>
          </a:p>
        </p:txBody>
      </p:sp>
    </p:spTree>
    <p:extLst>
      <p:ext uri="{BB962C8B-B14F-4D97-AF65-F5344CB8AC3E}">
        <p14:creationId xmlns:p14="http://schemas.microsoft.com/office/powerpoint/2010/main" val="3073896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20</a:t>
            </a:fld>
            <a:endParaRPr lang="es-CR" dirty="0"/>
          </a:p>
        </p:txBody>
      </p:sp>
    </p:spTree>
    <p:extLst>
      <p:ext uri="{BB962C8B-B14F-4D97-AF65-F5344CB8AC3E}">
        <p14:creationId xmlns:p14="http://schemas.microsoft.com/office/powerpoint/2010/main" val="3593197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21</a:t>
            </a:fld>
            <a:endParaRPr lang="es-CR" dirty="0"/>
          </a:p>
        </p:txBody>
      </p:sp>
    </p:spTree>
    <p:extLst>
      <p:ext uri="{BB962C8B-B14F-4D97-AF65-F5344CB8AC3E}">
        <p14:creationId xmlns:p14="http://schemas.microsoft.com/office/powerpoint/2010/main" val="1594751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22</a:t>
            </a:fld>
            <a:endParaRPr lang="es-CR" dirty="0"/>
          </a:p>
        </p:txBody>
      </p:sp>
    </p:spTree>
    <p:extLst>
      <p:ext uri="{BB962C8B-B14F-4D97-AF65-F5344CB8AC3E}">
        <p14:creationId xmlns:p14="http://schemas.microsoft.com/office/powerpoint/2010/main" val="1446596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23</a:t>
            </a:fld>
            <a:endParaRPr lang="es-CR" dirty="0"/>
          </a:p>
        </p:txBody>
      </p:sp>
    </p:spTree>
    <p:extLst>
      <p:ext uri="{BB962C8B-B14F-4D97-AF65-F5344CB8AC3E}">
        <p14:creationId xmlns:p14="http://schemas.microsoft.com/office/powerpoint/2010/main" val="2697527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24</a:t>
            </a:fld>
            <a:endParaRPr lang="es-CR" dirty="0"/>
          </a:p>
        </p:txBody>
      </p:sp>
    </p:spTree>
    <p:extLst>
      <p:ext uri="{BB962C8B-B14F-4D97-AF65-F5344CB8AC3E}">
        <p14:creationId xmlns:p14="http://schemas.microsoft.com/office/powerpoint/2010/main" val="11954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7</a:t>
            </a:fld>
            <a:endParaRPr lang="es-CR" dirty="0"/>
          </a:p>
        </p:txBody>
      </p:sp>
    </p:spTree>
    <p:extLst>
      <p:ext uri="{BB962C8B-B14F-4D97-AF65-F5344CB8AC3E}">
        <p14:creationId xmlns:p14="http://schemas.microsoft.com/office/powerpoint/2010/main" val="2380408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25</a:t>
            </a:fld>
            <a:endParaRPr lang="es-CR" dirty="0"/>
          </a:p>
        </p:txBody>
      </p:sp>
    </p:spTree>
    <p:extLst>
      <p:ext uri="{BB962C8B-B14F-4D97-AF65-F5344CB8AC3E}">
        <p14:creationId xmlns:p14="http://schemas.microsoft.com/office/powerpoint/2010/main" val="2194187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26</a:t>
            </a:fld>
            <a:endParaRPr lang="es-CR" dirty="0"/>
          </a:p>
        </p:txBody>
      </p:sp>
    </p:spTree>
    <p:extLst>
      <p:ext uri="{BB962C8B-B14F-4D97-AF65-F5344CB8AC3E}">
        <p14:creationId xmlns:p14="http://schemas.microsoft.com/office/powerpoint/2010/main" val="1157065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27</a:t>
            </a:fld>
            <a:endParaRPr lang="es-CR" dirty="0"/>
          </a:p>
        </p:txBody>
      </p:sp>
    </p:spTree>
    <p:extLst>
      <p:ext uri="{BB962C8B-B14F-4D97-AF65-F5344CB8AC3E}">
        <p14:creationId xmlns:p14="http://schemas.microsoft.com/office/powerpoint/2010/main" val="786893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28</a:t>
            </a:fld>
            <a:endParaRPr lang="es-CR" dirty="0"/>
          </a:p>
        </p:txBody>
      </p:sp>
    </p:spTree>
    <p:extLst>
      <p:ext uri="{BB962C8B-B14F-4D97-AF65-F5344CB8AC3E}">
        <p14:creationId xmlns:p14="http://schemas.microsoft.com/office/powerpoint/2010/main" val="2525438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29</a:t>
            </a:fld>
            <a:endParaRPr lang="es-CR" dirty="0"/>
          </a:p>
        </p:txBody>
      </p:sp>
    </p:spTree>
    <p:extLst>
      <p:ext uri="{BB962C8B-B14F-4D97-AF65-F5344CB8AC3E}">
        <p14:creationId xmlns:p14="http://schemas.microsoft.com/office/powerpoint/2010/main" val="2532663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30</a:t>
            </a:fld>
            <a:endParaRPr lang="es-CR" dirty="0"/>
          </a:p>
        </p:txBody>
      </p:sp>
    </p:spTree>
    <p:extLst>
      <p:ext uri="{BB962C8B-B14F-4D97-AF65-F5344CB8AC3E}">
        <p14:creationId xmlns:p14="http://schemas.microsoft.com/office/powerpoint/2010/main" val="1946950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31</a:t>
            </a:fld>
            <a:endParaRPr lang="es-CR" dirty="0"/>
          </a:p>
        </p:txBody>
      </p:sp>
    </p:spTree>
    <p:extLst>
      <p:ext uri="{BB962C8B-B14F-4D97-AF65-F5344CB8AC3E}">
        <p14:creationId xmlns:p14="http://schemas.microsoft.com/office/powerpoint/2010/main" val="363024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32</a:t>
            </a:fld>
            <a:endParaRPr lang="es-CR" dirty="0"/>
          </a:p>
        </p:txBody>
      </p:sp>
    </p:spTree>
    <p:extLst>
      <p:ext uri="{BB962C8B-B14F-4D97-AF65-F5344CB8AC3E}">
        <p14:creationId xmlns:p14="http://schemas.microsoft.com/office/powerpoint/2010/main" val="3526430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33</a:t>
            </a:fld>
            <a:endParaRPr lang="es-CR" dirty="0"/>
          </a:p>
        </p:txBody>
      </p:sp>
    </p:spTree>
    <p:extLst>
      <p:ext uri="{BB962C8B-B14F-4D97-AF65-F5344CB8AC3E}">
        <p14:creationId xmlns:p14="http://schemas.microsoft.com/office/powerpoint/2010/main" val="661122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34</a:t>
            </a:fld>
            <a:endParaRPr lang="es-CR" dirty="0"/>
          </a:p>
        </p:txBody>
      </p:sp>
    </p:spTree>
    <p:extLst>
      <p:ext uri="{BB962C8B-B14F-4D97-AF65-F5344CB8AC3E}">
        <p14:creationId xmlns:p14="http://schemas.microsoft.com/office/powerpoint/2010/main" val="3654485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8</a:t>
            </a:fld>
            <a:endParaRPr lang="es-CR" dirty="0"/>
          </a:p>
        </p:txBody>
      </p:sp>
    </p:spTree>
    <p:extLst>
      <p:ext uri="{BB962C8B-B14F-4D97-AF65-F5344CB8AC3E}">
        <p14:creationId xmlns:p14="http://schemas.microsoft.com/office/powerpoint/2010/main" val="3079060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35</a:t>
            </a:fld>
            <a:endParaRPr lang="es-CR" dirty="0"/>
          </a:p>
        </p:txBody>
      </p:sp>
    </p:spTree>
    <p:extLst>
      <p:ext uri="{BB962C8B-B14F-4D97-AF65-F5344CB8AC3E}">
        <p14:creationId xmlns:p14="http://schemas.microsoft.com/office/powerpoint/2010/main" val="672946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36</a:t>
            </a:fld>
            <a:endParaRPr lang="es-CR" dirty="0"/>
          </a:p>
        </p:txBody>
      </p:sp>
    </p:spTree>
    <p:extLst>
      <p:ext uri="{BB962C8B-B14F-4D97-AF65-F5344CB8AC3E}">
        <p14:creationId xmlns:p14="http://schemas.microsoft.com/office/powerpoint/2010/main" val="1645600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37</a:t>
            </a:fld>
            <a:endParaRPr lang="es-CR" dirty="0"/>
          </a:p>
        </p:txBody>
      </p:sp>
    </p:spTree>
    <p:extLst>
      <p:ext uri="{BB962C8B-B14F-4D97-AF65-F5344CB8AC3E}">
        <p14:creationId xmlns:p14="http://schemas.microsoft.com/office/powerpoint/2010/main" val="1992762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38</a:t>
            </a:fld>
            <a:endParaRPr lang="es-CR" dirty="0"/>
          </a:p>
        </p:txBody>
      </p:sp>
    </p:spTree>
    <p:extLst>
      <p:ext uri="{BB962C8B-B14F-4D97-AF65-F5344CB8AC3E}">
        <p14:creationId xmlns:p14="http://schemas.microsoft.com/office/powerpoint/2010/main" val="147560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39</a:t>
            </a:fld>
            <a:endParaRPr lang="es-CR" dirty="0"/>
          </a:p>
        </p:txBody>
      </p:sp>
    </p:spTree>
    <p:extLst>
      <p:ext uri="{BB962C8B-B14F-4D97-AF65-F5344CB8AC3E}">
        <p14:creationId xmlns:p14="http://schemas.microsoft.com/office/powerpoint/2010/main" val="691348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40</a:t>
            </a:fld>
            <a:endParaRPr lang="es-CR" dirty="0"/>
          </a:p>
        </p:txBody>
      </p:sp>
    </p:spTree>
    <p:extLst>
      <p:ext uri="{BB962C8B-B14F-4D97-AF65-F5344CB8AC3E}">
        <p14:creationId xmlns:p14="http://schemas.microsoft.com/office/powerpoint/2010/main" val="780986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41</a:t>
            </a:fld>
            <a:endParaRPr lang="es-CR" dirty="0"/>
          </a:p>
        </p:txBody>
      </p:sp>
    </p:spTree>
    <p:extLst>
      <p:ext uri="{BB962C8B-B14F-4D97-AF65-F5344CB8AC3E}">
        <p14:creationId xmlns:p14="http://schemas.microsoft.com/office/powerpoint/2010/main" val="2347642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42</a:t>
            </a:fld>
            <a:endParaRPr lang="es-CR" dirty="0"/>
          </a:p>
        </p:txBody>
      </p:sp>
    </p:spTree>
    <p:extLst>
      <p:ext uri="{BB962C8B-B14F-4D97-AF65-F5344CB8AC3E}">
        <p14:creationId xmlns:p14="http://schemas.microsoft.com/office/powerpoint/2010/main" val="3316388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43</a:t>
            </a:fld>
            <a:endParaRPr lang="es-CR" dirty="0"/>
          </a:p>
        </p:txBody>
      </p:sp>
    </p:spTree>
    <p:extLst>
      <p:ext uri="{BB962C8B-B14F-4D97-AF65-F5344CB8AC3E}">
        <p14:creationId xmlns:p14="http://schemas.microsoft.com/office/powerpoint/2010/main" val="20248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44</a:t>
            </a:fld>
            <a:endParaRPr lang="es-CR" dirty="0"/>
          </a:p>
        </p:txBody>
      </p:sp>
    </p:spTree>
    <p:extLst>
      <p:ext uri="{BB962C8B-B14F-4D97-AF65-F5344CB8AC3E}">
        <p14:creationId xmlns:p14="http://schemas.microsoft.com/office/powerpoint/2010/main" val="120070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9</a:t>
            </a:fld>
            <a:endParaRPr lang="es-CR" dirty="0"/>
          </a:p>
        </p:txBody>
      </p:sp>
    </p:spTree>
    <p:extLst>
      <p:ext uri="{BB962C8B-B14F-4D97-AF65-F5344CB8AC3E}">
        <p14:creationId xmlns:p14="http://schemas.microsoft.com/office/powerpoint/2010/main" val="3859790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45</a:t>
            </a:fld>
            <a:endParaRPr lang="es-CR" dirty="0"/>
          </a:p>
        </p:txBody>
      </p:sp>
    </p:spTree>
    <p:extLst>
      <p:ext uri="{BB962C8B-B14F-4D97-AF65-F5344CB8AC3E}">
        <p14:creationId xmlns:p14="http://schemas.microsoft.com/office/powerpoint/2010/main" val="3765084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46</a:t>
            </a:fld>
            <a:endParaRPr lang="es-CR" dirty="0"/>
          </a:p>
        </p:txBody>
      </p:sp>
    </p:spTree>
    <p:extLst>
      <p:ext uri="{BB962C8B-B14F-4D97-AF65-F5344CB8AC3E}">
        <p14:creationId xmlns:p14="http://schemas.microsoft.com/office/powerpoint/2010/main" val="296609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10</a:t>
            </a:fld>
            <a:endParaRPr lang="es-CR" dirty="0"/>
          </a:p>
        </p:txBody>
      </p:sp>
    </p:spTree>
    <p:extLst>
      <p:ext uri="{BB962C8B-B14F-4D97-AF65-F5344CB8AC3E}">
        <p14:creationId xmlns:p14="http://schemas.microsoft.com/office/powerpoint/2010/main" val="241463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11</a:t>
            </a:fld>
            <a:endParaRPr lang="es-CR" dirty="0"/>
          </a:p>
        </p:txBody>
      </p:sp>
    </p:spTree>
    <p:extLst>
      <p:ext uri="{BB962C8B-B14F-4D97-AF65-F5344CB8AC3E}">
        <p14:creationId xmlns:p14="http://schemas.microsoft.com/office/powerpoint/2010/main" val="307119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12</a:t>
            </a:fld>
            <a:endParaRPr lang="es-CR" dirty="0"/>
          </a:p>
        </p:txBody>
      </p:sp>
    </p:spTree>
    <p:extLst>
      <p:ext uri="{BB962C8B-B14F-4D97-AF65-F5344CB8AC3E}">
        <p14:creationId xmlns:p14="http://schemas.microsoft.com/office/powerpoint/2010/main" val="270479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13</a:t>
            </a:fld>
            <a:endParaRPr lang="es-CR" dirty="0"/>
          </a:p>
        </p:txBody>
      </p:sp>
    </p:spTree>
    <p:extLst>
      <p:ext uri="{BB962C8B-B14F-4D97-AF65-F5344CB8AC3E}">
        <p14:creationId xmlns:p14="http://schemas.microsoft.com/office/powerpoint/2010/main" val="10788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9BEF7174-5CDA-4949-B8EC-0DCA98DEA9D9}" type="slidenum">
              <a:rPr lang="es-CR" smtClean="0"/>
              <a:t>14</a:t>
            </a:fld>
            <a:endParaRPr lang="es-CR" dirty="0"/>
          </a:p>
        </p:txBody>
      </p:sp>
    </p:spTree>
    <p:extLst>
      <p:ext uri="{BB962C8B-B14F-4D97-AF65-F5344CB8AC3E}">
        <p14:creationId xmlns:p14="http://schemas.microsoft.com/office/powerpoint/2010/main" val="392392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D22549DB-A8C6-4883-A9BC-3163AA9FF407}" type="datetimeFigureOut">
              <a:rPr lang="en-US" smtClean="0"/>
              <a:t>4/14/2019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232AF35-FFA9-44CB-8E24-0B37A1A99274}" type="slidenum">
              <a:rPr lang="en-US" smtClean="0"/>
              <a:t>‹Nº›</a:t>
            </a:fld>
            <a:endParaRPr lang="en-US"/>
          </a:p>
        </p:txBody>
      </p:sp>
    </p:spTree>
    <p:extLst>
      <p:ext uri="{BB962C8B-B14F-4D97-AF65-F5344CB8AC3E}">
        <p14:creationId xmlns:p14="http://schemas.microsoft.com/office/powerpoint/2010/main" val="1963920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22549DB-A8C6-4883-A9BC-3163AA9FF407}" type="datetimeFigureOut">
              <a:rPr lang="en-US" smtClean="0"/>
              <a:t>4/14/2019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232AF35-FFA9-44CB-8E24-0B37A1A99274}" type="slidenum">
              <a:rPr lang="en-US" smtClean="0"/>
              <a:t>‹Nº›</a:t>
            </a:fld>
            <a:endParaRPr lang="en-US"/>
          </a:p>
        </p:txBody>
      </p:sp>
    </p:spTree>
    <p:extLst>
      <p:ext uri="{BB962C8B-B14F-4D97-AF65-F5344CB8AC3E}">
        <p14:creationId xmlns:p14="http://schemas.microsoft.com/office/powerpoint/2010/main" val="357510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22549DB-A8C6-4883-A9BC-3163AA9FF407}" type="datetimeFigureOut">
              <a:rPr lang="en-US" smtClean="0"/>
              <a:t>4/14/2019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232AF35-FFA9-44CB-8E24-0B37A1A99274}" type="slidenum">
              <a:rPr lang="en-US" smtClean="0"/>
              <a:t>‹Nº›</a:t>
            </a:fld>
            <a:endParaRPr lang="en-US"/>
          </a:p>
        </p:txBody>
      </p:sp>
    </p:spTree>
    <p:extLst>
      <p:ext uri="{BB962C8B-B14F-4D97-AF65-F5344CB8AC3E}">
        <p14:creationId xmlns:p14="http://schemas.microsoft.com/office/powerpoint/2010/main" val="90103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059311" y="877033"/>
            <a:ext cx="1732400" cy="577200"/>
          </a:xfrm>
          <a:prstGeom prst="triangle">
            <a:avLst>
              <a:gd name="adj" fmla="val 32425"/>
            </a:avLst>
          </a:prstGeom>
          <a:solidFill>
            <a:srgbClr val="26324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nvGrpSpPr>
          <p:cNvPr id="11" name="Google Shape;11;p2"/>
          <p:cNvGrpSpPr/>
          <p:nvPr/>
        </p:nvGrpSpPr>
        <p:grpSpPr>
          <a:xfrm>
            <a:off x="0" y="-9451"/>
            <a:ext cx="11548531" cy="6867451"/>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grpSp>
        <p:nvGrpSpPr>
          <p:cNvPr id="14" name="Google Shape;14;p2"/>
          <p:cNvGrpSpPr/>
          <p:nvPr/>
        </p:nvGrpSpPr>
        <p:grpSpPr>
          <a:xfrm rot="10800000" flipH="1">
            <a:off x="2" y="1454351"/>
            <a:ext cx="11796669" cy="3949300"/>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grpSp>
        <p:nvGrpSpPr>
          <p:cNvPr id="17" name="Google Shape;17;p2"/>
          <p:cNvGrpSpPr/>
          <p:nvPr/>
        </p:nvGrpSpPr>
        <p:grpSpPr>
          <a:xfrm>
            <a:off x="4902982" y="5704465"/>
            <a:ext cx="7307772" cy="577328"/>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sp>
        <p:nvSpPr>
          <p:cNvPr id="22" name="Google Shape;22;p2"/>
          <p:cNvSpPr txBox="1">
            <a:spLocks noGrp="1"/>
          </p:cNvSpPr>
          <p:nvPr>
            <p:ph type="ctrTitle"/>
          </p:nvPr>
        </p:nvSpPr>
        <p:spPr>
          <a:xfrm>
            <a:off x="914400" y="1454333"/>
            <a:ext cx="7157200" cy="3949200"/>
          </a:xfrm>
          <a:prstGeom prst="rect">
            <a:avLst/>
          </a:prstGeom>
        </p:spPr>
        <p:txBody>
          <a:bodyPr spcFirstLastPara="1" wrap="square" lIns="91425" tIns="91425" rIns="91425" bIns="91425" anchor="ctr" anchorCtr="0"/>
          <a:lstStyle>
            <a:lvl1pPr lvl="0">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284039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6" y="54"/>
            <a:ext cx="9429907" cy="1769753"/>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nvGrpSpPr>
            <p:cNvPr id="64"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grpSp>
          <p:nvGrpSpPr>
            <p:cNvPr id="67"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Arvo"/>
                  <a:ea typeface="Arvo"/>
                  <a:cs typeface="Arvo"/>
                  <a:sym typeface="Arvo"/>
                </a:endParaRPr>
              </a:p>
            </p:txBody>
          </p:sp>
        </p:grpSp>
      </p:grpSp>
      <p:grpSp>
        <p:nvGrpSpPr>
          <p:cNvPr id="70" name="Google Shape;70;p5"/>
          <p:cNvGrpSpPr/>
          <p:nvPr/>
        </p:nvGrpSpPr>
        <p:grpSpPr>
          <a:xfrm>
            <a:off x="9262456" y="5963632"/>
            <a:ext cx="2937107" cy="894393"/>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nvGrpSpPr>
            <p:cNvPr id="72"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75"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R" smtClean="0"/>
              <a:pPr/>
              <a:t>‹Nº›</a:t>
            </a:fld>
            <a:endParaRPr lang="es-CR" dirty="0"/>
          </a:p>
        </p:txBody>
      </p:sp>
    </p:spTree>
    <p:extLst>
      <p:ext uri="{BB962C8B-B14F-4D97-AF65-F5344CB8AC3E}">
        <p14:creationId xmlns:p14="http://schemas.microsoft.com/office/powerpoint/2010/main" val="1581689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22549DB-A8C6-4883-A9BC-3163AA9FF407}" type="datetimeFigureOut">
              <a:rPr lang="en-US" smtClean="0"/>
              <a:t>4/14/2019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232AF35-FFA9-44CB-8E24-0B37A1A99274}" type="slidenum">
              <a:rPr lang="en-US" smtClean="0"/>
              <a:t>‹Nº›</a:t>
            </a:fld>
            <a:endParaRPr lang="en-US"/>
          </a:p>
        </p:txBody>
      </p:sp>
    </p:spTree>
    <p:extLst>
      <p:ext uri="{BB962C8B-B14F-4D97-AF65-F5344CB8AC3E}">
        <p14:creationId xmlns:p14="http://schemas.microsoft.com/office/powerpoint/2010/main" val="126541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22549DB-A8C6-4883-A9BC-3163AA9FF407}" type="datetimeFigureOut">
              <a:rPr lang="en-US" smtClean="0"/>
              <a:t>4/14/2019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232AF35-FFA9-44CB-8E24-0B37A1A99274}" type="slidenum">
              <a:rPr lang="en-US" smtClean="0"/>
              <a:t>‹Nº›</a:t>
            </a:fld>
            <a:endParaRPr lang="en-US"/>
          </a:p>
        </p:txBody>
      </p:sp>
    </p:spTree>
    <p:extLst>
      <p:ext uri="{BB962C8B-B14F-4D97-AF65-F5344CB8AC3E}">
        <p14:creationId xmlns:p14="http://schemas.microsoft.com/office/powerpoint/2010/main" val="289813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D22549DB-A8C6-4883-A9BC-3163AA9FF407}" type="datetimeFigureOut">
              <a:rPr lang="en-US" smtClean="0"/>
              <a:t>4/14/2019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232AF35-FFA9-44CB-8E24-0B37A1A99274}" type="slidenum">
              <a:rPr lang="en-US" smtClean="0"/>
              <a:t>‹Nº›</a:t>
            </a:fld>
            <a:endParaRPr lang="en-US"/>
          </a:p>
        </p:txBody>
      </p:sp>
    </p:spTree>
    <p:extLst>
      <p:ext uri="{BB962C8B-B14F-4D97-AF65-F5344CB8AC3E}">
        <p14:creationId xmlns:p14="http://schemas.microsoft.com/office/powerpoint/2010/main" val="132115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D22549DB-A8C6-4883-A9BC-3163AA9FF407}" type="datetimeFigureOut">
              <a:rPr lang="en-US" smtClean="0"/>
              <a:t>4/14/2019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1232AF35-FFA9-44CB-8E24-0B37A1A99274}" type="slidenum">
              <a:rPr lang="en-US" smtClean="0"/>
              <a:t>‹Nº›</a:t>
            </a:fld>
            <a:endParaRPr lang="en-US"/>
          </a:p>
        </p:txBody>
      </p:sp>
    </p:spTree>
    <p:extLst>
      <p:ext uri="{BB962C8B-B14F-4D97-AF65-F5344CB8AC3E}">
        <p14:creationId xmlns:p14="http://schemas.microsoft.com/office/powerpoint/2010/main" val="6633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D22549DB-A8C6-4883-A9BC-3163AA9FF407}" type="datetimeFigureOut">
              <a:rPr lang="en-US" smtClean="0"/>
              <a:t>4/14/2019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1232AF35-FFA9-44CB-8E24-0B37A1A99274}" type="slidenum">
              <a:rPr lang="en-US" smtClean="0"/>
              <a:t>‹Nº›</a:t>
            </a:fld>
            <a:endParaRPr lang="en-US"/>
          </a:p>
        </p:txBody>
      </p:sp>
    </p:spTree>
    <p:extLst>
      <p:ext uri="{BB962C8B-B14F-4D97-AF65-F5344CB8AC3E}">
        <p14:creationId xmlns:p14="http://schemas.microsoft.com/office/powerpoint/2010/main" val="351227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22549DB-A8C6-4883-A9BC-3163AA9FF407}" type="datetimeFigureOut">
              <a:rPr lang="en-US" smtClean="0"/>
              <a:t>4/14/2019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1232AF35-FFA9-44CB-8E24-0B37A1A99274}" type="slidenum">
              <a:rPr lang="en-US" smtClean="0"/>
              <a:t>‹Nº›</a:t>
            </a:fld>
            <a:endParaRPr lang="en-US"/>
          </a:p>
        </p:txBody>
      </p:sp>
    </p:spTree>
    <p:extLst>
      <p:ext uri="{BB962C8B-B14F-4D97-AF65-F5344CB8AC3E}">
        <p14:creationId xmlns:p14="http://schemas.microsoft.com/office/powerpoint/2010/main" val="102881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22549DB-A8C6-4883-A9BC-3163AA9FF407}" type="datetimeFigureOut">
              <a:rPr lang="en-US" smtClean="0"/>
              <a:t>4/14/2019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232AF35-FFA9-44CB-8E24-0B37A1A99274}" type="slidenum">
              <a:rPr lang="en-US" smtClean="0"/>
              <a:t>‹Nº›</a:t>
            </a:fld>
            <a:endParaRPr lang="en-US"/>
          </a:p>
        </p:txBody>
      </p:sp>
    </p:spTree>
    <p:extLst>
      <p:ext uri="{BB962C8B-B14F-4D97-AF65-F5344CB8AC3E}">
        <p14:creationId xmlns:p14="http://schemas.microsoft.com/office/powerpoint/2010/main" val="21026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22549DB-A8C6-4883-A9BC-3163AA9FF407}" type="datetimeFigureOut">
              <a:rPr lang="en-US" smtClean="0"/>
              <a:t>4/14/2019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232AF35-FFA9-44CB-8E24-0B37A1A99274}" type="slidenum">
              <a:rPr lang="en-US" smtClean="0"/>
              <a:t>‹Nº›</a:t>
            </a:fld>
            <a:endParaRPr lang="en-US"/>
          </a:p>
        </p:txBody>
      </p:sp>
    </p:spTree>
    <p:extLst>
      <p:ext uri="{BB962C8B-B14F-4D97-AF65-F5344CB8AC3E}">
        <p14:creationId xmlns:p14="http://schemas.microsoft.com/office/powerpoint/2010/main" val="82830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549DB-A8C6-4883-A9BC-3163AA9FF407}" type="datetimeFigureOut">
              <a:rPr lang="en-US" smtClean="0"/>
              <a:t>4/14/2019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2AF35-FFA9-44CB-8E24-0B37A1A99274}" type="slidenum">
              <a:rPr lang="en-US" smtClean="0"/>
              <a:t>‹Nº›</a:t>
            </a:fld>
            <a:endParaRPr lang="en-US"/>
          </a:p>
        </p:txBody>
      </p:sp>
    </p:spTree>
    <p:extLst>
      <p:ext uri="{BB962C8B-B14F-4D97-AF65-F5344CB8AC3E}">
        <p14:creationId xmlns:p14="http://schemas.microsoft.com/office/powerpoint/2010/main" val="1994004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1140567" y="1297594"/>
            <a:ext cx="7524205" cy="3949200"/>
          </a:xfrm>
          <a:prstGeom prst="rect">
            <a:avLst/>
          </a:prstGeom>
        </p:spPr>
        <p:txBody>
          <a:bodyPr spcFirstLastPara="1" wrap="square" lIns="121900" tIns="121900" rIns="121900" bIns="121900" anchor="ctr" anchorCtr="0">
            <a:noAutofit/>
          </a:bodyPr>
          <a:lstStyle/>
          <a:p>
            <a:pPr algn="just"/>
            <a:r>
              <a:rPr lang="es-ES" sz="4800" b="1" dirty="0" smtClean="0">
                <a:solidFill>
                  <a:schemeClr val="bg1"/>
                </a:solidFill>
                <a:latin typeface="Roboto Condensed" panose="020B0604020202020204" charset="0"/>
                <a:ea typeface="Roboto Condensed" panose="020B0604020202020204" charset="0"/>
              </a:rPr>
              <a:t>REAVIVAMIENTO ES: APRENDER A UBICARSE PARTE </a:t>
            </a:r>
            <a:r>
              <a:rPr lang="es-ES" sz="4800" b="1" dirty="0" smtClean="0">
                <a:solidFill>
                  <a:schemeClr val="bg1"/>
                </a:solidFill>
                <a:latin typeface="Roboto Condensed" panose="020B0604020202020204" charset="0"/>
                <a:ea typeface="Roboto Condensed" panose="020B0604020202020204" charset="0"/>
              </a:rPr>
              <a:t>2</a:t>
            </a:r>
            <a:endParaRPr lang="en-US" sz="4800" b="1" dirty="0">
              <a:solidFill>
                <a:schemeClr val="bg1"/>
              </a:solidFill>
              <a:latin typeface="Roboto Condensed" panose="020B0604020202020204" charset="0"/>
              <a:ea typeface="Roboto Condensed" panose="020B0604020202020204" charset="0"/>
            </a:endParaRPr>
          </a:p>
        </p:txBody>
      </p:sp>
      <p:pic>
        <p:nvPicPr>
          <p:cNvPr id="1028" name="Picture 4" descr="Imagen relacionada">
            <a:extLst>
              <a:ext uri="{FF2B5EF4-FFF2-40B4-BE49-F238E27FC236}">
                <a16:creationId xmlns:a16="http://schemas.microsoft.com/office/drawing/2014/main" id="{B1D97338-3D59-4400-98D5-6DA428DB65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9925297" y="4966872"/>
            <a:ext cx="1754751" cy="1454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logo de mayordomia">
            <a:extLst>
              <a:ext uri="{FF2B5EF4-FFF2-40B4-BE49-F238E27FC236}">
                <a16:creationId xmlns:a16="http://schemas.microsoft.com/office/drawing/2014/main" id="{2E119204-9255-4CB1-A240-B04B53BD7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8738904" y="5051073"/>
            <a:ext cx="1795993" cy="12859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D342AA-5DB7-4FB2-BE8D-2ACD80EE86AE}"/>
              </a:ext>
            </a:extLst>
          </p:cNvPr>
          <p:cNvSpPr txBox="1"/>
          <p:nvPr/>
        </p:nvSpPr>
        <p:spPr>
          <a:xfrm>
            <a:off x="8478955" y="6326220"/>
            <a:ext cx="3713045" cy="369332"/>
          </a:xfrm>
          <a:prstGeom prst="rect">
            <a:avLst/>
          </a:prstGeom>
          <a:noFill/>
        </p:spPr>
        <p:txBody>
          <a:bodyPr wrap="square" rtlCol="0">
            <a:spAutoFit/>
          </a:bodyPr>
          <a:lstStyle/>
          <a:p>
            <a:pPr algn="ctr"/>
            <a:r>
              <a:rPr lang="es-CR" b="1" dirty="0">
                <a:latin typeface="Arial Black" panose="020B0A04020102020204" pitchFamily="34" charset="0"/>
                <a:ea typeface="Roboto Condensed" panose="020B0604020202020204" charset="0"/>
              </a:rPr>
              <a:t>Comunión y Misión</a:t>
            </a:r>
          </a:p>
        </p:txBody>
      </p:sp>
      <p:sp>
        <p:nvSpPr>
          <p:cNvPr id="6" name="Rectángulo 5">
            <a:extLst>
              <a:ext uri="{FF2B5EF4-FFF2-40B4-BE49-F238E27FC236}">
                <a16:creationId xmlns:a16="http://schemas.microsoft.com/office/drawing/2014/main" id="{B25FA3DF-F206-4CEE-9F23-E8EB3B15C455}"/>
              </a:ext>
            </a:extLst>
          </p:cNvPr>
          <p:cNvSpPr/>
          <p:nvPr/>
        </p:nvSpPr>
        <p:spPr>
          <a:xfrm>
            <a:off x="5399197" y="5694038"/>
            <a:ext cx="2829621" cy="400110"/>
          </a:xfrm>
          <a:prstGeom prst="rect">
            <a:avLst/>
          </a:prstGeom>
        </p:spPr>
        <p:txBody>
          <a:bodyPr wrap="none">
            <a:spAutoFit/>
          </a:bodyPr>
          <a:lstStyle/>
          <a:p>
            <a:pPr algn="ctr"/>
            <a:r>
              <a:rPr lang="es-CR" sz="2000" b="1" dirty="0" smtClean="0">
                <a:solidFill>
                  <a:schemeClr val="bg1"/>
                </a:solidFill>
                <a:latin typeface="Roboto Condensed" panose="020B0604020202020204"/>
              </a:rPr>
              <a:t>TEMA </a:t>
            </a:r>
            <a:r>
              <a:rPr lang="es-CR" sz="2000" b="1" dirty="0" smtClean="0">
                <a:solidFill>
                  <a:schemeClr val="bg1"/>
                </a:solidFill>
                <a:latin typeface="Roboto Condensed" panose="020B0604020202020204"/>
              </a:rPr>
              <a:t>6 jueves 2 </a:t>
            </a:r>
            <a:r>
              <a:rPr lang="es-CR" sz="2000" b="1" dirty="0" smtClean="0">
                <a:solidFill>
                  <a:schemeClr val="bg1"/>
                </a:solidFill>
                <a:latin typeface="Roboto Condensed" panose="020B0604020202020204"/>
              </a:rPr>
              <a:t>mayo</a:t>
            </a:r>
            <a:endParaRPr lang="es-CR" sz="2000" b="1" dirty="0">
              <a:solidFill>
                <a:schemeClr val="bg1"/>
              </a:solidFill>
              <a:latin typeface="Roboto Condensed" panose="020B0604020202020204"/>
            </a:endParaRPr>
          </a:p>
        </p:txBody>
      </p:sp>
    </p:spTree>
    <p:extLst>
      <p:ext uri="{BB962C8B-B14F-4D97-AF65-F5344CB8AC3E}">
        <p14:creationId xmlns:p14="http://schemas.microsoft.com/office/powerpoint/2010/main" val="1361488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822960" y="1712736"/>
            <a:ext cx="10398034" cy="4514435"/>
          </a:xfrm>
        </p:spPr>
        <p:txBody>
          <a:bodyPr>
            <a:noAutofit/>
          </a:bodyPr>
          <a:lstStyle/>
          <a:p>
            <a:pPr marL="101598" indent="0" algn="just">
              <a:buNone/>
            </a:pPr>
            <a:r>
              <a:rPr lang="es-ES" sz="3500" b="1" dirty="0">
                <a:latin typeface="Roboto Condensed" panose="020B0604020202020204"/>
              </a:rPr>
              <a:t>Otro propósito de este mandamiento es crear respeto por toda autoridad legítima. Un respeto tal comienza con el concepto que los niños tienen de sus padres. En la mente del niño esto se convierte en la base para el respeto y la obediencia que se deben a los que tienen una autoridad legítima sobre él para toda la vida, particularmente en la iglesia y en el estado (</a:t>
            </a:r>
            <a:r>
              <a:rPr lang="es-ES" sz="3500" b="1" dirty="0" err="1">
                <a:latin typeface="Roboto Condensed" panose="020B0604020202020204"/>
              </a:rPr>
              <a:t>Rom</a:t>
            </a:r>
            <a:r>
              <a:rPr lang="es-ES" sz="3500" b="1" dirty="0">
                <a:latin typeface="Roboto Condensed" panose="020B0604020202020204"/>
              </a:rPr>
              <a:t>. 13: 1-7; </a:t>
            </a:r>
            <a:r>
              <a:rPr lang="es-ES" sz="3500" b="1" dirty="0" err="1">
                <a:latin typeface="Roboto Condensed" panose="020B0604020202020204"/>
              </a:rPr>
              <a:t>Heb</a:t>
            </a:r>
            <a:r>
              <a:rPr lang="es-ES" sz="3500" b="1" dirty="0">
                <a:latin typeface="Roboto Condensed" panose="020B0604020202020204"/>
              </a:rPr>
              <a:t>. 13: 17; 1 </a:t>
            </a:r>
            <a:r>
              <a:rPr lang="es-ES" sz="3500" b="1" dirty="0" err="1">
                <a:latin typeface="Roboto Condensed" panose="020B0604020202020204"/>
              </a:rPr>
              <a:t>Ped</a:t>
            </a:r>
            <a:r>
              <a:rPr lang="es-ES" sz="3500" b="1" dirty="0">
                <a:latin typeface="Roboto Condensed" panose="020B0604020202020204"/>
              </a:rPr>
              <a:t>. 2: 13-18).</a:t>
            </a:r>
            <a:endParaRPr lang="es-ES" sz="35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811076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849086" y="1632855"/>
            <a:ext cx="10398034" cy="4306930"/>
          </a:xfrm>
        </p:spPr>
        <p:txBody>
          <a:bodyPr>
            <a:noAutofit/>
          </a:bodyPr>
          <a:lstStyle/>
          <a:p>
            <a:pPr marL="101598" indent="0" algn="just">
              <a:buNone/>
            </a:pPr>
            <a:r>
              <a:rPr lang="es-ES" sz="4000" b="1" dirty="0">
                <a:latin typeface="Roboto Condensed" panose="020B0604020202020204"/>
              </a:rPr>
              <a:t>Está incluido en el espíritu de este mandamiento el pensamiento de que los que gobiernan en el hogar y fuera de él debieran conducirse de tal manera que sean siempre dignos del respeto y de la obediencia de quienes dependen de ellos (Efe. 6: 4, 9; Col.3:21; 4: 1). </a:t>
            </a:r>
            <a:r>
              <a:rPr lang="es-ES" sz="4000" b="1" dirty="0" smtClean="0">
                <a:latin typeface="Roboto Condensed" panose="020B0604020202020204"/>
              </a:rPr>
              <a:t>CBA T1 cap.85</a:t>
            </a:r>
            <a:endParaRPr lang="es-ES" sz="35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990302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822960" y="1608232"/>
            <a:ext cx="10398034" cy="4514435"/>
          </a:xfrm>
        </p:spPr>
        <p:txBody>
          <a:bodyPr>
            <a:noAutofit/>
          </a:bodyPr>
          <a:lstStyle/>
          <a:p>
            <a:pPr marL="101598" indent="0" algn="ctr">
              <a:buNone/>
            </a:pPr>
            <a:r>
              <a:rPr lang="es-ES" sz="7200" b="1" dirty="0" smtClean="0">
                <a:solidFill>
                  <a:srgbClr val="0070C0"/>
                </a:solidFill>
                <a:latin typeface="Roboto Condensed" panose="020B0604020202020204"/>
              </a:rPr>
              <a:t>VI</a:t>
            </a:r>
            <a:endParaRPr lang="es-ES" sz="7200" b="1" dirty="0">
              <a:latin typeface="Roboto Condensed" panose="020B0604020202020204"/>
            </a:endParaRPr>
          </a:p>
          <a:p>
            <a:pPr marL="101598" indent="0" algn="ctr">
              <a:buNone/>
            </a:pPr>
            <a:r>
              <a:rPr lang="es-ES" sz="7200" b="1" dirty="0" smtClean="0">
                <a:latin typeface="Roboto Condensed" panose="020B0604020202020204"/>
              </a:rPr>
              <a:t>No matarás</a:t>
            </a:r>
            <a:endParaRPr lang="es-ES" sz="7200" b="1" dirty="0">
              <a:latin typeface="Roboto Condensed" panose="020B0604020202020204"/>
            </a:endParaRPr>
          </a:p>
          <a:p>
            <a:pPr marL="101598" indent="0" algn="ctr">
              <a:buNone/>
            </a:pPr>
            <a:r>
              <a:rPr lang="es-ES" sz="6000" b="1" dirty="0" smtClean="0">
                <a:latin typeface="Roboto Condensed" panose="020B0604020202020204"/>
              </a:rPr>
              <a:t>Ex. 20: 13</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549575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822960" y="1608232"/>
            <a:ext cx="10398034" cy="4514435"/>
          </a:xfrm>
        </p:spPr>
        <p:txBody>
          <a:bodyPr>
            <a:noAutofit/>
          </a:bodyPr>
          <a:lstStyle/>
          <a:p>
            <a:pPr marL="101598" indent="0" algn="just">
              <a:buNone/>
            </a:pPr>
            <a:r>
              <a:rPr lang="es-ES" sz="4000" b="1" dirty="0">
                <a:latin typeface="Roboto Condensed" panose="020B0604020202020204"/>
              </a:rPr>
              <a:t>Todo acto de injusticia que contribuya a abreviar la vida. el espíritu de odio y de venganza, o el abrigar cualquier pasión que se traduzca en hechos perjudiciales para nuestros semejantes o que nos lleve siquiera a desearles mal, pues "cualquiera que aborrece a su hermano, es homicida" (1 Juan 3: 15</a:t>
            </a:r>
            <a:r>
              <a:rPr lang="es-ES" sz="4000" b="1" dirty="0" smtClean="0">
                <a:latin typeface="Roboto Condensed" panose="020B0604020202020204"/>
              </a:rPr>
              <a:t>)</a:t>
            </a: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369676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822960" y="1608232"/>
            <a:ext cx="10398034" cy="4514435"/>
          </a:xfrm>
        </p:spPr>
        <p:txBody>
          <a:bodyPr>
            <a:noAutofit/>
          </a:bodyPr>
          <a:lstStyle/>
          <a:p>
            <a:pPr marL="101598" indent="0" algn="just">
              <a:buNone/>
            </a:pPr>
            <a:r>
              <a:rPr lang="es-ES" sz="4000" b="1" dirty="0">
                <a:latin typeface="Roboto Condensed" panose="020B0604020202020204"/>
              </a:rPr>
              <a:t>todo descuido egoísta que nos haga olvidar a los menesterosos y dolientes, toda satisfacción del apetito, o privación innecesaria, o labor excesiva que tienda a perjudicar la salud; todas estas cosas son, en mayor o menor grado, violaciones del sexto mandamiento. </a:t>
            </a:r>
            <a:r>
              <a:rPr lang="es-ES" sz="4000" b="1" dirty="0" smtClean="0">
                <a:latin typeface="Roboto Condensed" panose="020B0604020202020204"/>
              </a:rPr>
              <a:t>HPP pg. 316,317</a:t>
            </a:r>
            <a:endParaRPr lang="es-ES" sz="40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820179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849086" y="1676005"/>
            <a:ext cx="10398034" cy="4633505"/>
          </a:xfrm>
        </p:spPr>
        <p:txBody>
          <a:bodyPr>
            <a:noAutofit/>
          </a:bodyPr>
          <a:lstStyle/>
          <a:p>
            <a:pPr marL="101598" indent="0" algn="just">
              <a:buNone/>
            </a:pPr>
            <a:r>
              <a:rPr lang="es-ES" sz="4000" b="1" dirty="0">
                <a:latin typeface="Roboto Condensed" panose="020B0604020202020204"/>
              </a:rPr>
              <a:t>Este mandamiento no sólo </a:t>
            </a:r>
            <a:r>
              <a:rPr lang="es-ES" sz="4000" b="1" dirty="0" smtClean="0">
                <a:latin typeface="Roboto Condensed" panose="020B0604020202020204"/>
              </a:rPr>
              <a:t>prohíbe </a:t>
            </a:r>
            <a:r>
              <a:rPr lang="es-ES" sz="4000" b="1" dirty="0">
                <a:latin typeface="Roboto Condensed" panose="020B0604020202020204"/>
              </a:rPr>
              <a:t>la violencia física sino lo que es de consecuencias mucho mayores: el daño hecho al alma. Lo violamos cuando inducimos a otros al pecado por nuestro ejemplo y nuestra conducta y contribuimos así a la destrucción de sus almas. </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936373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89" y="2255494"/>
            <a:ext cx="10084525" cy="3444785"/>
          </a:xfrm>
        </p:spPr>
        <p:txBody>
          <a:bodyPr>
            <a:noAutofit/>
          </a:bodyPr>
          <a:lstStyle/>
          <a:p>
            <a:pPr marL="101598" indent="0" algn="just">
              <a:buNone/>
            </a:pPr>
            <a:r>
              <a:rPr lang="es-ES" sz="4000" b="1" dirty="0" smtClean="0">
                <a:latin typeface="Roboto Condensed" panose="020B0604020202020204"/>
              </a:rPr>
              <a:t>Los </a:t>
            </a:r>
            <a:r>
              <a:rPr lang="es-ES" sz="4000" b="1" dirty="0">
                <a:latin typeface="Roboto Condensed" panose="020B0604020202020204"/>
              </a:rPr>
              <a:t>que corrompen al inocente y seducen al virtuoso "matan" en un sentido mucho peor que el asesino y el bandido, pues hacen algo más que matar el cuerpo </a:t>
            </a:r>
            <a:r>
              <a:rPr lang="es-ES" sz="4000" b="1" dirty="0" smtClean="0">
                <a:latin typeface="Roboto Condensed" panose="020B0604020202020204"/>
              </a:rPr>
              <a:t>   (</a:t>
            </a:r>
            <a:r>
              <a:rPr lang="es-ES" sz="4000" b="1" dirty="0">
                <a:latin typeface="Roboto Condensed" panose="020B0604020202020204"/>
              </a:rPr>
              <a:t>Mat. 10: 28). </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4198242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822960" y="1608232"/>
            <a:ext cx="10398034" cy="4514435"/>
          </a:xfrm>
        </p:spPr>
        <p:txBody>
          <a:bodyPr>
            <a:noAutofit/>
          </a:bodyPr>
          <a:lstStyle/>
          <a:p>
            <a:pPr marL="101598" indent="0" algn="ctr">
              <a:buNone/>
            </a:pPr>
            <a:r>
              <a:rPr lang="es-ES" sz="7200" b="1" dirty="0" smtClean="0">
                <a:solidFill>
                  <a:srgbClr val="0070C0"/>
                </a:solidFill>
                <a:latin typeface="Roboto Condensed" panose="020B0604020202020204"/>
              </a:rPr>
              <a:t>VII</a:t>
            </a:r>
            <a:endParaRPr lang="es-ES" sz="7200" b="1" dirty="0">
              <a:latin typeface="Roboto Condensed" panose="020B0604020202020204"/>
            </a:endParaRPr>
          </a:p>
          <a:p>
            <a:pPr marL="101598" indent="0" algn="ctr">
              <a:buNone/>
            </a:pPr>
            <a:r>
              <a:rPr lang="es-ES" sz="7200" b="1" dirty="0" smtClean="0">
                <a:latin typeface="Roboto Condensed" panose="020B0604020202020204"/>
              </a:rPr>
              <a:t>No fornicarás</a:t>
            </a:r>
          </a:p>
          <a:p>
            <a:pPr marL="101598" indent="0" algn="ctr">
              <a:buNone/>
            </a:pPr>
            <a:r>
              <a:rPr lang="es-ES" sz="6000" b="1" dirty="0" smtClean="0">
                <a:latin typeface="Roboto Condensed" panose="020B0604020202020204"/>
              </a:rPr>
              <a:t>Ex. 20: 14</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4129696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89" y="2255494"/>
            <a:ext cx="10084525" cy="3444785"/>
          </a:xfrm>
        </p:spPr>
        <p:txBody>
          <a:bodyPr>
            <a:noAutofit/>
          </a:bodyPr>
          <a:lstStyle/>
          <a:p>
            <a:pPr marL="101598" indent="0" algn="just">
              <a:buNone/>
            </a:pPr>
            <a:r>
              <a:rPr lang="es-ES" sz="4000" b="1" dirty="0">
                <a:latin typeface="Roboto Condensed" panose="020B0604020202020204"/>
              </a:rPr>
              <a:t>Este mandamiento no sólo </a:t>
            </a:r>
            <a:r>
              <a:rPr lang="es-ES" sz="4000" b="1" dirty="0" smtClean="0">
                <a:latin typeface="Roboto Condensed" panose="020B0604020202020204"/>
              </a:rPr>
              <a:t>prohíbe </a:t>
            </a:r>
            <a:r>
              <a:rPr lang="es-ES" sz="4000" b="1" dirty="0">
                <a:latin typeface="Roboto Condensed" panose="020B0604020202020204"/>
              </a:rPr>
              <a:t>las acciones impuras, sino también los pensamientos y los deseos sensuales, y toda práctica que tienda a excitarlos. Exige pureza no sólo de la vida exterior, sino también en las intenciones secretas y en las emociones del corazón.</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517575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1045029" y="2255494"/>
            <a:ext cx="9953897" cy="3444785"/>
          </a:xfrm>
        </p:spPr>
        <p:txBody>
          <a:bodyPr>
            <a:noAutofit/>
          </a:bodyPr>
          <a:lstStyle/>
          <a:p>
            <a:pPr marL="101598" indent="0" algn="just">
              <a:buNone/>
            </a:pPr>
            <a:r>
              <a:rPr lang="es-ES" sz="4400" b="1" dirty="0" smtClean="0">
                <a:latin typeface="Roboto Condensed" panose="020B0604020202020204"/>
              </a:rPr>
              <a:t>Los </a:t>
            </a:r>
            <a:r>
              <a:rPr lang="es-ES" sz="4400" b="1" dirty="0">
                <a:latin typeface="Roboto Condensed" panose="020B0604020202020204"/>
              </a:rPr>
              <a:t>malos pensamientos y las miradas concupiscentes son tan ciertamente pecados como el acto ilícito. </a:t>
            </a:r>
            <a:r>
              <a:rPr lang="es-ES" sz="4400" b="1" dirty="0" smtClean="0">
                <a:latin typeface="Roboto Condensed" panose="020B0604020202020204"/>
              </a:rPr>
              <a:t>           HPP pg. 317</a:t>
            </a:r>
            <a:endParaRPr lang="es-ES" sz="4400" b="1" dirty="0">
              <a:latin typeface="Roboto Condensed" panose="020B0604020202020204"/>
            </a:endParaRPr>
          </a:p>
          <a:p>
            <a:pPr marL="101598" indent="0" algn="just">
              <a:buNone/>
            </a:pPr>
            <a:endParaRPr lang="es-ES" sz="40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5507322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a:solidFill>
                  <a:schemeClr val="bg1"/>
                </a:solidFill>
                <a:latin typeface="Roboto Condensed" panose="020B0604020202020204"/>
              </a:rPr>
              <a:t>INTRODUCCIÓN</a:t>
            </a: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1085700" y="1971619"/>
            <a:ext cx="10109169" cy="1176530"/>
          </a:xfrm>
        </p:spPr>
        <p:txBody>
          <a:bodyPr>
            <a:noAutofit/>
          </a:bodyPr>
          <a:lstStyle/>
          <a:p>
            <a:pPr marL="0" indent="0" algn="just">
              <a:buNone/>
            </a:pPr>
            <a:r>
              <a:rPr lang="es-ES" sz="4400" b="1" dirty="0" smtClean="0">
                <a:solidFill>
                  <a:srgbClr val="0070C0"/>
                </a:solidFill>
                <a:latin typeface="Roboto Condensed" panose="020B0604020202020204"/>
              </a:rPr>
              <a:t>La autopista con más carriles del planeta, La Katy Freeway: tiene 26</a:t>
            </a: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pic>
        <p:nvPicPr>
          <p:cNvPr id="5" name="Imagen 4"/>
          <p:cNvPicPr>
            <a:picLocks noChangeAspect="1"/>
          </p:cNvPicPr>
          <p:nvPr/>
        </p:nvPicPr>
        <p:blipFill>
          <a:blip r:embed="rId4"/>
          <a:stretch>
            <a:fillRect/>
          </a:stretch>
        </p:blipFill>
        <p:spPr>
          <a:xfrm>
            <a:off x="1085700" y="3574735"/>
            <a:ext cx="3878186" cy="2067843"/>
          </a:xfrm>
          <a:prstGeom prst="rect">
            <a:avLst/>
          </a:prstGeom>
        </p:spPr>
      </p:pic>
      <p:pic>
        <p:nvPicPr>
          <p:cNvPr id="8" name="Imagen 7"/>
          <p:cNvPicPr>
            <a:picLocks noChangeAspect="1"/>
          </p:cNvPicPr>
          <p:nvPr/>
        </p:nvPicPr>
        <p:blipFill>
          <a:blip r:embed="rId5"/>
          <a:stretch>
            <a:fillRect/>
          </a:stretch>
        </p:blipFill>
        <p:spPr>
          <a:xfrm>
            <a:off x="6217920" y="3571140"/>
            <a:ext cx="3605349" cy="2054830"/>
          </a:xfrm>
          <a:prstGeom prst="rect">
            <a:avLst/>
          </a:prstGeom>
        </p:spPr>
      </p:pic>
    </p:spTree>
    <p:extLst>
      <p:ext uri="{BB962C8B-B14F-4D97-AF65-F5344CB8AC3E}">
        <p14:creationId xmlns:p14="http://schemas.microsoft.com/office/powerpoint/2010/main" val="2566835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89" y="2255494"/>
            <a:ext cx="10084525" cy="3444785"/>
          </a:xfrm>
        </p:spPr>
        <p:txBody>
          <a:bodyPr>
            <a:noAutofit/>
          </a:bodyPr>
          <a:lstStyle/>
          <a:p>
            <a:pPr marL="101598" indent="0" algn="just">
              <a:buNone/>
            </a:pPr>
            <a:r>
              <a:rPr lang="es-ES" sz="4000" b="1" dirty="0">
                <a:latin typeface="Roboto Condensed" panose="020B0604020202020204"/>
              </a:rPr>
              <a:t>Este, nuestro tercer deber para con nuestro "prójimo", significa respetar y honrar el vínculo sobre el cual se edifica la familia, el de la relación matrimonial, que para el cristiano es tan preciosa como la vida misma (</a:t>
            </a:r>
            <a:r>
              <a:rPr lang="es-ES" sz="4000" b="1" dirty="0" err="1">
                <a:latin typeface="Roboto Condensed" panose="020B0604020202020204"/>
              </a:rPr>
              <a:t>Heb</a:t>
            </a:r>
            <a:r>
              <a:rPr lang="es-ES" sz="4000" b="1" dirty="0">
                <a:latin typeface="Roboto Condensed" panose="020B0604020202020204"/>
              </a:rPr>
              <a:t>. 13: 4). </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134622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89" y="2072612"/>
            <a:ext cx="10228217" cy="3444785"/>
          </a:xfrm>
        </p:spPr>
        <p:txBody>
          <a:bodyPr>
            <a:noAutofit/>
          </a:bodyPr>
          <a:lstStyle/>
          <a:p>
            <a:pPr marL="101598" indent="0" algn="just">
              <a:buNone/>
            </a:pPr>
            <a:r>
              <a:rPr lang="es-ES" sz="4200" b="1" dirty="0">
                <a:latin typeface="Roboto Condensed" panose="020B0604020202020204"/>
              </a:rPr>
              <a:t>El casamiento hace del esposo y la esposa "una sola carne" (</a:t>
            </a:r>
            <a:r>
              <a:rPr lang="es-ES" sz="4200" b="1" dirty="0" err="1">
                <a:latin typeface="Roboto Condensed" panose="020B0604020202020204"/>
              </a:rPr>
              <a:t>Gén</a:t>
            </a:r>
            <a:r>
              <a:rPr lang="es-ES" sz="4200" b="1" dirty="0">
                <a:latin typeface="Roboto Condensed" panose="020B0604020202020204"/>
              </a:rPr>
              <a:t>. 2: 24). Ser desleal a esta unión sagrada, o inducir a otro a serlo, es despreciar lo que es sagrado y es también cometer un crimen</a:t>
            </a:r>
            <a:r>
              <a:rPr lang="es-ES" sz="4200" b="1" dirty="0" smtClean="0">
                <a:latin typeface="Roboto Condensed" panose="020B0604020202020204"/>
              </a:rPr>
              <a:t>. CBA T1 cap.85</a:t>
            </a:r>
            <a:endParaRPr lang="es-ES" sz="42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243235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89" y="2072612"/>
            <a:ext cx="10228217" cy="3444785"/>
          </a:xfrm>
        </p:spPr>
        <p:txBody>
          <a:bodyPr>
            <a:noAutofit/>
          </a:bodyPr>
          <a:lstStyle/>
          <a:p>
            <a:pPr marL="101598" indent="0" algn="ctr">
              <a:buNone/>
            </a:pPr>
            <a:r>
              <a:rPr lang="es-ES" sz="7200" b="1" dirty="0" smtClean="0">
                <a:solidFill>
                  <a:srgbClr val="0070C0"/>
                </a:solidFill>
                <a:latin typeface="Roboto Condensed" panose="020B0604020202020204"/>
              </a:rPr>
              <a:t>VIII</a:t>
            </a:r>
            <a:endParaRPr lang="es-ES" sz="7200" b="1" dirty="0">
              <a:solidFill>
                <a:srgbClr val="0070C0"/>
              </a:solidFill>
              <a:latin typeface="Roboto Condensed" panose="020B0604020202020204"/>
            </a:endParaRPr>
          </a:p>
          <a:p>
            <a:pPr marL="101598" indent="0" algn="ctr">
              <a:buNone/>
            </a:pPr>
            <a:r>
              <a:rPr lang="es-ES" sz="7200" b="1" dirty="0">
                <a:latin typeface="Roboto Condensed" panose="020B0604020202020204"/>
              </a:rPr>
              <a:t>No </a:t>
            </a:r>
            <a:r>
              <a:rPr lang="es-ES" sz="7200" b="1" dirty="0" smtClean="0">
                <a:latin typeface="Roboto Condensed" panose="020B0604020202020204"/>
              </a:rPr>
              <a:t>hurtarás</a:t>
            </a:r>
          </a:p>
          <a:p>
            <a:pPr marL="101598" indent="0" algn="ctr">
              <a:buNone/>
            </a:pPr>
            <a:r>
              <a:rPr lang="es-ES" sz="6000" b="1" dirty="0" smtClean="0">
                <a:latin typeface="Roboto Condensed" panose="020B0604020202020204"/>
              </a:rPr>
              <a:t>Ex. 20:15</a:t>
            </a:r>
            <a:endParaRPr lang="es-ES" sz="6000" b="1" dirty="0">
              <a:latin typeface="Roboto Condensed" panose="020B0604020202020204"/>
            </a:endParaRPr>
          </a:p>
          <a:p>
            <a:pPr marL="101598" indent="0" algn="just">
              <a:buNone/>
            </a:pPr>
            <a:endParaRPr lang="es-ES" sz="40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457463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89" y="1828806"/>
            <a:ext cx="10228217" cy="4184986"/>
          </a:xfrm>
        </p:spPr>
        <p:txBody>
          <a:bodyPr>
            <a:noAutofit/>
          </a:bodyPr>
          <a:lstStyle/>
          <a:p>
            <a:pPr marL="101598" indent="0" algn="just">
              <a:buNone/>
            </a:pPr>
            <a:r>
              <a:rPr lang="es-ES" sz="4000" b="1" dirty="0">
                <a:latin typeface="Roboto Condensed" panose="020B0604020202020204"/>
              </a:rPr>
              <a:t>Esta prohibición incluye tanto los pecados públicos como los privados. El octavo mandamiento condena el robo de hombres y el tráfico de esclavos, y </a:t>
            </a:r>
            <a:r>
              <a:rPr lang="es-ES" sz="4000" b="1" dirty="0" smtClean="0">
                <a:latin typeface="Roboto Condensed" panose="020B0604020202020204"/>
              </a:rPr>
              <a:t>prohíbe </a:t>
            </a:r>
            <a:r>
              <a:rPr lang="es-ES" sz="4000" b="1" dirty="0">
                <a:latin typeface="Roboto Condensed" panose="020B0604020202020204"/>
              </a:rPr>
              <a:t>las guerras de conquista. Condena el hurto y el robo. Exige estricta integridad en los más mínimos pormenores de los asuntos de la vida.</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4135921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89" y="1828806"/>
            <a:ext cx="10228217" cy="4184986"/>
          </a:xfrm>
        </p:spPr>
        <p:txBody>
          <a:bodyPr>
            <a:noAutofit/>
          </a:bodyPr>
          <a:lstStyle/>
          <a:p>
            <a:pPr marL="101598" indent="0" algn="just">
              <a:buNone/>
            </a:pPr>
            <a:r>
              <a:rPr lang="es-ES" sz="4000" b="1" dirty="0" smtClean="0">
                <a:latin typeface="Roboto Condensed" panose="020B0604020202020204"/>
              </a:rPr>
              <a:t>Prohíbe </a:t>
            </a:r>
            <a:r>
              <a:rPr lang="es-ES" sz="4000" b="1" dirty="0">
                <a:latin typeface="Roboto Condensed" panose="020B0604020202020204"/>
              </a:rPr>
              <a:t>la excesiva ganancia en el comercio, y requiere el pago de las deudas y de salarios justos. Implica que toda tentativa de sacar provecho de la ignorancia, debilidad, o desgracia de los demás, se anota como un fraude en los registros del cielo. </a:t>
            </a:r>
            <a:r>
              <a:rPr lang="es-ES" sz="4000" b="1" dirty="0" smtClean="0">
                <a:latin typeface="Roboto Condensed" panose="020B0604020202020204"/>
              </a:rPr>
              <a:t>HPP pg. 317</a:t>
            </a:r>
            <a:endParaRPr lang="es-ES" sz="4000" b="1" dirty="0">
              <a:latin typeface="Roboto Condensed" panose="020B0604020202020204"/>
            </a:endParaRPr>
          </a:p>
          <a:p>
            <a:pPr marL="101598" indent="0" algn="just">
              <a:buNone/>
            </a:pPr>
            <a:endParaRPr lang="es-ES" sz="40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14393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89" y="2014918"/>
            <a:ext cx="10175965" cy="3784993"/>
          </a:xfrm>
        </p:spPr>
        <p:txBody>
          <a:bodyPr>
            <a:noAutofit/>
          </a:bodyPr>
          <a:lstStyle/>
          <a:p>
            <a:pPr marL="101598" indent="0" algn="just">
              <a:buNone/>
            </a:pPr>
            <a:r>
              <a:rPr lang="es-ES" sz="4200" b="1" dirty="0">
                <a:latin typeface="Roboto Condensed" panose="020B0604020202020204"/>
              </a:rPr>
              <a:t>Este mandamiento </a:t>
            </a:r>
            <a:r>
              <a:rPr lang="es-ES" sz="4200" b="1" dirty="0" smtClean="0">
                <a:latin typeface="Roboto Condensed" panose="020B0604020202020204"/>
              </a:rPr>
              <a:t>prohíbe </a:t>
            </a:r>
            <a:r>
              <a:rPr lang="es-ES" sz="4200" b="1" dirty="0">
                <a:latin typeface="Roboto Condensed" panose="020B0604020202020204"/>
              </a:rPr>
              <a:t>cualquier acto por el cual obtengamos, directa o indirectamente, los bienes de otro faltando a la honradez. Especialmente en estos días, cuando cada vez aparece más borroso el concepto claro de la moralidad, es bueno </a:t>
            </a:r>
            <a:r>
              <a:rPr lang="es-ES" sz="4200" b="1" dirty="0" smtClean="0">
                <a:latin typeface="Roboto Condensed" panose="020B0604020202020204"/>
              </a:rPr>
              <a:t>recordar</a:t>
            </a:r>
            <a:endParaRPr lang="es-ES" sz="42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895994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7" y="2162417"/>
            <a:ext cx="10215155" cy="3745804"/>
          </a:xfrm>
        </p:spPr>
        <p:txBody>
          <a:bodyPr>
            <a:noAutofit/>
          </a:bodyPr>
          <a:lstStyle/>
          <a:p>
            <a:pPr marL="101598" indent="0" algn="just">
              <a:buNone/>
            </a:pPr>
            <a:r>
              <a:rPr lang="es-ES" sz="4200" b="1" dirty="0" smtClean="0">
                <a:latin typeface="Roboto Condensed" panose="020B0604020202020204"/>
              </a:rPr>
              <a:t>que </a:t>
            </a:r>
            <a:r>
              <a:rPr lang="es-ES" sz="4200" b="1" dirty="0">
                <a:latin typeface="Roboto Condensed" panose="020B0604020202020204"/>
              </a:rPr>
              <a:t>la adulteración, el ocultamiento de defectos, la presentación tramposa de la calidad y el empleo de pesas y medidas falsas son todos actos de robo, tanto como los de un ladrón o ratero. </a:t>
            </a:r>
          </a:p>
          <a:p>
            <a:pPr marL="101598" indent="0" algn="just">
              <a:buNone/>
            </a:pPr>
            <a:endParaRPr lang="es-ES" sz="35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120440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875212" y="1955935"/>
            <a:ext cx="10215155" cy="4513060"/>
          </a:xfrm>
        </p:spPr>
        <p:txBody>
          <a:bodyPr>
            <a:noAutofit/>
          </a:bodyPr>
          <a:lstStyle/>
          <a:p>
            <a:pPr marL="101598" indent="0" algn="just">
              <a:buNone/>
            </a:pPr>
            <a:r>
              <a:rPr lang="es-ES" sz="3800" b="1" dirty="0">
                <a:latin typeface="Roboto Condensed" panose="020B0604020202020204"/>
              </a:rPr>
              <a:t>Los empleados roban cuando reciben una "comisión" a espaldas de sus superiores, o se apropian de lo que no entra explícitamente en un convenio, o descuidan hacer cualquier trabajo para el que se los ha contratado, o lo realizan descuidadamente, o dañan con su negligencia los bienes del propietario o los menoscaban, derrochándolos. </a:t>
            </a:r>
          </a:p>
          <a:p>
            <a:pPr marL="101598" indent="0" algn="just">
              <a:buNone/>
            </a:pPr>
            <a:endParaRPr lang="es-ES" sz="35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628247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90" y="1616297"/>
            <a:ext cx="10215155" cy="4513060"/>
          </a:xfrm>
        </p:spPr>
        <p:txBody>
          <a:bodyPr>
            <a:noAutofit/>
          </a:bodyPr>
          <a:lstStyle/>
          <a:p>
            <a:pPr marL="101598" indent="0" algn="just">
              <a:buNone/>
            </a:pPr>
            <a:r>
              <a:rPr lang="es-ES" sz="3800" b="1" dirty="0">
                <a:latin typeface="Roboto Condensed" panose="020B0604020202020204"/>
              </a:rPr>
              <a:t>Roban los empleadores cuando retienen de sus empleados los beneficios que les prometieron, o permiten que se atrase el pago de sus salarios, o los fuerzan a trabajar fuera de horario sin la debida remuneración, o los privan de cualquier otra consideración que razonablemente tienen derecho a esperar</a:t>
            </a:r>
            <a:r>
              <a:rPr lang="es-ES" sz="3800" b="1" dirty="0" smtClean="0">
                <a:latin typeface="Roboto Condensed" panose="020B0604020202020204"/>
              </a:rPr>
              <a:t>.</a:t>
            </a:r>
            <a:endParaRPr lang="es-ES" sz="38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521762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90" y="1616297"/>
            <a:ext cx="10215155" cy="4513060"/>
          </a:xfrm>
        </p:spPr>
        <p:txBody>
          <a:bodyPr>
            <a:noAutofit/>
          </a:bodyPr>
          <a:lstStyle/>
          <a:p>
            <a:pPr marL="101598" indent="0" algn="just">
              <a:buNone/>
            </a:pPr>
            <a:r>
              <a:rPr lang="es-ES" sz="4200" b="1" dirty="0">
                <a:latin typeface="Roboto Condensed" panose="020B0604020202020204"/>
              </a:rPr>
              <a:t>Roban quienes ocultan mercancías de un inspector de aduana o las desfiguran en cualquier forma, o los que falsean sus declaraciones de impuestos, o quienes defraudan a los mercaderes incurriendo en deudas que nunca pueden ser cubiertas, o </a:t>
            </a:r>
            <a:r>
              <a:rPr lang="es-ES" sz="4200" b="1" dirty="0" smtClean="0">
                <a:latin typeface="Roboto Condensed" panose="020B0604020202020204"/>
              </a:rPr>
              <a:t>los que en vista de una</a:t>
            </a:r>
            <a:endParaRPr lang="es-ES" sz="42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004054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a:solidFill>
                  <a:schemeClr val="bg1"/>
                </a:solidFill>
                <a:latin typeface="Roboto Condensed" panose="020B0604020202020204"/>
              </a:rPr>
              <a:t>INTRODUCCIÓN</a:t>
            </a: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849087" y="1971619"/>
            <a:ext cx="10306594" cy="4011170"/>
          </a:xfrm>
        </p:spPr>
        <p:txBody>
          <a:bodyPr>
            <a:noAutofit/>
          </a:bodyPr>
          <a:lstStyle/>
          <a:p>
            <a:pPr marL="0" indent="0" algn="just">
              <a:buNone/>
            </a:pPr>
            <a:r>
              <a:rPr lang="es-ES" sz="4000" b="1" dirty="0" smtClean="0">
                <a:latin typeface="Roboto Condensed" panose="020B0604020202020204"/>
              </a:rPr>
              <a:t>Se </a:t>
            </a:r>
            <a:r>
              <a:rPr lang="es-ES" sz="4000" b="1" dirty="0">
                <a:latin typeface="Roboto Condensed" panose="020B0604020202020204"/>
              </a:rPr>
              <a:t>encuentra en Houston, Texas, Estados Unidos, y es la autopista más ancha del mundo, en cuanto a número de carriles se </a:t>
            </a:r>
            <a:r>
              <a:rPr lang="es-ES" sz="4000" b="1" dirty="0" smtClean="0">
                <a:latin typeface="Roboto Condensed" panose="020B0604020202020204"/>
              </a:rPr>
              <a:t>refiere</a:t>
            </a:r>
            <a:r>
              <a:rPr lang="es-ES" sz="4000" b="1" dirty="0">
                <a:latin typeface="Roboto Condensed" panose="020B0604020202020204"/>
              </a:rPr>
              <a:t>, tiene 26. Ésta forma parte de la Carretera Interestatal I-10, inaugurada en 1957 y cuya longitud es de casi 4.000 kilómetros. </a:t>
            </a:r>
            <a:endParaRPr lang="es-ES" sz="4000" b="1" dirty="0" smtClean="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pic>
        <p:nvPicPr>
          <p:cNvPr id="5" name="Imagen 4"/>
          <p:cNvPicPr>
            <a:picLocks noChangeAspect="1"/>
          </p:cNvPicPr>
          <p:nvPr/>
        </p:nvPicPr>
        <p:blipFill>
          <a:blip r:embed="rId4"/>
          <a:stretch>
            <a:fillRect/>
          </a:stretch>
        </p:blipFill>
        <p:spPr>
          <a:xfrm>
            <a:off x="9476077" y="800582"/>
            <a:ext cx="1679604" cy="957744"/>
          </a:xfrm>
          <a:prstGeom prst="rect">
            <a:avLst/>
          </a:prstGeom>
        </p:spPr>
      </p:pic>
    </p:spTree>
    <p:extLst>
      <p:ext uri="{BB962C8B-B14F-4D97-AF65-F5344CB8AC3E}">
        <p14:creationId xmlns:p14="http://schemas.microsoft.com/office/powerpoint/2010/main" val="2503637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90" y="1616297"/>
            <a:ext cx="10215155" cy="4513060"/>
          </a:xfrm>
        </p:spPr>
        <p:txBody>
          <a:bodyPr>
            <a:noAutofit/>
          </a:bodyPr>
          <a:lstStyle/>
          <a:p>
            <a:pPr marL="101598" indent="0" algn="just">
              <a:buNone/>
            </a:pPr>
            <a:r>
              <a:rPr lang="es-ES" sz="4200" b="1" dirty="0" smtClean="0">
                <a:latin typeface="Roboto Condensed" panose="020B0604020202020204"/>
              </a:rPr>
              <a:t>de </a:t>
            </a:r>
            <a:r>
              <a:rPr lang="es-ES" sz="4200" b="1" dirty="0">
                <a:latin typeface="Roboto Condensed" panose="020B0604020202020204"/>
              </a:rPr>
              <a:t>una bancarrota inminente transfieren sus propiedades a un amigo, con el entendimiento de que más tarde le serán devueltas, o quienes recurren a cualquiera de las llamadas tretas de comerciante. </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741694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90" y="1616297"/>
            <a:ext cx="10215155" cy="4513060"/>
          </a:xfrm>
        </p:spPr>
        <p:txBody>
          <a:bodyPr>
            <a:noAutofit/>
          </a:bodyPr>
          <a:lstStyle/>
          <a:p>
            <a:pPr marL="101598" indent="0" algn="just">
              <a:buNone/>
            </a:pPr>
            <a:r>
              <a:rPr lang="es-ES" sz="4200" b="1" dirty="0">
                <a:latin typeface="Roboto Condensed" panose="020B0604020202020204"/>
              </a:rPr>
              <a:t>Podemos robar a otros en formas más sutiles: quitándoles su fe en Dios mediante la duda y la crítica; mediante el efecto destructor de un mal ejemplo, cuando ellos esperaban de nosotros una conducta muy diferente; </a:t>
            </a:r>
            <a:r>
              <a:rPr lang="es-ES" sz="4200" b="1" dirty="0" smtClean="0">
                <a:latin typeface="Roboto Condensed" panose="020B0604020202020204"/>
              </a:rPr>
              <a:t>confundiéndolos</a:t>
            </a:r>
            <a:endParaRPr lang="es-ES" sz="42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760810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53590" y="1616297"/>
            <a:ext cx="10215155" cy="4513060"/>
          </a:xfrm>
        </p:spPr>
        <p:txBody>
          <a:bodyPr>
            <a:noAutofit/>
          </a:bodyPr>
          <a:lstStyle/>
          <a:p>
            <a:pPr marL="101598" indent="0" algn="just">
              <a:buNone/>
            </a:pPr>
            <a:r>
              <a:rPr lang="es-ES" sz="4200" b="1" dirty="0" smtClean="0">
                <a:latin typeface="Roboto Condensed" panose="020B0604020202020204"/>
              </a:rPr>
              <a:t>o </a:t>
            </a:r>
            <a:r>
              <a:rPr lang="es-ES" sz="4200" b="1" dirty="0">
                <a:latin typeface="Roboto Condensed" panose="020B0604020202020204"/>
              </a:rPr>
              <a:t>dejándolos perplejos mediante declaraciones que no están preparados para entender; con chismes calumniosos y perniciosos que pueden despojarlos de su buen nombre y carácter.</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743903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1828800"/>
            <a:ext cx="10215155" cy="5029200"/>
          </a:xfrm>
        </p:spPr>
        <p:txBody>
          <a:bodyPr>
            <a:noAutofit/>
          </a:bodyPr>
          <a:lstStyle/>
          <a:p>
            <a:pPr marL="101598" indent="0" algn="just">
              <a:buNone/>
            </a:pPr>
            <a:r>
              <a:rPr lang="es-ES" sz="4000" b="1" dirty="0">
                <a:latin typeface="Roboto Condensed" panose="020B0604020202020204"/>
              </a:rPr>
              <a:t>Cualquiera que retiene de otro lo que en justicia le pertenece, o se apodera de lo ajeno para su propio uso, está robando. El aceptar como propios el reconocimiento por el trabajo o las ideas de otros; el usar lo ajeno sin permiso, o el aprovecharse de otro en cualquier forma, todo eso también es robar. </a:t>
            </a:r>
            <a:r>
              <a:rPr lang="es-ES" sz="4000" b="1" dirty="0" smtClean="0">
                <a:latin typeface="Roboto Condensed" panose="020B0604020202020204"/>
              </a:rPr>
              <a:t>CBA T1 cap. 85</a:t>
            </a:r>
            <a:endParaRPr lang="es-ES" sz="4000" b="1" dirty="0">
              <a:latin typeface="Roboto Condensed" panose="020B0604020202020204"/>
            </a:endParaRPr>
          </a:p>
          <a:p>
            <a:pPr marL="101598" indent="0" algn="just">
              <a:buNone/>
            </a:pPr>
            <a:endParaRPr lang="es-ES" sz="42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2214278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2142311"/>
            <a:ext cx="10215155" cy="3487783"/>
          </a:xfrm>
        </p:spPr>
        <p:txBody>
          <a:bodyPr>
            <a:noAutofit/>
          </a:bodyPr>
          <a:lstStyle/>
          <a:p>
            <a:pPr marL="101598" indent="0" algn="ctr">
              <a:buNone/>
            </a:pPr>
            <a:r>
              <a:rPr lang="es-ES" sz="7200" b="1" dirty="0" smtClean="0">
                <a:solidFill>
                  <a:srgbClr val="0070C0"/>
                </a:solidFill>
                <a:latin typeface="Roboto Condensed" panose="020B0604020202020204"/>
              </a:rPr>
              <a:t>IX</a:t>
            </a:r>
            <a:endParaRPr lang="es-ES" sz="7200" b="1" dirty="0">
              <a:solidFill>
                <a:srgbClr val="0070C0"/>
              </a:solidFill>
              <a:latin typeface="Roboto Condensed" panose="020B0604020202020204"/>
            </a:endParaRPr>
          </a:p>
          <a:p>
            <a:pPr marL="101598" indent="0" algn="ctr">
              <a:buNone/>
            </a:pPr>
            <a:r>
              <a:rPr lang="es-ES" sz="6000" b="1" dirty="0">
                <a:latin typeface="Roboto Condensed" panose="020B0604020202020204"/>
              </a:rPr>
              <a:t>No </a:t>
            </a:r>
            <a:r>
              <a:rPr lang="es-ES" sz="6000" b="1" dirty="0" smtClean="0">
                <a:latin typeface="Roboto Condensed" panose="020B0604020202020204"/>
              </a:rPr>
              <a:t>levantarás falso testimonio contra tu prójimo</a:t>
            </a:r>
          </a:p>
          <a:p>
            <a:pPr marL="101598" indent="0" algn="ctr">
              <a:buNone/>
            </a:pPr>
            <a:r>
              <a:rPr lang="es-ES" sz="5400" b="1" dirty="0" smtClean="0">
                <a:latin typeface="Roboto Condensed" panose="020B0604020202020204"/>
              </a:rPr>
              <a:t>Ex. 20:16</a:t>
            </a:r>
            <a:endParaRPr lang="es-ES" sz="54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384430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1698169"/>
            <a:ext cx="10215155" cy="4646569"/>
          </a:xfrm>
        </p:spPr>
        <p:txBody>
          <a:bodyPr>
            <a:noAutofit/>
          </a:bodyPr>
          <a:lstStyle/>
          <a:p>
            <a:pPr marL="101598" indent="0" algn="just">
              <a:buNone/>
            </a:pPr>
            <a:r>
              <a:rPr lang="es-ES" sz="4000" b="1" dirty="0">
                <a:latin typeface="Roboto Condensed" panose="020B0604020202020204"/>
              </a:rPr>
              <a:t>La mentira acerca de cualquier asunto, todo intento o propósito de engañar a nuestro prójimo, están incluidos en este mandamiento. La falsedad consiste en la intención de engañar. Mediante una mirada, un ademán, una expresión del semblante, se puede mentir tan eficazmente como si se usaran palabras.</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628093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1698169"/>
            <a:ext cx="10215155" cy="4646569"/>
          </a:xfrm>
        </p:spPr>
        <p:txBody>
          <a:bodyPr>
            <a:noAutofit/>
          </a:bodyPr>
          <a:lstStyle/>
          <a:p>
            <a:pPr marL="101598" indent="0" algn="just">
              <a:buNone/>
            </a:pPr>
            <a:r>
              <a:rPr lang="es-ES" sz="4200" b="1" dirty="0">
                <a:latin typeface="Roboto Condensed" panose="020B0604020202020204"/>
              </a:rPr>
              <a:t>Toda exageración intencionada, toda insinuación o palabras indirectas dichas con el fin de producir un concepto erróneo o exagerado, hasta la exposición de los hechos de manera que den una idea equivocada, todo esto es mentir. </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506275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2129248"/>
            <a:ext cx="10215155" cy="4428311"/>
          </a:xfrm>
        </p:spPr>
        <p:txBody>
          <a:bodyPr>
            <a:noAutofit/>
          </a:bodyPr>
          <a:lstStyle/>
          <a:p>
            <a:pPr marL="101598" indent="0" algn="just">
              <a:buNone/>
            </a:pPr>
            <a:r>
              <a:rPr lang="es-ES" sz="3800" b="1" dirty="0" smtClean="0">
                <a:latin typeface="Roboto Condensed" panose="020B0604020202020204"/>
              </a:rPr>
              <a:t>Este </a:t>
            </a:r>
            <a:r>
              <a:rPr lang="es-ES" sz="3800" b="1" dirty="0">
                <a:latin typeface="Roboto Condensed" panose="020B0604020202020204"/>
              </a:rPr>
              <a:t>precepto </a:t>
            </a:r>
            <a:r>
              <a:rPr lang="es-ES" sz="3800" b="1" dirty="0" smtClean="0">
                <a:latin typeface="Roboto Condensed" panose="020B0604020202020204"/>
              </a:rPr>
              <a:t>prohíbe </a:t>
            </a:r>
            <a:r>
              <a:rPr lang="es-ES" sz="3800" b="1" dirty="0">
                <a:latin typeface="Roboto Condensed" panose="020B0604020202020204"/>
              </a:rPr>
              <a:t>todo intento de dañar la reputación de nuestros semejantes por medio de tergiversaciones o suposiciones malintencionadas, mediante calumnias o </a:t>
            </a:r>
            <a:r>
              <a:rPr lang="es-ES" sz="3800" b="1" dirty="0" smtClean="0">
                <a:latin typeface="Roboto Condensed" panose="020B0604020202020204"/>
              </a:rPr>
              <a:t>chismes</a:t>
            </a:r>
            <a:r>
              <a:rPr lang="es-ES" sz="3800" b="1" dirty="0">
                <a:latin typeface="Roboto Condensed" panose="020B0604020202020204"/>
              </a:rPr>
              <a:t>. Hasta la supresión intencional de la verdad, hecha con el fin de perjudicar a otros, es una violación del noveno mandamiento. </a:t>
            </a:r>
            <a:endParaRPr lang="es-ES" sz="3800" b="1" dirty="0" smtClean="0">
              <a:latin typeface="Roboto Condensed" panose="020B0604020202020204"/>
            </a:endParaRPr>
          </a:p>
          <a:p>
            <a:pPr marL="101598" indent="0" algn="just">
              <a:buNone/>
            </a:pPr>
            <a:r>
              <a:rPr lang="es-ES" sz="3800" b="1" dirty="0" smtClean="0">
                <a:latin typeface="Roboto Condensed" panose="020B0604020202020204"/>
              </a:rPr>
              <a:t>HPP pg. 316,317</a:t>
            </a:r>
            <a:endParaRPr lang="es-ES" sz="3800" b="1" dirty="0">
              <a:latin typeface="Roboto Condensed" panose="020B0604020202020204"/>
            </a:endParaRPr>
          </a:p>
          <a:p>
            <a:pPr marL="101598" indent="0" algn="just">
              <a:buNone/>
            </a:pPr>
            <a:endParaRPr lang="es-ES" sz="42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197831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1698169"/>
            <a:ext cx="10215155" cy="4646569"/>
          </a:xfrm>
        </p:spPr>
        <p:txBody>
          <a:bodyPr>
            <a:noAutofit/>
          </a:bodyPr>
          <a:lstStyle/>
          <a:p>
            <a:pPr marL="101598" indent="0" algn="just">
              <a:buNone/>
            </a:pPr>
            <a:r>
              <a:rPr lang="es-ES" sz="4000" b="1" dirty="0">
                <a:latin typeface="Roboto Condensed" panose="020B0604020202020204"/>
              </a:rPr>
              <a:t>Encuentran una emoción maligna en hacer resaltar los defectos de conducta de otros, en juzgar sus motivos y criticar sus esfuerzos. Este mandamiento también puede ser quebrantado por los que se quedan en silencio cuando oyen que un inocente es calumniado injustamente. </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4008004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1698169"/>
            <a:ext cx="10215155" cy="4646569"/>
          </a:xfrm>
        </p:spPr>
        <p:txBody>
          <a:bodyPr>
            <a:noAutofit/>
          </a:bodyPr>
          <a:lstStyle/>
          <a:p>
            <a:pPr marL="101598" indent="0" algn="just">
              <a:buNone/>
            </a:pPr>
            <a:r>
              <a:rPr lang="es-ES" sz="4000" b="1" dirty="0">
                <a:latin typeface="Roboto Condensed" panose="020B0604020202020204"/>
              </a:rPr>
              <a:t>Cualquiera que desfigura, de cualquier manera, la verdad exacta para obtener una ventaja personal o por cualquier otro propósito, es culpable de dar "falso testimonio". La supresión de la verdad que podría perjudicarnos o perjudicar a otros, también significa dar "falso testimonio". </a:t>
            </a:r>
            <a:endParaRPr lang="es-ES" sz="4000" b="1" dirty="0" smtClean="0">
              <a:latin typeface="Roboto Condensed" panose="020B0604020202020204"/>
            </a:endParaRPr>
          </a:p>
          <a:p>
            <a:pPr marL="101598" indent="0" algn="just">
              <a:buNone/>
            </a:pPr>
            <a:r>
              <a:rPr lang="es-ES" sz="4000" b="1" dirty="0" smtClean="0">
                <a:latin typeface="Roboto Condensed" panose="020B0604020202020204"/>
              </a:rPr>
              <a:t>CBA T1 cap. 85</a:t>
            </a:r>
            <a:endParaRPr lang="es-ES" sz="40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824365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a:solidFill>
                  <a:schemeClr val="bg1"/>
                </a:solidFill>
                <a:latin typeface="Roboto Condensed" panose="020B0604020202020204"/>
              </a:rPr>
              <a:t>INTRODUCCIÓN</a:t>
            </a: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1085701" y="1971619"/>
            <a:ext cx="9952414" cy="4011170"/>
          </a:xfrm>
        </p:spPr>
        <p:txBody>
          <a:bodyPr>
            <a:noAutofit/>
          </a:bodyPr>
          <a:lstStyle/>
          <a:p>
            <a:pPr marL="0" indent="0" algn="just">
              <a:buNone/>
            </a:pPr>
            <a:r>
              <a:rPr lang="es-ES" sz="4000" b="1" dirty="0" smtClean="0">
                <a:latin typeface="Roboto Condensed" panose="020B0604020202020204"/>
              </a:rPr>
              <a:t>La </a:t>
            </a:r>
            <a:r>
              <a:rPr lang="es-ES" sz="4000" b="1" dirty="0">
                <a:latin typeface="Roboto Condensed" panose="020B0604020202020204"/>
              </a:rPr>
              <a:t>interestatal 10 se encarga de unir Santa Mónica, en California, con Jacksonville, en Florida</a:t>
            </a:r>
            <a:r>
              <a:rPr lang="es-ES" sz="4000" b="1" dirty="0" smtClean="0">
                <a:latin typeface="Roboto Condensed" panose="020B0604020202020204"/>
              </a:rPr>
              <a:t>. La </a:t>
            </a:r>
            <a:r>
              <a:rPr lang="es-ES" sz="4000" b="1" dirty="0">
                <a:latin typeface="Roboto Condensed" panose="020B0604020202020204"/>
              </a:rPr>
              <a:t>impresionante Katy Freeway soporta la circulación de unos 220.000 vehículos cada día, aproximadamente. </a:t>
            </a:r>
            <a:endParaRPr lang="es-ES" sz="4000" b="1" dirty="0" smtClean="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pic>
        <p:nvPicPr>
          <p:cNvPr id="5" name="Imagen 4"/>
          <p:cNvPicPr>
            <a:picLocks noChangeAspect="1"/>
          </p:cNvPicPr>
          <p:nvPr/>
        </p:nvPicPr>
        <p:blipFill>
          <a:blip r:embed="rId4"/>
          <a:stretch>
            <a:fillRect/>
          </a:stretch>
        </p:blipFill>
        <p:spPr>
          <a:xfrm>
            <a:off x="9661780" y="856821"/>
            <a:ext cx="1682642" cy="957155"/>
          </a:xfrm>
          <a:prstGeom prst="rect">
            <a:avLst/>
          </a:prstGeom>
        </p:spPr>
      </p:pic>
    </p:spTree>
    <p:extLst>
      <p:ext uri="{BB962C8B-B14F-4D97-AF65-F5344CB8AC3E}">
        <p14:creationId xmlns:p14="http://schemas.microsoft.com/office/powerpoint/2010/main" val="2599819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836024" y="1738389"/>
            <a:ext cx="10215155" cy="4570615"/>
          </a:xfrm>
        </p:spPr>
        <p:txBody>
          <a:bodyPr>
            <a:noAutofit/>
          </a:bodyPr>
          <a:lstStyle/>
          <a:p>
            <a:pPr marL="101598" indent="0" algn="ctr">
              <a:buNone/>
            </a:pPr>
            <a:r>
              <a:rPr lang="es-ES" sz="6000" b="1" dirty="0" smtClean="0">
                <a:solidFill>
                  <a:srgbClr val="0070C0"/>
                </a:solidFill>
                <a:latin typeface="Roboto Condensed" panose="020B0604020202020204"/>
              </a:rPr>
              <a:t>X</a:t>
            </a:r>
            <a:endParaRPr lang="es-ES" sz="6000" b="1" dirty="0">
              <a:solidFill>
                <a:srgbClr val="0070C0"/>
              </a:solidFill>
              <a:latin typeface="Roboto Condensed" panose="020B0604020202020204"/>
            </a:endParaRPr>
          </a:p>
          <a:p>
            <a:pPr marL="101598" indent="0" algn="ctr">
              <a:buNone/>
            </a:pPr>
            <a:r>
              <a:rPr lang="es-ES" sz="4800" b="1" dirty="0">
                <a:latin typeface="Roboto Condensed" panose="020B0604020202020204"/>
              </a:rPr>
              <a:t>No </a:t>
            </a:r>
            <a:r>
              <a:rPr lang="es-ES" sz="4800" b="1" dirty="0" smtClean="0">
                <a:latin typeface="Roboto Condensed" panose="020B0604020202020204"/>
              </a:rPr>
              <a:t>codiciarás la casa de tu prójimo, ni desearás su mujer, mi esclavo, ni esclava, ni buey, ni asno, ni cosa alguna de las que le pertenecen.</a:t>
            </a:r>
          </a:p>
          <a:p>
            <a:pPr marL="101598" indent="0" algn="ctr">
              <a:buNone/>
            </a:pPr>
            <a:r>
              <a:rPr lang="es-ES" sz="4800" b="1" dirty="0" smtClean="0">
                <a:latin typeface="Roboto Condensed" panose="020B0604020202020204"/>
              </a:rPr>
              <a:t>Ex. 20: 17</a:t>
            </a:r>
            <a:endParaRPr lang="es-ES" sz="48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790993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1698169"/>
            <a:ext cx="10215155" cy="4646569"/>
          </a:xfrm>
        </p:spPr>
        <p:txBody>
          <a:bodyPr>
            <a:noAutofit/>
          </a:bodyPr>
          <a:lstStyle/>
          <a:p>
            <a:pPr marL="101598" indent="0" algn="just">
              <a:buNone/>
            </a:pPr>
            <a:r>
              <a:rPr lang="es-ES" sz="3800" b="1" dirty="0">
                <a:latin typeface="Roboto Condensed" panose="020B0604020202020204"/>
              </a:rPr>
              <a:t>El décimo mandamiento ataca la raíz misma de todos los pecados, al prohibir el deseo egoísta, del cual nace el acto pecaminoso. El que, obedeciendo a la ley de Dios, se abstiene de abrigar hasta el deseo pecaminoso de poseer lo que pertenece a otro, no será culpable de un mal acto contra sus semejantes</a:t>
            </a:r>
            <a:r>
              <a:rPr lang="es-ES" sz="3800" b="1" dirty="0" smtClean="0">
                <a:latin typeface="Roboto Condensed" panose="020B0604020202020204"/>
              </a:rPr>
              <a:t>. HPP pg. 318</a:t>
            </a:r>
            <a:endParaRPr lang="es-ES" sz="38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584133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1698169"/>
            <a:ext cx="10215155" cy="4646569"/>
          </a:xfrm>
        </p:spPr>
        <p:txBody>
          <a:bodyPr>
            <a:noAutofit/>
          </a:bodyPr>
          <a:lstStyle/>
          <a:p>
            <a:pPr marL="101598" indent="0" algn="just">
              <a:buNone/>
            </a:pPr>
            <a:r>
              <a:rPr lang="es-ES" sz="4000" b="1" dirty="0">
                <a:latin typeface="Roboto Condensed" panose="020B0604020202020204"/>
              </a:rPr>
              <a:t>El décimo mandamiento complementa al octavo pues la codicia es la raíz de la cual crece el robo. En realidad, el décimo mandamiento toca las raíces de los otros nueve. Representa un avance notable más allá de la moral de cualquier otro antiguo código. </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496091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1698169"/>
            <a:ext cx="10215155" cy="4646569"/>
          </a:xfrm>
        </p:spPr>
        <p:txBody>
          <a:bodyPr>
            <a:noAutofit/>
          </a:bodyPr>
          <a:lstStyle/>
          <a:p>
            <a:pPr marL="101598" indent="0" algn="just">
              <a:buNone/>
            </a:pPr>
            <a:r>
              <a:rPr lang="es-ES" sz="4000" b="1" dirty="0">
                <a:latin typeface="Roboto Condensed" panose="020B0604020202020204"/>
              </a:rPr>
              <a:t> La mayoría de los códigos no fueron más allá de los hechos y unos pocos tomaron en cuenta las palabras, pero ninguno tuvo el propósito de moderar los pensamientos. Esta prohibición es fundamental para la experiencia humana porque penetra hasta los motivos que están detrás de los actos externos.</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8956651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1737358"/>
            <a:ext cx="10215155" cy="4646569"/>
          </a:xfrm>
        </p:spPr>
        <p:txBody>
          <a:bodyPr>
            <a:noAutofit/>
          </a:bodyPr>
          <a:lstStyle/>
          <a:p>
            <a:pPr marL="101598" indent="0" algn="just">
              <a:buNone/>
            </a:pPr>
            <a:r>
              <a:rPr lang="es-ES" sz="3800" b="1" dirty="0" smtClean="0">
                <a:latin typeface="Roboto Condensed" panose="020B0604020202020204"/>
              </a:rPr>
              <a:t>Nos </a:t>
            </a:r>
            <a:r>
              <a:rPr lang="es-ES" sz="3800" b="1" dirty="0">
                <a:latin typeface="Roboto Condensed" panose="020B0604020202020204"/>
              </a:rPr>
              <a:t>enseña que Dios ve el corazón (1 Sam. 16: 7; 1 Rey. 8: 39; 1 </a:t>
            </a:r>
            <a:r>
              <a:rPr lang="es-ES" sz="3800" b="1" dirty="0" err="1">
                <a:latin typeface="Roboto Condensed" panose="020B0604020202020204"/>
              </a:rPr>
              <a:t>Crón</a:t>
            </a:r>
            <a:r>
              <a:rPr lang="es-ES" sz="3800" b="1" dirty="0">
                <a:latin typeface="Roboto Condensed" panose="020B0604020202020204"/>
              </a:rPr>
              <a:t>. 28: 9; </a:t>
            </a:r>
            <a:r>
              <a:rPr lang="es-ES" sz="3800" b="1" dirty="0" err="1">
                <a:latin typeface="Roboto Condensed" panose="020B0604020202020204"/>
              </a:rPr>
              <a:t>Heb</a:t>
            </a:r>
            <a:r>
              <a:rPr lang="es-ES" sz="3800" b="1" dirty="0">
                <a:latin typeface="Roboto Condensed" panose="020B0604020202020204"/>
              </a:rPr>
              <a:t>. 4: 13) y se preocupa menos del acto externo que del pensamiento del cual brotó la acción. Establece el principio según el cual los mismos pensamientos de nuestro corazón están bajo la jurisdicción de la ley de Dios, y que somos tan responsables por ellos como por nuestras acciones.</a:t>
            </a: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4197212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901338" y="1920240"/>
            <a:ext cx="10215155" cy="4646569"/>
          </a:xfrm>
        </p:spPr>
        <p:txBody>
          <a:bodyPr>
            <a:noAutofit/>
          </a:bodyPr>
          <a:lstStyle/>
          <a:p>
            <a:pPr marL="101598" indent="0" algn="just">
              <a:buNone/>
            </a:pPr>
            <a:r>
              <a:rPr lang="es-ES" sz="4000" b="1" dirty="0">
                <a:latin typeface="Roboto Condensed" panose="020B0604020202020204"/>
              </a:rPr>
              <a:t>El mal pensamiento acariciado promueve un mal deseo, el cual a su tiempo da a luz una mala acción (Prov. 4: 23; </a:t>
            </a:r>
            <a:r>
              <a:rPr lang="es-ES" sz="4000" b="1" dirty="0" err="1">
                <a:latin typeface="Roboto Condensed" panose="020B0604020202020204"/>
              </a:rPr>
              <a:t>Sant</a:t>
            </a:r>
            <a:r>
              <a:rPr lang="es-ES" sz="4000" b="1" dirty="0">
                <a:latin typeface="Roboto Condensed" panose="020B0604020202020204"/>
              </a:rPr>
              <a:t>. 1: 13-15). Este mandamiento básico revela la profunda verdad de que no somos los impotentes esclavos de nuestros deseos y nuestras pasiones naturales. </a:t>
            </a:r>
            <a:endParaRPr lang="es-ES" sz="4000" b="1" dirty="0" smtClean="0">
              <a:latin typeface="Roboto Condensed" panose="020B0604020202020204"/>
            </a:endParaRPr>
          </a:p>
          <a:p>
            <a:pPr marL="101598" indent="0" algn="just">
              <a:buNone/>
            </a:pPr>
            <a:endParaRPr lang="es-ES" sz="38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766618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894136" y="1639546"/>
            <a:ext cx="10215155" cy="4712184"/>
          </a:xfrm>
        </p:spPr>
        <p:txBody>
          <a:bodyPr>
            <a:noAutofit/>
          </a:bodyPr>
          <a:lstStyle/>
          <a:p>
            <a:pPr marL="101598" indent="0" algn="just">
              <a:buNone/>
            </a:pPr>
            <a:r>
              <a:rPr lang="es-ES" sz="4200" b="1" dirty="0" smtClean="0">
                <a:latin typeface="Roboto Condensed" panose="020B0604020202020204"/>
              </a:rPr>
              <a:t>Dentro </a:t>
            </a:r>
            <a:r>
              <a:rPr lang="es-ES" sz="4200" b="1" dirty="0">
                <a:latin typeface="Roboto Condensed" panose="020B0604020202020204"/>
              </a:rPr>
              <a:t>de nosotros hay una fuerza, la voluntad, que, bajo el control de Cristo, puede someter cada pasión y deseo ilegítimos (Fil. 2: 13). Además, es un resumen del Decálogo al afirmar que el hombre es esencialmente un ente moral libre. </a:t>
            </a:r>
            <a:r>
              <a:rPr lang="es-ES" sz="4200" b="1" dirty="0" smtClean="0">
                <a:latin typeface="Roboto Condensed" panose="020B0604020202020204"/>
              </a:rPr>
              <a:t>CBA T1 cap. 85</a:t>
            </a:r>
            <a:endParaRPr lang="es-ES" sz="3800" b="1" dirty="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1967290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smtClean="0">
                <a:solidFill>
                  <a:schemeClr val="bg1"/>
                </a:solidFill>
                <a:latin typeface="Roboto Condensed" panose="020B0604020202020204"/>
              </a:rPr>
              <a:t>LLAMADO</a:t>
            </a:r>
            <a:endParaRPr lang="es-CR" sz="4000" b="1" dirty="0">
              <a:solidFill>
                <a:schemeClr val="bg1"/>
              </a:solidFill>
              <a:latin typeface="Roboto Condensed" panose="020B0604020202020204"/>
            </a:endParaRP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776357" y="1918933"/>
            <a:ext cx="10568065" cy="4076920"/>
          </a:xfrm>
        </p:spPr>
        <p:txBody>
          <a:bodyPr>
            <a:noAutofit/>
          </a:bodyPr>
          <a:lstStyle/>
          <a:p>
            <a:pPr marL="0" indent="0" algn="just">
              <a:buNone/>
            </a:pPr>
            <a:r>
              <a:rPr lang="es-ES" sz="4200" b="1" dirty="0" smtClean="0">
                <a:solidFill>
                  <a:srgbClr val="0070C0"/>
                </a:solidFill>
                <a:latin typeface="Roboto Condensed" panose="020B0604020202020204"/>
              </a:rPr>
              <a:t>Reavivamiento es </a:t>
            </a:r>
            <a:r>
              <a:rPr lang="es-ES" sz="4200" b="1" dirty="0" smtClean="0">
                <a:solidFill>
                  <a:srgbClr val="0070C0"/>
                </a:solidFill>
                <a:latin typeface="Roboto Condensed" panose="020B0604020202020204"/>
              </a:rPr>
              <a:t>transitar </a:t>
            </a:r>
            <a:r>
              <a:rPr lang="es-ES" sz="4200" b="1" dirty="0" smtClean="0">
                <a:solidFill>
                  <a:srgbClr val="0070C0"/>
                </a:solidFill>
                <a:latin typeface="Roboto Condensed" panose="020B0604020202020204"/>
              </a:rPr>
              <a:t>con seguridad en la autopista de 10 carriles de la ley de Dios. </a:t>
            </a:r>
          </a:p>
          <a:p>
            <a:pPr marL="0" indent="0" algn="just">
              <a:buNone/>
            </a:pPr>
            <a:r>
              <a:rPr lang="es-ES" sz="4200" b="1" dirty="0" smtClean="0">
                <a:latin typeface="Roboto Condensed" panose="020B0604020202020204"/>
              </a:rPr>
              <a:t>¿Es su deseo aprender a relacionarse con nuestro prójimo respetando estos seis principios de paz y orden?</a:t>
            </a:r>
            <a:endParaRPr lang="es-ES" sz="4200" b="1" dirty="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648544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a:solidFill>
                  <a:schemeClr val="bg1"/>
                </a:solidFill>
                <a:latin typeface="Roboto Condensed" panose="020B0604020202020204"/>
              </a:rPr>
              <a:t>INTRODUCCIÓN</a:t>
            </a: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1085700" y="1971619"/>
            <a:ext cx="10109169" cy="4011170"/>
          </a:xfrm>
        </p:spPr>
        <p:txBody>
          <a:bodyPr>
            <a:noAutofit/>
          </a:bodyPr>
          <a:lstStyle/>
          <a:p>
            <a:pPr marL="0" indent="0" algn="just">
              <a:buNone/>
            </a:pPr>
            <a:r>
              <a:rPr lang="es-ES" sz="4000" b="1" dirty="0" smtClean="0">
                <a:latin typeface="Roboto Condensed" panose="020B0604020202020204"/>
              </a:rPr>
              <a:t>Ésta </a:t>
            </a:r>
            <a:r>
              <a:rPr lang="es-ES" sz="4000" b="1" dirty="0">
                <a:latin typeface="Roboto Condensed" panose="020B0604020202020204"/>
              </a:rPr>
              <a:t>llega a tener 26 carriles en su punto de máxima complejidad: 12 de ellos corresponden a carriles principales, 8 son de acceso o salida y otros 6 destinados a vehículos de alta ocupación.</a:t>
            </a:r>
            <a:endParaRPr lang="es-ES" sz="4000" b="1" dirty="0" smtClean="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pic>
        <p:nvPicPr>
          <p:cNvPr id="5" name="Imagen 4"/>
          <p:cNvPicPr>
            <a:picLocks noChangeAspect="1"/>
          </p:cNvPicPr>
          <p:nvPr/>
        </p:nvPicPr>
        <p:blipFill>
          <a:blip r:embed="rId4"/>
          <a:stretch>
            <a:fillRect/>
          </a:stretch>
        </p:blipFill>
        <p:spPr>
          <a:xfrm>
            <a:off x="9788232" y="1034233"/>
            <a:ext cx="1682642" cy="957155"/>
          </a:xfrm>
          <a:prstGeom prst="rect">
            <a:avLst/>
          </a:prstGeom>
        </p:spPr>
      </p:pic>
    </p:spTree>
    <p:extLst>
      <p:ext uri="{BB962C8B-B14F-4D97-AF65-F5344CB8AC3E}">
        <p14:creationId xmlns:p14="http://schemas.microsoft.com/office/powerpoint/2010/main" val="1066559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61BD3-6851-4CDE-A496-A9844F85703B}"/>
              </a:ext>
            </a:extLst>
          </p:cNvPr>
          <p:cNvSpPr>
            <a:spLocks noGrp="1"/>
          </p:cNvSpPr>
          <p:nvPr>
            <p:ph type="title"/>
          </p:nvPr>
        </p:nvSpPr>
        <p:spPr/>
        <p:txBody>
          <a:bodyPr>
            <a:normAutofit/>
          </a:bodyPr>
          <a:lstStyle/>
          <a:p>
            <a:r>
              <a:rPr lang="es-CR" sz="4000" b="1" dirty="0">
                <a:solidFill>
                  <a:schemeClr val="bg1"/>
                </a:solidFill>
                <a:latin typeface="Roboto Condensed" panose="020B0604020202020204"/>
              </a:rPr>
              <a:t>INTRODUCCIÓN</a:t>
            </a:r>
          </a:p>
        </p:txBody>
      </p:sp>
      <p:sp>
        <p:nvSpPr>
          <p:cNvPr id="3" name="Marcador de contenido 2">
            <a:extLst>
              <a:ext uri="{FF2B5EF4-FFF2-40B4-BE49-F238E27FC236}">
                <a16:creationId xmlns:a16="http://schemas.microsoft.com/office/drawing/2014/main" id="{43929C60-15E0-42F5-9445-8793B89B18C0}"/>
              </a:ext>
            </a:extLst>
          </p:cNvPr>
          <p:cNvSpPr>
            <a:spLocks noGrp="1"/>
          </p:cNvSpPr>
          <p:nvPr>
            <p:ph type="body" idx="1"/>
          </p:nvPr>
        </p:nvSpPr>
        <p:spPr>
          <a:xfrm>
            <a:off x="888274" y="1989170"/>
            <a:ext cx="10254343" cy="4437756"/>
          </a:xfrm>
        </p:spPr>
        <p:txBody>
          <a:bodyPr>
            <a:noAutofit/>
          </a:bodyPr>
          <a:lstStyle/>
          <a:p>
            <a:pPr marL="0" indent="0" algn="just">
              <a:buNone/>
            </a:pPr>
            <a:r>
              <a:rPr lang="es-ES" sz="4200" b="1" dirty="0" smtClean="0">
                <a:latin typeface="Roboto Condensed" panose="020B0604020202020204"/>
              </a:rPr>
              <a:t>Dios nos ha dejado una autopista de 10 carriles para transitar en paz y sin tropiezo en nuestra </a:t>
            </a:r>
            <a:r>
              <a:rPr lang="es-ES" sz="4200" b="1" dirty="0">
                <a:latin typeface="Roboto Condensed" panose="020B0604020202020204"/>
              </a:rPr>
              <a:t>experiencia cristiana: </a:t>
            </a:r>
            <a:r>
              <a:rPr lang="es-ES" sz="4200" b="1" dirty="0" smtClean="0">
                <a:latin typeface="Roboto Condensed" panose="020B0604020202020204"/>
              </a:rPr>
              <a:t>“Mucha </a:t>
            </a:r>
            <a:r>
              <a:rPr lang="es-ES" sz="4200" b="1" dirty="0">
                <a:latin typeface="Roboto Condensed" panose="020B0604020202020204"/>
              </a:rPr>
              <a:t>paz tienen los que aman tu ley</a:t>
            </a:r>
            <a:r>
              <a:rPr lang="es-ES" sz="4200" b="1" dirty="0" smtClean="0">
                <a:latin typeface="Roboto Condensed" panose="020B0604020202020204"/>
              </a:rPr>
              <a:t>, y </a:t>
            </a:r>
            <a:r>
              <a:rPr lang="es-ES" sz="4200" b="1" dirty="0">
                <a:latin typeface="Roboto Condensed" panose="020B0604020202020204"/>
              </a:rPr>
              <a:t>no hay para ellos </a:t>
            </a:r>
            <a:r>
              <a:rPr lang="es-ES" sz="4200" b="1" dirty="0" smtClean="0">
                <a:latin typeface="Roboto Condensed" panose="020B0604020202020204"/>
              </a:rPr>
              <a:t>tropiezo”. Hoy estudiaremos los seis carriles para tener buenas relaciones con todas las personas.</a:t>
            </a:r>
            <a:endParaRPr lang="es-ES" sz="4200" b="1" dirty="0">
              <a:latin typeface="Roboto Condensed" panose="020B0604020202020204"/>
            </a:endParaRPr>
          </a:p>
          <a:p>
            <a:pPr marL="0" indent="0" algn="just">
              <a:buNone/>
            </a:pPr>
            <a:endParaRPr lang="es-ES" sz="4000" b="1" dirty="0" smtClean="0">
              <a:latin typeface="Roboto Condensed" panose="020B0604020202020204"/>
            </a:endParaRPr>
          </a:p>
        </p:txBody>
      </p:sp>
      <p:pic>
        <p:nvPicPr>
          <p:cNvPr id="6" name="Picture 4" descr="Imagen relacionada">
            <a:extLst>
              <a:ext uri="{FF2B5EF4-FFF2-40B4-BE49-F238E27FC236}">
                <a16:creationId xmlns:a16="http://schemas.microsoft.com/office/drawing/2014/main" id="{2D2C81E0-0081-4534-94EC-C0657A4F1F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sultado de imagen para logo de mayordomia">
            <a:extLst>
              <a:ext uri="{FF2B5EF4-FFF2-40B4-BE49-F238E27FC236}">
                <a16:creationId xmlns:a16="http://schemas.microsoft.com/office/drawing/2014/main" id="{08EFCB1E-0B1C-44AF-AAFE-831251339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6760FB-827A-4FA7-807D-3F073731EFF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2385554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1071154" y="2143816"/>
            <a:ext cx="10019212" cy="3672912"/>
          </a:xfrm>
        </p:spPr>
        <p:txBody>
          <a:bodyPr>
            <a:noAutofit/>
          </a:bodyPr>
          <a:lstStyle/>
          <a:p>
            <a:pPr marL="101598" indent="0" algn="ctr">
              <a:buNone/>
            </a:pPr>
            <a:r>
              <a:rPr lang="es-ES" sz="6000" b="1" dirty="0">
                <a:solidFill>
                  <a:srgbClr val="0070C0"/>
                </a:solidFill>
                <a:latin typeface="Roboto Condensed" panose="020B0604020202020204"/>
              </a:rPr>
              <a:t>V</a:t>
            </a:r>
            <a:endParaRPr lang="es-ES" sz="6000" b="1" dirty="0" smtClean="0">
              <a:solidFill>
                <a:srgbClr val="0070C0"/>
              </a:solidFill>
              <a:latin typeface="Roboto Condensed" panose="020B0604020202020204"/>
            </a:endParaRPr>
          </a:p>
          <a:p>
            <a:pPr marL="101598" indent="0" algn="ctr">
              <a:buNone/>
            </a:pPr>
            <a:r>
              <a:rPr lang="es-ES" sz="5400" b="1" dirty="0" smtClean="0">
                <a:latin typeface="Roboto Condensed" panose="020B0604020202020204"/>
              </a:rPr>
              <a:t>Honra </a:t>
            </a:r>
            <a:r>
              <a:rPr lang="es-ES" sz="5400" b="1" dirty="0">
                <a:latin typeface="Roboto Condensed" panose="020B0604020202020204"/>
              </a:rPr>
              <a:t>a tu padre y a tu madre, para que tus días se alarguen en la tierra que Jehová tu Dios te da</a:t>
            </a:r>
            <a:r>
              <a:rPr lang="es-ES" sz="5400" b="1" dirty="0" smtClean="0">
                <a:latin typeface="Roboto Condensed" panose="020B0604020202020204"/>
              </a:rPr>
              <a:t>.        </a:t>
            </a:r>
            <a:r>
              <a:rPr lang="es-ES" sz="4800" b="1" dirty="0" smtClean="0">
                <a:latin typeface="Roboto Condensed" panose="020B0604020202020204"/>
              </a:rPr>
              <a:t>Ex. 20: 12</a:t>
            </a:r>
            <a:endParaRPr lang="es-ES" sz="48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3697225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1071154" y="1960934"/>
            <a:ext cx="10019212" cy="3672912"/>
          </a:xfrm>
        </p:spPr>
        <p:txBody>
          <a:bodyPr>
            <a:noAutofit/>
          </a:bodyPr>
          <a:lstStyle/>
          <a:p>
            <a:pPr marL="101598" indent="0" algn="just">
              <a:buNone/>
            </a:pPr>
            <a:r>
              <a:rPr lang="es-ES" sz="4200" b="1" dirty="0">
                <a:latin typeface="Roboto Condensed" panose="020B0604020202020204"/>
              </a:rPr>
              <a:t>Se debe a los padres mayor grado de amor y respeto que a ninguna otra persona. El quinto mandamiento no sólo requiere que los hijos sean respetuosos, sumisos y obedientes a sus padres, </a:t>
            </a:r>
            <a:endParaRPr lang="es-ES" sz="42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7167944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58AA4ABA-B426-4214-81D5-21235679123F}"/>
              </a:ext>
            </a:extLst>
          </p:cNvPr>
          <p:cNvSpPr/>
          <p:nvPr/>
        </p:nvSpPr>
        <p:spPr>
          <a:xfrm rot="5400000">
            <a:off x="8404798" y="501030"/>
            <a:ext cx="1021600" cy="1013396"/>
          </a:xfrm>
          <a:prstGeom prst="rtTriangle">
            <a:avLst/>
          </a:prstGeom>
          <a:solidFill>
            <a:srgbClr val="FC9804"/>
          </a:solidFill>
          <a:ln>
            <a:solidFill>
              <a:srgbClr val="FC980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2" name="Título 1">
            <a:extLst>
              <a:ext uri="{FF2B5EF4-FFF2-40B4-BE49-F238E27FC236}">
                <a16:creationId xmlns:a16="http://schemas.microsoft.com/office/drawing/2014/main" id="{2EEE8E1F-DAC9-4F02-A52F-4849486C0003}"/>
              </a:ext>
            </a:extLst>
          </p:cNvPr>
          <p:cNvSpPr>
            <a:spLocks noGrp="1"/>
          </p:cNvSpPr>
          <p:nvPr>
            <p:ph type="title"/>
          </p:nvPr>
        </p:nvSpPr>
        <p:spPr>
          <a:xfrm>
            <a:off x="0" y="496928"/>
            <a:ext cx="8408900" cy="1021599"/>
          </a:xfrm>
          <a:solidFill>
            <a:srgbClr val="FC9804"/>
          </a:solidFill>
          <a:ln>
            <a:solidFill>
              <a:srgbClr val="FC9804"/>
            </a:solidFill>
          </a:ln>
          <a:effectLst>
            <a:outerShdw blurRad="50800" dist="38100" dir="5400000" algn="t" rotWithShape="0">
              <a:prstClr val="black">
                <a:alpha val="40000"/>
              </a:prstClr>
            </a:outerShdw>
          </a:effectLst>
          <a:scene3d>
            <a:camera prst="perspectiveFront"/>
            <a:lightRig rig="threePt" dir="t"/>
          </a:scene3d>
        </p:spPr>
        <p:txBody>
          <a:bodyPr>
            <a:normAutofit/>
          </a:bodyPr>
          <a:lstStyle/>
          <a:p>
            <a:pPr algn="ctr"/>
            <a:r>
              <a:rPr lang="es-CR" b="1" dirty="0">
                <a:latin typeface="Roboto Condensed" panose="020B0604020202020204"/>
              </a:rPr>
              <a:t>    </a:t>
            </a:r>
            <a:r>
              <a:rPr lang="es-CR" b="1" dirty="0" smtClean="0">
                <a:latin typeface="Roboto Condensed" panose="020B0604020202020204"/>
              </a:rPr>
              <a:t>AMAR AL PRÓJIMO</a:t>
            </a:r>
            <a:endParaRPr lang="es-CR" b="1" dirty="0">
              <a:latin typeface="Roboto Condensed" panose="020B0604020202020204"/>
            </a:endParaRPr>
          </a:p>
        </p:txBody>
      </p:sp>
      <p:sp>
        <p:nvSpPr>
          <p:cNvPr id="3" name="Marcador de contenido 2">
            <a:extLst>
              <a:ext uri="{FF2B5EF4-FFF2-40B4-BE49-F238E27FC236}">
                <a16:creationId xmlns:a16="http://schemas.microsoft.com/office/drawing/2014/main" id="{12091AA0-FFDC-4006-A97E-7595D759A1AF}"/>
              </a:ext>
            </a:extLst>
          </p:cNvPr>
          <p:cNvSpPr>
            <a:spLocks noGrp="1"/>
          </p:cNvSpPr>
          <p:nvPr>
            <p:ph type="body" idx="1"/>
          </p:nvPr>
        </p:nvSpPr>
        <p:spPr>
          <a:xfrm>
            <a:off x="822960" y="1712736"/>
            <a:ext cx="10398034" cy="4514435"/>
          </a:xfrm>
        </p:spPr>
        <p:txBody>
          <a:bodyPr>
            <a:noAutofit/>
          </a:bodyPr>
          <a:lstStyle/>
          <a:p>
            <a:pPr marL="101598" indent="0" algn="just">
              <a:buNone/>
            </a:pPr>
            <a:r>
              <a:rPr lang="es-ES" sz="4000" b="1" dirty="0" smtClean="0">
                <a:latin typeface="Roboto Condensed" panose="020B0604020202020204"/>
              </a:rPr>
              <a:t>sino </a:t>
            </a:r>
            <a:r>
              <a:rPr lang="es-ES" sz="4000" b="1" dirty="0">
                <a:latin typeface="Roboto Condensed" panose="020B0604020202020204"/>
              </a:rPr>
              <a:t>que también los amen y sean tiernos con ellos, que alivien sus cuidados. que escuden su reputación, y que les ayuden y consuelen en su vejez. También encarga sean considerados con los ministros y gobernantes, y con todos aquellos en quienes Dios ha delegado autoridad.  </a:t>
            </a:r>
            <a:r>
              <a:rPr lang="es-ES" sz="4000" b="1" dirty="0" smtClean="0">
                <a:latin typeface="Roboto Condensed" panose="020B0604020202020204"/>
              </a:rPr>
              <a:t>    HPP pg.316 </a:t>
            </a:r>
            <a:endParaRPr lang="es-ES" sz="4000" b="1" dirty="0" smtClean="0">
              <a:latin typeface="Roboto Condensed" panose="020B0604020202020204"/>
            </a:endParaRPr>
          </a:p>
        </p:txBody>
      </p:sp>
      <p:pic>
        <p:nvPicPr>
          <p:cNvPr id="4" name="Picture 4" descr="Imagen relacionada">
            <a:extLst>
              <a:ext uri="{FF2B5EF4-FFF2-40B4-BE49-F238E27FC236}">
                <a16:creationId xmlns:a16="http://schemas.microsoft.com/office/drawing/2014/main" id="{643748BC-381C-4012-97AA-743626FE1E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15" b="21208"/>
          <a:stretch/>
        </p:blipFill>
        <p:spPr bwMode="auto">
          <a:xfrm>
            <a:off x="10828653" y="5882042"/>
            <a:ext cx="1031538" cy="8549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Resultado de imagen para logo de mayordomia">
            <a:extLst>
              <a:ext uri="{FF2B5EF4-FFF2-40B4-BE49-F238E27FC236}">
                <a16:creationId xmlns:a16="http://schemas.microsoft.com/office/drawing/2014/main" id="{25793A4A-2424-4DCE-B486-B1DC1A375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3725">
            <a:off x="10285327" y="5920490"/>
            <a:ext cx="1086652" cy="7780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BEE447DD-BAEB-4F98-A67D-C7AA373AC010}"/>
              </a:ext>
            </a:extLst>
          </p:cNvPr>
          <p:cNvSpPr txBox="1"/>
          <p:nvPr/>
        </p:nvSpPr>
        <p:spPr>
          <a:xfrm>
            <a:off x="9653804" y="6619009"/>
            <a:ext cx="2349698" cy="261610"/>
          </a:xfrm>
          <a:prstGeom prst="rect">
            <a:avLst/>
          </a:prstGeom>
          <a:noFill/>
        </p:spPr>
        <p:txBody>
          <a:bodyPr wrap="square" rtlCol="0">
            <a:spAutoFit/>
          </a:bodyPr>
          <a:lstStyle/>
          <a:p>
            <a:pPr algn="ctr"/>
            <a:r>
              <a:rPr lang="es-CR" sz="1100" b="1" dirty="0">
                <a:latin typeface="Arial Black" panose="020B0A04020102020204" pitchFamily="34" charset="0"/>
                <a:ea typeface="Roboto Condensed" panose="020B0604020202020204" charset="0"/>
              </a:rPr>
              <a:t>Comunión y Misión</a:t>
            </a:r>
          </a:p>
        </p:txBody>
      </p:sp>
    </p:spTree>
    <p:extLst>
      <p:ext uri="{BB962C8B-B14F-4D97-AF65-F5344CB8AC3E}">
        <p14:creationId xmlns:p14="http://schemas.microsoft.com/office/powerpoint/2010/main" val="4260509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2427</Words>
  <Application>Microsoft Office PowerPoint</Application>
  <PresentationFormat>Panorámica</PresentationFormat>
  <Paragraphs>195</Paragraphs>
  <Slides>47</Slides>
  <Notes>41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Arial Black</vt:lpstr>
      <vt:lpstr>Arvo</vt:lpstr>
      <vt:lpstr>Calibri</vt:lpstr>
      <vt:lpstr>Calibri Light</vt:lpstr>
      <vt:lpstr>Roboto Condensed</vt:lpstr>
      <vt:lpstr>Tema de Office</vt:lpstr>
      <vt:lpstr>REAVIVAMIENTO ES: APRENDER A UBICARSE PARTE 2</vt:lpstr>
      <vt:lpstr>INTRODUCCIÓN</vt:lpstr>
      <vt:lpstr>INTRODUCCIÓN</vt:lpstr>
      <vt:lpstr>INTRODUCCIÓN</vt:lpstr>
      <vt:lpstr>INTRODUCCIÓN</vt:lpstr>
      <vt:lpstr>INTRODUCCIÓN</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    AMAR AL PRÓJIMO</vt:lpstr>
      <vt:lpstr>LLAMADO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14</cp:revision>
  <dcterms:created xsi:type="dcterms:W3CDTF">2019-04-14T20:56:17Z</dcterms:created>
  <dcterms:modified xsi:type="dcterms:W3CDTF">2019-04-15T03:24:41Z</dcterms:modified>
</cp:coreProperties>
</file>