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1" r:id="rId3"/>
    <p:sldId id="293" r:id="rId4"/>
    <p:sldId id="257" r:id="rId5"/>
    <p:sldId id="259" r:id="rId6"/>
    <p:sldId id="263" r:id="rId7"/>
    <p:sldId id="294" r:id="rId8"/>
    <p:sldId id="288" r:id="rId9"/>
    <p:sldId id="289" r:id="rId10"/>
    <p:sldId id="295" r:id="rId11"/>
    <p:sldId id="292" r:id="rId12"/>
    <p:sldId id="264" r:id="rId13"/>
    <p:sldId id="296" r:id="rId14"/>
    <p:sldId id="299" r:id="rId15"/>
    <p:sldId id="300" r:id="rId16"/>
    <p:sldId id="297" r:id="rId17"/>
    <p:sldId id="298" r:id="rId18"/>
    <p:sldId id="267" r:id="rId19"/>
    <p:sldId id="268" r:id="rId20"/>
    <p:sldId id="269" r:id="rId21"/>
    <p:sldId id="270" r:id="rId22"/>
    <p:sldId id="271" r:id="rId23"/>
    <p:sldId id="272" r:id="rId24"/>
    <p:sldId id="273" r:id="rId25"/>
    <p:sldId id="274" r:id="rId26"/>
    <p:sldId id="278" r:id="rId27"/>
    <p:sldId id="301" r:id="rId28"/>
    <p:sldId id="280" r:id="rId29"/>
    <p:sldId id="281" r:id="rId30"/>
    <p:sldId id="276" r:id="rId31"/>
    <p:sldId id="275" r:id="rId32"/>
    <p:sldId id="279" r:id="rId33"/>
    <p:sldId id="282" r:id="rId34"/>
    <p:sldId id="283" r:id="rId35"/>
    <p:sldId id="302" r:id="rId36"/>
    <p:sldId id="284" r:id="rId37"/>
    <p:sldId id="285" r:id="rId38"/>
    <p:sldId id="286" r:id="rId39"/>
    <p:sldId id="287" r:id="rId40"/>
    <p:sldId id="260" r:id="rId41"/>
    <p:sldId id="261" r:id="rId42"/>
    <p:sldId id="262" r:id="rId43"/>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60"/>
  </p:normalViewPr>
  <p:slideViewPr>
    <p:cSldViewPr snapToGrid="0">
      <p:cViewPr varScale="1">
        <p:scale>
          <a:sx n="69" d="100"/>
          <a:sy n="69" d="100"/>
        </p:scale>
        <p:origin x="448"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s-CO"/>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64987EB0-F869-4E57-BF5D-88DA288535D7}" type="datetimeFigureOut">
              <a:rPr lang="es-CO" smtClean="0"/>
              <a:t>4/03/2022</a:t>
            </a:fld>
            <a:endParaRPr lang="es-CO"/>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B00B1B26-82AD-41F2-B5EE-7B2595A52B18}" type="slidenum">
              <a:rPr lang="es-CO" smtClean="0"/>
              <a:t>‹Nº›</a:t>
            </a:fld>
            <a:endParaRPr lang="es-CO"/>
          </a:p>
        </p:txBody>
      </p:sp>
    </p:spTree>
    <p:extLst>
      <p:ext uri="{BB962C8B-B14F-4D97-AF65-F5344CB8AC3E}">
        <p14:creationId xmlns:p14="http://schemas.microsoft.com/office/powerpoint/2010/main" val="2417576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64987EB0-F869-4E57-BF5D-88DA288535D7}" type="datetimeFigureOut">
              <a:rPr lang="es-CO" smtClean="0"/>
              <a:t>4/03/2022</a:t>
            </a:fld>
            <a:endParaRPr lang="es-CO"/>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B00B1B26-82AD-41F2-B5EE-7B2595A52B18}" type="slidenum">
              <a:rPr lang="es-CO" smtClean="0"/>
              <a:t>‹Nº›</a:t>
            </a:fld>
            <a:endParaRPr lang="es-CO"/>
          </a:p>
        </p:txBody>
      </p:sp>
    </p:spTree>
    <p:extLst>
      <p:ext uri="{BB962C8B-B14F-4D97-AF65-F5344CB8AC3E}">
        <p14:creationId xmlns:p14="http://schemas.microsoft.com/office/powerpoint/2010/main" val="4069348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64987EB0-F869-4E57-BF5D-88DA288535D7}" type="datetimeFigureOut">
              <a:rPr lang="es-CO" smtClean="0"/>
              <a:t>4/03/2022</a:t>
            </a:fld>
            <a:endParaRPr lang="es-CO"/>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B00B1B26-82AD-41F2-B5EE-7B2595A52B18}" type="slidenum">
              <a:rPr lang="es-CO" smtClean="0"/>
              <a:t>‹Nº›</a:t>
            </a:fld>
            <a:endParaRPr lang="es-CO"/>
          </a:p>
        </p:txBody>
      </p:sp>
    </p:spTree>
    <p:extLst>
      <p:ext uri="{BB962C8B-B14F-4D97-AF65-F5344CB8AC3E}">
        <p14:creationId xmlns:p14="http://schemas.microsoft.com/office/powerpoint/2010/main" val="3917700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64987EB0-F869-4E57-BF5D-88DA288535D7}" type="datetimeFigureOut">
              <a:rPr lang="es-CO" smtClean="0"/>
              <a:t>4/03/2022</a:t>
            </a:fld>
            <a:endParaRPr lang="es-CO"/>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B00B1B26-82AD-41F2-B5EE-7B2595A52B18}" type="slidenum">
              <a:rPr lang="es-CO" smtClean="0"/>
              <a:t>‹Nº›</a:t>
            </a:fld>
            <a:endParaRPr lang="es-CO"/>
          </a:p>
        </p:txBody>
      </p:sp>
    </p:spTree>
    <p:extLst>
      <p:ext uri="{BB962C8B-B14F-4D97-AF65-F5344CB8AC3E}">
        <p14:creationId xmlns:p14="http://schemas.microsoft.com/office/powerpoint/2010/main" val="2034696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64987EB0-F869-4E57-BF5D-88DA288535D7}" type="datetimeFigureOut">
              <a:rPr lang="es-CO" smtClean="0"/>
              <a:t>4/03/2022</a:t>
            </a:fld>
            <a:endParaRPr lang="es-CO"/>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CO"/>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B00B1B26-82AD-41F2-B5EE-7B2595A52B18}" type="slidenum">
              <a:rPr lang="es-CO" smtClean="0"/>
              <a:t>‹Nº›</a:t>
            </a:fld>
            <a:endParaRPr lang="es-CO"/>
          </a:p>
        </p:txBody>
      </p:sp>
    </p:spTree>
    <p:extLst>
      <p:ext uri="{BB962C8B-B14F-4D97-AF65-F5344CB8AC3E}">
        <p14:creationId xmlns:p14="http://schemas.microsoft.com/office/powerpoint/2010/main" val="3546273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a:xfrm>
            <a:off x="838200" y="6356350"/>
            <a:ext cx="2743200" cy="365125"/>
          </a:xfrm>
          <a:prstGeom prst="rect">
            <a:avLst/>
          </a:prstGeom>
        </p:spPr>
        <p:txBody>
          <a:bodyPr/>
          <a:lstStyle/>
          <a:p>
            <a:fld id="{64987EB0-F869-4E57-BF5D-88DA288535D7}" type="datetimeFigureOut">
              <a:rPr lang="es-CO" smtClean="0"/>
              <a:t>4/03/2022</a:t>
            </a:fld>
            <a:endParaRPr lang="es-CO"/>
          </a:p>
        </p:txBody>
      </p:sp>
      <p:sp>
        <p:nvSpPr>
          <p:cNvPr id="6" name="Marcador de pie de página 5"/>
          <p:cNvSpPr>
            <a:spLocks noGrp="1"/>
          </p:cNvSpPr>
          <p:nvPr>
            <p:ph type="ftr" sz="quarter" idx="11"/>
          </p:nvPr>
        </p:nvSpPr>
        <p:spPr>
          <a:xfrm>
            <a:off x="4038600" y="6356350"/>
            <a:ext cx="4114800" cy="365125"/>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8610600" y="6356350"/>
            <a:ext cx="2743200" cy="365125"/>
          </a:xfrm>
          <a:prstGeom prst="rect">
            <a:avLst/>
          </a:prstGeom>
        </p:spPr>
        <p:txBody>
          <a:bodyPr/>
          <a:lstStyle/>
          <a:p>
            <a:fld id="{B00B1B26-82AD-41F2-B5EE-7B2595A52B18}" type="slidenum">
              <a:rPr lang="es-CO" smtClean="0"/>
              <a:t>‹Nº›</a:t>
            </a:fld>
            <a:endParaRPr lang="es-CO"/>
          </a:p>
        </p:txBody>
      </p:sp>
    </p:spTree>
    <p:extLst>
      <p:ext uri="{BB962C8B-B14F-4D97-AF65-F5344CB8AC3E}">
        <p14:creationId xmlns:p14="http://schemas.microsoft.com/office/powerpoint/2010/main" val="847325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a:xfrm>
            <a:off x="838200" y="6356350"/>
            <a:ext cx="2743200" cy="365125"/>
          </a:xfrm>
          <a:prstGeom prst="rect">
            <a:avLst/>
          </a:prstGeom>
        </p:spPr>
        <p:txBody>
          <a:bodyPr/>
          <a:lstStyle/>
          <a:p>
            <a:fld id="{64987EB0-F869-4E57-BF5D-88DA288535D7}" type="datetimeFigureOut">
              <a:rPr lang="es-CO" smtClean="0"/>
              <a:t>4/03/2022</a:t>
            </a:fld>
            <a:endParaRPr lang="es-CO"/>
          </a:p>
        </p:txBody>
      </p:sp>
      <p:sp>
        <p:nvSpPr>
          <p:cNvPr id="8" name="Marcador de pie de página 7"/>
          <p:cNvSpPr>
            <a:spLocks noGrp="1"/>
          </p:cNvSpPr>
          <p:nvPr>
            <p:ph type="ftr" sz="quarter" idx="11"/>
          </p:nvPr>
        </p:nvSpPr>
        <p:spPr>
          <a:xfrm>
            <a:off x="4038600" y="6356350"/>
            <a:ext cx="4114800" cy="365125"/>
          </a:xfrm>
          <a:prstGeom prst="rect">
            <a:avLst/>
          </a:prstGeom>
        </p:spPr>
        <p:txBody>
          <a:bodyPr/>
          <a:lstStyle/>
          <a:p>
            <a:endParaRPr lang="es-CO"/>
          </a:p>
        </p:txBody>
      </p:sp>
      <p:sp>
        <p:nvSpPr>
          <p:cNvPr id="9" name="Marcador de número de diapositiva 8"/>
          <p:cNvSpPr>
            <a:spLocks noGrp="1"/>
          </p:cNvSpPr>
          <p:nvPr>
            <p:ph type="sldNum" sz="quarter" idx="12"/>
          </p:nvPr>
        </p:nvSpPr>
        <p:spPr>
          <a:xfrm>
            <a:off x="8610600" y="6356350"/>
            <a:ext cx="2743200" cy="365125"/>
          </a:xfrm>
          <a:prstGeom prst="rect">
            <a:avLst/>
          </a:prstGeom>
        </p:spPr>
        <p:txBody>
          <a:bodyPr/>
          <a:lstStyle/>
          <a:p>
            <a:fld id="{B00B1B26-82AD-41F2-B5EE-7B2595A52B18}" type="slidenum">
              <a:rPr lang="es-CO" smtClean="0"/>
              <a:t>‹Nº›</a:t>
            </a:fld>
            <a:endParaRPr lang="es-CO"/>
          </a:p>
        </p:txBody>
      </p:sp>
    </p:spTree>
    <p:extLst>
      <p:ext uri="{BB962C8B-B14F-4D97-AF65-F5344CB8AC3E}">
        <p14:creationId xmlns:p14="http://schemas.microsoft.com/office/powerpoint/2010/main" val="2163299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a:xfrm>
            <a:off x="838200" y="6356350"/>
            <a:ext cx="2743200" cy="365125"/>
          </a:xfrm>
          <a:prstGeom prst="rect">
            <a:avLst/>
          </a:prstGeom>
        </p:spPr>
        <p:txBody>
          <a:bodyPr/>
          <a:lstStyle/>
          <a:p>
            <a:fld id="{64987EB0-F869-4E57-BF5D-88DA288535D7}" type="datetimeFigureOut">
              <a:rPr lang="es-CO" smtClean="0"/>
              <a:t>4/03/2022</a:t>
            </a:fld>
            <a:endParaRPr lang="es-CO"/>
          </a:p>
        </p:txBody>
      </p:sp>
      <p:sp>
        <p:nvSpPr>
          <p:cNvPr id="4" name="Marcador de pie de página 3"/>
          <p:cNvSpPr>
            <a:spLocks noGrp="1"/>
          </p:cNvSpPr>
          <p:nvPr>
            <p:ph type="ftr" sz="quarter" idx="11"/>
          </p:nvPr>
        </p:nvSpPr>
        <p:spPr>
          <a:xfrm>
            <a:off x="4038600" y="6356350"/>
            <a:ext cx="4114800" cy="365125"/>
          </a:xfrm>
          <a:prstGeom prst="rect">
            <a:avLst/>
          </a:prstGeom>
        </p:spPr>
        <p:txBody>
          <a:bodyPr/>
          <a:lstStyle/>
          <a:p>
            <a:endParaRPr lang="es-CO"/>
          </a:p>
        </p:txBody>
      </p:sp>
      <p:sp>
        <p:nvSpPr>
          <p:cNvPr id="5" name="Marcador de número de diapositiva 4"/>
          <p:cNvSpPr>
            <a:spLocks noGrp="1"/>
          </p:cNvSpPr>
          <p:nvPr>
            <p:ph type="sldNum" sz="quarter" idx="12"/>
          </p:nvPr>
        </p:nvSpPr>
        <p:spPr>
          <a:xfrm>
            <a:off x="8610600" y="6356350"/>
            <a:ext cx="2743200" cy="365125"/>
          </a:xfrm>
          <a:prstGeom prst="rect">
            <a:avLst/>
          </a:prstGeom>
        </p:spPr>
        <p:txBody>
          <a:bodyPr/>
          <a:lstStyle/>
          <a:p>
            <a:fld id="{B00B1B26-82AD-41F2-B5EE-7B2595A52B18}" type="slidenum">
              <a:rPr lang="es-CO" smtClean="0"/>
              <a:t>‹Nº›</a:t>
            </a:fld>
            <a:endParaRPr lang="es-CO"/>
          </a:p>
        </p:txBody>
      </p:sp>
    </p:spTree>
    <p:extLst>
      <p:ext uri="{BB962C8B-B14F-4D97-AF65-F5344CB8AC3E}">
        <p14:creationId xmlns:p14="http://schemas.microsoft.com/office/powerpoint/2010/main" val="2892712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838200" y="6356350"/>
            <a:ext cx="2743200" cy="365125"/>
          </a:xfrm>
          <a:prstGeom prst="rect">
            <a:avLst/>
          </a:prstGeom>
        </p:spPr>
        <p:txBody>
          <a:bodyPr/>
          <a:lstStyle/>
          <a:p>
            <a:fld id="{64987EB0-F869-4E57-BF5D-88DA288535D7}" type="datetimeFigureOut">
              <a:rPr lang="es-CO" smtClean="0"/>
              <a:t>4/03/2022</a:t>
            </a:fld>
            <a:endParaRPr lang="es-CO"/>
          </a:p>
        </p:txBody>
      </p:sp>
      <p:sp>
        <p:nvSpPr>
          <p:cNvPr id="3" name="Marcador de pie de página 2"/>
          <p:cNvSpPr>
            <a:spLocks noGrp="1"/>
          </p:cNvSpPr>
          <p:nvPr>
            <p:ph type="ftr" sz="quarter" idx="11"/>
          </p:nvPr>
        </p:nvSpPr>
        <p:spPr>
          <a:xfrm>
            <a:off x="4038600" y="6356350"/>
            <a:ext cx="4114800" cy="365125"/>
          </a:xfrm>
          <a:prstGeom prst="rect">
            <a:avLst/>
          </a:prstGeom>
        </p:spPr>
        <p:txBody>
          <a:bodyPr/>
          <a:lstStyle/>
          <a:p>
            <a:endParaRPr lang="es-CO" dirty="0"/>
          </a:p>
        </p:txBody>
      </p:sp>
      <p:sp>
        <p:nvSpPr>
          <p:cNvPr id="4" name="Marcador de número de diapositiva 3"/>
          <p:cNvSpPr>
            <a:spLocks noGrp="1"/>
          </p:cNvSpPr>
          <p:nvPr>
            <p:ph type="sldNum" sz="quarter" idx="12"/>
          </p:nvPr>
        </p:nvSpPr>
        <p:spPr>
          <a:xfrm>
            <a:off x="8610600" y="6356350"/>
            <a:ext cx="2743200" cy="365125"/>
          </a:xfrm>
          <a:prstGeom prst="rect">
            <a:avLst/>
          </a:prstGeom>
        </p:spPr>
        <p:txBody>
          <a:bodyPr/>
          <a:lstStyle/>
          <a:p>
            <a:fld id="{B00B1B26-82AD-41F2-B5EE-7B2595A52B18}" type="slidenum">
              <a:rPr lang="es-CO" smtClean="0"/>
              <a:t>‹Nº›</a:t>
            </a:fld>
            <a:endParaRPr lang="es-CO"/>
          </a:p>
        </p:txBody>
      </p:sp>
    </p:spTree>
    <p:extLst>
      <p:ext uri="{BB962C8B-B14F-4D97-AF65-F5344CB8AC3E}">
        <p14:creationId xmlns:p14="http://schemas.microsoft.com/office/powerpoint/2010/main" val="3295031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a:xfrm>
            <a:off x="838200" y="6356350"/>
            <a:ext cx="2743200" cy="365125"/>
          </a:xfrm>
          <a:prstGeom prst="rect">
            <a:avLst/>
          </a:prstGeom>
        </p:spPr>
        <p:txBody>
          <a:bodyPr/>
          <a:lstStyle/>
          <a:p>
            <a:fld id="{64987EB0-F869-4E57-BF5D-88DA288535D7}" type="datetimeFigureOut">
              <a:rPr lang="es-CO" smtClean="0"/>
              <a:t>4/03/2022</a:t>
            </a:fld>
            <a:endParaRPr lang="es-CO"/>
          </a:p>
        </p:txBody>
      </p:sp>
      <p:sp>
        <p:nvSpPr>
          <p:cNvPr id="6" name="Marcador de pie de página 5"/>
          <p:cNvSpPr>
            <a:spLocks noGrp="1"/>
          </p:cNvSpPr>
          <p:nvPr>
            <p:ph type="ftr" sz="quarter" idx="11"/>
          </p:nvPr>
        </p:nvSpPr>
        <p:spPr>
          <a:xfrm>
            <a:off x="4038600" y="6356350"/>
            <a:ext cx="4114800" cy="365125"/>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8610600" y="6356350"/>
            <a:ext cx="2743200" cy="365125"/>
          </a:xfrm>
          <a:prstGeom prst="rect">
            <a:avLst/>
          </a:prstGeom>
        </p:spPr>
        <p:txBody>
          <a:bodyPr/>
          <a:lstStyle/>
          <a:p>
            <a:fld id="{B00B1B26-82AD-41F2-B5EE-7B2595A52B18}" type="slidenum">
              <a:rPr lang="es-CO" smtClean="0"/>
              <a:t>‹Nº›</a:t>
            </a:fld>
            <a:endParaRPr lang="es-CO"/>
          </a:p>
        </p:txBody>
      </p:sp>
    </p:spTree>
    <p:extLst>
      <p:ext uri="{BB962C8B-B14F-4D97-AF65-F5344CB8AC3E}">
        <p14:creationId xmlns:p14="http://schemas.microsoft.com/office/powerpoint/2010/main" val="283462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a:xfrm>
            <a:off x="838200" y="6356350"/>
            <a:ext cx="2743200" cy="365125"/>
          </a:xfrm>
          <a:prstGeom prst="rect">
            <a:avLst/>
          </a:prstGeom>
        </p:spPr>
        <p:txBody>
          <a:bodyPr/>
          <a:lstStyle/>
          <a:p>
            <a:fld id="{64987EB0-F869-4E57-BF5D-88DA288535D7}" type="datetimeFigureOut">
              <a:rPr lang="es-CO" smtClean="0"/>
              <a:t>4/03/2022</a:t>
            </a:fld>
            <a:endParaRPr lang="es-CO"/>
          </a:p>
        </p:txBody>
      </p:sp>
      <p:sp>
        <p:nvSpPr>
          <p:cNvPr id="6" name="Marcador de pie de página 5"/>
          <p:cNvSpPr>
            <a:spLocks noGrp="1"/>
          </p:cNvSpPr>
          <p:nvPr>
            <p:ph type="ftr" sz="quarter" idx="11"/>
          </p:nvPr>
        </p:nvSpPr>
        <p:spPr>
          <a:xfrm>
            <a:off x="4038600" y="6356350"/>
            <a:ext cx="4114800" cy="365125"/>
          </a:xfrm>
          <a:prstGeom prst="rect">
            <a:avLst/>
          </a:prstGeom>
        </p:spPr>
        <p:txBody>
          <a:bodyPr/>
          <a:lstStyle/>
          <a:p>
            <a:endParaRPr lang="es-CO"/>
          </a:p>
        </p:txBody>
      </p:sp>
      <p:sp>
        <p:nvSpPr>
          <p:cNvPr id="7" name="Marcador de número de diapositiva 6"/>
          <p:cNvSpPr>
            <a:spLocks noGrp="1"/>
          </p:cNvSpPr>
          <p:nvPr>
            <p:ph type="sldNum" sz="quarter" idx="12"/>
          </p:nvPr>
        </p:nvSpPr>
        <p:spPr>
          <a:xfrm>
            <a:off x="8610600" y="6356350"/>
            <a:ext cx="2743200" cy="365125"/>
          </a:xfrm>
          <a:prstGeom prst="rect">
            <a:avLst/>
          </a:prstGeom>
        </p:spPr>
        <p:txBody>
          <a:bodyPr/>
          <a:lstStyle/>
          <a:p>
            <a:fld id="{B00B1B26-82AD-41F2-B5EE-7B2595A52B18}" type="slidenum">
              <a:rPr lang="es-CO" smtClean="0"/>
              <a:t>‹Nº›</a:t>
            </a:fld>
            <a:endParaRPr lang="es-CO"/>
          </a:p>
        </p:txBody>
      </p:sp>
    </p:spTree>
    <p:extLst>
      <p:ext uri="{BB962C8B-B14F-4D97-AF65-F5344CB8AC3E}">
        <p14:creationId xmlns:p14="http://schemas.microsoft.com/office/powerpoint/2010/main" val="869634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Tree>
    <p:extLst>
      <p:ext uri="{BB962C8B-B14F-4D97-AF65-F5344CB8AC3E}">
        <p14:creationId xmlns:p14="http://schemas.microsoft.com/office/powerpoint/2010/main" val="39176213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Book Antiqua" panose="02040602050305030304"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effectLst>
            <a:outerShdw blurRad="38100" dist="38100" dir="2700000" algn="tl">
              <a:srgbClr val="000000">
                <a:alpha val="43137"/>
              </a:srgbClr>
            </a:outerShdw>
          </a:effectLst>
          <a:latin typeface="Book Antiqua" panose="02040602050305030304" pitchFamily="18"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effectLst>
            <a:outerShdw blurRad="38100" dist="38100" dir="2700000" algn="tl">
              <a:srgbClr val="000000">
                <a:alpha val="43137"/>
              </a:srgbClr>
            </a:outerShdw>
          </a:effectLst>
          <a:latin typeface="Book Antiqua" panose="02040602050305030304" pitchFamily="18"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effectLst>
            <a:outerShdw blurRad="38100" dist="38100" dir="2700000" algn="tl">
              <a:srgbClr val="000000">
                <a:alpha val="43137"/>
              </a:srgbClr>
            </a:outerShdw>
          </a:effectLst>
          <a:latin typeface="Book Antiqua" panose="02040602050305030304" pitchFamily="18"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effectLst>
            <a:outerShdw blurRad="38100" dist="38100" dir="2700000" algn="tl">
              <a:srgbClr val="000000">
                <a:alpha val="43137"/>
              </a:srgbClr>
            </a:outerShdw>
          </a:effectLst>
          <a:latin typeface="Book Antiqua" panose="02040602050305030304" pitchFamily="18"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effectLst>
            <a:outerShdw blurRad="38100" dist="38100" dir="2700000" algn="tl">
              <a:srgbClr val="000000">
                <a:alpha val="43137"/>
              </a:srgbClr>
            </a:outerShdw>
          </a:effectLst>
          <a:latin typeface="Book Antiqua" panose="0204060205030503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6" name="Imagen 15"/>
          <p:cNvPicPr>
            <a:picLocks noChangeAspect="1"/>
          </p:cNvPicPr>
          <p:nvPr/>
        </p:nvPicPr>
        <p:blipFill rotWithShape="1">
          <a:blip r:embed="rId3">
            <a:extLst>
              <a:ext uri="{28A0092B-C50C-407E-A947-70E740481C1C}">
                <a14:useLocalDpi xmlns:a14="http://schemas.microsoft.com/office/drawing/2010/main" val="0"/>
              </a:ext>
            </a:extLst>
          </a:blip>
          <a:srcRect t="52164" b="23530"/>
          <a:stretch/>
        </p:blipFill>
        <p:spPr>
          <a:xfrm>
            <a:off x="5515429" y="5460645"/>
            <a:ext cx="6676571" cy="874978"/>
          </a:xfrm>
          <a:prstGeom prst="rect">
            <a:avLst/>
          </a:prstGeom>
        </p:spPr>
      </p:pic>
      <p:pic>
        <p:nvPicPr>
          <p:cNvPr id="3" name="Imagen 2"/>
          <p:cNvPicPr>
            <a:picLocks noChangeAspect="1"/>
          </p:cNvPicPr>
          <p:nvPr/>
        </p:nvPicPr>
        <p:blipFill rotWithShape="1">
          <a:blip r:embed="rId4">
            <a:extLst>
              <a:ext uri="{28A0092B-C50C-407E-A947-70E740481C1C}">
                <a14:useLocalDpi xmlns:a14="http://schemas.microsoft.com/office/drawing/2010/main" val="0"/>
              </a:ext>
            </a:extLst>
          </a:blip>
          <a:srcRect t="14076"/>
          <a:stretch/>
        </p:blipFill>
        <p:spPr>
          <a:xfrm>
            <a:off x="3570099" y="0"/>
            <a:ext cx="8621901" cy="4934857"/>
          </a:xfrm>
          <a:prstGeom prst="rect">
            <a:avLst/>
          </a:prstGeom>
        </p:spPr>
      </p:pic>
      <p:pic>
        <p:nvPicPr>
          <p:cNvPr id="6" name="Imagen 5"/>
          <p:cNvPicPr>
            <a:picLocks noChangeAspect="1"/>
          </p:cNvPicPr>
          <p:nvPr/>
        </p:nvPicPr>
        <p:blipFill rotWithShape="1">
          <a:blip r:embed="rId5" cstate="print">
            <a:extLst>
              <a:ext uri="{28A0092B-C50C-407E-A947-70E740481C1C}">
                <a14:useLocalDpi xmlns:a14="http://schemas.microsoft.com/office/drawing/2010/main" val="0"/>
              </a:ext>
            </a:extLst>
          </a:blip>
          <a:srcRect l="8317" b="70533"/>
          <a:stretch/>
        </p:blipFill>
        <p:spPr>
          <a:xfrm>
            <a:off x="362857" y="2260669"/>
            <a:ext cx="6880077" cy="1005046"/>
          </a:xfrm>
          <a:prstGeom prst="rect">
            <a:avLst/>
          </a:prstGeom>
        </p:spPr>
      </p:pic>
      <p:pic>
        <p:nvPicPr>
          <p:cNvPr id="8" name="Imagen 7"/>
          <p:cNvPicPr>
            <a:picLocks noChangeAspect="1"/>
          </p:cNvPicPr>
          <p:nvPr/>
        </p:nvPicPr>
        <p:blipFill rotWithShape="1">
          <a:blip r:embed="rId6">
            <a:extLst>
              <a:ext uri="{28A0092B-C50C-407E-A947-70E740481C1C}">
                <a14:useLocalDpi xmlns:a14="http://schemas.microsoft.com/office/drawing/2010/main" val="0"/>
              </a:ext>
            </a:extLst>
          </a:blip>
          <a:srcRect l="76768" r="2741" b="9944"/>
          <a:stretch/>
        </p:blipFill>
        <p:spPr>
          <a:xfrm>
            <a:off x="9855200" y="2260669"/>
            <a:ext cx="2061029" cy="3936931"/>
          </a:xfrm>
          <a:prstGeom prst="rect">
            <a:avLst/>
          </a:prstGeom>
        </p:spPr>
      </p:pic>
      <p:pic>
        <p:nvPicPr>
          <p:cNvPr id="9" name="Imagen 8"/>
          <p:cNvPicPr>
            <a:picLocks noChangeAspect="1"/>
          </p:cNvPicPr>
          <p:nvPr/>
        </p:nvPicPr>
        <p:blipFill rotWithShape="1">
          <a:blip r:embed="rId6">
            <a:extLst>
              <a:ext uri="{28A0092B-C50C-407E-A947-70E740481C1C}">
                <a14:useLocalDpi xmlns:a14="http://schemas.microsoft.com/office/drawing/2010/main" val="0"/>
              </a:ext>
            </a:extLst>
          </a:blip>
          <a:srcRect l="56277" r="23810"/>
          <a:stretch/>
        </p:blipFill>
        <p:spPr>
          <a:xfrm>
            <a:off x="8563317" y="2260669"/>
            <a:ext cx="2002973" cy="4371650"/>
          </a:xfrm>
          <a:prstGeom prst="rect">
            <a:avLst/>
          </a:prstGeom>
        </p:spPr>
      </p:pic>
      <p:pic>
        <p:nvPicPr>
          <p:cNvPr id="10" name="Imagen 9"/>
          <p:cNvPicPr>
            <a:picLocks noChangeAspect="1"/>
          </p:cNvPicPr>
          <p:nvPr/>
        </p:nvPicPr>
        <p:blipFill rotWithShape="1">
          <a:blip r:embed="rId6">
            <a:extLst>
              <a:ext uri="{28A0092B-C50C-407E-A947-70E740481C1C}">
                <a14:useLocalDpi xmlns:a14="http://schemas.microsoft.com/office/drawing/2010/main" val="0"/>
              </a:ext>
            </a:extLst>
          </a:blip>
          <a:srcRect l="33911" r="45743"/>
          <a:stretch/>
        </p:blipFill>
        <p:spPr>
          <a:xfrm>
            <a:off x="7242406" y="2260669"/>
            <a:ext cx="2046514" cy="4371650"/>
          </a:xfrm>
          <a:prstGeom prst="rect">
            <a:avLst/>
          </a:prstGeom>
        </p:spPr>
      </p:pic>
      <p:pic>
        <p:nvPicPr>
          <p:cNvPr id="11" name="Imagen 10"/>
          <p:cNvPicPr>
            <a:picLocks noChangeAspect="1"/>
          </p:cNvPicPr>
          <p:nvPr/>
        </p:nvPicPr>
        <p:blipFill rotWithShape="1">
          <a:blip r:embed="rId6">
            <a:extLst>
              <a:ext uri="{28A0092B-C50C-407E-A947-70E740481C1C}">
                <a14:useLocalDpi xmlns:a14="http://schemas.microsoft.com/office/drawing/2010/main" val="0"/>
              </a:ext>
            </a:extLst>
          </a:blip>
          <a:srcRect l="9813" r="69841"/>
          <a:stretch/>
        </p:blipFill>
        <p:spPr>
          <a:xfrm>
            <a:off x="5892839" y="2260669"/>
            <a:ext cx="2046514" cy="4371650"/>
          </a:xfrm>
          <a:prstGeom prst="rect">
            <a:avLst/>
          </a:prstGeom>
        </p:spPr>
      </p:pic>
      <p:pic>
        <p:nvPicPr>
          <p:cNvPr id="7" name="Imagen 6"/>
          <p:cNvPicPr>
            <a:picLocks noChangeAspect="1"/>
          </p:cNvPicPr>
          <p:nvPr/>
        </p:nvPicPr>
        <p:blipFill rotWithShape="1">
          <a:blip r:embed="rId5" cstate="print">
            <a:extLst>
              <a:ext uri="{28A0092B-C50C-407E-A947-70E740481C1C}">
                <a14:useLocalDpi xmlns:a14="http://schemas.microsoft.com/office/drawing/2010/main" val="0"/>
              </a:ext>
            </a:extLst>
          </a:blip>
          <a:srcRect l="2128" t="28616" b="16488"/>
          <a:stretch/>
        </p:blipFill>
        <p:spPr>
          <a:xfrm>
            <a:off x="0" y="2989943"/>
            <a:ext cx="7344534" cy="1872343"/>
          </a:xfrm>
          <a:prstGeom prst="rect">
            <a:avLst/>
          </a:prstGeom>
        </p:spPr>
      </p:pic>
      <p:pic>
        <p:nvPicPr>
          <p:cNvPr id="12" name="Imagen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85784" y="2227545"/>
            <a:ext cx="1048514" cy="4437897"/>
          </a:xfrm>
          <a:prstGeom prst="rect">
            <a:avLst/>
          </a:prstGeom>
        </p:spPr>
      </p:pic>
      <p:pic>
        <p:nvPicPr>
          <p:cNvPr id="13" name="Imagen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44136" y="2227545"/>
            <a:ext cx="1048514" cy="4437897"/>
          </a:xfrm>
          <a:prstGeom prst="rect">
            <a:avLst/>
          </a:prstGeom>
        </p:spPr>
      </p:pic>
      <p:pic>
        <p:nvPicPr>
          <p:cNvPr id="14" name="Imagen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19851" y="2227545"/>
            <a:ext cx="1048514" cy="4437897"/>
          </a:xfrm>
          <a:prstGeom prst="rect">
            <a:avLst/>
          </a:prstGeom>
        </p:spPr>
      </p:pic>
      <p:pic>
        <p:nvPicPr>
          <p:cNvPr id="15" name="Imagen 14"/>
          <p:cNvPicPr>
            <a:picLocks noChangeAspect="1"/>
          </p:cNvPicPr>
          <p:nvPr/>
        </p:nvPicPr>
        <p:blipFill rotWithShape="1">
          <a:blip r:embed="rId3">
            <a:extLst>
              <a:ext uri="{28A0092B-C50C-407E-A947-70E740481C1C}">
                <a14:useLocalDpi xmlns:a14="http://schemas.microsoft.com/office/drawing/2010/main" val="0"/>
              </a:ext>
            </a:extLst>
          </a:blip>
          <a:srcRect t="10968" b="49484"/>
          <a:stretch/>
        </p:blipFill>
        <p:spPr>
          <a:xfrm>
            <a:off x="1851180" y="4615543"/>
            <a:ext cx="6534372" cy="1393372"/>
          </a:xfrm>
          <a:prstGeom prst="rect">
            <a:avLst/>
          </a:prstGeom>
        </p:spPr>
      </p:pic>
      <p:pic>
        <p:nvPicPr>
          <p:cNvPr id="17" name="Imagen 16"/>
          <p:cNvPicPr>
            <a:picLocks noChangeAspect="1"/>
          </p:cNvPicPr>
          <p:nvPr/>
        </p:nvPicPr>
        <p:blipFill rotWithShape="1">
          <a:blip r:embed="rId3">
            <a:extLst>
              <a:ext uri="{28A0092B-C50C-407E-A947-70E740481C1C}">
                <a14:useLocalDpi xmlns:a14="http://schemas.microsoft.com/office/drawing/2010/main" val="0"/>
              </a:ext>
            </a:extLst>
          </a:blip>
          <a:srcRect l="30359" t="81572"/>
          <a:stretch/>
        </p:blipFill>
        <p:spPr>
          <a:xfrm>
            <a:off x="7579905" y="6271757"/>
            <a:ext cx="4550589" cy="649271"/>
          </a:xfrm>
          <a:prstGeom prst="rect">
            <a:avLst/>
          </a:prstGeom>
        </p:spPr>
      </p:pic>
    </p:spTree>
    <p:extLst>
      <p:ext uri="{BB962C8B-B14F-4D97-AF65-F5344CB8AC3E}">
        <p14:creationId xmlns:p14="http://schemas.microsoft.com/office/powerpoint/2010/main" val="1179401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randombar(horizontal)">
                                      <p:cBhvr>
                                        <p:cTn id="43" dur="500"/>
                                        <p:tgtEl>
                                          <p:spTgt spid="16"/>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randombar(horizontal)">
                                      <p:cBhvr>
                                        <p:cTn id="47" dur="500"/>
                                        <p:tgtEl>
                                          <p:spTgt spid="14"/>
                                        </p:tgtEl>
                                      </p:cBhvr>
                                    </p:animEffect>
                                  </p:childTnLst>
                                </p:cTn>
                              </p:par>
                            </p:childTnLst>
                          </p:cTn>
                        </p:par>
                        <p:par>
                          <p:cTn id="48" fill="hold">
                            <p:stCondLst>
                              <p:cond delay="5500"/>
                            </p:stCondLst>
                            <p:childTnLst>
                              <p:par>
                                <p:cTn id="49" presetID="14" presetClass="entr" presetSubtype="10"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horizontal)">
                                      <p:cBhvr>
                                        <p:cTn id="51" dur="500"/>
                                        <p:tgtEl>
                                          <p:spTgt spid="13"/>
                                        </p:tgtEl>
                                      </p:cBhvr>
                                    </p:animEffect>
                                  </p:childTnLst>
                                </p:cTn>
                              </p:par>
                            </p:childTnLst>
                          </p:cTn>
                        </p:par>
                        <p:par>
                          <p:cTn id="52" fill="hold">
                            <p:stCondLst>
                              <p:cond delay="6000"/>
                            </p:stCondLst>
                            <p:childTnLst>
                              <p:par>
                                <p:cTn id="53" presetID="14" presetClass="entr" presetSubtype="10"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randombar(horizontal)">
                                      <p:cBhvr>
                                        <p:cTn id="55" dur="500"/>
                                        <p:tgtEl>
                                          <p:spTgt spid="12"/>
                                        </p:tgtEl>
                                      </p:cBhvr>
                                    </p:animEffect>
                                  </p:childTnLst>
                                </p:cTn>
                              </p:par>
                            </p:childTnLst>
                          </p:cTn>
                        </p:par>
                        <p:par>
                          <p:cTn id="56" fill="hold">
                            <p:stCondLst>
                              <p:cond delay="6500"/>
                            </p:stCondLst>
                            <p:childTnLst>
                              <p:par>
                                <p:cTn id="57" presetID="14" presetClass="entr" presetSubtype="1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randombar(horizontal)">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277258" y="1414491"/>
            <a:ext cx="9583387" cy="4524315"/>
          </a:xfrm>
          <a:prstGeom prst="rect">
            <a:avLst/>
          </a:prstGeom>
        </p:spPr>
        <p:txBody>
          <a:bodyPr wrap="square">
            <a:spAutoFit/>
          </a:bodyPr>
          <a:lstStyle/>
          <a:p>
            <a:pPr algn="just"/>
            <a:r>
              <a:rPr lang="es-CO" sz="32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a:t>
            </a:r>
            <a:r>
              <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rPr>
              <a:t>Por qué han de ser los hijos e hijas de Dios tan remisos para orar, cuando la oración es la llave en la mano de la fe para abrir el almacén del cielo, donde están atesorados los recursos infinitos de la Omnipotencia? Sin oración incesante y vigilancia diligente, corremos el riesgo de volvernos indiferentes y de desviarnos del sendero recto". </a:t>
            </a:r>
            <a:endParaRPr lang="es-CO" sz="3200" dirty="0" smtClean="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just"/>
            <a:endPar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CO" sz="3200"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El </a:t>
            </a:r>
            <a:r>
              <a:rPr lang="es-CO" sz="3200" i="1" dirty="0">
                <a:solidFill>
                  <a:srgbClr val="FFC000"/>
                </a:solidFill>
                <a:effectLst>
                  <a:outerShdw blurRad="38100" dist="38100" dir="2700000" algn="tl">
                    <a:srgbClr val="000000">
                      <a:alpha val="43137"/>
                    </a:srgbClr>
                  </a:outerShdw>
                </a:effectLst>
                <a:latin typeface="+mj-lt"/>
                <a:cs typeface="Arial" panose="020B0604020202020204" pitchFamily="34" charset="0"/>
              </a:rPr>
              <a:t>camino a Cristo, p. 94. </a:t>
            </a:r>
          </a:p>
        </p:txBody>
      </p:sp>
      <p:pic>
        <p:nvPicPr>
          <p:cNvPr id="4"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3946768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640115" y="1736398"/>
            <a:ext cx="9068790" cy="4031873"/>
          </a:xfrm>
          <a:prstGeom prst="rect">
            <a:avLst/>
          </a:prstGeom>
        </p:spPr>
        <p:txBody>
          <a:bodyPr wrap="square">
            <a:spAutoFit/>
          </a:bodyPr>
          <a:lstStyle/>
          <a:p>
            <a:pPr algn="just"/>
            <a:r>
              <a:rPr lang="es-CO" sz="32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“La </a:t>
            </a:r>
            <a:r>
              <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rPr>
              <a:t>oración pone el corazón en inmediato contacto con la Fuente de la vida, y fortalece los tendones y músculos de la experiencia religiosa. Descuídese el ejercicio de la oración, u órese irregularmente, de vez en cuando, según parezca propio, y se perderá la fortaleza en Dios". </a:t>
            </a:r>
            <a:endParaRPr lang="es-CO" sz="3200" dirty="0" smtClean="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just"/>
            <a:endParaRPr lang="es-CO" sz="3200" dirty="0" smtClean="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CO" sz="3200"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Obreros </a:t>
            </a:r>
            <a:r>
              <a:rPr lang="es-CO" sz="3200" i="1" dirty="0">
                <a:solidFill>
                  <a:srgbClr val="FFC000"/>
                </a:solidFill>
                <a:effectLst>
                  <a:outerShdw blurRad="38100" dist="38100" dir="2700000" algn="tl">
                    <a:srgbClr val="000000">
                      <a:alpha val="43137"/>
                    </a:srgbClr>
                  </a:outerShdw>
                </a:effectLst>
                <a:latin typeface="+mj-lt"/>
                <a:cs typeface="Arial" panose="020B0604020202020204" pitchFamily="34" charset="0"/>
              </a:rPr>
              <a:t>evangélicos, p. 268. </a:t>
            </a: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63220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877456" y="448729"/>
            <a:ext cx="10501745" cy="6278642"/>
          </a:xfrm>
          <a:prstGeom prst="rect">
            <a:avLst/>
          </a:prstGeom>
        </p:spPr>
        <p:txBody>
          <a:bodyPr wrap="square">
            <a:spAutoFit/>
          </a:bodyPr>
          <a:lstStyle/>
          <a:p>
            <a:pPr marL="1143000" indent="-1143000" algn="just">
              <a:buFont typeface="+mj-lt"/>
              <a:buAutoNum type="arabicPeriod" startAt="2"/>
            </a:pPr>
            <a:r>
              <a:rPr lang="es-CO" sz="5400" b="1" i="0" dirty="0" smtClean="0">
                <a:ln w="25400">
                  <a:solidFill>
                    <a:schemeClr val="bg1"/>
                  </a:solidFill>
                </a:ln>
                <a:gradFill>
                  <a:gsLst>
                    <a:gs pos="100000">
                      <a:srgbClr val="FF0000"/>
                    </a:gs>
                    <a:gs pos="40000">
                      <a:srgbClr val="FFC000"/>
                    </a:gs>
                  </a:gsLst>
                  <a:lin ang="5400000" scaled="1"/>
                </a:gradFill>
                <a:effectLst/>
                <a:latin typeface="+mj-lt"/>
                <a:cs typeface="Arial" panose="020B0604020202020204" pitchFamily="34" charset="0"/>
              </a:rPr>
              <a:t>EL ESTUDIO DE        		   LA PALABRA DE DIOS.</a:t>
            </a:r>
            <a:endParaRPr lang="es-CO" sz="5400" b="0" i="0" dirty="0" smtClean="0">
              <a:ln w="25400">
                <a:solidFill>
                  <a:schemeClr val="bg1"/>
                </a:solidFill>
              </a:ln>
              <a:gradFill>
                <a:gsLst>
                  <a:gs pos="100000">
                    <a:srgbClr val="FF0000"/>
                  </a:gs>
                  <a:gs pos="40000">
                    <a:srgbClr val="FFC000"/>
                  </a:gs>
                </a:gsLst>
                <a:lin ang="5400000" scaled="1"/>
              </a:gradFill>
              <a:effectLst/>
              <a:latin typeface="+mj-lt"/>
              <a:cs typeface="Arial" panose="020B0604020202020204" pitchFamily="34" charset="0"/>
            </a:endParaRPr>
          </a:p>
          <a:p>
            <a:pPr algn="just"/>
            <a:endParaRPr lang="es-CO" b="1" i="0" dirty="0" smtClean="0">
              <a:solidFill>
                <a:schemeClr val="bg1"/>
              </a:solidFill>
              <a:effectLst/>
              <a:latin typeface="+mj-lt"/>
            </a:endParaRPr>
          </a:p>
          <a:p>
            <a:pPr marL="1160463" algn="just"/>
            <a:r>
              <a:rPr lang="es-CO" sz="2400" i="0" dirty="0" smtClean="0">
                <a:solidFill>
                  <a:schemeClr val="bg1"/>
                </a:solidFill>
                <a:effectLst/>
                <a:latin typeface="+mj-lt"/>
                <a:cs typeface="Arial" panose="020B0604020202020204" pitchFamily="34" charset="0"/>
              </a:rPr>
              <a:t>“Es un pecado para los que intentan enseñar la Palabra a otros, descuidar su estudio. ¿No son acaso poderosas las verdades que ellos presenta? Deben entonces presentarlas hábilmente. </a:t>
            </a:r>
          </a:p>
          <a:p>
            <a:pPr marL="1160463" algn="just"/>
            <a:endParaRPr lang="es-CO" sz="2400" i="0" dirty="0" smtClean="0">
              <a:solidFill>
                <a:schemeClr val="bg1"/>
              </a:solidFill>
              <a:effectLst/>
              <a:latin typeface="+mj-lt"/>
              <a:cs typeface="Arial" panose="020B0604020202020204" pitchFamily="34" charset="0"/>
            </a:endParaRPr>
          </a:p>
          <a:p>
            <a:pPr marL="1160463" algn="just"/>
            <a:r>
              <a:rPr lang="es-CO" sz="2400" i="0" dirty="0" smtClean="0">
                <a:solidFill>
                  <a:schemeClr val="bg1"/>
                </a:solidFill>
                <a:effectLst/>
                <a:latin typeface="+mj-lt"/>
                <a:cs typeface="Arial" panose="020B0604020202020204" pitchFamily="34" charset="0"/>
              </a:rPr>
              <a:t>Sus ideas deben ser presentadas con claridad y fuerza. Entre todos los hombres que viven sobre la faz de la tierra, los que proclaman el mensaje para este</a:t>
            </a:r>
            <a:r>
              <a:rPr lang="es-CO" sz="2400" dirty="0">
                <a:solidFill>
                  <a:schemeClr val="bg1"/>
                </a:solidFill>
                <a:latin typeface="+mj-lt"/>
                <a:cs typeface="Arial" panose="020B0604020202020204" pitchFamily="34" charset="0"/>
              </a:rPr>
              <a:t> </a:t>
            </a:r>
            <a:r>
              <a:rPr lang="es-CO" sz="2400" dirty="0" smtClean="0">
                <a:solidFill>
                  <a:schemeClr val="bg1"/>
                </a:solidFill>
                <a:latin typeface="+mj-lt"/>
                <a:cs typeface="Arial" panose="020B0604020202020204" pitchFamily="34" charset="0"/>
              </a:rPr>
              <a:t> tiempo </a:t>
            </a:r>
            <a:r>
              <a:rPr lang="es-CO" sz="2400" dirty="0">
                <a:solidFill>
                  <a:schemeClr val="bg1"/>
                </a:solidFill>
                <a:latin typeface="+mj-lt"/>
                <a:cs typeface="Arial" panose="020B0604020202020204" pitchFamily="34" charset="0"/>
              </a:rPr>
              <a:t>deben ser los que mejor comprendan la biblia, y </a:t>
            </a:r>
            <a:r>
              <a:rPr lang="es-CO" sz="2400" dirty="0" smtClean="0">
                <a:solidFill>
                  <a:schemeClr val="bg1"/>
                </a:solidFill>
                <a:latin typeface="+mj-lt"/>
                <a:cs typeface="Arial" panose="020B0604020202020204" pitchFamily="34" charset="0"/>
              </a:rPr>
              <a:t>conozcan cabalmente </a:t>
            </a:r>
            <a:r>
              <a:rPr lang="es-CO" sz="2400" dirty="0">
                <a:solidFill>
                  <a:schemeClr val="bg1"/>
                </a:solidFill>
                <a:latin typeface="+mj-lt"/>
                <a:cs typeface="Arial" panose="020B0604020202020204" pitchFamily="34" charset="0"/>
              </a:rPr>
              <a:t>las evidencias de su fe. Aquel que no posea el </a:t>
            </a:r>
            <a:r>
              <a:rPr lang="es-CO" sz="2400" dirty="0" smtClean="0">
                <a:solidFill>
                  <a:schemeClr val="bg1"/>
                </a:solidFill>
                <a:latin typeface="+mj-lt"/>
                <a:cs typeface="Arial" panose="020B0604020202020204" pitchFamily="34" charset="0"/>
              </a:rPr>
              <a:t>conocimiento de </a:t>
            </a:r>
            <a:r>
              <a:rPr lang="es-CO" sz="2400" dirty="0">
                <a:solidFill>
                  <a:schemeClr val="bg1"/>
                </a:solidFill>
                <a:latin typeface="+mj-lt"/>
                <a:cs typeface="Arial" panose="020B0604020202020204" pitchFamily="34" charset="0"/>
              </a:rPr>
              <a:t>la Palabra de vida no tiene derecho a </a:t>
            </a:r>
            <a:r>
              <a:rPr lang="es-CO" sz="2400" dirty="0" smtClean="0">
                <a:solidFill>
                  <a:schemeClr val="bg1"/>
                </a:solidFill>
                <a:latin typeface="+mj-lt"/>
                <a:cs typeface="Arial" panose="020B0604020202020204" pitchFamily="34" charset="0"/>
              </a:rPr>
              <a:t>intentar instruir </a:t>
            </a:r>
            <a:r>
              <a:rPr lang="es-CO" sz="2400" dirty="0">
                <a:solidFill>
                  <a:schemeClr val="bg1"/>
                </a:solidFill>
                <a:latin typeface="+mj-lt"/>
                <a:cs typeface="Arial" panose="020B0604020202020204" pitchFamily="34" charset="0"/>
              </a:rPr>
              <a:t>a otros en </a:t>
            </a:r>
            <a:r>
              <a:rPr lang="es-CO" sz="2400" dirty="0" smtClean="0">
                <a:solidFill>
                  <a:schemeClr val="bg1"/>
                </a:solidFill>
                <a:latin typeface="+mj-lt"/>
                <a:cs typeface="Arial" panose="020B0604020202020204" pitchFamily="34" charset="0"/>
              </a:rPr>
              <a:t>el camino </a:t>
            </a:r>
            <a:r>
              <a:rPr lang="es-CO" sz="2400" dirty="0">
                <a:solidFill>
                  <a:schemeClr val="bg1"/>
                </a:solidFill>
                <a:latin typeface="+mj-lt"/>
                <a:cs typeface="Arial" panose="020B0604020202020204" pitchFamily="34" charset="0"/>
              </a:rPr>
              <a:t>al </a:t>
            </a:r>
            <a:r>
              <a:rPr lang="es-CO" sz="2400" dirty="0" smtClean="0">
                <a:solidFill>
                  <a:schemeClr val="bg1"/>
                </a:solidFill>
                <a:latin typeface="+mj-lt"/>
                <a:cs typeface="Arial" panose="020B0604020202020204" pitchFamily="34" charset="0"/>
              </a:rPr>
              <a:t>cielo”. 	                  </a:t>
            </a:r>
          </a:p>
          <a:p>
            <a:pPr marL="1160463" algn="r"/>
            <a:r>
              <a:rPr lang="es-CO" sz="2400" b="1" i="1" dirty="0" smtClean="0">
                <a:solidFill>
                  <a:srgbClr val="FFC000"/>
                </a:solidFill>
                <a:latin typeface="+mj-lt"/>
                <a:cs typeface="Arial" panose="020B0604020202020204" pitchFamily="34" charset="0"/>
              </a:rPr>
              <a:t>Obreros Evangélicos. P, 262.</a:t>
            </a:r>
            <a:endParaRPr lang="es-CO" sz="2400" b="1" i="1" dirty="0">
              <a:solidFill>
                <a:srgbClr val="FFC000"/>
              </a:solidFill>
              <a:latin typeface="+mj-lt"/>
              <a:cs typeface="Arial" panose="020B0604020202020204" pitchFamily="34" charset="0"/>
            </a:endParaRP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3268588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479138" y="1753734"/>
            <a:ext cx="9014691" cy="4154984"/>
          </a:xfrm>
          <a:prstGeom prst="rect">
            <a:avLst/>
          </a:prstGeom>
        </p:spPr>
        <p:txBody>
          <a:bodyPr wrap="square">
            <a:spAutoFit/>
          </a:bodyPr>
          <a:lstStyle/>
          <a:p>
            <a:pPr algn="just"/>
            <a:r>
              <a:rPr lang="es-CO" sz="2400" b="0" i="0" dirty="0" smtClean="0">
                <a:solidFill>
                  <a:schemeClr val="bg1"/>
                </a:solidFill>
                <a:effectLst/>
                <a:latin typeface="+mj-lt"/>
                <a:cs typeface="Arial" panose="020B0604020202020204" pitchFamily="34" charset="0"/>
              </a:rPr>
              <a:t>“La Biblia es la única regla de fe y doctrina. Y no hay nada más a propósito para vigorizar la mente y fortalecer el intelecto que el estudio de la Palabra de Dios. </a:t>
            </a:r>
          </a:p>
          <a:p>
            <a:pPr algn="just"/>
            <a:r>
              <a:rPr lang="es-CO" sz="2400" b="0" i="0" dirty="0" smtClean="0">
                <a:solidFill>
                  <a:schemeClr val="bg1"/>
                </a:solidFill>
                <a:effectLst/>
                <a:latin typeface="+mj-lt"/>
                <a:cs typeface="Arial" panose="020B0604020202020204" pitchFamily="34" charset="0"/>
              </a:rPr>
              <a:t>No hay otro libro que sea tan poderoso para elevar los pensamientos y dar vigor a las facultades como las vastas y ennoblecedoras verdades de la Biblia. Si se estudiara la Palabra de Dios como es debido, los hombres tendrían una grandeza de entendimiento, una nobleza de carácter y una firmeza de propósito que rara vez se ven en. estos tiempos”. </a:t>
            </a:r>
          </a:p>
          <a:p>
            <a:pPr algn="r"/>
            <a:endParaRPr lang="es-CO" sz="2400" b="0" i="1" dirty="0" smtClean="0">
              <a:solidFill>
                <a:schemeClr val="bg1"/>
              </a:solidFill>
              <a:effectLst/>
              <a:latin typeface="+mj-lt"/>
              <a:cs typeface="Arial" panose="020B0604020202020204" pitchFamily="34" charset="0"/>
            </a:endParaRPr>
          </a:p>
          <a:p>
            <a:pPr algn="r"/>
            <a:r>
              <a:rPr lang="es-CO" sz="2400" b="1" i="1" dirty="0" smtClean="0">
                <a:solidFill>
                  <a:srgbClr val="FFC000"/>
                </a:solidFill>
                <a:effectLst/>
                <a:latin typeface="+mj-lt"/>
                <a:cs typeface="Arial" panose="020B0604020202020204" pitchFamily="34" charset="0"/>
              </a:rPr>
              <a:t>La Educación. P. 225</a:t>
            </a:r>
            <a:endParaRPr lang="es-CO" sz="2400" b="1" i="1" dirty="0">
              <a:solidFill>
                <a:srgbClr val="FFC000"/>
              </a:solidFill>
              <a:latin typeface="+mj-lt"/>
              <a:cs typeface="Arial" panose="020B0604020202020204" pitchFamily="34" charset="0"/>
            </a:endParaRP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112076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186379" y="2212562"/>
            <a:ext cx="8146474" cy="3046988"/>
          </a:xfrm>
          <a:prstGeom prst="rect">
            <a:avLst/>
          </a:prstGeom>
        </p:spPr>
        <p:txBody>
          <a:bodyPr wrap="square">
            <a:spAutoFit/>
          </a:bodyPr>
          <a:lstStyle/>
          <a:p>
            <a:pPr algn="just">
              <a:defRPr/>
            </a:pPr>
            <a:r>
              <a:rPr lang="es-ES_tradnl" alt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rPr>
              <a:t>“Tu debes predicar la Biblia, debes probar todas las cosas por la Biblia, debes hablar Biblia, debes exhortar con la Biblia y amar la Biblia, así harás que otros también amen la Biblia”. </a:t>
            </a:r>
            <a:endParaRPr lang="es-ES_tradnl" altLang="es-CO" sz="3200" dirty="0" smtClean="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defRPr/>
            </a:pPr>
            <a:r>
              <a:rPr lang="es-ES_tradnl" altLang="es-CO" sz="3200"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a:t>
            </a:r>
            <a:r>
              <a:rPr lang="es-ES_tradnl" altLang="es-CO" sz="3200" i="1" dirty="0">
                <a:solidFill>
                  <a:srgbClr val="FFC000"/>
                </a:solidFill>
                <a:effectLst>
                  <a:outerShdw blurRad="38100" dist="38100" dir="2700000" algn="tl">
                    <a:srgbClr val="000000">
                      <a:alpha val="43137"/>
                    </a:srgbClr>
                  </a:outerShdw>
                </a:effectLst>
                <a:latin typeface="+mj-lt"/>
                <a:cs typeface="Arial" panose="020B0604020202020204" pitchFamily="34" charset="0"/>
              </a:rPr>
              <a:t>Guillermo Miller).</a:t>
            </a:r>
          </a:p>
        </p:txBody>
      </p:sp>
      <p:pic>
        <p:nvPicPr>
          <p:cNvPr id="4" name="Imagen 3"/>
          <p:cNvPicPr>
            <a:picLocks noChangeAspect="1"/>
          </p:cNvPicPr>
          <p:nvPr/>
        </p:nvPicPr>
        <p:blipFill rotWithShape="1">
          <a:blip r:embed="rId2">
            <a:extLst>
              <a:ext uri="{28A0092B-C50C-407E-A947-70E740481C1C}">
                <a14:useLocalDpi xmlns:a14="http://schemas.microsoft.com/office/drawing/2010/main" val="0"/>
              </a:ext>
            </a:extLst>
          </a:blip>
          <a:srcRect l="24428" r="23853"/>
          <a:stretch/>
        </p:blipFill>
        <p:spPr>
          <a:xfrm>
            <a:off x="531628" y="4330862"/>
            <a:ext cx="1275907" cy="185737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624103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881579" y="2211719"/>
            <a:ext cx="8525163" cy="3108543"/>
          </a:xfrm>
          <a:prstGeom prst="rect">
            <a:avLst/>
          </a:prstGeom>
        </p:spPr>
        <p:txBody>
          <a:bodyPr wrap="square">
            <a:spAutoFit/>
          </a:bodyPr>
          <a:lstStyle/>
          <a:p>
            <a:pPr algn="just">
              <a:defRPr/>
            </a:pPr>
            <a:r>
              <a:rPr lang="es-ES_tradnl" alt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rPr>
              <a:t>“Prueben todos su posición por medio de las Escrituras, y prueben por la Palabra revelada de Dios todo punto que sostienen como verdad. Nuestra posición y fe se basan en la Biblia.  Y nunca queremos que un alma presente los testimonios antes que la Biblia” </a:t>
            </a:r>
            <a:endParaRPr lang="es-ES_tradnl" altLang="es-CO" sz="2800" dirty="0" smtClean="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defRPr/>
            </a:pPr>
            <a:r>
              <a:rPr lang="es-ES_tradnl" altLang="es-CO" sz="2800"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(El Evangelismo. p, </a:t>
            </a:r>
            <a:r>
              <a:rPr lang="es-ES_tradnl" altLang="es-CO" sz="2800" i="1" dirty="0">
                <a:solidFill>
                  <a:srgbClr val="FFC000"/>
                </a:solidFill>
                <a:effectLst>
                  <a:outerShdw blurRad="38100" dist="38100" dir="2700000" algn="tl">
                    <a:srgbClr val="000000">
                      <a:alpha val="43137"/>
                    </a:srgbClr>
                  </a:outerShdw>
                </a:effectLst>
                <a:latin typeface="+mj-lt"/>
                <a:cs typeface="Arial" panose="020B0604020202020204" pitchFamily="34" charset="0"/>
              </a:rPr>
              <a:t>190).</a:t>
            </a:r>
          </a:p>
        </p:txBody>
      </p:sp>
      <p:pic>
        <p:nvPicPr>
          <p:cNvPr id="4"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810628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501569" y="1688850"/>
            <a:ext cx="9050316" cy="4031873"/>
          </a:xfrm>
          <a:prstGeom prst="rect">
            <a:avLst/>
          </a:prstGeom>
        </p:spPr>
        <p:txBody>
          <a:bodyPr wrap="square">
            <a:spAutoFit/>
          </a:bodyPr>
          <a:lstStyle/>
          <a:p>
            <a:pPr algn="just"/>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“La mente se ensanchará si se emplea en investigar la relación de los temas de la Biblia, comparando pasaje con pasaje y lo espiritual con lo espiritual. Id más abajo que la superficie; los más ricos tesoros del pensamiento aguardan al estudiante hábil y diligente”.</a:t>
            </a:r>
          </a:p>
          <a:p>
            <a:pPr algn="just"/>
            <a:endPar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CO" sz="3200" b="0"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La Educación. P, 226. </a:t>
            </a:r>
            <a:endParaRPr lang="es-CO" sz="3200" i="1" dirty="0">
              <a:solidFill>
                <a:srgbClr val="FFC000"/>
              </a:solidFill>
              <a:effectLst>
                <a:outerShdw blurRad="38100" dist="38100" dir="2700000" algn="tl">
                  <a:srgbClr val="000000">
                    <a:alpha val="43137"/>
                  </a:srgbClr>
                </a:outerShdw>
              </a:effectLst>
              <a:latin typeface="+mj-lt"/>
              <a:cs typeface="Arial" panose="020B0604020202020204" pitchFamily="34" charset="0"/>
            </a:endParaRP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3909026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625600" y="1613518"/>
            <a:ext cx="8848436" cy="4154984"/>
          </a:xfrm>
          <a:prstGeom prst="rect">
            <a:avLst/>
          </a:prstGeom>
        </p:spPr>
        <p:txBody>
          <a:bodyPr wrap="square">
            <a:spAutoFit/>
          </a:bodyPr>
          <a:lstStyle/>
          <a:p>
            <a:pPr algn="just">
              <a:spcAft>
                <a:spcPts val="0"/>
              </a:spcAft>
            </a:pPr>
            <a:r>
              <a:rPr lang="es-CO" sz="2400" dirty="0">
                <a:solidFill>
                  <a:schemeClr val="bg1"/>
                </a:solidFill>
                <a:effectLst>
                  <a:outerShdw blurRad="38100" dist="38100" dir="2700000" algn="tl">
                    <a:srgbClr val="000000">
                      <a:alpha val="43137"/>
                    </a:srgbClr>
                  </a:outerShdw>
                </a:effectLst>
                <a:latin typeface="+mj-lt"/>
                <a:ea typeface="Times New Roman" panose="02020603050405020304" pitchFamily="18" charset="0"/>
              </a:rPr>
              <a:t>“Dios tiene en la tierra un pueblo que sostiene la Biblia y la Biblia sola como piedra de toque de todas las doctrinas y base de todas las reformas. Ni las opiniones de los sabios, ni las deducciones de la ciencia, ni los credos o decisiones de concilios, ni la voz de las mayorías, nada de esto, ni en conjunto ni en parte, debe ser considerado como evidencia en favor o en contra de cualquier punto de fe religiosa. Antes de aceptar cualquier doctrina o precepto debemos cerciorarnos de si los autoriza un categórico “Así dice Jehová”.    </a:t>
            </a:r>
          </a:p>
          <a:p>
            <a:pPr algn="just">
              <a:spcAft>
                <a:spcPts val="0"/>
              </a:spcAft>
            </a:pPr>
            <a:endParaRPr lang="es-CO" sz="2400" dirty="0" smtClean="0">
              <a:solidFill>
                <a:schemeClr val="bg1"/>
              </a:solidFill>
              <a:effectLst>
                <a:outerShdw blurRad="38100" dist="38100" dir="2700000" algn="tl">
                  <a:srgbClr val="000000">
                    <a:alpha val="43137"/>
                  </a:srgbClr>
                </a:outerShdw>
              </a:effectLst>
              <a:latin typeface="+mj-lt"/>
              <a:ea typeface="Times New Roman" panose="02020603050405020304" pitchFamily="18" charset="0"/>
            </a:endParaRPr>
          </a:p>
          <a:p>
            <a:pPr algn="r">
              <a:spcAft>
                <a:spcPts val="0"/>
              </a:spcAft>
            </a:pPr>
            <a:r>
              <a:rPr lang="es-CO" sz="2400" b="1" i="1" dirty="0" smtClean="0">
                <a:solidFill>
                  <a:srgbClr val="FFC000"/>
                </a:solidFill>
                <a:effectLst>
                  <a:outerShdw blurRad="38100" dist="38100" dir="2700000" algn="tl">
                    <a:srgbClr val="000000">
                      <a:alpha val="43137"/>
                    </a:srgbClr>
                  </a:outerShdw>
                </a:effectLst>
                <a:latin typeface="+mj-lt"/>
                <a:ea typeface="Times New Roman" panose="02020603050405020304" pitchFamily="18" charset="0"/>
              </a:rPr>
              <a:t>El Conflicto de los Siglos</a:t>
            </a:r>
            <a:r>
              <a:rPr lang="es-CO" sz="2400" b="1" i="1" dirty="0">
                <a:solidFill>
                  <a:srgbClr val="FFC000"/>
                </a:solidFill>
                <a:effectLst>
                  <a:outerShdw blurRad="38100" dist="38100" dir="2700000" algn="tl">
                    <a:srgbClr val="000000">
                      <a:alpha val="43137"/>
                    </a:srgbClr>
                  </a:outerShdw>
                </a:effectLst>
                <a:latin typeface="+mj-lt"/>
                <a:ea typeface="Times New Roman" panose="02020603050405020304" pitchFamily="18" charset="0"/>
              </a:rPr>
              <a:t>.</a:t>
            </a:r>
            <a:r>
              <a:rPr lang="es-CO" sz="2400" b="1" i="1" dirty="0" smtClean="0">
                <a:solidFill>
                  <a:srgbClr val="FFC000"/>
                </a:solidFill>
                <a:effectLst>
                  <a:outerShdw blurRad="38100" dist="38100" dir="2700000" algn="tl">
                    <a:srgbClr val="000000">
                      <a:alpha val="43137"/>
                    </a:srgbClr>
                  </a:outerShdw>
                </a:effectLst>
                <a:latin typeface="+mj-lt"/>
                <a:ea typeface="Times New Roman" panose="02020603050405020304" pitchFamily="18" charset="0"/>
              </a:rPr>
              <a:t> P, 562</a:t>
            </a:r>
            <a:endParaRPr lang="es-CO" sz="2400" b="1" i="1" dirty="0">
              <a:solidFill>
                <a:srgbClr val="FFC000"/>
              </a:solidFill>
              <a:effectLst>
                <a:outerShdw blurRad="38100" dist="38100" dir="2700000" algn="tl">
                  <a:srgbClr val="000000">
                    <a:alpha val="43137"/>
                  </a:srgbClr>
                </a:outerShdw>
              </a:effectLst>
              <a:latin typeface="+mj-lt"/>
              <a:ea typeface="Times New Roman" panose="02020603050405020304" pitchFamily="18" charset="0"/>
            </a:endParaRP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309927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121557" y="1537194"/>
            <a:ext cx="10272157" cy="4308872"/>
          </a:xfrm>
          <a:prstGeom prst="rect">
            <a:avLst/>
          </a:prstGeom>
          <a:noFill/>
        </p:spPr>
        <p:txBody>
          <a:bodyPr wrap="square" rtlCol="0">
            <a:spAutoFit/>
          </a:bodyPr>
          <a:lstStyle/>
          <a:p>
            <a:r>
              <a:rPr lang="es-CO" sz="4000" b="1" dirty="0" smtClean="0">
                <a:ln w="22225">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cs typeface="Arial" panose="020B0604020202020204" pitchFamily="34" charset="0"/>
              </a:rPr>
              <a:t>Para disfrutar más el estudio de la Biblia.</a:t>
            </a:r>
          </a:p>
          <a:p>
            <a:endParaRPr lang="es-CO" dirty="0">
              <a:solidFill>
                <a:schemeClr val="bg1"/>
              </a:solidFill>
              <a:effectLst>
                <a:outerShdw blurRad="38100" dist="38100" dir="2700000" algn="tl">
                  <a:srgbClr val="000000">
                    <a:alpha val="43137"/>
                  </a:srgbClr>
                </a:outerShdw>
              </a:effectLst>
              <a:latin typeface="+mj-lt"/>
            </a:endParaRPr>
          </a:p>
          <a:p>
            <a:pPr marL="342900" indent="-342900">
              <a:buAutoNum type="alphaUcPeriod"/>
            </a:pPr>
            <a:r>
              <a:rPr lang="es-CO" sz="24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Hágale preguntas al texto. </a:t>
            </a:r>
          </a:p>
          <a:p>
            <a:pPr marL="342900" indent="-342900">
              <a:buAutoNum type="alphaUcPeriod"/>
            </a:pPr>
            <a:r>
              <a:rPr lang="es-CO" sz="24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Lee el texto en varias versiones.</a:t>
            </a:r>
          </a:p>
          <a:p>
            <a:pPr marL="342900" indent="-342900">
              <a:buAutoNum type="alphaUcPeriod"/>
            </a:pPr>
            <a:r>
              <a:rPr lang="es-CO" sz="24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Busca palabras clave en el idioma original. </a:t>
            </a:r>
            <a:r>
              <a:rPr lang="es-CO" sz="2400" dirty="0" err="1" smtClean="0">
                <a:solidFill>
                  <a:schemeClr val="bg1"/>
                </a:solidFill>
                <a:effectLst>
                  <a:outerShdw blurRad="38100" dist="38100" dir="2700000" algn="tl">
                    <a:srgbClr val="000000">
                      <a:alpha val="43137"/>
                    </a:srgbClr>
                  </a:outerShdw>
                </a:effectLst>
                <a:latin typeface="+mj-lt"/>
                <a:cs typeface="Arial" panose="020B0604020202020204" pitchFamily="34" charset="0"/>
              </a:rPr>
              <a:t>Rom</a:t>
            </a:r>
            <a:r>
              <a:rPr lang="es-CO" sz="24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 10:4, </a:t>
            </a:r>
            <a:r>
              <a:rPr lang="es-CO" sz="2400" dirty="0" err="1" smtClean="0">
                <a:solidFill>
                  <a:schemeClr val="bg1"/>
                </a:solidFill>
                <a:effectLst>
                  <a:outerShdw blurRad="38100" dist="38100" dir="2700000" algn="tl">
                    <a:srgbClr val="000000">
                      <a:alpha val="43137"/>
                    </a:srgbClr>
                  </a:outerShdw>
                </a:effectLst>
                <a:latin typeface="+mj-lt"/>
                <a:cs typeface="Arial" panose="020B0604020202020204" pitchFamily="34" charset="0"/>
              </a:rPr>
              <a:t>Deut</a:t>
            </a:r>
            <a:r>
              <a:rPr lang="es-CO" sz="24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 6:4, </a:t>
            </a:r>
            <a:r>
              <a:rPr lang="es-CO" sz="2400" dirty="0" err="1" smtClean="0">
                <a:solidFill>
                  <a:schemeClr val="bg1"/>
                </a:solidFill>
                <a:effectLst>
                  <a:outerShdw blurRad="38100" dist="38100" dir="2700000" algn="tl">
                    <a:srgbClr val="000000">
                      <a:alpha val="43137"/>
                    </a:srgbClr>
                  </a:outerShdw>
                </a:effectLst>
                <a:latin typeface="+mj-lt"/>
                <a:cs typeface="Arial" panose="020B0604020202020204" pitchFamily="34" charset="0"/>
              </a:rPr>
              <a:t>Apoc</a:t>
            </a:r>
            <a:r>
              <a:rPr lang="es-CO" sz="24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 1:5. </a:t>
            </a:r>
          </a:p>
          <a:p>
            <a:pPr marL="342900" indent="-342900">
              <a:buAutoNum type="alphaUcPeriod"/>
            </a:pPr>
            <a:r>
              <a:rPr lang="es-CO" sz="24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Busca el texto en comentarios bíblicos.</a:t>
            </a:r>
          </a:p>
          <a:p>
            <a:pPr marL="342900" indent="-342900">
              <a:buAutoNum type="alphaUcPeriod"/>
            </a:pPr>
            <a:r>
              <a:rPr lang="es-CO" sz="24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Tenga en cuenta siempre el contexto. </a:t>
            </a:r>
          </a:p>
          <a:p>
            <a:pPr marL="342900" indent="-342900">
              <a:buAutoNum type="alphaUcPeriod"/>
            </a:pPr>
            <a:r>
              <a:rPr lang="es-CO" sz="24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Lea la Biblia conectado con el Don de profecía. (Pentateuco con Patriarcas y Profetas)</a:t>
            </a:r>
          </a:p>
          <a:p>
            <a:pPr marL="342900" indent="-342900">
              <a:buAutoNum type="alphaUcPeriod"/>
            </a:pPr>
            <a:r>
              <a:rPr lang="es-CO" sz="24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Escribe apuntes de cada capítulo. Tres ideas principales de cada capítulo.</a:t>
            </a:r>
            <a:endParaRPr lang="es-CO" sz="24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p:txBody>
      </p:sp>
    </p:spTree>
    <p:extLst>
      <p:ext uri="{BB962C8B-B14F-4D97-AF65-F5344CB8AC3E}">
        <p14:creationId xmlns:p14="http://schemas.microsoft.com/office/powerpoint/2010/main" val="10371952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1291772" y="1323439"/>
            <a:ext cx="9380187" cy="4616648"/>
          </a:xfrm>
          <a:prstGeom prst="rect">
            <a:avLst/>
          </a:prstGeom>
          <a:noFill/>
        </p:spPr>
        <p:txBody>
          <a:bodyPr wrap="square" rtlCol="0">
            <a:spAutoFit/>
          </a:bodyPr>
          <a:lstStyle/>
          <a:p>
            <a:pPr marL="1143000" indent="-1143000">
              <a:buFont typeface="+mj-lt"/>
              <a:buAutoNum type="arabicPeriod" startAt="3"/>
            </a:pPr>
            <a:r>
              <a:rPr lang="es-CO" sz="6000" b="1" dirty="0" smtClean="0">
                <a:ln w="25400">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cs typeface="Arial" panose="020B0604020202020204" pitchFamily="34" charset="0"/>
              </a:rPr>
              <a:t>TESTIFICACIÓN</a:t>
            </a:r>
          </a:p>
          <a:p>
            <a:endParaRPr lang="es-CO" dirty="0">
              <a:solidFill>
                <a:schemeClr val="bg1"/>
              </a:solidFill>
              <a:effectLst>
                <a:outerShdw blurRad="38100" dist="38100" dir="2700000" algn="tl">
                  <a:srgbClr val="000000">
                    <a:alpha val="43137"/>
                  </a:srgbClr>
                </a:outerShdw>
              </a:effectLst>
              <a:latin typeface="+mj-lt"/>
            </a:endParaRPr>
          </a:p>
          <a:p>
            <a:pPr marL="1160463" algn="just"/>
            <a:r>
              <a:rPr lang="es-CO" sz="2400" dirty="0">
                <a:solidFill>
                  <a:schemeClr val="bg1"/>
                </a:solidFill>
                <a:effectLst>
                  <a:outerShdw blurRad="38100" dist="38100" dir="2700000" algn="tl">
                    <a:srgbClr val="000000">
                      <a:alpha val="43137"/>
                    </a:srgbClr>
                  </a:outerShdw>
                </a:effectLst>
                <a:latin typeface="+mj-lt"/>
                <a:cs typeface="Arial" panose="020B0604020202020204" pitchFamily="34" charset="0"/>
              </a:rPr>
              <a:t>Un testigo es quien da un testimonio y confirma algo que conoce por experiencia personal. El testimonio cristiano personal de la obra de Dios en su vida puede ser muy poderoso. En una ocasión, Jesús sanó a un hombre poseído por demonios </a:t>
            </a:r>
            <a:r>
              <a:rPr lang="es-CO" sz="2400" dirty="0">
                <a:solidFill>
                  <a:srgbClr val="FFC000"/>
                </a:solidFill>
                <a:effectLst>
                  <a:outerShdw blurRad="38100" dist="38100" dir="2700000" algn="tl">
                    <a:srgbClr val="000000">
                      <a:alpha val="43137"/>
                    </a:srgbClr>
                  </a:outerShdw>
                </a:effectLst>
                <a:latin typeface="+mj-lt"/>
                <a:cs typeface="Arial" panose="020B0604020202020204" pitchFamily="34" charset="0"/>
              </a:rPr>
              <a:t>(ver </a:t>
            </a:r>
            <a:r>
              <a:rPr lang="es-CO" sz="2400" u="sng" dirty="0">
                <a:solidFill>
                  <a:srgbClr val="FFC000"/>
                </a:solidFill>
                <a:effectLst>
                  <a:outerShdw blurRad="38100" dist="38100" dir="2700000" algn="tl">
                    <a:srgbClr val="000000">
                      <a:alpha val="43137"/>
                    </a:srgbClr>
                  </a:outerShdw>
                </a:effectLst>
                <a:latin typeface="+mj-lt"/>
                <a:cs typeface="Arial" panose="020B0604020202020204" pitchFamily="34" charset="0"/>
              </a:rPr>
              <a:t>Marcos </a:t>
            </a:r>
            <a:r>
              <a:rPr lang="es-CO" sz="2400" u="sng"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5:1-19</a:t>
            </a:r>
            <a:r>
              <a:rPr lang="es-CO" sz="2400"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 </a:t>
            </a:r>
          </a:p>
          <a:p>
            <a:pPr marL="1160463" algn="just"/>
            <a:endParaRPr lang="es-CO" sz="24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marL="1160463" algn="just"/>
            <a:r>
              <a:rPr lang="es-CO" sz="24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Cuando</a:t>
            </a:r>
            <a:r>
              <a:rPr lang="es-CO" sz="2400" dirty="0">
                <a:solidFill>
                  <a:schemeClr val="bg1"/>
                </a:solidFill>
                <a:effectLst>
                  <a:outerShdw blurRad="38100" dist="38100" dir="2700000" algn="tl">
                    <a:srgbClr val="000000">
                      <a:alpha val="43137"/>
                    </a:srgbClr>
                  </a:outerShdw>
                </a:effectLst>
                <a:latin typeface="+mj-lt"/>
                <a:cs typeface="Arial" panose="020B0604020202020204" pitchFamily="34" charset="0"/>
              </a:rPr>
              <a:t>, ya sanado, quiso seguir a Jesús, él le dijo: "Vete a tu casa, a los tuyos, y cuéntales cuán grandes cosas el Señor ha hecho contigo y cómo ha tenido misericordia de ti" </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493976"/>
            <a:ext cx="2233906" cy="1172092"/>
          </a:xfrm>
          <a:prstGeom prst="rect">
            <a:avLst/>
          </a:prstGeom>
        </p:spPr>
      </p:pic>
    </p:spTree>
    <p:extLst>
      <p:ext uri="{BB962C8B-B14F-4D97-AF65-F5344CB8AC3E}">
        <p14:creationId xmlns:p14="http://schemas.microsoft.com/office/powerpoint/2010/main" val="4036780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108866" y="1879677"/>
            <a:ext cx="10357419" cy="3600986"/>
          </a:xfrm>
          <a:prstGeom prst="rect">
            <a:avLst/>
          </a:prstGeom>
          <a:noFill/>
        </p:spPr>
        <p:txBody>
          <a:bodyPr wrap="square" rtlCol="0">
            <a:spAutoFit/>
          </a:bodyPr>
          <a:lstStyle/>
          <a:p>
            <a:r>
              <a:rPr lang="es-CO" sz="40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“Y estableció a doce, para que estuviesen con él, y para enviarlos a predicar”. Marcos 3:14</a:t>
            </a:r>
          </a:p>
          <a:p>
            <a:endParaRPr lang="es-CO" sz="4000" dirty="0" smtClean="0">
              <a:solidFill>
                <a:schemeClr val="bg1"/>
              </a:solidFill>
              <a:effectLst>
                <a:outerShdw blurRad="38100" dist="38100" dir="2700000" algn="tl">
                  <a:srgbClr val="000000">
                    <a:alpha val="43137"/>
                  </a:srgbClr>
                </a:outerShdw>
              </a:effectLst>
              <a:latin typeface="+mj-lt"/>
              <a:cs typeface="Arial" panose="020B0604020202020204" pitchFamily="34" charset="0"/>
            </a:endParaRPr>
          </a:p>
          <a:p>
            <a:r>
              <a:rPr lang="es-CO" sz="3600" b="1" dirty="0" smtClean="0">
                <a:ln w="22225">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cs typeface="Arial" panose="020B0604020202020204" pitchFamily="34" charset="0"/>
              </a:rPr>
              <a:t>PRIMERO COMUNIÓN, DESPUÉS MISIÓN</a:t>
            </a:r>
          </a:p>
          <a:p>
            <a:endParaRPr lang="es-CO" sz="3600" b="1" dirty="0" smtClean="0">
              <a:ln w="22225">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cs typeface="Arial" panose="020B0604020202020204" pitchFamily="34" charset="0"/>
            </a:endParaRPr>
          </a:p>
          <a:p>
            <a:r>
              <a:rPr lang="es-CO" sz="3600" b="1" dirty="0" smtClean="0">
                <a:ln w="22225">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cs typeface="Arial" panose="020B0604020202020204" pitchFamily="34" charset="0"/>
              </a:rPr>
              <a:t>PRIMERO SER, DESPUÉS HACER.</a:t>
            </a:r>
            <a:endParaRPr lang="es-CO" dirty="0">
              <a:ln w="22225">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7601913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273298" y="1827442"/>
            <a:ext cx="9815615" cy="3877985"/>
          </a:xfrm>
          <a:prstGeom prst="rect">
            <a:avLst/>
          </a:prstGeom>
        </p:spPr>
        <p:txBody>
          <a:bodyPr wrap="square">
            <a:spAutoFit/>
          </a:bodyPr>
          <a:lstStyle/>
          <a:p>
            <a:pPr algn="just"/>
            <a:r>
              <a:rPr lang="es-ES" sz="4000" b="1" dirty="0" smtClean="0">
                <a:ln w="22225">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cs typeface="Arial" panose="020B0604020202020204" pitchFamily="34" charset="0"/>
              </a:rPr>
              <a:t>La testificación es un asunto de carácter</a:t>
            </a:r>
          </a:p>
          <a:p>
            <a:pPr algn="just"/>
            <a:endParaRPr lang="es-ES" i="1" dirty="0">
              <a:solidFill>
                <a:schemeClr val="bg1"/>
              </a:solidFill>
              <a:effectLst>
                <a:outerShdw blurRad="38100" dist="38100" dir="2700000" algn="tl">
                  <a:srgbClr val="000000">
                    <a:alpha val="43137"/>
                  </a:srgbClr>
                </a:outerShdw>
              </a:effectLst>
              <a:latin typeface="+mj-lt"/>
            </a:endParaRPr>
          </a:p>
          <a:p>
            <a:pPr algn="just"/>
            <a:r>
              <a:rPr lang="es-ES" sz="3200" i="1"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a:t>
            </a:r>
            <a:r>
              <a:rPr lang="es-ES" sz="3200" i="1" dirty="0">
                <a:solidFill>
                  <a:schemeClr val="bg1"/>
                </a:solidFill>
                <a:effectLst>
                  <a:outerShdw blurRad="38100" dist="38100" dir="2700000" algn="tl">
                    <a:srgbClr val="000000">
                      <a:alpha val="43137"/>
                    </a:srgbClr>
                  </a:outerShdw>
                </a:effectLst>
                <a:latin typeface="+mj-lt"/>
                <a:cs typeface="Arial" panose="020B0604020202020204" pitchFamily="34" charset="0"/>
              </a:rPr>
              <a:t>Dios podría haber alcanzado su objeto de salvar a los pecadores sin nuestra ayuda; </a:t>
            </a:r>
            <a:r>
              <a:rPr lang="es-ES" sz="3200" b="1" i="1" dirty="0">
                <a:solidFill>
                  <a:schemeClr val="bg1"/>
                </a:solidFill>
                <a:effectLst>
                  <a:outerShdw blurRad="38100" dist="38100" dir="2700000" algn="tl">
                    <a:srgbClr val="000000">
                      <a:alpha val="43137"/>
                    </a:srgbClr>
                  </a:outerShdw>
                </a:effectLst>
                <a:latin typeface="+mj-lt"/>
                <a:cs typeface="Arial" panose="020B0604020202020204" pitchFamily="34" charset="0"/>
              </a:rPr>
              <a:t>pero a fin de que podamos desarrollar un</a:t>
            </a:r>
            <a:r>
              <a:rPr lang="es-ES" sz="3200" i="1" dirty="0">
                <a:solidFill>
                  <a:schemeClr val="bg1"/>
                </a:solidFill>
                <a:effectLst>
                  <a:outerShdw blurRad="38100" dist="38100" dir="2700000" algn="tl">
                    <a:srgbClr val="000000">
                      <a:alpha val="43137"/>
                    </a:srgbClr>
                  </a:outerShdw>
                </a:effectLst>
                <a:latin typeface="+mj-lt"/>
                <a:cs typeface="Arial" panose="020B0604020202020204" pitchFamily="34" charset="0"/>
              </a:rPr>
              <a:t> </a:t>
            </a:r>
            <a:r>
              <a:rPr lang="es-ES" sz="3200" b="1" i="1" dirty="0">
                <a:solidFill>
                  <a:schemeClr val="bg1"/>
                </a:solidFill>
                <a:effectLst>
                  <a:outerShdw blurRad="38100" dist="38100" dir="2700000" algn="tl">
                    <a:srgbClr val="000000">
                      <a:alpha val="43137"/>
                    </a:srgbClr>
                  </a:outerShdw>
                </a:effectLst>
                <a:latin typeface="+mj-lt"/>
                <a:cs typeface="Arial" panose="020B0604020202020204" pitchFamily="34" charset="0"/>
              </a:rPr>
              <a:t>carácter como el de Cristo</a:t>
            </a:r>
            <a:r>
              <a:rPr lang="es-ES" sz="3200" i="1" dirty="0">
                <a:solidFill>
                  <a:schemeClr val="bg1"/>
                </a:solidFill>
                <a:effectLst>
                  <a:outerShdw blurRad="38100" dist="38100" dir="2700000" algn="tl">
                    <a:srgbClr val="000000">
                      <a:alpha val="43137"/>
                    </a:srgbClr>
                  </a:outerShdw>
                </a:effectLst>
                <a:latin typeface="+mj-lt"/>
                <a:cs typeface="Arial" panose="020B0604020202020204" pitchFamily="34" charset="0"/>
              </a:rPr>
              <a:t>, debemos participar en su obra” </a:t>
            </a:r>
          </a:p>
          <a:p>
            <a:pPr algn="r"/>
            <a:endParaRPr lang="es-ES" sz="3200" b="1" i="1"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ES" sz="2800" b="1" i="1" dirty="0">
                <a:solidFill>
                  <a:srgbClr val="FFC000"/>
                </a:solidFill>
                <a:effectLst>
                  <a:outerShdw blurRad="38100" dist="38100" dir="2700000" algn="tl">
                    <a:srgbClr val="000000">
                      <a:alpha val="43137"/>
                    </a:srgbClr>
                  </a:outerShdw>
                </a:effectLst>
                <a:latin typeface="+mj-lt"/>
                <a:cs typeface="Arial" panose="020B0604020202020204" pitchFamily="34" charset="0"/>
              </a:rPr>
              <a:t>(El Deseado de Todas las Gentes, p. 116).</a:t>
            </a:r>
            <a:r>
              <a:rPr lang="es-ES" sz="2800" i="1" dirty="0">
                <a:solidFill>
                  <a:srgbClr val="FFC000"/>
                </a:solidFill>
                <a:effectLst>
                  <a:outerShdw blurRad="38100" dist="38100" dir="2700000" algn="tl">
                    <a:srgbClr val="000000">
                      <a:alpha val="43137"/>
                    </a:srgbClr>
                  </a:outerShdw>
                </a:effectLst>
                <a:latin typeface="+mj-lt"/>
                <a:cs typeface="Arial" panose="020B0604020202020204" pitchFamily="34" charset="0"/>
              </a:rPr>
              <a:t> </a:t>
            </a: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92545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252186" y="1393424"/>
            <a:ext cx="9384146" cy="4678204"/>
          </a:xfrm>
          <a:prstGeom prst="rect">
            <a:avLst/>
          </a:prstGeom>
        </p:spPr>
        <p:txBody>
          <a:bodyPr wrap="square">
            <a:spAutoFit/>
          </a:bodyPr>
          <a:lstStyle/>
          <a:p>
            <a:pPr algn="just"/>
            <a:r>
              <a:rPr lang="es-ES" sz="3600" b="1" dirty="0" smtClean="0">
                <a:ln w="22225">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cs typeface="Arial" panose="020B0604020202020204" pitchFamily="34" charset="0"/>
              </a:rPr>
              <a:t>La testificación es un asunto de crecimiento</a:t>
            </a:r>
          </a:p>
          <a:p>
            <a:pPr algn="just"/>
            <a:endParaRPr lang="es-ES" i="1" dirty="0" smtClean="0">
              <a:solidFill>
                <a:schemeClr val="bg1"/>
              </a:solidFill>
              <a:effectLst>
                <a:outerShdw blurRad="38100" dist="38100" dir="2700000" algn="tl">
                  <a:srgbClr val="000000">
                    <a:alpha val="43137"/>
                  </a:srgbClr>
                </a:outerShdw>
              </a:effectLst>
              <a:latin typeface="+mj-lt"/>
            </a:endParaRPr>
          </a:p>
          <a:p>
            <a:pPr algn="just"/>
            <a:r>
              <a:rPr lang="es-ES" sz="2800" i="1"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a:t>
            </a:r>
            <a:r>
              <a:rPr lang="es-ES" sz="2800" i="1" dirty="0">
                <a:solidFill>
                  <a:schemeClr val="bg1"/>
                </a:solidFill>
                <a:effectLst>
                  <a:outerShdw blurRad="38100" dist="38100" dir="2700000" algn="tl">
                    <a:srgbClr val="000000">
                      <a:alpha val="43137"/>
                    </a:srgbClr>
                  </a:outerShdw>
                </a:effectLst>
                <a:latin typeface="+mj-lt"/>
                <a:cs typeface="Arial" panose="020B0604020202020204" pitchFamily="34" charset="0"/>
              </a:rPr>
              <a:t>La única forma de crecer en la gracia es estar realizando con todo interés precisamente la obra que Cristo nos ha pedido que hagamos” (</a:t>
            </a:r>
            <a:r>
              <a:rPr lang="es-PE" sz="2800" i="1" dirty="0">
                <a:solidFill>
                  <a:schemeClr val="bg1"/>
                </a:solidFill>
                <a:effectLst>
                  <a:outerShdw blurRad="38100" dist="38100" dir="2700000" algn="tl">
                    <a:srgbClr val="000000">
                      <a:alpha val="43137"/>
                    </a:srgbClr>
                  </a:outerShdw>
                </a:effectLst>
                <a:latin typeface="+mj-lt"/>
                <a:cs typeface="Arial" panose="020B0604020202020204" pitchFamily="34" charset="0"/>
              </a:rPr>
              <a:t>Servicio cristiano, p. 127). </a:t>
            </a:r>
            <a:endParaRPr lang="en-US" sz="28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just"/>
            <a:endParaRPr lang="es-ES_tradnl" sz="2800" i="1"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just"/>
            <a:r>
              <a:rPr lang="es-ES_tradnl" sz="2800" i="1" dirty="0">
                <a:solidFill>
                  <a:schemeClr val="bg1"/>
                </a:solidFill>
                <a:effectLst>
                  <a:outerShdw blurRad="38100" dist="38100" dir="2700000" algn="tl">
                    <a:srgbClr val="000000">
                      <a:alpha val="43137"/>
                    </a:srgbClr>
                  </a:outerShdw>
                </a:effectLst>
                <a:latin typeface="+mj-lt"/>
                <a:cs typeface="Arial" panose="020B0604020202020204" pitchFamily="34" charset="0"/>
              </a:rPr>
              <a:t>“Muchos se están aproximando al día de Dios sin hacer nada, eximiéndose de las responsabilidades y, como resultado, son enanos religiosos” </a:t>
            </a:r>
          </a:p>
          <a:p>
            <a:pPr algn="r"/>
            <a:endParaRPr lang="es-ES_tradnl" sz="2400" b="1" i="1" dirty="0" smtClean="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ES_tradnl" sz="2400" b="1"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a:t>
            </a:r>
            <a:r>
              <a:rPr lang="es-ES_tradnl" sz="2400" b="1" i="1" dirty="0" err="1">
                <a:solidFill>
                  <a:srgbClr val="FFC000"/>
                </a:solidFill>
                <a:effectLst>
                  <a:outerShdw blurRad="38100" dist="38100" dir="2700000" algn="tl">
                    <a:srgbClr val="000000">
                      <a:alpha val="43137"/>
                    </a:srgbClr>
                  </a:outerShdw>
                </a:effectLst>
                <a:latin typeface="+mj-lt"/>
                <a:cs typeface="Arial" panose="020B0604020202020204" pitchFamily="34" charset="0"/>
              </a:rPr>
              <a:t>Review</a:t>
            </a:r>
            <a:r>
              <a:rPr lang="es-ES_tradnl" sz="2400" b="1" i="1" dirty="0">
                <a:solidFill>
                  <a:srgbClr val="FFC000"/>
                </a:solidFill>
                <a:effectLst>
                  <a:outerShdw blurRad="38100" dist="38100" dir="2700000" algn="tl">
                    <a:srgbClr val="000000">
                      <a:alpha val="43137"/>
                    </a:srgbClr>
                  </a:outerShdw>
                </a:effectLst>
                <a:latin typeface="+mj-lt"/>
                <a:cs typeface="Arial" panose="020B0604020202020204" pitchFamily="34" charset="0"/>
              </a:rPr>
              <a:t> and </a:t>
            </a:r>
            <a:r>
              <a:rPr lang="es-ES_tradnl" sz="2400" b="1" i="1" dirty="0" err="1">
                <a:solidFill>
                  <a:srgbClr val="FFC000"/>
                </a:solidFill>
                <a:effectLst>
                  <a:outerShdw blurRad="38100" dist="38100" dir="2700000" algn="tl">
                    <a:srgbClr val="000000">
                      <a:alpha val="43137"/>
                    </a:srgbClr>
                  </a:outerShdw>
                </a:effectLst>
                <a:latin typeface="+mj-lt"/>
                <a:cs typeface="Arial" panose="020B0604020202020204" pitchFamily="34" charset="0"/>
              </a:rPr>
              <a:t>Herald</a:t>
            </a:r>
            <a:r>
              <a:rPr lang="es-ES_tradnl" sz="2400" b="1" i="1" dirty="0">
                <a:solidFill>
                  <a:srgbClr val="FFC000"/>
                </a:solidFill>
                <a:effectLst>
                  <a:outerShdw blurRad="38100" dist="38100" dir="2700000" algn="tl">
                    <a:srgbClr val="000000">
                      <a:alpha val="43137"/>
                    </a:srgbClr>
                  </a:outerShdw>
                </a:effectLst>
                <a:latin typeface="+mj-lt"/>
                <a:cs typeface="Arial" panose="020B0604020202020204" pitchFamily="34" charset="0"/>
              </a:rPr>
              <a:t>, 22 de mayo de 1888).</a:t>
            </a:r>
          </a:p>
        </p:txBody>
      </p:sp>
    </p:spTree>
    <p:extLst>
      <p:ext uri="{BB962C8B-B14F-4D97-AF65-F5344CB8AC3E}">
        <p14:creationId xmlns:p14="http://schemas.microsoft.com/office/powerpoint/2010/main" val="6541926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277255" y="1508128"/>
            <a:ext cx="9768115" cy="4308872"/>
          </a:xfrm>
          <a:prstGeom prst="rect">
            <a:avLst/>
          </a:prstGeom>
        </p:spPr>
        <p:txBody>
          <a:bodyPr wrap="square">
            <a:spAutoFit/>
          </a:bodyPr>
          <a:lstStyle/>
          <a:p>
            <a:pPr algn="just"/>
            <a:r>
              <a:rPr lang="es-ES" sz="3600" b="1" dirty="0" smtClean="0">
                <a:ln w="22225">
                  <a:solidFill>
                    <a:schemeClr val="bg1"/>
                  </a:solidFill>
                </a:ln>
                <a:gradFill>
                  <a:gsLst>
                    <a:gs pos="100000">
                      <a:srgbClr val="FF0000"/>
                    </a:gs>
                    <a:gs pos="40000">
                      <a:srgbClr val="FFC000"/>
                    </a:gs>
                  </a:gsLst>
                  <a:lin ang="5400000" scaled="1"/>
                </a:gradFill>
                <a:latin typeface="+mj-lt"/>
                <a:cs typeface="Arial" panose="020B0604020202020204" pitchFamily="34" charset="0"/>
              </a:rPr>
              <a:t>La testificación es un asunto de conversión</a:t>
            </a:r>
          </a:p>
          <a:p>
            <a:pPr algn="just"/>
            <a:endParaRPr lang="es-ES" i="1" dirty="0">
              <a:solidFill>
                <a:schemeClr val="bg1"/>
              </a:solidFill>
              <a:latin typeface="+mj-lt"/>
            </a:endParaRPr>
          </a:p>
          <a:p>
            <a:pPr algn="just"/>
            <a:r>
              <a:rPr lang="es-ES" sz="3200" i="1" dirty="0" smtClean="0">
                <a:solidFill>
                  <a:schemeClr val="bg1"/>
                </a:solidFill>
                <a:latin typeface="+mj-lt"/>
                <a:cs typeface="Arial" panose="020B0604020202020204" pitchFamily="34" charset="0"/>
              </a:rPr>
              <a:t>“</a:t>
            </a:r>
            <a:r>
              <a:rPr lang="es-ES" sz="3200" i="1" dirty="0">
                <a:solidFill>
                  <a:schemeClr val="bg1"/>
                </a:solidFill>
                <a:latin typeface="+mj-lt"/>
                <a:cs typeface="Arial" panose="020B0604020202020204" pitchFamily="34" charset="0"/>
              </a:rPr>
              <a:t>El primer impulso del corazón regenerado es el de traer a otros también al Salvador” (El conflicto de los siglos, p. 76).</a:t>
            </a:r>
          </a:p>
          <a:p>
            <a:pPr algn="just"/>
            <a:r>
              <a:rPr lang="es-ES" sz="3200" i="1" dirty="0">
                <a:solidFill>
                  <a:schemeClr val="bg1"/>
                </a:solidFill>
                <a:latin typeface="+mj-lt"/>
                <a:cs typeface="Arial" panose="020B0604020202020204" pitchFamily="34" charset="0"/>
              </a:rPr>
              <a:t>“Una persona verdaderamente convertida no puede vivir una vida inútil y estéril” </a:t>
            </a:r>
          </a:p>
          <a:p>
            <a:pPr algn="just"/>
            <a:endParaRPr lang="es-ES" sz="3200" b="1" i="1" dirty="0">
              <a:solidFill>
                <a:schemeClr val="bg1"/>
              </a:solidFill>
              <a:latin typeface="+mj-lt"/>
              <a:cs typeface="Arial" panose="020B0604020202020204" pitchFamily="34" charset="0"/>
            </a:endParaRPr>
          </a:p>
          <a:p>
            <a:pPr algn="r"/>
            <a:r>
              <a:rPr lang="es-ES" sz="2800" b="1" i="1" dirty="0">
                <a:solidFill>
                  <a:srgbClr val="FFC000"/>
                </a:solidFill>
                <a:latin typeface="+mj-lt"/>
                <a:cs typeface="Arial" panose="020B0604020202020204" pitchFamily="34" charset="0"/>
              </a:rPr>
              <a:t>(Palabras de Vida del Gran Maestro, p. 223).</a:t>
            </a: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3022038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923635" y="1402523"/>
            <a:ext cx="10150765" cy="4524315"/>
          </a:xfrm>
          <a:prstGeom prst="rect">
            <a:avLst/>
          </a:prstGeom>
        </p:spPr>
        <p:txBody>
          <a:bodyPr wrap="square">
            <a:spAutoFit/>
          </a:bodyPr>
          <a:lstStyle/>
          <a:p>
            <a:pPr algn="just"/>
            <a:r>
              <a:rPr lang="es-CO" sz="2400" dirty="0" smtClean="0">
                <a:solidFill>
                  <a:schemeClr val="bg1"/>
                </a:solidFill>
                <a:latin typeface="+mj-lt"/>
                <a:cs typeface="Arial" panose="020B0604020202020204" pitchFamily="34" charset="0"/>
              </a:rPr>
              <a:t>“Entonces </a:t>
            </a:r>
            <a:r>
              <a:rPr lang="es-CO" sz="2400" dirty="0">
                <a:solidFill>
                  <a:schemeClr val="bg1"/>
                </a:solidFill>
                <a:latin typeface="+mj-lt"/>
                <a:cs typeface="Arial" panose="020B0604020202020204" pitchFamily="34" charset="0"/>
              </a:rPr>
              <a:t>la mujer dejó su cántaro, y fue a la ciudad, y dijo a los hombres:</a:t>
            </a:r>
          </a:p>
          <a:p>
            <a:pPr algn="just"/>
            <a:r>
              <a:rPr lang="es-CO" sz="2400" dirty="0" smtClean="0">
                <a:solidFill>
                  <a:schemeClr val="bg1"/>
                </a:solidFill>
                <a:latin typeface="+mj-lt"/>
                <a:cs typeface="Arial" panose="020B0604020202020204" pitchFamily="34" charset="0"/>
              </a:rPr>
              <a:t>Venid</a:t>
            </a:r>
            <a:r>
              <a:rPr lang="es-CO" sz="2400" dirty="0">
                <a:solidFill>
                  <a:schemeClr val="bg1"/>
                </a:solidFill>
                <a:latin typeface="+mj-lt"/>
                <a:cs typeface="Arial" panose="020B0604020202020204" pitchFamily="34" charset="0"/>
              </a:rPr>
              <a:t>, ved a un hombre que me ha dicho todo cuanto he hecho. ¿No será éste el Cristo? Entonces salieron de la ciudad, y vinieron a él. Y muchos de los samaritanos de aquella ciudad creyeron en él por la palabra de la mujer, que daba testimonio diciendo: Me dijo todo lo que he hecho.</a:t>
            </a:r>
          </a:p>
          <a:p>
            <a:pPr algn="just"/>
            <a:r>
              <a:rPr lang="es-CO" sz="2400" dirty="0">
                <a:solidFill>
                  <a:schemeClr val="bg1"/>
                </a:solidFill>
                <a:latin typeface="+mj-lt"/>
                <a:cs typeface="Arial" panose="020B0604020202020204" pitchFamily="34" charset="0"/>
              </a:rPr>
              <a:t>Entonces vinieron los samaritanos a él y le rogaron que se quedase con ellos; y se quedó allí dos días.</a:t>
            </a:r>
          </a:p>
          <a:p>
            <a:pPr algn="just"/>
            <a:r>
              <a:rPr lang="es-CO" sz="2400" dirty="0">
                <a:solidFill>
                  <a:schemeClr val="bg1"/>
                </a:solidFill>
                <a:latin typeface="+mj-lt"/>
                <a:cs typeface="Arial" panose="020B0604020202020204" pitchFamily="34" charset="0"/>
              </a:rPr>
              <a:t>Y creyeron muchos más por la palabra de él, y decían a la mujer: Ya no creemos solamente por tu dicho, porque nosotros mismos hemos oído, y sabemos que verdaderamente éste es el Salvador del mundo, el </a:t>
            </a:r>
            <a:r>
              <a:rPr lang="es-CO" sz="2400" dirty="0" smtClean="0">
                <a:solidFill>
                  <a:schemeClr val="bg1"/>
                </a:solidFill>
                <a:latin typeface="+mj-lt"/>
                <a:cs typeface="Arial" panose="020B0604020202020204" pitchFamily="34" charset="0"/>
              </a:rPr>
              <a:t>Cristo”.  </a:t>
            </a:r>
            <a:r>
              <a:rPr lang="es-CO" sz="2400" b="1" dirty="0">
                <a:solidFill>
                  <a:srgbClr val="FFC000"/>
                </a:solidFill>
                <a:latin typeface="+mj-lt"/>
                <a:cs typeface="Arial" panose="020B0604020202020204" pitchFamily="34" charset="0"/>
              </a:rPr>
              <a:t>(Juan 4: </a:t>
            </a:r>
            <a:r>
              <a:rPr lang="es-CO" sz="2400" b="1" dirty="0" smtClean="0">
                <a:solidFill>
                  <a:srgbClr val="FFC000"/>
                </a:solidFill>
                <a:latin typeface="+mj-lt"/>
                <a:cs typeface="Arial" panose="020B0604020202020204" pitchFamily="34" charset="0"/>
              </a:rPr>
              <a:t>28-30, 39-42)</a:t>
            </a:r>
            <a:endParaRPr lang="es-CO" sz="2400" dirty="0">
              <a:solidFill>
                <a:srgbClr val="FFC000"/>
              </a:solidFill>
              <a:latin typeface="+mj-lt"/>
              <a:cs typeface="Arial" panose="020B0604020202020204" pitchFamily="34" charset="0"/>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926838"/>
            <a:ext cx="1408908" cy="739230"/>
          </a:xfrm>
          <a:prstGeom prst="rect">
            <a:avLst/>
          </a:prstGeom>
        </p:spPr>
      </p:pic>
    </p:spTree>
    <p:extLst>
      <p:ext uri="{BB962C8B-B14F-4D97-AF65-F5344CB8AC3E}">
        <p14:creationId xmlns:p14="http://schemas.microsoft.com/office/powerpoint/2010/main" val="280969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343231" y="1531924"/>
            <a:ext cx="9281226" cy="4493538"/>
          </a:xfrm>
          <a:prstGeom prst="rect">
            <a:avLst/>
          </a:prstGeom>
        </p:spPr>
        <p:txBody>
          <a:bodyPr wrap="square">
            <a:spAutoFit/>
          </a:bodyPr>
          <a:lstStyle/>
          <a:p>
            <a:pPr algn="just"/>
            <a:r>
              <a:rPr lang="es-ES" sz="3600" b="1" dirty="0" smtClean="0">
                <a:ln w="22225">
                  <a:solidFill>
                    <a:schemeClr val="bg1"/>
                  </a:solidFill>
                </a:ln>
                <a:gradFill>
                  <a:gsLst>
                    <a:gs pos="100000">
                      <a:srgbClr val="FF0000"/>
                    </a:gs>
                    <a:gs pos="40000">
                      <a:srgbClr val="FFC000"/>
                    </a:gs>
                  </a:gsLst>
                  <a:lin ang="5400000" scaled="1"/>
                </a:gradFill>
                <a:latin typeface="+mj-lt"/>
                <a:cs typeface="Arial" panose="020B0604020202020204" pitchFamily="34" charset="0"/>
              </a:rPr>
              <a:t>La testificación es un asunto de fortaleza espiritual</a:t>
            </a:r>
          </a:p>
          <a:p>
            <a:pPr algn="just"/>
            <a:endParaRPr lang="es-ES" i="1" dirty="0">
              <a:solidFill>
                <a:schemeClr val="bg1"/>
              </a:solidFill>
              <a:latin typeface="+mj-lt"/>
            </a:endParaRPr>
          </a:p>
          <a:p>
            <a:pPr algn="just"/>
            <a:r>
              <a:rPr lang="es-ES" sz="2800" i="1" dirty="0" smtClean="0">
                <a:solidFill>
                  <a:schemeClr val="bg1"/>
                </a:solidFill>
                <a:latin typeface="+mj-lt"/>
                <a:cs typeface="Arial" panose="020B0604020202020204" pitchFamily="34" charset="0"/>
              </a:rPr>
              <a:t>“</a:t>
            </a:r>
            <a:r>
              <a:rPr lang="es-ES" sz="2800" i="1" dirty="0">
                <a:solidFill>
                  <a:schemeClr val="bg1"/>
                </a:solidFill>
                <a:latin typeface="+mj-lt"/>
                <a:cs typeface="Arial" panose="020B0604020202020204" pitchFamily="34" charset="0"/>
              </a:rPr>
              <a:t>Debe hacerse obra bien organizada en la iglesia, para que sus miembros sepan cómo impartir la luz a otros, y así </a:t>
            </a:r>
            <a:r>
              <a:rPr lang="es-ES" sz="2800" b="1" i="1" dirty="0">
                <a:solidFill>
                  <a:schemeClr val="bg1"/>
                </a:solidFill>
                <a:latin typeface="+mj-lt"/>
                <a:cs typeface="Arial" panose="020B0604020202020204" pitchFamily="34" charset="0"/>
              </a:rPr>
              <a:t>fortalecer su propia fe</a:t>
            </a:r>
            <a:r>
              <a:rPr lang="es-ES" sz="2800" i="1" dirty="0">
                <a:solidFill>
                  <a:schemeClr val="bg1"/>
                </a:solidFill>
                <a:latin typeface="+mj-lt"/>
                <a:cs typeface="Arial" panose="020B0604020202020204" pitchFamily="34" charset="0"/>
              </a:rPr>
              <a:t> y aumentar su conocimiento.  Mientras impartan aquello que recibieron de Dios, serán confirmados en la fe. Una iglesia que trabaja es una iglesia viva”  </a:t>
            </a:r>
            <a:endParaRPr lang="es-ES" sz="2800" i="1" dirty="0" smtClean="0">
              <a:solidFill>
                <a:schemeClr val="bg1"/>
              </a:solidFill>
              <a:latin typeface="+mj-lt"/>
              <a:cs typeface="Arial" panose="020B0604020202020204" pitchFamily="34" charset="0"/>
            </a:endParaRPr>
          </a:p>
          <a:p>
            <a:pPr algn="just"/>
            <a:endParaRPr lang="es-ES" sz="2800" i="1" dirty="0">
              <a:solidFill>
                <a:schemeClr val="bg1"/>
              </a:solidFill>
              <a:latin typeface="+mj-lt"/>
              <a:cs typeface="Arial" panose="020B0604020202020204" pitchFamily="34" charset="0"/>
            </a:endParaRPr>
          </a:p>
          <a:p>
            <a:pPr algn="r"/>
            <a:r>
              <a:rPr lang="es-ES" sz="2800" i="1" dirty="0" smtClean="0">
                <a:solidFill>
                  <a:srgbClr val="FFC000"/>
                </a:solidFill>
                <a:latin typeface="+mj-lt"/>
                <a:cs typeface="Arial" panose="020B0604020202020204" pitchFamily="34" charset="0"/>
              </a:rPr>
              <a:t>(</a:t>
            </a:r>
            <a:r>
              <a:rPr lang="es-ES" sz="2800" i="1" dirty="0">
                <a:solidFill>
                  <a:srgbClr val="FFC000"/>
                </a:solidFill>
                <a:latin typeface="+mj-lt"/>
                <a:cs typeface="Arial" panose="020B0604020202020204" pitchFamily="34" charset="0"/>
              </a:rPr>
              <a:t>Joyas de los testimonios, t. 3, p. 68</a:t>
            </a:r>
            <a:r>
              <a:rPr lang="es-ES" sz="2800" i="1" dirty="0" smtClean="0">
                <a:solidFill>
                  <a:srgbClr val="FFC000"/>
                </a:solidFill>
                <a:latin typeface="+mj-lt"/>
                <a:cs typeface="Arial" panose="020B0604020202020204" pitchFamily="34" charset="0"/>
              </a:rPr>
              <a:t>).</a:t>
            </a:r>
            <a:endParaRPr lang="es-ES" sz="2800" i="1" dirty="0">
              <a:solidFill>
                <a:srgbClr val="FFC000"/>
              </a:solidFill>
              <a:latin typeface="+mj-lt"/>
              <a:cs typeface="Arial" panose="020B0604020202020204" pitchFamily="34" charset="0"/>
            </a:endParaRP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1410013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592613" y="1287812"/>
            <a:ext cx="8931564" cy="4616648"/>
          </a:xfrm>
          <a:prstGeom prst="rect">
            <a:avLst/>
          </a:prstGeom>
          <a:noFill/>
        </p:spPr>
        <p:txBody>
          <a:bodyPr wrap="square" rtlCol="0">
            <a:spAutoFit/>
          </a:bodyPr>
          <a:lstStyle/>
          <a:p>
            <a:pPr marL="1143000" indent="-1143000">
              <a:buFont typeface="+mj-lt"/>
              <a:buAutoNum type="arabicPeriod" startAt="4"/>
            </a:pPr>
            <a:r>
              <a:rPr lang="es-CO" sz="6000" b="1" dirty="0" smtClean="0">
                <a:ln w="25400">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cs typeface="Arial" panose="020B0604020202020204" pitchFamily="34" charset="0"/>
              </a:rPr>
              <a:t>UNCIÓN</a:t>
            </a:r>
          </a:p>
          <a:p>
            <a:endParaRPr lang="es-CO" dirty="0">
              <a:solidFill>
                <a:schemeClr val="bg1"/>
              </a:solidFill>
              <a:effectLst>
                <a:outerShdw blurRad="38100" dist="38100" dir="2700000" algn="tl">
                  <a:srgbClr val="000000">
                    <a:alpha val="43137"/>
                  </a:srgbClr>
                </a:outerShdw>
              </a:effectLst>
              <a:latin typeface="+mj-lt"/>
            </a:endParaRPr>
          </a:p>
          <a:p>
            <a:pPr algn="just"/>
            <a:r>
              <a:rPr lang="es-CO" sz="36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“Pero </a:t>
            </a:r>
            <a:r>
              <a:rPr lang="es-CO" sz="3600" dirty="0">
                <a:solidFill>
                  <a:schemeClr val="bg1"/>
                </a:solidFill>
                <a:effectLst>
                  <a:outerShdw blurRad="38100" dist="38100" dir="2700000" algn="tl">
                    <a:srgbClr val="000000">
                      <a:alpha val="43137"/>
                    </a:srgbClr>
                  </a:outerShdw>
                </a:effectLst>
                <a:latin typeface="+mj-lt"/>
                <a:cs typeface="Arial" panose="020B0604020202020204" pitchFamily="34" charset="0"/>
              </a:rPr>
              <a:t>recibiréis poder, cuando haya venido sobre vosotros el Espíritu Santo, y me seréis testigos en Jerusalén, en toda Judea, en Samaria, y hasta lo último de la </a:t>
            </a:r>
            <a:r>
              <a:rPr lang="es-CO" sz="36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tierra”. </a:t>
            </a:r>
          </a:p>
          <a:p>
            <a:pPr algn="r"/>
            <a:r>
              <a:rPr lang="es-CO" sz="3600" b="1"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Hechos 1:8</a:t>
            </a:r>
            <a:endParaRPr lang="es-CO" sz="3600" dirty="0">
              <a:solidFill>
                <a:srgbClr val="FFC000"/>
              </a:solidFill>
              <a:effectLst>
                <a:outerShdw blurRad="38100" dist="38100" dir="2700000" algn="tl">
                  <a:srgbClr val="000000">
                    <a:alpha val="43137"/>
                  </a:srgbClr>
                </a:outerShdw>
              </a:effectLst>
              <a:latin typeface="+mj-lt"/>
              <a:cs typeface="Arial" panose="020B0604020202020204" pitchFamily="34" charset="0"/>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493976"/>
            <a:ext cx="2233906" cy="1172092"/>
          </a:xfrm>
          <a:prstGeom prst="rect">
            <a:avLst/>
          </a:prstGeom>
        </p:spPr>
      </p:pic>
    </p:spTree>
    <p:extLst>
      <p:ext uri="{BB962C8B-B14F-4D97-AF65-F5344CB8AC3E}">
        <p14:creationId xmlns:p14="http://schemas.microsoft.com/office/powerpoint/2010/main" val="2545163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863106" y="1585931"/>
            <a:ext cx="8331200" cy="4401205"/>
          </a:xfrm>
          <a:prstGeom prst="rect">
            <a:avLst/>
          </a:prstGeom>
        </p:spPr>
        <p:txBody>
          <a:bodyPr wrap="square">
            <a:spAutoFit/>
          </a:bodyPr>
          <a:lstStyle/>
          <a:p>
            <a:pPr algn="just"/>
            <a:r>
              <a:rPr lang="es-CO" sz="40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“Hemos </a:t>
            </a:r>
            <a:r>
              <a:rPr lang="es-CO" sz="4000" dirty="0">
                <a:solidFill>
                  <a:schemeClr val="bg1"/>
                </a:solidFill>
                <a:effectLst>
                  <a:outerShdw blurRad="38100" dist="38100" dir="2700000" algn="tl">
                    <a:srgbClr val="000000">
                      <a:alpha val="43137"/>
                    </a:srgbClr>
                  </a:outerShdw>
                </a:effectLst>
                <a:latin typeface="+mj-lt"/>
                <a:cs typeface="Arial" panose="020B0604020202020204" pitchFamily="34" charset="0"/>
              </a:rPr>
              <a:t>dado mucha atención a los métodos,  a la maquinaria, y a los recursos, y muy poca  atención a la Fuente de Poder, y al recibimiento del Espíritu Santo.” </a:t>
            </a:r>
          </a:p>
          <a:p>
            <a:pPr algn="just"/>
            <a:endParaRPr lang="es-CO" sz="4000" dirty="0" smtClean="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CO" sz="3200" b="1"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Hudson </a:t>
            </a:r>
            <a:r>
              <a:rPr lang="es-CO" sz="3200" b="1" i="1" dirty="0">
                <a:solidFill>
                  <a:srgbClr val="FFC000"/>
                </a:solidFill>
                <a:effectLst>
                  <a:outerShdw blurRad="38100" dist="38100" dir="2700000" algn="tl">
                    <a:srgbClr val="000000">
                      <a:alpha val="43137"/>
                    </a:srgbClr>
                  </a:outerShdw>
                </a:effectLst>
                <a:latin typeface="+mj-lt"/>
                <a:cs typeface="Arial" panose="020B0604020202020204" pitchFamily="34" charset="0"/>
              </a:rPr>
              <a:t>Taylor</a:t>
            </a:r>
          </a:p>
        </p:txBody>
      </p:sp>
    </p:spTree>
    <p:extLst>
      <p:ext uri="{BB962C8B-B14F-4D97-AF65-F5344CB8AC3E}">
        <p14:creationId xmlns:p14="http://schemas.microsoft.com/office/powerpoint/2010/main" val="34990554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401289" y="1389114"/>
            <a:ext cx="8947396" cy="4401205"/>
          </a:xfrm>
          <a:prstGeom prst="rect">
            <a:avLst/>
          </a:prstGeom>
        </p:spPr>
        <p:txBody>
          <a:bodyPr wrap="square">
            <a:spAutoFit/>
          </a:bodyPr>
          <a:lstStyle/>
          <a:p>
            <a:pPr algn="just"/>
            <a:r>
              <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rPr>
              <a:t>Los hombres, los dones, los métodos, los recursos, son todos maquinaria muerta a menos que sean vitalizados </a:t>
            </a:r>
            <a:r>
              <a:rPr lang="es-CO" sz="28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y </a:t>
            </a:r>
            <a:r>
              <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rPr>
              <a:t>hechos efectivos  por el Espíritu del Pentecostés.</a:t>
            </a:r>
          </a:p>
          <a:p>
            <a:pPr algn="just"/>
            <a:endPar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just"/>
            <a:r>
              <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rPr>
              <a:t>“Nuestro gran error no consiste en la falta de mayor celo ni más oportunidad, más fuerza o más actividad. Nuestro error consiste sólo en una actitud indiferente hacia el Espíritu Santo”</a:t>
            </a:r>
            <a:r>
              <a:rPr lang="es-CO" sz="28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       </a:t>
            </a:r>
          </a:p>
          <a:p>
            <a:pPr algn="just"/>
            <a:r>
              <a:rPr lang="es-CO" sz="28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                                                </a:t>
            </a:r>
          </a:p>
          <a:p>
            <a:pPr algn="r"/>
            <a:r>
              <a:rPr lang="es-CO" sz="2800" b="1"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L. </a:t>
            </a:r>
            <a:r>
              <a:rPr lang="es-CO" sz="2800" b="1" i="1" dirty="0" err="1" smtClean="0">
                <a:solidFill>
                  <a:srgbClr val="FFC000"/>
                </a:solidFill>
                <a:effectLst>
                  <a:outerShdw blurRad="38100" dist="38100" dir="2700000" algn="tl">
                    <a:srgbClr val="000000">
                      <a:alpha val="43137"/>
                    </a:srgbClr>
                  </a:outerShdw>
                </a:effectLst>
                <a:latin typeface="+mj-lt"/>
                <a:cs typeface="Arial" panose="020B0604020202020204" pitchFamily="34" charset="0"/>
              </a:rPr>
              <a:t>Froom</a:t>
            </a:r>
            <a:r>
              <a:rPr lang="es-CO" sz="2800" b="1"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 125</a:t>
            </a:r>
            <a:endParaRPr lang="es-CO" sz="2800" b="1" i="1" dirty="0">
              <a:solidFill>
                <a:srgbClr val="FFC000"/>
              </a:solidFill>
              <a:effectLst>
                <a:outerShdw blurRad="38100" dist="38100" dir="2700000" algn="tl">
                  <a:srgbClr val="000000">
                    <a:alpha val="43137"/>
                  </a:srgbClr>
                </a:outerShdw>
              </a:effectLst>
              <a:latin typeface="+mj-lt"/>
              <a:cs typeface="Arial" panose="020B0604020202020204" pitchFamily="34" charset="0"/>
            </a:endParaRPr>
          </a:p>
        </p:txBody>
      </p:sp>
    </p:spTree>
    <p:extLst>
      <p:ext uri="{BB962C8B-B14F-4D97-AF65-F5344CB8AC3E}">
        <p14:creationId xmlns:p14="http://schemas.microsoft.com/office/powerpoint/2010/main" val="22825711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304964" y="1547943"/>
            <a:ext cx="9566235" cy="4401205"/>
          </a:xfrm>
          <a:prstGeom prst="rect">
            <a:avLst/>
          </a:prstGeom>
        </p:spPr>
        <p:txBody>
          <a:bodyPr wrap="square">
            <a:spAutoFit/>
          </a:bodyPr>
          <a:lstStyle/>
          <a:p>
            <a:pPr algn="just"/>
            <a:r>
              <a:rPr lang="es-CO" sz="2800" dirty="0" smtClean="0">
                <a:solidFill>
                  <a:schemeClr val="bg1"/>
                </a:solidFill>
                <a:latin typeface="+mj-lt"/>
              </a:rPr>
              <a:t>“La </a:t>
            </a:r>
            <a:r>
              <a:rPr lang="es-CO" sz="2800" dirty="0">
                <a:solidFill>
                  <a:schemeClr val="bg1"/>
                </a:solidFill>
                <a:latin typeface="+mj-lt"/>
              </a:rPr>
              <a:t>promesa del Espíritu es algo en lo </a:t>
            </a:r>
            <a:r>
              <a:rPr lang="es-CO" sz="2800" dirty="0" smtClean="0">
                <a:solidFill>
                  <a:schemeClr val="bg1"/>
                </a:solidFill>
                <a:latin typeface="+mj-lt"/>
              </a:rPr>
              <a:t>cual </a:t>
            </a:r>
            <a:r>
              <a:rPr lang="es-CO" sz="2800" dirty="0">
                <a:solidFill>
                  <a:schemeClr val="bg1"/>
                </a:solidFill>
                <a:latin typeface="+mj-lt"/>
              </a:rPr>
              <a:t>se piensa poco; y el resultado es </a:t>
            </a:r>
            <a:r>
              <a:rPr lang="es-CO" sz="2800" dirty="0" smtClean="0">
                <a:solidFill>
                  <a:schemeClr val="bg1"/>
                </a:solidFill>
                <a:latin typeface="+mj-lt"/>
              </a:rPr>
              <a:t>tan </a:t>
            </a:r>
            <a:r>
              <a:rPr lang="es-CO" sz="2800" dirty="0">
                <a:solidFill>
                  <a:schemeClr val="bg1"/>
                </a:solidFill>
                <a:latin typeface="+mj-lt"/>
              </a:rPr>
              <a:t>sólo lo que podría esperarse: sequía, </a:t>
            </a:r>
            <a:r>
              <a:rPr lang="es-CO" sz="2800" dirty="0" smtClean="0">
                <a:solidFill>
                  <a:schemeClr val="bg1"/>
                </a:solidFill>
                <a:latin typeface="+mj-lt"/>
              </a:rPr>
              <a:t>tinieblas</a:t>
            </a:r>
            <a:r>
              <a:rPr lang="es-CO" sz="2800" dirty="0">
                <a:solidFill>
                  <a:schemeClr val="bg1"/>
                </a:solidFill>
                <a:latin typeface="+mj-lt"/>
              </a:rPr>
              <a:t>, decadencia y muerte espirituales. </a:t>
            </a:r>
          </a:p>
          <a:p>
            <a:pPr algn="just"/>
            <a:r>
              <a:rPr lang="es-CO" sz="2800" dirty="0">
                <a:solidFill>
                  <a:schemeClr val="bg1"/>
                </a:solidFill>
                <a:latin typeface="+mj-lt"/>
              </a:rPr>
              <a:t>Los asuntos de menor importancia ocupan </a:t>
            </a:r>
            <a:r>
              <a:rPr lang="es-CO" sz="2800" dirty="0" smtClean="0">
                <a:solidFill>
                  <a:schemeClr val="bg1"/>
                </a:solidFill>
                <a:latin typeface="+mj-lt"/>
              </a:rPr>
              <a:t>la </a:t>
            </a:r>
            <a:r>
              <a:rPr lang="es-CO" sz="2800" dirty="0">
                <a:solidFill>
                  <a:schemeClr val="bg1"/>
                </a:solidFill>
                <a:latin typeface="+mj-lt"/>
              </a:rPr>
              <a:t>atención y, aunque es ofrecido en su infinita </a:t>
            </a:r>
            <a:r>
              <a:rPr lang="es-CO" sz="2800" dirty="0" smtClean="0">
                <a:solidFill>
                  <a:schemeClr val="bg1"/>
                </a:solidFill>
                <a:latin typeface="+mj-lt"/>
              </a:rPr>
              <a:t>plenitud</a:t>
            </a:r>
            <a:r>
              <a:rPr lang="es-CO" sz="2800" dirty="0">
                <a:solidFill>
                  <a:schemeClr val="bg1"/>
                </a:solidFill>
                <a:latin typeface="+mj-lt"/>
              </a:rPr>
              <a:t>, falta el poder divino que es necesario </a:t>
            </a:r>
            <a:r>
              <a:rPr lang="es-CO" sz="2800" dirty="0" smtClean="0">
                <a:solidFill>
                  <a:schemeClr val="bg1"/>
                </a:solidFill>
                <a:latin typeface="+mj-lt"/>
              </a:rPr>
              <a:t>para </a:t>
            </a:r>
            <a:r>
              <a:rPr lang="es-CO" sz="2800" dirty="0">
                <a:solidFill>
                  <a:schemeClr val="bg1"/>
                </a:solidFill>
                <a:latin typeface="+mj-lt"/>
              </a:rPr>
              <a:t>el crecimiento y la prosperidad de la iglesia y </a:t>
            </a:r>
            <a:r>
              <a:rPr lang="es-CO" sz="2800" dirty="0" smtClean="0">
                <a:solidFill>
                  <a:schemeClr val="bg1"/>
                </a:solidFill>
                <a:latin typeface="+mj-lt"/>
              </a:rPr>
              <a:t>que </a:t>
            </a:r>
            <a:r>
              <a:rPr lang="es-CO" sz="2800" dirty="0">
                <a:solidFill>
                  <a:schemeClr val="bg1"/>
                </a:solidFill>
                <a:latin typeface="+mj-lt"/>
              </a:rPr>
              <a:t>traería todas las otras bendiciones en su estela”.</a:t>
            </a:r>
          </a:p>
          <a:p>
            <a:pPr algn="just"/>
            <a:endParaRPr lang="es-CO" sz="2800" dirty="0">
              <a:solidFill>
                <a:schemeClr val="bg1"/>
              </a:solidFill>
              <a:latin typeface="+mj-lt"/>
            </a:endParaRPr>
          </a:p>
          <a:p>
            <a:pPr algn="r"/>
            <a:r>
              <a:rPr lang="es-CO" sz="2800" b="1" i="1" dirty="0">
                <a:solidFill>
                  <a:srgbClr val="FFC000"/>
                </a:solidFill>
                <a:latin typeface="+mj-lt"/>
              </a:rPr>
              <a:t>(Joyas de los Testimonios 3, 211)</a:t>
            </a: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3612153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471221" y="1634889"/>
            <a:ext cx="9138722" cy="4401205"/>
          </a:xfrm>
          <a:prstGeom prst="rect">
            <a:avLst/>
          </a:prstGeom>
        </p:spPr>
        <p:txBody>
          <a:bodyPr wrap="square">
            <a:spAutoFit/>
          </a:bodyPr>
          <a:lstStyle/>
          <a:p>
            <a:pPr algn="just"/>
            <a:r>
              <a:rPr lang="es-CO" sz="28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a:t>
            </a:r>
            <a:r>
              <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rPr>
              <a:t>Por qué no tener hambre y sed del don del Espíritu, puesto que es el medio por el cual hemos de recibir poder? </a:t>
            </a:r>
          </a:p>
          <a:p>
            <a:pPr algn="just"/>
            <a:endPar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just"/>
            <a:r>
              <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rPr>
              <a:t>¿Por qué no hablamos de él, oramos por él, y predicamos acerca de él? El Señor está más dispuesto a darnos el Espíritu Santo que los padres a dar buenas dádivas a sus </a:t>
            </a:r>
            <a:r>
              <a:rPr lang="es-CO" sz="28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hijos”. </a:t>
            </a:r>
          </a:p>
          <a:p>
            <a:pPr algn="just"/>
            <a:endPar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CO" sz="2800" b="1"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a:t>
            </a:r>
            <a:r>
              <a:rPr lang="es-CO" sz="2800" b="1" i="1" dirty="0">
                <a:solidFill>
                  <a:srgbClr val="FFC000"/>
                </a:solidFill>
                <a:effectLst>
                  <a:outerShdw blurRad="38100" dist="38100" dir="2700000" algn="tl">
                    <a:srgbClr val="000000">
                      <a:alpha val="43137"/>
                    </a:srgbClr>
                  </a:outerShdw>
                </a:effectLst>
                <a:latin typeface="+mj-lt"/>
                <a:cs typeface="Arial" panose="020B0604020202020204" pitchFamily="34" charset="0"/>
              </a:rPr>
              <a:t>JT3, 212)</a:t>
            </a: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2048363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680340" y="2078337"/>
            <a:ext cx="8552872" cy="3539430"/>
          </a:xfrm>
          <a:prstGeom prst="rect">
            <a:avLst/>
          </a:prstGeom>
        </p:spPr>
        <p:txBody>
          <a:bodyPr wrap="square">
            <a:spAutoFit/>
          </a:bodyPr>
          <a:lstStyle/>
          <a:p>
            <a:pPr algn="just"/>
            <a:r>
              <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rPr>
              <a:t>"Conságrate a Dios todas las mañanas; haz de esto tu primer trabajo. Sea tu oración: 'Tómame ¡oh Señor! como enteramente tuyo. Pongo todos mis planes a tus pies. </a:t>
            </a:r>
            <a:r>
              <a:rPr lang="es-CO" sz="28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Úsame </a:t>
            </a:r>
            <a:r>
              <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rPr>
              <a:t>hoy en tu servicio. Mora conmigo y sea toda mi obra hecha en ti'. Este es un asunto diario. Cada mañana conságrate a Dios por ese </a:t>
            </a:r>
            <a:r>
              <a:rPr lang="es-CO" sz="28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día”. </a:t>
            </a:r>
          </a:p>
          <a:p>
            <a:pPr algn="just"/>
            <a:endPar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CO" sz="2800"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El Camino  a Cristo. P, 69</a:t>
            </a:r>
            <a:endParaRPr lang="es-CO" sz="2800" i="1" dirty="0">
              <a:solidFill>
                <a:srgbClr val="FFC000"/>
              </a:solidFill>
              <a:effectLst>
                <a:outerShdw blurRad="38100" dist="38100" dir="2700000" algn="tl">
                  <a:srgbClr val="000000">
                    <a:alpha val="43137"/>
                  </a:srgbClr>
                </a:outerShdw>
              </a:effectLst>
              <a:latin typeface="+mj-lt"/>
            </a:endParaRP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145336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203366" y="1465153"/>
            <a:ext cx="9653320" cy="4462760"/>
          </a:xfrm>
          <a:prstGeom prst="rect">
            <a:avLst/>
          </a:prstGeom>
        </p:spPr>
        <p:txBody>
          <a:bodyPr wrap="square">
            <a:spAutoFit/>
          </a:bodyPr>
          <a:lstStyle/>
          <a:p>
            <a:pPr algn="just"/>
            <a:r>
              <a:rPr lang="es-CO" sz="3200" dirty="0">
                <a:solidFill>
                  <a:schemeClr val="bg1"/>
                </a:solidFill>
                <a:latin typeface="+mj-lt"/>
                <a:cs typeface="Arial" panose="020B0604020202020204" pitchFamily="34" charset="0"/>
              </a:rPr>
              <a:t>“Necesitamos orar como nunca hemos orado por el bautismo del Espíritu Santo, porque, si hubo alguna vez un tiempo cuando necesitamos ese bautismo, es ahora. No hay nada que el Señor nos haya dicho más frecuentemente que nos concedería, ni nada por lo que su nombre sería más glorificado al dárnoslo, que el Espíritu Santo. . .” </a:t>
            </a:r>
          </a:p>
          <a:p>
            <a:pPr algn="just"/>
            <a:endParaRPr lang="es-CO" sz="3200" dirty="0" smtClean="0">
              <a:solidFill>
                <a:schemeClr val="bg1"/>
              </a:solidFill>
              <a:latin typeface="+mj-lt"/>
              <a:cs typeface="Arial" panose="020B0604020202020204" pitchFamily="34" charset="0"/>
            </a:endParaRPr>
          </a:p>
          <a:p>
            <a:pPr algn="r"/>
            <a:r>
              <a:rPr lang="es-CO" sz="2800" b="1" i="1" dirty="0" err="1" smtClean="0">
                <a:solidFill>
                  <a:srgbClr val="FFC000"/>
                </a:solidFill>
                <a:latin typeface="+mj-lt"/>
                <a:cs typeface="Arial" panose="020B0604020202020204" pitchFamily="34" charset="0"/>
              </a:rPr>
              <a:t>The</a:t>
            </a:r>
            <a:r>
              <a:rPr lang="es-CO" sz="2800" b="1" i="1" dirty="0" smtClean="0">
                <a:solidFill>
                  <a:srgbClr val="FFC000"/>
                </a:solidFill>
                <a:latin typeface="+mj-lt"/>
                <a:cs typeface="Arial" panose="020B0604020202020204" pitchFamily="34" charset="0"/>
              </a:rPr>
              <a:t> </a:t>
            </a:r>
            <a:r>
              <a:rPr lang="es-CO" sz="2800" b="1" i="1" dirty="0" err="1" smtClean="0">
                <a:solidFill>
                  <a:srgbClr val="FFC000"/>
                </a:solidFill>
                <a:latin typeface="+mj-lt"/>
                <a:cs typeface="Arial" panose="020B0604020202020204" pitchFamily="34" charset="0"/>
              </a:rPr>
              <a:t>Signs</a:t>
            </a:r>
            <a:r>
              <a:rPr lang="es-CO" sz="2800" b="1" i="1" dirty="0" smtClean="0">
                <a:solidFill>
                  <a:srgbClr val="FFC000"/>
                </a:solidFill>
                <a:latin typeface="+mj-lt"/>
                <a:cs typeface="Arial" panose="020B0604020202020204" pitchFamily="34" charset="0"/>
              </a:rPr>
              <a:t> of </a:t>
            </a:r>
            <a:r>
              <a:rPr lang="es-CO" sz="2800" b="1" i="1" dirty="0" err="1" smtClean="0">
                <a:solidFill>
                  <a:srgbClr val="FFC000"/>
                </a:solidFill>
                <a:latin typeface="+mj-lt"/>
                <a:cs typeface="Arial" panose="020B0604020202020204" pitchFamily="34" charset="0"/>
              </a:rPr>
              <a:t>the</a:t>
            </a:r>
            <a:r>
              <a:rPr lang="es-CO" sz="2800" b="1" i="1" dirty="0" smtClean="0">
                <a:solidFill>
                  <a:srgbClr val="FFC000"/>
                </a:solidFill>
                <a:latin typeface="+mj-lt"/>
                <a:cs typeface="Arial" panose="020B0604020202020204" pitchFamily="34" charset="0"/>
              </a:rPr>
              <a:t> Times, 11 de octubre de 1899.</a:t>
            </a:r>
            <a:endParaRPr lang="es-CO" sz="2800" b="1" i="1" dirty="0">
              <a:solidFill>
                <a:srgbClr val="FFC000"/>
              </a:solidFill>
              <a:latin typeface="+mj-lt"/>
              <a:cs typeface="Arial" panose="020B0604020202020204" pitchFamily="34" charset="0"/>
            </a:endParaRP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3414301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828800" y="1744253"/>
            <a:ext cx="8174181" cy="3970318"/>
          </a:xfrm>
          <a:prstGeom prst="rect">
            <a:avLst/>
          </a:prstGeom>
        </p:spPr>
        <p:txBody>
          <a:bodyPr wrap="square">
            <a:spAutoFit/>
          </a:bodyPr>
          <a:lstStyle/>
          <a:p>
            <a:pPr algn="just"/>
            <a:r>
              <a:rPr lang="es-CO" sz="3600" dirty="0">
                <a:solidFill>
                  <a:schemeClr val="bg1"/>
                </a:solidFill>
                <a:effectLst>
                  <a:outerShdw blurRad="38100" dist="38100" dir="2700000" algn="tl">
                    <a:srgbClr val="000000">
                      <a:alpha val="43137"/>
                    </a:srgbClr>
                  </a:outerShdw>
                </a:effectLst>
                <a:latin typeface="+mj-lt"/>
                <a:cs typeface="Arial" panose="020B0604020202020204" pitchFamily="34" charset="0"/>
              </a:rPr>
              <a:t>“Pues si vosotros, siendo malos, sabéis dar buenas dádivas a vuestros hijos, ¿cuánto más vuestro Padre celestial dará el Espíritu Santo a los que se lo pidan?” </a:t>
            </a:r>
          </a:p>
          <a:p>
            <a:pPr algn="just"/>
            <a:endParaRPr lang="es-CO" sz="36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CO" sz="3600"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(Lucas 11:13)</a:t>
            </a:r>
            <a:endParaRPr lang="es-CO" sz="3600" i="1" dirty="0">
              <a:solidFill>
                <a:srgbClr val="FFC000"/>
              </a:solidFill>
              <a:effectLst>
                <a:outerShdw blurRad="38100" dist="38100" dir="2700000" algn="tl">
                  <a:srgbClr val="000000">
                    <a:alpha val="43137"/>
                  </a:srgbClr>
                </a:outerShdw>
              </a:effectLst>
              <a:latin typeface="+mj-lt"/>
              <a:cs typeface="Arial" panose="020B0604020202020204" pitchFamily="34" charset="0"/>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493976"/>
            <a:ext cx="2233906" cy="1172092"/>
          </a:xfrm>
          <a:prstGeom prst="rect">
            <a:avLst/>
          </a:prstGeom>
        </p:spPr>
      </p:pic>
    </p:spTree>
    <p:extLst>
      <p:ext uri="{BB962C8B-B14F-4D97-AF65-F5344CB8AC3E}">
        <p14:creationId xmlns:p14="http://schemas.microsoft.com/office/powerpoint/2010/main" val="947993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795811" y="1744315"/>
            <a:ext cx="8506691" cy="4031873"/>
          </a:xfrm>
          <a:prstGeom prst="rect">
            <a:avLst/>
          </a:prstGeom>
        </p:spPr>
        <p:txBody>
          <a:bodyPr wrap="square">
            <a:spAutoFit/>
          </a:bodyPr>
          <a:lstStyle/>
          <a:p>
            <a:pPr algn="just"/>
            <a:r>
              <a:rPr lang="es-CO" sz="32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“La ausencia </a:t>
            </a:r>
            <a:r>
              <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rPr>
              <a:t>del Espíritu es lo que hace tan impotente el ministerio evangélico. Puede poseerse saber, talento, elocuencia, y todo don natural o adquirido; pero, sin la presencia del Espíritu de Dios, ningún corazón se conmoverá, ningún pecador será ganado para Cristo”. </a:t>
            </a:r>
            <a:endParaRPr lang="es-CO" sz="3200" dirty="0" smtClean="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CO" sz="3200" b="1"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a:t>
            </a:r>
            <a:r>
              <a:rPr lang="es-CO" sz="3200" b="1" i="1" dirty="0">
                <a:solidFill>
                  <a:srgbClr val="FFC000"/>
                </a:solidFill>
                <a:effectLst>
                  <a:outerShdw blurRad="38100" dist="38100" dir="2700000" algn="tl">
                    <a:srgbClr val="000000">
                      <a:alpha val="43137"/>
                    </a:srgbClr>
                  </a:outerShdw>
                </a:effectLst>
                <a:latin typeface="+mj-lt"/>
                <a:cs typeface="Arial" panose="020B0604020202020204" pitchFamily="34" charset="0"/>
              </a:rPr>
              <a:t>JT3, 212)</a:t>
            </a: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2791433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431635" y="1488382"/>
            <a:ext cx="9134765" cy="4524315"/>
          </a:xfrm>
          <a:prstGeom prst="rect">
            <a:avLst/>
          </a:prstGeom>
        </p:spPr>
        <p:txBody>
          <a:bodyPr wrap="square">
            <a:spAutoFit/>
          </a:bodyPr>
          <a:lstStyle/>
          <a:p>
            <a:pPr algn="just"/>
            <a:r>
              <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rPr>
              <a:t>Todo obrero debiera solicitar a Dios el bautismo del Espíritu. </a:t>
            </a:r>
          </a:p>
          <a:p>
            <a:pPr algn="just"/>
            <a:r>
              <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rPr>
              <a:t>Debieran reunirse grupos para pedir ayuda especial, sabiduría celestial, a fin de saber cómo hacer planes y ejecutarlos sabiamente. Debieran los hombres pedir especialmente a Dios que otorgue a sus misioneros el Espíritu Santo</a:t>
            </a:r>
            <a:r>
              <a:rPr lang="es-CO" sz="32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a:t>
            </a:r>
          </a:p>
          <a:p>
            <a:pPr algn="just"/>
            <a:r>
              <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rPr>
              <a:t> </a:t>
            </a:r>
            <a:endParaRPr lang="es-CO" sz="3200" dirty="0" smtClean="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CO" sz="3200" b="1"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JT3</a:t>
            </a:r>
            <a:r>
              <a:rPr lang="es-CO" sz="3200" b="1" i="1" dirty="0">
                <a:solidFill>
                  <a:srgbClr val="FFC000"/>
                </a:solidFill>
                <a:effectLst>
                  <a:outerShdw blurRad="38100" dist="38100" dir="2700000" algn="tl">
                    <a:srgbClr val="000000">
                      <a:alpha val="43137"/>
                    </a:srgbClr>
                  </a:outerShdw>
                </a:effectLst>
                <a:latin typeface="+mj-lt"/>
                <a:cs typeface="Arial" panose="020B0604020202020204" pitchFamily="34" charset="0"/>
              </a:rPr>
              <a:t>, 212</a:t>
            </a: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3090127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710048" y="1729894"/>
            <a:ext cx="8914410" cy="3908762"/>
          </a:xfrm>
          <a:prstGeom prst="rect">
            <a:avLst/>
          </a:prstGeom>
        </p:spPr>
        <p:txBody>
          <a:bodyPr wrap="square">
            <a:spAutoFit/>
          </a:bodyPr>
          <a:lstStyle/>
          <a:p>
            <a:pPr algn="just"/>
            <a:r>
              <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rPr>
              <a:t>“Es con ferviente anhelo que anticipo el tiempo cuando se repetirán los sucesos del día de Pentecostés aun con mayor poder que en esa ocasión. . . .Quiera Dios ayudar a su pueblo a limpiar el templo del alma de toda contaminación, y a mantener una relación tan íntima con él que puedan ser participantes de la lluvia tardía cuando ésta se derrame.” </a:t>
            </a:r>
            <a:r>
              <a:rPr lang="es-CO" sz="28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 </a:t>
            </a:r>
          </a:p>
          <a:p>
            <a:pPr algn="just"/>
            <a:endPar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CO" sz="2400" b="1"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Comentario Bíblico, </a:t>
            </a:r>
            <a:r>
              <a:rPr lang="es-CO" sz="2400" b="1" i="1" dirty="0">
                <a:solidFill>
                  <a:srgbClr val="FFC000"/>
                </a:solidFill>
                <a:effectLst>
                  <a:outerShdw blurRad="38100" dist="38100" dir="2700000" algn="tl">
                    <a:srgbClr val="000000">
                      <a:alpha val="43137"/>
                    </a:srgbClr>
                  </a:outerShdw>
                </a:effectLst>
                <a:latin typeface="+mj-lt"/>
                <a:cs typeface="Arial" panose="020B0604020202020204" pitchFamily="34" charset="0"/>
              </a:rPr>
              <a:t>tomo 6, p. </a:t>
            </a:r>
            <a:r>
              <a:rPr lang="es-CO" sz="2400" b="1"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1055. </a:t>
            </a:r>
            <a:endParaRPr lang="es-CO" sz="2400" b="1" i="1" dirty="0">
              <a:solidFill>
                <a:srgbClr val="FFC000"/>
              </a:solidFill>
              <a:effectLst>
                <a:outerShdw blurRad="38100" dist="38100" dir="2700000" algn="tl">
                  <a:srgbClr val="000000">
                    <a:alpha val="43137"/>
                  </a:srgbClr>
                </a:outerShdw>
              </a:effectLst>
              <a:latin typeface="+mj-lt"/>
              <a:cs typeface="Arial" panose="020B0604020202020204" pitchFamily="34" charset="0"/>
            </a:endParaRPr>
          </a:p>
        </p:txBody>
      </p:sp>
    </p:spTree>
    <p:extLst>
      <p:ext uri="{BB962C8B-B14F-4D97-AF65-F5344CB8AC3E}">
        <p14:creationId xmlns:p14="http://schemas.microsoft.com/office/powerpoint/2010/main" val="140799258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1856508" y="1255969"/>
            <a:ext cx="8562109" cy="4970591"/>
          </a:xfrm>
          <a:prstGeom prst="rect">
            <a:avLst/>
          </a:prstGeom>
          <a:noFill/>
        </p:spPr>
        <p:txBody>
          <a:bodyPr wrap="square" lIns="91440" tIns="45720" rIns="91440" bIns="45720">
            <a:spAutoFit/>
          </a:bodyPr>
          <a:lstStyle/>
          <a:p>
            <a:r>
              <a:rPr lang="es-ES" sz="6000" b="1" dirty="0" smtClean="0">
                <a:ln w="25400">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rPr>
              <a:t>LA VIDA ESPIRITUAL</a:t>
            </a:r>
          </a:p>
          <a:p>
            <a:r>
              <a:rPr lang="es-ES" sz="6000" b="1" dirty="0" smtClean="0">
                <a:ln w="25400">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rPr>
              <a:t>DEL DISCÍPULO</a:t>
            </a:r>
          </a:p>
          <a:p>
            <a:pPr>
              <a:spcAft>
                <a:spcPts val="1800"/>
              </a:spcAft>
            </a:pPr>
            <a:r>
              <a:rPr lang="es-ES" sz="4400" i="1" dirty="0" smtClean="0">
                <a:solidFill>
                  <a:schemeClr val="bg1"/>
                </a:solidFill>
                <a:effectLst>
                  <a:outerShdw blurRad="38100" dist="38100" dir="2700000" algn="tl">
                    <a:srgbClr val="000000">
                      <a:alpha val="43137"/>
                    </a:srgbClr>
                  </a:outerShdw>
                </a:effectLst>
              </a:rPr>
              <a:t>Debe ser vivificada por: </a:t>
            </a:r>
          </a:p>
          <a:p>
            <a:pPr marL="514350" indent="-514350">
              <a:buAutoNum type="arabicPeriod"/>
            </a:pPr>
            <a:r>
              <a:rPr lang="es-ES" sz="3200" dirty="0" smtClean="0">
                <a:solidFill>
                  <a:schemeClr val="bg1"/>
                </a:solidFill>
                <a:effectLst>
                  <a:outerShdw blurRad="38100" dist="38100" dir="2700000" algn="tl">
                    <a:srgbClr val="000000">
                      <a:alpha val="43137"/>
                    </a:srgbClr>
                  </a:outerShdw>
                </a:effectLst>
              </a:rPr>
              <a:t>La Oración ferviente</a:t>
            </a:r>
          </a:p>
          <a:p>
            <a:pPr marL="514350" indent="-514350">
              <a:buAutoNum type="arabicPeriod"/>
            </a:pPr>
            <a:r>
              <a:rPr lang="es-ES" sz="3200" dirty="0" smtClean="0">
                <a:solidFill>
                  <a:schemeClr val="bg1"/>
                </a:solidFill>
                <a:effectLst>
                  <a:outerShdw blurRad="38100" dist="38100" dir="2700000" algn="tl">
                    <a:srgbClr val="000000">
                      <a:alpha val="43137"/>
                    </a:srgbClr>
                  </a:outerShdw>
                </a:effectLst>
              </a:rPr>
              <a:t>El estudio de la Biblia </a:t>
            </a:r>
          </a:p>
          <a:p>
            <a:pPr marL="514350" indent="-514350">
              <a:buAutoNum type="arabicPeriod"/>
            </a:pPr>
            <a:r>
              <a:rPr lang="es-ES" sz="3200" dirty="0" smtClean="0">
                <a:solidFill>
                  <a:schemeClr val="bg1"/>
                </a:solidFill>
                <a:effectLst>
                  <a:outerShdw blurRad="38100" dist="38100" dir="2700000" algn="tl">
                    <a:srgbClr val="000000">
                      <a:alpha val="43137"/>
                    </a:srgbClr>
                  </a:outerShdw>
                </a:effectLst>
              </a:rPr>
              <a:t>La testificación</a:t>
            </a:r>
          </a:p>
          <a:p>
            <a:pPr marL="514350" indent="-514350">
              <a:buAutoNum type="arabicPeriod"/>
            </a:pPr>
            <a:r>
              <a:rPr lang="es-ES" sz="3200" dirty="0" smtClean="0">
                <a:solidFill>
                  <a:schemeClr val="bg1"/>
                </a:solidFill>
                <a:effectLst>
                  <a:outerShdw blurRad="38100" dist="38100" dir="2700000" algn="tl">
                    <a:srgbClr val="000000">
                      <a:alpha val="43137"/>
                    </a:srgbClr>
                  </a:outerShdw>
                </a:effectLst>
              </a:rPr>
              <a:t>La Unción del Espíritu Santo.</a:t>
            </a:r>
            <a:endParaRPr lang="es-ES" sz="32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500182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15643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715357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77247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5751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848495" y="1910093"/>
            <a:ext cx="8505742" cy="3416320"/>
          </a:xfrm>
          <a:prstGeom prst="rect">
            <a:avLst/>
          </a:prstGeom>
        </p:spPr>
        <p:txBody>
          <a:bodyPr wrap="square">
            <a:spAutoFit/>
          </a:bodyPr>
          <a:lstStyle/>
          <a:p>
            <a:pPr algn="just"/>
            <a:r>
              <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rPr>
              <a:t>N</a:t>
            </a:r>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ingún discípulo debería verse atrapado en la experiencia de </a:t>
            </a:r>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Marta </a:t>
            </a:r>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quien en un momento de su vida se</a:t>
            </a:r>
            <a:r>
              <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rPr>
              <a:t> </a:t>
            </a:r>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sentía abrumada por que tenia mucho que hacer al punto de no tener tiempo para sentarse a los pies de Jesús. </a:t>
            </a:r>
          </a:p>
          <a:p>
            <a:pPr algn="ctr"/>
            <a:endParaRPr lang="es-CO" sz="28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CO" sz="2800" b="1"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(Lucas 10: 38-42)</a:t>
            </a:r>
            <a:endParaRPr lang="es-CO" sz="2800" b="1" i="1" dirty="0">
              <a:solidFill>
                <a:srgbClr val="FFC000"/>
              </a:solidFill>
              <a:effectLst>
                <a:outerShdw blurRad="38100" dist="38100" dir="2700000" algn="tl">
                  <a:srgbClr val="000000">
                    <a:alpha val="43137"/>
                  </a:srgbClr>
                </a:outerShdw>
              </a:effectLst>
              <a:latin typeface="+mj-lt"/>
              <a:cs typeface="Arial" panose="020B0604020202020204" pitchFamily="34" charset="0"/>
            </a:endParaRPr>
          </a:p>
        </p:txBody>
      </p:sp>
      <p:pic>
        <p:nvPicPr>
          <p:cNvPr id="5" name="Imagen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493976"/>
            <a:ext cx="2233906" cy="1172092"/>
          </a:xfrm>
          <a:prstGeom prst="rect">
            <a:avLst/>
          </a:prstGeom>
        </p:spPr>
      </p:pic>
    </p:spTree>
    <p:extLst>
      <p:ext uri="{BB962C8B-B14F-4D97-AF65-F5344CB8AC3E}">
        <p14:creationId xmlns:p14="http://schemas.microsoft.com/office/powerpoint/2010/main" val="3162939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55745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80501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50892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968976" y="1541857"/>
            <a:ext cx="8515927" cy="4401205"/>
          </a:xfrm>
          <a:prstGeom prst="rect">
            <a:avLst/>
          </a:prstGeom>
        </p:spPr>
        <p:txBody>
          <a:bodyPr wrap="square">
            <a:spAutoFit/>
          </a:bodyPr>
          <a:lstStyle/>
          <a:p>
            <a:pPr algn="just"/>
            <a:r>
              <a:rPr lang="es-CO" sz="2800" i="0" dirty="0" smtClean="0">
                <a:solidFill>
                  <a:schemeClr val="bg1"/>
                </a:solidFill>
                <a:effectLst/>
                <a:latin typeface="+mj-lt"/>
                <a:cs typeface="Arial" panose="020B0604020202020204" pitchFamily="34" charset="0"/>
              </a:rPr>
              <a:t>"No</a:t>
            </a:r>
            <a:r>
              <a:rPr lang="es-CO" sz="2800" dirty="0">
                <a:solidFill>
                  <a:schemeClr val="bg1"/>
                </a:solidFill>
                <a:latin typeface="+mj-lt"/>
                <a:cs typeface="Arial" panose="020B0604020202020204" pitchFamily="34" charset="0"/>
              </a:rPr>
              <a:t> </a:t>
            </a:r>
            <a:r>
              <a:rPr lang="es-CO" sz="2800" i="0" dirty="0" smtClean="0">
                <a:solidFill>
                  <a:schemeClr val="bg1"/>
                </a:solidFill>
                <a:effectLst/>
                <a:latin typeface="+mj-lt"/>
                <a:cs typeface="Arial" panose="020B0604020202020204" pitchFamily="34" charset="0"/>
              </a:rPr>
              <a:t>se llega a ser un dirigente espiritual por nacimiento, por figuración social ni por educación. La espiritualidad no es derramada </a:t>
            </a:r>
            <a:r>
              <a:rPr lang="es-CO" sz="2800" dirty="0" smtClean="0">
                <a:solidFill>
                  <a:schemeClr val="bg1"/>
                </a:solidFill>
                <a:latin typeface="+mj-lt"/>
                <a:cs typeface="Arial" panose="020B0604020202020204" pitchFamily="34" charset="0"/>
              </a:rPr>
              <a:t>sobre </a:t>
            </a:r>
            <a:r>
              <a:rPr lang="es-CO" sz="2800" dirty="0">
                <a:solidFill>
                  <a:schemeClr val="bg1"/>
                </a:solidFill>
                <a:latin typeface="+mj-lt"/>
                <a:cs typeface="Arial" panose="020B0604020202020204" pitchFamily="34" charset="0"/>
              </a:rPr>
              <a:t>una </a:t>
            </a:r>
            <a:r>
              <a:rPr lang="es-CO" sz="2800" dirty="0" smtClean="0">
                <a:solidFill>
                  <a:schemeClr val="bg1"/>
                </a:solidFill>
                <a:latin typeface="+mj-lt"/>
                <a:cs typeface="Arial" panose="020B0604020202020204" pitchFamily="34" charset="0"/>
              </a:rPr>
              <a:t>persona por </a:t>
            </a:r>
            <a:r>
              <a:rPr lang="es-CO" sz="2800" dirty="0">
                <a:solidFill>
                  <a:schemeClr val="bg1"/>
                </a:solidFill>
                <a:latin typeface="+mj-lt"/>
                <a:cs typeface="Arial" panose="020B0604020202020204" pitchFamily="34" charset="0"/>
              </a:rPr>
              <a:t>una comisión </a:t>
            </a:r>
            <a:r>
              <a:rPr lang="es-CO" sz="2800" dirty="0" smtClean="0">
                <a:solidFill>
                  <a:schemeClr val="bg1"/>
                </a:solidFill>
                <a:latin typeface="+mj-lt"/>
                <a:cs typeface="Arial" panose="020B0604020202020204" pitchFamily="34" charset="0"/>
              </a:rPr>
              <a:t>administrativa o </a:t>
            </a:r>
            <a:r>
              <a:rPr lang="es-CO" sz="2800" dirty="0">
                <a:solidFill>
                  <a:schemeClr val="bg1"/>
                </a:solidFill>
                <a:latin typeface="+mj-lt"/>
                <a:cs typeface="Arial" panose="020B0604020202020204" pitchFamily="34" charset="0"/>
              </a:rPr>
              <a:t>por una </a:t>
            </a:r>
            <a:r>
              <a:rPr lang="es-CO" sz="2800" dirty="0" smtClean="0">
                <a:solidFill>
                  <a:schemeClr val="bg1"/>
                </a:solidFill>
                <a:latin typeface="+mj-lt"/>
                <a:cs typeface="Arial" panose="020B0604020202020204" pitchFamily="34" charset="0"/>
              </a:rPr>
              <a:t>junta de </a:t>
            </a:r>
            <a:r>
              <a:rPr lang="es-CO" sz="2800" dirty="0">
                <a:solidFill>
                  <a:schemeClr val="bg1"/>
                </a:solidFill>
                <a:latin typeface="+mj-lt"/>
                <a:cs typeface="Arial" panose="020B0604020202020204" pitchFamily="34" charset="0"/>
              </a:rPr>
              <a:t>la iglesia. La </a:t>
            </a:r>
            <a:r>
              <a:rPr lang="es-CO" sz="2800" dirty="0" smtClean="0">
                <a:solidFill>
                  <a:schemeClr val="bg1"/>
                </a:solidFill>
                <a:latin typeface="+mj-lt"/>
                <a:cs typeface="Arial" panose="020B0604020202020204" pitchFamily="34" charset="0"/>
              </a:rPr>
              <a:t>dirección </a:t>
            </a:r>
            <a:r>
              <a:rPr lang="es-CO" sz="2800" dirty="0">
                <a:solidFill>
                  <a:schemeClr val="bg1"/>
                </a:solidFill>
                <a:latin typeface="+mj-lt"/>
                <a:cs typeface="Arial" panose="020B0604020202020204" pitchFamily="34" charset="0"/>
              </a:rPr>
              <a:t>espiritual se recibe mediante el poder </a:t>
            </a:r>
            <a:r>
              <a:rPr lang="es-CO" sz="2800" dirty="0" smtClean="0">
                <a:solidFill>
                  <a:schemeClr val="bg1"/>
                </a:solidFill>
                <a:latin typeface="+mj-lt"/>
                <a:cs typeface="Arial" panose="020B0604020202020204" pitchFamily="34" charset="0"/>
              </a:rPr>
              <a:t>del Espíritu </a:t>
            </a:r>
            <a:r>
              <a:rPr lang="es-CO" sz="2800" dirty="0">
                <a:solidFill>
                  <a:schemeClr val="bg1"/>
                </a:solidFill>
                <a:latin typeface="+mj-lt"/>
                <a:cs typeface="Arial" panose="020B0604020202020204" pitchFamily="34" charset="0"/>
              </a:rPr>
              <a:t>Santo, a través de la oración, de las lágrimas y la confesión </a:t>
            </a:r>
            <a:r>
              <a:rPr lang="es-CO" sz="2800" dirty="0" smtClean="0">
                <a:solidFill>
                  <a:schemeClr val="bg1"/>
                </a:solidFill>
                <a:latin typeface="+mj-lt"/>
                <a:cs typeface="Arial" panose="020B0604020202020204" pitchFamily="34" charset="0"/>
              </a:rPr>
              <a:t>de pecados. </a:t>
            </a:r>
          </a:p>
          <a:p>
            <a:pPr algn="just"/>
            <a:endParaRPr lang="es-CO" sz="2800" dirty="0">
              <a:solidFill>
                <a:schemeClr val="bg1"/>
              </a:solidFill>
              <a:latin typeface="+mj-lt"/>
              <a:cs typeface="Arial" panose="020B0604020202020204" pitchFamily="34" charset="0"/>
            </a:endParaRPr>
          </a:p>
          <a:p>
            <a:pPr algn="r"/>
            <a:r>
              <a:rPr lang="es-CO" sz="2800" dirty="0" smtClean="0">
                <a:solidFill>
                  <a:srgbClr val="FFC000"/>
                </a:solidFill>
                <a:latin typeface="+mj-lt"/>
                <a:cs typeface="Arial" panose="020B0604020202020204" pitchFamily="34" charset="0"/>
              </a:rPr>
              <a:t>Pr. </a:t>
            </a:r>
            <a:r>
              <a:rPr lang="es-CO" sz="2800" dirty="0" err="1" smtClean="0">
                <a:solidFill>
                  <a:srgbClr val="FFC000"/>
                </a:solidFill>
                <a:latin typeface="+mj-lt"/>
                <a:cs typeface="Arial" panose="020B0604020202020204" pitchFamily="34" charset="0"/>
              </a:rPr>
              <a:t>Pierson</a:t>
            </a:r>
            <a:endParaRPr lang="es-CO" sz="2800" dirty="0">
              <a:solidFill>
                <a:srgbClr val="FFC000"/>
              </a:solidFill>
              <a:latin typeface="+mj-lt"/>
              <a:cs typeface="Arial" panose="020B0604020202020204" pitchFamily="34" charset="0"/>
            </a:endParaRPr>
          </a:p>
        </p:txBody>
      </p:sp>
    </p:spTree>
    <p:extLst>
      <p:ext uri="{BB962C8B-B14F-4D97-AF65-F5344CB8AC3E}">
        <p14:creationId xmlns:p14="http://schemas.microsoft.com/office/powerpoint/2010/main" val="8244437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721301" y="899431"/>
            <a:ext cx="8845098" cy="5355312"/>
          </a:xfrm>
          <a:prstGeom prst="rect">
            <a:avLst/>
          </a:prstGeom>
        </p:spPr>
        <p:txBody>
          <a:bodyPr wrap="square">
            <a:spAutoFit/>
          </a:bodyPr>
          <a:lstStyle/>
          <a:p>
            <a:r>
              <a:rPr lang="es-CO" sz="6000" b="1" i="0" dirty="0" smtClean="0">
                <a:ln w="22225">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cs typeface="Arial" panose="020B0604020202020204" pitchFamily="34" charset="0"/>
              </a:rPr>
              <a:t>1. LA ORACIÓN.</a:t>
            </a:r>
            <a:endParaRPr lang="es-CO" sz="6000" b="0" i="0" dirty="0" smtClean="0">
              <a:ln w="22225">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cs typeface="Arial" panose="020B0604020202020204" pitchFamily="34" charset="0"/>
            </a:endParaRPr>
          </a:p>
          <a:p>
            <a:endParaRPr lang="es-CO" b="0" i="0" dirty="0" smtClean="0">
              <a:solidFill>
                <a:schemeClr val="bg1"/>
              </a:solidFill>
              <a:effectLst>
                <a:outerShdw blurRad="38100" dist="38100" dir="2700000" algn="tl">
                  <a:srgbClr val="000000">
                    <a:alpha val="43137"/>
                  </a:srgbClr>
                </a:outerShdw>
              </a:effectLst>
              <a:latin typeface="+mj-lt"/>
            </a:endParaRPr>
          </a:p>
          <a:p>
            <a:pPr algn="just"/>
            <a:r>
              <a:rPr lang="es-CO" sz="24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“ORAD SIN CESAR” 1 </a:t>
            </a:r>
            <a:r>
              <a:rPr lang="es-CO" sz="2400" b="0" i="0" dirty="0" err="1" smtClean="0">
                <a:solidFill>
                  <a:schemeClr val="bg1"/>
                </a:solidFill>
                <a:effectLst>
                  <a:outerShdw blurRad="38100" dist="38100" dir="2700000" algn="tl">
                    <a:srgbClr val="000000">
                      <a:alpha val="43137"/>
                    </a:srgbClr>
                  </a:outerShdw>
                </a:effectLst>
                <a:latin typeface="+mj-lt"/>
                <a:cs typeface="Arial" panose="020B0604020202020204" pitchFamily="34" charset="0"/>
              </a:rPr>
              <a:t>Tes</a:t>
            </a:r>
            <a:r>
              <a:rPr lang="es-CO" sz="24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 5:17.</a:t>
            </a:r>
          </a:p>
          <a:p>
            <a:pPr algn="just"/>
            <a:r>
              <a:rPr lang="es-CO" sz="24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“Las tinieblas del malo cercan a aquellos que descuidan la oración”. CC, 95</a:t>
            </a:r>
          </a:p>
          <a:p>
            <a:pPr algn="just"/>
            <a:endParaRPr lang="es-CO" sz="24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just"/>
            <a:r>
              <a:rPr lang="es-CO" sz="24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El discípulo que no ora es un perdedor, porque en la oración hay poder. </a:t>
            </a:r>
          </a:p>
          <a:p>
            <a:pPr algn="just"/>
            <a:endParaRPr lang="es-CO" sz="24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just"/>
            <a:r>
              <a:rPr lang="es-CO" sz="24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El que no ora caerá abatido ante las tentaciones del enemigo.  </a:t>
            </a:r>
          </a:p>
          <a:p>
            <a:pPr algn="just"/>
            <a:endParaRPr lang="es-CO" sz="24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just"/>
            <a:r>
              <a:rPr lang="es-CO" sz="24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a:t>
            </a:r>
            <a:r>
              <a:rPr lang="es-CO" sz="2400" dirty="0">
                <a:solidFill>
                  <a:schemeClr val="bg1"/>
                </a:solidFill>
                <a:effectLst>
                  <a:outerShdw blurRad="38100" dist="38100" dir="2700000" algn="tl">
                    <a:srgbClr val="000000">
                      <a:alpha val="43137"/>
                    </a:srgbClr>
                  </a:outerShdw>
                </a:effectLst>
                <a:latin typeface="+mj-lt"/>
                <a:cs typeface="Arial" panose="020B0604020202020204" pitchFamily="34" charset="0"/>
              </a:rPr>
              <a:t>L</a:t>
            </a:r>
            <a:r>
              <a:rPr lang="es-CO" sz="24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a vida devocional del discípulo no es algo opcional, que se puede dejar para cuando tenga tiempo.</a:t>
            </a:r>
            <a:endParaRPr lang="es-CO" sz="2400" b="0" i="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p:txBody>
      </p:sp>
    </p:spTree>
    <p:extLst>
      <p:ext uri="{BB962C8B-B14F-4D97-AF65-F5344CB8AC3E}">
        <p14:creationId xmlns:p14="http://schemas.microsoft.com/office/powerpoint/2010/main" val="7753470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857829" y="1347150"/>
            <a:ext cx="8266545" cy="4524315"/>
          </a:xfrm>
          <a:prstGeom prst="rect">
            <a:avLst/>
          </a:prstGeom>
        </p:spPr>
        <p:txBody>
          <a:bodyPr wrap="square">
            <a:spAutoFit/>
          </a:bodyPr>
          <a:lstStyle/>
          <a:p>
            <a:pPr algn="just"/>
            <a:r>
              <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rPr>
              <a:t>"Si permitimos que el exceso de trabajo nos aleje de nuestro propósito de buscar diariamente al Señor, cometeremos los mayores errores; incurriremos en pérdidas, porque el Señor no está con nosotros; así hemos cerrado la puerta para que él no tenga acceso a nuestros </a:t>
            </a:r>
            <a:r>
              <a:rPr lang="es-CO" sz="320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corazones”. </a:t>
            </a:r>
          </a:p>
          <a:p>
            <a:pPr algn="just"/>
            <a:endParaRPr lang="es-CO" sz="3200" i="1"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r"/>
            <a:r>
              <a:rPr lang="es-CO" sz="3200" i="1"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Consejos sobre la Salud 421.</a:t>
            </a:r>
            <a:endParaRPr lang="es-CO" sz="3200" i="1" dirty="0">
              <a:solidFill>
                <a:srgbClr val="FFC000"/>
              </a:solidFill>
              <a:effectLst>
                <a:outerShdw blurRad="38100" dist="38100" dir="2700000" algn="tl">
                  <a:srgbClr val="000000">
                    <a:alpha val="43137"/>
                  </a:srgbClr>
                </a:outerShdw>
              </a:effectLst>
              <a:latin typeface="+mj-lt"/>
            </a:endParaRPr>
          </a:p>
        </p:txBody>
      </p:sp>
      <p:pic>
        <p:nvPicPr>
          <p:cNvPr id="3" name="3 Imagen" descr="Cópia de 0606210.png"/>
          <p:cNvPicPr>
            <a:picLocks noChangeAspect="1"/>
          </p:cNvPicPr>
          <p:nvPr/>
        </p:nvPicPr>
        <p:blipFill>
          <a:blip r:embed="rId2" cstate="print"/>
          <a:srcRect b="8001"/>
          <a:stretch>
            <a:fillRect/>
          </a:stretch>
        </p:blipFill>
        <p:spPr>
          <a:xfrm>
            <a:off x="1" y="4745421"/>
            <a:ext cx="1721683" cy="2112579"/>
          </a:xfrm>
          <a:prstGeom prst="rect">
            <a:avLst/>
          </a:prstGeom>
        </p:spPr>
      </p:pic>
    </p:spTree>
    <p:extLst>
      <p:ext uri="{BB962C8B-B14F-4D97-AF65-F5344CB8AC3E}">
        <p14:creationId xmlns:p14="http://schemas.microsoft.com/office/powerpoint/2010/main" val="3017813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089890" y="833874"/>
            <a:ext cx="9864437" cy="4862870"/>
          </a:xfrm>
          <a:prstGeom prst="rect">
            <a:avLst/>
          </a:prstGeom>
        </p:spPr>
        <p:txBody>
          <a:bodyPr wrap="square">
            <a:spAutoFit/>
          </a:bodyPr>
          <a:lstStyle/>
          <a:p>
            <a:r>
              <a:rPr lang="es-CO" sz="3600" b="1" i="0" dirty="0" smtClean="0">
                <a:ln w="19050">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cs typeface="Arial" panose="020B0604020202020204" pitchFamily="34" charset="0"/>
              </a:rPr>
              <a:t>Cultivar los cuatro tiempos de oración</a:t>
            </a:r>
          </a:p>
          <a:p>
            <a:endParaRPr lang="es-CO" b="0" i="0" dirty="0" smtClean="0">
              <a:solidFill>
                <a:schemeClr val="bg1"/>
              </a:solidFill>
              <a:effectLst>
                <a:outerShdw blurRad="38100" dist="38100" dir="2700000" algn="tl">
                  <a:srgbClr val="000000">
                    <a:alpha val="43137"/>
                  </a:srgbClr>
                </a:outerShdw>
              </a:effectLst>
              <a:latin typeface="+mj-lt"/>
            </a:endParaRPr>
          </a:p>
          <a:p>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A. Los tiempos a solas con el Señor.</a:t>
            </a:r>
          </a:p>
          <a:p>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B. Orar sin cesar.</a:t>
            </a:r>
          </a:p>
          <a:p>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C. Los tiempos extraordinarios de oración.</a:t>
            </a:r>
          </a:p>
          <a:p>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D. Los tiempos colectivos de oración.</a:t>
            </a:r>
          </a:p>
          <a:p>
            <a:endPar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a:p>
            <a:pPr algn="ctr"/>
            <a:r>
              <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rPr>
              <a:t>Se dice que aunque </a:t>
            </a:r>
            <a:r>
              <a:rPr lang="es-CO" sz="3200" dirty="0" err="1">
                <a:solidFill>
                  <a:schemeClr val="bg1"/>
                </a:solidFill>
                <a:effectLst>
                  <a:outerShdw blurRad="38100" dist="38100" dir="2700000" algn="tl">
                    <a:srgbClr val="000000">
                      <a:alpha val="43137"/>
                    </a:srgbClr>
                  </a:outerShdw>
                </a:effectLst>
                <a:latin typeface="+mj-lt"/>
                <a:cs typeface="Arial" panose="020B0604020202020204" pitchFamily="34" charset="0"/>
              </a:rPr>
              <a:t>Spurgeon</a:t>
            </a:r>
            <a:r>
              <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rPr>
              <a:t> no oraba por más de quince minutos seguidos, rara vez pasaban quince minutos sin que volviera a orar.</a:t>
            </a:r>
            <a:endParaRPr lang="es-CO" sz="3200" b="0" i="0" dirty="0">
              <a:solidFill>
                <a:schemeClr val="bg1"/>
              </a:solidFill>
              <a:effectLst>
                <a:outerShdw blurRad="38100" dist="38100" dir="2700000" algn="tl">
                  <a:srgbClr val="000000">
                    <a:alpha val="43137"/>
                  </a:srgbClr>
                </a:outerShdw>
              </a:effectLst>
              <a:latin typeface="+mj-lt"/>
              <a:cs typeface="Arial" panose="020B0604020202020204" pitchFamily="34" charset="0"/>
            </a:endParaRPr>
          </a:p>
        </p:txBody>
      </p:sp>
    </p:spTree>
    <p:extLst>
      <p:ext uri="{BB962C8B-B14F-4D97-AF65-F5344CB8AC3E}">
        <p14:creationId xmlns:p14="http://schemas.microsoft.com/office/powerpoint/2010/main" val="1909706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311564" y="1648039"/>
            <a:ext cx="10372436" cy="4431983"/>
          </a:xfrm>
          <a:prstGeom prst="rect">
            <a:avLst/>
          </a:prstGeom>
        </p:spPr>
        <p:txBody>
          <a:bodyPr wrap="square">
            <a:spAutoFit/>
          </a:bodyPr>
          <a:lstStyle/>
          <a:p>
            <a:r>
              <a:rPr lang="es-CO" sz="4000" b="1" dirty="0" smtClean="0">
                <a:ln w="22225">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cs typeface="Arial" panose="020B0604020202020204" pitchFamily="34" charset="0"/>
              </a:rPr>
              <a:t>Practicar</a:t>
            </a:r>
            <a:r>
              <a:rPr lang="es-CO" sz="4000" b="1" i="0" dirty="0" smtClean="0">
                <a:ln w="22225">
                  <a:solidFill>
                    <a:schemeClr val="bg1"/>
                  </a:solidFill>
                </a:ln>
                <a:gradFill>
                  <a:gsLst>
                    <a:gs pos="100000">
                      <a:srgbClr val="FF0000"/>
                    </a:gs>
                    <a:gs pos="40000">
                      <a:srgbClr val="FFC000"/>
                    </a:gs>
                  </a:gsLst>
                  <a:lin ang="5400000" scaled="1"/>
                </a:gradFill>
                <a:effectLst>
                  <a:outerShdw blurRad="38100" dist="38100" dir="2700000" algn="tl">
                    <a:srgbClr val="000000">
                      <a:alpha val="43137"/>
                    </a:srgbClr>
                  </a:outerShdw>
                </a:effectLst>
                <a:latin typeface="+mj-lt"/>
                <a:cs typeface="Arial" panose="020B0604020202020204" pitchFamily="34" charset="0"/>
              </a:rPr>
              <a:t> los cinco tipos de oración</a:t>
            </a:r>
          </a:p>
          <a:p>
            <a:endParaRPr lang="es-CO" b="0" i="0" dirty="0" smtClean="0">
              <a:solidFill>
                <a:schemeClr val="bg1"/>
              </a:solidFill>
              <a:effectLst>
                <a:outerShdw blurRad="38100" dist="38100" dir="2700000" algn="tl">
                  <a:srgbClr val="000000">
                    <a:alpha val="43137"/>
                  </a:srgbClr>
                </a:outerShdw>
              </a:effectLst>
              <a:latin typeface="+mj-lt"/>
            </a:endParaRPr>
          </a:p>
          <a:p>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A. Las oraciones de alabanza. </a:t>
            </a:r>
            <a:r>
              <a:rPr lang="es-CO" sz="3200" b="0" i="0"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1 Crónicas 29:10-13</a:t>
            </a:r>
          </a:p>
          <a:p>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B. Las oraciones de confesión de pecado. </a:t>
            </a:r>
            <a:r>
              <a:rPr lang="es-CO" sz="3200"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Esdras 9, Nehemías 1, y Daniel 9.</a:t>
            </a:r>
            <a:endParaRPr lang="es-CO" sz="3200" b="0" i="0" dirty="0" smtClean="0">
              <a:solidFill>
                <a:srgbClr val="FFC000"/>
              </a:solidFill>
              <a:effectLst>
                <a:outerShdw blurRad="38100" dist="38100" dir="2700000" algn="tl">
                  <a:srgbClr val="000000">
                    <a:alpha val="43137"/>
                  </a:srgbClr>
                </a:outerShdw>
              </a:effectLst>
              <a:latin typeface="+mj-lt"/>
              <a:cs typeface="Arial" panose="020B0604020202020204" pitchFamily="34" charset="0"/>
            </a:endParaRPr>
          </a:p>
          <a:p>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C. Las oraciones de acción de gracias. </a:t>
            </a:r>
            <a:r>
              <a:rPr lang="es-CO" sz="3200" b="0" i="0"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Salmo 34:1-4</a:t>
            </a:r>
          </a:p>
          <a:p>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D. Las oraciones de intercesión. </a:t>
            </a:r>
            <a:r>
              <a:rPr lang="es-CO" sz="3200" b="0" i="0"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Hechos 12:5</a:t>
            </a:r>
          </a:p>
          <a:p>
            <a:r>
              <a:rPr lang="es-CO" sz="3200" b="0" i="0" dirty="0" smtClean="0">
                <a:solidFill>
                  <a:schemeClr val="bg1"/>
                </a:solidFill>
                <a:effectLst>
                  <a:outerShdw blurRad="38100" dist="38100" dir="2700000" algn="tl">
                    <a:srgbClr val="000000">
                      <a:alpha val="43137"/>
                    </a:srgbClr>
                  </a:outerShdw>
                </a:effectLst>
                <a:latin typeface="+mj-lt"/>
                <a:cs typeface="Arial" panose="020B0604020202020204" pitchFamily="34" charset="0"/>
              </a:rPr>
              <a:t>E. Las oraciones de petición.</a:t>
            </a:r>
            <a:r>
              <a:rPr lang="es-CO" sz="3200" dirty="0">
                <a:solidFill>
                  <a:schemeClr val="bg1"/>
                </a:solidFill>
                <a:effectLst>
                  <a:outerShdw blurRad="38100" dist="38100" dir="2700000" algn="tl">
                    <a:srgbClr val="000000">
                      <a:alpha val="43137"/>
                    </a:srgbClr>
                  </a:outerShdw>
                </a:effectLst>
                <a:latin typeface="+mj-lt"/>
                <a:cs typeface="Arial" panose="020B0604020202020204" pitchFamily="34" charset="0"/>
              </a:rPr>
              <a:t> </a:t>
            </a:r>
            <a:r>
              <a:rPr lang="es-CO" sz="3200" dirty="0" smtClean="0">
                <a:solidFill>
                  <a:srgbClr val="FFC000"/>
                </a:solidFill>
                <a:effectLst>
                  <a:outerShdw blurRad="38100" dist="38100" dir="2700000" algn="tl">
                    <a:srgbClr val="000000">
                      <a:alpha val="43137"/>
                    </a:srgbClr>
                  </a:outerShdw>
                </a:effectLst>
                <a:latin typeface="+mj-lt"/>
                <a:cs typeface="Arial" panose="020B0604020202020204" pitchFamily="34" charset="0"/>
              </a:rPr>
              <a:t>1 Crónicas 4:10</a:t>
            </a:r>
          </a:p>
          <a:p>
            <a:pPr>
              <a:buFont typeface="+mj-lt"/>
              <a:buAutoNum type="arabicPeriod"/>
            </a:pPr>
            <a:endParaRPr lang="es-CO" sz="3200" dirty="0">
              <a:solidFill>
                <a:srgbClr val="FFC000"/>
              </a:solidFill>
              <a:effectLst>
                <a:outerShdw blurRad="38100" dist="38100" dir="2700000" algn="tl">
                  <a:srgbClr val="000000">
                    <a:alpha val="43137"/>
                  </a:srgbClr>
                </a:outerShdw>
              </a:effectLst>
              <a:latin typeface="+mj-lt"/>
              <a:cs typeface="Arial" panose="020B0604020202020204" pitchFamily="34" charset="0"/>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607752"/>
            <a:ext cx="2017059" cy="1058316"/>
          </a:xfrm>
          <a:prstGeom prst="rect">
            <a:avLst/>
          </a:prstGeom>
        </p:spPr>
      </p:pic>
    </p:spTree>
    <p:extLst>
      <p:ext uri="{BB962C8B-B14F-4D97-AF65-F5344CB8AC3E}">
        <p14:creationId xmlns:p14="http://schemas.microsoft.com/office/powerpoint/2010/main" val="355295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ersonalizado 1">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391</TotalTime>
  <Words>2077</Words>
  <Application>Microsoft Office PowerPoint</Application>
  <PresentationFormat>Panorámica</PresentationFormat>
  <Paragraphs>152</Paragraphs>
  <Slides>42</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42</vt:i4>
      </vt:variant>
    </vt:vector>
  </HeadingPairs>
  <TitlesOfParts>
    <vt:vector size="46" baseType="lpstr">
      <vt:lpstr>Arial</vt:lpstr>
      <vt:lpstr>Book Antiqua</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Pr. William</dc:creator>
  <cp:lastModifiedBy>Pr. William</cp:lastModifiedBy>
  <cp:revision>80</cp:revision>
  <dcterms:created xsi:type="dcterms:W3CDTF">2022-02-28T17:14:08Z</dcterms:created>
  <dcterms:modified xsi:type="dcterms:W3CDTF">2022-03-04T16:21:09Z</dcterms:modified>
</cp:coreProperties>
</file>