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38" r:id="rId2"/>
    <p:sldId id="378" r:id="rId3"/>
    <p:sldId id="379" r:id="rId4"/>
    <p:sldId id="385" r:id="rId5"/>
    <p:sldId id="386" r:id="rId6"/>
    <p:sldId id="387" r:id="rId7"/>
    <p:sldId id="388" r:id="rId8"/>
    <p:sldId id="327" r:id="rId9"/>
    <p:sldId id="383" r:id="rId10"/>
    <p:sldId id="391" r:id="rId11"/>
    <p:sldId id="389" r:id="rId12"/>
    <p:sldId id="390" r:id="rId13"/>
    <p:sldId id="392" r:id="rId14"/>
    <p:sldId id="381" r:id="rId15"/>
    <p:sldId id="277" r:id="rId16"/>
    <p:sldId id="326" r:id="rId17"/>
    <p:sldId id="382" r:id="rId18"/>
    <p:sldId id="395" r:id="rId19"/>
    <p:sldId id="396" r:id="rId20"/>
    <p:sldId id="397" r:id="rId21"/>
    <p:sldId id="398" r:id="rId22"/>
    <p:sldId id="399" r:id="rId23"/>
    <p:sldId id="400" r:id="rId24"/>
    <p:sldId id="380" r:id="rId25"/>
    <p:sldId id="402" r:id="rId26"/>
    <p:sldId id="369" r:id="rId27"/>
    <p:sldId id="401" r:id="rId28"/>
    <p:sldId id="403" r:id="rId29"/>
    <p:sldId id="404" r:id="rId30"/>
    <p:sldId id="384" r:id="rId31"/>
    <p:sldId id="405" r:id="rId32"/>
    <p:sldId id="303" r:id="rId33"/>
    <p:sldId id="376" r:id="rId34"/>
    <p:sldId id="406" r:id="rId35"/>
    <p:sldId id="407" r:id="rId36"/>
    <p:sldId id="393" r:id="rId37"/>
    <p:sldId id="408" r:id="rId38"/>
    <p:sldId id="409" r:id="rId39"/>
    <p:sldId id="410" r:id="rId40"/>
    <p:sldId id="322" r:id="rId41"/>
    <p:sldId id="394" r:id="rId42"/>
    <p:sldId id="337" r:id="rId43"/>
    <p:sldId id="310" r:id="rId44"/>
    <p:sldId id="340" r:id="rId45"/>
    <p:sldId id="339" r:id="rId46"/>
    <p:sldId id="370" r:id="rId47"/>
    <p:sldId id="341" r:id="rId48"/>
    <p:sldId id="281" r:id="rId49"/>
    <p:sldId id="289" r:id="rId50"/>
    <p:sldId id="290" r:id="rId51"/>
    <p:sldId id="293" r:id="rId52"/>
    <p:sldId id="365" r:id="rId53"/>
    <p:sldId id="367" r:id="rId54"/>
    <p:sldId id="368" r:id="rId55"/>
    <p:sldId id="311" r:id="rId56"/>
    <p:sldId id="304" r:id="rId57"/>
    <p:sldId id="315" r:id="rId58"/>
    <p:sldId id="411" r:id="rId59"/>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9" d="100"/>
          <a:sy n="69" d="100"/>
        </p:scale>
        <p:origin x="564"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smtClean="0"/>
              <a:t>Haga clic para modificar el estilo de título del patrón</a:t>
            </a:r>
            <a:endParaRPr lang="es-CO"/>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editar el estilo de subtítulo del patrón</a:t>
            </a:r>
            <a:endParaRPr lang="es-CO"/>
          </a:p>
        </p:txBody>
      </p:sp>
      <p:sp>
        <p:nvSpPr>
          <p:cNvPr id="4" name="Marcador de fecha 3"/>
          <p:cNvSpPr>
            <a:spLocks noGrp="1"/>
          </p:cNvSpPr>
          <p:nvPr>
            <p:ph type="dt" sz="half" idx="10"/>
          </p:nvPr>
        </p:nvSpPr>
        <p:spPr/>
        <p:txBody>
          <a:bodyPr/>
          <a:lstStyle/>
          <a:p>
            <a:fld id="{E137B974-D772-483A-BB79-BC36D45020FF}" type="datetimeFigureOut">
              <a:rPr lang="es-CO" smtClean="0"/>
              <a:t>28/10/2021</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B63A8105-1B96-40B7-A1D7-E8A4F86BB6E5}" type="slidenum">
              <a:rPr lang="es-CO" smtClean="0"/>
              <a:t>‹Nº›</a:t>
            </a:fld>
            <a:endParaRPr lang="es-CO"/>
          </a:p>
        </p:txBody>
      </p:sp>
    </p:spTree>
    <p:extLst>
      <p:ext uri="{BB962C8B-B14F-4D97-AF65-F5344CB8AC3E}">
        <p14:creationId xmlns:p14="http://schemas.microsoft.com/office/powerpoint/2010/main" val="42696691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texto vertical 2"/>
          <p:cNvSpPr>
            <a:spLocks noGrp="1"/>
          </p:cNvSpPr>
          <p:nvPr>
            <p:ph type="body" orient="vert" idx="1"/>
          </p:nvPr>
        </p:nvSpPr>
        <p:spPr/>
        <p:txBody>
          <a:bodyPr vert="eaVe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p:txBody>
          <a:bodyPr/>
          <a:lstStyle/>
          <a:p>
            <a:fld id="{E137B974-D772-483A-BB79-BC36D45020FF}" type="datetimeFigureOut">
              <a:rPr lang="es-CO" smtClean="0"/>
              <a:t>28/10/2021</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B63A8105-1B96-40B7-A1D7-E8A4F86BB6E5}" type="slidenum">
              <a:rPr lang="es-CO" smtClean="0"/>
              <a:t>‹Nº›</a:t>
            </a:fld>
            <a:endParaRPr lang="es-CO"/>
          </a:p>
        </p:txBody>
      </p:sp>
    </p:spTree>
    <p:extLst>
      <p:ext uri="{BB962C8B-B14F-4D97-AF65-F5344CB8AC3E}">
        <p14:creationId xmlns:p14="http://schemas.microsoft.com/office/powerpoint/2010/main" val="28115701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smtClean="0"/>
              <a:t>Haga clic para modificar el estilo de título del patrón</a:t>
            </a:r>
            <a:endParaRPr lang="es-CO"/>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p:txBody>
          <a:bodyPr/>
          <a:lstStyle/>
          <a:p>
            <a:fld id="{E137B974-D772-483A-BB79-BC36D45020FF}" type="datetimeFigureOut">
              <a:rPr lang="es-CO" smtClean="0"/>
              <a:t>28/10/2021</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B63A8105-1B96-40B7-A1D7-E8A4F86BB6E5}" type="slidenum">
              <a:rPr lang="es-CO" smtClean="0"/>
              <a:t>‹Nº›</a:t>
            </a:fld>
            <a:endParaRPr lang="es-CO"/>
          </a:p>
        </p:txBody>
      </p:sp>
    </p:spTree>
    <p:extLst>
      <p:ext uri="{BB962C8B-B14F-4D97-AF65-F5344CB8AC3E}">
        <p14:creationId xmlns:p14="http://schemas.microsoft.com/office/powerpoint/2010/main" val="35335741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contenido 2"/>
          <p:cNvSpPr>
            <a:spLocks noGrp="1"/>
          </p:cNvSpPr>
          <p:nvPr>
            <p:ph idx="1"/>
          </p:nvPr>
        </p:nvSpPr>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p:txBody>
          <a:bodyPr/>
          <a:lstStyle/>
          <a:p>
            <a:fld id="{E137B974-D772-483A-BB79-BC36D45020FF}" type="datetimeFigureOut">
              <a:rPr lang="es-CO" smtClean="0"/>
              <a:t>28/10/2021</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B63A8105-1B96-40B7-A1D7-E8A4F86BB6E5}" type="slidenum">
              <a:rPr lang="es-CO" smtClean="0"/>
              <a:t>‹Nº›</a:t>
            </a:fld>
            <a:endParaRPr lang="es-CO"/>
          </a:p>
        </p:txBody>
      </p:sp>
    </p:spTree>
    <p:extLst>
      <p:ext uri="{BB962C8B-B14F-4D97-AF65-F5344CB8AC3E}">
        <p14:creationId xmlns:p14="http://schemas.microsoft.com/office/powerpoint/2010/main" val="4788942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Editar el estilo de texto del patrón</a:t>
            </a:r>
          </a:p>
        </p:txBody>
      </p:sp>
      <p:sp>
        <p:nvSpPr>
          <p:cNvPr id="4" name="Marcador de fecha 3"/>
          <p:cNvSpPr>
            <a:spLocks noGrp="1"/>
          </p:cNvSpPr>
          <p:nvPr>
            <p:ph type="dt" sz="half" idx="10"/>
          </p:nvPr>
        </p:nvSpPr>
        <p:spPr/>
        <p:txBody>
          <a:bodyPr/>
          <a:lstStyle/>
          <a:p>
            <a:fld id="{E137B974-D772-483A-BB79-BC36D45020FF}" type="datetimeFigureOut">
              <a:rPr lang="es-CO" smtClean="0"/>
              <a:t>28/10/2021</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B63A8105-1B96-40B7-A1D7-E8A4F86BB6E5}" type="slidenum">
              <a:rPr lang="es-CO" smtClean="0"/>
              <a:t>‹Nº›</a:t>
            </a:fld>
            <a:endParaRPr lang="es-CO"/>
          </a:p>
        </p:txBody>
      </p:sp>
    </p:spTree>
    <p:extLst>
      <p:ext uri="{BB962C8B-B14F-4D97-AF65-F5344CB8AC3E}">
        <p14:creationId xmlns:p14="http://schemas.microsoft.com/office/powerpoint/2010/main" val="37004126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contenido 2"/>
          <p:cNvSpPr>
            <a:spLocks noGrp="1"/>
          </p:cNvSpPr>
          <p:nvPr>
            <p:ph sz="half" idx="1"/>
          </p:nvPr>
        </p:nvSpPr>
        <p:spPr>
          <a:xfrm>
            <a:off x="838200" y="1825625"/>
            <a:ext cx="5181600" cy="435133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contenido 3"/>
          <p:cNvSpPr>
            <a:spLocks noGrp="1"/>
          </p:cNvSpPr>
          <p:nvPr>
            <p:ph sz="half" idx="2"/>
          </p:nvPr>
        </p:nvSpPr>
        <p:spPr>
          <a:xfrm>
            <a:off x="6172200" y="1825625"/>
            <a:ext cx="5181600" cy="435133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Marcador de fecha 4"/>
          <p:cNvSpPr>
            <a:spLocks noGrp="1"/>
          </p:cNvSpPr>
          <p:nvPr>
            <p:ph type="dt" sz="half" idx="10"/>
          </p:nvPr>
        </p:nvSpPr>
        <p:spPr/>
        <p:txBody>
          <a:bodyPr/>
          <a:lstStyle/>
          <a:p>
            <a:fld id="{E137B974-D772-483A-BB79-BC36D45020FF}" type="datetimeFigureOut">
              <a:rPr lang="es-CO" smtClean="0"/>
              <a:t>28/10/2021</a:t>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B63A8105-1B96-40B7-A1D7-E8A4F86BB6E5}" type="slidenum">
              <a:rPr lang="es-CO" smtClean="0"/>
              <a:t>‹Nº›</a:t>
            </a:fld>
            <a:endParaRPr lang="es-CO"/>
          </a:p>
        </p:txBody>
      </p:sp>
    </p:spTree>
    <p:extLst>
      <p:ext uri="{BB962C8B-B14F-4D97-AF65-F5344CB8AC3E}">
        <p14:creationId xmlns:p14="http://schemas.microsoft.com/office/powerpoint/2010/main" val="2181830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7" name="Marcador de fecha 6"/>
          <p:cNvSpPr>
            <a:spLocks noGrp="1"/>
          </p:cNvSpPr>
          <p:nvPr>
            <p:ph type="dt" sz="half" idx="10"/>
          </p:nvPr>
        </p:nvSpPr>
        <p:spPr/>
        <p:txBody>
          <a:bodyPr/>
          <a:lstStyle/>
          <a:p>
            <a:fld id="{E137B974-D772-483A-BB79-BC36D45020FF}" type="datetimeFigureOut">
              <a:rPr lang="es-CO" smtClean="0"/>
              <a:t>28/10/2021</a:t>
            </a:fld>
            <a:endParaRPr lang="es-CO"/>
          </a:p>
        </p:txBody>
      </p:sp>
      <p:sp>
        <p:nvSpPr>
          <p:cNvPr id="8" name="Marcador de pie de página 7"/>
          <p:cNvSpPr>
            <a:spLocks noGrp="1"/>
          </p:cNvSpPr>
          <p:nvPr>
            <p:ph type="ftr" sz="quarter" idx="11"/>
          </p:nvPr>
        </p:nvSpPr>
        <p:spPr/>
        <p:txBody>
          <a:bodyPr/>
          <a:lstStyle/>
          <a:p>
            <a:endParaRPr lang="es-CO"/>
          </a:p>
        </p:txBody>
      </p:sp>
      <p:sp>
        <p:nvSpPr>
          <p:cNvPr id="9" name="Marcador de número de diapositiva 8"/>
          <p:cNvSpPr>
            <a:spLocks noGrp="1"/>
          </p:cNvSpPr>
          <p:nvPr>
            <p:ph type="sldNum" sz="quarter" idx="12"/>
          </p:nvPr>
        </p:nvSpPr>
        <p:spPr/>
        <p:txBody>
          <a:bodyPr/>
          <a:lstStyle/>
          <a:p>
            <a:fld id="{B63A8105-1B96-40B7-A1D7-E8A4F86BB6E5}" type="slidenum">
              <a:rPr lang="es-CO" smtClean="0"/>
              <a:t>‹Nº›</a:t>
            </a:fld>
            <a:endParaRPr lang="es-CO"/>
          </a:p>
        </p:txBody>
      </p:sp>
    </p:spTree>
    <p:extLst>
      <p:ext uri="{BB962C8B-B14F-4D97-AF65-F5344CB8AC3E}">
        <p14:creationId xmlns:p14="http://schemas.microsoft.com/office/powerpoint/2010/main" val="41038304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fecha 2"/>
          <p:cNvSpPr>
            <a:spLocks noGrp="1"/>
          </p:cNvSpPr>
          <p:nvPr>
            <p:ph type="dt" sz="half" idx="10"/>
          </p:nvPr>
        </p:nvSpPr>
        <p:spPr/>
        <p:txBody>
          <a:bodyPr/>
          <a:lstStyle/>
          <a:p>
            <a:fld id="{E137B974-D772-483A-BB79-BC36D45020FF}" type="datetimeFigureOut">
              <a:rPr lang="es-CO" smtClean="0"/>
              <a:t>28/10/2021</a:t>
            </a:fld>
            <a:endParaRPr lang="es-CO"/>
          </a:p>
        </p:txBody>
      </p:sp>
      <p:sp>
        <p:nvSpPr>
          <p:cNvPr id="4" name="Marcador de pie de página 3"/>
          <p:cNvSpPr>
            <a:spLocks noGrp="1"/>
          </p:cNvSpPr>
          <p:nvPr>
            <p:ph type="ftr" sz="quarter" idx="11"/>
          </p:nvPr>
        </p:nvSpPr>
        <p:spPr/>
        <p:txBody>
          <a:bodyPr/>
          <a:lstStyle/>
          <a:p>
            <a:endParaRPr lang="es-CO"/>
          </a:p>
        </p:txBody>
      </p:sp>
      <p:sp>
        <p:nvSpPr>
          <p:cNvPr id="5" name="Marcador de número de diapositiva 4"/>
          <p:cNvSpPr>
            <a:spLocks noGrp="1"/>
          </p:cNvSpPr>
          <p:nvPr>
            <p:ph type="sldNum" sz="quarter" idx="12"/>
          </p:nvPr>
        </p:nvSpPr>
        <p:spPr/>
        <p:txBody>
          <a:bodyPr/>
          <a:lstStyle/>
          <a:p>
            <a:fld id="{B63A8105-1B96-40B7-A1D7-E8A4F86BB6E5}" type="slidenum">
              <a:rPr lang="es-CO" smtClean="0"/>
              <a:t>‹Nº›</a:t>
            </a:fld>
            <a:endParaRPr lang="es-CO"/>
          </a:p>
        </p:txBody>
      </p:sp>
    </p:spTree>
    <p:extLst>
      <p:ext uri="{BB962C8B-B14F-4D97-AF65-F5344CB8AC3E}">
        <p14:creationId xmlns:p14="http://schemas.microsoft.com/office/powerpoint/2010/main" val="37556525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E137B974-D772-483A-BB79-BC36D45020FF}" type="datetimeFigureOut">
              <a:rPr lang="es-CO" smtClean="0"/>
              <a:t>28/10/2021</a:t>
            </a:fld>
            <a:endParaRPr lang="es-CO"/>
          </a:p>
        </p:txBody>
      </p:sp>
      <p:sp>
        <p:nvSpPr>
          <p:cNvPr id="3" name="Marcador de pie de página 2"/>
          <p:cNvSpPr>
            <a:spLocks noGrp="1"/>
          </p:cNvSpPr>
          <p:nvPr>
            <p:ph type="ftr" sz="quarter" idx="11"/>
          </p:nvPr>
        </p:nvSpPr>
        <p:spPr/>
        <p:txBody>
          <a:bodyPr/>
          <a:lstStyle/>
          <a:p>
            <a:endParaRPr lang="es-CO"/>
          </a:p>
        </p:txBody>
      </p:sp>
      <p:sp>
        <p:nvSpPr>
          <p:cNvPr id="4" name="Marcador de número de diapositiva 3"/>
          <p:cNvSpPr>
            <a:spLocks noGrp="1"/>
          </p:cNvSpPr>
          <p:nvPr>
            <p:ph type="sldNum" sz="quarter" idx="12"/>
          </p:nvPr>
        </p:nvSpPr>
        <p:spPr/>
        <p:txBody>
          <a:bodyPr/>
          <a:lstStyle/>
          <a:p>
            <a:fld id="{B63A8105-1B96-40B7-A1D7-E8A4F86BB6E5}" type="slidenum">
              <a:rPr lang="es-CO" smtClean="0"/>
              <a:t>‹Nº›</a:t>
            </a:fld>
            <a:endParaRPr lang="es-CO"/>
          </a:p>
        </p:txBody>
      </p:sp>
    </p:spTree>
    <p:extLst>
      <p:ext uri="{BB962C8B-B14F-4D97-AF65-F5344CB8AC3E}">
        <p14:creationId xmlns:p14="http://schemas.microsoft.com/office/powerpoint/2010/main" val="35865326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CO"/>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Editar el estilo de texto del patrón</a:t>
            </a:r>
          </a:p>
        </p:txBody>
      </p:sp>
      <p:sp>
        <p:nvSpPr>
          <p:cNvPr id="5" name="Marcador de fecha 4"/>
          <p:cNvSpPr>
            <a:spLocks noGrp="1"/>
          </p:cNvSpPr>
          <p:nvPr>
            <p:ph type="dt" sz="half" idx="10"/>
          </p:nvPr>
        </p:nvSpPr>
        <p:spPr/>
        <p:txBody>
          <a:bodyPr/>
          <a:lstStyle/>
          <a:p>
            <a:fld id="{E137B974-D772-483A-BB79-BC36D45020FF}" type="datetimeFigureOut">
              <a:rPr lang="es-CO" smtClean="0"/>
              <a:t>28/10/2021</a:t>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B63A8105-1B96-40B7-A1D7-E8A4F86BB6E5}" type="slidenum">
              <a:rPr lang="es-CO" smtClean="0"/>
              <a:t>‹Nº›</a:t>
            </a:fld>
            <a:endParaRPr lang="es-CO"/>
          </a:p>
        </p:txBody>
      </p:sp>
    </p:spTree>
    <p:extLst>
      <p:ext uri="{BB962C8B-B14F-4D97-AF65-F5344CB8AC3E}">
        <p14:creationId xmlns:p14="http://schemas.microsoft.com/office/powerpoint/2010/main" val="20884509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CO"/>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Editar el estilo de texto del patrón</a:t>
            </a:r>
          </a:p>
        </p:txBody>
      </p:sp>
      <p:sp>
        <p:nvSpPr>
          <p:cNvPr id="5" name="Marcador de fecha 4"/>
          <p:cNvSpPr>
            <a:spLocks noGrp="1"/>
          </p:cNvSpPr>
          <p:nvPr>
            <p:ph type="dt" sz="half" idx="10"/>
          </p:nvPr>
        </p:nvSpPr>
        <p:spPr/>
        <p:txBody>
          <a:bodyPr/>
          <a:lstStyle/>
          <a:p>
            <a:fld id="{E137B974-D772-483A-BB79-BC36D45020FF}" type="datetimeFigureOut">
              <a:rPr lang="es-CO" smtClean="0"/>
              <a:t>28/10/2021</a:t>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B63A8105-1B96-40B7-A1D7-E8A4F86BB6E5}" type="slidenum">
              <a:rPr lang="es-CO" smtClean="0"/>
              <a:t>‹Nº›</a:t>
            </a:fld>
            <a:endParaRPr lang="es-CO"/>
          </a:p>
        </p:txBody>
      </p:sp>
    </p:spTree>
    <p:extLst>
      <p:ext uri="{BB962C8B-B14F-4D97-AF65-F5344CB8AC3E}">
        <p14:creationId xmlns:p14="http://schemas.microsoft.com/office/powerpoint/2010/main" val="33714996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137B974-D772-483A-BB79-BC36D45020FF}" type="datetimeFigureOut">
              <a:rPr lang="es-CO" smtClean="0"/>
              <a:t>28/10/2021</a:t>
            </a:fld>
            <a:endParaRPr lang="es-CO"/>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3A8105-1B96-40B7-A1D7-E8A4F86BB6E5}" type="slidenum">
              <a:rPr lang="es-CO" smtClean="0"/>
              <a:t>‹Nº›</a:t>
            </a:fld>
            <a:endParaRPr lang="es-CO"/>
          </a:p>
        </p:txBody>
      </p:sp>
    </p:spTree>
    <p:extLst>
      <p:ext uri="{BB962C8B-B14F-4D97-AF65-F5344CB8AC3E}">
        <p14:creationId xmlns:p14="http://schemas.microsoft.com/office/powerpoint/2010/main" val="37703356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Puede ser una imagen de 1 person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3" name="Rectángulo 2"/>
          <p:cNvSpPr/>
          <p:nvPr/>
        </p:nvSpPr>
        <p:spPr>
          <a:xfrm>
            <a:off x="5070764" y="110836"/>
            <a:ext cx="7001163" cy="1077218"/>
          </a:xfrm>
          <a:prstGeom prst="rect">
            <a:avLst/>
          </a:prstGeom>
        </p:spPr>
        <p:txBody>
          <a:bodyPr wrap="square">
            <a:spAutoFit/>
          </a:bodyPr>
          <a:lstStyle/>
          <a:p>
            <a:pPr algn="ctr"/>
            <a:r>
              <a:rPr lang="es-ES" sz="3200" b="1" i="1" dirty="0">
                <a:ln w="9525">
                  <a:solidFill>
                    <a:schemeClr val="bg1"/>
                  </a:solidFill>
                  <a:prstDash val="solid"/>
                </a:ln>
                <a:solidFill>
                  <a:schemeClr val="bg1"/>
                </a:solidFill>
                <a:effectLst>
                  <a:outerShdw blurRad="12700" dist="38100" dir="2700000" algn="tl" rotWithShape="0">
                    <a:schemeClr val="bg1">
                      <a:lumMod val="50000"/>
                    </a:schemeClr>
                  </a:outerShdw>
                </a:effectLst>
                <a:latin typeface="Arial" panose="020B0604020202020204" pitchFamily="34" charset="0"/>
                <a:cs typeface="Arial" panose="020B0604020202020204" pitchFamily="34" charset="0"/>
              </a:rPr>
              <a:t>EL ARTE </a:t>
            </a:r>
            <a:r>
              <a:rPr lang="es-ES" sz="3200" b="1" i="1" dirty="0" smtClean="0">
                <a:ln w="9525">
                  <a:solidFill>
                    <a:schemeClr val="bg1"/>
                  </a:solidFill>
                  <a:prstDash val="solid"/>
                </a:ln>
                <a:solidFill>
                  <a:schemeClr val="bg1"/>
                </a:solidFill>
                <a:effectLst>
                  <a:outerShdw blurRad="12700" dist="38100" dir="2700000" algn="tl" rotWithShape="0">
                    <a:schemeClr val="bg1">
                      <a:lumMod val="50000"/>
                    </a:schemeClr>
                  </a:outerShdw>
                </a:effectLst>
                <a:latin typeface="Arial" panose="020B0604020202020204" pitchFamily="34" charset="0"/>
                <a:cs typeface="Arial" panose="020B0604020202020204" pitchFamily="34" charset="0"/>
              </a:rPr>
              <a:t>DE HACER </a:t>
            </a:r>
            <a:r>
              <a:rPr lang="es-ES" sz="3200" b="1" i="1" dirty="0" smtClean="0">
                <a:ln w="9525">
                  <a:solidFill>
                    <a:schemeClr val="bg1"/>
                  </a:solidFill>
                  <a:prstDash val="solid"/>
                </a:ln>
                <a:solidFill>
                  <a:srgbClr val="FFC000"/>
                </a:solidFill>
                <a:effectLst>
                  <a:outerShdw blurRad="12700" dist="38100" dir="2700000" algn="tl" rotWithShape="0">
                    <a:schemeClr val="bg1">
                      <a:lumMod val="50000"/>
                    </a:schemeClr>
                  </a:outerShdw>
                </a:effectLst>
                <a:latin typeface="Arial" panose="020B0604020202020204" pitchFamily="34" charset="0"/>
                <a:cs typeface="Arial" panose="020B0604020202020204" pitchFamily="34" charset="0"/>
              </a:rPr>
              <a:t>LLAMADOS</a:t>
            </a:r>
            <a:r>
              <a:rPr lang="es-ES" sz="3200" b="1" i="1" dirty="0" smtClean="0">
                <a:ln w="9525">
                  <a:solidFill>
                    <a:schemeClr val="bg1"/>
                  </a:solidFill>
                  <a:prstDash val="solid"/>
                </a:ln>
                <a:solidFill>
                  <a:schemeClr val="bg1"/>
                </a:solidFill>
                <a:effectLst>
                  <a:outerShdw blurRad="12700" dist="38100" dir="2700000" algn="tl" rotWithShape="0">
                    <a:schemeClr val="bg1">
                      <a:lumMod val="50000"/>
                    </a:schemeClr>
                  </a:outerShdw>
                </a:effectLst>
                <a:latin typeface="Arial" panose="020B0604020202020204" pitchFamily="34" charset="0"/>
                <a:cs typeface="Arial" panose="020B0604020202020204" pitchFamily="34" charset="0"/>
              </a:rPr>
              <a:t> </a:t>
            </a:r>
          </a:p>
          <a:p>
            <a:pPr algn="ctr"/>
            <a:r>
              <a:rPr lang="es-ES" sz="3200" b="1" i="1" dirty="0" smtClean="0">
                <a:ln w="9525">
                  <a:solidFill>
                    <a:schemeClr val="bg1"/>
                  </a:solidFill>
                  <a:prstDash val="solid"/>
                </a:ln>
                <a:solidFill>
                  <a:schemeClr val="bg1"/>
                </a:solidFill>
                <a:effectLst>
                  <a:outerShdw blurRad="12700" dist="38100" dir="2700000" algn="tl" rotWithShape="0">
                    <a:schemeClr val="bg1">
                      <a:lumMod val="50000"/>
                    </a:schemeClr>
                  </a:outerShdw>
                </a:effectLst>
                <a:latin typeface="Arial" panose="020B0604020202020204" pitchFamily="34" charset="0"/>
                <a:cs typeface="Arial" panose="020B0604020202020204" pitchFamily="34" charset="0"/>
              </a:rPr>
              <a:t>Y  </a:t>
            </a:r>
            <a:r>
              <a:rPr lang="es-ES" sz="3200" b="1" i="1" dirty="0">
                <a:ln w="9525">
                  <a:solidFill>
                    <a:schemeClr val="bg1"/>
                  </a:solidFill>
                  <a:prstDash val="solid"/>
                </a:ln>
                <a:solidFill>
                  <a:schemeClr val="bg1"/>
                </a:solidFill>
                <a:effectLst>
                  <a:outerShdw blurRad="12700" dist="38100" dir="2700000" algn="tl" rotWithShape="0">
                    <a:schemeClr val="bg1">
                      <a:lumMod val="50000"/>
                    </a:schemeClr>
                  </a:outerShdw>
                </a:effectLst>
                <a:latin typeface="Arial" panose="020B0604020202020204" pitchFamily="34" charset="0"/>
                <a:cs typeface="Arial" panose="020B0604020202020204" pitchFamily="34" charset="0"/>
              </a:rPr>
              <a:t>TOMAR </a:t>
            </a:r>
            <a:r>
              <a:rPr lang="es-ES" sz="3200" b="1" i="1" dirty="0" smtClean="0">
                <a:ln w="9525">
                  <a:solidFill>
                    <a:schemeClr val="bg1"/>
                  </a:solidFill>
                  <a:prstDash val="solid"/>
                </a:ln>
                <a:solidFill>
                  <a:schemeClr val="bg1"/>
                </a:solidFill>
                <a:effectLst>
                  <a:outerShdw blurRad="12700" dist="38100" dir="2700000" algn="tl" rotWithShape="0">
                    <a:schemeClr val="bg1">
                      <a:lumMod val="50000"/>
                    </a:schemeClr>
                  </a:outerShdw>
                </a:effectLst>
                <a:latin typeface="Arial" panose="020B0604020202020204" pitchFamily="34" charset="0"/>
                <a:cs typeface="Arial" panose="020B0604020202020204" pitchFamily="34" charset="0"/>
              </a:rPr>
              <a:t> </a:t>
            </a:r>
            <a:r>
              <a:rPr lang="es-ES" sz="3200" b="1" i="1" dirty="0" smtClean="0">
                <a:ln w="9525">
                  <a:solidFill>
                    <a:schemeClr val="bg1"/>
                  </a:solidFill>
                  <a:prstDash val="solid"/>
                </a:ln>
                <a:solidFill>
                  <a:srgbClr val="FFC000"/>
                </a:solidFill>
                <a:effectLst>
                  <a:outerShdw blurRad="12700" dist="38100" dir="2700000" algn="tl" rotWithShape="0">
                    <a:schemeClr val="bg1">
                      <a:lumMod val="50000"/>
                    </a:schemeClr>
                  </a:outerShdw>
                </a:effectLst>
                <a:latin typeface="Arial" panose="020B0604020202020204" pitchFamily="34" charset="0"/>
                <a:cs typeface="Arial" panose="020B0604020202020204" pitchFamily="34" charset="0"/>
              </a:rPr>
              <a:t>DECISIONES.</a:t>
            </a:r>
            <a:endParaRPr lang="es-ES" sz="3200" b="1" i="1" dirty="0">
              <a:ln w="9525">
                <a:solidFill>
                  <a:schemeClr val="bg1"/>
                </a:solidFill>
                <a:prstDash val="solid"/>
              </a:ln>
              <a:solidFill>
                <a:srgbClr val="FFC000"/>
              </a:solidFill>
              <a:effectLst>
                <a:outerShdw blurRad="12700" dist="38100" dir="2700000" algn="tl" rotWithShape="0">
                  <a:schemeClr val="bg1">
                    <a:lumMod val="50000"/>
                  </a:schemeClr>
                </a:outerShdw>
              </a:effectLst>
              <a:latin typeface="Arial" panose="020B0604020202020204" pitchFamily="34" charset="0"/>
              <a:cs typeface="Arial" panose="020B0604020202020204" pitchFamily="34" charset="0"/>
            </a:endParaRPr>
          </a:p>
        </p:txBody>
      </p:sp>
      <p:sp>
        <p:nvSpPr>
          <p:cNvPr id="4" name="CuadroTexto 3"/>
          <p:cNvSpPr txBox="1"/>
          <p:nvPr/>
        </p:nvSpPr>
        <p:spPr>
          <a:xfrm>
            <a:off x="8183418" y="6273225"/>
            <a:ext cx="4008582" cy="584775"/>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s-CO" sz="3200" dirty="0" smtClean="0">
                <a:solidFill>
                  <a:schemeClr val="tx1"/>
                </a:solidFill>
                <a:latin typeface="Brush Script MT" panose="03060802040406070304" pitchFamily="66" charset="0"/>
              </a:rPr>
              <a:t>Pr. William Barrero Sáenz</a:t>
            </a:r>
            <a:endParaRPr lang="es-CO" sz="3200" dirty="0">
              <a:solidFill>
                <a:schemeClr val="tx1"/>
              </a:solidFill>
              <a:latin typeface="Brush Script MT" panose="03060802040406070304" pitchFamily="66" charset="0"/>
            </a:endParaRPr>
          </a:p>
        </p:txBody>
      </p:sp>
    </p:spTree>
    <p:extLst>
      <p:ext uri="{BB962C8B-B14F-4D97-AF65-F5344CB8AC3E}">
        <p14:creationId xmlns:p14="http://schemas.microsoft.com/office/powerpoint/2010/main" val="13574785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s://nuevageneracionparadios.files.wordpress.com/2012/09/prostrate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1"/>
          <p:cNvSpPr/>
          <p:nvPr/>
        </p:nvSpPr>
        <p:spPr>
          <a:xfrm>
            <a:off x="498762" y="187236"/>
            <a:ext cx="11037455" cy="2677656"/>
          </a:xfrm>
          <a:prstGeom prst="rect">
            <a:avLst/>
          </a:prstGeom>
        </p:spPr>
        <p:txBody>
          <a:bodyPr wrap="square">
            <a:spAutoFit/>
          </a:bodyPr>
          <a:lstStyle/>
          <a:p>
            <a:pPr algn="just" fontAlgn="base"/>
            <a:r>
              <a:rPr lang="es-CO" sz="2400" dirty="0">
                <a:solidFill>
                  <a:srgbClr val="000000"/>
                </a:solidFill>
                <a:latin typeface="Arial" panose="020B0604020202020204" pitchFamily="34" charset="0"/>
                <a:cs typeface="Arial" panose="020B0604020202020204" pitchFamily="34" charset="0"/>
              </a:rPr>
              <a:t>Vivimos inmersos en un conflicto de dimensiones cósmicas entre el bien y el mal, entre Cristo y Satanás</a:t>
            </a:r>
            <a:r>
              <a:rPr lang="es-CO" sz="2400" dirty="0" smtClean="0">
                <a:solidFill>
                  <a:srgbClr val="000000"/>
                </a:solidFill>
                <a:latin typeface="Arial" panose="020B0604020202020204" pitchFamily="34" charset="0"/>
                <a:cs typeface="Arial" panose="020B0604020202020204" pitchFamily="34" charset="0"/>
              </a:rPr>
              <a:t>.</a:t>
            </a:r>
          </a:p>
          <a:p>
            <a:pPr algn="just" fontAlgn="base"/>
            <a:r>
              <a:rPr lang="es-CO" sz="2400" b="1" dirty="0" smtClean="0">
                <a:solidFill>
                  <a:srgbClr val="000000"/>
                </a:solidFill>
                <a:latin typeface="Arial" panose="020B0604020202020204" pitchFamily="34" charset="0"/>
                <a:cs typeface="Arial" panose="020B0604020202020204" pitchFamily="34" charset="0"/>
              </a:rPr>
              <a:t>Evangelismo es guerra. </a:t>
            </a:r>
            <a:r>
              <a:rPr lang="es-CO" sz="2400" dirty="0" smtClean="0">
                <a:solidFill>
                  <a:srgbClr val="000000"/>
                </a:solidFill>
                <a:latin typeface="Arial" panose="020B0604020202020204" pitchFamily="34" charset="0"/>
                <a:cs typeface="Arial" panose="020B0604020202020204" pitchFamily="34" charset="0"/>
              </a:rPr>
              <a:t>OREMOS para que El Espíritu Santo impresione y prepare el corazón de los que DECIDIRÁN por Cristo. </a:t>
            </a:r>
          </a:p>
          <a:p>
            <a:pPr algn="just" fontAlgn="base"/>
            <a:r>
              <a:rPr lang="es-CO" sz="2400" b="1" dirty="0" smtClean="0">
                <a:solidFill>
                  <a:srgbClr val="000000"/>
                </a:solidFill>
                <a:latin typeface="Arial" panose="020B0604020202020204" pitchFamily="34" charset="0"/>
                <a:cs typeface="Arial" panose="020B0604020202020204" pitchFamily="34" charset="0"/>
              </a:rPr>
              <a:t>						    (Obtenga el listado de los amigos </a:t>
            </a:r>
          </a:p>
          <a:p>
            <a:pPr algn="just" fontAlgn="base"/>
            <a:r>
              <a:rPr lang="es-CO" sz="2400" b="1" dirty="0" smtClean="0">
                <a:solidFill>
                  <a:srgbClr val="000000"/>
                </a:solidFill>
                <a:latin typeface="Arial" panose="020B0604020202020204" pitchFamily="34" charset="0"/>
                <a:cs typeface="Arial" panose="020B0604020202020204" pitchFamily="34" charset="0"/>
              </a:rPr>
              <a:t>						       que vendrán a las conferencias.</a:t>
            </a:r>
          </a:p>
          <a:p>
            <a:pPr algn="just" fontAlgn="base"/>
            <a:r>
              <a:rPr lang="es-CO" sz="2400" b="1" dirty="0" smtClean="0">
                <a:solidFill>
                  <a:srgbClr val="000000"/>
                </a:solidFill>
                <a:latin typeface="Arial" panose="020B0604020202020204" pitchFamily="34" charset="0"/>
                <a:cs typeface="Arial" panose="020B0604020202020204" pitchFamily="34" charset="0"/>
              </a:rPr>
              <a:t>			                                    Cada noche un motivo de oración).</a:t>
            </a:r>
            <a:endParaRPr lang="es-CO" sz="2400" b="1" i="0" dirty="0">
              <a:solidFill>
                <a:srgbClr val="000000"/>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253985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totosalcedo.files.wordpress.com/2014/11/hombre-orando-con-fe-fondo-gri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1"/>
          <p:cNvSpPr/>
          <p:nvPr/>
        </p:nvSpPr>
        <p:spPr>
          <a:xfrm>
            <a:off x="6963178" y="497760"/>
            <a:ext cx="5228822" cy="5940088"/>
          </a:xfrm>
          <a:prstGeom prst="rect">
            <a:avLst/>
          </a:prstGeom>
        </p:spPr>
        <p:txBody>
          <a:bodyPr wrap="square">
            <a:spAutoFit/>
          </a:bodyPr>
          <a:lstStyle/>
          <a:p>
            <a:pPr algn="ctr"/>
            <a:r>
              <a:rPr lang="es-CO" sz="3600" b="1" dirty="0">
                <a:ln>
                  <a:solidFill>
                    <a:schemeClr val="tx1"/>
                  </a:solidFill>
                </a:ln>
                <a:latin typeface="Arial" panose="020B0604020202020204" pitchFamily="34" charset="0"/>
                <a:cs typeface="Arial" panose="020B0604020202020204" pitchFamily="34" charset="0"/>
              </a:rPr>
              <a:t>“En Hechos dos, la iglesia oro durante diez días, Pedro predicó diez minutos y tres mil personas se salvaron. Hoy día las iglesias  oran diez minutos,  predican diez días, y se salvan tres”. </a:t>
            </a:r>
            <a:endParaRPr lang="es-CO" sz="3600" b="1" dirty="0" smtClean="0">
              <a:ln>
                <a:solidFill>
                  <a:schemeClr val="tx1"/>
                </a:solidFill>
              </a:ln>
              <a:latin typeface="Arial" panose="020B0604020202020204" pitchFamily="34" charset="0"/>
              <a:cs typeface="Arial" panose="020B0604020202020204" pitchFamily="34" charset="0"/>
            </a:endParaRPr>
          </a:p>
          <a:p>
            <a:r>
              <a:rPr lang="es-CO" sz="2000" b="1" i="1" u="sng" dirty="0" smtClean="0">
                <a:ln>
                  <a:solidFill>
                    <a:schemeClr val="tx1"/>
                  </a:solidFill>
                </a:ln>
                <a:latin typeface="Arial" panose="020B0604020202020204" pitchFamily="34" charset="0"/>
                <a:cs typeface="Arial" panose="020B0604020202020204" pitchFamily="34" charset="0"/>
              </a:rPr>
              <a:t>(</a:t>
            </a:r>
            <a:r>
              <a:rPr lang="es-CO" sz="2000" b="1" i="1" u="sng" dirty="0" err="1">
                <a:ln>
                  <a:solidFill>
                    <a:schemeClr val="tx1"/>
                  </a:solidFill>
                </a:ln>
                <a:latin typeface="Arial" panose="020B0604020202020204" pitchFamily="34" charset="0"/>
                <a:cs typeface="Arial" panose="020B0604020202020204" pitchFamily="34" charset="0"/>
              </a:rPr>
              <a:t>Maxwel</a:t>
            </a:r>
            <a:r>
              <a:rPr lang="es-CO" sz="2000" b="1" i="1" u="sng" dirty="0">
                <a:ln>
                  <a:solidFill>
                    <a:schemeClr val="tx1"/>
                  </a:solidFill>
                </a:ln>
                <a:latin typeface="Arial" panose="020B0604020202020204" pitchFamily="34" charset="0"/>
                <a:cs typeface="Arial" panose="020B0604020202020204" pitchFamily="34" charset="0"/>
              </a:rPr>
              <a:t>. Compañeros de oración 19). </a:t>
            </a:r>
          </a:p>
        </p:txBody>
      </p:sp>
    </p:spTree>
    <p:extLst>
      <p:ext uri="{BB962C8B-B14F-4D97-AF65-F5344CB8AC3E}">
        <p14:creationId xmlns:p14="http://schemas.microsoft.com/office/powerpoint/2010/main" val="209382347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totosalcedo.files.wordpress.com/2014/11/hombre-orando-con-fe-fondo-gri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1"/>
          <p:cNvSpPr/>
          <p:nvPr/>
        </p:nvSpPr>
        <p:spPr>
          <a:xfrm>
            <a:off x="6877318" y="582067"/>
            <a:ext cx="5112912" cy="5693866"/>
          </a:xfrm>
          <a:prstGeom prst="rect">
            <a:avLst/>
          </a:prstGeom>
        </p:spPr>
        <p:txBody>
          <a:bodyPr wrap="square">
            <a:spAutoFit/>
          </a:bodyPr>
          <a:lstStyle/>
          <a:p>
            <a:pPr algn="ctr"/>
            <a:r>
              <a:rPr lang="es-CO" sz="2800" b="1" dirty="0">
                <a:ln>
                  <a:solidFill>
                    <a:schemeClr val="tx1"/>
                  </a:solidFill>
                </a:ln>
                <a:latin typeface="Arial" panose="020B0604020202020204" pitchFamily="34" charset="0"/>
                <a:cs typeface="Arial" panose="020B0604020202020204" pitchFamily="34" charset="0"/>
              </a:rPr>
              <a:t>“Denme cien predicadores que no teman, sino al pecado y deseen solo a Dios, y nada importa en absoluto si son clérigos o</a:t>
            </a:r>
            <a:r>
              <a:rPr lang="es-CO" sz="2800" b="1" dirty="0" smtClean="0">
                <a:ln>
                  <a:solidFill>
                    <a:schemeClr val="tx1"/>
                  </a:solidFill>
                </a:ln>
                <a:latin typeface="Arial" panose="020B0604020202020204" pitchFamily="34" charset="0"/>
                <a:cs typeface="Arial" panose="020B0604020202020204" pitchFamily="34" charset="0"/>
              </a:rPr>
              <a:t> </a:t>
            </a:r>
            <a:r>
              <a:rPr lang="es-CO" sz="2800" b="1" dirty="0">
                <a:ln>
                  <a:solidFill>
                    <a:schemeClr val="tx1"/>
                  </a:solidFill>
                </a:ln>
                <a:latin typeface="Arial" panose="020B0604020202020204" pitchFamily="34" charset="0"/>
                <a:cs typeface="Arial" panose="020B0604020202020204" pitchFamily="34" charset="0"/>
              </a:rPr>
              <a:t>laicos, solo eso sacudirá las puertas del infierno y establecerá el reino de los cielos en la tierra. Dios no hace nada, sino a través de la oración”. </a:t>
            </a:r>
            <a:r>
              <a:rPr lang="es-CO" sz="2400" b="1" i="1" u="sng" dirty="0">
                <a:ln>
                  <a:solidFill>
                    <a:schemeClr val="tx1"/>
                  </a:solidFill>
                </a:ln>
                <a:latin typeface="Arial" panose="020B0604020202020204" pitchFamily="34" charset="0"/>
                <a:cs typeface="Arial" panose="020B0604020202020204" pitchFamily="34" charset="0"/>
              </a:rPr>
              <a:t>Juan Wesley (Compañeros de oración, </a:t>
            </a:r>
            <a:r>
              <a:rPr lang="es-CO" sz="2400" b="1" i="1" u="sng" dirty="0" err="1">
                <a:ln>
                  <a:solidFill>
                    <a:schemeClr val="tx1"/>
                  </a:solidFill>
                </a:ln>
                <a:latin typeface="Arial" panose="020B0604020202020204" pitchFamily="34" charset="0"/>
                <a:cs typeface="Arial" panose="020B0604020202020204" pitchFamily="34" charset="0"/>
              </a:rPr>
              <a:t>Jhon</a:t>
            </a:r>
            <a:r>
              <a:rPr lang="es-CO" sz="2400" b="1" i="1" u="sng" dirty="0">
                <a:ln>
                  <a:solidFill>
                    <a:schemeClr val="tx1"/>
                  </a:solidFill>
                </a:ln>
                <a:latin typeface="Arial" panose="020B0604020202020204" pitchFamily="34" charset="0"/>
                <a:cs typeface="Arial" panose="020B0604020202020204" pitchFamily="34" charset="0"/>
              </a:rPr>
              <a:t> </a:t>
            </a:r>
            <a:r>
              <a:rPr lang="es-CO" sz="2400" b="1" i="1" u="sng" dirty="0" err="1">
                <a:ln>
                  <a:solidFill>
                    <a:schemeClr val="tx1"/>
                  </a:solidFill>
                </a:ln>
                <a:latin typeface="Arial" panose="020B0604020202020204" pitchFamily="34" charset="0"/>
                <a:cs typeface="Arial" panose="020B0604020202020204" pitchFamily="34" charset="0"/>
              </a:rPr>
              <a:t>Maxwel</a:t>
            </a:r>
            <a:r>
              <a:rPr lang="es-CO" sz="2400" b="1" i="1" u="sng" dirty="0">
                <a:ln>
                  <a:solidFill>
                    <a:schemeClr val="tx1"/>
                  </a:solidFill>
                </a:ln>
                <a:latin typeface="Arial" panose="020B0604020202020204" pitchFamily="34" charset="0"/>
                <a:cs typeface="Arial" panose="020B0604020202020204" pitchFamily="34" charset="0"/>
              </a:rPr>
              <a:t>).</a:t>
            </a:r>
            <a:endParaRPr lang="es-CO" sz="2400" i="1" u="sng"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3268016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s://nuevageneracionparadios.files.wordpress.com/2012/09/prostrate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Rectángulo 2"/>
          <p:cNvSpPr/>
          <p:nvPr/>
        </p:nvSpPr>
        <p:spPr>
          <a:xfrm>
            <a:off x="387927" y="196656"/>
            <a:ext cx="11462328" cy="1631216"/>
          </a:xfrm>
          <a:prstGeom prst="rect">
            <a:avLst/>
          </a:prstGeom>
        </p:spPr>
        <p:txBody>
          <a:bodyPr wrap="square">
            <a:spAutoFit/>
          </a:bodyPr>
          <a:lstStyle/>
          <a:p>
            <a:pPr algn="just"/>
            <a:r>
              <a:rPr lang="es-CO" sz="2000" b="1" dirty="0">
                <a:solidFill>
                  <a:srgbClr val="000000"/>
                </a:solidFill>
                <a:latin typeface="Arial" panose="020B0604020202020204" pitchFamily="34" charset="0"/>
                <a:cs typeface="Arial" panose="020B0604020202020204" pitchFamily="34" charset="0"/>
              </a:rPr>
              <a:t>“Comenzad a orar por las almas; aproximaos a Cristo, colocaos más cerca de su costado sangrante. Permitid que un espíritu humilde y sereno adorne vuestras vidas, y haced que vuestras peticiones fervientes, sinceras y humildes asciendan hacia Dios en busca de sabiduría para tener éxito en la salvación no sólo de vuestra propia alma, sino también de otras almas”. Elena G. White (Testimonios para la iglesia, tomo 1, pg. 449).</a:t>
            </a:r>
            <a:endParaRPr lang="es-CO"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789782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Ver las imágenes de orige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p:spPr>
        <p:style>
          <a:lnRef idx="2">
            <a:schemeClr val="accent5">
              <a:shade val="50000"/>
            </a:schemeClr>
          </a:lnRef>
          <a:fillRef idx="1">
            <a:schemeClr val="accent5"/>
          </a:fillRef>
          <a:effectRef idx="0">
            <a:schemeClr val="accent5"/>
          </a:effectRef>
          <a:fontRef idx="minor">
            <a:schemeClr val="lt1"/>
          </a:fontRef>
        </p:style>
      </p:pic>
      <p:sp>
        <p:nvSpPr>
          <p:cNvPr id="2" name="CuadroTexto 1"/>
          <p:cNvSpPr txBox="1"/>
          <p:nvPr/>
        </p:nvSpPr>
        <p:spPr>
          <a:xfrm>
            <a:off x="9393382" y="5763492"/>
            <a:ext cx="2798618" cy="646331"/>
          </a:xfrm>
          <a:prstGeom prst="rect">
            <a:avLst/>
          </a:prstGeom>
        </p:spPr>
        <p:style>
          <a:lnRef idx="1">
            <a:schemeClr val="dk1"/>
          </a:lnRef>
          <a:fillRef idx="3">
            <a:schemeClr val="dk1"/>
          </a:fillRef>
          <a:effectRef idx="2">
            <a:schemeClr val="dk1"/>
          </a:effectRef>
          <a:fontRef idx="minor">
            <a:schemeClr val="lt1"/>
          </a:fontRef>
        </p:style>
        <p:txBody>
          <a:bodyPr wrap="square" rtlCol="0">
            <a:spAutoFit/>
          </a:bodyPr>
          <a:lstStyle/>
          <a:p>
            <a:r>
              <a:rPr lang="es-CO" dirty="0"/>
              <a:t> </a:t>
            </a:r>
            <a:r>
              <a:rPr lang="es-CO" dirty="0" smtClean="0"/>
              <a:t>                                            </a:t>
            </a:r>
          </a:p>
          <a:p>
            <a:endParaRPr lang="es-CO" dirty="0" smtClean="0"/>
          </a:p>
        </p:txBody>
      </p:sp>
      <p:sp>
        <p:nvSpPr>
          <p:cNvPr id="3" name="Rectángulo 2"/>
          <p:cNvSpPr/>
          <p:nvPr/>
        </p:nvSpPr>
        <p:spPr>
          <a:xfrm>
            <a:off x="5911273" y="833736"/>
            <a:ext cx="6097907" cy="2308324"/>
          </a:xfrm>
          <a:prstGeom prst="rect">
            <a:avLst/>
          </a:prstGeom>
          <a:noFill/>
        </p:spPr>
        <p:txBody>
          <a:bodyPr wrap="square" lIns="91440" tIns="45720" rIns="91440" bIns="45720">
            <a:spAutoFit/>
          </a:bodyPr>
          <a:lstStyle/>
          <a:p>
            <a:pPr algn="ctr"/>
            <a:r>
              <a:rPr lang="es-ES" sz="4800" b="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3. EL QUE LLAMA </a:t>
            </a:r>
            <a:r>
              <a:rPr lang="es-ES" sz="48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DEBE </a:t>
            </a:r>
          </a:p>
          <a:p>
            <a:pPr algn="ctr"/>
            <a:r>
              <a:rPr lang="es-ES" sz="48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CONSAGRARSE</a:t>
            </a:r>
          </a:p>
          <a:p>
            <a:pPr algn="ctr"/>
            <a:r>
              <a:rPr lang="es-ES" sz="4800" b="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A DIOS</a:t>
            </a:r>
            <a:endParaRPr lang="es-ES" sz="48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Tree>
    <p:extLst>
      <p:ext uri="{BB962C8B-B14F-4D97-AF65-F5344CB8AC3E}">
        <p14:creationId xmlns:p14="http://schemas.microsoft.com/office/powerpoint/2010/main" val="207491634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lana\Documents\ppts igreja\hebert 2015\ESPANHOL\latera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4" descr="http://apologista.files.wordpress.com/2010/07/predicando1.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77745" y="1246909"/>
            <a:ext cx="3214255" cy="4803953"/>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1"/>
          <p:cNvSpPr/>
          <p:nvPr/>
        </p:nvSpPr>
        <p:spPr>
          <a:xfrm>
            <a:off x="8682182" y="0"/>
            <a:ext cx="3509818" cy="1077218"/>
          </a:xfrm>
          <a:prstGeom prst="rect">
            <a:avLst/>
          </a:prstGeom>
        </p:spPr>
        <p:style>
          <a:lnRef idx="3">
            <a:schemeClr val="lt1"/>
          </a:lnRef>
          <a:fillRef idx="1">
            <a:schemeClr val="dk1"/>
          </a:fillRef>
          <a:effectRef idx="1">
            <a:schemeClr val="dk1"/>
          </a:effectRef>
          <a:fontRef idx="minor">
            <a:schemeClr val="lt1"/>
          </a:fontRef>
        </p:style>
        <p:txBody>
          <a:bodyPr wrap="square" lIns="91440" tIns="45720" rIns="91440" bIns="45720">
            <a:spAutoFit/>
          </a:bodyPr>
          <a:lstStyle/>
          <a:p>
            <a:pPr algn="ctr"/>
            <a:r>
              <a:rPr lang="es-ES" sz="32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El Arte de Tomar</a:t>
            </a:r>
          </a:p>
          <a:p>
            <a:pPr algn="ctr"/>
            <a:r>
              <a:rPr lang="es-ES" sz="3200" b="1" dirty="0" smtClean="0">
                <a:ln w="9525">
                  <a:solidFill>
                    <a:schemeClr val="bg1"/>
                  </a:solidFill>
                  <a:prstDash val="solid"/>
                </a:ln>
                <a:effectLst>
                  <a:outerShdw blurRad="12700" dist="38100" dir="2700000" algn="tl" rotWithShape="0">
                    <a:schemeClr val="bg1">
                      <a:lumMod val="50000"/>
                    </a:schemeClr>
                  </a:outerShdw>
                </a:effectLst>
              </a:rPr>
              <a:t>DECISIONES</a:t>
            </a:r>
            <a:endParaRPr lang="es-ES" sz="32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5" name="Rectángulo 4"/>
          <p:cNvSpPr/>
          <p:nvPr/>
        </p:nvSpPr>
        <p:spPr>
          <a:xfrm>
            <a:off x="1052945" y="1914482"/>
            <a:ext cx="7454712" cy="3539430"/>
          </a:xfrm>
          <a:prstGeom prst="rect">
            <a:avLst/>
          </a:prstGeom>
        </p:spPr>
        <p:txBody>
          <a:bodyPr wrap="square">
            <a:spAutoFit/>
          </a:bodyPr>
          <a:lstStyle/>
          <a:p>
            <a:pPr algn="just"/>
            <a:r>
              <a:rPr lang="es-ES" sz="2800" b="1" i="1" dirty="0" smtClean="0">
                <a:latin typeface="Arial" panose="020B0604020202020204" pitchFamily="34" charset="0"/>
                <a:ea typeface="Californian FB" panose="0207040306080B030204" pitchFamily="18" charset="0"/>
                <a:cs typeface="Arial" panose="020B0604020202020204" pitchFamily="34" charset="0"/>
              </a:rPr>
              <a:t>“El</a:t>
            </a:r>
            <a:r>
              <a:rPr lang="es-ES" sz="2800" b="1" i="1" spc="-5" dirty="0" smtClean="0">
                <a:latin typeface="Arial" panose="020B0604020202020204" pitchFamily="34" charset="0"/>
                <a:ea typeface="Californian FB" panose="0207040306080B030204" pitchFamily="18" charset="0"/>
                <a:cs typeface="Arial" panose="020B0604020202020204" pitchFamily="34" charset="0"/>
              </a:rPr>
              <a:t> qu</a:t>
            </a:r>
            <a:r>
              <a:rPr lang="es-ES" sz="2800" b="1" i="1" dirty="0" smtClean="0">
                <a:latin typeface="Arial" panose="020B0604020202020204" pitchFamily="34" charset="0"/>
                <a:ea typeface="Californian FB" panose="0207040306080B030204" pitchFamily="18" charset="0"/>
                <a:cs typeface="Arial" panose="020B0604020202020204" pitchFamily="34" charset="0"/>
              </a:rPr>
              <a:t>e</a:t>
            </a:r>
            <a:r>
              <a:rPr lang="es-ES" sz="2800" b="1" i="1" spc="-5" dirty="0" smtClean="0">
                <a:latin typeface="Arial" panose="020B0604020202020204" pitchFamily="34" charset="0"/>
                <a:ea typeface="Californian FB" panose="0207040306080B030204" pitchFamily="18" charset="0"/>
                <a:cs typeface="Arial" panose="020B0604020202020204" pitchFamily="34" charset="0"/>
              </a:rPr>
              <a:t> </a:t>
            </a:r>
            <a:r>
              <a:rPr lang="es-ES" sz="2800" b="1" i="1" cap="small" dirty="0" smtClean="0">
                <a:latin typeface="Arial" panose="020B0604020202020204" pitchFamily="34" charset="0"/>
                <a:ea typeface="Californian FB" panose="0207040306080B030204" pitchFamily="18" charset="0"/>
                <a:cs typeface="Arial" panose="020B0604020202020204" pitchFamily="34" charset="0"/>
              </a:rPr>
              <a:t>trabaja</a:t>
            </a:r>
            <a:r>
              <a:rPr lang="es-ES" sz="2800" b="1" i="1" spc="-5" dirty="0" smtClean="0">
                <a:latin typeface="Arial" panose="020B0604020202020204" pitchFamily="34" charset="0"/>
                <a:ea typeface="Californian FB" panose="0207040306080B030204" pitchFamily="18" charset="0"/>
                <a:cs typeface="Arial" panose="020B0604020202020204" pitchFamily="34" charset="0"/>
              </a:rPr>
              <a:t> </a:t>
            </a:r>
            <a:r>
              <a:rPr lang="es-ES" sz="2800" b="1" i="1" dirty="0" smtClean="0">
                <a:latin typeface="Arial" panose="020B0604020202020204" pitchFamily="34" charset="0"/>
                <a:ea typeface="Californian FB" panose="0207040306080B030204" pitchFamily="18" charset="0"/>
                <a:cs typeface="Arial" panose="020B0604020202020204" pitchFamily="34" charset="0"/>
              </a:rPr>
              <a:t>por </a:t>
            </a:r>
            <a:r>
              <a:rPr lang="es-ES" sz="2800" b="1" i="1" cap="small" dirty="0" smtClean="0">
                <a:latin typeface="Arial" panose="020B0604020202020204" pitchFamily="34" charset="0"/>
                <a:ea typeface="Californian FB" panose="0207040306080B030204" pitchFamily="18" charset="0"/>
                <a:cs typeface="Arial" panose="020B0604020202020204" pitchFamily="34" charset="0"/>
              </a:rPr>
              <a:t>las</a:t>
            </a:r>
            <a:r>
              <a:rPr lang="es-ES" sz="2800" b="1" i="1" spc="-5" dirty="0" smtClean="0">
                <a:latin typeface="Arial" panose="020B0604020202020204" pitchFamily="34" charset="0"/>
                <a:ea typeface="Californian FB" panose="0207040306080B030204" pitchFamily="18" charset="0"/>
                <a:cs typeface="Arial" panose="020B0604020202020204" pitchFamily="34" charset="0"/>
              </a:rPr>
              <a:t> </a:t>
            </a:r>
            <a:r>
              <a:rPr lang="es-ES" sz="2800" b="1" i="1" cap="small" spc="-5" dirty="0" smtClean="0">
                <a:latin typeface="Arial" panose="020B0604020202020204" pitchFamily="34" charset="0"/>
                <a:ea typeface="Californian FB" panose="0207040306080B030204" pitchFamily="18" charset="0"/>
                <a:cs typeface="Arial" panose="020B0604020202020204" pitchFamily="34" charset="0"/>
              </a:rPr>
              <a:t>alma</a:t>
            </a:r>
            <a:r>
              <a:rPr lang="es-ES" sz="2800" b="1" i="1" cap="small" dirty="0" smtClean="0">
                <a:latin typeface="Arial" panose="020B0604020202020204" pitchFamily="34" charset="0"/>
                <a:ea typeface="Californian FB" panose="0207040306080B030204" pitchFamily="18" charset="0"/>
                <a:cs typeface="Arial" panose="020B0604020202020204" pitchFamily="34" charset="0"/>
              </a:rPr>
              <a:t>s</a:t>
            </a:r>
            <a:r>
              <a:rPr lang="es-ES" sz="2800" b="1" i="1" spc="-5" dirty="0" smtClean="0">
                <a:latin typeface="Arial" panose="020B0604020202020204" pitchFamily="34" charset="0"/>
                <a:ea typeface="Californian FB" panose="0207040306080B030204" pitchFamily="18" charset="0"/>
                <a:cs typeface="Arial" panose="020B0604020202020204" pitchFamily="34" charset="0"/>
              </a:rPr>
              <a:t> </a:t>
            </a:r>
            <a:r>
              <a:rPr lang="es-ES" sz="2800" b="1" i="1" cap="small" dirty="0" smtClean="0">
                <a:latin typeface="Arial" panose="020B0604020202020204" pitchFamily="34" charset="0"/>
                <a:ea typeface="Californian FB" panose="0207040306080B030204" pitchFamily="18" charset="0"/>
                <a:cs typeface="Arial" panose="020B0604020202020204" pitchFamily="34" charset="0"/>
              </a:rPr>
              <a:t>necesita</a:t>
            </a:r>
            <a:r>
              <a:rPr lang="es-ES" sz="2800" b="1" i="1" spc="-5" dirty="0" smtClean="0">
                <a:latin typeface="Arial" panose="020B0604020202020204" pitchFamily="34" charset="0"/>
                <a:ea typeface="Californian FB" panose="0207040306080B030204" pitchFamily="18" charset="0"/>
                <a:cs typeface="Arial" panose="020B0604020202020204" pitchFamily="34" charset="0"/>
              </a:rPr>
              <a:t> </a:t>
            </a:r>
            <a:r>
              <a:rPr lang="es-ES" sz="2800" b="1" i="1" cap="small" spc="-5" dirty="0" smtClean="0">
                <a:latin typeface="Arial" panose="020B0604020202020204" pitchFamily="34" charset="0"/>
                <a:ea typeface="Californian FB" panose="0207040306080B030204" pitchFamily="18" charset="0"/>
                <a:cs typeface="Arial" panose="020B0604020202020204" pitchFamily="34" charset="0"/>
              </a:rPr>
              <a:t>consagración</a:t>
            </a:r>
            <a:r>
              <a:rPr lang="es-ES" sz="2800" b="1" i="1" cap="small" dirty="0" smtClean="0">
                <a:latin typeface="Arial" panose="020B0604020202020204" pitchFamily="34" charset="0"/>
                <a:ea typeface="Californian FB" panose="0207040306080B030204" pitchFamily="18" charset="0"/>
                <a:cs typeface="Arial" panose="020B0604020202020204" pitchFamily="34" charset="0"/>
              </a:rPr>
              <a:t>,</a:t>
            </a:r>
            <a:r>
              <a:rPr lang="es-ES" sz="2800" b="1" i="1" spc="-5" dirty="0" smtClean="0">
                <a:latin typeface="Arial" panose="020B0604020202020204" pitchFamily="34" charset="0"/>
                <a:ea typeface="Californian FB" panose="0207040306080B030204" pitchFamily="18" charset="0"/>
                <a:cs typeface="Arial" panose="020B0604020202020204" pitchFamily="34" charset="0"/>
              </a:rPr>
              <a:t> </a:t>
            </a:r>
            <a:r>
              <a:rPr lang="es-ES" sz="2800" b="1" i="1" cap="small" dirty="0" smtClean="0">
                <a:latin typeface="Arial" panose="020B0604020202020204" pitchFamily="34" charset="0"/>
                <a:ea typeface="Californian FB" panose="0207040306080B030204" pitchFamily="18" charset="0"/>
                <a:cs typeface="Arial" panose="020B0604020202020204" pitchFamily="34" charset="0"/>
              </a:rPr>
              <a:t>integridad,</a:t>
            </a:r>
            <a:r>
              <a:rPr lang="es-ES" sz="2800" b="1" i="1" spc="-5" dirty="0" smtClean="0">
                <a:latin typeface="Arial" panose="020B0604020202020204" pitchFamily="34" charset="0"/>
                <a:ea typeface="Californian FB" panose="0207040306080B030204" pitchFamily="18" charset="0"/>
                <a:cs typeface="Arial" panose="020B0604020202020204" pitchFamily="34" charset="0"/>
              </a:rPr>
              <a:t> </a:t>
            </a:r>
            <a:r>
              <a:rPr lang="es-ES" sz="2800" b="1" i="1" cap="small" dirty="0" smtClean="0">
                <a:latin typeface="Arial" panose="020B0604020202020204" pitchFamily="34" charset="0"/>
                <a:ea typeface="Californian FB" panose="0207040306080B030204" pitchFamily="18" charset="0"/>
                <a:cs typeface="Arial" panose="020B0604020202020204" pitchFamily="34" charset="0"/>
              </a:rPr>
              <a:t>inteligencia,</a:t>
            </a:r>
            <a:r>
              <a:rPr lang="es-ES" sz="2800" b="1" i="1" dirty="0" smtClean="0">
                <a:latin typeface="Arial" panose="020B0604020202020204" pitchFamily="34" charset="0"/>
                <a:ea typeface="Californian FB" panose="0207040306080B030204" pitchFamily="18" charset="0"/>
                <a:cs typeface="Arial" panose="020B0604020202020204" pitchFamily="34" charset="0"/>
              </a:rPr>
              <a:t> </a:t>
            </a:r>
            <a:r>
              <a:rPr lang="es-ES" sz="2800" b="1" i="1" cap="small" dirty="0" smtClean="0">
                <a:latin typeface="Arial" panose="020B0604020202020204" pitchFamily="34" charset="0"/>
                <a:ea typeface="Californian FB" panose="0207040306080B030204" pitchFamily="18" charset="0"/>
                <a:cs typeface="Arial" panose="020B0604020202020204" pitchFamily="34" charset="0"/>
              </a:rPr>
              <a:t>laboriosidad,</a:t>
            </a:r>
            <a:r>
              <a:rPr lang="es-ES" sz="2800" b="1" i="1" spc="-5" dirty="0" smtClean="0">
                <a:latin typeface="Arial" panose="020B0604020202020204" pitchFamily="34" charset="0"/>
                <a:ea typeface="Californian FB" panose="0207040306080B030204" pitchFamily="18" charset="0"/>
                <a:cs typeface="Arial" panose="020B0604020202020204" pitchFamily="34" charset="0"/>
              </a:rPr>
              <a:t> </a:t>
            </a:r>
            <a:r>
              <a:rPr lang="es-ES" sz="2800" b="1" i="1" cap="small" dirty="0" smtClean="0">
                <a:latin typeface="Arial" panose="020B0604020202020204" pitchFamily="34" charset="0"/>
                <a:ea typeface="Californian FB" panose="0207040306080B030204" pitchFamily="18" charset="0"/>
                <a:cs typeface="Arial" panose="020B0604020202020204" pitchFamily="34" charset="0"/>
              </a:rPr>
              <a:t>energía</a:t>
            </a:r>
            <a:r>
              <a:rPr lang="es-ES" sz="2800" b="1" i="1" spc="-5" dirty="0" smtClean="0">
                <a:latin typeface="Arial" panose="020B0604020202020204" pitchFamily="34" charset="0"/>
                <a:ea typeface="Californian FB" panose="0207040306080B030204" pitchFamily="18" charset="0"/>
                <a:cs typeface="Arial" panose="020B0604020202020204" pitchFamily="34" charset="0"/>
              </a:rPr>
              <a:t> </a:t>
            </a:r>
            <a:r>
              <a:rPr lang="es-ES" sz="2800" b="1" i="1" dirty="0" smtClean="0">
                <a:latin typeface="Arial" panose="020B0604020202020204" pitchFamily="34" charset="0"/>
                <a:ea typeface="Californian FB" panose="0207040306080B030204" pitchFamily="18" charset="0"/>
                <a:cs typeface="Arial" panose="020B0604020202020204" pitchFamily="34" charset="0"/>
              </a:rPr>
              <a:t>y</a:t>
            </a:r>
            <a:r>
              <a:rPr lang="es-ES" sz="2800" b="1" i="1" spc="-5" dirty="0" smtClean="0">
                <a:latin typeface="Arial" panose="020B0604020202020204" pitchFamily="34" charset="0"/>
                <a:ea typeface="Californian FB" panose="0207040306080B030204" pitchFamily="18" charset="0"/>
                <a:cs typeface="Arial" panose="020B0604020202020204" pitchFamily="34" charset="0"/>
              </a:rPr>
              <a:t> </a:t>
            </a:r>
            <a:r>
              <a:rPr lang="es-ES" sz="2800" b="1" i="1" cap="small" dirty="0" smtClean="0">
                <a:latin typeface="Arial" panose="020B0604020202020204" pitchFamily="34" charset="0"/>
                <a:ea typeface="Californian FB" panose="0207040306080B030204" pitchFamily="18" charset="0"/>
                <a:cs typeface="Arial" panose="020B0604020202020204" pitchFamily="34" charset="0"/>
              </a:rPr>
              <a:t>tacto.</a:t>
            </a:r>
            <a:r>
              <a:rPr lang="es-ES" sz="2800" b="1" i="1" spc="-5" dirty="0" smtClean="0">
                <a:latin typeface="Arial" panose="020B0604020202020204" pitchFamily="34" charset="0"/>
                <a:ea typeface="Californian FB" panose="0207040306080B030204" pitchFamily="18" charset="0"/>
                <a:cs typeface="Arial" panose="020B0604020202020204" pitchFamily="34" charset="0"/>
              </a:rPr>
              <a:t> </a:t>
            </a:r>
            <a:r>
              <a:rPr lang="es-ES" sz="2800" b="1" i="1" dirty="0" smtClean="0">
                <a:latin typeface="Arial" panose="020B0604020202020204" pitchFamily="34" charset="0"/>
                <a:ea typeface="Californian FB" panose="0207040306080B030204" pitchFamily="18" charset="0"/>
                <a:cs typeface="Arial" panose="020B0604020202020204" pitchFamily="34" charset="0"/>
              </a:rPr>
              <a:t>poseyendo </a:t>
            </a:r>
            <a:r>
              <a:rPr lang="es-ES" sz="2800" b="1" i="1" cap="small" dirty="0" smtClean="0">
                <a:latin typeface="Arial" panose="020B0604020202020204" pitchFamily="34" charset="0"/>
                <a:ea typeface="Californian FB" panose="0207040306080B030204" pitchFamily="18" charset="0"/>
                <a:cs typeface="Arial" panose="020B0604020202020204" pitchFamily="34" charset="0"/>
              </a:rPr>
              <a:t>estas</a:t>
            </a:r>
            <a:r>
              <a:rPr lang="es-ES" sz="2800" b="1" i="1" spc="-5" dirty="0" smtClean="0">
                <a:latin typeface="Arial" panose="020B0604020202020204" pitchFamily="34" charset="0"/>
                <a:ea typeface="Californian FB" panose="0207040306080B030204" pitchFamily="18" charset="0"/>
                <a:cs typeface="Arial" panose="020B0604020202020204" pitchFamily="34" charset="0"/>
              </a:rPr>
              <a:t> </a:t>
            </a:r>
            <a:r>
              <a:rPr lang="es-ES" sz="2800" b="1" i="1" cap="small" spc="-5" dirty="0" smtClean="0">
                <a:latin typeface="Arial" panose="020B0604020202020204" pitchFamily="34" charset="0"/>
                <a:ea typeface="Californian FB" panose="0207040306080B030204" pitchFamily="18" charset="0"/>
                <a:cs typeface="Arial" panose="020B0604020202020204" pitchFamily="34" charset="0"/>
              </a:rPr>
              <a:t>calificacione</a:t>
            </a:r>
            <a:r>
              <a:rPr lang="es-ES" sz="2800" b="1" i="1" cap="small" dirty="0" smtClean="0">
                <a:latin typeface="Arial" panose="020B0604020202020204" pitchFamily="34" charset="0"/>
                <a:ea typeface="Californian FB" panose="0207040306080B030204" pitchFamily="18" charset="0"/>
                <a:cs typeface="Arial" panose="020B0604020202020204" pitchFamily="34" charset="0"/>
              </a:rPr>
              <a:t>s</a:t>
            </a:r>
            <a:r>
              <a:rPr lang="es-ES" sz="2800" b="1" i="1" spc="-5" dirty="0" smtClean="0">
                <a:latin typeface="Arial" panose="020B0604020202020204" pitchFamily="34" charset="0"/>
                <a:ea typeface="Californian FB" panose="0207040306080B030204" pitchFamily="18" charset="0"/>
                <a:cs typeface="Arial" panose="020B0604020202020204" pitchFamily="34" charset="0"/>
              </a:rPr>
              <a:t> </a:t>
            </a:r>
            <a:r>
              <a:rPr lang="es-ES" sz="2800" b="1" i="1" dirty="0" smtClean="0">
                <a:latin typeface="Arial" panose="020B0604020202020204" pitchFamily="34" charset="0"/>
                <a:ea typeface="Californian FB" panose="0207040306080B030204" pitchFamily="18" charset="0"/>
                <a:cs typeface="Arial" panose="020B0604020202020204" pitchFamily="34" charset="0"/>
              </a:rPr>
              <a:t>ningún hombre puede ser inferior; sino </a:t>
            </a:r>
            <a:r>
              <a:rPr lang="es-ES" sz="2800" b="1" i="1" spc="-5" dirty="0" smtClean="0">
                <a:latin typeface="Arial" panose="020B0604020202020204" pitchFamily="34" charset="0"/>
                <a:ea typeface="Californian FB" panose="0207040306080B030204" pitchFamily="18" charset="0"/>
                <a:cs typeface="Arial" panose="020B0604020202020204" pitchFamily="34" charset="0"/>
              </a:rPr>
              <a:t>que</a:t>
            </a:r>
            <a:r>
              <a:rPr lang="es-ES" sz="2800" b="1" i="1" dirty="0" smtClean="0">
                <a:latin typeface="Arial" panose="020B0604020202020204" pitchFamily="34" charset="0"/>
                <a:ea typeface="Californian FB" panose="0207040306080B030204" pitchFamily="18" charset="0"/>
                <a:cs typeface="Arial" panose="020B0604020202020204" pitchFamily="34" charset="0"/>
              </a:rPr>
              <a:t>,</a:t>
            </a:r>
            <a:r>
              <a:rPr lang="es-ES" sz="2800" b="1" i="1" spc="-5" dirty="0" smtClean="0">
                <a:latin typeface="Arial" panose="020B0604020202020204" pitchFamily="34" charset="0"/>
                <a:ea typeface="Californian FB" panose="0207040306080B030204" pitchFamily="18" charset="0"/>
                <a:cs typeface="Arial" panose="020B0604020202020204" pitchFamily="34" charset="0"/>
              </a:rPr>
              <a:t> </a:t>
            </a:r>
            <a:r>
              <a:rPr lang="es-ES" sz="2800" b="1" i="1" cap="small" spc="-5" dirty="0" smtClean="0">
                <a:latin typeface="Arial" panose="020B0604020202020204" pitchFamily="34" charset="0"/>
                <a:ea typeface="Californian FB" panose="0207040306080B030204" pitchFamily="18" charset="0"/>
                <a:cs typeface="Arial" panose="020B0604020202020204" pitchFamily="34" charset="0"/>
              </a:rPr>
              <a:t>a</a:t>
            </a:r>
            <a:r>
              <a:rPr lang="es-ES" sz="2800" b="1" i="1" cap="small" dirty="0" smtClean="0">
                <a:latin typeface="Arial" panose="020B0604020202020204" pitchFamily="34" charset="0"/>
                <a:ea typeface="Californian FB" panose="0207040306080B030204" pitchFamily="18" charset="0"/>
                <a:cs typeface="Arial" panose="020B0604020202020204" pitchFamily="34" charset="0"/>
              </a:rPr>
              <a:t>l</a:t>
            </a:r>
            <a:r>
              <a:rPr lang="es-ES" sz="2800" b="1" i="1" spc="-5" dirty="0" smtClean="0">
                <a:latin typeface="Arial" panose="020B0604020202020204" pitchFamily="34" charset="0"/>
                <a:ea typeface="Californian FB" panose="0207040306080B030204" pitchFamily="18" charset="0"/>
                <a:cs typeface="Arial" panose="020B0604020202020204" pitchFamily="34" charset="0"/>
              </a:rPr>
              <a:t> </a:t>
            </a:r>
            <a:r>
              <a:rPr lang="es-ES" sz="2800" b="1" i="1" cap="small" spc="-5" dirty="0" smtClean="0">
                <a:latin typeface="Arial" panose="020B0604020202020204" pitchFamily="34" charset="0"/>
                <a:ea typeface="Californian FB" panose="0207040306080B030204" pitchFamily="18" charset="0"/>
                <a:cs typeface="Arial" panose="020B0604020202020204" pitchFamily="34" charset="0"/>
              </a:rPr>
              <a:t>contrario</a:t>
            </a:r>
            <a:r>
              <a:rPr lang="es-ES" sz="2800" b="1" i="1" cap="small" dirty="0" smtClean="0">
                <a:latin typeface="Arial" panose="020B0604020202020204" pitchFamily="34" charset="0"/>
                <a:ea typeface="Californian FB" panose="0207040306080B030204" pitchFamily="18" charset="0"/>
                <a:cs typeface="Arial" panose="020B0604020202020204" pitchFamily="34" charset="0"/>
              </a:rPr>
              <a:t>,</a:t>
            </a:r>
            <a:r>
              <a:rPr lang="es-ES" sz="2800" b="1" i="1" spc="-5" dirty="0" smtClean="0">
                <a:latin typeface="Arial" panose="020B0604020202020204" pitchFamily="34" charset="0"/>
                <a:ea typeface="Californian FB" panose="0207040306080B030204" pitchFamily="18" charset="0"/>
                <a:cs typeface="Arial" panose="020B0604020202020204" pitchFamily="34" charset="0"/>
              </a:rPr>
              <a:t> </a:t>
            </a:r>
            <a:r>
              <a:rPr lang="es-ES" sz="2800" b="1" i="1" dirty="0" smtClean="0">
                <a:latin typeface="Arial" panose="020B0604020202020204" pitchFamily="34" charset="0"/>
                <a:ea typeface="Californian FB" panose="0207040306080B030204" pitchFamily="18" charset="0"/>
                <a:cs typeface="Arial" panose="020B0604020202020204" pitchFamily="34" charset="0"/>
              </a:rPr>
              <a:t>ejercerá </a:t>
            </a:r>
            <a:r>
              <a:rPr lang="es-ES" sz="2800" b="1" i="1" cap="small" dirty="0" smtClean="0">
                <a:latin typeface="Arial" panose="020B0604020202020204" pitchFamily="34" charset="0"/>
                <a:ea typeface="Californian FB" panose="0207040306080B030204" pitchFamily="18" charset="0"/>
                <a:cs typeface="Arial" panose="020B0604020202020204" pitchFamily="34" charset="0"/>
              </a:rPr>
              <a:t>poderosa</a:t>
            </a:r>
            <a:r>
              <a:rPr lang="es-ES" sz="2800" b="1" i="1" spc="-5" dirty="0" smtClean="0">
                <a:latin typeface="Arial" panose="020B0604020202020204" pitchFamily="34" charset="0"/>
                <a:ea typeface="Californian FB" panose="0207040306080B030204" pitchFamily="18" charset="0"/>
                <a:cs typeface="Arial" panose="020B0604020202020204" pitchFamily="34" charset="0"/>
              </a:rPr>
              <a:t> </a:t>
            </a:r>
            <a:r>
              <a:rPr lang="es-ES" sz="2800" b="1" i="1" cap="small" dirty="0" smtClean="0">
                <a:latin typeface="Arial" panose="020B0604020202020204" pitchFamily="34" charset="0"/>
                <a:ea typeface="Californian FB" panose="0207040306080B030204" pitchFamily="18" charset="0"/>
                <a:cs typeface="Arial" panose="020B0604020202020204" pitchFamily="34" charset="0"/>
              </a:rPr>
              <a:t>influencia</a:t>
            </a:r>
            <a:r>
              <a:rPr lang="es-ES" sz="2800" b="1" i="1" spc="-5" dirty="0" smtClean="0">
                <a:latin typeface="Arial" panose="020B0604020202020204" pitchFamily="34" charset="0"/>
                <a:ea typeface="Californian FB" panose="0207040306080B030204" pitchFamily="18" charset="0"/>
                <a:cs typeface="Arial" panose="020B0604020202020204" pitchFamily="34" charset="0"/>
              </a:rPr>
              <a:t> </a:t>
            </a:r>
            <a:r>
              <a:rPr lang="es-ES" sz="2800" b="1" i="1" cap="small" dirty="0" smtClean="0">
                <a:latin typeface="Arial" panose="020B0604020202020204" pitchFamily="34" charset="0"/>
                <a:ea typeface="Californian FB" panose="0207040306080B030204" pitchFamily="18" charset="0"/>
                <a:cs typeface="Arial" panose="020B0604020202020204" pitchFamily="34" charset="0"/>
              </a:rPr>
              <a:t>para</a:t>
            </a:r>
            <a:r>
              <a:rPr lang="es-ES" sz="2800" b="1" i="1" dirty="0" smtClean="0">
                <a:latin typeface="Arial" panose="020B0604020202020204" pitchFamily="34" charset="0"/>
                <a:ea typeface="Californian FB" panose="0207040306080B030204" pitchFamily="18" charset="0"/>
                <a:cs typeface="Arial" panose="020B0604020202020204" pitchFamily="34" charset="0"/>
              </a:rPr>
              <a:t> bien” </a:t>
            </a:r>
          </a:p>
          <a:p>
            <a:pPr algn="just"/>
            <a:endParaRPr lang="es-ES" sz="2800" b="1" i="1" dirty="0">
              <a:latin typeface="Arial" panose="020B0604020202020204" pitchFamily="34" charset="0"/>
              <a:ea typeface="Californian FB" panose="0207040306080B030204" pitchFamily="18" charset="0"/>
              <a:cs typeface="Arial" panose="020B0604020202020204" pitchFamily="34" charset="0"/>
            </a:endParaRPr>
          </a:p>
          <a:p>
            <a:pPr algn="just"/>
            <a:r>
              <a:rPr lang="es-ES" sz="2800" b="1" i="1" dirty="0" smtClean="0">
                <a:latin typeface="Arial" panose="020B0604020202020204" pitchFamily="34" charset="0"/>
                <a:ea typeface="Californian FB" panose="0207040306080B030204" pitchFamily="18" charset="0"/>
                <a:cs typeface="Arial" panose="020B0604020202020204" pitchFamily="34" charset="0"/>
              </a:rPr>
              <a:t>Obreros Evangélicos</a:t>
            </a:r>
            <a:r>
              <a:rPr lang="es-ES" sz="2800" b="1" i="1" cap="small" dirty="0" smtClean="0">
                <a:latin typeface="Arial" panose="020B0604020202020204" pitchFamily="34" charset="0"/>
                <a:ea typeface="Californian FB" panose="0207040306080B030204" pitchFamily="18" charset="0"/>
                <a:cs typeface="Arial" panose="020B0604020202020204" pitchFamily="34" charset="0"/>
              </a:rPr>
              <a:t>,</a:t>
            </a:r>
            <a:r>
              <a:rPr lang="es-ES" sz="2800" b="1" i="1" spc="-5" dirty="0" smtClean="0">
                <a:latin typeface="Arial" panose="020B0604020202020204" pitchFamily="34" charset="0"/>
                <a:ea typeface="Californian FB" panose="0207040306080B030204" pitchFamily="18" charset="0"/>
                <a:cs typeface="Arial" panose="020B0604020202020204" pitchFamily="34" charset="0"/>
              </a:rPr>
              <a:t> </a:t>
            </a:r>
            <a:r>
              <a:rPr lang="es-ES" sz="2800" b="1" i="1" dirty="0">
                <a:latin typeface="Arial" panose="020B0604020202020204" pitchFamily="34" charset="0"/>
                <a:ea typeface="Californian FB" panose="0207040306080B030204" pitchFamily="18" charset="0"/>
                <a:cs typeface="Arial" panose="020B0604020202020204" pitchFamily="34" charset="0"/>
              </a:rPr>
              <a:t>pág. </a:t>
            </a:r>
            <a:r>
              <a:rPr lang="es-ES" sz="2800" b="1" i="1" spc="-5" dirty="0">
                <a:latin typeface="Arial" panose="020B0604020202020204" pitchFamily="34" charset="0"/>
                <a:ea typeface="Californian FB" panose="0207040306080B030204" pitchFamily="18" charset="0"/>
                <a:cs typeface="Arial" panose="020B0604020202020204" pitchFamily="34" charset="0"/>
              </a:rPr>
              <a:t>116</a:t>
            </a:r>
            <a:r>
              <a:rPr lang="es-ES" sz="2800" b="1" i="1" dirty="0">
                <a:latin typeface="Arial" panose="020B0604020202020204" pitchFamily="34" charset="0"/>
                <a:ea typeface="Californian FB" panose="0207040306080B030204" pitchFamily="18" charset="0"/>
                <a:cs typeface="Arial" panose="020B0604020202020204" pitchFamily="34" charset="0"/>
              </a:rPr>
              <a:t>.</a:t>
            </a:r>
            <a:r>
              <a:rPr lang="es-ES" sz="2800" b="1" i="1" spc="-5" dirty="0">
                <a:latin typeface="Arial" panose="020B0604020202020204" pitchFamily="34" charset="0"/>
                <a:ea typeface="Californian FB" panose="0207040306080B030204" pitchFamily="18" charset="0"/>
                <a:cs typeface="Arial" panose="020B0604020202020204" pitchFamily="34" charset="0"/>
              </a:rPr>
              <a:t> </a:t>
            </a:r>
            <a:endParaRPr lang="es-CO" sz="2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99454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0" y="0"/>
            <a:ext cx="12192000" cy="6858000"/>
          </a:xfrm>
          <a:prstGeom prst="rect">
            <a:avLst/>
          </a:prstGeom>
          <a:noFill/>
          <a:ln w="9525">
            <a:noFill/>
            <a:miter lim="800000"/>
            <a:headEnd/>
            <a:tailEnd/>
          </a:ln>
          <a:effectLst/>
        </p:spPr>
      </p:pic>
      <p:sp>
        <p:nvSpPr>
          <p:cNvPr id="4" name="Rectángulo 3"/>
          <p:cNvSpPr/>
          <p:nvPr/>
        </p:nvSpPr>
        <p:spPr>
          <a:xfrm>
            <a:off x="3334328" y="6390260"/>
            <a:ext cx="8857672" cy="400110"/>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lgn="ctr"/>
            <a:r>
              <a:rPr lang="es-ES" sz="2000" b="1" dirty="0">
                <a:ln w="9525">
                  <a:solidFill>
                    <a:schemeClr val="bg1"/>
                  </a:solidFill>
                  <a:prstDash val="solid"/>
                </a:ln>
                <a:effectLst>
                  <a:outerShdw blurRad="12700" dist="38100" dir="2700000" algn="tl" rotWithShape="0">
                    <a:schemeClr val="bg1">
                      <a:lumMod val="50000"/>
                    </a:schemeClr>
                  </a:outerShdw>
                </a:effectLst>
              </a:rPr>
              <a:t>El Arte de </a:t>
            </a:r>
            <a:r>
              <a:rPr lang="es-ES" sz="2000" b="1" dirty="0" smtClean="0">
                <a:ln w="9525">
                  <a:solidFill>
                    <a:schemeClr val="bg1"/>
                  </a:solidFill>
                  <a:prstDash val="solid"/>
                </a:ln>
                <a:effectLst>
                  <a:outerShdw blurRad="12700" dist="38100" dir="2700000" algn="tl" rotWithShape="0">
                    <a:schemeClr val="bg1">
                      <a:lumMod val="50000"/>
                    </a:schemeClr>
                  </a:outerShdw>
                </a:effectLst>
              </a:rPr>
              <a:t>Tomar DECISIONES</a:t>
            </a:r>
            <a:endParaRPr lang="es-ES" sz="2000" b="1" dirty="0">
              <a:ln w="9525">
                <a:solidFill>
                  <a:schemeClr val="bg1"/>
                </a:solidFill>
                <a:prstDash val="solid"/>
              </a:ln>
              <a:effectLst>
                <a:outerShdw blurRad="12700" dist="38100" dir="2700000" algn="tl" rotWithShape="0">
                  <a:schemeClr val="bg1">
                    <a:lumMod val="50000"/>
                  </a:schemeClr>
                </a:outerShdw>
              </a:effectLst>
            </a:endParaRPr>
          </a:p>
        </p:txBody>
      </p:sp>
      <p:sp>
        <p:nvSpPr>
          <p:cNvPr id="2" name="Rectángulo 1"/>
          <p:cNvSpPr/>
          <p:nvPr/>
        </p:nvSpPr>
        <p:spPr>
          <a:xfrm>
            <a:off x="3902364" y="1404970"/>
            <a:ext cx="7721600" cy="4626908"/>
          </a:xfrm>
          <a:prstGeom prst="rect">
            <a:avLst/>
          </a:prstGeom>
        </p:spPr>
        <p:txBody>
          <a:bodyPr wrap="square">
            <a:spAutoFit/>
          </a:bodyPr>
          <a:lstStyle/>
          <a:p>
            <a:pPr marL="432435" marR="349250" algn="ctr">
              <a:spcBef>
                <a:spcPts val="830"/>
              </a:spcBef>
              <a:spcAft>
                <a:spcPts val="0"/>
              </a:spcAft>
            </a:pPr>
            <a:r>
              <a:rPr lang="es-ES" sz="3200" b="1" dirty="0">
                <a:solidFill>
                  <a:srgbClr val="231F20"/>
                </a:solidFill>
                <a:latin typeface="Arial" panose="020B0604020202020204" pitchFamily="34" charset="0"/>
                <a:ea typeface="Californian FB" panose="0207040306080B030204" pitchFamily="18" charset="0"/>
                <a:cs typeface="Arial" panose="020B0604020202020204" pitchFamily="34" charset="0"/>
              </a:rPr>
              <a:t>“El</a:t>
            </a:r>
            <a:r>
              <a:rPr lang="es-ES" sz="3200" b="1" spc="-4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3200" b="1" dirty="0">
                <a:solidFill>
                  <a:srgbClr val="231F20"/>
                </a:solidFill>
                <a:latin typeface="Arial" panose="020B0604020202020204" pitchFamily="34" charset="0"/>
                <a:ea typeface="Californian FB" panose="0207040306080B030204" pitchFamily="18" charset="0"/>
                <a:cs typeface="Arial" panose="020B0604020202020204" pitchFamily="34" charset="0"/>
              </a:rPr>
              <a:t>que</a:t>
            </a:r>
            <a:r>
              <a:rPr lang="es-ES" sz="3200" b="1" spc="-3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3200" b="1" dirty="0">
                <a:solidFill>
                  <a:srgbClr val="231F20"/>
                </a:solidFill>
                <a:latin typeface="Arial" panose="020B0604020202020204" pitchFamily="34" charset="0"/>
                <a:ea typeface="Californian FB" panose="0207040306080B030204" pitchFamily="18" charset="0"/>
                <a:cs typeface="Arial" panose="020B0604020202020204" pitchFamily="34" charset="0"/>
              </a:rPr>
              <a:t>llama</a:t>
            </a:r>
            <a:r>
              <a:rPr lang="es-ES" sz="3200" b="1" spc="-3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3200" b="1" dirty="0">
                <a:solidFill>
                  <a:srgbClr val="231F20"/>
                </a:solidFill>
                <a:latin typeface="Arial" panose="020B0604020202020204" pitchFamily="34" charset="0"/>
                <a:ea typeface="Californian FB" panose="0207040306080B030204" pitchFamily="18" charset="0"/>
                <a:cs typeface="Arial" panose="020B0604020202020204" pitchFamily="34" charset="0"/>
              </a:rPr>
              <a:t>a</a:t>
            </a:r>
            <a:r>
              <a:rPr lang="es-ES" sz="3200" b="1" spc="-4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3200" b="1" dirty="0">
                <a:solidFill>
                  <a:srgbClr val="231F20"/>
                </a:solidFill>
                <a:latin typeface="Arial" panose="020B0604020202020204" pitchFamily="34" charset="0"/>
                <a:ea typeface="Californian FB" panose="0207040306080B030204" pitchFamily="18" charset="0"/>
                <a:cs typeface="Arial" panose="020B0604020202020204" pitchFamily="34" charset="0"/>
              </a:rPr>
              <a:t>los</a:t>
            </a:r>
            <a:r>
              <a:rPr lang="es-ES" sz="3200" b="1" spc="-3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3200" b="1" dirty="0">
                <a:solidFill>
                  <a:srgbClr val="231F20"/>
                </a:solidFill>
                <a:latin typeface="Arial" panose="020B0604020202020204" pitchFamily="34" charset="0"/>
                <a:ea typeface="Californian FB" panose="0207040306080B030204" pitchFamily="18" charset="0"/>
                <a:cs typeface="Arial" panose="020B0604020202020204" pitchFamily="34" charset="0"/>
              </a:rPr>
              <a:t>hombres</a:t>
            </a:r>
            <a:r>
              <a:rPr lang="es-ES" sz="3200" b="1" spc="-3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3200" b="1" dirty="0">
                <a:solidFill>
                  <a:srgbClr val="231F20"/>
                </a:solidFill>
                <a:latin typeface="Arial" panose="020B0604020202020204" pitchFamily="34" charset="0"/>
                <a:ea typeface="Californian FB" panose="0207040306080B030204" pitchFamily="18" charset="0"/>
                <a:cs typeface="Arial" panose="020B0604020202020204" pitchFamily="34" charset="0"/>
              </a:rPr>
              <a:t>al</a:t>
            </a:r>
            <a:r>
              <a:rPr lang="es-ES" sz="3200" b="1" spc="-4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3200" b="1" dirty="0">
                <a:solidFill>
                  <a:srgbClr val="231F20"/>
                </a:solidFill>
                <a:latin typeface="Arial" panose="020B0604020202020204" pitchFamily="34" charset="0"/>
                <a:ea typeface="Californian FB" panose="0207040306080B030204" pitchFamily="18" charset="0"/>
                <a:cs typeface="Arial" panose="020B0604020202020204" pitchFamily="34" charset="0"/>
              </a:rPr>
              <a:t>arrepentimiento</a:t>
            </a:r>
            <a:r>
              <a:rPr lang="es-ES" sz="3200" b="1" spc="-3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3200" b="1" dirty="0">
                <a:solidFill>
                  <a:srgbClr val="231F20"/>
                </a:solidFill>
                <a:latin typeface="Arial" panose="020B0604020202020204" pitchFamily="34" charset="0"/>
                <a:ea typeface="Californian FB" panose="0207040306080B030204" pitchFamily="18" charset="0"/>
                <a:cs typeface="Arial" panose="020B0604020202020204" pitchFamily="34" charset="0"/>
              </a:rPr>
              <a:t>debe</a:t>
            </a:r>
            <a:r>
              <a:rPr lang="es-ES" sz="3200" b="1" spc="-3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3200" b="1" dirty="0">
                <a:solidFill>
                  <a:srgbClr val="231F20"/>
                </a:solidFill>
                <a:latin typeface="Arial" panose="020B0604020202020204" pitchFamily="34" charset="0"/>
                <a:ea typeface="Californian FB" panose="0207040306080B030204" pitchFamily="18" charset="0"/>
                <a:cs typeface="Arial" panose="020B0604020202020204" pitchFamily="34" charset="0"/>
              </a:rPr>
              <a:t>comulgar</a:t>
            </a:r>
            <a:r>
              <a:rPr lang="es-ES" sz="3200" b="1" spc="-3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3200" b="1" dirty="0">
                <a:solidFill>
                  <a:srgbClr val="231F20"/>
                </a:solidFill>
                <a:latin typeface="Arial" panose="020B0604020202020204" pitchFamily="34" charset="0"/>
                <a:ea typeface="Californian FB" panose="0207040306080B030204" pitchFamily="18" charset="0"/>
                <a:cs typeface="Arial" panose="020B0604020202020204" pitchFamily="34" charset="0"/>
              </a:rPr>
              <a:t>con</a:t>
            </a:r>
            <a:r>
              <a:rPr lang="es-ES" sz="3200" b="1" spc="-4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3200" b="1" dirty="0">
                <a:solidFill>
                  <a:srgbClr val="231F20"/>
                </a:solidFill>
                <a:latin typeface="Arial" panose="020B0604020202020204" pitchFamily="34" charset="0"/>
                <a:ea typeface="Californian FB" panose="0207040306080B030204" pitchFamily="18" charset="0"/>
                <a:cs typeface="Arial" panose="020B0604020202020204" pitchFamily="34" charset="0"/>
              </a:rPr>
              <a:t>Dios en oración. Debe aferrarse al brazo del Todopoderoso diciendo: ´No te dejaré, si no me bendices´. Dame poder para ganar almas para Cristo” </a:t>
            </a:r>
            <a:endParaRPr lang="es-ES" sz="3200" b="1" dirty="0" smtClean="0">
              <a:solidFill>
                <a:srgbClr val="231F20"/>
              </a:solidFill>
              <a:latin typeface="Arial" panose="020B0604020202020204" pitchFamily="34" charset="0"/>
              <a:ea typeface="Californian FB" panose="0207040306080B030204" pitchFamily="18" charset="0"/>
              <a:cs typeface="Arial" panose="020B0604020202020204" pitchFamily="34" charset="0"/>
            </a:endParaRPr>
          </a:p>
          <a:p>
            <a:pPr marL="432435" marR="349250" algn="ctr">
              <a:spcBef>
                <a:spcPts val="830"/>
              </a:spcBef>
              <a:spcAft>
                <a:spcPts val="0"/>
              </a:spcAft>
            </a:pPr>
            <a:r>
              <a:rPr lang="es-ES" sz="2800" b="1" i="1"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Obreros </a:t>
            </a:r>
            <a:r>
              <a:rPr lang="es-ES" sz="2800" b="1" i="1" dirty="0">
                <a:solidFill>
                  <a:srgbClr val="231F20"/>
                </a:solidFill>
                <a:latin typeface="Arial" panose="020B0604020202020204" pitchFamily="34" charset="0"/>
                <a:ea typeface="Californian FB" panose="0207040306080B030204" pitchFamily="18" charset="0"/>
                <a:cs typeface="Arial" panose="020B0604020202020204" pitchFamily="34" charset="0"/>
              </a:rPr>
              <a:t>E</a:t>
            </a:r>
            <a:r>
              <a:rPr lang="es-ES" sz="2800" b="1" i="1"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vangélicos</a:t>
            </a:r>
            <a:r>
              <a:rPr lang="es-ES" sz="2800" b="1" i="1" dirty="0">
                <a:solidFill>
                  <a:srgbClr val="231F20"/>
                </a:solidFill>
                <a:latin typeface="Arial" panose="020B0604020202020204" pitchFamily="34" charset="0"/>
                <a:ea typeface="Californian FB" panose="0207040306080B030204" pitchFamily="18" charset="0"/>
                <a:cs typeface="Arial" panose="020B0604020202020204" pitchFamily="34" charset="0"/>
              </a:rPr>
              <a:t>, pág. 525. </a:t>
            </a:r>
            <a:endParaRPr lang="es-CO" sz="2800" b="1" i="1" dirty="0">
              <a:latin typeface="Arial" panose="020B0604020202020204" pitchFamily="34" charset="0"/>
              <a:ea typeface="Californian FB" panose="0207040306080B030204" pitchFamily="18" charset="0"/>
              <a:cs typeface="Arial" panose="020B0604020202020204" pitchFamily="34" charset="0"/>
            </a:endParaRPr>
          </a:p>
        </p:txBody>
      </p:sp>
      <p:sp>
        <p:nvSpPr>
          <p:cNvPr id="3" name="CuadroTexto 2"/>
          <p:cNvSpPr txBox="1"/>
          <p:nvPr/>
        </p:nvSpPr>
        <p:spPr>
          <a:xfrm>
            <a:off x="4022436" y="394782"/>
            <a:ext cx="7601528" cy="830997"/>
          </a:xfrm>
          <a:prstGeom prst="rect">
            <a:avLst/>
          </a:prstGeom>
          <a:noFill/>
        </p:spPr>
        <p:txBody>
          <a:bodyPr wrap="square" rtlCol="0">
            <a:spAutoFit/>
          </a:bodyPr>
          <a:lstStyle/>
          <a:p>
            <a:pPr algn="ctr"/>
            <a:r>
              <a:rPr lang="es-CO" sz="2400" b="1" dirty="0" smtClean="0">
                <a:latin typeface="Arial" panose="020B0604020202020204" pitchFamily="34" charset="0"/>
                <a:cs typeface="Arial" panose="020B0604020202020204" pitchFamily="34" charset="0"/>
              </a:rPr>
              <a:t>EL INSTRUMENTO PARA LLAMAR DEBE </a:t>
            </a:r>
          </a:p>
          <a:p>
            <a:pPr algn="ctr"/>
            <a:r>
              <a:rPr lang="es-CO" sz="2400" b="1" dirty="0" smtClean="0">
                <a:latin typeface="Arial" panose="020B0604020202020204" pitchFamily="34" charset="0"/>
                <a:cs typeface="Arial" panose="020B0604020202020204" pitchFamily="34" charset="0"/>
              </a:rPr>
              <a:t>SER UN HOMBRE DE DIOS.(Santidad - Técnica)</a:t>
            </a:r>
            <a:endParaRPr lang="es-CO"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3050486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Ver las imágenes de orige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p:spPr>
        <p:style>
          <a:lnRef idx="2">
            <a:schemeClr val="accent5">
              <a:shade val="50000"/>
            </a:schemeClr>
          </a:lnRef>
          <a:fillRef idx="1">
            <a:schemeClr val="accent5"/>
          </a:fillRef>
          <a:effectRef idx="0">
            <a:schemeClr val="accent5"/>
          </a:effectRef>
          <a:fontRef idx="minor">
            <a:schemeClr val="lt1"/>
          </a:fontRef>
        </p:style>
      </p:pic>
      <p:sp>
        <p:nvSpPr>
          <p:cNvPr id="2" name="CuadroTexto 1"/>
          <p:cNvSpPr txBox="1"/>
          <p:nvPr/>
        </p:nvSpPr>
        <p:spPr>
          <a:xfrm>
            <a:off x="9393382" y="5763492"/>
            <a:ext cx="2798618" cy="646331"/>
          </a:xfrm>
          <a:prstGeom prst="rect">
            <a:avLst/>
          </a:prstGeom>
        </p:spPr>
        <p:style>
          <a:lnRef idx="1">
            <a:schemeClr val="dk1"/>
          </a:lnRef>
          <a:fillRef idx="3">
            <a:schemeClr val="dk1"/>
          </a:fillRef>
          <a:effectRef idx="2">
            <a:schemeClr val="dk1"/>
          </a:effectRef>
          <a:fontRef idx="minor">
            <a:schemeClr val="lt1"/>
          </a:fontRef>
        </p:style>
        <p:txBody>
          <a:bodyPr wrap="square" rtlCol="0">
            <a:spAutoFit/>
          </a:bodyPr>
          <a:lstStyle/>
          <a:p>
            <a:r>
              <a:rPr lang="es-CO" dirty="0"/>
              <a:t> </a:t>
            </a:r>
            <a:r>
              <a:rPr lang="es-CO" dirty="0" smtClean="0"/>
              <a:t>                                            </a:t>
            </a:r>
          </a:p>
          <a:p>
            <a:endParaRPr lang="es-CO" dirty="0" smtClean="0"/>
          </a:p>
        </p:txBody>
      </p:sp>
      <p:sp>
        <p:nvSpPr>
          <p:cNvPr id="3" name="Rectángulo 2"/>
          <p:cNvSpPr/>
          <p:nvPr/>
        </p:nvSpPr>
        <p:spPr>
          <a:xfrm>
            <a:off x="6584596" y="242608"/>
            <a:ext cx="5377433" cy="3416320"/>
          </a:xfrm>
          <a:prstGeom prst="rect">
            <a:avLst/>
          </a:prstGeom>
          <a:noFill/>
        </p:spPr>
        <p:txBody>
          <a:bodyPr wrap="none" lIns="91440" tIns="45720" rIns="91440" bIns="45720">
            <a:spAutoFit/>
          </a:bodyPr>
          <a:lstStyle/>
          <a:p>
            <a:pPr algn="ctr"/>
            <a:r>
              <a:rPr lang="es-ES"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4</a:t>
            </a:r>
            <a:r>
              <a:rPr lang="es-ES" sz="54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 </a:t>
            </a:r>
            <a:r>
              <a:rPr lang="es-ES" sz="5400" b="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UTILICE TODOS </a:t>
            </a:r>
          </a:p>
          <a:p>
            <a:pPr algn="ctr"/>
            <a:r>
              <a:rPr lang="es-ES" sz="54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LOS RECURSOS</a:t>
            </a:r>
          </a:p>
          <a:p>
            <a:pPr algn="ctr"/>
            <a:r>
              <a:rPr lang="es-ES" sz="5400" b="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PARA HACER EL </a:t>
            </a:r>
          </a:p>
          <a:p>
            <a:pPr algn="ctr"/>
            <a:r>
              <a:rPr lang="es-ES" sz="54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LLAMADO</a:t>
            </a:r>
          </a:p>
        </p:txBody>
      </p:sp>
    </p:spTree>
    <p:extLst>
      <p:ext uri="{BB962C8B-B14F-4D97-AF65-F5344CB8AC3E}">
        <p14:creationId xmlns:p14="http://schemas.microsoft.com/office/powerpoint/2010/main" val="40617421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0" y="0"/>
            <a:ext cx="12192000" cy="6858000"/>
          </a:xfrm>
          <a:prstGeom prst="rect">
            <a:avLst/>
          </a:prstGeom>
          <a:noFill/>
          <a:ln w="9525">
            <a:noFill/>
            <a:miter lim="800000"/>
            <a:headEnd/>
            <a:tailEnd/>
          </a:ln>
          <a:effectLst/>
        </p:spPr>
      </p:pic>
      <p:sp>
        <p:nvSpPr>
          <p:cNvPr id="4" name="Rectángulo 3"/>
          <p:cNvSpPr/>
          <p:nvPr/>
        </p:nvSpPr>
        <p:spPr>
          <a:xfrm>
            <a:off x="3334328" y="6390260"/>
            <a:ext cx="8857672" cy="400110"/>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lgn="ctr"/>
            <a:r>
              <a:rPr lang="es-ES" sz="2000" b="1" dirty="0">
                <a:ln w="9525">
                  <a:solidFill>
                    <a:schemeClr val="bg1"/>
                  </a:solidFill>
                  <a:prstDash val="solid"/>
                </a:ln>
                <a:effectLst>
                  <a:outerShdw blurRad="12700" dist="38100" dir="2700000" algn="tl" rotWithShape="0">
                    <a:schemeClr val="bg1">
                      <a:lumMod val="50000"/>
                    </a:schemeClr>
                  </a:outerShdw>
                </a:effectLst>
              </a:rPr>
              <a:t>El Arte de </a:t>
            </a:r>
            <a:r>
              <a:rPr lang="es-ES" sz="2000" b="1" dirty="0" smtClean="0">
                <a:ln w="9525">
                  <a:solidFill>
                    <a:schemeClr val="bg1"/>
                  </a:solidFill>
                  <a:prstDash val="solid"/>
                </a:ln>
                <a:effectLst>
                  <a:outerShdw blurRad="12700" dist="38100" dir="2700000" algn="tl" rotWithShape="0">
                    <a:schemeClr val="bg1">
                      <a:lumMod val="50000"/>
                    </a:schemeClr>
                  </a:outerShdw>
                </a:effectLst>
              </a:rPr>
              <a:t>Tomar DECISIONES</a:t>
            </a:r>
            <a:endParaRPr lang="es-ES" sz="2000" b="1" dirty="0">
              <a:ln w="9525">
                <a:solidFill>
                  <a:schemeClr val="bg1"/>
                </a:solidFill>
                <a:prstDash val="solid"/>
              </a:ln>
              <a:effectLst>
                <a:outerShdw blurRad="12700" dist="38100" dir="2700000" algn="tl" rotWithShape="0">
                  <a:schemeClr val="bg1">
                    <a:lumMod val="50000"/>
                  </a:schemeClr>
                </a:outerShdw>
              </a:effectLst>
            </a:endParaRPr>
          </a:p>
        </p:txBody>
      </p:sp>
      <p:sp>
        <p:nvSpPr>
          <p:cNvPr id="2" name="Rectángulo 1"/>
          <p:cNvSpPr/>
          <p:nvPr/>
        </p:nvSpPr>
        <p:spPr>
          <a:xfrm>
            <a:off x="4064000" y="720845"/>
            <a:ext cx="7620000" cy="4765920"/>
          </a:xfrm>
          <a:prstGeom prst="rect">
            <a:avLst/>
          </a:prstGeom>
        </p:spPr>
        <p:txBody>
          <a:bodyPr wrap="square">
            <a:spAutoFit/>
          </a:bodyPr>
          <a:lstStyle/>
          <a:p>
            <a:pPr marL="252095" marR="349885" algn="just">
              <a:lnSpc>
                <a:spcPct val="95000"/>
              </a:lnSpc>
              <a:spcBef>
                <a:spcPts val="920"/>
              </a:spcBef>
              <a:spcAft>
                <a:spcPts val="0"/>
              </a:spcAft>
            </a:pPr>
            <a:r>
              <a:rPr lang="es-ES" sz="2400" b="1" spc="-5"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ELEMENTOS QUE INFLUYEN EN EL LLAMADO</a:t>
            </a:r>
          </a:p>
          <a:p>
            <a:pPr marL="252095" marR="349885" algn="ctr">
              <a:lnSpc>
                <a:spcPct val="95000"/>
              </a:lnSpc>
              <a:spcBef>
                <a:spcPts val="920"/>
              </a:spcBef>
              <a:spcAft>
                <a:spcPts val="0"/>
              </a:spcAft>
            </a:pPr>
            <a:r>
              <a:rPr lang="es-ES" sz="2400" b="1" spc="-5"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Pr Alejandro Bullón</a:t>
            </a:r>
          </a:p>
          <a:p>
            <a:pPr marL="252095" marR="349885" algn="just">
              <a:lnSpc>
                <a:spcPct val="95000"/>
              </a:lnSpc>
              <a:spcBef>
                <a:spcPts val="920"/>
              </a:spcBef>
              <a:spcAft>
                <a:spcPts val="0"/>
              </a:spcAft>
            </a:pPr>
            <a:endParaRPr lang="es-ES" sz="2400" spc="-5" dirty="0">
              <a:solidFill>
                <a:srgbClr val="231F20"/>
              </a:solidFill>
              <a:latin typeface="Arial" panose="020B0604020202020204" pitchFamily="34" charset="0"/>
              <a:ea typeface="Californian FB" panose="0207040306080B030204" pitchFamily="18" charset="0"/>
              <a:cs typeface="Arial" panose="020B0604020202020204" pitchFamily="34" charset="0"/>
            </a:endParaRPr>
          </a:p>
          <a:p>
            <a:pPr marL="252095" marR="349885" algn="just">
              <a:lnSpc>
                <a:spcPct val="95000"/>
              </a:lnSpc>
              <a:spcBef>
                <a:spcPts val="920"/>
              </a:spcBef>
              <a:spcAft>
                <a:spcPts val="0"/>
              </a:spcAft>
            </a:pPr>
            <a:r>
              <a:rPr lang="es-ES" sz="2800" spc="-5"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Enseña</a:t>
            </a:r>
            <a:r>
              <a:rPr lang="es-ES" sz="2800"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spc="-85"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que </a:t>
            </a:r>
            <a:r>
              <a:rPr lang="es-ES" sz="2800" spc="-8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spc="-5" dirty="0">
                <a:solidFill>
                  <a:srgbClr val="231F20"/>
                </a:solidFill>
                <a:latin typeface="Arial" panose="020B0604020202020204" pitchFamily="34" charset="0"/>
                <a:ea typeface="Californian FB" panose="0207040306080B030204" pitchFamily="18" charset="0"/>
                <a:cs typeface="Arial" panose="020B0604020202020204" pitchFamily="34" charset="0"/>
              </a:rPr>
              <a:t>l</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a </a:t>
            </a:r>
            <a:r>
              <a:rPr lang="es-ES" sz="2800" spc="-8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invitación </a:t>
            </a:r>
            <a:r>
              <a:rPr lang="es-ES" sz="2800" spc="-8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o </a:t>
            </a:r>
            <a:r>
              <a:rPr lang="es-ES" sz="2800" spc="-8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spc="-5" dirty="0">
                <a:solidFill>
                  <a:srgbClr val="231F20"/>
                </a:solidFill>
                <a:latin typeface="Arial" panose="020B0604020202020204" pitchFamily="34" charset="0"/>
                <a:ea typeface="Californian FB" panose="0207040306080B030204" pitchFamily="18" charset="0"/>
                <a:cs typeface="Arial" panose="020B0604020202020204" pitchFamily="34" charset="0"/>
              </a:rPr>
              <a:t>llamad</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o </a:t>
            </a:r>
            <a:r>
              <a:rPr lang="es-ES" sz="2800" spc="-8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spc="-5" dirty="0">
                <a:solidFill>
                  <a:srgbClr val="231F20"/>
                </a:solidFill>
                <a:latin typeface="Arial" panose="020B0604020202020204" pitchFamily="34" charset="0"/>
                <a:ea typeface="Californian FB" panose="0207040306080B030204" pitchFamily="18" charset="0"/>
                <a:cs typeface="Arial" panose="020B0604020202020204" pitchFamily="34" charset="0"/>
              </a:rPr>
              <a:t>no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solo </a:t>
            </a:r>
            <a:r>
              <a:rPr lang="es-ES" sz="2800" spc="-7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tiene </a:t>
            </a:r>
            <a:r>
              <a:rPr lang="es-ES" sz="2800" spc="-7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que </a:t>
            </a:r>
            <a:r>
              <a:rPr lang="es-ES" sz="2800" spc="-7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ver </a:t>
            </a:r>
            <a:r>
              <a:rPr lang="es-ES" sz="2800" spc="-7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con </a:t>
            </a:r>
            <a:r>
              <a:rPr lang="es-ES" sz="2800" spc="-7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spc="-5" dirty="0">
                <a:solidFill>
                  <a:srgbClr val="231F20"/>
                </a:solidFill>
                <a:latin typeface="Arial" panose="020B0604020202020204" pitchFamily="34" charset="0"/>
                <a:ea typeface="Californian FB" panose="0207040306080B030204" pitchFamily="18" charset="0"/>
                <a:cs typeface="Arial" panose="020B0604020202020204" pitchFamily="34" charset="0"/>
              </a:rPr>
              <a:t>e</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l </a:t>
            </a:r>
            <a:r>
              <a:rPr lang="es-ES" sz="2800" spc="-7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sermón. </a:t>
            </a:r>
            <a:r>
              <a:rPr lang="es-ES" sz="2800" spc="-7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Señala </a:t>
            </a:r>
            <a:r>
              <a:rPr lang="es-ES" sz="2800" spc="-7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que </a:t>
            </a:r>
            <a:r>
              <a:rPr lang="es-ES" sz="2800" spc="-7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spc="-5" dirty="0">
                <a:solidFill>
                  <a:srgbClr val="231F20"/>
                </a:solidFill>
                <a:latin typeface="Arial" panose="020B0604020202020204" pitchFamily="34" charset="0"/>
                <a:ea typeface="Californian FB" panose="0207040306080B030204" pitchFamily="18" charset="0"/>
                <a:cs typeface="Arial" panose="020B0604020202020204" pitchFamily="34" charset="0"/>
              </a:rPr>
              <a:t>e</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l </a:t>
            </a:r>
            <a:r>
              <a:rPr lang="es-ES" sz="2800" spc="-7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spc="-5" dirty="0">
                <a:solidFill>
                  <a:srgbClr val="231F20"/>
                </a:solidFill>
                <a:latin typeface="Arial" panose="020B0604020202020204" pitchFamily="34" charset="0"/>
                <a:ea typeface="Californian FB" panose="0207040306080B030204" pitchFamily="18" charset="0"/>
                <a:cs typeface="Arial" panose="020B0604020202020204" pitchFamily="34" charset="0"/>
              </a:rPr>
              <a:t>llamad</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o </a:t>
            </a:r>
            <a:r>
              <a:rPr lang="es-ES" sz="2800" spc="-7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spc="-5" dirty="0">
                <a:solidFill>
                  <a:srgbClr val="231F20"/>
                </a:solidFill>
                <a:latin typeface="Arial" panose="020B0604020202020204" pitchFamily="34" charset="0"/>
                <a:ea typeface="Californian FB" panose="0207040306080B030204" pitchFamily="18" charset="0"/>
                <a:cs typeface="Arial" panose="020B0604020202020204" pitchFamily="34" charset="0"/>
              </a:rPr>
              <a:t>empiez</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a </a:t>
            </a:r>
            <a:r>
              <a:rPr lang="es-ES" sz="2800" spc="-7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spc="-5" dirty="0">
                <a:solidFill>
                  <a:srgbClr val="231F20"/>
                </a:solidFill>
                <a:latin typeface="Arial" panose="020B0604020202020204" pitchFamily="34" charset="0"/>
                <a:ea typeface="Californian FB" panose="0207040306080B030204" pitchFamily="18" charset="0"/>
                <a:cs typeface="Arial" panose="020B0604020202020204" pitchFamily="34" charset="0"/>
              </a:rPr>
              <a:t>e</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n </a:t>
            </a:r>
            <a:r>
              <a:rPr lang="es-ES" sz="2800" spc="-7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spc="-5" dirty="0">
                <a:solidFill>
                  <a:srgbClr val="231F20"/>
                </a:solidFill>
                <a:latin typeface="Arial" panose="020B0604020202020204" pitchFamily="34" charset="0"/>
                <a:ea typeface="Californian FB" panose="0207040306080B030204" pitchFamily="18" charset="0"/>
                <a:cs typeface="Arial" panose="020B0604020202020204" pitchFamily="34" charset="0"/>
              </a:rPr>
              <a:t>el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mismo</a:t>
            </a:r>
            <a:r>
              <a:rPr lang="es-ES" sz="2800" spc="7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sitio</a:t>
            </a:r>
            <a:r>
              <a:rPr lang="es-ES" sz="2800" spc="7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spc="-5" dirty="0">
                <a:solidFill>
                  <a:srgbClr val="231F20"/>
                </a:solidFill>
                <a:latin typeface="Arial" panose="020B0604020202020204" pitchFamily="34" charset="0"/>
                <a:ea typeface="Californian FB" panose="0207040306080B030204" pitchFamily="18" charset="0"/>
                <a:cs typeface="Arial" panose="020B0604020202020204" pitchFamily="34" charset="0"/>
              </a:rPr>
              <a:t>dond</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e</a:t>
            </a:r>
            <a:r>
              <a:rPr lang="es-ES" sz="2800" spc="7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se</a:t>
            </a:r>
            <a:r>
              <a:rPr lang="es-ES" sz="2800" spc="7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atiende</a:t>
            </a:r>
            <a:r>
              <a:rPr lang="es-ES" sz="2800" spc="7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a</a:t>
            </a:r>
            <a:r>
              <a:rPr lang="es-ES" sz="2800" spc="7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spc="-5" dirty="0">
                <a:solidFill>
                  <a:srgbClr val="231F20"/>
                </a:solidFill>
                <a:latin typeface="Arial" panose="020B0604020202020204" pitchFamily="34" charset="0"/>
                <a:ea typeface="Californian FB" panose="0207040306080B030204" pitchFamily="18" charset="0"/>
                <a:cs typeface="Arial" panose="020B0604020202020204" pitchFamily="34" charset="0"/>
              </a:rPr>
              <a:t>la</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s</a:t>
            </a:r>
            <a:r>
              <a:rPr lang="es-ES" sz="2800" spc="7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personas</a:t>
            </a:r>
            <a:r>
              <a:rPr lang="es-ES" sz="2800" spc="7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por</a:t>
            </a:r>
            <a:r>
              <a:rPr lang="es-ES" sz="2800" spc="7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primera</a:t>
            </a:r>
            <a:r>
              <a:rPr lang="es-ES" sz="2800" spc="7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vez,</a:t>
            </a:r>
            <a:r>
              <a:rPr lang="es-ES" sz="2800" spc="7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o</a:t>
            </a:r>
            <a:r>
              <a:rPr lang="es-ES" sz="2800" spc="7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sea,</a:t>
            </a:r>
            <a:r>
              <a:rPr lang="es-ES" sz="2800" spc="7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a</a:t>
            </a:r>
            <a:r>
              <a:rPr lang="es-ES" sz="2800" spc="7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spc="-5"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los AMIGOS que nos visitan</a:t>
            </a:r>
            <a:r>
              <a:rPr lang="es-ES" sz="2800"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a:t>
            </a:r>
            <a:r>
              <a:rPr lang="es-ES" sz="2800" spc="-10"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spc="-5" dirty="0">
                <a:solidFill>
                  <a:srgbClr val="231F20"/>
                </a:solidFill>
                <a:latin typeface="Arial" panose="020B0604020202020204" pitchFamily="34" charset="0"/>
                <a:ea typeface="Californian FB" panose="0207040306080B030204" pitchFamily="18" charset="0"/>
                <a:cs typeface="Arial" panose="020B0604020202020204" pitchFamily="34" charset="0"/>
              </a:rPr>
              <a:t>e</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n</a:t>
            </a:r>
            <a:r>
              <a:rPr lang="es-ES" sz="2800" spc="-1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spc="-5" dirty="0">
                <a:solidFill>
                  <a:srgbClr val="231F20"/>
                </a:solidFill>
                <a:latin typeface="Arial" panose="020B0604020202020204" pitchFamily="34" charset="0"/>
                <a:ea typeface="Californian FB" panose="0207040306080B030204" pitchFamily="18" charset="0"/>
                <a:cs typeface="Arial" panose="020B0604020202020204" pitchFamily="34" charset="0"/>
              </a:rPr>
              <a:t>l</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a</a:t>
            </a:r>
            <a:r>
              <a:rPr lang="es-ES" sz="2800" spc="-1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puerta,</a:t>
            </a:r>
            <a:r>
              <a:rPr lang="es-ES" sz="2800" spc="-1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con</a:t>
            </a:r>
            <a:r>
              <a:rPr lang="es-ES" sz="2800" spc="-1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una</a:t>
            </a:r>
            <a:r>
              <a:rPr lang="es-ES" sz="2800" spc="-1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recepción</a:t>
            </a:r>
            <a:r>
              <a:rPr lang="es-ES" sz="2800" spc="-1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amable,</a:t>
            </a:r>
            <a:r>
              <a:rPr lang="es-ES" sz="2800" spc="-1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spc="-5" dirty="0">
                <a:solidFill>
                  <a:srgbClr val="231F20"/>
                </a:solidFill>
                <a:latin typeface="Arial" panose="020B0604020202020204" pitchFamily="34" charset="0"/>
                <a:ea typeface="Californian FB" panose="0207040306080B030204" pitchFamily="18" charset="0"/>
                <a:cs typeface="Arial" panose="020B0604020202020204" pitchFamily="34" charset="0"/>
              </a:rPr>
              <a:t>efusiva</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a:t>
            </a:r>
            <a:r>
              <a:rPr lang="es-ES" sz="2800" spc="-1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sincera</a:t>
            </a:r>
            <a:r>
              <a:rPr lang="es-ES" sz="2800" spc="-1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y</a:t>
            </a:r>
            <a:r>
              <a:rPr lang="es-ES" sz="2800" spc="-1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cariñosa.</a:t>
            </a:r>
            <a:endParaRPr lang="es-CO" sz="2800" dirty="0">
              <a:latin typeface="Arial" panose="020B0604020202020204" pitchFamily="34" charset="0"/>
              <a:ea typeface="Californian FB" panose="0207040306080B030204" pitchFamily="18" charset="0"/>
              <a:cs typeface="Arial" panose="020B0604020202020204" pitchFamily="34" charset="0"/>
            </a:endParaRPr>
          </a:p>
        </p:txBody>
      </p:sp>
    </p:spTree>
    <p:extLst>
      <p:ext uri="{BB962C8B-B14F-4D97-AF65-F5344CB8AC3E}">
        <p14:creationId xmlns:p14="http://schemas.microsoft.com/office/powerpoint/2010/main" val="242280995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0" y="0"/>
            <a:ext cx="12192000" cy="6858000"/>
          </a:xfrm>
          <a:prstGeom prst="rect">
            <a:avLst/>
          </a:prstGeom>
          <a:noFill/>
          <a:ln w="9525">
            <a:noFill/>
            <a:miter lim="800000"/>
            <a:headEnd/>
            <a:tailEnd/>
          </a:ln>
          <a:effectLst/>
        </p:spPr>
      </p:pic>
      <p:sp>
        <p:nvSpPr>
          <p:cNvPr id="4" name="Rectángulo 3"/>
          <p:cNvSpPr/>
          <p:nvPr/>
        </p:nvSpPr>
        <p:spPr>
          <a:xfrm>
            <a:off x="3334328" y="6390260"/>
            <a:ext cx="8857672" cy="400110"/>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lgn="ctr"/>
            <a:r>
              <a:rPr lang="es-ES" sz="2000" b="1" dirty="0">
                <a:ln w="9525">
                  <a:solidFill>
                    <a:schemeClr val="bg1"/>
                  </a:solidFill>
                  <a:prstDash val="solid"/>
                </a:ln>
                <a:effectLst>
                  <a:outerShdw blurRad="12700" dist="38100" dir="2700000" algn="tl" rotWithShape="0">
                    <a:schemeClr val="bg1">
                      <a:lumMod val="50000"/>
                    </a:schemeClr>
                  </a:outerShdw>
                </a:effectLst>
              </a:rPr>
              <a:t>El Arte de </a:t>
            </a:r>
            <a:r>
              <a:rPr lang="es-ES" sz="2000" b="1" dirty="0" smtClean="0">
                <a:ln w="9525">
                  <a:solidFill>
                    <a:schemeClr val="bg1"/>
                  </a:solidFill>
                  <a:prstDash val="solid"/>
                </a:ln>
                <a:effectLst>
                  <a:outerShdw blurRad="12700" dist="38100" dir="2700000" algn="tl" rotWithShape="0">
                    <a:schemeClr val="bg1">
                      <a:lumMod val="50000"/>
                    </a:schemeClr>
                  </a:outerShdw>
                </a:effectLst>
              </a:rPr>
              <a:t>Tomar DECISIONES</a:t>
            </a:r>
            <a:endParaRPr lang="es-ES" sz="2000" b="1" dirty="0">
              <a:ln w="9525">
                <a:solidFill>
                  <a:schemeClr val="bg1"/>
                </a:solidFill>
                <a:prstDash val="solid"/>
              </a:ln>
              <a:effectLst>
                <a:outerShdw blurRad="12700" dist="38100" dir="2700000" algn="tl" rotWithShape="0">
                  <a:schemeClr val="bg1">
                    <a:lumMod val="50000"/>
                  </a:schemeClr>
                </a:outerShdw>
              </a:effectLst>
            </a:endParaRPr>
          </a:p>
        </p:txBody>
      </p:sp>
      <p:sp>
        <p:nvSpPr>
          <p:cNvPr id="2" name="Rectángulo 1"/>
          <p:cNvSpPr/>
          <p:nvPr/>
        </p:nvSpPr>
        <p:spPr>
          <a:xfrm>
            <a:off x="3939309" y="332352"/>
            <a:ext cx="7647709" cy="5441874"/>
          </a:xfrm>
          <a:prstGeom prst="rect">
            <a:avLst/>
          </a:prstGeom>
        </p:spPr>
        <p:txBody>
          <a:bodyPr wrap="square">
            <a:spAutoFit/>
          </a:bodyPr>
          <a:lstStyle/>
          <a:p>
            <a:pPr marL="252095" marR="349250" algn="just">
              <a:lnSpc>
                <a:spcPct val="98000"/>
              </a:lnSpc>
              <a:spcBef>
                <a:spcPts val="1060"/>
              </a:spcBef>
              <a:spcAft>
                <a:spcPts val="0"/>
              </a:spcAft>
            </a:pPr>
            <a:r>
              <a:rPr lang="es-ES" sz="2400" i="1" cap="small" dirty="0">
                <a:solidFill>
                  <a:srgbClr val="231F20"/>
                </a:solidFill>
                <a:latin typeface="Arial" panose="020B0604020202020204" pitchFamily="34" charset="0"/>
                <a:ea typeface="Californian FB" panose="0207040306080B030204" pitchFamily="18" charset="0"/>
                <a:cs typeface="Arial" panose="020B0604020202020204" pitchFamily="34" charset="0"/>
              </a:rPr>
              <a:t>Continúa</a:t>
            </a:r>
            <a:r>
              <a:rPr lang="es-ES" sz="2400" i="1" spc="-5" dirty="0">
                <a:solidFill>
                  <a:srgbClr val="231F20"/>
                </a:solidFill>
                <a:latin typeface="Arial" panose="020B0604020202020204" pitchFamily="34" charset="0"/>
                <a:ea typeface="Californian FB" panose="0207040306080B030204" pitchFamily="18" charset="0"/>
                <a:cs typeface="Arial" panose="020B0604020202020204" pitchFamily="34" charset="0"/>
              </a:rPr>
              <a:t> co</a:t>
            </a:r>
            <a:r>
              <a:rPr lang="es-ES" sz="2400" i="1" dirty="0">
                <a:solidFill>
                  <a:srgbClr val="231F20"/>
                </a:solidFill>
                <a:latin typeface="Arial" panose="020B0604020202020204" pitchFamily="34" charset="0"/>
                <a:ea typeface="Californian FB" panose="0207040306080B030204" pitchFamily="18" charset="0"/>
                <a:cs typeface="Arial" panose="020B0604020202020204" pitchFamily="34" charset="0"/>
              </a:rPr>
              <a:t>n</a:t>
            </a:r>
            <a:r>
              <a:rPr lang="es-ES" sz="2400" i="1" spc="-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i="1" dirty="0">
                <a:solidFill>
                  <a:srgbClr val="231F20"/>
                </a:solidFill>
                <a:latin typeface="Arial" panose="020B0604020202020204" pitchFamily="34" charset="0"/>
                <a:ea typeface="Californian FB" panose="0207040306080B030204" pitchFamily="18" charset="0"/>
                <a:cs typeface="Arial" panose="020B0604020202020204" pitchFamily="34" charset="0"/>
              </a:rPr>
              <a:t>el</a:t>
            </a:r>
            <a:r>
              <a:rPr lang="es-ES" sz="2400" i="1" spc="-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i="1" dirty="0">
                <a:solidFill>
                  <a:srgbClr val="231F20"/>
                </a:solidFill>
                <a:latin typeface="Arial" panose="020B0604020202020204" pitchFamily="34" charset="0"/>
                <a:ea typeface="Californian FB" panose="0207040306080B030204" pitchFamily="18" charset="0"/>
                <a:cs typeface="Arial" panose="020B0604020202020204" pitchFamily="34" charset="0"/>
              </a:rPr>
              <a:t>servicio</a:t>
            </a:r>
            <a:r>
              <a:rPr lang="es-ES" sz="2400" i="1" spc="-5" dirty="0">
                <a:solidFill>
                  <a:srgbClr val="231F20"/>
                </a:solidFill>
                <a:latin typeface="Arial" panose="020B0604020202020204" pitchFamily="34" charset="0"/>
                <a:ea typeface="Californian FB" panose="0207040306080B030204" pitchFamily="18" charset="0"/>
                <a:cs typeface="Arial" panose="020B0604020202020204" pitchFamily="34" charset="0"/>
              </a:rPr>
              <a:t> d</a:t>
            </a:r>
            <a:r>
              <a:rPr lang="es-ES" sz="2400" i="1" dirty="0">
                <a:solidFill>
                  <a:srgbClr val="231F20"/>
                </a:solidFill>
                <a:latin typeface="Arial" panose="020B0604020202020204" pitchFamily="34" charset="0"/>
                <a:ea typeface="Californian FB" panose="0207040306080B030204" pitchFamily="18" charset="0"/>
                <a:cs typeface="Arial" panose="020B0604020202020204" pitchFamily="34" charset="0"/>
              </a:rPr>
              <a:t>e</a:t>
            </a:r>
            <a:r>
              <a:rPr lang="es-ES" sz="2400" i="1" spc="-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i="1" cap="small" spc="-5" dirty="0">
                <a:solidFill>
                  <a:srgbClr val="231F20"/>
                </a:solidFill>
                <a:latin typeface="Arial" panose="020B0604020202020204" pitchFamily="34" charset="0"/>
                <a:ea typeface="Californian FB" panose="0207040306080B030204" pitchFamily="18" charset="0"/>
                <a:cs typeface="Arial" panose="020B0604020202020204" pitchFamily="34" charset="0"/>
              </a:rPr>
              <a:t>canto</a:t>
            </a:r>
            <a:r>
              <a:rPr lang="es-ES" sz="2400" i="1" cap="small" dirty="0">
                <a:solidFill>
                  <a:srgbClr val="231F20"/>
                </a:solidFill>
                <a:latin typeface="Arial" panose="020B0604020202020204" pitchFamily="34" charset="0"/>
                <a:ea typeface="Californian FB" panose="0207040306080B030204" pitchFamily="18" charset="0"/>
                <a:cs typeface="Arial" panose="020B0604020202020204" pitchFamily="34" charset="0"/>
              </a:rPr>
              <a:t>,</a:t>
            </a:r>
            <a:r>
              <a:rPr lang="es-ES" sz="2400" i="1" spc="5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por</a:t>
            </a:r>
            <a:r>
              <a:rPr lang="es-ES" sz="2400" spc="-5" dirty="0">
                <a:solidFill>
                  <a:srgbClr val="231F20"/>
                </a:solidFill>
                <a:latin typeface="Arial" panose="020B0604020202020204" pitchFamily="34" charset="0"/>
                <a:ea typeface="Californian FB" panose="0207040306080B030204" pitchFamily="18" charset="0"/>
                <a:cs typeface="Arial" panose="020B0604020202020204" pitchFamily="34" charset="0"/>
              </a:rPr>
              <a:t> ejemplo</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a:t>
            </a:r>
            <a:r>
              <a:rPr lang="es-ES" sz="2400" spc="-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una</a:t>
            </a:r>
            <a:r>
              <a:rPr lang="es-ES" sz="2400" spc="-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persona</a:t>
            </a:r>
            <a:r>
              <a:rPr lang="es-ES" sz="2400" spc="-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que</a:t>
            </a:r>
            <a:r>
              <a:rPr lang="es-ES" sz="2400" spc="-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va</a:t>
            </a:r>
            <a:r>
              <a:rPr lang="es-ES" sz="2400" spc="-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por</a:t>
            </a:r>
            <a:r>
              <a:rPr lang="es-ES" sz="2400" spc="-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primera vez</a:t>
            </a:r>
            <a:r>
              <a:rPr lang="es-ES" sz="2400" spc="-4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a</a:t>
            </a:r>
            <a:r>
              <a:rPr lang="es-ES" sz="2400" spc="-4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spc="-5" dirty="0">
                <a:solidFill>
                  <a:srgbClr val="231F20"/>
                </a:solidFill>
                <a:latin typeface="Arial" panose="020B0604020202020204" pitchFamily="34" charset="0"/>
                <a:ea typeface="Californian FB" panose="0207040306080B030204" pitchFamily="18" charset="0"/>
                <a:cs typeface="Arial" panose="020B0604020202020204" pitchFamily="34" charset="0"/>
              </a:rPr>
              <a:t>l</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a</a:t>
            </a:r>
            <a:r>
              <a:rPr lang="es-ES" sz="2400" spc="-4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iglesia</a:t>
            </a:r>
            <a:r>
              <a:rPr lang="es-ES" sz="2400" spc="-4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y</a:t>
            </a:r>
            <a:r>
              <a:rPr lang="es-ES" sz="2400" spc="-4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spc="-5" dirty="0">
                <a:solidFill>
                  <a:srgbClr val="231F20"/>
                </a:solidFill>
                <a:latin typeface="Arial" panose="020B0604020202020204" pitchFamily="34" charset="0"/>
                <a:ea typeface="Californian FB" panose="0207040306080B030204" pitchFamily="18" charset="0"/>
                <a:cs typeface="Arial" panose="020B0604020202020204" pitchFamily="34" charset="0"/>
              </a:rPr>
              <a:t>escuch</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a</a:t>
            </a:r>
            <a:r>
              <a:rPr lang="es-ES" sz="2400" spc="-4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spc="-5" dirty="0">
                <a:solidFill>
                  <a:srgbClr val="231F20"/>
                </a:solidFill>
                <a:latin typeface="Arial" panose="020B0604020202020204" pitchFamily="34" charset="0"/>
                <a:ea typeface="Californian FB" panose="0207040306080B030204" pitchFamily="18" charset="0"/>
                <a:cs typeface="Arial" panose="020B0604020202020204" pitchFamily="34" charset="0"/>
              </a:rPr>
              <a:t>e</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l</a:t>
            </a:r>
            <a:r>
              <a:rPr lang="es-ES" sz="2400" spc="-4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canto</a:t>
            </a:r>
            <a:r>
              <a:rPr lang="es-ES" sz="2400" spc="-4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spc="-5" dirty="0">
                <a:solidFill>
                  <a:srgbClr val="231F20"/>
                </a:solidFill>
                <a:latin typeface="Arial" panose="020B0604020202020204" pitchFamily="34" charset="0"/>
                <a:ea typeface="Californian FB" panose="0207040306080B030204" pitchFamily="18" charset="0"/>
                <a:cs typeface="Arial" panose="020B0604020202020204" pitchFamily="34" charset="0"/>
              </a:rPr>
              <a:t>“</a:t>
            </a:r>
            <a:r>
              <a:rPr lang="es-ES" sz="2400" b="1" u="sng" spc="-5" dirty="0">
                <a:solidFill>
                  <a:srgbClr val="231F20"/>
                </a:solidFill>
                <a:latin typeface="Arial" panose="020B0604020202020204" pitchFamily="34" charset="0"/>
                <a:ea typeface="Californian FB" panose="0207040306080B030204" pitchFamily="18" charset="0"/>
                <a:cs typeface="Arial" panose="020B0604020202020204" pitchFamily="34" charset="0"/>
              </a:rPr>
              <a:t>H</a:t>
            </a:r>
            <a:r>
              <a:rPr lang="es-ES" sz="2400" b="1" u="sng" dirty="0">
                <a:solidFill>
                  <a:srgbClr val="231F20"/>
                </a:solidFill>
                <a:latin typeface="Arial" panose="020B0604020202020204" pitchFamily="34" charset="0"/>
                <a:ea typeface="Californian FB" panose="0207040306080B030204" pitchFamily="18" charset="0"/>
                <a:cs typeface="Arial" panose="020B0604020202020204" pitchFamily="34" charset="0"/>
              </a:rPr>
              <a:t>e</a:t>
            </a:r>
            <a:r>
              <a:rPr lang="es-ES" sz="2400" b="1" u="sng" spc="-4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u="sng" spc="-5" dirty="0">
                <a:solidFill>
                  <a:srgbClr val="231F20"/>
                </a:solidFill>
                <a:latin typeface="Arial" panose="020B0604020202020204" pitchFamily="34" charset="0"/>
                <a:ea typeface="Californian FB" panose="0207040306080B030204" pitchFamily="18" charset="0"/>
                <a:cs typeface="Arial" panose="020B0604020202020204" pitchFamily="34" charset="0"/>
              </a:rPr>
              <a:t>decidid</a:t>
            </a:r>
            <a:r>
              <a:rPr lang="es-ES" sz="2400" b="1" u="sng" dirty="0">
                <a:solidFill>
                  <a:srgbClr val="231F20"/>
                </a:solidFill>
                <a:latin typeface="Arial" panose="020B0604020202020204" pitchFamily="34" charset="0"/>
                <a:ea typeface="Californian FB" panose="0207040306080B030204" pitchFamily="18" charset="0"/>
                <a:cs typeface="Arial" panose="020B0604020202020204" pitchFamily="34" charset="0"/>
              </a:rPr>
              <a:t>o</a:t>
            </a:r>
            <a:r>
              <a:rPr lang="es-ES" sz="2400" b="1" u="sng" spc="-4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u="sng" dirty="0">
                <a:solidFill>
                  <a:srgbClr val="231F20"/>
                </a:solidFill>
                <a:latin typeface="Arial" panose="020B0604020202020204" pitchFamily="34" charset="0"/>
                <a:ea typeface="Californian FB" panose="0207040306080B030204" pitchFamily="18" charset="0"/>
                <a:cs typeface="Arial" panose="020B0604020202020204" pitchFamily="34" charset="0"/>
              </a:rPr>
              <a:t>seguir</a:t>
            </a:r>
            <a:r>
              <a:rPr lang="es-ES" sz="2400" b="1" u="sng" spc="-4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u="sng" dirty="0">
                <a:solidFill>
                  <a:srgbClr val="231F20"/>
                </a:solidFill>
                <a:latin typeface="Arial" panose="020B0604020202020204" pitchFamily="34" charset="0"/>
                <a:ea typeface="Californian FB" panose="0207040306080B030204" pitchFamily="18" charset="0"/>
                <a:cs typeface="Arial" panose="020B0604020202020204" pitchFamily="34" charset="0"/>
              </a:rPr>
              <a:t>a</a:t>
            </a:r>
            <a:r>
              <a:rPr lang="es-ES" sz="2400" b="1" u="sng" spc="-4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u="sng" dirty="0">
                <a:solidFill>
                  <a:srgbClr val="231F20"/>
                </a:solidFill>
                <a:latin typeface="Arial" panose="020B0604020202020204" pitchFamily="34" charset="0"/>
                <a:ea typeface="Californian FB" panose="0207040306080B030204" pitchFamily="18" charset="0"/>
                <a:cs typeface="Arial" panose="020B0604020202020204" pitchFamily="34" charset="0"/>
              </a:rPr>
              <a:t>Cristo</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a:t>
            </a:r>
            <a:r>
              <a:rPr lang="es-ES" sz="2400" spc="-4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al</a:t>
            </a:r>
            <a:r>
              <a:rPr lang="es-ES" sz="2400" spc="-4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spc="-5" dirty="0">
                <a:solidFill>
                  <a:srgbClr val="231F20"/>
                </a:solidFill>
                <a:latin typeface="Arial" panose="020B0604020202020204" pitchFamily="34" charset="0"/>
                <a:ea typeface="Californian FB" panose="0207040306080B030204" pitchFamily="18" charset="0"/>
                <a:cs typeface="Arial" panose="020B0604020202020204" pitchFamily="34" charset="0"/>
              </a:rPr>
              <a:t>escuchar l</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a</a:t>
            </a:r>
            <a:r>
              <a:rPr lang="es-ES" sz="2400" spc="2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spc="-5" dirty="0">
                <a:solidFill>
                  <a:srgbClr val="231F20"/>
                </a:solidFill>
                <a:latin typeface="Arial" panose="020B0604020202020204" pitchFamily="34" charset="0"/>
                <a:ea typeface="Californian FB" panose="0207040306080B030204" pitchFamily="18" charset="0"/>
                <a:cs typeface="Arial" panose="020B0604020202020204" pitchFamily="34" charset="0"/>
              </a:rPr>
              <a:t>letr</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a</a:t>
            </a:r>
            <a:r>
              <a:rPr lang="es-ES" sz="2400" spc="2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y</a:t>
            </a:r>
            <a:r>
              <a:rPr lang="es-ES" sz="2400" spc="2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comenzar</a:t>
            </a:r>
            <a:r>
              <a:rPr lang="es-ES" sz="2400" spc="2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a</a:t>
            </a:r>
            <a:r>
              <a:rPr lang="es-ES" sz="2400" spc="2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balbucear</a:t>
            </a:r>
            <a:r>
              <a:rPr lang="es-ES" sz="2400" spc="2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spc="-5" dirty="0">
                <a:solidFill>
                  <a:srgbClr val="231F20"/>
                </a:solidFill>
                <a:latin typeface="Arial" panose="020B0604020202020204" pitchFamily="34" charset="0"/>
                <a:ea typeface="Californian FB" panose="0207040306080B030204" pitchFamily="18" charset="0"/>
                <a:cs typeface="Arial" panose="020B0604020202020204" pitchFamily="34" charset="0"/>
              </a:rPr>
              <a:t>e</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l</a:t>
            </a:r>
            <a:r>
              <a:rPr lang="es-ES" sz="2400" spc="2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canto,</a:t>
            </a:r>
            <a:r>
              <a:rPr lang="es-ES" sz="2400" spc="2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ya</a:t>
            </a:r>
            <a:r>
              <a:rPr lang="es-ES" sz="2400" spc="2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spc="-5" dirty="0">
                <a:solidFill>
                  <a:srgbClr val="231F20"/>
                </a:solidFill>
                <a:latin typeface="Arial" panose="020B0604020202020204" pitchFamily="34" charset="0"/>
                <a:ea typeface="Californian FB" panose="0207040306080B030204" pitchFamily="18" charset="0"/>
                <a:cs typeface="Arial" panose="020B0604020202020204" pitchFamily="34" charset="0"/>
              </a:rPr>
              <a:t>est</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á</a:t>
            </a:r>
            <a:r>
              <a:rPr lang="es-ES" sz="2400" spc="2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tomando</a:t>
            </a:r>
            <a:r>
              <a:rPr lang="es-ES" sz="2400" spc="2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una</a:t>
            </a:r>
            <a:r>
              <a:rPr lang="es-ES" sz="2400" spc="2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spc="-5" dirty="0">
                <a:solidFill>
                  <a:srgbClr val="231F20"/>
                </a:solidFill>
                <a:latin typeface="Arial" panose="020B0604020202020204" pitchFamily="34" charset="0"/>
                <a:ea typeface="Californian FB" panose="0207040306080B030204" pitchFamily="18" charset="0"/>
                <a:cs typeface="Arial" panose="020B0604020202020204" pitchFamily="34" charset="0"/>
              </a:rPr>
              <a:t>decisió</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n</a:t>
            </a:r>
            <a:r>
              <a:rPr lang="es-ES" sz="2400" spc="2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spc="-5" dirty="0">
                <a:solidFill>
                  <a:srgbClr val="231F20"/>
                </a:solidFill>
                <a:latin typeface="Arial" panose="020B0604020202020204" pitchFamily="34" charset="0"/>
                <a:ea typeface="Californian FB" panose="0207040306080B030204" pitchFamily="18" charset="0"/>
                <a:cs typeface="Arial" panose="020B0604020202020204" pitchFamily="34" charset="0"/>
              </a:rPr>
              <a:t>en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su</a:t>
            </a:r>
            <a:r>
              <a:rPr lang="es-ES" sz="2400" spc="-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corazón,</a:t>
            </a:r>
            <a:r>
              <a:rPr lang="es-ES" sz="2400" spc="-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aunque</a:t>
            </a:r>
            <a:r>
              <a:rPr lang="es-ES" sz="2400" spc="-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todavía</a:t>
            </a:r>
            <a:r>
              <a:rPr lang="es-ES" sz="2400" spc="-5" dirty="0">
                <a:solidFill>
                  <a:srgbClr val="231F20"/>
                </a:solidFill>
                <a:latin typeface="Arial" panose="020B0604020202020204" pitchFamily="34" charset="0"/>
                <a:ea typeface="Californian FB" panose="0207040306080B030204" pitchFamily="18" charset="0"/>
                <a:cs typeface="Arial" panose="020B0604020202020204" pitchFamily="34" charset="0"/>
              </a:rPr>
              <a:t> n</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o</a:t>
            </a:r>
            <a:r>
              <a:rPr lang="es-ES" sz="2400" spc="-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haya</a:t>
            </a:r>
            <a:r>
              <a:rPr lang="es-ES" sz="2400" spc="-5" dirty="0">
                <a:solidFill>
                  <a:srgbClr val="231F20"/>
                </a:solidFill>
                <a:latin typeface="Arial" panose="020B0604020202020204" pitchFamily="34" charset="0"/>
                <a:ea typeface="Californian FB" panose="0207040306080B030204" pitchFamily="18" charset="0"/>
                <a:cs typeface="Arial" panose="020B0604020202020204" pitchFamily="34" charset="0"/>
              </a:rPr>
              <a:t> escuchad</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o</a:t>
            </a:r>
            <a:r>
              <a:rPr lang="es-ES" sz="2400" spc="-5" dirty="0">
                <a:solidFill>
                  <a:srgbClr val="231F20"/>
                </a:solidFill>
                <a:latin typeface="Arial" panose="020B0604020202020204" pitchFamily="34" charset="0"/>
                <a:ea typeface="Californian FB" panose="0207040306080B030204" pitchFamily="18" charset="0"/>
                <a:cs typeface="Arial" panose="020B0604020202020204" pitchFamily="34" charset="0"/>
              </a:rPr>
              <a:t> n</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i</a:t>
            </a:r>
            <a:r>
              <a:rPr lang="es-ES" sz="2400" spc="-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una</a:t>
            </a:r>
            <a:r>
              <a:rPr lang="es-ES" sz="2400" spc="-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palabra</a:t>
            </a:r>
            <a:r>
              <a:rPr lang="es-ES" sz="2400" spc="-5" dirty="0">
                <a:solidFill>
                  <a:srgbClr val="231F20"/>
                </a:solidFill>
                <a:latin typeface="Arial" panose="020B0604020202020204" pitchFamily="34" charset="0"/>
                <a:ea typeface="Californian FB" panose="0207040306080B030204" pitchFamily="18" charset="0"/>
                <a:cs typeface="Arial" panose="020B0604020202020204" pitchFamily="34" charset="0"/>
              </a:rPr>
              <a:t> de</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l</a:t>
            </a:r>
            <a:r>
              <a:rPr lang="es-ES" sz="2400" spc="-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sermón. </a:t>
            </a:r>
            <a:endParaRPr lang="es-ES" sz="2400" dirty="0" smtClean="0">
              <a:solidFill>
                <a:srgbClr val="231F20"/>
              </a:solidFill>
              <a:latin typeface="Arial" panose="020B0604020202020204" pitchFamily="34" charset="0"/>
              <a:ea typeface="Californian FB" panose="0207040306080B030204" pitchFamily="18" charset="0"/>
              <a:cs typeface="Arial" panose="020B0604020202020204" pitchFamily="34" charset="0"/>
            </a:endParaRPr>
          </a:p>
          <a:p>
            <a:pPr marL="252095" marR="349250" algn="just">
              <a:lnSpc>
                <a:spcPct val="98000"/>
              </a:lnSpc>
              <a:spcBef>
                <a:spcPts val="1060"/>
              </a:spcBef>
              <a:spcAft>
                <a:spcPts val="0"/>
              </a:spcAft>
            </a:pPr>
            <a:r>
              <a:rPr lang="es-ES" sz="2400"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Para</a:t>
            </a:r>
            <a:r>
              <a:rPr lang="es-ES" sz="2400" spc="20"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spc="-5" dirty="0">
                <a:solidFill>
                  <a:srgbClr val="231F20"/>
                </a:solidFill>
                <a:latin typeface="Arial" panose="020B0604020202020204" pitchFamily="34" charset="0"/>
                <a:ea typeface="Californian FB" panose="0207040306080B030204" pitchFamily="18" charset="0"/>
                <a:cs typeface="Arial" panose="020B0604020202020204" pitchFamily="34" charset="0"/>
              </a:rPr>
              <a:t>est</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o</a:t>
            </a:r>
            <a:r>
              <a:rPr lang="es-ES" sz="2400" spc="2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spc="-5" dirty="0">
                <a:solidFill>
                  <a:srgbClr val="231F20"/>
                </a:solidFill>
                <a:latin typeface="Arial" panose="020B0604020202020204" pitchFamily="34" charset="0"/>
                <a:ea typeface="Californian FB" panose="0207040306080B030204" pitchFamily="18" charset="0"/>
                <a:cs typeface="Arial" panose="020B0604020202020204" pitchFamily="34" charset="0"/>
              </a:rPr>
              <a:t>e</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s</a:t>
            </a:r>
            <a:r>
              <a:rPr lang="es-ES" sz="2400" spc="2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recomendable</a:t>
            </a:r>
            <a:r>
              <a:rPr lang="es-ES" sz="2400" spc="2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spc="-5" dirty="0">
                <a:solidFill>
                  <a:srgbClr val="231F20"/>
                </a:solidFill>
                <a:latin typeface="Arial" panose="020B0604020202020204" pitchFamily="34" charset="0"/>
                <a:ea typeface="Californian FB" panose="0207040306080B030204" pitchFamily="18" charset="0"/>
                <a:cs typeface="Arial" panose="020B0604020202020204" pitchFamily="34" charset="0"/>
              </a:rPr>
              <a:t>escoge</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r</a:t>
            </a:r>
            <a:r>
              <a:rPr lang="es-ES" sz="2400" spc="2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apropiadamente</a:t>
            </a:r>
            <a:r>
              <a:rPr lang="es-ES" sz="2400" spc="2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spc="-5" dirty="0">
                <a:solidFill>
                  <a:srgbClr val="231F20"/>
                </a:solidFill>
                <a:latin typeface="Arial" panose="020B0604020202020204" pitchFamily="34" charset="0"/>
                <a:ea typeface="Californian FB" panose="0207040306080B030204" pitchFamily="18" charset="0"/>
                <a:cs typeface="Arial" panose="020B0604020202020204" pitchFamily="34" charset="0"/>
              </a:rPr>
              <a:t>l</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a</a:t>
            </a:r>
            <a:r>
              <a:rPr lang="es-ES" sz="2400" spc="2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música</a:t>
            </a:r>
            <a:r>
              <a:rPr lang="es-ES" sz="2400" spc="2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spc="-5" dirty="0">
                <a:solidFill>
                  <a:srgbClr val="231F20"/>
                </a:solidFill>
                <a:latin typeface="Arial" panose="020B0604020202020204" pitchFamily="34" charset="0"/>
                <a:ea typeface="Californian FB" panose="0207040306080B030204" pitchFamily="18" charset="0"/>
                <a:cs typeface="Arial" panose="020B0604020202020204" pitchFamily="34" charset="0"/>
              </a:rPr>
              <a:t>de</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l</a:t>
            </a:r>
            <a:r>
              <a:rPr lang="es-ES" sz="2400" spc="2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servicio </a:t>
            </a:r>
            <a:r>
              <a:rPr lang="es-ES" sz="2400" spc="-5" dirty="0">
                <a:solidFill>
                  <a:srgbClr val="231F20"/>
                </a:solidFill>
                <a:latin typeface="Arial" panose="020B0604020202020204" pitchFamily="34" charset="0"/>
                <a:ea typeface="Californian FB" panose="0207040306080B030204" pitchFamily="18" charset="0"/>
                <a:cs typeface="Arial" panose="020B0604020202020204" pitchFamily="34" charset="0"/>
              </a:rPr>
              <a:t>d</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e</a:t>
            </a:r>
            <a:r>
              <a:rPr lang="es-ES" sz="2400" spc="2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canto</a:t>
            </a:r>
            <a:r>
              <a:rPr lang="es-ES" sz="2400" spc="2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o</a:t>
            </a:r>
            <a:r>
              <a:rPr lang="es-ES" sz="2400" spc="2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momento</a:t>
            </a:r>
            <a:r>
              <a:rPr lang="es-ES" sz="2400" spc="2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spc="-5" dirty="0">
                <a:solidFill>
                  <a:srgbClr val="231F20"/>
                </a:solidFill>
                <a:latin typeface="Arial" panose="020B0604020202020204" pitchFamily="34" charset="0"/>
                <a:ea typeface="Californian FB" panose="0207040306080B030204" pitchFamily="18" charset="0"/>
                <a:cs typeface="Arial" panose="020B0604020202020204" pitchFamily="34" charset="0"/>
              </a:rPr>
              <a:t>d</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e</a:t>
            </a:r>
            <a:r>
              <a:rPr lang="es-ES" sz="2400" spc="2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alabanza,</a:t>
            </a:r>
            <a:r>
              <a:rPr lang="es-ES" sz="2400" spc="2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spc="-5" dirty="0">
                <a:solidFill>
                  <a:srgbClr val="231F20"/>
                </a:solidFill>
                <a:latin typeface="Arial" panose="020B0604020202020204" pitchFamily="34" charset="0"/>
                <a:ea typeface="Californian FB" panose="0207040306080B030204" pitchFamily="18" charset="0"/>
                <a:cs typeface="Arial" panose="020B0604020202020204" pitchFamily="34" charset="0"/>
              </a:rPr>
              <a:t>d</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e</a:t>
            </a:r>
            <a:r>
              <a:rPr lang="es-ES" sz="2400" spc="2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tal</a:t>
            </a:r>
            <a:r>
              <a:rPr lang="es-ES" sz="2400" spc="2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spc="-5" dirty="0">
                <a:solidFill>
                  <a:srgbClr val="231F20"/>
                </a:solidFill>
                <a:latin typeface="Arial" panose="020B0604020202020204" pitchFamily="34" charset="0"/>
                <a:ea typeface="Californian FB" panose="0207040306080B030204" pitchFamily="18" charset="0"/>
                <a:cs typeface="Arial" panose="020B0604020202020204" pitchFamily="34" charset="0"/>
              </a:rPr>
              <a:t>form</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a</a:t>
            </a:r>
            <a:r>
              <a:rPr lang="es-ES" sz="2400" spc="2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que</a:t>
            </a:r>
            <a:r>
              <a:rPr lang="es-ES" sz="2400" spc="2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presente</a:t>
            </a:r>
            <a:r>
              <a:rPr lang="es-ES" sz="2400" spc="2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spc="-5" dirty="0">
                <a:solidFill>
                  <a:srgbClr val="231F20"/>
                </a:solidFill>
                <a:latin typeface="Arial" panose="020B0604020202020204" pitchFamily="34" charset="0"/>
                <a:ea typeface="Californian FB" panose="0207040306080B030204" pitchFamily="18" charset="0"/>
                <a:cs typeface="Arial" panose="020B0604020202020204" pitchFamily="34" charset="0"/>
              </a:rPr>
              <a:t>e</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l</a:t>
            </a:r>
            <a:r>
              <a:rPr lang="es-ES" sz="2400" spc="2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mensaje</a:t>
            </a:r>
            <a:r>
              <a:rPr lang="es-ES" sz="2400" spc="2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spc="-5" dirty="0">
                <a:solidFill>
                  <a:srgbClr val="231F20"/>
                </a:solidFill>
                <a:latin typeface="Arial" panose="020B0604020202020204" pitchFamily="34" charset="0"/>
                <a:ea typeface="Californian FB" panose="0207040306080B030204" pitchFamily="18" charset="0"/>
                <a:cs typeface="Arial" panose="020B0604020202020204" pitchFamily="34" charset="0"/>
              </a:rPr>
              <a:t>de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salvación y </a:t>
            </a:r>
            <a:r>
              <a:rPr lang="es-ES" sz="2400" spc="-5" dirty="0">
                <a:solidFill>
                  <a:srgbClr val="231F20"/>
                </a:solidFill>
                <a:latin typeface="Arial" panose="020B0604020202020204" pitchFamily="34" charset="0"/>
                <a:ea typeface="Californian FB" panose="0207040306080B030204" pitchFamily="18" charset="0"/>
                <a:cs typeface="Arial" panose="020B0604020202020204" pitchFamily="34" charset="0"/>
              </a:rPr>
              <a:t>l</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a </a:t>
            </a:r>
            <a:r>
              <a:rPr lang="es-ES" sz="2400" spc="-5" dirty="0">
                <a:solidFill>
                  <a:srgbClr val="231F20"/>
                </a:solidFill>
                <a:latin typeface="Arial" panose="020B0604020202020204" pitchFamily="34" charset="0"/>
                <a:ea typeface="Californian FB" panose="0207040306080B030204" pitchFamily="18" charset="0"/>
                <a:cs typeface="Arial" panose="020B0604020202020204" pitchFamily="34" charset="0"/>
              </a:rPr>
              <a:t>necesida</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d</a:t>
            </a:r>
            <a:r>
              <a:rPr lang="es-ES" sz="2400" spc="-5" dirty="0">
                <a:solidFill>
                  <a:srgbClr val="231F20"/>
                </a:solidFill>
                <a:latin typeface="Arial" panose="020B0604020202020204" pitchFamily="34" charset="0"/>
                <a:ea typeface="Californian FB" panose="0207040306080B030204" pitchFamily="18" charset="0"/>
                <a:cs typeface="Arial" panose="020B0604020202020204" pitchFamily="34" charset="0"/>
              </a:rPr>
              <a:t> d</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e</a:t>
            </a:r>
            <a:r>
              <a:rPr lang="es-ES" sz="2400" spc="-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aceptar a </a:t>
            </a:r>
            <a:r>
              <a:rPr lang="es-ES" sz="2400" spc="-5" dirty="0">
                <a:solidFill>
                  <a:srgbClr val="231F20"/>
                </a:solidFill>
                <a:latin typeface="Arial" panose="020B0604020202020204" pitchFamily="34" charset="0"/>
                <a:ea typeface="Californian FB" panose="0207040306080B030204" pitchFamily="18" charset="0"/>
                <a:cs typeface="Arial" panose="020B0604020202020204" pitchFamily="34" charset="0"/>
              </a:rPr>
              <a:t>Jesús</a:t>
            </a:r>
            <a:r>
              <a:rPr lang="es-ES" sz="2400" spc="-5"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 </a:t>
            </a:r>
          </a:p>
          <a:p>
            <a:pPr marL="252095" marR="349250" algn="ctr">
              <a:lnSpc>
                <a:spcPct val="98000"/>
              </a:lnSpc>
              <a:spcBef>
                <a:spcPts val="1060"/>
              </a:spcBef>
              <a:spcAft>
                <a:spcPts val="0"/>
              </a:spcAft>
            </a:pPr>
            <a:r>
              <a:rPr lang="es-ES" sz="2400" spc="-5"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QUE CONFIESE CON SU BOCA LA DECISIÓN QUE TODAVÍA NO HA TOMADO.</a:t>
            </a:r>
            <a:endParaRPr lang="es-CO" sz="2400" dirty="0">
              <a:latin typeface="Arial" panose="020B0604020202020204" pitchFamily="34" charset="0"/>
              <a:ea typeface="Californian FB" panose="0207040306080B030204" pitchFamily="18" charset="0"/>
              <a:cs typeface="Arial" panose="020B0604020202020204" pitchFamily="34" charset="0"/>
            </a:endParaRPr>
          </a:p>
        </p:txBody>
      </p:sp>
    </p:spTree>
    <p:extLst>
      <p:ext uri="{BB962C8B-B14F-4D97-AF65-F5344CB8AC3E}">
        <p14:creationId xmlns:p14="http://schemas.microsoft.com/office/powerpoint/2010/main" val="13617114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Ver las imágenes de orige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p:spPr>
        <p:style>
          <a:lnRef idx="2">
            <a:schemeClr val="accent5">
              <a:shade val="50000"/>
            </a:schemeClr>
          </a:lnRef>
          <a:fillRef idx="1">
            <a:schemeClr val="accent5"/>
          </a:fillRef>
          <a:effectRef idx="0">
            <a:schemeClr val="accent5"/>
          </a:effectRef>
          <a:fontRef idx="minor">
            <a:schemeClr val="lt1"/>
          </a:fontRef>
        </p:style>
      </p:pic>
      <p:sp>
        <p:nvSpPr>
          <p:cNvPr id="2" name="CuadroTexto 1"/>
          <p:cNvSpPr txBox="1"/>
          <p:nvPr/>
        </p:nvSpPr>
        <p:spPr>
          <a:xfrm>
            <a:off x="9393382" y="5763492"/>
            <a:ext cx="2798618" cy="646331"/>
          </a:xfrm>
          <a:prstGeom prst="rect">
            <a:avLst/>
          </a:prstGeom>
        </p:spPr>
        <p:style>
          <a:lnRef idx="1">
            <a:schemeClr val="dk1"/>
          </a:lnRef>
          <a:fillRef idx="3">
            <a:schemeClr val="dk1"/>
          </a:fillRef>
          <a:effectRef idx="2">
            <a:schemeClr val="dk1"/>
          </a:effectRef>
          <a:fontRef idx="minor">
            <a:schemeClr val="lt1"/>
          </a:fontRef>
        </p:style>
        <p:txBody>
          <a:bodyPr wrap="square" rtlCol="0">
            <a:spAutoFit/>
          </a:bodyPr>
          <a:lstStyle/>
          <a:p>
            <a:r>
              <a:rPr lang="es-CO" dirty="0"/>
              <a:t> </a:t>
            </a:r>
            <a:r>
              <a:rPr lang="es-CO" dirty="0" smtClean="0"/>
              <a:t>                                            </a:t>
            </a:r>
          </a:p>
          <a:p>
            <a:endParaRPr lang="es-CO" dirty="0" smtClean="0"/>
          </a:p>
        </p:txBody>
      </p:sp>
      <p:sp>
        <p:nvSpPr>
          <p:cNvPr id="5" name="Rectángulo 4"/>
          <p:cNvSpPr/>
          <p:nvPr/>
        </p:nvSpPr>
        <p:spPr>
          <a:xfrm>
            <a:off x="6326923" y="1055408"/>
            <a:ext cx="5486374" cy="2154436"/>
          </a:xfrm>
          <a:prstGeom prst="rect">
            <a:avLst/>
          </a:prstGeom>
          <a:noFill/>
        </p:spPr>
        <p:txBody>
          <a:bodyPr wrap="none" lIns="91440" tIns="45720" rIns="91440" bIns="45720">
            <a:spAutoFit/>
          </a:bodyPr>
          <a:lstStyle/>
          <a:p>
            <a:pPr algn="ctr"/>
            <a:r>
              <a:rPr lang="es-ES" sz="80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7</a:t>
            </a:r>
            <a:r>
              <a:rPr lang="es-ES" sz="44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 Elementos</a:t>
            </a:r>
            <a:r>
              <a:rPr lang="es-ES" sz="4400" b="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 Efectivos</a:t>
            </a:r>
          </a:p>
          <a:p>
            <a:pPr algn="ctr"/>
            <a:r>
              <a:rPr lang="es-ES" sz="32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Para Hacer </a:t>
            </a:r>
            <a:r>
              <a:rPr lang="es-ES" sz="54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Llamados</a:t>
            </a:r>
          </a:p>
        </p:txBody>
      </p:sp>
    </p:spTree>
    <p:extLst>
      <p:ext uri="{BB962C8B-B14F-4D97-AF65-F5344CB8AC3E}">
        <p14:creationId xmlns:p14="http://schemas.microsoft.com/office/powerpoint/2010/main" val="386609863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0" y="0"/>
            <a:ext cx="12192000" cy="6858000"/>
          </a:xfrm>
          <a:prstGeom prst="rect">
            <a:avLst/>
          </a:prstGeom>
          <a:noFill/>
          <a:ln w="9525">
            <a:noFill/>
            <a:miter lim="800000"/>
            <a:headEnd/>
            <a:tailEnd/>
          </a:ln>
          <a:effectLst/>
        </p:spPr>
      </p:pic>
      <p:sp>
        <p:nvSpPr>
          <p:cNvPr id="4" name="Rectángulo 3"/>
          <p:cNvSpPr/>
          <p:nvPr/>
        </p:nvSpPr>
        <p:spPr>
          <a:xfrm>
            <a:off x="3334328" y="6390260"/>
            <a:ext cx="8857672" cy="400110"/>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lgn="ctr"/>
            <a:r>
              <a:rPr lang="es-ES" sz="2000" b="1" dirty="0">
                <a:ln w="9525">
                  <a:solidFill>
                    <a:schemeClr val="bg1"/>
                  </a:solidFill>
                  <a:prstDash val="solid"/>
                </a:ln>
                <a:effectLst>
                  <a:outerShdw blurRad="12700" dist="38100" dir="2700000" algn="tl" rotWithShape="0">
                    <a:schemeClr val="bg1">
                      <a:lumMod val="50000"/>
                    </a:schemeClr>
                  </a:outerShdw>
                </a:effectLst>
              </a:rPr>
              <a:t>El Arte de </a:t>
            </a:r>
            <a:r>
              <a:rPr lang="es-ES" sz="2000" b="1" dirty="0" smtClean="0">
                <a:ln w="9525">
                  <a:solidFill>
                    <a:schemeClr val="bg1"/>
                  </a:solidFill>
                  <a:prstDash val="solid"/>
                </a:ln>
                <a:effectLst>
                  <a:outerShdw blurRad="12700" dist="38100" dir="2700000" algn="tl" rotWithShape="0">
                    <a:schemeClr val="bg1">
                      <a:lumMod val="50000"/>
                    </a:schemeClr>
                  </a:outerShdw>
                </a:effectLst>
              </a:rPr>
              <a:t>Tomar DECISIONES</a:t>
            </a:r>
            <a:endParaRPr lang="es-ES" sz="2000" b="1" dirty="0">
              <a:ln w="9525">
                <a:solidFill>
                  <a:schemeClr val="bg1"/>
                </a:solidFill>
                <a:prstDash val="solid"/>
              </a:ln>
              <a:effectLst>
                <a:outerShdw blurRad="12700" dist="38100" dir="2700000" algn="tl" rotWithShape="0">
                  <a:schemeClr val="bg1">
                    <a:lumMod val="50000"/>
                  </a:schemeClr>
                </a:outerShdw>
              </a:effectLst>
            </a:endParaRPr>
          </a:p>
        </p:txBody>
      </p:sp>
      <p:sp>
        <p:nvSpPr>
          <p:cNvPr id="2" name="Rectángulo 1"/>
          <p:cNvSpPr/>
          <p:nvPr/>
        </p:nvSpPr>
        <p:spPr>
          <a:xfrm>
            <a:off x="4091709" y="306131"/>
            <a:ext cx="7490690" cy="5767605"/>
          </a:xfrm>
          <a:prstGeom prst="rect">
            <a:avLst/>
          </a:prstGeom>
        </p:spPr>
        <p:txBody>
          <a:bodyPr wrap="square">
            <a:spAutoFit/>
          </a:bodyPr>
          <a:lstStyle/>
          <a:p>
            <a:pPr marL="71755" marR="529590" algn="just">
              <a:lnSpc>
                <a:spcPct val="98000"/>
              </a:lnSpc>
              <a:spcBef>
                <a:spcPts val="655"/>
              </a:spcBef>
              <a:spcAft>
                <a:spcPts val="0"/>
              </a:spcAft>
            </a:pPr>
            <a:r>
              <a:rPr lang="es-ES" sz="2400" i="1" dirty="0">
                <a:solidFill>
                  <a:srgbClr val="231F20"/>
                </a:solidFill>
                <a:latin typeface="Arial" panose="020B0604020202020204" pitchFamily="34" charset="0"/>
                <a:ea typeface="Californian FB" panose="0207040306080B030204" pitchFamily="18" charset="0"/>
                <a:cs typeface="Arial" panose="020B0604020202020204" pitchFamily="34" charset="0"/>
              </a:rPr>
              <a:t>El l</a:t>
            </a:r>
            <a:r>
              <a:rPr lang="es-ES" sz="2400" i="1" spc="-5" dirty="0">
                <a:solidFill>
                  <a:srgbClr val="231F20"/>
                </a:solidFill>
                <a:latin typeface="Arial" panose="020B0604020202020204" pitchFamily="34" charset="0"/>
                <a:ea typeface="Californian FB" panose="0207040306080B030204" pitchFamily="18" charset="0"/>
                <a:cs typeface="Arial" panose="020B0604020202020204" pitchFamily="34" charset="0"/>
              </a:rPr>
              <a:t>l</a:t>
            </a:r>
            <a:r>
              <a:rPr lang="es-ES" sz="2400" i="1" cap="small" spc="-5" dirty="0">
                <a:solidFill>
                  <a:srgbClr val="231F20"/>
                </a:solidFill>
                <a:latin typeface="Arial" panose="020B0604020202020204" pitchFamily="34" charset="0"/>
                <a:ea typeface="Californian FB" panose="0207040306080B030204" pitchFamily="18" charset="0"/>
                <a:cs typeface="Arial" panose="020B0604020202020204" pitchFamily="34" charset="0"/>
              </a:rPr>
              <a:t>amad</a:t>
            </a:r>
            <a:r>
              <a:rPr lang="es-ES" sz="2400" i="1" cap="small" dirty="0">
                <a:solidFill>
                  <a:srgbClr val="231F20"/>
                </a:solidFill>
                <a:latin typeface="Arial" panose="020B0604020202020204" pitchFamily="34" charset="0"/>
                <a:ea typeface="Californian FB" panose="0207040306080B030204" pitchFamily="18" charset="0"/>
                <a:cs typeface="Arial" panose="020B0604020202020204" pitchFamily="34" charset="0"/>
              </a:rPr>
              <a:t>o</a:t>
            </a:r>
            <a:r>
              <a:rPr lang="es-ES" sz="2400" i="1" dirty="0">
                <a:solidFill>
                  <a:srgbClr val="231F20"/>
                </a:solidFill>
                <a:latin typeface="Arial" panose="020B0604020202020204" pitchFamily="34" charset="0"/>
                <a:ea typeface="Californian FB" panose="0207040306080B030204" pitchFamily="18" charset="0"/>
                <a:cs typeface="Arial" panose="020B0604020202020204" pitchFamily="34" charset="0"/>
              </a:rPr>
              <a:t> sigue </a:t>
            </a:r>
            <a:r>
              <a:rPr lang="es-ES" sz="2400" i="1" spc="-5" dirty="0">
                <a:solidFill>
                  <a:srgbClr val="231F20"/>
                </a:solidFill>
                <a:latin typeface="Arial" panose="020B0604020202020204" pitchFamily="34" charset="0"/>
                <a:ea typeface="Californian FB" panose="0207040306080B030204" pitchFamily="18" charset="0"/>
                <a:cs typeface="Arial" panose="020B0604020202020204" pitchFamily="34" charset="0"/>
              </a:rPr>
              <a:t>co</a:t>
            </a:r>
            <a:r>
              <a:rPr lang="es-ES" sz="2400" i="1" dirty="0">
                <a:solidFill>
                  <a:srgbClr val="231F20"/>
                </a:solidFill>
                <a:latin typeface="Arial" panose="020B0604020202020204" pitchFamily="34" charset="0"/>
                <a:ea typeface="Californian FB" panose="0207040306080B030204" pitchFamily="18" charset="0"/>
                <a:cs typeface="Arial" panose="020B0604020202020204" pitchFamily="34" charset="0"/>
              </a:rPr>
              <a:t>n </a:t>
            </a:r>
            <a:r>
              <a:rPr lang="es-ES" sz="2400" i="1" cap="small" dirty="0">
                <a:solidFill>
                  <a:srgbClr val="231F20"/>
                </a:solidFill>
                <a:latin typeface="Arial" panose="020B0604020202020204" pitchFamily="34" charset="0"/>
                <a:ea typeface="Californian FB" panose="0207040306080B030204" pitchFamily="18" charset="0"/>
                <a:cs typeface="Arial" panose="020B0604020202020204" pitchFamily="34" charset="0"/>
              </a:rPr>
              <a:t>la</a:t>
            </a:r>
            <a:r>
              <a:rPr lang="es-ES" sz="2400" i="1"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i="1" cap="small" dirty="0">
                <a:solidFill>
                  <a:srgbClr val="231F20"/>
                </a:solidFill>
                <a:latin typeface="Arial" panose="020B0604020202020204" pitchFamily="34" charset="0"/>
                <a:ea typeface="Californian FB" panose="0207040306080B030204" pitchFamily="18" charset="0"/>
                <a:cs typeface="Arial" panose="020B0604020202020204" pitchFamily="34" charset="0"/>
              </a:rPr>
              <a:t>oración:</a:t>
            </a:r>
            <a:r>
              <a:rPr lang="es-ES" sz="2400" i="1"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Todos</a:t>
            </a:r>
            <a:r>
              <a:rPr lang="es-ES" sz="2400" spc="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spc="-5" dirty="0">
                <a:solidFill>
                  <a:srgbClr val="231F20"/>
                </a:solidFill>
                <a:latin typeface="Arial" panose="020B0604020202020204" pitchFamily="34" charset="0"/>
                <a:ea typeface="Californian FB" panose="0207040306080B030204" pitchFamily="18" charset="0"/>
                <a:cs typeface="Arial" panose="020B0604020202020204" pitchFamily="34" charset="0"/>
              </a:rPr>
              <a:t>lo</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s seres humanos</a:t>
            </a:r>
            <a:r>
              <a:rPr lang="es-ES" sz="2400" spc="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son movidos</a:t>
            </a:r>
            <a:r>
              <a:rPr lang="es-ES" sz="2400" spc="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por sus </a:t>
            </a:r>
            <a:r>
              <a:rPr lang="es-ES" sz="2400" spc="-5" dirty="0">
                <a:solidFill>
                  <a:srgbClr val="231F20"/>
                </a:solidFill>
                <a:latin typeface="Arial" panose="020B0604020202020204" pitchFamily="34" charset="0"/>
                <a:ea typeface="Californian FB" panose="0207040306080B030204" pitchFamily="18" charset="0"/>
                <a:cs typeface="Arial" panose="020B0604020202020204" pitchFamily="34" charset="0"/>
              </a:rPr>
              <a:t>necesidades</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a:t>
            </a:r>
            <a:r>
              <a:rPr lang="es-ES" sz="2400" spc="10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endParaRPr lang="es-ES" sz="2400" spc="105" dirty="0" smtClean="0">
              <a:solidFill>
                <a:srgbClr val="231F20"/>
              </a:solidFill>
              <a:latin typeface="Arial" panose="020B0604020202020204" pitchFamily="34" charset="0"/>
              <a:ea typeface="Californian FB" panose="0207040306080B030204" pitchFamily="18" charset="0"/>
              <a:cs typeface="Arial" panose="020B0604020202020204" pitchFamily="34" charset="0"/>
            </a:endParaRPr>
          </a:p>
          <a:p>
            <a:pPr marL="71755" marR="529590" algn="just">
              <a:lnSpc>
                <a:spcPct val="98000"/>
              </a:lnSpc>
              <a:spcBef>
                <a:spcPts val="655"/>
              </a:spcBef>
              <a:spcAft>
                <a:spcPts val="0"/>
              </a:spcAft>
            </a:pPr>
            <a:r>
              <a:rPr lang="es-ES" sz="2400"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Para qué va la gente a la iglesia? </a:t>
            </a:r>
            <a:endParaRPr lang="es-ES" sz="2400" dirty="0" smtClean="0">
              <a:solidFill>
                <a:srgbClr val="231F20"/>
              </a:solidFill>
              <a:latin typeface="Arial" panose="020B0604020202020204" pitchFamily="34" charset="0"/>
              <a:ea typeface="Californian FB" panose="0207040306080B030204" pitchFamily="18" charset="0"/>
              <a:cs typeface="Arial" panose="020B0604020202020204" pitchFamily="34" charset="0"/>
            </a:endParaRPr>
          </a:p>
          <a:p>
            <a:pPr marL="71755" marR="529590" algn="just">
              <a:lnSpc>
                <a:spcPct val="98000"/>
              </a:lnSpc>
              <a:spcBef>
                <a:spcPts val="655"/>
              </a:spcBef>
              <a:spcAft>
                <a:spcPts val="0"/>
              </a:spcAft>
            </a:pPr>
            <a:r>
              <a:rPr lang="es-ES" sz="2400"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La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gente va a la iglesia porque tiene necesidades y ellos están desesperados. Su hijo está en la cárcel, no tiene dinero, el hogar está roto,</a:t>
            </a:r>
            <a:r>
              <a:rPr lang="es-ES" sz="2400" spc="-2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etc.</a:t>
            </a:r>
            <a:r>
              <a:rPr lang="es-ES" sz="2400" spc="-1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endParaRPr lang="es-ES" sz="2400" spc="-15" dirty="0" smtClean="0">
              <a:solidFill>
                <a:srgbClr val="231F20"/>
              </a:solidFill>
              <a:latin typeface="Arial" panose="020B0604020202020204" pitchFamily="34" charset="0"/>
              <a:ea typeface="Californian FB" panose="0207040306080B030204" pitchFamily="18" charset="0"/>
              <a:cs typeface="Arial" panose="020B0604020202020204" pitchFamily="34" charset="0"/>
            </a:endParaRPr>
          </a:p>
          <a:p>
            <a:pPr marL="71755" marR="529590" algn="just">
              <a:spcAft>
                <a:spcPts val="0"/>
              </a:spcAft>
            </a:pPr>
            <a:endParaRPr lang="es-ES" sz="2400" spc="-15" dirty="0">
              <a:solidFill>
                <a:srgbClr val="231F20"/>
              </a:solidFill>
              <a:latin typeface="Arial" panose="020B0604020202020204" pitchFamily="34" charset="0"/>
              <a:ea typeface="Californian FB" panose="0207040306080B030204" pitchFamily="18" charset="0"/>
              <a:cs typeface="Arial" panose="020B0604020202020204" pitchFamily="34" charset="0"/>
            </a:endParaRPr>
          </a:p>
          <a:p>
            <a:pPr marL="71755" marR="529590" algn="just">
              <a:spcAft>
                <a:spcPts val="0"/>
              </a:spcAft>
            </a:pPr>
            <a:r>
              <a:rPr lang="es-ES" sz="2400"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En</a:t>
            </a:r>
            <a:r>
              <a:rPr lang="es-ES" sz="2400" spc="-15"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el</a:t>
            </a:r>
            <a:r>
              <a:rPr lang="es-ES" sz="2400" spc="-2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momento</a:t>
            </a:r>
            <a:r>
              <a:rPr lang="es-ES" sz="2400" spc="-1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de</a:t>
            </a:r>
            <a:r>
              <a:rPr lang="es-ES" sz="2400" spc="-1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la</a:t>
            </a:r>
            <a:r>
              <a:rPr lang="es-ES" sz="2400" spc="-1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oración,</a:t>
            </a:r>
            <a:r>
              <a:rPr lang="es-ES" sz="2400" spc="-2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el</a:t>
            </a:r>
            <a:r>
              <a:rPr lang="es-ES" sz="2400" spc="-1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evangelista</a:t>
            </a:r>
            <a:r>
              <a:rPr lang="es-ES" sz="2400" spc="-1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toca</a:t>
            </a:r>
            <a:r>
              <a:rPr lang="es-ES" sz="2400" spc="-1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hábilmente</a:t>
            </a:r>
            <a:r>
              <a:rPr lang="es-ES" sz="2400" spc="-2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esas necesidades que las personas tienen, y las presenta al Señor en su oración, señalando</a:t>
            </a:r>
            <a:r>
              <a:rPr lang="es-ES" sz="2400" spc="-8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a</a:t>
            </a:r>
            <a:r>
              <a:rPr lang="es-ES" sz="2400" spc="-8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Cristo</a:t>
            </a:r>
            <a:r>
              <a:rPr lang="es-ES" sz="2400" spc="-8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como</a:t>
            </a:r>
            <a:r>
              <a:rPr lang="es-ES" sz="2400" spc="-8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el</a:t>
            </a:r>
            <a:r>
              <a:rPr lang="es-ES" sz="2400" spc="-8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único</a:t>
            </a:r>
            <a:r>
              <a:rPr lang="es-ES" sz="2400" spc="-8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que</a:t>
            </a:r>
            <a:r>
              <a:rPr lang="es-ES" sz="2400" spc="-8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puede</a:t>
            </a:r>
            <a:r>
              <a:rPr lang="es-ES" sz="2400" spc="-8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resolver</a:t>
            </a:r>
            <a:r>
              <a:rPr lang="es-ES" sz="2400" spc="-8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todas</a:t>
            </a:r>
            <a:r>
              <a:rPr lang="es-ES" sz="2400" spc="-8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sus</a:t>
            </a:r>
            <a:r>
              <a:rPr lang="es-ES" sz="2400" spc="-8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dirty="0">
                <a:solidFill>
                  <a:srgbClr val="231F20"/>
                </a:solidFill>
                <a:latin typeface="Arial" panose="020B0604020202020204" pitchFamily="34" charset="0"/>
                <a:ea typeface="Californian FB" panose="0207040306080B030204" pitchFamily="18" charset="0"/>
                <a:cs typeface="Arial" panose="020B0604020202020204" pitchFamily="34" charset="0"/>
              </a:rPr>
              <a:t>necesidades</a:t>
            </a:r>
            <a:r>
              <a:rPr lang="es-ES" sz="2400"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a:t>
            </a:r>
          </a:p>
          <a:p>
            <a:pPr marL="71755" marR="529590" algn="ctr">
              <a:spcAft>
                <a:spcPts val="0"/>
              </a:spcAft>
            </a:pPr>
            <a:endParaRPr lang="es-ES" sz="2400" b="1" dirty="0" smtClean="0">
              <a:solidFill>
                <a:srgbClr val="231F20"/>
              </a:solidFill>
              <a:latin typeface="Arial" panose="020B0604020202020204" pitchFamily="34" charset="0"/>
              <a:ea typeface="Californian FB" panose="0207040306080B030204" pitchFamily="18" charset="0"/>
              <a:cs typeface="Arial" panose="020B0604020202020204" pitchFamily="34" charset="0"/>
            </a:endParaRPr>
          </a:p>
          <a:p>
            <a:pPr marL="71755" marR="529590" algn="ctr">
              <a:spcAft>
                <a:spcPts val="0"/>
              </a:spcAft>
            </a:pPr>
            <a:r>
              <a:rPr lang="es-ES" sz="2400" b="1"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Comunicar a partir de la necesidad </a:t>
            </a:r>
          </a:p>
          <a:p>
            <a:pPr marL="71755" marR="529590" algn="ctr">
              <a:spcAft>
                <a:spcPts val="0"/>
              </a:spcAft>
            </a:pPr>
            <a:r>
              <a:rPr lang="es-ES" sz="2400" b="1"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de la gente</a:t>
            </a:r>
            <a:endParaRPr lang="es-CO" sz="2400" b="1" dirty="0">
              <a:latin typeface="Arial" panose="020B0604020202020204" pitchFamily="34" charset="0"/>
              <a:ea typeface="Californian FB" panose="0207040306080B030204" pitchFamily="18" charset="0"/>
              <a:cs typeface="Arial" panose="020B0604020202020204" pitchFamily="34" charset="0"/>
            </a:endParaRPr>
          </a:p>
        </p:txBody>
      </p:sp>
    </p:spTree>
    <p:extLst>
      <p:ext uri="{BB962C8B-B14F-4D97-AF65-F5344CB8AC3E}">
        <p14:creationId xmlns:p14="http://schemas.microsoft.com/office/powerpoint/2010/main" val="263945492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0" y="0"/>
            <a:ext cx="12192000" cy="6858000"/>
          </a:xfrm>
          <a:prstGeom prst="rect">
            <a:avLst/>
          </a:prstGeom>
          <a:noFill/>
          <a:ln w="9525">
            <a:noFill/>
            <a:miter lim="800000"/>
            <a:headEnd/>
            <a:tailEnd/>
          </a:ln>
          <a:effectLst/>
        </p:spPr>
      </p:pic>
      <p:sp>
        <p:nvSpPr>
          <p:cNvPr id="4" name="Rectángulo 3"/>
          <p:cNvSpPr/>
          <p:nvPr/>
        </p:nvSpPr>
        <p:spPr>
          <a:xfrm>
            <a:off x="3334328" y="6390260"/>
            <a:ext cx="8857672" cy="400110"/>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lgn="ctr"/>
            <a:r>
              <a:rPr lang="es-ES" sz="2000" b="1" dirty="0">
                <a:ln w="9525">
                  <a:solidFill>
                    <a:schemeClr val="bg1"/>
                  </a:solidFill>
                  <a:prstDash val="solid"/>
                </a:ln>
                <a:effectLst>
                  <a:outerShdw blurRad="12700" dist="38100" dir="2700000" algn="tl" rotWithShape="0">
                    <a:schemeClr val="bg1">
                      <a:lumMod val="50000"/>
                    </a:schemeClr>
                  </a:outerShdw>
                </a:effectLst>
              </a:rPr>
              <a:t>El Arte de </a:t>
            </a:r>
            <a:r>
              <a:rPr lang="es-ES" sz="2000" b="1" dirty="0" smtClean="0">
                <a:ln w="9525">
                  <a:solidFill>
                    <a:schemeClr val="bg1"/>
                  </a:solidFill>
                  <a:prstDash val="solid"/>
                </a:ln>
                <a:effectLst>
                  <a:outerShdw blurRad="12700" dist="38100" dir="2700000" algn="tl" rotWithShape="0">
                    <a:schemeClr val="bg1">
                      <a:lumMod val="50000"/>
                    </a:schemeClr>
                  </a:outerShdw>
                </a:effectLst>
              </a:rPr>
              <a:t>Tomar DECISIONES</a:t>
            </a:r>
            <a:endParaRPr lang="es-ES" sz="2000" b="1" dirty="0">
              <a:ln w="9525">
                <a:solidFill>
                  <a:schemeClr val="bg1"/>
                </a:solidFill>
                <a:prstDash val="solid"/>
              </a:ln>
              <a:effectLst>
                <a:outerShdw blurRad="12700" dist="38100" dir="2700000" algn="tl" rotWithShape="0">
                  <a:schemeClr val="bg1">
                    <a:lumMod val="50000"/>
                  </a:schemeClr>
                </a:outerShdw>
              </a:effectLst>
            </a:endParaRPr>
          </a:p>
        </p:txBody>
      </p:sp>
      <p:sp>
        <p:nvSpPr>
          <p:cNvPr id="2" name="Rectángulo 1"/>
          <p:cNvSpPr/>
          <p:nvPr/>
        </p:nvSpPr>
        <p:spPr>
          <a:xfrm>
            <a:off x="4160982" y="533576"/>
            <a:ext cx="7204363" cy="4794518"/>
          </a:xfrm>
          <a:prstGeom prst="rect">
            <a:avLst/>
          </a:prstGeom>
        </p:spPr>
        <p:txBody>
          <a:bodyPr wrap="square">
            <a:spAutoFit/>
          </a:bodyPr>
          <a:lstStyle/>
          <a:p>
            <a:pPr marL="71755" marR="529590" algn="ctr">
              <a:lnSpc>
                <a:spcPct val="98000"/>
              </a:lnSpc>
              <a:spcBef>
                <a:spcPts val="715"/>
              </a:spcBef>
              <a:spcAft>
                <a:spcPts val="0"/>
              </a:spcAft>
            </a:pPr>
            <a:r>
              <a:rPr lang="es-ES" sz="3200" b="1" i="1" dirty="0">
                <a:solidFill>
                  <a:srgbClr val="231F20"/>
                </a:solidFill>
                <a:latin typeface="Arial" panose="020B0604020202020204" pitchFamily="34" charset="0"/>
                <a:ea typeface="Californian FB" panose="0207040306080B030204" pitchFamily="18" charset="0"/>
                <a:cs typeface="Arial" panose="020B0604020202020204" pitchFamily="34" charset="0"/>
              </a:rPr>
              <a:t>El </a:t>
            </a:r>
            <a:r>
              <a:rPr lang="es-ES" sz="3200" b="1" i="1" spc="-5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3200" b="1" i="1" cap="small"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LLAMADO SE EJEMPLIFICA CON ILUSTRACIONES REALES</a:t>
            </a:r>
            <a:r>
              <a:rPr lang="es-ES" sz="3200" b="1" i="1"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3200" b="1" i="1" spc="-50"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 </a:t>
            </a:r>
          </a:p>
          <a:p>
            <a:pPr marL="71755" marR="529590" algn="just">
              <a:lnSpc>
                <a:spcPct val="98000"/>
              </a:lnSpc>
              <a:spcBef>
                <a:spcPts val="715"/>
              </a:spcBef>
              <a:spcAft>
                <a:spcPts val="0"/>
              </a:spcAft>
            </a:pPr>
            <a:endParaRPr lang="es-ES" sz="3200" b="1" dirty="0" smtClean="0">
              <a:solidFill>
                <a:srgbClr val="231F20"/>
              </a:solidFill>
              <a:latin typeface="Arial" panose="020B0604020202020204" pitchFamily="34" charset="0"/>
              <a:ea typeface="Californian FB" panose="0207040306080B030204" pitchFamily="18" charset="0"/>
              <a:cs typeface="Arial" panose="020B0604020202020204" pitchFamily="34" charset="0"/>
            </a:endParaRPr>
          </a:p>
          <a:p>
            <a:pPr marL="71755" marR="529590" algn="ctr">
              <a:lnSpc>
                <a:spcPct val="98000"/>
              </a:lnSpc>
              <a:spcBef>
                <a:spcPts val="715"/>
              </a:spcBef>
              <a:spcAft>
                <a:spcPts val="0"/>
              </a:spcAft>
            </a:pPr>
            <a:r>
              <a:rPr lang="es-ES" sz="3200"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Las </a:t>
            </a:r>
            <a:r>
              <a:rPr lang="es-ES" sz="3200" spc="-65"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3200" dirty="0">
                <a:solidFill>
                  <a:srgbClr val="231F20"/>
                </a:solidFill>
                <a:latin typeface="Arial" panose="020B0604020202020204" pitchFamily="34" charset="0"/>
                <a:ea typeface="Californian FB" panose="0207040306080B030204" pitchFamily="18" charset="0"/>
                <a:cs typeface="Arial" panose="020B0604020202020204" pitchFamily="34" charset="0"/>
              </a:rPr>
              <a:t>mejores </a:t>
            </a:r>
            <a:r>
              <a:rPr lang="es-ES" sz="3200" spc="-6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3200" dirty="0">
                <a:solidFill>
                  <a:srgbClr val="231F20"/>
                </a:solidFill>
                <a:latin typeface="Arial" panose="020B0604020202020204" pitchFamily="34" charset="0"/>
                <a:ea typeface="Californian FB" panose="0207040306080B030204" pitchFamily="18" charset="0"/>
                <a:cs typeface="Arial" panose="020B0604020202020204" pitchFamily="34" charset="0"/>
              </a:rPr>
              <a:t>ilustraciones </a:t>
            </a:r>
            <a:r>
              <a:rPr lang="es-ES" sz="3200" spc="-6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3200" spc="-50" dirty="0">
                <a:solidFill>
                  <a:srgbClr val="231F20"/>
                </a:solidFill>
                <a:latin typeface="Arial" panose="020B0604020202020204" pitchFamily="34" charset="0"/>
                <a:ea typeface="Californian FB" panose="0207040306080B030204" pitchFamily="18" charset="0"/>
                <a:cs typeface="Arial" panose="020B0604020202020204" pitchFamily="34" charset="0"/>
              </a:rPr>
              <a:t>se</a:t>
            </a:r>
            <a:r>
              <a:rPr lang="es-ES" sz="320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3200" spc="-5" dirty="0">
                <a:solidFill>
                  <a:srgbClr val="231F20"/>
                </a:solidFill>
                <a:latin typeface="Arial" panose="020B0604020202020204" pitchFamily="34" charset="0"/>
                <a:ea typeface="Californian FB" panose="0207040306080B030204" pitchFamily="18" charset="0"/>
                <a:cs typeface="Arial" panose="020B0604020202020204" pitchFamily="34" charset="0"/>
              </a:rPr>
              <a:t>encuentra</a:t>
            </a:r>
            <a:r>
              <a:rPr lang="es-ES" sz="3200" dirty="0">
                <a:solidFill>
                  <a:srgbClr val="231F20"/>
                </a:solidFill>
                <a:latin typeface="Arial" panose="020B0604020202020204" pitchFamily="34" charset="0"/>
                <a:ea typeface="Californian FB" panose="0207040306080B030204" pitchFamily="18" charset="0"/>
                <a:cs typeface="Arial" panose="020B0604020202020204" pitchFamily="34" charset="0"/>
              </a:rPr>
              <a:t>n</a:t>
            </a:r>
            <a:r>
              <a:rPr lang="es-ES" sz="3200" spc="-7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3200" spc="-5" dirty="0">
                <a:solidFill>
                  <a:srgbClr val="231F20"/>
                </a:solidFill>
                <a:latin typeface="Arial" panose="020B0604020202020204" pitchFamily="34" charset="0"/>
                <a:ea typeface="Californian FB" panose="0207040306080B030204" pitchFamily="18" charset="0"/>
                <a:cs typeface="Arial" panose="020B0604020202020204" pitchFamily="34" charset="0"/>
              </a:rPr>
              <a:t>e</a:t>
            </a:r>
            <a:r>
              <a:rPr lang="es-ES" sz="3200" dirty="0">
                <a:solidFill>
                  <a:srgbClr val="231F20"/>
                </a:solidFill>
                <a:latin typeface="Arial" panose="020B0604020202020204" pitchFamily="34" charset="0"/>
                <a:ea typeface="Californian FB" panose="0207040306080B030204" pitchFamily="18" charset="0"/>
                <a:cs typeface="Arial" panose="020B0604020202020204" pitchFamily="34" charset="0"/>
              </a:rPr>
              <a:t>n</a:t>
            </a:r>
            <a:r>
              <a:rPr lang="es-ES" sz="3200" spc="-7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3200" spc="-5" dirty="0">
                <a:solidFill>
                  <a:srgbClr val="231F20"/>
                </a:solidFill>
                <a:latin typeface="Arial" panose="020B0604020202020204" pitchFamily="34" charset="0"/>
                <a:ea typeface="Californian FB" panose="0207040306080B030204" pitchFamily="18" charset="0"/>
                <a:cs typeface="Arial" panose="020B0604020202020204" pitchFamily="34" charset="0"/>
              </a:rPr>
              <a:t>l</a:t>
            </a:r>
            <a:r>
              <a:rPr lang="es-ES" sz="3200" dirty="0">
                <a:solidFill>
                  <a:srgbClr val="231F20"/>
                </a:solidFill>
                <a:latin typeface="Arial" panose="020B0604020202020204" pitchFamily="34" charset="0"/>
                <a:ea typeface="Californian FB" panose="0207040306080B030204" pitchFamily="18" charset="0"/>
                <a:cs typeface="Arial" panose="020B0604020202020204" pitchFamily="34" charset="0"/>
              </a:rPr>
              <a:t>a</a:t>
            </a:r>
            <a:r>
              <a:rPr lang="es-ES" sz="3200" spc="-7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3200" dirty="0">
                <a:solidFill>
                  <a:srgbClr val="231F20"/>
                </a:solidFill>
                <a:latin typeface="Arial" panose="020B0604020202020204" pitchFamily="34" charset="0"/>
                <a:ea typeface="Californian FB" panose="0207040306080B030204" pitchFamily="18" charset="0"/>
                <a:cs typeface="Arial" panose="020B0604020202020204" pitchFamily="34" charset="0"/>
              </a:rPr>
              <a:t>vida</a:t>
            </a:r>
            <a:r>
              <a:rPr lang="es-ES" sz="3200" spc="-7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3200" spc="-5"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diaria</a:t>
            </a:r>
            <a:r>
              <a:rPr lang="es-ES" sz="3200"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 </a:t>
            </a:r>
          </a:p>
          <a:p>
            <a:pPr marL="71755" marR="529590" algn="ctr">
              <a:lnSpc>
                <a:spcPct val="98000"/>
              </a:lnSpc>
              <a:spcBef>
                <a:spcPts val="715"/>
              </a:spcBef>
              <a:spcAft>
                <a:spcPts val="0"/>
              </a:spcAft>
            </a:pPr>
            <a:endParaRPr lang="es-ES" sz="3200" dirty="0" smtClean="0">
              <a:solidFill>
                <a:srgbClr val="231F20"/>
              </a:solidFill>
              <a:latin typeface="Arial" panose="020B0604020202020204" pitchFamily="34" charset="0"/>
              <a:ea typeface="Californian FB" panose="0207040306080B030204" pitchFamily="18" charset="0"/>
              <a:cs typeface="Arial" panose="020B0604020202020204" pitchFamily="34" charset="0"/>
            </a:endParaRPr>
          </a:p>
          <a:p>
            <a:pPr marL="71755" marR="529590" algn="ctr">
              <a:lnSpc>
                <a:spcPct val="98000"/>
              </a:lnSpc>
              <a:spcBef>
                <a:spcPts val="715"/>
              </a:spcBef>
              <a:spcAft>
                <a:spcPts val="0"/>
              </a:spcAft>
            </a:pPr>
            <a:r>
              <a:rPr lang="es-ES" sz="3200"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Las</a:t>
            </a:r>
            <a:r>
              <a:rPr lang="es-ES" sz="3200" spc="110"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3200" dirty="0">
                <a:solidFill>
                  <a:srgbClr val="231F20"/>
                </a:solidFill>
                <a:latin typeface="Arial" panose="020B0604020202020204" pitchFamily="34" charset="0"/>
                <a:ea typeface="Californian FB" panose="0207040306080B030204" pitchFamily="18" charset="0"/>
                <a:cs typeface="Arial" panose="020B0604020202020204" pitchFamily="34" charset="0"/>
              </a:rPr>
              <a:t>ilustraciones</a:t>
            </a:r>
            <a:r>
              <a:rPr lang="es-ES" sz="3200" spc="11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3200" dirty="0">
                <a:solidFill>
                  <a:srgbClr val="231F20"/>
                </a:solidFill>
                <a:latin typeface="Arial" panose="020B0604020202020204" pitchFamily="34" charset="0"/>
                <a:ea typeface="Californian FB" panose="0207040306080B030204" pitchFamily="18" charset="0"/>
                <a:cs typeface="Arial" panose="020B0604020202020204" pitchFamily="34" charset="0"/>
              </a:rPr>
              <a:t>son</a:t>
            </a:r>
            <a:r>
              <a:rPr lang="es-ES" sz="3200" spc="11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3200" dirty="0">
                <a:solidFill>
                  <a:srgbClr val="231F20"/>
                </a:solidFill>
                <a:latin typeface="Arial" panose="020B0604020202020204" pitchFamily="34" charset="0"/>
                <a:ea typeface="Californian FB" panose="0207040306080B030204" pitchFamily="18" charset="0"/>
                <a:cs typeface="Arial" panose="020B0604020202020204" pitchFamily="34" charset="0"/>
              </a:rPr>
              <a:t>pruebas</a:t>
            </a:r>
            <a:r>
              <a:rPr lang="es-ES" sz="3200" spc="11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3200" spc="-5" dirty="0">
                <a:solidFill>
                  <a:srgbClr val="231F20"/>
                </a:solidFill>
                <a:latin typeface="Arial" panose="020B0604020202020204" pitchFamily="34" charset="0"/>
                <a:ea typeface="Californian FB" panose="0207040306080B030204" pitchFamily="18" charset="0"/>
                <a:cs typeface="Arial" panose="020B0604020202020204" pitchFamily="34" charset="0"/>
              </a:rPr>
              <a:t>d</a:t>
            </a:r>
            <a:r>
              <a:rPr lang="es-ES" sz="3200" dirty="0">
                <a:solidFill>
                  <a:srgbClr val="231F20"/>
                </a:solidFill>
                <a:latin typeface="Arial" panose="020B0604020202020204" pitchFamily="34" charset="0"/>
                <a:ea typeface="Californian FB" panose="0207040306080B030204" pitchFamily="18" charset="0"/>
                <a:cs typeface="Arial" panose="020B0604020202020204" pitchFamily="34" charset="0"/>
              </a:rPr>
              <a:t>e</a:t>
            </a:r>
            <a:r>
              <a:rPr lang="es-ES" sz="3200" spc="11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3200" dirty="0">
                <a:solidFill>
                  <a:srgbClr val="231F20"/>
                </a:solidFill>
                <a:latin typeface="Arial" panose="020B0604020202020204" pitchFamily="34" charset="0"/>
                <a:ea typeface="Californian FB" panose="0207040306080B030204" pitchFamily="18" charset="0"/>
                <a:cs typeface="Arial" panose="020B0604020202020204" pitchFamily="34" charset="0"/>
              </a:rPr>
              <a:t>que</a:t>
            </a:r>
            <a:r>
              <a:rPr lang="es-ES" sz="3200" spc="11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3200" spc="-5" dirty="0">
                <a:solidFill>
                  <a:srgbClr val="231F20"/>
                </a:solidFill>
                <a:latin typeface="Arial" panose="020B0604020202020204" pitchFamily="34" charset="0"/>
                <a:ea typeface="Californian FB" panose="0207040306080B030204" pitchFamily="18" charset="0"/>
                <a:cs typeface="Arial" panose="020B0604020202020204" pitchFamily="34" charset="0"/>
              </a:rPr>
              <a:t>l</a:t>
            </a:r>
            <a:r>
              <a:rPr lang="es-ES" sz="3200" dirty="0">
                <a:solidFill>
                  <a:srgbClr val="231F20"/>
                </a:solidFill>
                <a:latin typeface="Arial" panose="020B0604020202020204" pitchFamily="34" charset="0"/>
                <a:ea typeface="Californian FB" panose="0207040306080B030204" pitchFamily="18" charset="0"/>
                <a:cs typeface="Arial" panose="020B0604020202020204" pitchFamily="34" charset="0"/>
              </a:rPr>
              <a:t>o</a:t>
            </a:r>
            <a:r>
              <a:rPr lang="es-ES" sz="3200" spc="11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3200" dirty="0">
                <a:solidFill>
                  <a:srgbClr val="231F20"/>
                </a:solidFill>
                <a:latin typeface="Arial" panose="020B0604020202020204" pitchFamily="34" charset="0"/>
                <a:ea typeface="Californian FB" panose="0207040306080B030204" pitchFamily="18" charset="0"/>
                <a:cs typeface="Arial" panose="020B0604020202020204" pitchFamily="34" charset="0"/>
              </a:rPr>
              <a:t>que</a:t>
            </a:r>
            <a:r>
              <a:rPr lang="es-ES" sz="3200" spc="11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3200" spc="-5" dirty="0">
                <a:solidFill>
                  <a:srgbClr val="231F20"/>
                </a:solidFill>
                <a:latin typeface="Arial" panose="020B0604020202020204" pitchFamily="34" charset="0"/>
                <a:ea typeface="Californian FB" panose="0207040306080B030204" pitchFamily="18" charset="0"/>
                <a:cs typeface="Arial" panose="020B0604020202020204" pitchFamily="34" charset="0"/>
              </a:rPr>
              <a:t>e</a:t>
            </a:r>
            <a:r>
              <a:rPr lang="es-ES" sz="3200" dirty="0">
                <a:solidFill>
                  <a:srgbClr val="231F20"/>
                </a:solidFill>
                <a:latin typeface="Arial" panose="020B0604020202020204" pitchFamily="34" charset="0"/>
                <a:ea typeface="Californian FB" panose="0207040306080B030204" pitchFamily="18" charset="0"/>
                <a:cs typeface="Arial" panose="020B0604020202020204" pitchFamily="34" charset="0"/>
              </a:rPr>
              <a:t>l</a:t>
            </a:r>
            <a:r>
              <a:rPr lang="es-ES" sz="3200" spc="11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3200" dirty="0">
                <a:solidFill>
                  <a:srgbClr val="231F20"/>
                </a:solidFill>
                <a:latin typeface="Arial" panose="020B0604020202020204" pitchFamily="34" charset="0"/>
                <a:ea typeface="Californian FB" panose="0207040306080B030204" pitchFamily="18" charset="0"/>
                <a:cs typeface="Arial" panose="020B0604020202020204" pitchFamily="34" charset="0"/>
              </a:rPr>
              <a:t>predicador presenta como teoría, </a:t>
            </a:r>
            <a:r>
              <a:rPr lang="es-ES" sz="3200" spc="-5" dirty="0">
                <a:solidFill>
                  <a:srgbClr val="231F20"/>
                </a:solidFill>
                <a:latin typeface="Arial" panose="020B0604020202020204" pitchFamily="34" charset="0"/>
                <a:ea typeface="Californian FB" panose="0207040306080B030204" pitchFamily="18" charset="0"/>
                <a:cs typeface="Arial" panose="020B0604020202020204" pitchFamily="34" charset="0"/>
              </a:rPr>
              <a:t>funciona.</a:t>
            </a:r>
            <a:endParaRPr lang="es-CO" sz="3200" dirty="0">
              <a:effectLst/>
              <a:latin typeface="Arial" panose="020B0604020202020204" pitchFamily="34" charset="0"/>
              <a:ea typeface="Californian FB" panose="0207040306080B030204" pitchFamily="18" charset="0"/>
              <a:cs typeface="Arial" panose="020B0604020202020204" pitchFamily="34" charset="0"/>
            </a:endParaRPr>
          </a:p>
        </p:txBody>
      </p:sp>
    </p:spTree>
    <p:extLst>
      <p:ext uri="{BB962C8B-B14F-4D97-AF65-F5344CB8AC3E}">
        <p14:creationId xmlns:p14="http://schemas.microsoft.com/office/powerpoint/2010/main" val="298363352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0" y="0"/>
            <a:ext cx="12192000" cy="6858000"/>
          </a:xfrm>
          <a:prstGeom prst="rect">
            <a:avLst/>
          </a:prstGeom>
          <a:noFill/>
          <a:ln w="9525">
            <a:noFill/>
            <a:miter lim="800000"/>
            <a:headEnd/>
            <a:tailEnd/>
          </a:ln>
          <a:effectLst/>
        </p:spPr>
      </p:pic>
      <p:sp>
        <p:nvSpPr>
          <p:cNvPr id="4" name="Rectángulo 3"/>
          <p:cNvSpPr/>
          <p:nvPr/>
        </p:nvSpPr>
        <p:spPr>
          <a:xfrm>
            <a:off x="3334328" y="6390260"/>
            <a:ext cx="8857672" cy="400110"/>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lgn="ctr"/>
            <a:r>
              <a:rPr lang="es-ES" sz="2000" b="1" dirty="0">
                <a:ln w="9525">
                  <a:solidFill>
                    <a:schemeClr val="bg1"/>
                  </a:solidFill>
                  <a:prstDash val="solid"/>
                </a:ln>
                <a:effectLst>
                  <a:outerShdw blurRad="12700" dist="38100" dir="2700000" algn="tl" rotWithShape="0">
                    <a:schemeClr val="bg1">
                      <a:lumMod val="50000"/>
                    </a:schemeClr>
                  </a:outerShdw>
                </a:effectLst>
              </a:rPr>
              <a:t>El Arte de </a:t>
            </a:r>
            <a:r>
              <a:rPr lang="es-ES" sz="2000" b="1" dirty="0" smtClean="0">
                <a:ln w="9525">
                  <a:solidFill>
                    <a:schemeClr val="bg1"/>
                  </a:solidFill>
                  <a:prstDash val="solid"/>
                </a:ln>
                <a:effectLst>
                  <a:outerShdw blurRad="12700" dist="38100" dir="2700000" algn="tl" rotWithShape="0">
                    <a:schemeClr val="bg1">
                      <a:lumMod val="50000"/>
                    </a:schemeClr>
                  </a:outerShdw>
                </a:effectLst>
              </a:rPr>
              <a:t>Tomar DECISIONES</a:t>
            </a:r>
            <a:endParaRPr lang="es-ES" sz="2000" b="1" dirty="0">
              <a:ln w="9525">
                <a:solidFill>
                  <a:schemeClr val="bg1"/>
                </a:solidFill>
                <a:prstDash val="solid"/>
              </a:ln>
              <a:effectLst>
                <a:outerShdw blurRad="12700" dist="38100" dir="2700000" algn="tl" rotWithShape="0">
                  <a:schemeClr val="bg1">
                    <a:lumMod val="50000"/>
                  </a:schemeClr>
                </a:outerShdw>
              </a:effectLst>
            </a:endParaRPr>
          </a:p>
        </p:txBody>
      </p:sp>
      <p:sp>
        <p:nvSpPr>
          <p:cNvPr id="2" name="Rectángulo 1"/>
          <p:cNvSpPr/>
          <p:nvPr/>
        </p:nvSpPr>
        <p:spPr>
          <a:xfrm>
            <a:off x="4225637" y="609332"/>
            <a:ext cx="7610764" cy="4947508"/>
          </a:xfrm>
          <a:prstGeom prst="rect">
            <a:avLst/>
          </a:prstGeom>
        </p:spPr>
        <p:txBody>
          <a:bodyPr wrap="square">
            <a:spAutoFit/>
          </a:bodyPr>
          <a:lstStyle/>
          <a:p>
            <a:pPr marL="71755" marR="530225" algn="just">
              <a:spcBef>
                <a:spcPts val="860"/>
              </a:spcBef>
              <a:spcAft>
                <a:spcPts val="0"/>
              </a:spcAft>
            </a:pP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Ahora</a:t>
            </a:r>
            <a:r>
              <a:rPr lang="es-ES" sz="2800" spc="-8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haga</a:t>
            </a:r>
            <a:r>
              <a:rPr lang="es-ES" sz="2800" spc="-8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la</a:t>
            </a:r>
            <a:r>
              <a:rPr lang="es-ES" sz="2800" spc="-8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invitación</a:t>
            </a:r>
            <a:r>
              <a:rPr lang="es-ES" sz="2800" spc="-8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o</a:t>
            </a:r>
            <a:r>
              <a:rPr lang="es-ES" sz="2800" spc="-8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llamado</a:t>
            </a:r>
            <a:r>
              <a:rPr lang="es-ES" sz="2800" spc="-8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a</a:t>
            </a:r>
            <a:r>
              <a:rPr lang="es-ES" sz="2800" spc="-8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decidirse</a:t>
            </a:r>
            <a:r>
              <a:rPr lang="es-ES" sz="2800" spc="-8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por</a:t>
            </a:r>
            <a:r>
              <a:rPr lang="es-ES" sz="2800" spc="-8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Jesús.</a:t>
            </a:r>
            <a:r>
              <a:rPr lang="es-ES" sz="2800" spc="-8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Pero,</a:t>
            </a:r>
            <a:r>
              <a:rPr lang="es-ES" sz="2800" spc="-8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por</a:t>
            </a:r>
            <a:r>
              <a:rPr lang="es-ES" sz="2800" spc="-8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favor,</a:t>
            </a:r>
            <a:r>
              <a:rPr lang="es-ES" sz="2800" spc="-8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b="1" i="1" dirty="0">
                <a:solidFill>
                  <a:srgbClr val="231F20"/>
                </a:solidFill>
                <a:latin typeface="Arial" panose="020B0604020202020204" pitchFamily="34" charset="0"/>
                <a:ea typeface="Californian FB" panose="0207040306080B030204" pitchFamily="18" charset="0"/>
                <a:cs typeface="Arial" panose="020B0604020202020204" pitchFamily="34" charset="0"/>
              </a:rPr>
              <a:t>sea claro y honesto</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 Hay ocasiones en que se llama a las personas para darles una</a:t>
            </a:r>
            <a:r>
              <a:rPr lang="es-ES" sz="2800" spc="-1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revista</a:t>
            </a:r>
            <a:r>
              <a:rPr lang="es-ES" sz="2800" spc="-1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y</a:t>
            </a:r>
            <a:r>
              <a:rPr lang="es-ES" sz="2800" spc="-1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cuando</a:t>
            </a:r>
            <a:r>
              <a:rPr lang="es-ES" sz="2800" spc="-1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ya</a:t>
            </a:r>
            <a:r>
              <a:rPr lang="es-ES" sz="2800" spc="-1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están</a:t>
            </a:r>
            <a:r>
              <a:rPr lang="es-ES" sz="2800" spc="-1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allí,</a:t>
            </a:r>
            <a:r>
              <a:rPr lang="es-ES" sz="2800" spc="-1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entonces</a:t>
            </a:r>
            <a:r>
              <a:rPr lang="es-ES" sz="2800" spc="-1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se</a:t>
            </a:r>
            <a:r>
              <a:rPr lang="es-ES" sz="2800" spc="-1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les</a:t>
            </a:r>
            <a:r>
              <a:rPr lang="es-ES" sz="2800" spc="-1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dice:</a:t>
            </a:r>
            <a:r>
              <a:rPr lang="es-ES" sz="2800" spc="-1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“Gracias</a:t>
            </a:r>
            <a:r>
              <a:rPr lang="es-ES" sz="2800" spc="-1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por</a:t>
            </a:r>
            <a:r>
              <a:rPr lang="es-ES" sz="2800" spc="-1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tomar la decisión de bautizarse en esta iglesia”. </a:t>
            </a:r>
            <a:endParaRPr lang="es-ES" sz="2800" dirty="0" smtClean="0">
              <a:solidFill>
                <a:srgbClr val="231F20"/>
              </a:solidFill>
              <a:latin typeface="Arial" panose="020B0604020202020204" pitchFamily="34" charset="0"/>
              <a:ea typeface="Californian FB" panose="0207040306080B030204" pitchFamily="18" charset="0"/>
              <a:cs typeface="Arial" panose="020B0604020202020204" pitchFamily="34" charset="0"/>
            </a:endParaRPr>
          </a:p>
          <a:p>
            <a:pPr marL="71755" marR="530225" algn="just">
              <a:spcBef>
                <a:spcPts val="860"/>
              </a:spcBef>
              <a:spcAft>
                <a:spcPts val="0"/>
              </a:spcAft>
            </a:pPr>
            <a:r>
              <a:rPr lang="es-ES" sz="2800"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Si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es una invitación o llamado al bautismo</a:t>
            </a:r>
            <a:r>
              <a:rPr lang="es-ES" sz="2800" spc="-2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es</a:t>
            </a:r>
            <a:r>
              <a:rPr lang="es-ES" sz="2800" spc="-1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al</a:t>
            </a:r>
            <a:r>
              <a:rPr lang="es-ES" sz="2800" spc="-1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bautismo,</a:t>
            </a:r>
            <a:r>
              <a:rPr lang="es-ES" sz="2800" spc="-1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si</a:t>
            </a:r>
            <a:r>
              <a:rPr lang="es-ES" sz="2800" spc="-1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es</a:t>
            </a:r>
            <a:r>
              <a:rPr lang="es-ES" sz="2800" spc="-1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para</a:t>
            </a:r>
            <a:r>
              <a:rPr lang="es-ES" sz="2800" spc="-2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orar</a:t>
            </a:r>
            <a:r>
              <a:rPr lang="es-ES" sz="2800" spc="-1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es</a:t>
            </a:r>
            <a:r>
              <a:rPr lang="es-ES" sz="2800" spc="-1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para</a:t>
            </a:r>
            <a:r>
              <a:rPr lang="es-ES" sz="2800" spc="-1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orar,</a:t>
            </a:r>
            <a:r>
              <a:rPr lang="es-ES" sz="2800" spc="-1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si</a:t>
            </a:r>
            <a:r>
              <a:rPr lang="es-ES" sz="2800" spc="-1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es</a:t>
            </a:r>
            <a:r>
              <a:rPr lang="es-ES" sz="2800" spc="-1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para</a:t>
            </a:r>
            <a:r>
              <a:rPr lang="es-ES" sz="2800" spc="-2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entregar</a:t>
            </a:r>
            <a:r>
              <a:rPr lang="es-ES" sz="2800" spc="-1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un detalle es para el</a:t>
            </a:r>
            <a:r>
              <a:rPr lang="es-ES" sz="2800" spc="-2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detalle.</a:t>
            </a:r>
            <a:endParaRPr lang="es-CO" sz="2800" dirty="0">
              <a:latin typeface="Arial" panose="020B0604020202020204" pitchFamily="34" charset="0"/>
              <a:ea typeface="Californian FB" panose="0207040306080B030204" pitchFamily="18" charset="0"/>
              <a:cs typeface="Arial" panose="020B0604020202020204" pitchFamily="34" charset="0"/>
            </a:endParaRPr>
          </a:p>
        </p:txBody>
      </p:sp>
    </p:spTree>
    <p:extLst>
      <p:ext uri="{BB962C8B-B14F-4D97-AF65-F5344CB8AC3E}">
        <p14:creationId xmlns:p14="http://schemas.microsoft.com/office/powerpoint/2010/main" val="301210115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0" y="0"/>
            <a:ext cx="12192000" cy="6858000"/>
          </a:xfrm>
          <a:prstGeom prst="rect">
            <a:avLst/>
          </a:prstGeom>
          <a:noFill/>
          <a:ln w="9525">
            <a:noFill/>
            <a:miter lim="800000"/>
            <a:headEnd/>
            <a:tailEnd/>
          </a:ln>
          <a:effectLst/>
        </p:spPr>
      </p:pic>
      <p:sp>
        <p:nvSpPr>
          <p:cNvPr id="4" name="Rectángulo 3"/>
          <p:cNvSpPr/>
          <p:nvPr/>
        </p:nvSpPr>
        <p:spPr>
          <a:xfrm>
            <a:off x="3334328" y="6390260"/>
            <a:ext cx="8857672" cy="400110"/>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lgn="ctr"/>
            <a:r>
              <a:rPr lang="es-ES" sz="2000" b="1" dirty="0">
                <a:ln w="9525">
                  <a:solidFill>
                    <a:schemeClr val="bg1"/>
                  </a:solidFill>
                  <a:prstDash val="solid"/>
                </a:ln>
                <a:effectLst>
                  <a:outerShdw blurRad="12700" dist="38100" dir="2700000" algn="tl" rotWithShape="0">
                    <a:schemeClr val="bg1">
                      <a:lumMod val="50000"/>
                    </a:schemeClr>
                  </a:outerShdw>
                </a:effectLst>
              </a:rPr>
              <a:t>El Arte de </a:t>
            </a:r>
            <a:r>
              <a:rPr lang="es-ES" sz="2000" b="1" dirty="0" smtClean="0">
                <a:ln w="9525">
                  <a:solidFill>
                    <a:schemeClr val="bg1"/>
                  </a:solidFill>
                  <a:prstDash val="solid"/>
                </a:ln>
                <a:effectLst>
                  <a:outerShdw blurRad="12700" dist="38100" dir="2700000" algn="tl" rotWithShape="0">
                    <a:schemeClr val="bg1">
                      <a:lumMod val="50000"/>
                    </a:schemeClr>
                  </a:outerShdw>
                </a:effectLst>
              </a:rPr>
              <a:t>Tomar DECISIONES</a:t>
            </a:r>
            <a:endParaRPr lang="es-ES" sz="2000" b="1" dirty="0">
              <a:ln w="9525">
                <a:solidFill>
                  <a:schemeClr val="bg1"/>
                </a:solidFill>
                <a:prstDash val="solid"/>
              </a:ln>
              <a:effectLst>
                <a:outerShdw blurRad="12700" dist="38100" dir="2700000" algn="tl" rotWithShape="0">
                  <a:schemeClr val="bg1">
                    <a:lumMod val="50000"/>
                  </a:schemeClr>
                </a:outerShdw>
              </a:effectLst>
            </a:endParaRPr>
          </a:p>
        </p:txBody>
      </p:sp>
      <p:sp>
        <p:nvSpPr>
          <p:cNvPr id="2" name="Rectángulo 1"/>
          <p:cNvSpPr/>
          <p:nvPr/>
        </p:nvSpPr>
        <p:spPr>
          <a:xfrm>
            <a:off x="4248728" y="513293"/>
            <a:ext cx="7416800" cy="4552015"/>
          </a:xfrm>
          <a:prstGeom prst="rect">
            <a:avLst/>
          </a:prstGeom>
        </p:spPr>
        <p:txBody>
          <a:bodyPr wrap="square">
            <a:spAutoFit/>
          </a:bodyPr>
          <a:lstStyle/>
          <a:p>
            <a:pPr marL="71755" marR="529590" algn="ctr">
              <a:lnSpc>
                <a:spcPct val="98000"/>
              </a:lnSpc>
              <a:spcBef>
                <a:spcPts val="720"/>
              </a:spcBef>
              <a:spcAft>
                <a:spcPts val="0"/>
              </a:spcAft>
            </a:pPr>
            <a:r>
              <a:rPr lang="es-ES" sz="2000" b="1" i="1"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EL LLAMADO PUEDE SER ENFATIZADO </a:t>
            </a:r>
          </a:p>
          <a:p>
            <a:pPr marL="71755" marR="529590" algn="ctr">
              <a:lnSpc>
                <a:spcPct val="98000"/>
              </a:lnSpc>
              <a:spcBef>
                <a:spcPts val="720"/>
              </a:spcBef>
              <a:spcAft>
                <a:spcPts val="0"/>
              </a:spcAft>
            </a:pPr>
            <a:r>
              <a:rPr lang="es-ES" sz="2000" b="1" i="1"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CON LA MÚSICA</a:t>
            </a:r>
            <a:r>
              <a:rPr lang="es-ES" sz="2000" b="1" i="1" cap="small"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a:t>
            </a:r>
            <a:r>
              <a:rPr lang="es-ES" sz="2000" b="1" i="1"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  </a:t>
            </a:r>
          </a:p>
          <a:p>
            <a:pPr marL="71755" marR="529590" algn="just">
              <a:lnSpc>
                <a:spcPct val="98000"/>
              </a:lnSpc>
              <a:spcBef>
                <a:spcPts val="720"/>
              </a:spcBef>
              <a:spcAft>
                <a:spcPts val="0"/>
              </a:spcAft>
            </a:pPr>
            <a:r>
              <a:rPr lang="es-ES" sz="2000"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Hay </a:t>
            </a:r>
            <a:r>
              <a:rPr lang="es-ES" sz="2000" spc="-105"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momentos </a:t>
            </a:r>
            <a:r>
              <a:rPr lang="es-ES" sz="2000" spc="-10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spc="-5" dirty="0">
                <a:solidFill>
                  <a:srgbClr val="231F20"/>
                </a:solidFill>
                <a:latin typeface="Arial" panose="020B0604020202020204" pitchFamily="34" charset="0"/>
                <a:ea typeface="Californian FB" panose="0207040306080B030204" pitchFamily="18" charset="0"/>
                <a:cs typeface="Arial" panose="020B0604020202020204" pitchFamily="34" charset="0"/>
              </a:rPr>
              <a:t>e</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n </a:t>
            </a:r>
            <a:r>
              <a:rPr lang="es-ES" sz="2000" spc="-10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que </a:t>
            </a:r>
            <a:r>
              <a:rPr lang="es-ES" sz="2000" spc="-10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con </a:t>
            </a:r>
            <a:r>
              <a:rPr lang="es-ES" sz="2000" spc="-10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spc="-5" dirty="0">
                <a:solidFill>
                  <a:srgbClr val="231F20"/>
                </a:solidFill>
                <a:latin typeface="Arial" panose="020B0604020202020204" pitchFamily="34" charset="0"/>
                <a:ea typeface="Californian FB" panose="0207040306080B030204" pitchFamily="18" charset="0"/>
                <a:cs typeface="Arial" panose="020B0604020202020204" pitchFamily="34" charset="0"/>
              </a:rPr>
              <a:t>las </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palabras</a:t>
            </a:r>
            <a:r>
              <a:rPr lang="es-ES" sz="2000" spc="-6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spc="-5" dirty="0">
                <a:solidFill>
                  <a:srgbClr val="231F20"/>
                </a:solidFill>
                <a:latin typeface="Arial" panose="020B0604020202020204" pitchFamily="34" charset="0"/>
                <a:ea typeface="Californian FB" panose="0207040306080B030204" pitchFamily="18" charset="0"/>
                <a:cs typeface="Arial" panose="020B0604020202020204" pitchFamily="34" charset="0"/>
              </a:rPr>
              <a:t>de</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l</a:t>
            </a:r>
            <a:r>
              <a:rPr lang="es-ES" sz="2000" spc="-6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predicador</a:t>
            </a:r>
            <a:r>
              <a:rPr lang="es-ES" sz="2000" spc="-6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ya</a:t>
            </a:r>
            <a:r>
              <a:rPr lang="es-ES" sz="2000" spc="-6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spc="-5" dirty="0">
                <a:solidFill>
                  <a:srgbClr val="231F20"/>
                </a:solidFill>
                <a:latin typeface="Arial" panose="020B0604020202020204" pitchFamily="34" charset="0"/>
                <a:ea typeface="Californian FB" panose="0207040306080B030204" pitchFamily="18" charset="0"/>
                <a:cs typeface="Arial" panose="020B0604020202020204" pitchFamily="34" charset="0"/>
              </a:rPr>
              <a:t>n</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o</a:t>
            </a:r>
            <a:r>
              <a:rPr lang="es-ES" sz="2000" spc="-6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spc="-5" dirty="0">
                <a:solidFill>
                  <a:srgbClr val="231F20"/>
                </a:solidFill>
                <a:latin typeface="Arial" panose="020B0604020202020204" pitchFamily="34" charset="0"/>
                <a:ea typeface="Californian FB" panose="0207040306080B030204" pitchFamily="18" charset="0"/>
                <a:cs typeface="Arial" panose="020B0604020202020204" pitchFamily="34" charset="0"/>
              </a:rPr>
              <a:t>e</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s</a:t>
            </a:r>
            <a:r>
              <a:rPr lang="es-ES" sz="2000" spc="-6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posible</a:t>
            </a:r>
            <a:r>
              <a:rPr lang="es-ES" sz="2000" spc="-6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spc="-5" dirty="0">
                <a:solidFill>
                  <a:srgbClr val="231F20"/>
                </a:solidFill>
                <a:latin typeface="Arial" panose="020B0604020202020204" pitchFamily="34" charset="0"/>
                <a:ea typeface="Californian FB" panose="0207040306080B030204" pitchFamily="18" charset="0"/>
                <a:cs typeface="Arial" panose="020B0604020202020204" pitchFamily="34" charset="0"/>
              </a:rPr>
              <a:t>llega</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r</a:t>
            </a:r>
            <a:r>
              <a:rPr lang="es-ES" sz="2000" spc="-6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a</a:t>
            </a:r>
            <a:r>
              <a:rPr lang="es-ES" sz="2000" spc="-6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spc="-5" dirty="0">
                <a:solidFill>
                  <a:srgbClr val="231F20"/>
                </a:solidFill>
                <a:latin typeface="Arial" panose="020B0604020202020204" pitchFamily="34" charset="0"/>
                <a:ea typeface="Californian FB" panose="0207040306080B030204" pitchFamily="18" charset="0"/>
                <a:cs typeface="Arial" panose="020B0604020202020204" pitchFamily="34" charset="0"/>
              </a:rPr>
              <a:t>lo</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s</a:t>
            </a:r>
            <a:r>
              <a:rPr lang="es-ES" sz="2000" spc="-6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rincones</a:t>
            </a:r>
            <a:r>
              <a:rPr lang="es-ES" sz="2000" spc="-6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spc="-5" dirty="0">
                <a:solidFill>
                  <a:srgbClr val="231F20"/>
                </a:solidFill>
                <a:latin typeface="Arial" panose="020B0604020202020204" pitchFamily="34" charset="0"/>
                <a:ea typeface="Californian FB" panose="0207040306080B030204" pitchFamily="18" charset="0"/>
                <a:cs typeface="Arial" panose="020B0604020202020204" pitchFamily="34" charset="0"/>
              </a:rPr>
              <a:t>de</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l</a:t>
            </a:r>
            <a:r>
              <a:rPr lang="es-ES" sz="2000" spc="-6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alma</a:t>
            </a:r>
            <a:r>
              <a:rPr lang="es-ES" sz="2000" spc="-6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spc="-5" dirty="0">
                <a:solidFill>
                  <a:srgbClr val="231F20"/>
                </a:solidFill>
                <a:latin typeface="Arial" panose="020B0604020202020204" pitchFamily="34" charset="0"/>
                <a:ea typeface="Californian FB" panose="0207040306080B030204" pitchFamily="18" charset="0"/>
                <a:cs typeface="Arial" panose="020B0604020202020204" pitchFamily="34" charset="0"/>
              </a:rPr>
              <a:t>d</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e</a:t>
            </a:r>
            <a:r>
              <a:rPr lang="es-ES" sz="2000" spc="-6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spc="-5" dirty="0">
                <a:solidFill>
                  <a:srgbClr val="231F20"/>
                </a:solidFill>
                <a:latin typeface="Arial" panose="020B0604020202020204" pitchFamily="34" charset="0"/>
                <a:ea typeface="Californian FB" panose="0207040306080B030204" pitchFamily="18" charset="0"/>
                <a:cs typeface="Arial" panose="020B0604020202020204" pitchFamily="34" charset="0"/>
              </a:rPr>
              <a:t>los </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seres</a:t>
            </a:r>
            <a:r>
              <a:rPr lang="es-ES" sz="2000" spc="-8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humanos,</a:t>
            </a:r>
            <a:r>
              <a:rPr lang="es-ES" sz="2000" spc="-8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spc="-5" dirty="0">
                <a:solidFill>
                  <a:srgbClr val="231F20"/>
                </a:solidFill>
                <a:latin typeface="Arial" panose="020B0604020202020204" pitchFamily="34" charset="0"/>
                <a:ea typeface="Californian FB" panose="0207040306080B030204" pitchFamily="18" charset="0"/>
                <a:cs typeface="Arial" panose="020B0604020202020204" pitchFamily="34" charset="0"/>
              </a:rPr>
              <a:t>e</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n</a:t>
            </a:r>
            <a:r>
              <a:rPr lang="es-ES" sz="2000" spc="-8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spc="-5" dirty="0">
                <a:solidFill>
                  <a:srgbClr val="231F20"/>
                </a:solidFill>
                <a:latin typeface="Arial" panose="020B0604020202020204" pitchFamily="34" charset="0"/>
                <a:ea typeface="Californian FB" panose="0207040306080B030204" pitchFamily="18" charset="0"/>
                <a:cs typeface="Arial" panose="020B0604020202020204" pitchFamily="34" charset="0"/>
              </a:rPr>
              <a:t>esta</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s</a:t>
            </a:r>
            <a:r>
              <a:rPr lang="es-ES" sz="2000" spc="-8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spc="-5" dirty="0">
                <a:solidFill>
                  <a:srgbClr val="231F20"/>
                </a:solidFill>
                <a:latin typeface="Arial" panose="020B0604020202020204" pitchFamily="34" charset="0"/>
                <a:ea typeface="Californian FB" panose="0207040306080B030204" pitchFamily="18" charset="0"/>
                <a:cs typeface="Arial" panose="020B0604020202020204" pitchFamily="34" charset="0"/>
              </a:rPr>
              <a:t>ocasione</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s</a:t>
            </a:r>
            <a:r>
              <a:rPr lang="es-ES" sz="2000" spc="-8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use</a:t>
            </a:r>
            <a:r>
              <a:rPr lang="es-ES" sz="2000" spc="-8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spc="-5" dirty="0">
                <a:solidFill>
                  <a:srgbClr val="231F20"/>
                </a:solidFill>
                <a:latin typeface="Arial" panose="020B0604020202020204" pitchFamily="34" charset="0"/>
                <a:ea typeface="Californian FB" panose="0207040306080B030204" pitchFamily="18" charset="0"/>
                <a:cs typeface="Arial" panose="020B0604020202020204" pitchFamily="34" charset="0"/>
              </a:rPr>
              <a:t>l</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a</a:t>
            </a:r>
            <a:r>
              <a:rPr lang="es-ES" sz="2000" spc="-8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música.</a:t>
            </a:r>
            <a:r>
              <a:rPr lang="es-ES" sz="2000" spc="-8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endParaRPr lang="es-ES" sz="2000" spc="-85" dirty="0" smtClean="0">
              <a:solidFill>
                <a:srgbClr val="231F20"/>
              </a:solidFill>
              <a:latin typeface="Arial" panose="020B0604020202020204" pitchFamily="34" charset="0"/>
              <a:ea typeface="Californian FB" panose="0207040306080B030204" pitchFamily="18" charset="0"/>
              <a:cs typeface="Arial" panose="020B0604020202020204" pitchFamily="34" charset="0"/>
            </a:endParaRPr>
          </a:p>
          <a:p>
            <a:pPr marL="71755" marR="529590" algn="just">
              <a:lnSpc>
                <a:spcPct val="98000"/>
              </a:lnSpc>
              <a:spcBef>
                <a:spcPts val="720"/>
              </a:spcBef>
              <a:spcAft>
                <a:spcPts val="0"/>
              </a:spcAft>
            </a:pPr>
            <a:endParaRPr lang="es-ES" sz="2000" dirty="0" smtClean="0">
              <a:solidFill>
                <a:srgbClr val="231F20"/>
              </a:solidFill>
              <a:latin typeface="Arial" panose="020B0604020202020204" pitchFamily="34" charset="0"/>
              <a:ea typeface="Californian FB" panose="0207040306080B030204" pitchFamily="18" charset="0"/>
              <a:cs typeface="Arial" panose="020B0604020202020204" pitchFamily="34" charset="0"/>
            </a:endParaRPr>
          </a:p>
          <a:p>
            <a:pPr marL="71755" marR="529590" algn="just">
              <a:lnSpc>
                <a:spcPct val="98000"/>
              </a:lnSpc>
              <a:spcBef>
                <a:spcPts val="720"/>
              </a:spcBef>
              <a:spcAft>
                <a:spcPts val="0"/>
              </a:spcAft>
            </a:pPr>
            <a:r>
              <a:rPr lang="es-ES" sz="2000"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Al</a:t>
            </a:r>
            <a:r>
              <a:rPr lang="es-ES" sz="2000" spc="95"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spc="-5" dirty="0">
                <a:solidFill>
                  <a:srgbClr val="231F20"/>
                </a:solidFill>
                <a:latin typeface="Arial" panose="020B0604020202020204" pitchFamily="34" charset="0"/>
                <a:ea typeface="Californian FB" panose="0207040306080B030204" pitchFamily="18" charset="0"/>
                <a:cs typeface="Arial" panose="020B0604020202020204" pitchFamily="34" charset="0"/>
              </a:rPr>
              <a:t>fina</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l</a:t>
            </a:r>
            <a:r>
              <a:rPr lang="es-ES" sz="2000" spc="9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spc="-5" dirty="0">
                <a:solidFill>
                  <a:srgbClr val="231F20"/>
                </a:solidFill>
                <a:latin typeface="Arial" panose="020B0604020202020204" pitchFamily="34" charset="0"/>
                <a:ea typeface="Californian FB" panose="0207040306080B030204" pitchFamily="18" charset="0"/>
                <a:cs typeface="Arial" panose="020B0604020202020204" pitchFamily="34" charset="0"/>
              </a:rPr>
              <a:t>d</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e</a:t>
            </a:r>
            <a:r>
              <a:rPr lang="es-ES" sz="2000" spc="9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spc="-5" dirty="0">
                <a:solidFill>
                  <a:srgbClr val="231F20"/>
                </a:solidFill>
                <a:latin typeface="Arial" panose="020B0604020202020204" pitchFamily="34" charset="0"/>
                <a:ea typeface="Californian FB" panose="0207040306080B030204" pitchFamily="18" charset="0"/>
                <a:cs typeface="Arial" panose="020B0604020202020204" pitchFamily="34" charset="0"/>
              </a:rPr>
              <a:t>l</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a</a:t>
            </a:r>
            <a:r>
              <a:rPr lang="es-ES" sz="2000" spc="9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interpretación,</a:t>
            </a:r>
            <a:r>
              <a:rPr lang="es-ES" sz="2000" spc="9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vuelva</a:t>
            </a:r>
            <a:r>
              <a:rPr lang="es-ES" sz="2000" spc="9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a</a:t>
            </a:r>
            <a:r>
              <a:rPr lang="es-ES" sz="2000" spc="9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hacer </a:t>
            </a:r>
            <a:r>
              <a:rPr lang="es-ES" sz="2000" spc="-5" dirty="0">
                <a:solidFill>
                  <a:srgbClr val="231F20"/>
                </a:solidFill>
                <a:latin typeface="Arial" panose="020B0604020202020204" pitchFamily="34" charset="0"/>
                <a:ea typeface="Californian FB" panose="0207040306080B030204" pitchFamily="18" charset="0"/>
                <a:cs typeface="Arial" panose="020B0604020202020204" pitchFamily="34" charset="0"/>
              </a:rPr>
              <a:t>l</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a </a:t>
            </a:r>
            <a:r>
              <a:rPr lang="es-ES" sz="2000" spc="-7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invitación. </a:t>
            </a:r>
            <a:r>
              <a:rPr lang="es-ES" sz="2000" spc="-7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Y </a:t>
            </a:r>
            <a:r>
              <a:rPr lang="es-ES" sz="2000" spc="-7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spc="-5" dirty="0">
                <a:solidFill>
                  <a:srgbClr val="231F20"/>
                </a:solidFill>
                <a:latin typeface="Arial" panose="020B0604020202020204" pitchFamily="34" charset="0"/>
                <a:ea typeface="Californian FB" panose="0207040306080B030204" pitchFamily="18" charset="0"/>
                <a:cs typeface="Arial" panose="020B0604020202020204" pitchFamily="34" charset="0"/>
              </a:rPr>
              <a:t>est</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a </a:t>
            </a:r>
            <a:r>
              <a:rPr lang="es-ES" sz="2000" spc="-7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tiene </a:t>
            </a:r>
            <a:r>
              <a:rPr lang="es-ES" sz="2000" spc="-7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que </a:t>
            </a:r>
            <a:r>
              <a:rPr lang="es-ES" sz="2000" spc="-7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ser </a:t>
            </a:r>
            <a:r>
              <a:rPr lang="es-ES" sz="2000" spc="-7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spc="-5" dirty="0">
                <a:solidFill>
                  <a:srgbClr val="231F20"/>
                </a:solidFill>
                <a:latin typeface="Arial" panose="020B0604020202020204" pitchFamily="34" charset="0"/>
                <a:ea typeface="Californian FB" panose="0207040306080B030204" pitchFamily="18" charset="0"/>
                <a:cs typeface="Arial" panose="020B0604020202020204" pitchFamily="34" charset="0"/>
              </a:rPr>
              <a:t>direct</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a </a:t>
            </a:r>
            <a:r>
              <a:rPr lang="es-ES" sz="2000" spc="-7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y </a:t>
            </a:r>
            <a:r>
              <a:rPr lang="es-ES" sz="2000" spc="-7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sin </a:t>
            </a:r>
            <a:r>
              <a:rPr lang="es-ES" sz="2000" spc="-7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rodeos. </a:t>
            </a:r>
            <a:r>
              <a:rPr lang="es-ES" sz="2000" spc="-7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endParaRPr lang="es-ES" sz="2000" spc="-75" dirty="0" smtClean="0">
              <a:solidFill>
                <a:srgbClr val="231F20"/>
              </a:solidFill>
              <a:latin typeface="Arial" panose="020B0604020202020204" pitchFamily="34" charset="0"/>
              <a:ea typeface="Californian FB" panose="0207040306080B030204" pitchFamily="18" charset="0"/>
              <a:cs typeface="Arial" panose="020B0604020202020204" pitchFamily="34" charset="0"/>
            </a:endParaRPr>
          </a:p>
          <a:p>
            <a:pPr marL="71755" marR="529590" algn="just">
              <a:lnSpc>
                <a:spcPct val="98000"/>
              </a:lnSpc>
              <a:spcBef>
                <a:spcPts val="720"/>
              </a:spcBef>
              <a:spcAft>
                <a:spcPts val="0"/>
              </a:spcAft>
            </a:pPr>
            <a:endParaRPr lang="es-ES" sz="2000" spc="-75" dirty="0">
              <a:solidFill>
                <a:srgbClr val="231F20"/>
              </a:solidFill>
              <a:latin typeface="Arial" panose="020B0604020202020204" pitchFamily="34" charset="0"/>
              <a:ea typeface="Californian FB" panose="0207040306080B030204" pitchFamily="18" charset="0"/>
              <a:cs typeface="Arial" panose="020B0604020202020204" pitchFamily="34" charset="0"/>
            </a:endParaRPr>
          </a:p>
          <a:p>
            <a:pPr marL="71755" marR="529590" algn="just">
              <a:lnSpc>
                <a:spcPct val="98000"/>
              </a:lnSpc>
              <a:spcBef>
                <a:spcPts val="720"/>
              </a:spcBef>
              <a:spcAft>
                <a:spcPts val="0"/>
              </a:spcAft>
            </a:pPr>
            <a:r>
              <a:rPr lang="es-ES" sz="2000"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La </a:t>
            </a:r>
            <a:r>
              <a:rPr lang="es-ES" sz="2000" spc="-75"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invitación </a:t>
            </a:r>
            <a:r>
              <a:rPr lang="es-ES" sz="2000" spc="-7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o </a:t>
            </a:r>
            <a:r>
              <a:rPr lang="es-ES" sz="2000" spc="-5" dirty="0">
                <a:solidFill>
                  <a:srgbClr val="231F20"/>
                </a:solidFill>
                <a:latin typeface="Arial" panose="020B0604020202020204" pitchFamily="34" charset="0"/>
                <a:ea typeface="Californian FB" panose="0207040306080B030204" pitchFamily="18" charset="0"/>
                <a:cs typeface="Arial" panose="020B0604020202020204" pitchFamily="34" charset="0"/>
              </a:rPr>
              <a:t>llamad</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o</a:t>
            </a:r>
            <a:r>
              <a:rPr lang="es-ES" sz="2000" spc="1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spc="-5" dirty="0">
                <a:solidFill>
                  <a:srgbClr val="231F20"/>
                </a:solidFill>
                <a:latin typeface="Arial" panose="020B0604020202020204" pitchFamily="34" charset="0"/>
                <a:ea typeface="Californian FB" panose="0207040306080B030204" pitchFamily="18" charset="0"/>
                <a:cs typeface="Arial" panose="020B0604020202020204" pitchFamily="34" charset="0"/>
              </a:rPr>
              <a:t>deb</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e</a:t>
            </a:r>
            <a:r>
              <a:rPr lang="es-ES" sz="2000" spc="1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hacerse</a:t>
            </a:r>
            <a:r>
              <a:rPr lang="es-ES" sz="2000" spc="1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con</a:t>
            </a:r>
            <a:r>
              <a:rPr lang="es-ES" sz="2000" spc="1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autoridad</a:t>
            </a:r>
            <a:r>
              <a:rPr lang="es-ES" sz="2000" spc="1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y</a:t>
            </a:r>
            <a:r>
              <a:rPr lang="es-ES" sz="2000" spc="1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seguridad,</a:t>
            </a:r>
            <a:r>
              <a:rPr lang="es-ES" sz="2000" spc="1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pues</a:t>
            </a:r>
            <a:r>
              <a:rPr lang="es-ES" sz="2000" spc="1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spc="-5" dirty="0">
                <a:solidFill>
                  <a:srgbClr val="231F20"/>
                </a:solidFill>
                <a:latin typeface="Arial" panose="020B0604020202020204" pitchFamily="34" charset="0"/>
                <a:ea typeface="Californian FB" panose="0207040306080B030204" pitchFamily="18" charset="0"/>
                <a:cs typeface="Arial" panose="020B0604020202020204" pitchFamily="34" charset="0"/>
              </a:rPr>
              <a:t>n</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o</a:t>
            </a:r>
            <a:r>
              <a:rPr lang="es-ES" sz="2000" spc="1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spc="-5" dirty="0">
                <a:solidFill>
                  <a:srgbClr val="231F20"/>
                </a:solidFill>
                <a:latin typeface="Arial" panose="020B0604020202020204" pitchFamily="34" charset="0"/>
                <a:ea typeface="Californian FB" panose="0207040306080B030204" pitchFamily="18" charset="0"/>
                <a:cs typeface="Arial" panose="020B0604020202020204" pitchFamily="34" charset="0"/>
              </a:rPr>
              <a:t>e</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s</a:t>
            </a:r>
            <a:r>
              <a:rPr lang="es-ES" sz="2000" spc="1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spc="-5" dirty="0">
                <a:solidFill>
                  <a:srgbClr val="231F20"/>
                </a:solidFill>
                <a:latin typeface="Arial" panose="020B0604020202020204" pitchFamily="34" charset="0"/>
                <a:ea typeface="Californian FB" panose="0207040306080B030204" pitchFamily="18" charset="0"/>
                <a:cs typeface="Arial" panose="020B0604020202020204" pitchFamily="34" charset="0"/>
              </a:rPr>
              <a:t>e</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l</a:t>
            </a:r>
            <a:r>
              <a:rPr lang="es-ES" sz="2000" spc="1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predicador quien</a:t>
            </a:r>
            <a:r>
              <a:rPr lang="es-ES" sz="2000" spc="-1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spc="-5" dirty="0">
                <a:solidFill>
                  <a:srgbClr val="231F20"/>
                </a:solidFill>
                <a:latin typeface="Arial" panose="020B0604020202020204" pitchFamily="34" charset="0"/>
                <a:ea typeface="Californian FB" panose="0207040306080B030204" pitchFamily="18" charset="0"/>
                <a:cs typeface="Arial" panose="020B0604020202020204" pitchFamily="34" charset="0"/>
              </a:rPr>
              <a:t>llama</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a:t>
            </a:r>
            <a:r>
              <a:rPr lang="es-ES" sz="2000" spc="-1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sino</a:t>
            </a:r>
            <a:r>
              <a:rPr lang="es-ES" sz="2000" spc="-1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spc="-5" dirty="0">
                <a:solidFill>
                  <a:srgbClr val="231F20"/>
                </a:solidFill>
                <a:latin typeface="Arial" panose="020B0604020202020204" pitchFamily="34" charset="0"/>
                <a:ea typeface="Californian FB" panose="0207040306080B030204" pitchFamily="18" charset="0"/>
                <a:cs typeface="Arial" panose="020B0604020202020204" pitchFamily="34" charset="0"/>
              </a:rPr>
              <a:t>e</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l</a:t>
            </a:r>
            <a:r>
              <a:rPr lang="es-ES" sz="2000" spc="-1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spc="-5" dirty="0">
                <a:solidFill>
                  <a:srgbClr val="231F20"/>
                </a:solidFill>
                <a:latin typeface="Arial" panose="020B0604020202020204" pitchFamily="34" charset="0"/>
                <a:ea typeface="Californian FB" panose="0207040306080B030204" pitchFamily="18" charset="0"/>
                <a:cs typeface="Arial" panose="020B0604020202020204" pitchFamily="34" charset="0"/>
              </a:rPr>
              <a:t>Espírit</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u</a:t>
            </a:r>
            <a:r>
              <a:rPr lang="es-ES" sz="2000" spc="-1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Santo</a:t>
            </a:r>
            <a:r>
              <a:rPr lang="es-ES" sz="2000" spc="-1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quien</a:t>
            </a:r>
            <a:r>
              <a:rPr lang="es-ES" sz="2000" spc="-1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redarguye</a:t>
            </a:r>
            <a:r>
              <a:rPr lang="es-ES" sz="2000" spc="-1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y</a:t>
            </a:r>
            <a:r>
              <a:rPr lang="es-ES" sz="2000" spc="-1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convence</a:t>
            </a:r>
            <a:r>
              <a:rPr lang="es-ES" sz="2000" spc="-1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spc="-5" dirty="0">
                <a:solidFill>
                  <a:srgbClr val="231F20"/>
                </a:solidFill>
                <a:latin typeface="Arial" panose="020B0604020202020204" pitchFamily="34" charset="0"/>
                <a:ea typeface="Californian FB" panose="0207040306080B030204" pitchFamily="18" charset="0"/>
                <a:cs typeface="Arial" panose="020B0604020202020204" pitchFamily="34" charset="0"/>
              </a:rPr>
              <a:t>d</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e</a:t>
            </a:r>
            <a:r>
              <a:rPr lang="es-ES" sz="2000" spc="-1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pecado. </a:t>
            </a:r>
            <a:r>
              <a:rPr lang="es-ES" sz="2000" spc="-5" dirty="0">
                <a:solidFill>
                  <a:srgbClr val="231F20"/>
                </a:solidFill>
                <a:latin typeface="Arial" panose="020B0604020202020204" pitchFamily="34" charset="0"/>
                <a:ea typeface="Californian FB" panose="0207040306080B030204" pitchFamily="18" charset="0"/>
                <a:cs typeface="Arial" panose="020B0604020202020204" pitchFamily="34" charset="0"/>
              </a:rPr>
              <a:t>E</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l</a:t>
            </a:r>
            <a:r>
              <a:rPr lang="es-ES" sz="2000" spc="-5" dirty="0">
                <a:solidFill>
                  <a:srgbClr val="231F20"/>
                </a:solidFill>
                <a:latin typeface="Arial" panose="020B0604020202020204" pitchFamily="34" charset="0"/>
                <a:ea typeface="Californian FB" panose="0207040306080B030204" pitchFamily="18" charset="0"/>
                <a:cs typeface="Arial" panose="020B0604020202020204" pitchFamily="34" charset="0"/>
              </a:rPr>
              <a:t> evangelist</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a</a:t>
            </a:r>
            <a:r>
              <a:rPr lang="es-ES" sz="2000" spc="-5" dirty="0">
                <a:solidFill>
                  <a:srgbClr val="231F20"/>
                </a:solidFill>
                <a:latin typeface="Arial" panose="020B0604020202020204" pitchFamily="34" charset="0"/>
                <a:ea typeface="Californian FB" panose="0207040306080B030204" pitchFamily="18" charset="0"/>
                <a:cs typeface="Arial" panose="020B0604020202020204" pitchFamily="34" charset="0"/>
              </a:rPr>
              <a:t> e</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s</a:t>
            </a:r>
            <a:r>
              <a:rPr lang="es-ES" sz="2000" spc="-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simplemente </a:t>
            </a:r>
            <a:r>
              <a:rPr lang="es-ES" sz="2000" spc="-5" dirty="0">
                <a:solidFill>
                  <a:srgbClr val="231F20"/>
                </a:solidFill>
                <a:latin typeface="Arial" panose="020B0604020202020204" pitchFamily="34" charset="0"/>
                <a:ea typeface="Californian FB" panose="0207040306080B030204" pitchFamily="18" charset="0"/>
                <a:cs typeface="Arial" panose="020B0604020202020204" pitchFamily="34" charset="0"/>
              </a:rPr>
              <a:t>e</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l</a:t>
            </a:r>
            <a:r>
              <a:rPr lang="es-ES" sz="2000" spc="-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dirty="0">
                <a:solidFill>
                  <a:srgbClr val="231F20"/>
                </a:solidFill>
                <a:latin typeface="Arial" panose="020B0604020202020204" pitchFamily="34" charset="0"/>
                <a:ea typeface="Californian FB" panose="0207040306080B030204" pitchFamily="18" charset="0"/>
                <a:cs typeface="Arial" panose="020B0604020202020204" pitchFamily="34" charset="0"/>
              </a:rPr>
              <a:t>instrumento humano.</a:t>
            </a:r>
            <a:endParaRPr lang="es-CO" sz="2000" dirty="0">
              <a:latin typeface="Arial" panose="020B0604020202020204" pitchFamily="34" charset="0"/>
              <a:ea typeface="Californian FB" panose="0207040306080B030204" pitchFamily="18" charset="0"/>
              <a:cs typeface="Arial" panose="020B0604020202020204" pitchFamily="34" charset="0"/>
            </a:endParaRPr>
          </a:p>
        </p:txBody>
      </p:sp>
    </p:spTree>
    <p:extLst>
      <p:ext uri="{BB962C8B-B14F-4D97-AF65-F5344CB8AC3E}">
        <p14:creationId xmlns:p14="http://schemas.microsoft.com/office/powerpoint/2010/main" val="83085395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Ver las imágenes de orige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p:spPr>
        <p:style>
          <a:lnRef idx="2">
            <a:schemeClr val="accent5">
              <a:shade val="50000"/>
            </a:schemeClr>
          </a:lnRef>
          <a:fillRef idx="1">
            <a:schemeClr val="accent5"/>
          </a:fillRef>
          <a:effectRef idx="0">
            <a:schemeClr val="accent5"/>
          </a:effectRef>
          <a:fontRef idx="minor">
            <a:schemeClr val="lt1"/>
          </a:fontRef>
        </p:style>
      </p:pic>
      <p:sp>
        <p:nvSpPr>
          <p:cNvPr id="2" name="CuadroTexto 1"/>
          <p:cNvSpPr txBox="1"/>
          <p:nvPr/>
        </p:nvSpPr>
        <p:spPr>
          <a:xfrm>
            <a:off x="9393382" y="5763492"/>
            <a:ext cx="2798618" cy="646331"/>
          </a:xfrm>
          <a:prstGeom prst="rect">
            <a:avLst/>
          </a:prstGeom>
        </p:spPr>
        <p:style>
          <a:lnRef idx="1">
            <a:schemeClr val="dk1"/>
          </a:lnRef>
          <a:fillRef idx="3">
            <a:schemeClr val="dk1"/>
          </a:fillRef>
          <a:effectRef idx="2">
            <a:schemeClr val="dk1"/>
          </a:effectRef>
          <a:fontRef idx="minor">
            <a:schemeClr val="lt1"/>
          </a:fontRef>
        </p:style>
        <p:txBody>
          <a:bodyPr wrap="square" rtlCol="0">
            <a:spAutoFit/>
          </a:bodyPr>
          <a:lstStyle/>
          <a:p>
            <a:r>
              <a:rPr lang="es-CO" dirty="0"/>
              <a:t> </a:t>
            </a:r>
            <a:r>
              <a:rPr lang="es-CO" dirty="0" smtClean="0"/>
              <a:t>                                            </a:t>
            </a:r>
          </a:p>
          <a:p>
            <a:endParaRPr lang="es-CO" dirty="0" smtClean="0"/>
          </a:p>
        </p:txBody>
      </p:sp>
      <p:sp>
        <p:nvSpPr>
          <p:cNvPr id="3" name="Rectángulo 2"/>
          <p:cNvSpPr/>
          <p:nvPr/>
        </p:nvSpPr>
        <p:spPr>
          <a:xfrm>
            <a:off x="6148580" y="427335"/>
            <a:ext cx="5473614" cy="2585323"/>
          </a:xfrm>
          <a:prstGeom prst="rect">
            <a:avLst/>
          </a:prstGeom>
          <a:noFill/>
        </p:spPr>
        <p:txBody>
          <a:bodyPr wrap="none" lIns="91440" tIns="45720" rIns="91440" bIns="45720">
            <a:spAutoFit/>
          </a:bodyPr>
          <a:lstStyle/>
          <a:p>
            <a:pPr algn="ctr"/>
            <a:r>
              <a:rPr lang="es-ES" sz="5400" b="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5. TODO SERMÓN </a:t>
            </a:r>
          </a:p>
          <a:p>
            <a:pPr algn="ctr"/>
            <a:r>
              <a:rPr lang="es-ES" sz="54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DEBE TENER</a:t>
            </a:r>
          </a:p>
          <a:p>
            <a:pPr algn="ctr"/>
            <a:r>
              <a:rPr lang="es-ES" sz="5400" b="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UN LLAMADO</a:t>
            </a:r>
            <a:endParaRPr lang="es-ES" sz="5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Tree>
    <p:extLst>
      <p:ext uri="{BB962C8B-B14F-4D97-AF65-F5344CB8AC3E}">
        <p14:creationId xmlns:p14="http://schemas.microsoft.com/office/powerpoint/2010/main" val="7060528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0" y="0"/>
            <a:ext cx="12192000" cy="6858000"/>
          </a:xfrm>
          <a:prstGeom prst="rect">
            <a:avLst/>
          </a:prstGeom>
          <a:noFill/>
          <a:ln w="9525">
            <a:noFill/>
            <a:miter lim="800000"/>
            <a:headEnd/>
            <a:tailEnd/>
          </a:ln>
          <a:effectLst/>
        </p:spPr>
      </p:pic>
      <p:sp>
        <p:nvSpPr>
          <p:cNvPr id="4" name="Rectángulo 3"/>
          <p:cNvSpPr/>
          <p:nvPr/>
        </p:nvSpPr>
        <p:spPr>
          <a:xfrm>
            <a:off x="3334328" y="6390260"/>
            <a:ext cx="8857672" cy="400110"/>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lgn="ctr"/>
            <a:r>
              <a:rPr lang="es-ES" sz="2000" b="1" dirty="0">
                <a:ln w="9525">
                  <a:solidFill>
                    <a:schemeClr val="bg1"/>
                  </a:solidFill>
                  <a:prstDash val="solid"/>
                </a:ln>
                <a:effectLst>
                  <a:outerShdw blurRad="12700" dist="38100" dir="2700000" algn="tl" rotWithShape="0">
                    <a:schemeClr val="bg1">
                      <a:lumMod val="50000"/>
                    </a:schemeClr>
                  </a:outerShdw>
                </a:effectLst>
              </a:rPr>
              <a:t>El Arte de </a:t>
            </a:r>
            <a:r>
              <a:rPr lang="es-ES" sz="2000" b="1" dirty="0" smtClean="0">
                <a:ln w="9525">
                  <a:solidFill>
                    <a:schemeClr val="bg1"/>
                  </a:solidFill>
                  <a:prstDash val="solid"/>
                </a:ln>
                <a:effectLst>
                  <a:outerShdw blurRad="12700" dist="38100" dir="2700000" algn="tl" rotWithShape="0">
                    <a:schemeClr val="bg1">
                      <a:lumMod val="50000"/>
                    </a:schemeClr>
                  </a:outerShdw>
                </a:effectLst>
              </a:rPr>
              <a:t>Tomar DECISIONES</a:t>
            </a:r>
            <a:endParaRPr lang="es-ES" sz="2000" b="1" dirty="0">
              <a:ln w="9525">
                <a:solidFill>
                  <a:schemeClr val="bg1"/>
                </a:solidFill>
                <a:prstDash val="solid"/>
              </a:ln>
              <a:effectLst>
                <a:outerShdw blurRad="12700" dist="38100" dir="2700000" algn="tl" rotWithShape="0">
                  <a:schemeClr val="bg1">
                    <a:lumMod val="50000"/>
                  </a:schemeClr>
                </a:outerShdw>
              </a:effectLst>
            </a:endParaRPr>
          </a:p>
        </p:txBody>
      </p:sp>
      <p:sp>
        <p:nvSpPr>
          <p:cNvPr id="2" name="Rectángulo 1"/>
          <p:cNvSpPr/>
          <p:nvPr/>
        </p:nvSpPr>
        <p:spPr>
          <a:xfrm>
            <a:off x="4715164" y="1110873"/>
            <a:ext cx="6096000" cy="4524315"/>
          </a:xfrm>
          <a:prstGeom prst="rect">
            <a:avLst/>
          </a:prstGeom>
        </p:spPr>
        <p:txBody>
          <a:bodyPr>
            <a:spAutoFit/>
          </a:bodyPr>
          <a:lstStyle/>
          <a:p>
            <a:pPr algn="ctr"/>
            <a:r>
              <a:rPr lang="es-ES" sz="3200" b="1"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a:t>
            </a:r>
            <a:r>
              <a:rPr lang="es-ES" sz="3200" b="1" dirty="0">
                <a:solidFill>
                  <a:srgbClr val="231F20"/>
                </a:solidFill>
                <a:latin typeface="Arial" panose="020B0604020202020204" pitchFamily="34" charset="0"/>
                <a:ea typeface="Californian FB" panose="0207040306080B030204" pitchFamily="18" charset="0"/>
                <a:cs typeface="Arial" panose="020B0604020202020204" pitchFamily="34" charset="0"/>
              </a:rPr>
              <a:t>En</a:t>
            </a:r>
            <a:r>
              <a:rPr lang="es-ES" sz="3200" b="1" spc="-12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3200" b="1" dirty="0">
                <a:solidFill>
                  <a:srgbClr val="231F20"/>
                </a:solidFill>
                <a:latin typeface="Arial" panose="020B0604020202020204" pitchFamily="34" charset="0"/>
                <a:ea typeface="Californian FB" panose="0207040306080B030204" pitchFamily="18" charset="0"/>
                <a:cs typeface="Arial" panose="020B0604020202020204" pitchFamily="34" charset="0"/>
              </a:rPr>
              <a:t>todo</a:t>
            </a:r>
            <a:r>
              <a:rPr lang="es-ES" sz="3200" b="1" spc="-12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3200" b="1" dirty="0">
                <a:solidFill>
                  <a:srgbClr val="231F20"/>
                </a:solidFill>
                <a:latin typeface="Arial" panose="020B0604020202020204" pitchFamily="34" charset="0"/>
                <a:ea typeface="Californian FB" panose="0207040306080B030204" pitchFamily="18" charset="0"/>
                <a:cs typeface="Arial" panose="020B0604020202020204" pitchFamily="34" charset="0"/>
              </a:rPr>
              <a:t>discurso</a:t>
            </a:r>
            <a:r>
              <a:rPr lang="es-ES" sz="3200" b="1" spc="-13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3200" b="1" dirty="0">
                <a:solidFill>
                  <a:srgbClr val="231F20"/>
                </a:solidFill>
                <a:latin typeface="Arial" panose="020B0604020202020204" pitchFamily="34" charset="0"/>
                <a:ea typeface="Californian FB" panose="0207040306080B030204" pitchFamily="18" charset="0"/>
                <a:cs typeface="Arial" panose="020B0604020202020204" pitchFamily="34" charset="0"/>
              </a:rPr>
              <a:t>debieran</a:t>
            </a:r>
            <a:r>
              <a:rPr lang="es-ES" sz="3200" b="1" spc="-12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3200" b="1" dirty="0">
                <a:solidFill>
                  <a:srgbClr val="231F20"/>
                </a:solidFill>
                <a:latin typeface="Arial" panose="020B0604020202020204" pitchFamily="34" charset="0"/>
                <a:ea typeface="Californian FB" panose="0207040306080B030204" pitchFamily="18" charset="0"/>
                <a:cs typeface="Arial" panose="020B0604020202020204" pitchFamily="34" charset="0"/>
              </a:rPr>
              <a:t>efectuarse</a:t>
            </a:r>
            <a:r>
              <a:rPr lang="es-ES" sz="3200" b="1" spc="-12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3200" b="1"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fervorosos</a:t>
            </a:r>
            <a:r>
              <a:rPr lang="es-ES" sz="3200" b="1" spc="-60"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3200" b="1" dirty="0">
                <a:solidFill>
                  <a:srgbClr val="231F20"/>
                </a:solidFill>
                <a:latin typeface="Arial" panose="020B0604020202020204" pitchFamily="34" charset="0"/>
                <a:ea typeface="Californian FB" panose="0207040306080B030204" pitchFamily="18" charset="0"/>
                <a:cs typeface="Arial" panose="020B0604020202020204" pitchFamily="34" charset="0"/>
              </a:rPr>
              <a:t>llamamientos</a:t>
            </a:r>
            <a:r>
              <a:rPr lang="es-ES" sz="3200" b="1" spc="-6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3200" b="1" dirty="0">
                <a:solidFill>
                  <a:srgbClr val="231F20"/>
                </a:solidFill>
                <a:latin typeface="Arial" panose="020B0604020202020204" pitchFamily="34" charset="0"/>
                <a:ea typeface="Californian FB" panose="0207040306080B030204" pitchFamily="18" charset="0"/>
                <a:cs typeface="Arial" panose="020B0604020202020204" pitchFamily="34" charset="0"/>
              </a:rPr>
              <a:t>a</a:t>
            </a:r>
            <a:r>
              <a:rPr lang="es-ES" sz="3200" b="1" spc="-6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3200" b="1" dirty="0">
                <a:solidFill>
                  <a:srgbClr val="231F20"/>
                </a:solidFill>
                <a:latin typeface="Arial" panose="020B0604020202020204" pitchFamily="34" charset="0"/>
                <a:ea typeface="Californian FB" panose="0207040306080B030204" pitchFamily="18" charset="0"/>
                <a:cs typeface="Arial" panose="020B0604020202020204" pitchFamily="34" charset="0"/>
              </a:rPr>
              <a:t>los</a:t>
            </a:r>
            <a:r>
              <a:rPr lang="es-ES" sz="3200" b="1" spc="-6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3200" b="1" dirty="0">
                <a:solidFill>
                  <a:srgbClr val="231F20"/>
                </a:solidFill>
                <a:latin typeface="Arial" panose="020B0604020202020204" pitchFamily="34" charset="0"/>
                <a:ea typeface="Californian FB" panose="0207040306080B030204" pitchFamily="18" charset="0"/>
                <a:cs typeface="Arial" panose="020B0604020202020204" pitchFamily="34" charset="0"/>
              </a:rPr>
              <a:t>oyentes</a:t>
            </a:r>
            <a:r>
              <a:rPr lang="es-ES" sz="3200" b="1" spc="-6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3200" b="1" dirty="0">
                <a:solidFill>
                  <a:srgbClr val="231F20"/>
                </a:solidFill>
                <a:latin typeface="Arial" panose="020B0604020202020204" pitchFamily="34" charset="0"/>
                <a:ea typeface="Californian FB" panose="0207040306080B030204" pitchFamily="18" charset="0"/>
                <a:cs typeface="Arial" panose="020B0604020202020204" pitchFamily="34" charset="0"/>
              </a:rPr>
              <a:t>para</a:t>
            </a:r>
            <a:r>
              <a:rPr lang="es-ES" sz="3200" b="1" spc="-6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3200" b="1" dirty="0">
                <a:solidFill>
                  <a:srgbClr val="231F20"/>
                </a:solidFill>
                <a:latin typeface="Arial" panose="020B0604020202020204" pitchFamily="34" charset="0"/>
                <a:ea typeface="Californian FB" panose="0207040306080B030204" pitchFamily="18" charset="0"/>
                <a:cs typeface="Arial" panose="020B0604020202020204" pitchFamily="34" charset="0"/>
              </a:rPr>
              <a:t>que</a:t>
            </a:r>
            <a:r>
              <a:rPr lang="es-ES" sz="3200" b="1" spc="-6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3200" b="1" dirty="0">
                <a:solidFill>
                  <a:srgbClr val="231F20"/>
                </a:solidFill>
                <a:latin typeface="Arial" panose="020B0604020202020204" pitchFamily="34" charset="0"/>
                <a:ea typeface="Californian FB" panose="0207040306080B030204" pitchFamily="18" charset="0"/>
                <a:cs typeface="Arial" panose="020B0604020202020204" pitchFamily="34" charset="0"/>
              </a:rPr>
              <a:t>abandonen</a:t>
            </a:r>
            <a:r>
              <a:rPr lang="es-ES" sz="3200" b="1" spc="-6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3200" b="1" dirty="0">
                <a:solidFill>
                  <a:srgbClr val="231F20"/>
                </a:solidFill>
                <a:latin typeface="Arial" panose="020B0604020202020204" pitchFamily="34" charset="0"/>
                <a:ea typeface="Californian FB" panose="0207040306080B030204" pitchFamily="18" charset="0"/>
                <a:cs typeface="Arial" panose="020B0604020202020204" pitchFamily="34" charset="0"/>
              </a:rPr>
              <a:t>sus</a:t>
            </a:r>
            <a:r>
              <a:rPr lang="es-ES" sz="3200" b="1" spc="-6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3200" b="1" dirty="0">
                <a:solidFill>
                  <a:srgbClr val="231F20"/>
                </a:solidFill>
                <a:latin typeface="Arial" panose="020B0604020202020204" pitchFamily="34" charset="0"/>
                <a:ea typeface="Californian FB" panose="0207040306080B030204" pitchFamily="18" charset="0"/>
                <a:cs typeface="Arial" panose="020B0604020202020204" pitchFamily="34" charset="0"/>
              </a:rPr>
              <a:t>pecados y se vuelvan a Cristo</a:t>
            </a:r>
            <a:r>
              <a:rPr lang="es-ES" sz="3200" b="1"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a:t>
            </a:r>
          </a:p>
          <a:p>
            <a:pPr algn="ctr"/>
            <a:endParaRPr lang="es-ES" sz="3200" b="1" dirty="0">
              <a:solidFill>
                <a:srgbClr val="231F20"/>
              </a:solidFill>
              <a:latin typeface="Arial" panose="020B0604020202020204" pitchFamily="34" charset="0"/>
              <a:ea typeface="Californian FB" panose="0207040306080B030204" pitchFamily="18" charset="0"/>
              <a:cs typeface="Arial" panose="020B0604020202020204" pitchFamily="34" charset="0"/>
            </a:endParaRPr>
          </a:p>
          <a:p>
            <a:pPr algn="ctr"/>
            <a:r>
              <a:rPr lang="es-ES" sz="3200"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3200" i="1" dirty="0">
                <a:solidFill>
                  <a:srgbClr val="231F20"/>
                </a:solidFill>
                <a:latin typeface="Arial" panose="020B0604020202020204" pitchFamily="34" charset="0"/>
                <a:ea typeface="Californian FB" panose="0207040306080B030204" pitchFamily="18" charset="0"/>
                <a:cs typeface="Arial" panose="020B0604020202020204" pitchFamily="34" charset="0"/>
              </a:rPr>
              <a:t>Testimonies </a:t>
            </a:r>
            <a:r>
              <a:rPr lang="es-ES" sz="3200" i="1" dirty="0" err="1">
                <a:solidFill>
                  <a:srgbClr val="231F20"/>
                </a:solidFill>
                <a:latin typeface="Arial" panose="020B0604020202020204" pitchFamily="34" charset="0"/>
                <a:ea typeface="Californian FB" panose="0207040306080B030204" pitchFamily="18" charset="0"/>
                <a:cs typeface="Arial" panose="020B0604020202020204" pitchFamily="34" charset="0"/>
              </a:rPr>
              <a:t>for</a:t>
            </a:r>
            <a:r>
              <a:rPr lang="es-ES" sz="3200" i="1"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3200" i="1" dirty="0" err="1">
                <a:solidFill>
                  <a:srgbClr val="231F20"/>
                </a:solidFill>
                <a:latin typeface="Arial" panose="020B0604020202020204" pitchFamily="34" charset="0"/>
                <a:ea typeface="Californian FB" panose="0207040306080B030204" pitchFamily="18" charset="0"/>
                <a:cs typeface="Arial" panose="020B0604020202020204" pitchFamily="34" charset="0"/>
              </a:rPr>
              <a:t>the</a:t>
            </a:r>
            <a:r>
              <a:rPr lang="es-ES" sz="3200" i="1"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3200" i="1" dirty="0" err="1">
                <a:solidFill>
                  <a:srgbClr val="231F20"/>
                </a:solidFill>
                <a:latin typeface="Arial" panose="020B0604020202020204" pitchFamily="34" charset="0"/>
                <a:ea typeface="Californian FB" panose="0207040306080B030204" pitchFamily="18" charset="0"/>
                <a:cs typeface="Arial" panose="020B0604020202020204" pitchFamily="34" charset="0"/>
              </a:rPr>
              <a:t>Church</a:t>
            </a:r>
            <a:r>
              <a:rPr lang="es-ES" sz="3200" i="1"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endParaRPr lang="es-ES" sz="3200" i="1" dirty="0" smtClean="0">
              <a:solidFill>
                <a:srgbClr val="231F20"/>
              </a:solidFill>
              <a:latin typeface="Arial" panose="020B0604020202020204" pitchFamily="34" charset="0"/>
              <a:ea typeface="Californian FB" panose="0207040306080B030204" pitchFamily="18" charset="0"/>
              <a:cs typeface="Arial" panose="020B0604020202020204" pitchFamily="34" charset="0"/>
            </a:endParaRPr>
          </a:p>
          <a:p>
            <a:pPr algn="ctr"/>
            <a:r>
              <a:rPr lang="es-ES" sz="3200" i="1"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vol</a:t>
            </a:r>
            <a:r>
              <a:rPr lang="es-ES" sz="3200" i="1" dirty="0">
                <a:solidFill>
                  <a:srgbClr val="231F20"/>
                </a:solidFill>
                <a:latin typeface="Arial" panose="020B0604020202020204" pitchFamily="34" charset="0"/>
                <a:ea typeface="Californian FB" panose="0207040306080B030204" pitchFamily="18" charset="0"/>
                <a:cs typeface="Arial" panose="020B0604020202020204" pitchFamily="34" charset="0"/>
              </a:rPr>
              <a:t>. 4, pág. 396. </a:t>
            </a:r>
            <a:endParaRPr lang="es-CO" sz="32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0130719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lana\Documents\ppts igreja\hebert 2015\ESPANHOL\latera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4" descr="http://apologista.files.wordpress.com/2010/07/predicando1.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77745" y="1246909"/>
            <a:ext cx="3214255" cy="4803953"/>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1"/>
          <p:cNvSpPr/>
          <p:nvPr/>
        </p:nvSpPr>
        <p:spPr>
          <a:xfrm>
            <a:off x="8682182" y="0"/>
            <a:ext cx="3509818" cy="1077218"/>
          </a:xfrm>
          <a:prstGeom prst="rect">
            <a:avLst/>
          </a:prstGeom>
        </p:spPr>
        <p:style>
          <a:lnRef idx="3">
            <a:schemeClr val="lt1"/>
          </a:lnRef>
          <a:fillRef idx="1">
            <a:schemeClr val="dk1"/>
          </a:fillRef>
          <a:effectRef idx="1">
            <a:schemeClr val="dk1"/>
          </a:effectRef>
          <a:fontRef idx="minor">
            <a:schemeClr val="lt1"/>
          </a:fontRef>
        </p:style>
        <p:txBody>
          <a:bodyPr wrap="square" lIns="91440" tIns="45720" rIns="91440" bIns="45720">
            <a:spAutoFit/>
          </a:bodyPr>
          <a:lstStyle/>
          <a:p>
            <a:pPr algn="ctr"/>
            <a:r>
              <a:rPr lang="es-ES" sz="32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El Arte de Tomar</a:t>
            </a:r>
          </a:p>
          <a:p>
            <a:pPr algn="ctr"/>
            <a:r>
              <a:rPr lang="es-ES" sz="3200" b="1" dirty="0" smtClean="0">
                <a:ln w="9525">
                  <a:solidFill>
                    <a:schemeClr val="bg1"/>
                  </a:solidFill>
                  <a:prstDash val="solid"/>
                </a:ln>
                <a:effectLst>
                  <a:outerShdw blurRad="12700" dist="38100" dir="2700000" algn="tl" rotWithShape="0">
                    <a:schemeClr val="bg1">
                      <a:lumMod val="50000"/>
                    </a:schemeClr>
                  </a:outerShdw>
                </a:effectLst>
              </a:rPr>
              <a:t>DECISIONES</a:t>
            </a:r>
            <a:endParaRPr lang="es-ES" sz="32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6" name="Rectángulo 5"/>
          <p:cNvSpPr/>
          <p:nvPr/>
        </p:nvSpPr>
        <p:spPr>
          <a:xfrm>
            <a:off x="1625599" y="1951427"/>
            <a:ext cx="6530110" cy="2677656"/>
          </a:xfrm>
          <a:prstGeom prst="rect">
            <a:avLst/>
          </a:prstGeom>
        </p:spPr>
        <p:txBody>
          <a:bodyPr wrap="square">
            <a:spAutoFit/>
          </a:bodyPr>
          <a:lstStyle/>
          <a:p>
            <a:pPr algn="just"/>
            <a:r>
              <a:rPr lang="es-CO" sz="2800" dirty="0">
                <a:solidFill>
                  <a:srgbClr val="393939"/>
                </a:solidFill>
                <a:latin typeface="Arial" panose="020B0604020202020204" pitchFamily="34" charset="0"/>
                <a:cs typeface="Arial" panose="020B0604020202020204" pitchFamily="34" charset="0"/>
              </a:rPr>
              <a:t>La evangelización consiste en lograr que la gente se decida en favor de Cristo. </a:t>
            </a:r>
            <a:endParaRPr lang="es-CO" sz="2800" dirty="0" smtClean="0">
              <a:solidFill>
                <a:srgbClr val="393939"/>
              </a:solidFill>
              <a:latin typeface="Arial" panose="020B0604020202020204" pitchFamily="34" charset="0"/>
              <a:cs typeface="Arial" panose="020B0604020202020204" pitchFamily="34" charset="0"/>
            </a:endParaRPr>
          </a:p>
          <a:p>
            <a:pPr algn="just"/>
            <a:r>
              <a:rPr lang="es-CO" sz="2800" b="1" i="1" dirty="0" smtClean="0">
                <a:solidFill>
                  <a:srgbClr val="393939"/>
                </a:solidFill>
                <a:latin typeface="Arial" panose="020B0604020202020204" pitchFamily="34" charset="0"/>
                <a:cs typeface="Arial" panose="020B0604020202020204" pitchFamily="34" charset="0"/>
              </a:rPr>
              <a:t>Pero </a:t>
            </a:r>
            <a:r>
              <a:rPr lang="es-CO" sz="2800" b="1" i="1" dirty="0">
                <a:solidFill>
                  <a:srgbClr val="393939"/>
                </a:solidFill>
                <a:latin typeface="Arial" panose="020B0604020202020204" pitchFamily="34" charset="0"/>
                <a:cs typeface="Arial" panose="020B0604020202020204" pitchFamily="34" charset="0"/>
              </a:rPr>
              <a:t>nuestra tarea no consiste solo en alimentar a los peces, sino en pescarlos.</a:t>
            </a:r>
            <a:endParaRPr lang="es-CO" sz="2800" b="1"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66998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0" y="0"/>
            <a:ext cx="12192000" cy="6858000"/>
          </a:xfrm>
          <a:prstGeom prst="rect">
            <a:avLst/>
          </a:prstGeom>
          <a:noFill/>
          <a:ln w="9525">
            <a:noFill/>
            <a:miter lim="800000"/>
            <a:headEnd/>
            <a:tailEnd/>
          </a:ln>
          <a:effectLst/>
        </p:spPr>
      </p:pic>
      <p:sp>
        <p:nvSpPr>
          <p:cNvPr id="4" name="Rectángulo 3"/>
          <p:cNvSpPr/>
          <p:nvPr/>
        </p:nvSpPr>
        <p:spPr>
          <a:xfrm>
            <a:off x="3334328" y="6390260"/>
            <a:ext cx="8857672" cy="400110"/>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lgn="ctr"/>
            <a:r>
              <a:rPr lang="es-ES" sz="2000" b="1" dirty="0">
                <a:ln w="9525">
                  <a:solidFill>
                    <a:schemeClr val="bg1"/>
                  </a:solidFill>
                  <a:prstDash val="solid"/>
                </a:ln>
                <a:effectLst>
                  <a:outerShdw blurRad="12700" dist="38100" dir="2700000" algn="tl" rotWithShape="0">
                    <a:schemeClr val="bg1">
                      <a:lumMod val="50000"/>
                    </a:schemeClr>
                  </a:outerShdw>
                </a:effectLst>
              </a:rPr>
              <a:t>El Arte de </a:t>
            </a:r>
            <a:r>
              <a:rPr lang="es-ES" sz="2000" b="1" dirty="0" smtClean="0">
                <a:ln w="9525">
                  <a:solidFill>
                    <a:schemeClr val="bg1"/>
                  </a:solidFill>
                  <a:prstDash val="solid"/>
                </a:ln>
                <a:effectLst>
                  <a:outerShdw blurRad="12700" dist="38100" dir="2700000" algn="tl" rotWithShape="0">
                    <a:schemeClr val="bg1">
                      <a:lumMod val="50000"/>
                    </a:schemeClr>
                  </a:outerShdw>
                </a:effectLst>
              </a:rPr>
              <a:t>Tomar DECISIONES</a:t>
            </a:r>
            <a:endParaRPr lang="es-ES" sz="2000" b="1" dirty="0">
              <a:ln w="9525">
                <a:solidFill>
                  <a:schemeClr val="bg1"/>
                </a:solidFill>
                <a:prstDash val="solid"/>
              </a:ln>
              <a:effectLst>
                <a:outerShdw blurRad="12700" dist="38100" dir="2700000" algn="tl" rotWithShape="0">
                  <a:schemeClr val="bg1">
                    <a:lumMod val="50000"/>
                  </a:schemeClr>
                </a:outerShdw>
              </a:effectLst>
            </a:endParaRPr>
          </a:p>
        </p:txBody>
      </p:sp>
      <p:sp>
        <p:nvSpPr>
          <p:cNvPr id="2" name="Rectángulo 1"/>
          <p:cNvSpPr/>
          <p:nvPr/>
        </p:nvSpPr>
        <p:spPr>
          <a:xfrm>
            <a:off x="3911601" y="307447"/>
            <a:ext cx="7703126" cy="4832092"/>
          </a:xfrm>
          <a:prstGeom prst="rect">
            <a:avLst/>
          </a:prstGeom>
        </p:spPr>
        <p:txBody>
          <a:bodyPr wrap="square">
            <a:spAutoFit/>
          </a:bodyPr>
          <a:lstStyle/>
          <a:p>
            <a:pPr algn="just"/>
            <a:endParaRPr lang="es-CO" sz="2800" dirty="0" smtClean="0">
              <a:latin typeface="Arial" panose="020B0604020202020204" pitchFamily="34" charset="0"/>
              <a:cs typeface="Arial" panose="020B0604020202020204" pitchFamily="34" charset="0"/>
            </a:endParaRPr>
          </a:p>
          <a:p>
            <a:pPr algn="just"/>
            <a:r>
              <a:rPr lang="es-CO" sz="2800" dirty="0" smtClean="0">
                <a:latin typeface="Arial" panose="020B0604020202020204" pitchFamily="34" charset="0"/>
                <a:cs typeface="Arial" panose="020B0604020202020204" pitchFamily="34" charset="0"/>
              </a:rPr>
              <a:t>Si </a:t>
            </a:r>
            <a:r>
              <a:rPr lang="es-CO" sz="2800" dirty="0">
                <a:latin typeface="Arial" panose="020B0604020202020204" pitchFamily="34" charset="0"/>
                <a:cs typeface="Arial" panose="020B0604020202020204" pitchFamily="34" charset="0"/>
              </a:rPr>
              <a:t>usted no hace llamados, no va a conducir a la gente a la decisión. Si usted quiere que alguien se decida por Cristo, pídaselo. Corra el riesgo de ofenderlos por causa de Cristo. </a:t>
            </a:r>
            <a:endParaRPr lang="es-CO" sz="2800" dirty="0" smtClean="0">
              <a:latin typeface="Arial" panose="020B0604020202020204" pitchFamily="34" charset="0"/>
              <a:cs typeface="Arial" panose="020B0604020202020204" pitchFamily="34" charset="0"/>
            </a:endParaRPr>
          </a:p>
          <a:p>
            <a:pPr algn="just"/>
            <a:endParaRPr lang="es-CO" sz="2800" dirty="0">
              <a:latin typeface="Arial" panose="020B0604020202020204" pitchFamily="34" charset="0"/>
              <a:cs typeface="Arial" panose="020B0604020202020204" pitchFamily="34" charset="0"/>
            </a:endParaRPr>
          </a:p>
          <a:p>
            <a:pPr algn="just"/>
            <a:r>
              <a:rPr lang="es-CO" sz="2800" dirty="0" smtClean="0">
                <a:latin typeface="Arial" panose="020B0604020202020204" pitchFamily="34" charset="0"/>
                <a:cs typeface="Arial" panose="020B0604020202020204" pitchFamily="34" charset="0"/>
              </a:rPr>
              <a:t>Corra </a:t>
            </a:r>
            <a:r>
              <a:rPr lang="es-CO" sz="2800" dirty="0">
                <a:latin typeface="Arial" panose="020B0604020202020204" pitchFamily="34" charset="0"/>
                <a:cs typeface="Arial" panose="020B0604020202020204" pitchFamily="34" charset="0"/>
              </a:rPr>
              <a:t>el riesgo de perturbar su comodidad y su conveniencia por causa de Cristo. Esté dispuesto a correr el riesgo de que pasen por unos breves momentos de tensión nerviosa por causa de Cristo. </a:t>
            </a:r>
          </a:p>
        </p:txBody>
      </p:sp>
    </p:spTree>
    <p:extLst>
      <p:ext uri="{BB962C8B-B14F-4D97-AF65-F5344CB8AC3E}">
        <p14:creationId xmlns:p14="http://schemas.microsoft.com/office/powerpoint/2010/main" val="295472644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0" y="0"/>
            <a:ext cx="12192000" cy="6858000"/>
          </a:xfrm>
          <a:prstGeom prst="rect">
            <a:avLst/>
          </a:prstGeom>
          <a:noFill/>
          <a:ln w="9525">
            <a:noFill/>
            <a:miter lim="800000"/>
            <a:headEnd/>
            <a:tailEnd/>
          </a:ln>
          <a:effectLst/>
        </p:spPr>
      </p:pic>
      <p:sp>
        <p:nvSpPr>
          <p:cNvPr id="4" name="Rectángulo 3"/>
          <p:cNvSpPr/>
          <p:nvPr/>
        </p:nvSpPr>
        <p:spPr>
          <a:xfrm>
            <a:off x="3334328" y="6390260"/>
            <a:ext cx="8857672" cy="400110"/>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lgn="ctr"/>
            <a:r>
              <a:rPr lang="es-ES" sz="2000" b="1" dirty="0">
                <a:ln w="9525">
                  <a:solidFill>
                    <a:schemeClr val="bg1"/>
                  </a:solidFill>
                  <a:prstDash val="solid"/>
                </a:ln>
                <a:effectLst>
                  <a:outerShdw blurRad="12700" dist="38100" dir="2700000" algn="tl" rotWithShape="0">
                    <a:schemeClr val="bg1">
                      <a:lumMod val="50000"/>
                    </a:schemeClr>
                  </a:outerShdw>
                </a:effectLst>
              </a:rPr>
              <a:t>El Arte de </a:t>
            </a:r>
            <a:r>
              <a:rPr lang="es-ES" sz="2000" b="1" dirty="0" smtClean="0">
                <a:ln w="9525">
                  <a:solidFill>
                    <a:schemeClr val="bg1"/>
                  </a:solidFill>
                  <a:prstDash val="solid"/>
                </a:ln>
                <a:effectLst>
                  <a:outerShdw blurRad="12700" dist="38100" dir="2700000" algn="tl" rotWithShape="0">
                    <a:schemeClr val="bg1">
                      <a:lumMod val="50000"/>
                    </a:schemeClr>
                  </a:outerShdw>
                </a:effectLst>
              </a:rPr>
              <a:t>Tomar DECISIONES</a:t>
            </a:r>
            <a:endParaRPr lang="es-ES" sz="2000" b="1" dirty="0">
              <a:ln w="9525">
                <a:solidFill>
                  <a:schemeClr val="bg1"/>
                </a:solidFill>
                <a:prstDash val="solid"/>
              </a:ln>
              <a:effectLst>
                <a:outerShdw blurRad="12700" dist="38100" dir="2700000" algn="tl" rotWithShape="0">
                  <a:schemeClr val="bg1">
                    <a:lumMod val="50000"/>
                  </a:schemeClr>
                </a:outerShdw>
              </a:effectLst>
            </a:endParaRPr>
          </a:p>
        </p:txBody>
      </p:sp>
      <p:sp>
        <p:nvSpPr>
          <p:cNvPr id="2" name="Rectángulo 1"/>
          <p:cNvSpPr/>
          <p:nvPr/>
        </p:nvSpPr>
        <p:spPr>
          <a:xfrm>
            <a:off x="4802909" y="941855"/>
            <a:ext cx="6096000" cy="4262705"/>
          </a:xfrm>
          <a:prstGeom prst="rect">
            <a:avLst/>
          </a:prstGeom>
        </p:spPr>
        <p:txBody>
          <a:bodyPr>
            <a:spAutoFit/>
          </a:bodyPr>
          <a:lstStyle/>
          <a:p>
            <a:pPr marL="71755" marR="530225" algn="ctr">
              <a:spcBef>
                <a:spcPts val="850"/>
              </a:spcBef>
              <a:spcAft>
                <a:spcPts val="0"/>
              </a:spcAft>
            </a:pPr>
            <a:r>
              <a:rPr lang="es-ES" sz="3200" b="1" dirty="0">
                <a:solidFill>
                  <a:srgbClr val="231F20"/>
                </a:solidFill>
                <a:latin typeface="Arial" panose="020B0604020202020204" pitchFamily="34" charset="0"/>
                <a:ea typeface="Californian FB" panose="0207040306080B030204" pitchFamily="18" charset="0"/>
                <a:cs typeface="Arial" panose="020B0604020202020204" pitchFamily="34" charset="0"/>
              </a:rPr>
              <a:t>“Muchas veces las mentes son impresionadas diez veces más mediante  los llamados personales que por cualquier otra clase de trabajo</a:t>
            </a:r>
            <a:r>
              <a:rPr lang="es-ES" sz="3200" b="1"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 </a:t>
            </a:r>
          </a:p>
          <a:p>
            <a:pPr marL="71755" marR="530225" algn="ctr">
              <a:spcBef>
                <a:spcPts val="850"/>
              </a:spcBef>
              <a:spcAft>
                <a:spcPts val="0"/>
              </a:spcAft>
            </a:pPr>
            <a:endParaRPr lang="es-ES" sz="3200" b="1" dirty="0">
              <a:solidFill>
                <a:srgbClr val="231F20"/>
              </a:solidFill>
              <a:latin typeface="Arial" panose="020B0604020202020204" pitchFamily="34" charset="0"/>
              <a:ea typeface="Californian FB" panose="0207040306080B030204" pitchFamily="18" charset="0"/>
              <a:cs typeface="Arial" panose="020B0604020202020204" pitchFamily="34" charset="0"/>
            </a:endParaRPr>
          </a:p>
          <a:p>
            <a:pPr marL="71755" marR="530225" algn="ctr">
              <a:spcBef>
                <a:spcPts val="850"/>
              </a:spcBef>
              <a:spcAft>
                <a:spcPts val="0"/>
              </a:spcAft>
            </a:pPr>
            <a:r>
              <a:rPr lang="es-ES" sz="3200" i="1"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El </a:t>
            </a:r>
            <a:r>
              <a:rPr lang="es-ES" sz="3200" i="1" dirty="0">
                <a:solidFill>
                  <a:srgbClr val="231F20"/>
                </a:solidFill>
                <a:latin typeface="Arial" panose="020B0604020202020204" pitchFamily="34" charset="0"/>
                <a:ea typeface="Californian FB" panose="0207040306080B030204" pitchFamily="18" charset="0"/>
                <a:cs typeface="Arial" panose="020B0604020202020204" pitchFamily="34" charset="0"/>
              </a:rPr>
              <a:t>Evangelismo, pág. 339. </a:t>
            </a:r>
            <a:endParaRPr lang="es-CO" sz="3200" i="1" dirty="0">
              <a:latin typeface="Arial" panose="020B0604020202020204" pitchFamily="34" charset="0"/>
              <a:ea typeface="Californian FB" panose="0207040306080B030204" pitchFamily="18" charset="0"/>
              <a:cs typeface="Arial" panose="020B0604020202020204" pitchFamily="34" charset="0"/>
            </a:endParaRPr>
          </a:p>
        </p:txBody>
      </p:sp>
    </p:spTree>
    <p:extLst>
      <p:ext uri="{BB962C8B-B14F-4D97-AF65-F5344CB8AC3E}">
        <p14:creationId xmlns:p14="http://schemas.microsoft.com/office/powerpoint/2010/main" val="396241317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0" y="0"/>
            <a:ext cx="12192000" cy="6858000"/>
          </a:xfrm>
          <a:prstGeom prst="rect">
            <a:avLst/>
          </a:prstGeom>
          <a:noFill/>
          <a:ln w="9525">
            <a:noFill/>
            <a:miter lim="800000"/>
            <a:headEnd/>
            <a:tailEnd/>
          </a:ln>
          <a:effectLst/>
        </p:spPr>
      </p:pic>
      <p:sp>
        <p:nvSpPr>
          <p:cNvPr id="4" name="Rectángulo 3"/>
          <p:cNvSpPr/>
          <p:nvPr/>
        </p:nvSpPr>
        <p:spPr>
          <a:xfrm>
            <a:off x="3334328" y="6390260"/>
            <a:ext cx="8857672" cy="400110"/>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lgn="ctr"/>
            <a:r>
              <a:rPr lang="es-ES" sz="2000" b="1" dirty="0">
                <a:ln w="9525">
                  <a:solidFill>
                    <a:schemeClr val="bg1"/>
                  </a:solidFill>
                  <a:prstDash val="solid"/>
                </a:ln>
                <a:effectLst>
                  <a:outerShdw blurRad="12700" dist="38100" dir="2700000" algn="tl" rotWithShape="0">
                    <a:schemeClr val="bg1">
                      <a:lumMod val="50000"/>
                    </a:schemeClr>
                  </a:outerShdw>
                </a:effectLst>
              </a:rPr>
              <a:t>El Arte de </a:t>
            </a:r>
            <a:r>
              <a:rPr lang="es-ES" sz="2000" b="1" dirty="0" smtClean="0">
                <a:ln w="9525">
                  <a:solidFill>
                    <a:schemeClr val="bg1"/>
                  </a:solidFill>
                  <a:prstDash val="solid"/>
                </a:ln>
                <a:effectLst>
                  <a:outerShdw blurRad="12700" dist="38100" dir="2700000" algn="tl" rotWithShape="0">
                    <a:schemeClr val="bg1">
                      <a:lumMod val="50000"/>
                    </a:schemeClr>
                  </a:outerShdw>
                </a:effectLst>
              </a:rPr>
              <a:t>Tomar DECISIONES</a:t>
            </a:r>
            <a:endParaRPr lang="es-ES" sz="2000" b="1" dirty="0">
              <a:ln w="9525">
                <a:solidFill>
                  <a:schemeClr val="bg1"/>
                </a:solidFill>
                <a:prstDash val="solid"/>
              </a:ln>
              <a:effectLst>
                <a:outerShdw blurRad="12700" dist="38100" dir="2700000" algn="tl" rotWithShape="0">
                  <a:schemeClr val="bg1">
                    <a:lumMod val="50000"/>
                  </a:schemeClr>
                </a:outerShdw>
              </a:effectLst>
            </a:endParaRPr>
          </a:p>
        </p:txBody>
      </p:sp>
      <p:sp>
        <p:nvSpPr>
          <p:cNvPr id="3" name="Rectángulo 2"/>
          <p:cNvSpPr/>
          <p:nvPr/>
        </p:nvSpPr>
        <p:spPr>
          <a:xfrm>
            <a:off x="4008582" y="654971"/>
            <a:ext cx="7352145" cy="4933658"/>
          </a:xfrm>
          <a:prstGeom prst="rect">
            <a:avLst/>
          </a:prstGeom>
        </p:spPr>
        <p:txBody>
          <a:bodyPr wrap="square">
            <a:spAutoFit/>
          </a:bodyPr>
          <a:lstStyle/>
          <a:p>
            <a:pPr marR="350520" lvl="1" algn="ctr">
              <a:lnSpc>
                <a:spcPct val="91000"/>
              </a:lnSpc>
              <a:spcBef>
                <a:spcPts val="740"/>
              </a:spcBef>
              <a:spcAft>
                <a:spcPts val="0"/>
              </a:spcAft>
              <a:buClr>
                <a:srgbClr val="231F20"/>
              </a:buClr>
              <a:buSzPts val="1150"/>
              <a:tabLst>
                <a:tab pos="602615" algn="l"/>
              </a:tabLst>
            </a:pPr>
            <a:r>
              <a:rPr lang="es-ES" sz="2000" b="1" i="1" spc="-15"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TOME</a:t>
            </a:r>
            <a:r>
              <a:rPr lang="es-ES" sz="2000" b="1" i="1" spc="-45"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b="1" i="1" cap="small" spc="-15"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LAS DECISIONES DE MANERA PROGRESIVA</a:t>
            </a:r>
            <a:r>
              <a:rPr lang="es-ES" sz="2000" b="1" i="1" cap="small" spc="-40"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b="1" i="1" spc="-15"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ESTO FACILITARÁ LA RESPUESTA A LAS DECISIONES MÁS TRASCENDENTALES.</a:t>
            </a:r>
            <a:r>
              <a:rPr lang="es-ES" sz="2000" b="1" i="1" cap="small" spc="-45"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 </a:t>
            </a:r>
            <a:endParaRPr lang="es-ES" sz="2000" b="1" i="1" spc="-30" dirty="0" smtClean="0">
              <a:solidFill>
                <a:srgbClr val="231F20"/>
              </a:solidFill>
              <a:latin typeface="Arial" panose="020B0604020202020204" pitchFamily="34" charset="0"/>
              <a:ea typeface="Californian FB" panose="0207040306080B030204" pitchFamily="18" charset="0"/>
              <a:cs typeface="Arial" panose="020B0604020202020204" pitchFamily="34" charset="0"/>
            </a:endParaRPr>
          </a:p>
          <a:p>
            <a:pPr marL="612140" marR="349250" algn="just">
              <a:spcAft>
                <a:spcPts val="0"/>
              </a:spcAft>
            </a:pPr>
            <a:endParaRPr lang="es-ES" sz="2000" dirty="0" smtClean="0">
              <a:solidFill>
                <a:srgbClr val="231F20"/>
              </a:solidFill>
              <a:latin typeface="Arial" panose="020B0604020202020204" pitchFamily="34" charset="0"/>
              <a:ea typeface="Californian FB" panose="0207040306080B030204" pitchFamily="18" charset="0"/>
              <a:cs typeface="Arial" panose="020B0604020202020204" pitchFamily="34" charset="0"/>
            </a:endParaRPr>
          </a:p>
          <a:p>
            <a:pPr marL="612140" marR="349250" algn="just">
              <a:spcAft>
                <a:spcPts val="0"/>
              </a:spcAft>
            </a:pPr>
            <a:r>
              <a:rPr lang="es-ES" sz="2400" b="1"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Cada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mensaje debe tener como finalidad conducir a la decisión por Cristo. No espere llegar a las verdades definidas para conseguir    las decisiones, sino que comience pidiendo el consentimiento o la aceptación desde la primera reunión. </a:t>
            </a:r>
            <a:endParaRPr lang="es-ES" sz="2400" b="1" dirty="0" smtClean="0">
              <a:solidFill>
                <a:srgbClr val="231F20"/>
              </a:solidFill>
              <a:latin typeface="Arial" panose="020B0604020202020204" pitchFamily="34" charset="0"/>
              <a:ea typeface="Californian FB" panose="0207040306080B030204" pitchFamily="18" charset="0"/>
              <a:cs typeface="Arial" panose="020B0604020202020204" pitchFamily="34" charset="0"/>
            </a:endParaRPr>
          </a:p>
          <a:p>
            <a:pPr marL="612140" marR="349250" algn="just">
              <a:spcAft>
                <a:spcPts val="0"/>
              </a:spcAft>
            </a:pPr>
            <a:endPar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endParaRPr>
          </a:p>
          <a:p>
            <a:pPr marL="612140" marR="349250" algn="just">
              <a:spcAft>
                <a:spcPts val="0"/>
              </a:spcAft>
            </a:pPr>
            <a:r>
              <a:rPr lang="es-ES" sz="2400" b="1"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Considere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cada verdad que se presenta como un escalón más en el hermoso templo de la</a:t>
            </a:r>
            <a:r>
              <a:rPr lang="es-ES" sz="2400" b="1" spc="-6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verdad.</a:t>
            </a:r>
            <a:endParaRPr lang="es-CO" sz="2400" b="1" dirty="0">
              <a:effectLst/>
              <a:latin typeface="Arial" panose="020B0604020202020204" pitchFamily="34" charset="0"/>
              <a:ea typeface="Californian FB" panose="0207040306080B030204" pitchFamily="18" charset="0"/>
              <a:cs typeface="Arial" panose="020B0604020202020204" pitchFamily="34" charset="0"/>
            </a:endParaRPr>
          </a:p>
        </p:txBody>
      </p:sp>
    </p:spTree>
    <p:extLst>
      <p:ext uri="{BB962C8B-B14F-4D97-AF65-F5344CB8AC3E}">
        <p14:creationId xmlns:p14="http://schemas.microsoft.com/office/powerpoint/2010/main" val="15862709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Ver las imágenes de orige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p:spPr>
        <p:style>
          <a:lnRef idx="2">
            <a:schemeClr val="accent5">
              <a:shade val="50000"/>
            </a:schemeClr>
          </a:lnRef>
          <a:fillRef idx="1">
            <a:schemeClr val="accent5"/>
          </a:fillRef>
          <a:effectRef idx="0">
            <a:schemeClr val="accent5"/>
          </a:effectRef>
          <a:fontRef idx="minor">
            <a:schemeClr val="lt1"/>
          </a:fontRef>
        </p:style>
      </p:pic>
      <p:sp>
        <p:nvSpPr>
          <p:cNvPr id="3" name="Rectángulo 2"/>
          <p:cNvSpPr/>
          <p:nvPr/>
        </p:nvSpPr>
        <p:spPr>
          <a:xfrm>
            <a:off x="7078066" y="713662"/>
            <a:ext cx="4107169" cy="2585323"/>
          </a:xfrm>
          <a:prstGeom prst="rect">
            <a:avLst/>
          </a:prstGeom>
          <a:noFill/>
        </p:spPr>
        <p:txBody>
          <a:bodyPr wrap="square" lIns="91440" tIns="45720" rIns="91440" bIns="45720">
            <a:spAutoFit/>
          </a:bodyPr>
          <a:lstStyle/>
          <a:p>
            <a:pPr marL="914400" indent="-914400" algn="ctr">
              <a:buAutoNum type="arabicPeriod"/>
            </a:pPr>
            <a:r>
              <a:rPr lang="es-ES" sz="5400" b="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HACER </a:t>
            </a:r>
          </a:p>
          <a:p>
            <a:pPr algn="ctr"/>
            <a:r>
              <a:rPr lang="es-ES" sz="5400" b="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LLAMADOS</a:t>
            </a:r>
          </a:p>
          <a:p>
            <a:pPr algn="ctr"/>
            <a:r>
              <a:rPr lang="es-ES" sz="54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ES BÍBLICO</a:t>
            </a:r>
            <a:endParaRPr lang="es-ES" sz="5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4" name="Rectángulo 3"/>
          <p:cNvSpPr/>
          <p:nvPr/>
        </p:nvSpPr>
        <p:spPr>
          <a:xfrm>
            <a:off x="5855853" y="5374210"/>
            <a:ext cx="6096000" cy="1015663"/>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lgn="just"/>
            <a:r>
              <a:rPr lang="es-CO" sz="2000" b="1" dirty="0">
                <a:latin typeface="Arial" panose="020B0604020202020204" pitchFamily="34" charset="0"/>
                <a:cs typeface="Arial" panose="020B0604020202020204" pitchFamily="34" charset="0"/>
              </a:rPr>
              <a:t>El hacer llamados para que la gente tome decisiones por Cristo es algo bíblico. Es parte del plan de Dios para salvar a la humanidad. </a:t>
            </a:r>
          </a:p>
        </p:txBody>
      </p:sp>
    </p:spTree>
    <p:extLst>
      <p:ext uri="{BB962C8B-B14F-4D97-AF65-F5344CB8AC3E}">
        <p14:creationId xmlns:p14="http://schemas.microsoft.com/office/powerpoint/2010/main" val="326710095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Ver las imágenes de orige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p:spPr>
        <p:style>
          <a:lnRef idx="2">
            <a:schemeClr val="accent5">
              <a:shade val="50000"/>
            </a:schemeClr>
          </a:lnRef>
          <a:fillRef idx="1">
            <a:schemeClr val="accent5"/>
          </a:fillRef>
          <a:effectRef idx="0">
            <a:schemeClr val="accent5"/>
          </a:effectRef>
          <a:fontRef idx="minor">
            <a:schemeClr val="lt1"/>
          </a:fontRef>
        </p:style>
      </p:pic>
      <p:sp>
        <p:nvSpPr>
          <p:cNvPr id="2" name="CuadroTexto 1"/>
          <p:cNvSpPr txBox="1"/>
          <p:nvPr/>
        </p:nvSpPr>
        <p:spPr>
          <a:xfrm>
            <a:off x="9393382" y="5763492"/>
            <a:ext cx="2798618" cy="646331"/>
          </a:xfrm>
          <a:prstGeom prst="rect">
            <a:avLst/>
          </a:prstGeom>
        </p:spPr>
        <p:style>
          <a:lnRef idx="1">
            <a:schemeClr val="dk1"/>
          </a:lnRef>
          <a:fillRef idx="3">
            <a:schemeClr val="dk1"/>
          </a:fillRef>
          <a:effectRef idx="2">
            <a:schemeClr val="dk1"/>
          </a:effectRef>
          <a:fontRef idx="minor">
            <a:schemeClr val="lt1"/>
          </a:fontRef>
        </p:style>
        <p:txBody>
          <a:bodyPr wrap="square" rtlCol="0">
            <a:spAutoFit/>
          </a:bodyPr>
          <a:lstStyle/>
          <a:p>
            <a:r>
              <a:rPr lang="es-CO" dirty="0"/>
              <a:t> </a:t>
            </a:r>
            <a:r>
              <a:rPr lang="es-CO" dirty="0" smtClean="0"/>
              <a:t>                                            </a:t>
            </a:r>
          </a:p>
          <a:p>
            <a:endParaRPr lang="es-CO" dirty="0" smtClean="0"/>
          </a:p>
        </p:txBody>
      </p:sp>
      <p:sp>
        <p:nvSpPr>
          <p:cNvPr id="3" name="Rectángulo 2"/>
          <p:cNvSpPr/>
          <p:nvPr/>
        </p:nvSpPr>
        <p:spPr>
          <a:xfrm>
            <a:off x="7003313" y="390390"/>
            <a:ext cx="4429161" cy="2585323"/>
          </a:xfrm>
          <a:prstGeom prst="rect">
            <a:avLst/>
          </a:prstGeom>
          <a:noFill/>
        </p:spPr>
        <p:txBody>
          <a:bodyPr wrap="none" lIns="91440" tIns="45720" rIns="91440" bIns="45720">
            <a:spAutoFit/>
          </a:bodyPr>
          <a:lstStyle/>
          <a:p>
            <a:pPr algn="ctr"/>
            <a:r>
              <a:rPr lang="es-ES" sz="5400" b="1" cap="none" spc="0" dirty="0" smtClean="0">
                <a:ln w="13462">
                  <a:solidFill>
                    <a:schemeClr val="bg1"/>
                  </a:solidFill>
                  <a:prstDash val="solid"/>
                </a:ln>
                <a:effectLst>
                  <a:outerShdw dist="38100" dir="2700000" algn="bl" rotWithShape="0">
                    <a:schemeClr val="accent5"/>
                  </a:outerShdw>
                </a:effectLst>
              </a:rPr>
              <a:t>6. LLAME CON </a:t>
            </a:r>
          </a:p>
          <a:p>
            <a:pPr algn="ctr"/>
            <a:r>
              <a:rPr lang="es-ES" sz="5400" b="1" dirty="0" smtClean="0">
                <a:ln w="13462">
                  <a:solidFill>
                    <a:schemeClr val="bg1"/>
                  </a:solidFill>
                  <a:prstDash val="solid"/>
                </a:ln>
                <a:effectLst>
                  <a:outerShdw dist="38100" dir="2700000" algn="bl" rotWithShape="0">
                    <a:schemeClr val="accent5"/>
                  </a:outerShdw>
                </a:effectLst>
              </a:rPr>
              <a:t>SENTIDO DE </a:t>
            </a:r>
          </a:p>
          <a:p>
            <a:pPr algn="ctr"/>
            <a:r>
              <a:rPr lang="es-ES" sz="5400" b="1" cap="none" spc="0" dirty="0" smtClean="0">
                <a:ln w="13462">
                  <a:solidFill>
                    <a:schemeClr val="bg1"/>
                  </a:solidFill>
                  <a:prstDash val="solid"/>
                </a:ln>
                <a:effectLst>
                  <a:outerShdw dist="38100" dir="2700000" algn="bl" rotWithShape="0">
                    <a:schemeClr val="accent5"/>
                  </a:outerShdw>
                </a:effectLst>
              </a:rPr>
              <a:t>URGENCIA</a:t>
            </a:r>
          </a:p>
        </p:txBody>
      </p:sp>
    </p:spTree>
    <p:extLst>
      <p:ext uri="{BB962C8B-B14F-4D97-AF65-F5344CB8AC3E}">
        <p14:creationId xmlns:p14="http://schemas.microsoft.com/office/powerpoint/2010/main" val="195069700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0" y="0"/>
            <a:ext cx="12192000" cy="6858000"/>
          </a:xfrm>
          <a:prstGeom prst="rect">
            <a:avLst/>
          </a:prstGeom>
          <a:noFill/>
          <a:ln w="9525">
            <a:noFill/>
            <a:miter lim="800000"/>
            <a:headEnd/>
            <a:tailEnd/>
          </a:ln>
          <a:effectLst/>
        </p:spPr>
      </p:pic>
      <p:sp>
        <p:nvSpPr>
          <p:cNvPr id="4" name="Rectángulo 3"/>
          <p:cNvSpPr/>
          <p:nvPr/>
        </p:nvSpPr>
        <p:spPr>
          <a:xfrm>
            <a:off x="3334328" y="6390260"/>
            <a:ext cx="8857672" cy="400110"/>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lgn="ctr"/>
            <a:r>
              <a:rPr lang="es-ES" sz="2000" b="1" dirty="0">
                <a:ln w="9525">
                  <a:solidFill>
                    <a:schemeClr val="bg1"/>
                  </a:solidFill>
                  <a:prstDash val="solid"/>
                </a:ln>
                <a:effectLst>
                  <a:outerShdw blurRad="12700" dist="38100" dir="2700000" algn="tl" rotWithShape="0">
                    <a:schemeClr val="bg1">
                      <a:lumMod val="50000"/>
                    </a:schemeClr>
                  </a:outerShdw>
                </a:effectLst>
              </a:rPr>
              <a:t>El Arte de </a:t>
            </a:r>
            <a:r>
              <a:rPr lang="es-ES" sz="2000" b="1" dirty="0" smtClean="0">
                <a:ln w="9525">
                  <a:solidFill>
                    <a:schemeClr val="bg1"/>
                  </a:solidFill>
                  <a:prstDash val="solid"/>
                </a:ln>
                <a:effectLst>
                  <a:outerShdw blurRad="12700" dist="38100" dir="2700000" algn="tl" rotWithShape="0">
                    <a:schemeClr val="bg1">
                      <a:lumMod val="50000"/>
                    </a:schemeClr>
                  </a:outerShdw>
                </a:effectLst>
              </a:rPr>
              <a:t>Tomar DECISIONES</a:t>
            </a:r>
            <a:endParaRPr lang="es-ES" sz="2000" b="1" dirty="0">
              <a:ln w="9525">
                <a:solidFill>
                  <a:schemeClr val="bg1"/>
                </a:solidFill>
                <a:prstDash val="solid"/>
              </a:ln>
              <a:effectLst>
                <a:outerShdw blurRad="12700" dist="38100" dir="2700000" algn="tl" rotWithShape="0">
                  <a:schemeClr val="bg1">
                    <a:lumMod val="50000"/>
                  </a:schemeClr>
                </a:outerShdw>
              </a:effectLst>
            </a:endParaRPr>
          </a:p>
        </p:txBody>
      </p:sp>
      <p:sp>
        <p:nvSpPr>
          <p:cNvPr id="3" name="Rectángulo 2"/>
          <p:cNvSpPr/>
          <p:nvPr/>
        </p:nvSpPr>
        <p:spPr>
          <a:xfrm>
            <a:off x="3893127" y="994528"/>
            <a:ext cx="7740073" cy="4401205"/>
          </a:xfrm>
          <a:prstGeom prst="rect">
            <a:avLst/>
          </a:prstGeom>
        </p:spPr>
        <p:txBody>
          <a:bodyPr wrap="square">
            <a:spAutoFit/>
          </a:bodyPr>
          <a:lstStyle/>
          <a:p>
            <a:pPr algn="ctr"/>
            <a:r>
              <a:rPr lang="es-CO" sz="2800" b="1" dirty="0">
                <a:latin typeface="Arial" panose="020B0604020202020204" pitchFamily="34" charset="0"/>
                <a:cs typeface="Arial" panose="020B0604020202020204" pitchFamily="34" charset="0"/>
              </a:rPr>
              <a:t>Para que el llamado sea eficaz, el evangelista debe tener un sentido de URGENCIA. </a:t>
            </a:r>
            <a:endParaRPr lang="es-CO" sz="2800" b="1" dirty="0" smtClean="0">
              <a:latin typeface="Arial" panose="020B0604020202020204" pitchFamily="34" charset="0"/>
              <a:cs typeface="Arial" panose="020B0604020202020204" pitchFamily="34" charset="0"/>
            </a:endParaRPr>
          </a:p>
          <a:p>
            <a:pPr algn="ctr"/>
            <a:endParaRPr lang="es-CO" sz="2800" b="1" dirty="0">
              <a:latin typeface="Arial" panose="020B0604020202020204" pitchFamily="34" charset="0"/>
              <a:cs typeface="Arial" panose="020B0604020202020204" pitchFamily="34" charset="0"/>
            </a:endParaRPr>
          </a:p>
          <a:p>
            <a:pPr algn="just"/>
            <a:r>
              <a:rPr lang="es-CO" sz="2800" dirty="0" smtClean="0">
                <a:latin typeface="Arial" panose="020B0604020202020204" pitchFamily="34" charset="0"/>
                <a:cs typeface="Arial" panose="020B0604020202020204" pitchFamily="34" charset="0"/>
              </a:rPr>
              <a:t>Debe </a:t>
            </a:r>
            <a:r>
              <a:rPr lang="es-CO" sz="2800" dirty="0">
                <a:latin typeface="Arial" panose="020B0604020202020204" pitchFamily="34" charset="0"/>
                <a:cs typeface="Arial" panose="020B0604020202020204" pitchFamily="34" charset="0"/>
              </a:rPr>
              <a:t>creer que hay gente entre la concurrencia que debe responder esa misma noche. En todo discurso se deben hacer fervientes llamados para inducir a la gente a abandonar sus pecados y volverse a Cristo. </a:t>
            </a:r>
            <a:endParaRPr lang="es-CO" sz="2800" dirty="0" smtClean="0">
              <a:latin typeface="Arial" panose="020B0604020202020204" pitchFamily="34" charset="0"/>
              <a:cs typeface="Arial" panose="020B0604020202020204" pitchFamily="34" charset="0"/>
            </a:endParaRPr>
          </a:p>
          <a:p>
            <a:pPr algn="just"/>
            <a:endParaRPr lang="es-CO"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3011567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lana\Documents\ppts igreja\hebert 2015\ESPANHOL\latera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4" descr="http://apologista.files.wordpress.com/2010/07/predicando1.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77745" y="1413163"/>
            <a:ext cx="3214255" cy="4637699"/>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1"/>
          <p:cNvSpPr/>
          <p:nvPr/>
        </p:nvSpPr>
        <p:spPr>
          <a:xfrm>
            <a:off x="8858458" y="0"/>
            <a:ext cx="3333542" cy="1077218"/>
          </a:xfrm>
          <a:prstGeom prst="rect">
            <a:avLst/>
          </a:prstGeom>
        </p:spPr>
        <p:style>
          <a:lnRef idx="3">
            <a:schemeClr val="lt1"/>
          </a:lnRef>
          <a:fillRef idx="1">
            <a:schemeClr val="dk1"/>
          </a:fillRef>
          <a:effectRef idx="1">
            <a:schemeClr val="dk1"/>
          </a:effectRef>
          <a:fontRef idx="minor">
            <a:schemeClr val="lt1"/>
          </a:fontRef>
        </p:style>
        <p:txBody>
          <a:bodyPr wrap="square" lIns="91440" tIns="45720" rIns="91440" bIns="45720">
            <a:spAutoFit/>
          </a:bodyPr>
          <a:lstStyle/>
          <a:p>
            <a:pPr algn="ctr"/>
            <a:r>
              <a:rPr lang="es-ES" sz="32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El Arte de Tomar</a:t>
            </a:r>
          </a:p>
          <a:p>
            <a:pPr algn="ctr"/>
            <a:r>
              <a:rPr lang="es-ES" sz="3200" b="1" dirty="0" smtClean="0">
                <a:ln w="9525">
                  <a:solidFill>
                    <a:schemeClr val="bg1"/>
                  </a:solidFill>
                  <a:prstDash val="solid"/>
                </a:ln>
                <a:effectLst>
                  <a:outerShdw blurRad="12700" dist="38100" dir="2700000" algn="tl" rotWithShape="0">
                    <a:schemeClr val="bg1">
                      <a:lumMod val="50000"/>
                    </a:schemeClr>
                  </a:outerShdw>
                </a:effectLst>
              </a:rPr>
              <a:t>DECISIONES</a:t>
            </a:r>
            <a:endParaRPr lang="es-ES" sz="32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5" name="Rectángulo 4"/>
          <p:cNvSpPr/>
          <p:nvPr/>
        </p:nvSpPr>
        <p:spPr>
          <a:xfrm>
            <a:off x="1810327" y="1702045"/>
            <a:ext cx="6096000" cy="3416320"/>
          </a:xfrm>
          <a:prstGeom prst="rect">
            <a:avLst/>
          </a:prstGeom>
        </p:spPr>
        <p:txBody>
          <a:bodyPr>
            <a:spAutoFit/>
          </a:bodyPr>
          <a:lstStyle/>
          <a:p>
            <a:pPr algn="just"/>
            <a:r>
              <a:rPr lang="es-ES" sz="2400" b="1"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“Puede</a:t>
            </a:r>
            <a:r>
              <a:rPr lang="es-ES" sz="2400" b="1" spc="-45"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ser</a:t>
            </a:r>
            <a:r>
              <a:rPr lang="es-ES" sz="2400" b="1" spc="-5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que</a:t>
            </a:r>
            <a:r>
              <a:rPr lang="es-ES" sz="2400" b="1" spc="-5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algunos</a:t>
            </a:r>
            <a:r>
              <a:rPr lang="es-ES" sz="2400" b="1" spc="-4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estén</a:t>
            </a:r>
            <a:r>
              <a:rPr lang="es-ES" sz="2400" b="1" spc="-5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escuchando</a:t>
            </a:r>
            <a:r>
              <a:rPr lang="es-ES" sz="2400" b="1" spc="-5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el</a:t>
            </a:r>
            <a:r>
              <a:rPr lang="es-ES" sz="2400" b="1" spc="-4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último</a:t>
            </a:r>
            <a:r>
              <a:rPr lang="es-ES" sz="2400" b="1" spc="-5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sermón de</a:t>
            </a:r>
            <a:r>
              <a:rPr lang="es-ES" sz="2400" b="1" spc="-7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su</a:t>
            </a:r>
            <a:r>
              <a:rPr lang="es-ES" sz="2400" b="1" spc="-7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vida,</a:t>
            </a:r>
            <a:r>
              <a:rPr lang="es-ES" sz="2400" b="1" spc="-7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y</a:t>
            </a:r>
            <a:r>
              <a:rPr lang="es-ES" sz="2400" b="1" spc="-7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la</a:t>
            </a:r>
            <a:r>
              <a:rPr lang="es-ES" sz="2400" b="1" spc="-7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áurea</a:t>
            </a:r>
            <a:r>
              <a:rPr lang="es-ES" sz="2400" b="1" spc="-7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oportunidad</a:t>
            </a:r>
            <a:r>
              <a:rPr lang="es-ES" sz="2400" b="1" spc="-7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sea</a:t>
            </a:r>
            <a:r>
              <a:rPr lang="es-ES" sz="2400" b="1" spc="-7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perdida</a:t>
            </a:r>
            <a:r>
              <a:rPr lang="es-ES" sz="2400" b="1" spc="-7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para</a:t>
            </a:r>
            <a:r>
              <a:rPr lang="es-ES" sz="2400" b="1" spc="-7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siempre.</a:t>
            </a:r>
            <a:r>
              <a:rPr lang="es-ES" sz="2400" b="1" spc="-7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Si</a:t>
            </a:r>
            <a:r>
              <a:rPr lang="es-ES" sz="2400" b="1" spc="-7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Cristo y su amor redentor hubiesen sido proclamados en conexión con la teoría</a:t>
            </a:r>
            <a:r>
              <a:rPr lang="es-ES" sz="2400" b="1" spc="-6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de</a:t>
            </a:r>
            <a:r>
              <a:rPr lang="es-ES" sz="2400" b="1" spc="-5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la</a:t>
            </a:r>
            <a:r>
              <a:rPr lang="es-ES" sz="2400" b="1" spc="-5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verdad,</a:t>
            </a:r>
            <a:r>
              <a:rPr lang="es-ES" sz="2400" b="1" spc="-5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dichas</a:t>
            </a:r>
            <a:r>
              <a:rPr lang="es-ES" sz="2400" b="1" spc="-6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personas</a:t>
            </a:r>
            <a:r>
              <a:rPr lang="es-ES" sz="2400" b="1" spc="-5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podrían</a:t>
            </a:r>
            <a:r>
              <a:rPr lang="es-ES" sz="2400" b="1" spc="-5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haber</a:t>
            </a:r>
            <a:r>
              <a:rPr lang="es-ES" sz="2400" b="1" spc="-5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sido</a:t>
            </a:r>
            <a:r>
              <a:rPr lang="es-ES" sz="2400" b="1" spc="-5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ganadas</a:t>
            </a:r>
            <a:r>
              <a:rPr lang="es-ES" sz="2400" b="1" spc="-6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para él” </a:t>
            </a:r>
            <a:endParaRPr lang="es-ES" sz="2400" b="1" dirty="0" smtClean="0">
              <a:solidFill>
                <a:srgbClr val="231F20"/>
              </a:solidFill>
              <a:latin typeface="Arial" panose="020B0604020202020204" pitchFamily="34" charset="0"/>
              <a:ea typeface="Californian FB" panose="0207040306080B030204" pitchFamily="18" charset="0"/>
              <a:cs typeface="Arial" panose="020B0604020202020204" pitchFamily="34" charset="0"/>
            </a:endParaRPr>
          </a:p>
          <a:p>
            <a:pPr algn="r"/>
            <a:r>
              <a:rPr lang="es-ES" sz="2400" b="1"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Obreros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evangélicos, pág. 166. </a:t>
            </a:r>
            <a:endParaRPr lang="es-CO"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78490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lana\Documents\ppts igreja\hebert 2015\ESPANHOL\latera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4" descr="http://apologista.files.wordpress.com/2010/07/predicando1.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77745" y="1246909"/>
            <a:ext cx="3214255" cy="4803953"/>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1"/>
          <p:cNvSpPr/>
          <p:nvPr/>
        </p:nvSpPr>
        <p:spPr>
          <a:xfrm>
            <a:off x="8682182" y="0"/>
            <a:ext cx="3509818" cy="1077218"/>
          </a:xfrm>
          <a:prstGeom prst="rect">
            <a:avLst/>
          </a:prstGeom>
        </p:spPr>
        <p:style>
          <a:lnRef idx="3">
            <a:schemeClr val="lt1"/>
          </a:lnRef>
          <a:fillRef idx="1">
            <a:schemeClr val="dk1"/>
          </a:fillRef>
          <a:effectRef idx="1">
            <a:schemeClr val="dk1"/>
          </a:effectRef>
          <a:fontRef idx="minor">
            <a:schemeClr val="lt1"/>
          </a:fontRef>
        </p:style>
        <p:txBody>
          <a:bodyPr wrap="square" lIns="91440" tIns="45720" rIns="91440" bIns="45720">
            <a:spAutoFit/>
          </a:bodyPr>
          <a:lstStyle/>
          <a:p>
            <a:pPr algn="ctr"/>
            <a:r>
              <a:rPr lang="es-ES" sz="32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El Arte de Tomar</a:t>
            </a:r>
          </a:p>
          <a:p>
            <a:pPr algn="ctr"/>
            <a:r>
              <a:rPr lang="es-ES" sz="3200" b="1" dirty="0" smtClean="0">
                <a:ln w="9525">
                  <a:solidFill>
                    <a:schemeClr val="bg1"/>
                  </a:solidFill>
                  <a:prstDash val="solid"/>
                </a:ln>
                <a:effectLst>
                  <a:outerShdw blurRad="12700" dist="38100" dir="2700000" algn="tl" rotWithShape="0">
                    <a:schemeClr val="bg1">
                      <a:lumMod val="50000"/>
                    </a:schemeClr>
                  </a:outerShdw>
                </a:effectLst>
              </a:rPr>
              <a:t>DECISIONES</a:t>
            </a:r>
            <a:endParaRPr lang="es-ES" sz="32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5" name="Rectángulo 4"/>
          <p:cNvSpPr/>
          <p:nvPr/>
        </p:nvSpPr>
        <p:spPr>
          <a:xfrm>
            <a:off x="1514763" y="1524265"/>
            <a:ext cx="6696364" cy="3854068"/>
          </a:xfrm>
          <a:prstGeom prst="rect">
            <a:avLst/>
          </a:prstGeom>
        </p:spPr>
        <p:txBody>
          <a:bodyPr wrap="square">
            <a:spAutoFit/>
          </a:bodyPr>
          <a:lstStyle/>
          <a:p>
            <a:pPr algn="just" fontAlgn="base">
              <a:lnSpc>
                <a:spcPct val="107000"/>
              </a:lnSpc>
              <a:spcAft>
                <a:spcPts val="800"/>
              </a:spcAft>
            </a:pPr>
            <a:r>
              <a:rPr lang="es-CO" sz="2400" dirty="0">
                <a:solidFill>
                  <a:srgbClr val="000000"/>
                </a:solidFill>
                <a:latin typeface="Arial" panose="020B0604020202020204" pitchFamily="34" charset="0"/>
                <a:ea typeface="Times New Roman" panose="02020603050405020304" pitchFamily="18" charset="0"/>
                <a:cs typeface="Arial" panose="020B0604020202020204" pitchFamily="34" charset="0"/>
              </a:rPr>
              <a:t>El ganador de almas es perfectamente consciente de que está presentando dos caminos a sus oyente: el de la vida eterna y el de la muerte eterna.  ¡Los seres humanos se salvan o se pierden! Se trata de salvación o condenación</a:t>
            </a:r>
            <a:r>
              <a:rPr lang="es-CO" sz="2400" dirty="0" smtClean="0">
                <a:solidFill>
                  <a:srgbClr val="000000"/>
                </a:solidFill>
                <a:latin typeface="Arial" panose="020B0604020202020204" pitchFamily="34" charset="0"/>
                <a:ea typeface="Times New Roman" panose="02020603050405020304" pitchFamily="18" charset="0"/>
                <a:cs typeface="Arial" panose="020B0604020202020204" pitchFamily="34" charset="0"/>
              </a:rPr>
              <a:t>.</a:t>
            </a:r>
          </a:p>
          <a:p>
            <a:pPr algn="just" fontAlgn="base">
              <a:lnSpc>
                <a:spcPct val="107000"/>
              </a:lnSpc>
              <a:spcAft>
                <a:spcPts val="800"/>
              </a:spcAft>
            </a:pPr>
            <a:r>
              <a:rPr lang="es-ES" sz="2400" b="1" i="1"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a:t>
            </a:r>
            <a:r>
              <a:rPr lang="es-ES" sz="2400" b="1" i="1" dirty="0">
                <a:solidFill>
                  <a:srgbClr val="231F20"/>
                </a:solidFill>
                <a:latin typeface="Arial" panose="020B0604020202020204" pitchFamily="34" charset="0"/>
                <a:ea typeface="Californian FB" panose="0207040306080B030204" pitchFamily="18" charset="0"/>
                <a:cs typeface="Arial" panose="020B0604020202020204" pitchFamily="34" charset="0"/>
              </a:rPr>
              <a:t>Inducid a la gente a pensar que hay vida o muerte en estas solemnes cuestiones” </a:t>
            </a:r>
            <a:endParaRPr lang="es-ES" sz="2400" b="1" i="1" dirty="0" smtClean="0">
              <a:solidFill>
                <a:srgbClr val="231F20"/>
              </a:solidFill>
              <a:latin typeface="Arial" panose="020B0604020202020204" pitchFamily="34" charset="0"/>
              <a:ea typeface="Californian FB" panose="0207040306080B030204" pitchFamily="18" charset="0"/>
              <a:cs typeface="Arial" panose="020B0604020202020204" pitchFamily="34" charset="0"/>
            </a:endParaRPr>
          </a:p>
          <a:p>
            <a:pPr algn="r" fontAlgn="base">
              <a:lnSpc>
                <a:spcPct val="107000"/>
              </a:lnSpc>
              <a:spcAft>
                <a:spcPts val="800"/>
              </a:spcAft>
            </a:pPr>
            <a:r>
              <a:rPr lang="es-ES" sz="2400" i="1"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El </a:t>
            </a:r>
            <a:r>
              <a:rPr lang="es-ES" sz="2400" i="1" dirty="0">
                <a:solidFill>
                  <a:srgbClr val="231F20"/>
                </a:solidFill>
                <a:latin typeface="Arial" panose="020B0604020202020204" pitchFamily="34" charset="0"/>
                <a:ea typeface="Californian FB" panose="0207040306080B030204" pitchFamily="18" charset="0"/>
                <a:cs typeface="Arial" panose="020B0604020202020204" pitchFamily="34" charset="0"/>
              </a:rPr>
              <a:t>Evangelismo, pág. 210</a:t>
            </a:r>
            <a:r>
              <a:rPr lang="es-ES" sz="2400" i="1"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a:t>
            </a:r>
            <a:endParaRPr lang="es-CO" sz="2400" i="1" dirty="0">
              <a:latin typeface="Arial" panose="020B0604020202020204" pitchFamily="34" charset="0"/>
              <a:ea typeface="Californian FB" panose="0207040306080B030204" pitchFamily="18" charset="0"/>
              <a:cs typeface="Arial" panose="020B0604020202020204" pitchFamily="34" charset="0"/>
            </a:endParaRPr>
          </a:p>
        </p:txBody>
      </p:sp>
      <p:sp>
        <p:nvSpPr>
          <p:cNvPr id="7" name="CuadroTexto 6"/>
          <p:cNvSpPr txBox="1"/>
          <p:nvPr/>
        </p:nvSpPr>
        <p:spPr>
          <a:xfrm>
            <a:off x="2207491" y="304800"/>
            <a:ext cx="5828145" cy="523220"/>
          </a:xfrm>
          <a:prstGeom prst="rect">
            <a:avLst/>
          </a:prstGeom>
          <a:noFill/>
        </p:spPr>
        <p:txBody>
          <a:bodyPr wrap="square" rtlCol="0">
            <a:spAutoFit/>
          </a:bodyPr>
          <a:lstStyle/>
          <a:p>
            <a:r>
              <a:rPr lang="es-CO" sz="2800" b="1" u="sng" dirty="0" smtClean="0">
                <a:solidFill>
                  <a:schemeClr val="bg1"/>
                </a:solidFill>
                <a:latin typeface="Arial" panose="020B0604020202020204" pitchFamily="34" charset="0"/>
                <a:cs typeface="Arial" panose="020B0604020202020204" pitchFamily="34" charset="0"/>
              </a:rPr>
              <a:t>UN ASUNTO DE VIDA O MUERTE</a:t>
            </a:r>
            <a:endParaRPr lang="es-CO" sz="2800" b="1" u="sng"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13920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lana\Documents\ppts igreja\hebert 2015\ESPANHOL\latera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4" descr="http://apologista.files.wordpress.com/2010/07/predicando1.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77745" y="1413163"/>
            <a:ext cx="3214255" cy="4637699"/>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1"/>
          <p:cNvSpPr/>
          <p:nvPr/>
        </p:nvSpPr>
        <p:spPr>
          <a:xfrm>
            <a:off x="8858458" y="0"/>
            <a:ext cx="3333542" cy="1077218"/>
          </a:xfrm>
          <a:prstGeom prst="rect">
            <a:avLst/>
          </a:prstGeom>
        </p:spPr>
        <p:style>
          <a:lnRef idx="3">
            <a:schemeClr val="lt1"/>
          </a:lnRef>
          <a:fillRef idx="1">
            <a:schemeClr val="dk1"/>
          </a:fillRef>
          <a:effectRef idx="1">
            <a:schemeClr val="dk1"/>
          </a:effectRef>
          <a:fontRef idx="minor">
            <a:schemeClr val="lt1"/>
          </a:fontRef>
        </p:style>
        <p:txBody>
          <a:bodyPr wrap="square" lIns="91440" tIns="45720" rIns="91440" bIns="45720">
            <a:spAutoFit/>
          </a:bodyPr>
          <a:lstStyle/>
          <a:p>
            <a:pPr algn="ctr"/>
            <a:r>
              <a:rPr lang="es-ES" sz="32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El Arte de Tomar</a:t>
            </a:r>
          </a:p>
          <a:p>
            <a:pPr algn="ctr"/>
            <a:r>
              <a:rPr lang="es-ES" sz="3200" b="1" dirty="0" smtClean="0">
                <a:ln w="9525">
                  <a:solidFill>
                    <a:schemeClr val="bg1"/>
                  </a:solidFill>
                  <a:prstDash val="solid"/>
                </a:ln>
                <a:effectLst>
                  <a:outerShdw blurRad="12700" dist="38100" dir="2700000" algn="tl" rotWithShape="0">
                    <a:schemeClr val="bg1">
                      <a:lumMod val="50000"/>
                    </a:schemeClr>
                  </a:outerShdw>
                </a:effectLst>
              </a:rPr>
              <a:t>DECISIONES</a:t>
            </a:r>
            <a:endParaRPr lang="es-ES" sz="32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6" name="Rectángulo 5"/>
          <p:cNvSpPr/>
          <p:nvPr/>
        </p:nvSpPr>
        <p:spPr>
          <a:xfrm>
            <a:off x="1376218" y="1572921"/>
            <a:ext cx="7287490" cy="3785652"/>
          </a:xfrm>
          <a:prstGeom prst="rect">
            <a:avLst/>
          </a:prstGeom>
        </p:spPr>
        <p:txBody>
          <a:bodyPr wrap="square">
            <a:spAutoFit/>
          </a:bodyPr>
          <a:lstStyle/>
          <a:p>
            <a:pPr algn="just"/>
            <a:r>
              <a:rPr lang="es-ES" sz="2000" b="1" dirty="0">
                <a:solidFill>
                  <a:srgbClr val="231F20"/>
                </a:solidFill>
                <a:latin typeface="Arial" panose="020B0604020202020204" pitchFamily="34" charset="0"/>
                <a:ea typeface="Californian FB" panose="0207040306080B030204" pitchFamily="18" charset="0"/>
                <a:cs typeface="Arial" panose="020B0604020202020204" pitchFamily="34" charset="0"/>
              </a:rPr>
              <a:t>“Los sermones de  algunos  de  nuestros  ministros  tendrán  que  ser mucho más poderosos que los que predican ahora, o muchos apóstatas oirán un mensaje tibio e indirecto que arrulla a la gente   y la hace dormir. </a:t>
            </a:r>
            <a:endParaRPr lang="es-ES" sz="2000" b="1" dirty="0" smtClean="0">
              <a:solidFill>
                <a:srgbClr val="231F20"/>
              </a:solidFill>
              <a:latin typeface="Arial" panose="020B0604020202020204" pitchFamily="34" charset="0"/>
              <a:ea typeface="Californian FB" panose="0207040306080B030204" pitchFamily="18" charset="0"/>
              <a:cs typeface="Arial" panose="020B0604020202020204" pitchFamily="34" charset="0"/>
            </a:endParaRPr>
          </a:p>
          <a:p>
            <a:pPr algn="just"/>
            <a:endParaRPr lang="es-ES" sz="2000" b="1" dirty="0">
              <a:solidFill>
                <a:srgbClr val="231F20"/>
              </a:solidFill>
              <a:latin typeface="Arial" panose="020B0604020202020204" pitchFamily="34" charset="0"/>
              <a:ea typeface="Californian FB" panose="0207040306080B030204" pitchFamily="18" charset="0"/>
              <a:cs typeface="Arial" panose="020B0604020202020204" pitchFamily="34" charset="0"/>
            </a:endParaRPr>
          </a:p>
          <a:p>
            <a:pPr algn="just"/>
            <a:r>
              <a:rPr lang="es-ES" sz="2000" b="1"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Todo </a:t>
            </a:r>
            <a:r>
              <a:rPr lang="es-ES" sz="2000" b="1" dirty="0">
                <a:solidFill>
                  <a:srgbClr val="231F20"/>
                </a:solidFill>
                <a:latin typeface="Arial" panose="020B0604020202020204" pitchFamily="34" charset="0"/>
                <a:ea typeface="Californian FB" panose="0207040306080B030204" pitchFamily="18" charset="0"/>
                <a:cs typeface="Arial" panose="020B0604020202020204" pitchFamily="34" charset="0"/>
              </a:rPr>
              <a:t>discurso debe darse bajo el sentido de los terribles juicios que pronto han de caer sobre el mundo. Mi</a:t>
            </a:r>
            <a:r>
              <a:rPr lang="es-ES" sz="2000" b="1" spc="-15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000" b="1" dirty="0">
                <a:solidFill>
                  <a:srgbClr val="231F20"/>
                </a:solidFill>
                <a:latin typeface="Arial" panose="020B0604020202020204" pitchFamily="34" charset="0"/>
                <a:ea typeface="Californian FB" panose="0207040306080B030204" pitchFamily="18" charset="0"/>
                <a:cs typeface="Arial" panose="020B0604020202020204" pitchFamily="34" charset="0"/>
              </a:rPr>
              <a:t>corazón se llena de angustia cuando pienso en los mensajes tibios que dan algunos de nuestros ministros, cuando llevan un mensaje de vida o muerte” </a:t>
            </a:r>
            <a:endParaRPr lang="es-ES" sz="2000" b="1" dirty="0" smtClean="0">
              <a:solidFill>
                <a:srgbClr val="231F20"/>
              </a:solidFill>
              <a:latin typeface="Arial" panose="020B0604020202020204" pitchFamily="34" charset="0"/>
              <a:ea typeface="Californian FB" panose="0207040306080B030204" pitchFamily="18" charset="0"/>
              <a:cs typeface="Arial" panose="020B0604020202020204" pitchFamily="34" charset="0"/>
            </a:endParaRPr>
          </a:p>
          <a:p>
            <a:pPr algn="just"/>
            <a:endParaRPr lang="es-ES" sz="2000" b="1" dirty="0">
              <a:solidFill>
                <a:srgbClr val="231F20"/>
              </a:solidFill>
              <a:latin typeface="Arial" panose="020B0604020202020204" pitchFamily="34" charset="0"/>
              <a:ea typeface="Californian FB" panose="0207040306080B030204" pitchFamily="18" charset="0"/>
              <a:cs typeface="Arial" panose="020B0604020202020204" pitchFamily="34" charset="0"/>
            </a:endParaRPr>
          </a:p>
          <a:p>
            <a:pPr algn="r"/>
            <a:r>
              <a:rPr lang="es-ES" sz="2000" b="1" i="1"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Joyas </a:t>
            </a:r>
            <a:r>
              <a:rPr lang="es-ES" sz="2000" b="1" i="1" dirty="0">
                <a:solidFill>
                  <a:srgbClr val="231F20"/>
                </a:solidFill>
                <a:latin typeface="Arial" panose="020B0604020202020204" pitchFamily="34" charset="0"/>
                <a:ea typeface="Californian FB" panose="0207040306080B030204" pitchFamily="18" charset="0"/>
                <a:cs typeface="Arial" panose="020B0604020202020204" pitchFamily="34" charset="0"/>
              </a:rPr>
              <a:t>de los testimonios, tomo 3, pág. 220</a:t>
            </a:r>
            <a:endParaRPr lang="es-CO" sz="2000" b="1"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80938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0" y="0"/>
            <a:ext cx="12192000" cy="6858000"/>
          </a:xfrm>
          <a:prstGeom prst="rect">
            <a:avLst/>
          </a:prstGeom>
          <a:noFill/>
          <a:ln w="9525">
            <a:noFill/>
            <a:miter lim="800000"/>
            <a:headEnd/>
            <a:tailEnd/>
          </a:ln>
          <a:effectLst/>
        </p:spPr>
      </p:pic>
      <p:sp>
        <p:nvSpPr>
          <p:cNvPr id="4" name="Rectángulo 3"/>
          <p:cNvSpPr/>
          <p:nvPr/>
        </p:nvSpPr>
        <p:spPr>
          <a:xfrm>
            <a:off x="3334328" y="6390260"/>
            <a:ext cx="8857672" cy="400110"/>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lgn="ctr"/>
            <a:r>
              <a:rPr lang="es-ES" sz="2000" b="1" dirty="0">
                <a:ln w="9525">
                  <a:solidFill>
                    <a:schemeClr val="bg1"/>
                  </a:solidFill>
                  <a:prstDash val="solid"/>
                </a:ln>
                <a:effectLst>
                  <a:outerShdw blurRad="12700" dist="38100" dir="2700000" algn="tl" rotWithShape="0">
                    <a:schemeClr val="bg1">
                      <a:lumMod val="50000"/>
                    </a:schemeClr>
                  </a:outerShdw>
                </a:effectLst>
              </a:rPr>
              <a:t>El Arte de </a:t>
            </a:r>
            <a:r>
              <a:rPr lang="es-ES" sz="2000" b="1" dirty="0" smtClean="0">
                <a:ln w="9525">
                  <a:solidFill>
                    <a:schemeClr val="bg1"/>
                  </a:solidFill>
                  <a:prstDash val="solid"/>
                </a:ln>
                <a:effectLst>
                  <a:outerShdw blurRad="12700" dist="38100" dir="2700000" algn="tl" rotWithShape="0">
                    <a:schemeClr val="bg1">
                      <a:lumMod val="50000"/>
                    </a:schemeClr>
                  </a:outerShdw>
                </a:effectLst>
              </a:rPr>
              <a:t>Tomar DECISIONES</a:t>
            </a:r>
            <a:endParaRPr lang="es-ES" sz="2000" b="1" dirty="0">
              <a:ln w="9525">
                <a:solidFill>
                  <a:schemeClr val="bg1"/>
                </a:solidFill>
                <a:prstDash val="solid"/>
              </a:ln>
              <a:effectLst>
                <a:outerShdw blurRad="12700" dist="38100" dir="2700000" algn="tl" rotWithShape="0">
                  <a:schemeClr val="bg1">
                    <a:lumMod val="50000"/>
                  </a:schemeClr>
                </a:outerShdw>
              </a:effectLst>
            </a:endParaRPr>
          </a:p>
        </p:txBody>
      </p:sp>
      <p:sp>
        <p:nvSpPr>
          <p:cNvPr id="2" name="Rectángulo 1"/>
          <p:cNvSpPr/>
          <p:nvPr/>
        </p:nvSpPr>
        <p:spPr>
          <a:xfrm>
            <a:off x="4160983" y="1018831"/>
            <a:ext cx="7204362" cy="4154984"/>
          </a:xfrm>
          <a:prstGeom prst="rect">
            <a:avLst/>
          </a:prstGeom>
        </p:spPr>
        <p:txBody>
          <a:bodyPr wrap="square">
            <a:spAutoFit/>
          </a:bodyPr>
          <a:lstStyle/>
          <a:p>
            <a:pPr algn="just">
              <a:spcAft>
                <a:spcPts val="0"/>
              </a:spcAft>
            </a:pPr>
            <a:r>
              <a:rPr lang="es-CO" sz="2400" dirty="0">
                <a:solidFill>
                  <a:srgbClr val="000000"/>
                </a:solidFill>
                <a:latin typeface="Arial" panose="020B0604020202020204" pitchFamily="34" charset="0"/>
                <a:ea typeface="Times New Roman" panose="02020603050405020304" pitchFamily="18" charset="0"/>
                <a:cs typeface="Arial" panose="020B0604020202020204" pitchFamily="34" charset="0"/>
              </a:rPr>
              <a:t>"Hay almas en toda congregación que están dudando, que están casi persuadidas a ser completamente para Dios. La decisión se hace para el tiempo y por la eternidad; pero muy a menudo ocurre que un pastor no tiene el espíritu y el poder</a:t>
            </a:r>
            <a:r>
              <a:rPr lang="es-CO" sz="2400" dirty="0">
                <a:latin typeface="Arial" panose="020B0604020202020204" pitchFamily="34" charset="0"/>
                <a:ea typeface="Times New Roman" panose="02020603050405020304" pitchFamily="18" charset="0"/>
                <a:cs typeface="Arial" panose="020B0604020202020204" pitchFamily="34" charset="0"/>
              </a:rPr>
              <a:t> </a:t>
            </a:r>
            <a:r>
              <a:rPr lang="es-CO" sz="2400" dirty="0">
                <a:solidFill>
                  <a:srgbClr val="000000"/>
                </a:solidFill>
                <a:latin typeface="Arial" panose="020B0604020202020204" pitchFamily="34" charset="0"/>
                <a:ea typeface="Times New Roman" panose="02020603050405020304" pitchFamily="18" charset="0"/>
                <a:cs typeface="Arial" panose="020B0604020202020204" pitchFamily="34" charset="0"/>
              </a:rPr>
              <a:t>del mensaje de verdad en su propio corazón, y por ende no se hace ningún llamamiento directo a esas almas que están temblando en la balanza".   </a:t>
            </a:r>
          </a:p>
          <a:p>
            <a:pPr algn="just">
              <a:spcAft>
                <a:spcPts val="0"/>
              </a:spcAft>
            </a:pPr>
            <a:endParaRPr lang="es-CO" sz="2400" dirty="0">
              <a:solidFill>
                <a:srgbClr val="000000"/>
              </a:solidFill>
              <a:latin typeface="Arial" panose="020B0604020202020204" pitchFamily="34" charset="0"/>
              <a:ea typeface="Times New Roman" panose="02020603050405020304" pitchFamily="18" charset="0"/>
              <a:cs typeface="Arial" panose="020B0604020202020204" pitchFamily="34" charset="0"/>
            </a:endParaRPr>
          </a:p>
          <a:p>
            <a:pPr algn="r">
              <a:spcAft>
                <a:spcPts val="0"/>
              </a:spcAft>
            </a:pPr>
            <a:r>
              <a:rPr lang="es-CO" sz="2400" i="1" dirty="0" smtClean="0">
                <a:solidFill>
                  <a:srgbClr val="000000"/>
                </a:solidFill>
                <a:latin typeface="Arial" panose="020B0604020202020204" pitchFamily="34" charset="0"/>
                <a:ea typeface="Times New Roman" panose="02020603050405020304" pitchFamily="18" charset="0"/>
                <a:cs typeface="Arial" panose="020B0604020202020204" pitchFamily="34" charset="0"/>
              </a:rPr>
              <a:t>El </a:t>
            </a:r>
            <a:r>
              <a:rPr lang="es-CO" sz="2400" i="1" dirty="0">
                <a:solidFill>
                  <a:srgbClr val="000000"/>
                </a:solidFill>
                <a:latin typeface="Arial" panose="020B0604020202020204" pitchFamily="34" charset="0"/>
                <a:ea typeface="Times New Roman" panose="02020603050405020304" pitchFamily="18" charset="0"/>
                <a:cs typeface="Arial" panose="020B0604020202020204" pitchFamily="34" charset="0"/>
              </a:rPr>
              <a:t>Evangelismo, Pág. 280</a:t>
            </a:r>
            <a:endParaRPr lang="es-CO" sz="2400" i="1" dirty="0">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35316037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Ver las imágenes de orige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p:spPr>
        <p:style>
          <a:lnRef idx="2">
            <a:schemeClr val="accent5">
              <a:shade val="50000"/>
            </a:schemeClr>
          </a:lnRef>
          <a:fillRef idx="1">
            <a:schemeClr val="accent5"/>
          </a:fillRef>
          <a:effectRef idx="0">
            <a:schemeClr val="accent5"/>
          </a:effectRef>
          <a:fontRef idx="minor">
            <a:schemeClr val="lt1"/>
          </a:fontRef>
        </p:style>
      </p:pic>
      <p:sp>
        <p:nvSpPr>
          <p:cNvPr id="2" name="CuadroTexto 1"/>
          <p:cNvSpPr txBox="1"/>
          <p:nvPr/>
        </p:nvSpPr>
        <p:spPr>
          <a:xfrm>
            <a:off x="9393382" y="5763492"/>
            <a:ext cx="2798618" cy="646331"/>
          </a:xfrm>
          <a:prstGeom prst="rect">
            <a:avLst/>
          </a:prstGeom>
        </p:spPr>
        <p:style>
          <a:lnRef idx="1">
            <a:schemeClr val="dk1"/>
          </a:lnRef>
          <a:fillRef idx="3">
            <a:schemeClr val="dk1"/>
          </a:fillRef>
          <a:effectRef idx="2">
            <a:schemeClr val="dk1"/>
          </a:effectRef>
          <a:fontRef idx="minor">
            <a:schemeClr val="lt1"/>
          </a:fontRef>
        </p:style>
        <p:txBody>
          <a:bodyPr wrap="square" rtlCol="0">
            <a:spAutoFit/>
          </a:bodyPr>
          <a:lstStyle/>
          <a:p>
            <a:r>
              <a:rPr lang="es-CO" dirty="0"/>
              <a:t> </a:t>
            </a:r>
            <a:r>
              <a:rPr lang="es-CO" dirty="0" smtClean="0"/>
              <a:t>                                            </a:t>
            </a:r>
          </a:p>
          <a:p>
            <a:endParaRPr lang="es-CO" dirty="0" smtClean="0"/>
          </a:p>
        </p:txBody>
      </p:sp>
      <p:sp>
        <p:nvSpPr>
          <p:cNvPr id="3" name="Rectángulo 2"/>
          <p:cNvSpPr/>
          <p:nvPr/>
        </p:nvSpPr>
        <p:spPr>
          <a:xfrm>
            <a:off x="5541921" y="196426"/>
            <a:ext cx="6391365" cy="3416320"/>
          </a:xfrm>
          <a:prstGeom prst="rect">
            <a:avLst/>
          </a:prstGeom>
          <a:noFill/>
        </p:spPr>
        <p:txBody>
          <a:bodyPr wrap="none" lIns="91440" tIns="45720" rIns="91440" bIns="45720">
            <a:spAutoFit/>
          </a:bodyPr>
          <a:lstStyle/>
          <a:p>
            <a:pPr algn="ctr"/>
            <a:r>
              <a:rPr lang="es-ES" sz="54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7. EL ESPÍRITU SANTO</a:t>
            </a:r>
          </a:p>
          <a:p>
            <a:pPr algn="ctr"/>
            <a:r>
              <a:rPr lang="es-ES" sz="5400" b="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IRÁ CON NOSOTROS</a:t>
            </a:r>
          </a:p>
          <a:p>
            <a:pPr algn="ctr"/>
            <a:r>
              <a:rPr lang="es-ES" sz="54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PARA CONVERTIR </a:t>
            </a:r>
          </a:p>
          <a:p>
            <a:pPr algn="ctr"/>
            <a:r>
              <a:rPr lang="es-ES" sz="5400" b="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A LOS PECADORES</a:t>
            </a:r>
            <a:endParaRPr lang="es-ES" sz="5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Tree>
    <p:extLst>
      <p:ext uri="{BB962C8B-B14F-4D97-AF65-F5344CB8AC3E}">
        <p14:creationId xmlns:p14="http://schemas.microsoft.com/office/powerpoint/2010/main" val="110610030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lana\Documents\ppts igreja\hebert 2015\ESPANHOL\latera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4" descr="http://apologista.files.wordpress.com/2010/07/predicando1.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77745" y="1413163"/>
            <a:ext cx="3214255" cy="4637699"/>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1"/>
          <p:cNvSpPr/>
          <p:nvPr/>
        </p:nvSpPr>
        <p:spPr>
          <a:xfrm>
            <a:off x="8858458" y="0"/>
            <a:ext cx="3333542" cy="1077218"/>
          </a:xfrm>
          <a:prstGeom prst="rect">
            <a:avLst/>
          </a:prstGeom>
        </p:spPr>
        <p:style>
          <a:lnRef idx="3">
            <a:schemeClr val="lt1"/>
          </a:lnRef>
          <a:fillRef idx="1">
            <a:schemeClr val="dk1"/>
          </a:fillRef>
          <a:effectRef idx="1">
            <a:schemeClr val="dk1"/>
          </a:effectRef>
          <a:fontRef idx="minor">
            <a:schemeClr val="lt1"/>
          </a:fontRef>
        </p:style>
        <p:txBody>
          <a:bodyPr wrap="square" lIns="91440" tIns="45720" rIns="91440" bIns="45720">
            <a:spAutoFit/>
          </a:bodyPr>
          <a:lstStyle/>
          <a:p>
            <a:pPr algn="ctr"/>
            <a:r>
              <a:rPr lang="es-ES" sz="32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El Arte de Tomar</a:t>
            </a:r>
          </a:p>
          <a:p>
            <a:pPr algn="ctr"/>
            <a:r>
              <a:rPr lang="es-ES" sz="3200" b="1" dirty="0" smtClean="0">
                <a:ln w="9525">
                  <a:solidFill>
                    <a:schemeClr val="bg1"/>
                  </a:solidFill>
                  <a:prstDash val="solid"/>
                </a:ln>
                <a:effectLst>
                  <a:outerShdw blurRad="12700" dist="38100" dir="2700000" algn="tl" rotWithShape="0">
                    <a:schemeClr val="bg1">
                      <a:lumMod val="50000"/>
                    </a:schemeClr>
                  </a:outerShdw>
                </a:effectLst>
              </a:rPr>
              <a:t>DECISIONES</a:t>
            </a:r>
            <a:endParaRPr lang="es-ES" sz="32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5" name="Rectángulo 4"/>
          <p:cNvSpPr/>
          <p:nvPr/>
        </p:nvSpPr>
        <p:spPr>
          <a:xfrm>
            <a:off x="1625600" y="1886911"/>
            <a:ext cx="7232858" cy="3539430"/>
          </a:xfrm>
          <a:prstGeom prst="rect">
            <a:avLst/>
          </a:prstGeom>
        </p:spPr>
        <p:txBody>
          <a:bodyPr wrap="square">
            <a:spAutoFit/>
          </a:bodyPr>
          <a:lstStyle/>
          <a:p>
            <a:pPr lvl="0">
              <a:buNone/>
            </a:pPr>
            <a:r>
              <a:rPr lang="es-MX" sz="3200" b="1" dirty="0" smtClean="0">
                <a:effectLst>
                  <a:outerShdw blurRad="38100" dist="38100" dir="2700000" algn="tl">
                    <a:srgbClr val="000000">
                      <a:alpha val="43137"/>
                    </a:srgbClr>
                  </a:outerShdw>
                </a:effectLst>
              </a:rPr>
              <a:t>EL PREDICADOR: </a:t>
            </a:r>
            <a:r>
              <a:rPr lang="es-MX" sz="3200" i="1" dirty="0" smtClean="0">
                <a:effectLst>
                  <a:outerShdw blurRad="38100" dist="38100" dir="2700000" algn="tl">
                    <a:srgbClr val="000000">
                      <a:alpha val="43137"/>
                    </a:srgbClr>
                  </a:outerShdw>
                </a:effectLst>
              </a:rPr>
              <a:t>Enseña-Predica, Persuade </a:t>
            </a:r>
            <a:r>
              <a:rPr lang="es-MX" sz="3200" i="1" dirty="0">
                <a:effectLst>
                  <a:outerShdw blurRad="38100" dist="38100" dir="2700000" algn="tl">
                    <a:srgbClr val="000000">
                      <a:alpha val="43137"/>
                    </a:srgbClr>
                  </a:outerShdw>
                </a:effectLst>
              </a:rPr>
              <a:t>y hace el </a:t>
            </a:r>
            <a:r>
              <a:rPr lang="es-MX" sz="3200" i="1" dirty="0" smtClean="0">
                <a:effectLst>
                  <a:outerShdw blurRad="38100" dist="38100" dir="2700000" algn="tl">
                    <a:srgbClr val="000000">
                      <a:alpha val="43137"/>
                    </a:srgbClr>
                  </a:outerShdw>
                </a:effectLst>
              </a:rPr>
              <a:t>llamado.</a:t>
            </a:r>
            <a:endParaRPr lang="es-MX" sz="3200" i="1" dirty="0">
              <a:effectLst>
                <a:outerShdw blurRad="38100" dist="38100" dir="2700000" algn="tl">
                  <a:srgbClr val="000000">
                    <a:alpha val="43137"/>
                  </a:srgbClr>
                </a:outerShdw>
              </a:effectLst>
            </a:endParaRPr>
          </a:p>
          <a:p>
            <a:pPr lvl="0">
              <a:buNone/>
            </a:pPr>
            <a:endParaRPr lang="es-MX" sz="3200" b="1" dirty="0">
              <a:effectLst>
                <a:outerShdw blurRad="38100" dist="38100" dir="2700000" algn="tl">
                  <a:srgbClr val="000000">
                    <a:alpha val="43137"/>
                  </a:srgbClr>
                </a:outerShdw>
              </a:effectLst>
            </a:endParaRPr>
          </a:p>
          <a:p>
            <a:pPr lvl="0">
              <a:buNone/>
            </a:pPr>
            <a:r>
              <a:rPr lang="es-MX" sz="3200" b="1" dirty="0">
                <a:effectLst>
                  <a:outerShdw blurRad="38100" dist="38100" dir="2700000" algn="tl">
                    <a:srgbClr val="000000">
                      <a:alpha val="43137"/>
                    </a:srgbClr>
                  </a:outerShdw>
                </a:effectLst>
              </a:rPr>
              <a:t>EL ESPÍRITU SANTO: </a:t>
            </a:r>
            <a:r>
              <a:rPr lang="es-MX" sz="3200" i="1" dirty="0">
                <a:effectLst>
                  <a:outerShdw blurRad="38100" dist="38100" dir="2700000" algn="tl">
                    <a:srgbClr val="000000">
                      <a:alpha val="43137"/>
                    </a:srgbClr>
                  </a:outerShdw>
                </a:effectLst>
              </a:rPr>
              <a:t>Convence y </a:t>
            </a:r>
            <a:r>
              <a:rPr lang="es-MX" sz="3200" i="1" dirty="0" smtClean="0">
                <a:effectLst>
                  <a:outerShdw blurRad="38100" dist="38100" dir="2700000" algn="tl">
                    <a:srgbClr val="000000">
                      <a:alpha val="43137"/>
                    </a:srgbClr>
                  </a:outerShdw>
                </a:effectLst>
              </a:rPr>
              <a:t>convierte.</a:t>
            </a:r>
            <a:endParaRPr lang="es-MX" sz="3200" i="1" dirty="0">
              <a:effectLst>
                <a:outerShdw blurRad="38100" dist="38100" dir="2700000" algn="tl">
                  <a:srgbClr val="000000">
                    <a:alpha val="43137"/>
                  </a:srgbClr>
                </a:outerShdw>
              </a:effectLst>
            </a:endParaRPr>
          </a:p>
          <a:p>
            <a:pPr lvl="0">
              <a:buNone/>
            </a:pPr>
            <a:endParaRPr lang="es-MX" sz="3200" b="1" dirty="0">
              <a:effectLst>
                <a:outerShdw blurRad="38100" dist="38100" dir="2700000" algn="tl">
                  <a:srgbClr val="000000">
                    <a:alpha val="43137"/>
                  </a:srgbClr>
                </a:outerShdw>
              </a:effectLst>
            </a:endParaRPr>
          </a:p>
          <a:p>
            <a:pPr lvl="0">
              <a:buNone/>
            </a:pPr>
            <a:r>
              <a:rPr lang="es-MX" sz="3200" b="1" dirty="0">
                <a:effectLst>
                  <a:outerShdw blurRad="38100" dist="38100" dir="2700000" algn="tl">
                    <a:srgbClr val="000000">
                      <a:alpha val="43137"/>
                    </a:srgbClr>
                  </a:outerShdw>
                </a:effectLst>
              </a:rPr>
              <a:t>EL INTERESADO: </a:t>
            </a:r>
            <a:r>
              <a:rPr lang="es-MX" sz="3200" i="1" dirty="0">
                <a:effectLst>
                  <a:outerShdw blurRad="38100" dist="38100" dir="2700000" algn="tl">
                    <a:srgbClr val="000000">
                      <a:alpha val="43137"/>
                    </a:srgbClr>
                  </a:outerShdw>
                </a:effectLst>
              </a:rPr>
              <a:t>Decide e inicia una nueva </a:t>
            </a:r>
            <a:r>
              <a:rPr lang="es-MX" sz="3200" i="1" dirty="0" smtClean="0">
                <a:effectLst>
                  <a:outerShdw blurRad="38100" dist="38100" dir="2700000" algn="tl">
                    <a:srgbClr val="000000">
                      <a:alpha val="43137"/>
                    </a:srgbClr>
                  </a:outerShdw>
                </a:effectLst>
              </a:rPr>
              <a:t>vida.</a:t>
            </a:r>
            <a:endParaRPr lang="es-MX" sz="3200" dirty="0">
              <a:effectLst>
                <a:outerShdw blurRad="38100" dist="38100" dir="2700000" algn="tl">
                  <a:srgbClr val="000000">
                    <a:alpha val="43137"/>
                  </a:srgbClr>
                </a:outerShdw>
              </a:effectLst>
            </a:endParaRPr>
          </a:p>
        </p:txBody>
      </p:sp>
      <p:sp>
        <p:nvSpPr>
          <p:cNvPr id="6" name="CuadroTexto 5"/>
          <p:cNvSpPr txBox="1"/>
          <p:nvPr/>
        </p:nvSpPr>
        <p:spPr>
          <a:xfrm>
            <a:off x="2179782" y="387927"/>
            <a:ext cx="5745018" cy="523220"/>
          </a:xfrm>
          <a:prstGeom prst="rect">
            <a:avLst/>
          </a:prstGeom>
          <a:noFill/>
        </p:spPr>
        <p:txBody>
          <a:bodyPr wrap="square" rtlCol="0">
            <a:spAutoFit/>
          </a:bodyPr>
          <a:lstStyle/>
          <a:p>
            <a:pPr algn="ctr"/>
            <a:r>
              <a:rPr lang="es-CO" sz="2800" b="1" dirty="0" smtClean="0">
                <a:solidFill>
                  <a:schemeClr val="bg1"/>
                </a:solidFill>
                <a:latin typeface="Arial" panose="020B0604020202020204" pitchFamily="34" charset="0"/>
                <a:cs typeface="Arial" panose="020B0604020202020204" pitchFamily="34" charset="0"/>
              </a:rPr>
              <a:t>EL PAPEL DEL PREDICADOR</a:t>
            </a:r>
            <a:endParaRPr lang="es-CO" sz="28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99898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lana\Documents\ppts igreja\hebert 2015\ESPANHOL\latera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1"/>
          <p:cNvSpPr/>
          <p:nvPr/>
        </p:nvSpPr>
        <p:spPr>
          <a:xfrm>
            <a:off x="8858458" y="0"/>
            <a:ext cx="3333542" cy="1077218"/>
          </a:xfrm>
          <a:prstGeom prst="rect">
            <a:avLst/>
          </a:prstGeom>
        </p:spPr>
        <p:style>
          <a:lnRef idx="3">
            <a:schemeClr val="lt1"/>
          </a:lnRef>
          <a:fillRef idx="1">
            <a:schemeClr val="dk1"/>
          </a:fillRef>
          <a:effectRef idx="1">
            <a:schemeClr val="dk1"/>
          </a:effectRef>
          <a:fontRef idx="minor">
            <a:schemeClr val="lt1"/>
          </a:fontRef>
        </p:style>
        <p:txBody>
          <a:bodyPr wrap="square" lIns="91440" tIns="45720" rIns="91440" bIns="45720">
            <a:spAutoFit/>
          </a:bodyPr>
          <a:lstStyle/>
          <a:p>
            <a:pPr algn="ctr"/>
            <a:r>
              <a:rPr lang="es-ES" sz="32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El Arte de Tomar</a:t>
            </a:r>
          </a:p>
          <a:p>
            <a:pPr algn="ctr"/>
            <a:r>
              <a:rPr lang="es-ES" sz="3200" b="1" dirty="0" smtClean="0">
                <a:ln w="9525">
                  <a:solidFill>
                    <a:schemeClr val="bg1"/>
                  </a:solidFill>
                  <a:prstDash val="solid"/>
                </a:ln>
                <a:effectLst>
                  <a:outerShdw blurRad="12700" dist="38100" dir="2700000" algn="tl" rotWithShape="0">
                    <a:schemeClr val="bg1">
                      <a:lumMod val="50000"/>
                    </a:schemeClr>
                  </a:outerShdw>
                </a:effectLst>
              </a:rPr>
              <a:t>DECISIONES</a:t>
            </a:r>
            <a:endParaRPr lang="es-ES" sz="32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6" name="Rectángulo 5"/>
          <p:cNvSpPr/>
          <p:nvPr/>
        </p:nvSpPr>
        <p:spPr>
          <a:xfrm>
            <a:off x="1588653" y="1812744"/>
            <a:ext cx="5874329" cy="2800767"/>
          </a:xfrm>
          <a:prstGeom prst="rect">
            <a:avLst/>
          </a:prstGeom>
        </p:spPr>
        <p:txBody>
          <a:bodyPr wrap="square">
            <a:spAutoFit/>
          </a:bodyPr>
          <a:lstStyle/>
          <a:p>
            <a:pPr lvl="0" algn="ctr">
              <a:buNone/>
            </a:pPr>
            <a:r>
              <a:rPr lang="es-MX" sz="4400" b="1" dirty="0">
                <a:effectLst>
                  <a:outerShdw blurRad="38100" dist="38100" dir="2700000" algn="tl">
                    <a:srgbClr val="000000">
                      <a:alpha val="43137"/>
                    </a:srgbClr>
                  </a:outerShdw>
                </a:effectLst>
                <a:cs typeface="Arial" panose="020B0604020202020204" pitchFamily="34" charset="0"/>
              </a:rPr>
              <a:t>“Es la obra del Espíritu Santo convencer a las almas de su necesidad de Cristo”  (</a:t>
            </a:r>
            <a:r>
              <a:rPr lang="es-MX" sz="4400" b="1" dirty="0" err="1">
                <a:effectLst>
                  <a:outerShdw blurRad="38100" dist="38100" dir="2700000" algn="tl">
                    <a:srgbClr val="000000">
                      <a:alpha val="43137"/>
                    </a:srgbClr>
                  </a:outerShdw>
                </a:effectLst>
                <a:cs typeface="Arial" panose="020B0604020202020204" pitchFamily="34" charset="0"/>
              </a:rPr>
              <a:t>Ev</a:t>
            </a:r>
            <a:r>
              <a:rPr lang="es-MX" sz="4400" b="1" dirty="0">
                <a:effectLst>
                  <a:outerShdw blurRad="38100" dist="38100" dir="2700000" algn="tl">
                    <a:srgbClr val="000000">
                      <a:alpha val="43137"/>
                    </a:srgbClr>
                  </a:outerShdw>
                </a:effectLst>
                <a:cs typeface="Arial" panose="020B0604020202020204" pitchFamily="34" charset="0"/>
              </a:rPr>
              <a:t>. p. 209). </a:t>
            </a:r>
          </a:p>
        </p:txBody>
      </p:sp>
      <p:pic>
        <p:nvPicPr>
          <p:cNvPr id="1026" name="Picture 2" descr="Ver las imágenes de orige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58458" y="1607127"/>
            <a:ext cx="3287359" cy="41684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9158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lana\Documents\ppts igreja\hebert 2015\ESPANHOL\latera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1"/>
          <p:cNvSpPr/>
          <p:nvPr/>
        </p:nvSpPr>
        <p:spPr>
          <a:xfrm>
            <a:off x="8858458" y="0"/>
            <a:ext cx="3333542" cy="1077218"/>
          </a:xfrm>
          <a:prstGeom prst="rect">
            <a:avLst/>
          </a:prstGeom>
        </p:spPr>
        <p:style>
          <a:lnRef idx="3">
            <a:schemeClr val="lt1"/>
          </a:lnRef>
          <a:fillRef idx="1">
            <a:schemeClr val="dk1"/>
          </a:fillRef>
          <a:effectRef idx="1">
            <a:schemeClr val="dk1"/>
          </a:effectRef>
          <a:fontRef idx="minor">
            <a:schemeClr val="lt1"/>
          </a:fontRef>
        </p:style>
        <p:txBody>
          <a:bodyPr wrap="square" lIns="91440" tIns="45720" rIns="91440" bIns="45720">
            <a:spAutoFit/>
          </a:bodyPr>
          <a:lstStyle/>
          <a:p>
            <a:pPr algn="ctr"/>
            <a:r>
              <a:rPr lang="es-ES" sz="32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El Arte de Tomar</a:t>
            </a:r>
          </a:p>
          <a:p>
            <a:pPr algn="ctr"/>
            <a:r>
              <a:rPr lang="es-ES" sz="3200" b="1" dirty="0" smtClean="0">
                <a:ln w="9525">
                  <a:solidFill>
                    <a:schemeClr val="bg1"/>
                  </a:solidFill>
                  <a:prstDash val="solid"/>
                </a:ln>
                <a:effectLst>
                  <a:outerShdw blurRad="12700" dist="38100" dir="2700000" algn="tl" rotWithShape="0">
                    <a:schemeClr val="bg1">
                      <a:lumMod val="50000"/>
                    </a:schemeClr>
                  </a:outerShdw>
                </a:effectLst>
              </a:rPr>
              <a:t>DECISIONES</a:t>
            </a:r>
            <a:endParaRPr lang="es-ES" sz="32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pic>
        <p:nvPicPr>
          <p:cNvPr id="1026" name="Picture 2" descr="Ver las imágenes de orige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58458" y="1607127"/>
            <a:ext cx="3287359" cy="4168486"/>
          </a:xfrm>
          <a:prstGeom prst="rect">
            <a:avLst/>
          </a:prstGeom>
          <a:noFill/>
          <a:extLst>
            <a:ext uri="{909E8E84-426E-40DD-AFC4-6F175D3DCCD1}">
              <a14:hiddenFill xmlns:a14="http://schemas.microsoft.com/office/drawing/2010/main">
                <a:solidFill>
                  <a:srgbClr val="FFFFFF"/>
                </a:solidFill>
              </a14:hiddenFill>
            </a:ext>
          </a:extLst>
        </p:spPr>
      </p:pic>
      <p:sp>
        <p:nvSpPr>
          <p:cNvPr id="4" name="Rectángulo 3"/>
          <p:cNvSpPr/>
          <p:nvPr/>
        </p:nvSpPr>
        <p:spPr>
          <a:xfrm>
            <a:off x="1381229" y="1659285"/>
            <a:ext cx="6096000" cy="3539430"/>
          </a:xfrm>
          <a:prstGeom prst="rect">
            <a:avLst/>
          </a:prstGeom>
        </p:spPr>
        <p:txBody>
          <a:bodyPr>
            <a:spAutoFit/>
          </a:bodyPr>
          <a:lstStyle/>
          <a:p>
            <a:pPr marL="792480" marR="350520" indent="-180340" algn="ctr">
              <a:spcBef>
                <a:spcPts val="20"/>
              </a:spcBef>
              <a:spcAft>
                <a:spcPts val="0"/>
              </a:spcAft>
            </a:pPr>
            <a:r>
              <a:rPr lang="es-ES" sz="2800" b="1" dirty="0">
                <a:solidFill>
                  <a:srgbClr val="231F20"/>
                </a:solidFill>
                <a:latin typeface="Arial" panose="020B0604020202020204" pitchFamily="34" charset="0"/>
                <a:ea typeface="Californian FB" panose="0207040306080B030204" pitchFamily="18" charset="0"/>
                <a:cs typeface="Arial" panose="020B0604020202020204" pitchFamily="34" charset="0"/>
              </a:rPr>
              <a:t>“Pero, sin la presencia del Espíritu de Dios, ningún corazón se conmoverá,</a:t>
            </a:r>
            <a:r>
              <a:rPr lang="es-ES" sz="2800" b="1" spc="-5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b="1" dirty="0">
                <a:solidFill>
                  <a:srgbClr val="231F20"/>
                </a:solidFill>
                <a:latin typeface="Arial" panose="020B0604020202020204" pitchFamily="34" charset="0"/>
                <a:ea typeface="Californian FB" panose="0207040306080B030204" pitchFamily="18" charset="0"/>
                <a:cs typeface="Arial" panose="020B0604020202020204" pitchFamily="34" charset="0"/>
              </a:rPr>
              <a:t>ningún</a:t>
            </a:r>
            <a:r>
              <a:rPr lang="es-ES" sz="2800" b="1" spc="-5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b="1" dirty="0">
                <a:solidFill>
                  <a:srgbClr val="231F20"/>
                </a:solidFill>
                <a:latin typeface="Arial" panose="020B0604020202020204" pitchFamily="34" charset="0"/>
                <a:ea typeface="Californian FB" panose="0207040306080B030204" pitchFamily="18" charset="0"/>
                <a:cs typeface="Arial" panose="020B0604020202020204" pitchFamily="34" charset="0"/>
              </a:rPr>
              <a:t>pecador</a:t>
            </a:r>
            <a:r>
              <a:rPr lang="es-ES" sz="2800" b="1" spc="-5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b="1" dirty="0">
                <a:solidFill>
                  <a:srgbClr val="231F20"/>
                </a:solidFill>
                <a:latin typeface="Arial" panose="020B0604020202020204" pitchFamily="34" charset="0"/>
                <a:ea typeface="Californian FB" panose="0207040306080B030204" pitchFamily="18" charset="0"/>
                <a:cs typeface="Arial" panose="020B0604020202020204" pitchFamily="34" charset="0"/>
              </a:rPr>
              <a:t>será</a:t>
            </a:r>
            <a:r>
              <a:rPr lang="es-ES" sz="2800" b="1" spc="-5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b="1" dirty="0">
                <a:solidFill>
                  <a:srgbClr val="231F20"/>
                </a:solidFill>
                <a:latin typeface="Arial" panose="020B0604020202020204" pitchFamily="34" charset="0"/>
                <a:ea typeface="Californian FB" panose="0207040306080B030204" pitchFamily="18" charset="0"/>
                <a:cs typeface="Arial" panose="020B0604020202020204" pitchFamily="34" charset="0"/>
              </a:rPr>
              <a:t>ganado</a:t>
            </a:r>
            <a:r>
              <a:rPr lang="es-ES" sz="2800" b="1" spc="-5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b="1" dirty="0">
                <a:solidFill>
                  <a:srgbClr val="231F20"/>
                </a:solidFill>
                <a:latin typeface="Arial" panose="020B0604020202020204" pitchFamily="34" charset="0"/>
                <a:ea typeface="Californian FB" panose="0207040306080B030204" pitchFamily="18" charset="0"/>
                <a:cs typeface="Arial" panose="020B0604020202020204" pitchFamily="34" charset="0"/>
              </a:rPr>
              <a:t>para</a:t>
            </a:r>
            <a:r>
              <a:rPr lang="es-ES" sz="2800" b="1" spc="-5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b="1"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Cristo”</a:t>
            </a:r>
            <a:r>
              <a:rPr lang="es-ES" sz="2800" b="1" spc="-45"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a:t>
            </a:r>
          </a:p>
          <a:p>
            <a:pPr marL="792480" marR="350520" indent="-180340" algn="ctr">
              <a:spcBef>
                <a:spcPts val="20"/>
              </a:spcBef>
              <a:spcAft>
                <a:spcPts val="0"/>
              </a:spcAft>
            </a:pPr>
            <a:endParaRPr lang="es-ES" sz="2800" b="1" spc="-45" dirty="0">
              <a:solidFill>
                <a:srgbClr val="231F20"/>
              </a:solidFill>
              <a:latin typeface="Arial" panose="020B0604020202020204" pitchFamily="34" charset="0"/>
              <a:ea typeface="Californian FB" panose="0207040306080B030204" pitchFamily="18" charset="0"/>
              <a:cs typeface="Arial" panose="020B0604020202020204" pitchFamily="34" charset="0"/>
            </a:endParaRPr>
          </a:p>
          <a:p>
            <a:pPr marL="792480" marR="350520" indent="-180340" algn="ctr">
              <a:spcBef>
                <a:spcPts val="20"/>
              </a:spcBef>
              <a:spcAft>
                <a:spcPts val="0"/>
              </a:spcAft>
            </a:pPr>
            <a:r>
              <a:rPr lang="es-ES" sz="2800" i="1"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Joyas</a:t>
            </a:r>
            <a:r>
              <a:rPr lang="es-ES" sz="2800" i="1" spc="-50"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i="1" dirty="0">
                <a:solidFill>
                  <a:srgbClr val="231F20"/>
                </a:solidFill>
                <a:latin typeface="Arial" panose="020B0604020202020204" pitchFamily="34" charset="0"/>
                <a:ea typeface="Californian FB" panose="0207040306080B030204" pitchFamily="18" charset="0"/>
                <a:cs typeface="Arial" panose="020B0604020202020204" pitchFamily="34" charset="0"/>
              </a:rPr>
              <a:t>de</a:t>
            </a:r>
            <a:r>
              <a:rPr lang="es-ES" sz="2800" i="1" spc="-5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800" i="1" dirty="0">
                <a:solidFill>
                  <a:srgbClr val="231F20"/>
                </a:solidFill>
                <a:latin typeface="Arial" panose="020B0604020202020204" pitchFamily="34" charset="0"/>
                <a:ea typeface="Californian FB" panose="0207040306080B030204" pitchFamily="18" charset="0"/>
                <a:cs typeface="Arial" panose="020B0604020202020204" pitchFamily="34" charset="0"/>
              </a:rPr>
              <a:t>los </a:t>
            </a:r>
            <a:r>
              <a:rPr lang="es-ES" sz="2800" i="1"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Testimonios</a:t>
            </a:r>
            <a:r>
              <a:rPr lang="es-ES" sz="2800" i="1"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endParaRPr lang="es-ES" sz="2800" i="1" dirty="0" smtClean="0">
              <a:solidFill>
                <a:srgbClr val="231F20"/>
              </a:solidFill>
              <a:latin typeface="Arial" panose="020B0604020202020204" pitchFamily="34" charset="0"/>
              <a:ea typeface="Californian FB" panose="0207040306080B030204" pitchFamily="18" charset="0"/>
              <a:cs typeface="Arial" panose="020B0604020202020204" pitchFamily="34" charset="0"/>
            </a:endParaRPr>
          </a:p>
          <a:p>
            <a:pPr marL="792480" marR="350520" indent="-180340" algn="ctr">
              <a:spcBef>
                <a:spcPts val="20"/>
              </a:spcBef>
              <a:spcAft>
                <a:spcPts val="0"/>
              </a:spcAft>
            </a:pPr>
            <a:r>
              <a:rPr lang="es-ES" sz="2800" i="1"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tomo </a:t>
            </a:r>
            <a:r>
              <a:rPr lang="es-ES" sz="2800" i="1" dirty="0">
                <a:solidFill>
                  <a:srgbClr val="231F20"/>
                </a:solidFill>
                <a:latin typeface="Arial" panose="020B0604020202020204" pitchFamily="34" charset="0"/>
                <a:ea typeface="Californian FB" panose="0207040306080B030204" pitchFamily="18" charset="0"/>
                <a:cs typeface="Arial" panose="020B0604020202020204" pitchFamily="34" charset="0"/>
              </a:rPr>
              <a:t>3, pág. 212. </a:t>
            </a:r>
            <a:endParaRPr lang="es-CO" sz="2800" i="1" dirty="0">
              <a:latin typeface="Arial" panose="020B0604020202020204" pitchFamily="34" charset="0"/>
              <a:ea typeface="Californian FB" panose="0207040306080B030204" pitchFamily="18" charset="0"/>
              <a:cs typeface="Arial" panose="020B0604020202020204" pitchFamily="34" charset="0"/>
            </a:endParaRPr>
          </a:p>
        </p:txBody>
      </p:sp>
    </p:spTree>
    <p:extLst>
      <p:ext uri="{BB962C8B-B14F-4D97-AF65-F5344CB8AC3E}">
        <p14:creationId xmlns:p14="http://schemas.microsoft.com/office/powerpoint/2010/main" val="1613864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lana\Documents\ppts igreja\hebert 2015\ESPANHOL\latera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4" descr="http://apologista.files.wordpress.com/2010/07/predicando1.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77745" y="1413163"/>
            <a:ext cx="3214255" cy="4637699"/>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1"/>
          <p:cNvSpPr/>
          <p:nvPr/>
        </p:nvSpPr>
        <p:spPr>
          <a:xfrm>
            <a:off x="8858458" y="0"/>
            <a:ext cx="3333542" cy="1077218"/>
          </a:xfrm>
          <a:prstGeom prst="rect">
            <a:avLst/>
          </a:prstGeom>
        </p:spPr>
        <p:style>
          <a:lnRef idx="3">
            <a:schemeClr val="lt1"/>
          </a:lnRef>
          <a:fillRef idx="1">
            <a:schemeClr val="dk1"/>
          </a:fillRef>
          <a:effectRef idx="1">
            <a:schemeClr val="dk1"/>
          </a:effectRef>
          <a:fontRef idx="minor">
            <a:schemeClr val="lt1"/>
          </a:fontRef>
        </p:style>
        <p:txBody>
          <a:bodyPr wrap="square" lIns="91440" tIns="45720" rIns="91440" bIns="45720">
            <a:spAutoFit/>
          </a:bodyPr>
          <a:lstStyle/>
          <a:p>
            <a:pPr algn="ctr"/>
            <a:r>
              <a:rPr lang="es-ES" sz="32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El Arte de Tomar</a:t>
            </a:r>
          </a:p>
          <a:p>
            <a:pPr algn="ctr"/>
            <a:r>
              <a:rPr lang="es-ES" sz="3200" b="1" dirty="0" smtClean="0">
                <a:ln w="9525">
                  <a:solidFill>
                    <a:schemeClr val="bg1"/>
                  </a:solidFill>
                  <a:prstDash val="solid"/>
                </a:ln>
                <a:effectLst>
                  <a:outerShdw blurRad="12700" dist="38100" dir="2700000" algn="tl" rotWithShape="0">
                    <a:schemeClr val="bg1">
                      <a:lumMod val="50000"/>
                    </a:schemeClr>
                  </a:outerShdw>
                </a:effectLst>
              </a:rPr>
              <a:t>DECISIONES</a:t>
            </a:r>
            <a:endParaRPr lang="es-ES" sz="32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6" name="Rectángulo 5"/>
          <p:cNvSpPr/>
          <p:nvPr/>
        </p:nvSpPr>
        <p:spPr>
          <a:xfrm>
            <a:off x="2022763" y="1691380"/>
            <a:ext cx="6253018" cy="3330014"/>
          </a:xfrm>
          <a:prstGeom prst="rect">
            <a:avLst/>
          </a:prstGeom>
        </p:spPr>
        <p:txBody>
          <a:bodyPr wrap="square">
            <a:spAutoFit/>
          </a:bodyPr>
          <a:lstStyle/>
          <a:p>
            <a:pPr algn="just">
              <a:lnSpc>
                <a:spcPct val="107000"/>
              </a:lnSpc>
              <a:spcAft>
                <a:spcPts val="800"/>
              </a:spcAft>
            </a:pPr>
            <a:r>
              <a:rPr lang="es-CO" sz="3200" b="1" dirty="0" smtClean="0">
                <a:solidFill>
                  <a:srgbClr val="000000"/>
                </a:solidFill>
                <a:latin typeface="Arial" panose="020B0604020202020204" pitchFamily="34" charset="0"/>
                <a:ea typeface="Calibri" panose="020F0502020204030204" pitchFamily="34" charset="0"/>
                <a:cs typeface="Times New Roman" panose="02020603050405020304" pitchFamily="18" charset="0"/>
              </a:rPr>
              <a:t>“Arrepentíos</a:t>
            </a:r>
            <a:r>
              <a:rPr lang="es-CO" sz="3200" b="1" dirty="0">
                <a:solidFill>
                  <a:srgbClr val="000000"/>
                </a:solidFill>
                <a:latin typeface="Arial" panose="020B0604020202020204" pitchFamily="34" charset="0"/>
                <a:ea typeface="Calibri" panose="020F0502020204030204" pitchFamily="34" charset="0"/>
                <a:cs typeface="Times New Roman" panose="02020603050405020304" pitchFamily="18" charset="0"/>
              </a:rPr>
              <a:t>, y bautícese cada uno de vosotros en el nombre de Jesucristo para perdón de los pecados; y recibiréis el don del Espíritu </a:t>
            </a:r>
            <a:r>
              <a:rPr lang="es-CO" sz="3200" b="1" dirty="0" smtClean="0">
                <a:solidFill>
                  <a:srgbClr val="000000"/>
                </a:solidFill>
                <a:latin typeface="Arial" panose="020B0604020202020204" pitchFamily="34" charset="0"/>
                <a:ea typeface="Calibri" panose="020F0502020204030204" pitchFamily="34" charset="0"/>
                <a:cs typeface="Times New Roman" panose="02020603050405020304" pitchFamily="18" charset="0"/>
              </a:rPr>
              <a:t>Santo”. </a:t>
            </a:r>
          </a:p>
          <a:p>
            <a:pPr algn="r">
              <a:lnSpc>
                <a:spcPct val="107000"/>
              </a:lnSpc>
              <a:spcAft>
                <a:spcPts val="800"/>
              </a:spcAft>
            </a:pPr>
            <a:r>
              <a:rPr lang="es-CO" sz="3200" b="1" i="1" dirty="0" smtClean="0">
                <a:solidFill>
                  <a:srgbClr val="000000"/>
                </a:solidFill>
                <a:latin typeface="Arial" panose="020B0604020202020204" pitchFamily="34" charset="0"/>
                <a:ea typeface="Calibri" panose="020F0502020204030204" pitchFamily="34" charset="0"/>
                <a:cs typeface="Times New Roman" panose="02020603050405020304" pitchFamily="18" charset="0"/>
              </a:rPr>
              <a:t>Hechos </a:t>
            </a:r>
            <a:r>
              <a:rPr lang="es-CO" sz="3200" b="1" i="1" dirty="0">
                <a:solidFill>
                  <a:srgbClr val="000000"/>
                </a:solidFill>
                <a:latin typeface="Arial" panose="020B0604020202020204" pitchFamily="34" charset="0"/>
                <a:ea typeface="Calibri" panose="020F0502020204030204" pitchFamily="34" charset="0"/>
                <a:cs typeface="Times New Roman" panose="02020603050405020304" pitchFamily="18" charset="0"/>
              </a:rPr>
              <a:t>2:38</a:t>
            </a:r>
            <a:endParaRPr lang="es-CO" sz="3200" b="1" i="1"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38340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0" y="0"/>
            <a:ext cx="12192000" cy="6858000"/>
          </a:xfrm>
          <a:prstGeom prst="rect">
            <a:avLst/>
          </a:prstGeom>
          <a:noFill/>
          <a:ln w="9525">
            <a:noFill/>
            <a:miter lim="800000"/>
            <a:headEnd/>
            <a:tailEnd/>
          </a:ln>
          <a:effectLst/>
        </p:spPr>
      </p:pic>
      <p:sp>
        <p:nvSpPr>
          <p:cNvPr id="4" name="Rectángulo 3"/>
          <p:cNvSpPr/>
          <p:nvPr/>
        </p:nvSpPr>
        <p:spPr>
          <a:xfrm>
            <a:off x="3334328" y="6390260"/>
            <a:ext cx="8857672" cy="400110"/>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lgn="ctr"/>
            <a:r>
              <a:rPr lang="es-ES" sz="2000" b="1" dirty="0">
                <a:ln w="9525">
                  <a:solidFill>
                    <a:schemeClr val="bg1"/>
                  </a:solidFill>
                  <a:prstDash val="solid"/>
                </a:ln>
                <a:effectLst>
                  <a:outerShdw blurRad="12700" dist="38100" dir="2700000" algn="tl" rotWithShape="0">
                    <a:schemeClr val="bg1">
                      <a:lumMod val="50000"/>
                    </a:schemeClr>
                  </a:outerShdw>
                </a:effectLst>
              </a:rPr>
              <a:t>El Arte de </a:t>
            </a:r>
            <a:r>
              <a:rPr lang="es-ES" sz="2000" b="1" dirty="0" smtClean="0">
                <a:ln w="9525">
                  <a:solidFill>
                    <a:schemeClr val="bg1"/>
                  </a:solidFill>
                  <a:prstDash val="solid"/>
                </a:ln>
                <a:effectLst>
                  <a:outerShdw blurRad="12700" dist="38100" dir="2700000" algn="tl" rotWithShape="0">
                    <a:schemeClr val="bg1">
                      <a:lumMod val="50000"/>
                    </a:schemeClr>
                  </a:outerShdw>
                </a:effectLst>
              </a:rPr>
              <a:t>Tomar DECISIONES</a:t>
            </a:r>
            <a:endParaRPr lang="es-ES" sz="2000" b="1" dirty="0">
              <a:ln w="9525">
                <a:solidFill>
                  <a:schemeClr val="bg1"/>
                </a:solidFill>
                <a:prstDash val="solid"/>
              </a:ln>
              <a:effectLst>
                <a:outerShdw blurRad="12700" dist="38100" dir="2700000" algn="tl" rotWithShape="0">
                  <a:schemeClr val="bg1">
                    <a:lumMod val="50000"/>
                  </a:schemeClr>
                </a:outerShdw>
              </a:effectLst>
            </a:endParaRPr>
          </a:p>
        </p:txBody>
      </p:sp>
      <p:sp>
        <p:nvSpPr>
          <p:cNvPr id="2" name="CuadroTexto 1"/>
          <p:cNvSpPr txBox="1"/>
          <p:nvPr/>
        </p:nvSpPr>
        <p:spPr>
          <a:xfrm>
            <a:off x="3620655" y="378691"/>
            <a:ext cx="8063345" cy="5539978"/>
          </a:xfrm>
          <a:prstGeom prst="rect">
            <a:avLst/>
          </a:prstGeom>
          <a:noFill/>
        </p:spPr>
        <p:txBody>
          <a:bodyPr wrap="square" rtlCol="0">
            <a:spAutoFit/>
          </a:bodyPr>
          <a:lstStyle/>
          <a:p>
            <a:pPr algn="ctr"/>
            <a:r>
              <a:rPr lang="es-CO" sz="2800" dirty="0" smtClean="0">
                <a:latin typeface="Arial" panose="020B0604020202020204" pitchFamily="34" charset="0"/>
                <a:cs typeface="Arial" panose="020B0604020202020204" pitchFamily="34" charset="0"/>
              </a:rPr>
              <a:t>RECAPITULEMOS. </a:t>
            </a:r>
          </a:p>
          <a:p>
            <a:pPr algn="ctr"/>
            <a:r>
              <a:rPr lang="es-CO" sz="2800" b="1" dirty="0" smtClean="0">
                <a:latin typeface="Arial" panose="020B0604020202020204" pitchFamily="34" charset="0"/>
                <a:cs typeface="Arial" panose="020B0604020202020204" pitchFamily="34" charset="0"/>
              </a:rPr>
              <a:t>7 Elementos Efectivos para hacer llamados</a:t>
            </a:r>
          </a:p>
          <a:p>
            <a:pPr algn="ctr"/>
            <a:endParaRPr lang="es-CO" sz="2800" dirty="0" smtClean="0">
              <a:latin typeface="Arial" panose="020B0604020202020204" pitchFamily="34" charset="0"/>
              <a:cs typeface="Arial" panose="020B0604020202020204" pitchFamily="34" charset="0"/>
            </a:endParaRPr>
          </a:p>
          <a:p>
            <a:pPr marL="342900" indent="-342900">
              <a:buAutoNum type="arabicPeriod"/>
            </a:pPr>
            <a:r>
              <a:rPr lang="es-CO" sz="2800" dirty="0" smtClean="0">
                <a:latin typeface="Arial" panose="020B0604020202020204" pitchFamily="34" charset="0"/>
                <a:cs typeface="Arial" panose="020B0604020202020204" pitchFamily="34" charset="0"/>
              </a:rPr>
              <a:t>Hacer llamados es bíblico.</a:t>
            </a:r>
          </a:p>
          <a:p>
            <a:pPr marL="342900" indent="-342900">
              <a:buAutoNum type="arabicPeriod"/>
            </a:pPr>
            <a:r>
              <a:rPr lang="es-CO" sz="2800" dirty="0" smtClean="0">
                <a:latin typeface="Arial" panose="020B0604020202020204" pitchFamily="34" charset="0"/>
                <a:cs typeface="Arial" panose="020B0604020202020204" pitchFamily="34" charset="0"/>
              </a:rPr>
              <a:t>El llamado empieza con oración.</a:t>
            </a:r>
          </a:p>
          <a:p>
            <a:pPr marL="342900" indent="-342900">
              <a:buAutoNum type="arabicPeriod"/>
            </a:pPr>
            <a:r>
              <a:rPr lang="es-CO" sz="2800" dirty="0" smtClean="0">
                <a:latin typeface="Arial" panose="020B0604020202020204" pitchFamily="34" charset="0"/>
                <a:cs typeface="Arial" panose="020B0604020202020204" pitchFamily="34" charset="0"/>
              </a:rPr>
              <a:t>El que llama debe consagrarse a Dios.</a:t>
            </a:r>
          </a:p>
          <a:p>
            <a:pPr marL="342900" indent="-342900">
              <a:buAutoNum type="arabicPeriod"/>
            </a:pPr>
            <a:r>
              <a:rPr lang="es-CO" sz="2800" dirty="0" smtClean="0">
                <a:latin typeface="Arial" panose="020B0604020202020204" pitchFamily="34" charset="0"/>
                <a:cs typeface="Arial" panose="020B0604020202020204" pitchFamily="34" charset="0"/>
              </a:rPr>
              <a:t>Utilice todos los recursos para hacer el llamado.</a:t>
            </a:r>
          </a:p>
          <a:p>
            <a:pPr marL="342900" indent="-342900">
              <a:buAutoNum type="arabicPeriod"/>
            </a:pPr>
            <a:r>
              <a:rPr lang="es-CO" sz="2800" dirty="0" smtClean="0">
                <a:latin typeface="Arial" panose="020B0604020202020204" pitchFamily="34" charset="0"/>
                <a:cs typeface="Arial" panose="020B0604020202020204" pitchFamily="34" charset="0"/>
              </a:rPr>
              <a:t>Todo sermón debe tener un llamado.</a:t>
            </a:r>
          </a:p>
          <a:p>
            <a:pPr marL="342900" indent="-342900">
              <a:buAutoNum type="arabicPeriod"/>
            </a:pPr>
            <a:r>
              <a:rPr lang="es-CO" sz="2800" dirty="0" smtClean="0">
                <a:latin typeface="Arial" panose="020B0604020202020204" pitchFamily="34" charset="0"/>
                <a:cs typeface="Arial" panose="020B0604020202020204" pitchFamily="34" charset="0"/>
              </a:rPr>
              <a:t>Llame con sentido de urgencia.</a:t>
            </a:r>
          </a:p>
          <a:p>
            <a:pPr marL="342900" indent="-342900">
              <a:buAutoNum type="arabicPeriod"/>
            </a:pPr>
            <a:r>
              <a:rPr lang="es-CO" sz="2800" dirty="0" smtClean="0">
                <a:latin typeface="Arial" panose="020B0604020202020204" pitchFamily="34" charset="0"/>
                <a:cs typeface="Arial" panose="020B0604020202020204" pitchFamily="34" charset="0"/>
              </a:rPr>
              <a:t>El Espíritu Santo irá con nosotros para convertir a los pecadores.</a:t>
            </a:r>
            <a:endParaRPr lang="es-CO" dirty="0" smtClean="0"/>
          </a:p>
          <a:p>
            <a:endParaRPr lang="es-CO" dirty="0" smtClean="0"/>
          </a:p>
        </p:txBody>
      </p:sp>
    </p:spTree>
    <p:extLst>
      <p:ext uri="{BB962C8B-B14F-4D97-AF65-F5344CB8AC3E}">
        <p14:creationId xmlns:p14="http://schemas.microsoft.com/office/powerpoint/2010/main" val="391997668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Ver las imágenes de orige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p:spPr>
        <p:style>
          <a:lnRef idx="2">
            <a:schemeClr val="accent5">
              <a:shade val="50000"/>
            </a:schemeClr>
          </a:lnRef>
          <a:fillRef idx="1">
            <a:schemeClr val="accent5"/>
          </a:fillRef>
          <a:effectRef idx="0">
            <a:schemeClr val="accent5"/>
          </a:effectRef>
          <a:fontRef idx="minor">
            <a:schemeClr val="lt1"/>
          </a:fontRef>
        </p:style>
      </p:pic>
      <p:sp>
        <p:nvSpPr>
          <p:cNvPr id="2" name="CuadroTexto 1"/>
          <p:cNvSpPr txBox="1"/>
          <p:nvPr/>
        </p:nvSpPr>
        <p:spPr>
          <a:xfrm>
            <a:off x="9393382" y="5763492"/>
            <a:ext cx="2798618" cy="646331"/>
          </a:xfrm>
          <a:prstGeom prst="rect">
            <a:avLst/>
          </a:prstGeom>
        </p:spPr>
        <p:style>
          <a:lnRef idx="1">
            <a:schemeClr val="dk1"/>
          </a:lnRef>
          <a:fillRef idx="3">
            <a:schemeClr val="dk1"/>
          </a:fillRef>
          <a:effectRef idx="2">
            <a:schemeClr val="dk1"/>
          </a:effectRef>
          <a:fontRef idx="minor">
            <a:schemeClr val="lt1"/>
          </a:fontRef>
        </p:style>
        <p:txBody>
          <a:bodyPr wrap="square" rtlCol="0">
            <a:spAutoFit/>
          </a:bodyPr>
          <a:lstStyle/>
          <a:p>
            <a:r>
              <a:rPr lang="es-CO" dirty="0"/>
              <a:t> </a:t>
            </a:r>
            <a:r>
              <a:rPr lang="es-CO" dirty="0" smtClean="0"/>
              <a:t>                                            </a:t>
            </a:r>
          </a:p>
          <a:p>
            <a:endParaRPr lang="es-CO" dirty="0" smtClean="0"/>
          </a:p>
        </p:txBody>
      </p:sp>
    </p:spTree>
    <p:extLst>
      <p:ext uri="{BB962C8B-B14F-4D97-AF65-F5344CB8AC3E}">
        <p14:creationId xmlns:p14="http://schemas.microsoft.com/office/powerpoint/2010/main" val="18277568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lana\Documents\ppts igreja\hebert 2015\ESPANHOL\latera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4" descr="http://apologista.files.wordpress.com/2010/07/predicando1.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77745" y="1246909"/>
            <a:ext cx="3214255" cy="4803953"/>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1"/>
          <p:cNvSpPr/>
          <p:nvPr/>
        </p:nvSpPr>
        <p:spPr>
          <a:xfrm>
            <a:off x="8682182" y="0"/>
            <a:ext cx="3509818" cy="1077218"/>
          </a:xfrm>
          <a:prstGeom prst="rect">
            <a:avLst/>
          </a:prstGeom>
        </p:spPr>
        <p:style>
          <a:lnRef idx="3">
            <a:schemeClr val="lt1"/>
          </a:lnRef>
          <a:fillRef idx="1">
            <a:schemeClr val="dk1"/>
          </a:fillRef>
          <a:effectRef idx="1">
            <a:schemeClr val="dk1"/>
          </a:effectRef>
          <a:fontRef idx="minor">
            <a:schemeClr val="lt1"/>
          </a:fontRef>
        </p:style>
        <p:txBody>
          <a:bodyPr wrap="square" lIns="91440" tIns="45720" rIns="91440" bIns="45720">
            <a:spAutoFit/>
          </a:bodyPr>
          <a:lstStyle/>
          <a:p>
            <a:pPr algn="ctr"/>
            <a:r>
              <a:rPr lang="es-ES" sz="32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El Arte de Tomar</a:t>
            </a:r>
          </a:p>
          <a:p>
            <a:pPr algn="ctr"/>
            <a:r>
              <a:rPr lang="es-ES" sz="3200" b="1" dirty="0" smtClean="0">
                <a:ln w="9525">
                  <a:solidFill>
                    <a:schemeClr val="bg1"/>
                  </a:solidFill>
                  <a:prstDash val="solid"/>
                </a:ln>
                <a:effectLst>
                  <a:outerShdw blurRad="12700" dist="38100" dir="2700000" algn="tl" rotWithShape="0">
                    <a:schemeClr val="bg1">
                      <a:lumMod val="50000"/>
                    </a:schemeClr>
                  </a:outerShdw>
                </a:effectLst>
              </a:rPr>
              <a:t>DECISIONES</a:t>
            </a:r>
            <a:endParaRPr lang="es-ES" sz="32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6" name="Rectángulo 5"/>
          <p:cNvSpPr/>
          <p:nvPr/>
        </p:nvSpPr>
        <p:spPr>
          <a:xfrm>
            <a:off x="1274618" y="1933292"/>
            <a:ext cx="7305964" cy="3416320"/>
          </a:xfrm>
          <a:prstGeom prst="rect">
            <a:avLst/>
          </a:prstGeom>
        </p:spPr>
        <p:txBody>
          <a:bodyPr wrap="square">
            <a:spAutoFit/>
          </a:bodyPr>
          <a:lstStyle/>
          <a:p>
            <a:pPr algn="just">
              <a:spcAft>
                <a:spcPts val="0"/>
              </a:spcAft>
            </a:pPr>
            <a:r>
              <a:rPr lang="es-CO" sz="2400" b="1" dirty="0">
                <a:latin typeface="Arial" panose="020B0604020202020204" pitchFamily="34" charset="0"/>
                <a:ea typeface="Calibri" panose="020F0502020204030204" pitchFamily="34" charset="0"/>
                <a:cs typeface="Times New Roman" panose="02020603050405020304" pitchFamily="18" charset="0"/>
              </a:rPr>
              <a:t>“La obra que está por encima de toda otra obra, el negocio que está por encima de todo otro negocio, y que debe comprometer todas las energías del alma, es la obra de salvar a las almas por las cuales Cristo murió. Haced de esto la obra principal y la más importante de vuestra vida”. </a:t>
            </a:r>
            <a:endParaRPr lang="es-CO" sz="2400" b="1" dirty="0" smtClean="0">
              <a:latin typeface="Arial" panose="020B0604020202020204" pitchFamily="34" charset="0"/>
              <a:ea typeface="Calibri" panose="020F0502020204030204" pitchFamily="34" charset="0"/>
              <a:cs typeface="Times New Roman" panose="02020603050405020304" pitchFamily="18" charset="0"/>
            </a:endParaRPr>
          </a:p>
          <a:p>
            <a:pPr algn="just">
              <a:spcAft>
                <a:spcPts val="0"/>
              </a:spcAft>
            </a:pPr>
            <a:endParaRPr lang="es-CO" sz="2400" i="1" dirty="0">
              <a:latin typeface="Arial" panose="020B0604020202020204" pitchFamily="34" charset="0"/>
              <a:ea typeface="Calibri" panose="020F0502020204030204" pitchFamily="34" charset="0"/>
              <a:cs typeface="Times New Roman" panose="02020603050405020304" pitchFamily="18" charset="0"/>
            </a:endParaRPr>
          </a:p>
          <a:p>
            <a:pPr algn="ctr">
              <a:spcAft>
                <a:spcPts val="0"/>
              </a:spcAft>
            </a:pPr>
            <a:r>
              <a:rPr lang="es-CO" sz="2400" i="1" dirty="0" smtClean="0">
                <a:latin typeface="Arial" panose="020B0604020202020204" pitchFamily="34" charset="0"/>
                <a:ea typeface="Calibri" panose="020F0502020204030204" pitchFamily="34" charset="0"/>
                <a:cs typeface="Times New Roman" panose="02020603050405020304" pitchFamily="18" charset="0"/>
              </a:rPr>
              <a:t>(</a:t>
            </a:r>
            <a:r>
              <a:rPr lang="es-CO" sz="2400" i="1" kern="1800" dirty="0" err="1">
                <a:latin typeface="Arial" panose="020B0604020202020204" pitchFamily="34" charset="0"/>
                <a:ea typeface="Times New Roman" panose="02020603050405020304" pitchFamily="18" charset="0"/>
                <a:cs typeface="Times New Roman" panose="02020603050405020304" pitchFamily="18" charset="0"/>
              </a:rPr>
              <a:t>The</a:t>
            </a:r>
            <a:r>
              <a:rPr lang="es-CO" sz="2400" i="1" kern="1800" dirty="0">
                <a:latin typeface="Arial" panose="020B0604020202020204" pitchFamily="34" charset="0"/>
                <a:ea typeface="Times New Roman" panose="02020603050405020304" pitchFamily="18" charset="0"/>
                <a:cs typeface="Times New Roman" panose="02020603050405020304" pitchFamily="18" charset="0"/>
              </a:rPr>
              <a:t> </a:t>
            </a:r>
            <a:r>
              <a:rPr lang="es-CO" sz="2400" i="1" kern="1800" dirty="0" err="1">
                <a:latin typeface="Arial" panose="020B0604020202020204" pitchFamily="34" charset="0"/>
                <a:ea typeface="Times New Roman" panose="02020603050405020304" pitchFamily="18" charset="0"/>
                <a:cs typeface="Times New Roman" panose="02020603050405020304" pitchFamily="18" charset="0"/>
              </a:rPr>
              <a:t>Youth’s</a:t>
            </a:r>
            <a:r>
              <a:rPr lang="es-CO" sz="2400" i="1" kern="1800" dirty="0">
                <a:latin typeface="Arial" panose="020B0604020202020204" pitchFamily="34" charset="0"/>
                <a:ea typeface="Times New Roman" panose="02020603050405020304" pitchFamily="18" charset="0"/>
                <a:cs typeface="Times New Roman" panose="02020603050405020304" pitchFamily="18" charset="0"/>
              </a:rPr>
              <a:t> Instructor, 4 de mayo de 1893)</a:t>
            </a:r>
            <a:endParaRPr lang="es-CO"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07747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0" y="0"/>
            <a:ext cx="12192000" cy="6858000"/>
          </a:xfrm>
          <a:prstGeom prst="rect">
            <a:avLst/>
          </a:prstGeom>
          <a:noFill/>
          <a:ln w="9525">
            <a:noFill/>
            <a:miter lim="800000"/>
            <a:headEnd/>
            <a:tailEnd/>
          </a:ln>
          <a:effectLst/>
        </p:spPr>
      </p:pic>
      <p:sp>
        <p:nvSpPr>
          <p:cNvPr id="4" name="Rectángulo 3"/>
          <p:cNvSpPr/>
          <p:nvPr/>
        </p:nvSpPr>
        <p:spPr>
          <a:xfrm>
            <a:off x="3334328" y="6390260"/>
            <a:ext cx="8857672" cy="400110"/>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lgn="ctr"/>
            <a:r>
              <a:rPr lang="es-ES" sz="2000" b="1" dirty="0">
                <a:ln w="9525">
                  <a:solidFill>
                    <a:schemeClr val="bg1"/>
                  </a:solidFill>
                  <a:prstDash val="solid"/>
                </a:ln>
                <a:effectLst>
                  <a:outerShdw blurRad="12700" dist="38100" dir="2700000" algn="tl" rotWithShape="0">
                    <a:schemeClr val="bg1">
                      <a:lumMod val="50000"/>
                    </a:schemeClr>
                  </a:outerShdw>
                </a:effectLst>
              </a:rPr>
              <a:t>El Arte de </a:t>
            </a:r>
            <a:r>
              <a:rPr lang="es-ES" sz="2000" b="1" dirty="0" smtClean="0">
                <a:ln w="9525">
                  <a:solidFill>
                    <a:schemeClr val="bg1"/>
                  </a:solidFill>
                  <a:prstDash val="solid"/>
                </a:ln>
                <a:effectLst>
                  <a:outerShdw blurRad="12700" dist="38100" dir="2700000" algn="tl" rotWithShape="0">
                    <a:schemeClr val="bg1">
                      <a:lumMod val="50000"/>
                    </a:schemeClr>
                  </a:outerShdw>
                </a:effectLst>
              </a:rPr>
              <a:t>Tomar DECISIONES</a:t>
            </a:r>
            <a:endParaRPr lang="es-ES" sz="2000" b="1" dirty="0">
              <a:ln w="9525">
                <a:solidFill>
                  <a:schemeClr val="bg1"/>
                </a:solidFill>
                <a:prstDash val="solid"/>
              </a:ln>
              <a:effectLst>
                <a:outerShdw blurRad="12700" dist="38100" dir="2700000" algn="tl" rotWithShape="0">
                  <a:schemeClr val="bg1">
                    <a:lumMod val="50000"/>
                  </a:schemeClr>
                </a:outerShdw>
              </a:effectLst>
            </a:endParaRPr>
          </a:p>
        </p:txBody>
      </p:sp>
      <p:sp>
        <p:nvSpPr>
          <p:cNvPr id="2" name="Rectángulo 1"/>
          <p:cNvSpPr/>
          <p:nvPr/>
        </p:nvSpPr>
        <p:spPr>
          <a:xfrm>
            <a:off x="3888510" y="455275"/>
            <a:ext cx="7749308" cy="4934684"/>
          </a:xfrm>
          <a:prstGeom prst="rect">
            <a:avLst/>
          </a:prstGeom>
        </p:spPr>
        <p:txBody>
          <a:bodyPr wrap="square">
            <a:spAutoFit/>
          </a:bodyPr>
          <a:lstStyle/>
          <a:p>
            <a:pPr marL="252095" marR="350520" algn="ctr">
              <a:spcBef>
                <a:spcPts val="810"/>
              </a:spcBef>
              <a:spcAft>
                <a:spcPts val="0"/>
              </a:spcAft>
            </a:pPr>
            <a:r>
              <a:rPr lang="es-ES" sz="2800"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Hacer un llamado para el bautismo      </a:t>
            </a:r>
            <a:r>
              <a:rPr lang="es-ES" sz="2800"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es igual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al aterrizaje de un avión. El despegue pudo ser lindo, esto es la introducción; </a:t>
            </a:r>
            <a:r>
              <a:rPr lang="es-ES" sz="2800"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mantenerse planeando serenamente en el aire, esto es el desarrollo del sermón,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pero si el llamado no es bueno, puedes estrellarte”. </a:t>
            </a:r>
            <a:endParaRPr lang="es-ES" sz="2800" dirty="0" smtClean="0">
              <a:solidFill>
                <a:srgbClr val="231F20"/>
              </a:solidFill>
              <a:latin typeface="Arial" panose="020B0604020202020204" pitchFamily="34" charset="0"/>
              <a:ea typeface="Californian FB" panose="0207040306080B030204" pitchFamily="18" charset="0"/>
              <a:cs typeface="Arial" panose="020B0604020202020204" pitchFamily="34" charset="0"/>
            </a:endParaRPr>
          </a:p>
          <a:p>
            <a:pPr marL="252095" marR="350520" algn="ctr">
              <a:spcBef>
                <a:spcPts val="810"/>
              </a:spcBef>
              <a:spcAft>
                <a:spcPts val="0"/>
              </a:spcAft>
            </a:pPr>
            <a:r>
              <a:rPr lang="es-ES" sz="2800"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Es </a:t>
            </a:r>
            <a:r>
              <a:rPr lang="es-ES" sz="2800" dirty="0">
                <a:solidFill>
                  <a:srgbClr val="231F20"/>
                </a:solidFill>
                <a:latin typeface="Arial" panose="020B0604020202020204" pitchFamily="34" charset="0"/>
                <a:ea typeface="Californian FB" panose="0207040306080B030204" pitchFamily="18" charset="0"/>
                <a:cs typeface="Arial" panose="020B0604020202020204" pitchFamily="34" charset="0"/>
              </a:rPr>
              <a:t>de singular importancia entonces, que el evangelista entienda </a:t>
            </a:r>
            <a:r>
              <a:rPr lang="es-ES" sz="2800"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lo fundamental del llamado para llevar a la gente a una DECISIÓN por Cristo.</a:t>
            </a:r>
            <a:endParaRPr lang="es-CO" sz="2800" dirty="0">
              <a:latin typeface="Arial" panose="020B0604020202020204" pitchFamily="34" charset="0"/>
              <a:ea typeface="Californian FB" panose="0207040306080B030204" pitchFamily="18" charset="0"/>
              <a:cs typeface="Arial" panose="020B0604020202020204" pitchFamily="34" charset="0"/>
            </a:endParaRPr>
          </a:p>
        </p:txBody>
      </p:sp>
    </p:spTree>
    <p:extLst>
      <p:ext uri="{BB962C8B-B14F-4D97-AF65-F5344CB8AC3E}">
        <p14:creationId xmlns:p14="http://schemas.microsoft.com/office/powerpoint/2010/main" val="356109960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lana\Documents\ppts igreja\hebert 2015\ESPANHOL\latera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4" descr="http://apologista.files.wordpress.com/2010/07/predicando1.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77745" y="1413163"/>
            <a:ext cx="3214255" cy="4637699"/>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1"/>
          <p:cNvSpPr/>
          <p:nvPr/>
        </p:nvSpPr>
        <p:spPr>
          <a:xfrm>
            <a:off x="8858458" y="0"/>
            <a:ext cx="3333542" cy="1077218"/>
          </a:xfrm>
          <a:prstGeom prst="rect">
            <a:avLst/>
          </a:prstGeom>
        </p:spPr>
        <p:style>
          <a:lnRef idx="3">
            <a:schemeClr val="lt1"/>
          </a:lnRef>
          <a:fillRef idx="1">
            <a:schemeClr val="dk1"/>
          </a:fillRef>
          <a:effectRef idx="1">
            <a:schemeClr val="dk1"/>
          </a:effectRef>
          <a:fontRef idx="minor">
            <a:schemeClr val="lt1"/>
          </a:fontRef>
        </p:style>
        <p:txBody>
          <a:bodyPr wrap="square" lIns="91440" tIns="45720" rIns="91440" bIns="45720">
            <a:spAutoFit/>
          </a:bodyPr>
          <a:lstStyle/>
          <a:p>
            <a:pPr algn="ctr"/>
            <a:r>
              <a:rPr lang="es-ES" sz="32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El Arte de Tomar</a:t>
            </a:r>
          </a:p>
          <a:p>
            <a:pPr algn="ctr"/>
            <a:r>
              <a:rPr lang="es-ES" sz="3200" b="1" dirty="0" smtClean="0">
                <a:ln w="9525">
                  <a:solidFill>
                    <a:schemeClr val="bg1"/>
                  </a:solidFill>
                  <a:prstDash val="solid"/>
                </a:ln>
                <a:effectLst>
                  <a:outerShdw blurRad="12700" dist="38100" dir="2700000" algn="tl" rotWithShape="0">
                    <a:schemeClr val="bg1">
                      <a:lumMod val="50000"/>
                    </a:schemeClr>
                  </a:outerShdw>
                </a:effectLst>
              </a:rPr>
              <a:t>DECISIONES</a:t>
            </a:r>
            <a:endParaRPr lang="es-ES" sz="32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5" name="Rectángulo 4"/>
          <p:cNvSpPr/>
          <p:nvPr/>
        </p:nvSpPr>
        <p:spPr>
          <a:xfrm>
            <a:off x="1330036" y="1342057"/>
            <a:ext cx="7352145" cy="4524315"/>
          </a:xfrm>
          <a:prstGeom prst="rect">
            <a:avLst/>
          </a:prstGeom>
        </p:spPr>
        <p:txBody>
          <a:bodyPr wrap="square">
            <a:spAutoFit/>
          </a:bodyPr>
          <a:lstStyle/>
          <a:p>
            <a:pPr algn="just"/>
            <a:r>
              <a:rPr lang="es-CO" sz="2400" b="1" dirty="0">
                <a:latin typeface="Arial" panose="020B0604020202020204" pitchFamily="34" charset="0"/>
                <a:cs typeface="Arial" panose="020B0604020202020204" pitchFamily="34" charset="0"/>
              </a:rPr>
              <a:t>El hacer </a:t>
            </a:r>
            <a:r>
              <a:rPr lang="es-CO" sz="2400" b="1" dirty="0" smtClean="0">
                <a:latin typeface="Arial" panose="020B0604020202020204" pitchFamily="34" charset="0"/>
                <a:cs typeface="Arial" panose="020B0604020202020204" pitchFamily="34" charset="0"/>
              </a:rPr>
              <a:t>llamados para que la gente tome decisiones por Cristo </a:t>
            </a:r>
            <a:r>
              <a:rPr lang="es-CO" sz="2400" b="1" dirty="0">
                <a:latin typeface="Arial" panose="020B0604020202020204" pitchFamily="34" charset="0"/>
                <a:cs typeface="Arial" panose="020B0604020202020204" pitchFamily="34" charset="0"/>
              </a:rPr>
              <a:t>es algo </a:t>
            </a:r>
            <a:r>
              <a:rPr lang="es-CO" sz="2400" b="1" dirty="0" smtClean="0">
                <a:latin typeface="Arial" panose="020B0604020202020204" pitchFamily="34" charset="0"/>
                <a:cs typeface="Arial" panose="020B0604020202020204" pitchFamily="34" charset="0"/>
              </a:rPr>
              <a:t>bíblico. </a:t>
            </a:r>
            <a:r>
              <a:rPr lang="es-CO" sz="2400" b="1" dirty="0">
                <a:latin typeface="Arial" panose="020B0604020202020204" pitchFamily="34" charset="0"/>
                <a:cs typeface="Arial" panose="020B0604020202020204" pitchFamily="34" charset="0"/>
              </a:rPr>
              <a:t>Es parte del plan de </a:t>
            </a:r>
            <a:r>
              <a:rPr lang="es-CO" sz="2400" b="1" dirty="0" smtClean="0">
                <a:latin typeface="Arial" panose="020B0604020202020204" pitchFamily="34" charset="0"/>
                <a:cs typeface="Arial" panose="020B0604020202020204" pitchFamily="34" charset="0"/>
              </a:rPr>
              <a:t>Dios </a:t>
            </a:r>
            <a:r>
              <a:rPr lang="es-CO" sz="2400" b="1" dirty="0">
                <a:latin typeface="Arial" panose="020B0604020202020204" pitchFamily="34" charset="0"/>
                <a:cs typeface="Arial" panose="020B0604020202020204" pitchFamily="34" charset="0"/>
              </a:rPr>
              <a:t>para salvar a la humanidad. </a:t>
            </a:r>
            <a:endParaRPr lang="es-CO" sz="2400" b="1" dirty="0" smtClean="0">
              <a:latin typeface="Arial" panose="020B0604020202020204" pitchFamily="34" charset="0"/>
              <a:cs typeface="Arial" panose="020B0604020202020204" pitchFamily="34" charset="0"/>
            </a:endParaRPr>
          </a:p>
          <a:p>
            <a:pPr algn="just"/>
            <a:endParaRPr lang="es-CO" sz="2400" b="1" dirty="0">
              <a:latin typeface="Arial" panose="020B0604020202020204" pitchFamily="34" charset="0"/>
              <a:cs typeface="Arial" panose="020B0604020202020204" pitchFamily="34" charset="0"/>
            </a:endParaRPr>
          </a:p>
          <a:p>
            <a:pPr algn="just"/>
            <a:r>
              <a:rPr lang="es-CO" sz="2400" b="1" dirty="0" smtClean="0">
                <a:latin typeface="Arial" panose="020B0604020202020204" pitchFamily="34" charset="0"/>
                <a:cs typeface="Arial" panose="020B0604020202020204" pitchFamily="34" charset="0"/>
              </a:rPr>
              <a:t>Cuando </a:t>
            </a:r>
            <a:r>
              <a:rPr lang="es-CO" sz="2400" b="1" dirty="0">
                <a:latin typeface="Arial" panose="020B0604020202020204" pitchFamily="34" charset="0"/>
                <a:cs typeface="Arial" panose="020B0604020202020204" pitchFamily="34" charset="0"/>
              </a:rPr>
              <a:t>Israel se deslizó hacia la abierta rebelión contra Dios, Moisés les extendió un llamado a la decisión. Les preguntó directamente: "¿Quién está por Jehová?" (</a:t>
            </a:r>
            <a:r>
              <a:rPr lang="es-CO" sz="2400" b="1" dirty="0" err="1">
                <a:latin typeface="Arial" panose="020B0604020202020204" pitchFamily="34" charset="0"/>
                <a:cs typeface="Arial" panose="020B0604020202020204" pitchFamily="34" charset="0"/>
              </a:rPr>
              <a:t>Exo</a:t>
            </a:r>
            <a:r>
              <a:rPr lang="es-CO" sz="2400" b="1" dirty="0">
                <a:latin typeface="Arial" panose="020B0604020202020204" pitchFamily="34" charset="0"/>
                <a:cs typeface="Arial" panose="020B0604020202020204" pitchFamily="34" charset="0"/>
              </a:rPr>
              <a:t>. 32: 26). </a:t>
            </a:r>
            <a:r>
              <a:rPr lang="es-CO" sz="2400" b="1" dirty="0" smtClean="0">
                <a:latin typeface="Arial" panose="020B0604020202020204" pitchFamily="34" charset="0"/>
                <a:cs typeface="Arial" panose="020B0604020202020204" pitchFamily="34" charset="0"/>
              </a:rPr>
              <a:t> </a:t>
            </a:r>
          </a:p>
          <a:p>
            <a:pPr algn="just"/>
            <a:endParaRPr lang="es-CO" sz="2400" b="1" dirty="0">
              <a:latin typeface="Arial" panose="020B0604020202020204" pitchFamily="34" charset="0"/>
              <a:cs typeface="Arial" panose="020B0604020202020204" pitchFamily="34" charset="0"/>
            </a:endParaRPr>
          </a:p>
          <a:p>
            <a:pPr algn="just"/>
            <a:r>
              <a:rPr lang="es-CO" sz="2400" b="1" dirty="0" smtClean="0">
                <a:latin typeface="Arial" panose="020B0604020202020204" pitchFamily="34" charset="0"/>
                <a:cs typeface="Arial" panose="020B0604020202020204" pitchFamily="34" charset="0"/>
              </a:rPr>
              <a:t>Josué </a:t>
            </a:r>
            <a:r>
              <a:rPr lang="es-CO" sz="2400" b="1" dirty="0">
                <a:latin typeface="Arial" panose="020B0604020202020204" pitchFamily="34" charset="0"/>
                <a:cs typeface="Arial" panose="020B0604020202020204" pitchFamily="34" charset="0"/>
              </a:rPr>
              <a:t>de nuevo le dio a Israel la oportunidad de decidir cuando dijo: "Escogeos hoy a quién sirváis" (</a:t>
            </a:r>
            <a:r>
              <a:rPr lang="es-CO" sz="2400" b="1" dirty="0" err="1">
                <a:latin typeface="Arial" panose="020B0604020202020204" pitchFamily="34" charset="0"/>
                <a:cs typeface="Arial" panose="020B0604020202020204" pitchFamily="34" charset="0"/>
              </a:rPr>
              <a:t>Jos</a:t>
            </a:r>
            <a:r>
              <a:rPr lang="es-CO" sz="2400" b="1" dirty="0">
                <a:latin typeface="Arial" panose="020B0604020202020204" pitchFamily="34" charset="0"/>
                <a:cs typeface="Arial" panose="020B0604020202020204" pitchFamily="34" charset="0"/>
              </a:rPr>
              <a:t>. 24: 15). </a:t>
            </a:r>
          </a:p>
        </p:txBody>
      </p:sp>
      <p:sp>
        <p:nvSpPr>
          <p:cNvPr id="6" name="CuadroTexto 5"/>
          <p:cNvSpPr txBox="1"/>
          <p:nvPr/>
        </p:nvSpPr>
        <p:spPr>
          <a:xfrm>
            <a:off x="2059709" y="350429"/>
            <a:ext cx="6373091" cy="523220"/>
          </a:xfrm>
          <a:prstGeom prst="rect">
            <a:avLst/>
          </a:prstGeom>
          <a:noFill/>
        </p:spPr>
        <p:txBody>
          <a:bodyPr wrap="square" rtlCol="0">
            <a:spAutoFit/>
          </a:bodyPr>
          <a:lstStyle/>
          <a:p>
            <a:r>
              <a:rPr lang="es-CO" sz="2800" b="1" dirty="0" smtClean="0">
                <a:solidFill>
                  <a:schemeClr val="bg1"/>
                </a:solidFill>
                <a:latin typeface="Arial" panose="020B0604020202020204" pitchFamily="34" charset="0"/>
                <a:cs typeface="Arial" panose="020B0604020202020204" pitchFamily="34" charset="0"/>
              </a:rPr>
              <a:t>Dios llama por medio de su Palabra</a:t>
            </a:r>
            <a:endParaRPr lang="es-CO" sz="28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7805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lana\Documents\ppts igreja\hebert 2015\ESPANHOL\latera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4" descr="http://apologista.files.wordpress.com/2010/07/predicando1.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77745" y="1413163"/>
            <a:ext cx="3214255" cy="4637699"/>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1"/>
          <p:cNvSpPr/>
          <p:nvPr/>
        </p:nvSpPr>
        <p:spPr>
          <a:xfrm>
            <a:off x="8858458" y="0"/>
            <a:ext cx="3333542" cy="1077218"/>
          </a:xfrm>
          <a:prstGeom prst="rect">
            <a:avLst/>
          </a:prstGeom>
        </p:spPr>
        <p:style>
          <a:lnRef idx="3">
            <a:schemeClr val="lt1"/>
          </a:lnRef>
          <a:fillRef idx="1">
            <a:schemeClr val="dk1"/>
          </a:fillRef>
          <a:effectRef idx="1">
            <a:schemeClr val="dk1"/>
          </a:effectRef>
          <a:fontRef idx="minor">
            <a:schemeClr val="lt1"/>
          </a:fontRef>
        </p:style>
        <p:txBody>
          <a:bodyPr wrap="square" lIns="91440" tIns="45720" rIns="91440" bIns="45720">
            <a:spAutoFit/>
          </a:bodyPr>
          <a:lstStyle/>
          <a:p>
            <a:pPr algn="ctr"/>
            <a:r>
              <a:rPr lang="es-ES" sz="32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El Arte de Tomar</a:t>
            </a:r>
          </a:p>
          <a:p>
            <a:pPr algn="ctr"/>
            <a:r>
              <a:rPr lang="es-ES" sz="3200" b="1" dirty="0" smtClean="0">
                <a:ln w="9525">
                  <a:solidFill>
                    <a:schemeClr val="bg1"/>
                  </a:solidFill>
                  <a:prstDash val="solid"/>
                </a:ln>
                <a:effectLst>
                  <a:outerShdw blurRad="12700" dist="38100" dir="2700000" algn="tl" rotWithShape="0">
                    <a:schemeClr val="bg1">
                      <a:lumMod val="50000"/>
                    </a:schemeClr>
                  </a:outerShdw>
                </a:effectLst>
              </a:rPr>
              <a:t>DECISIONES</a:t>
            </a:r>
            <a:endParaRPr lang="es-ES" sz="32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5" name="Rectángulo 4"/>
          <p:cNvSpPr/>
          <p:nvPr/>
        </p:nvSpPr>
        <p:spPr>
          <a:xfrm>
            <a:off x="1357745" y="2146962"/>
            <a:ext cx="7259782" cy="3170099"/>
          </a:xfrm>
          <a:prstGeom prst="rect">
            <a:avLst/>
          </a:prstGeom>
        </p:spPr>
        <p:txBody>
          <a:bodyPr wrap="square">
            <a:spAutoFit/>
          </a:bodyPr>
          <a:lstStyle/>
          <a:p>
            <a:pPr algn="ctr"/>
            <a:r>
              <a:rPr lang="es-CO" sz="4000" b="1" dirty="0" smtClean="0">
                <a:latin typeface="Arial" panose="020B0604020202020204" pitchFamily="34" charset="0"/>
                <a:cs typeface="Arial" panose="020B0604020202020204" pitchFamily="34" charset="0"/>
              </a:rPr>
              <a:t>"Y </a:t>
            </a:r>
            <a:r>
              <a:rPr lang="es-CO" sz="4000" b="1" dirty="0">
                <a:latin typeface="Arial" panose="020B0604020202020204" pitchFamily="34" charset="0"/>
                <a:cs typeface="Arial" panose="020B0604020202020204" pitchFamily="34" charset="0"/>
              </a:rPr>
              <a:t>discutía en las sinagogas todos los sábados, y </a:t>
            </a:r>
            <a:r>
              <a:rPr lang="es-CO" sz="4000" b="1" u="sng" dirty="0" smtClean="0">
                <a:latin typeface="Arial" panose="020B0604020202020204" pitchFamily="34" charset="0"/>
                <a:cs typeface="Arial" panose="020B0604020202020204" pitchFamily="34" charset="0"/>
              </a:rPr>
              <a:t>persuad</a:t>
            </a:r>
            <a:r>
              <a:rPr lang="es-CO" sz="4000" b="1" u="sng" dirty="0">
                <a:latin typeface="Arial" panose="020B0604020202020204" pitchFamily="34" charset="0"/>
                <a:cs typeface="Arial" panose="020B0604020202020204" pitchFamily="34" charset="0"/>
              </a:rPr>
              <a:t>í</a:t>
            </a:r>
            <a:r>
              <a:rPr lang="es-CO" sz="4000" b="1" u="sng" dirty="0" smtClean="0">
                <a:latin typeface="Arial" panose="020B0604020202020204" pitchFamily="34" charset="0"/>
                <a:cs typeface="Arial" panose="020B0604020202020204" pitchFamily="34" charset="0"/>
              </a:rPr>
              <a:t>a</a:t>
            </a:r>
            <a:r>
              <a:rPr lang="es-CO" sz="4000" b="1" dirty="0" smtClean="0">
                <a:latin typeface="Arial" panose="020B0604020202020204" pitchFamily="34" charset="0"/>
                <a:cs typeface="Arial" panose="020B0604020202020204" pitchFamily="34" charset="0"/>
              </a:rPr>
              <a:t> </a:t>
            </a:r>
            <a:r>
              <a:rPr lang="es-CO" sz="4000" b="1" dirty="0">
                <a:latin typeface="Arial" panose="020B0604020202020204" pitchFamily="34" charset="0"/>
                <a:cs typeface="Arial" panose="020B0604020202020204" pitchFamily="34" charset="0"/>
              </a:rPr>
              <a:t>a judíos y a griegos" (</a:t>
            </a:r>
            <a:r>
              <a:rPr lang="es-CO" sz="4000" b="1" dirty="0" smtClean="0">
                <a:latin typeface="Arial" panose="020B0604020202020204" pitchFamily="34" charset="0"/>
                <a:cs typeface="Arial" panose="020B0604020202020204" pitchFamily="34" charset="0"/>
              </a:rPr>
              <a:t>Hechos. 18:4)</a:t>
            </a:r>
          </a:p>
          <a:p>
            <a:pPr algn="ctr"/>
            <a:endParaRPr lang="es-CO" sz="4000" b="1" dirty="0">
              <a:latin typeface="Arial" panose="020B0604020202020204" pitchFamily="34" charset="0"/>
              <a:cs typeface="Arial" panose="020B0604020202020204" pitchFamily="34" charset="0"/>
            </a:endParaRPr>
          </a:p>
        </p:txBody>
      </p:sp>
      <p:sp>
        <p:nvSpPr>
          <p:cNvPr id="6" name="CuadroTexto 5"/>
          <p:cNvSpPr txBox="1"/>
          <p:nvPr/>
        </p:nvSpPr>
        <p:spPr>
          <a:xfrm>
            <a:off x="2373745" y="234791"/>
            <a:ext cx="5504873" cy="769441"/>
          </a:xfrm>
          <a:prstGeom prst="rect">
            <a:avLst/>
          </a:prstGeom>
          <a:noFill/>
        </p:spPr>
        <p:txBody>
          <a:bodyPr wrap="square" rtlCol="0">
            <a:spAutoFit/>
          </a:bodyPr>
          <a:lstStyle/>
          <a:p>
            <a:r>
              <a:rPr lang="es-CO" sz="4400" dirty="0" smtClean="0">
                <a:solidFill>
                  <a:schemeClr val="bg1"/>
                </a:solidFill>
              </a:rPr>
              <a:t>    </a:t>
            </a:r>
            <a:r>
              <a:rPr lang="es-CO" sz="4400" b="1" dirty="0" smtClean="0">
                <a:solidFill>
                  <a:schemeClr val="bg1"/>
                </a:solidFill>
              </a:rPr>
              <a:t>PABLO PERSUADÍA</a:t>
            </a:r>
            <a:endParaRPr lang="es-CO" sz="4400" b="1" dirty="0">
              <a:solidFill>
                <a:schemeClr val="bg1"/>
              </a:solidFill>
            </a:endParaRPr>
          </a:p>
        </p:txBody>
      </p:sp>
    </p:spTree>
    <p:extLst>
      <p:ext uri="{BB962C8B-B14F-4D97-AF65-F5344CB8AC3E}">
        <p14:creationId xmlns:p14="http://schemas.microsoft.com/office/powerpoint/2010/main" val="2623378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lana\Documents\ppts igreja\hebert 2015\ESPANHOL\latera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4" descr="http://apologista.files.wordpress.com/2010/07/predicando1.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77745" y="1413163"/>
            <a:ext cx="3214255" cy="4637699"/>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1"/>
          <p:cNvSpPr/>
          <p:nvPr/>
        </p:nvSpPr>
        <p:spPr>
          <a:xfrm>
            <a:off x="8858458" y="0"/>
            <a:ext cx="3333542" cy="1077218"/>
          </a:xfrm>
          <a:prstGeom prst="rect">
            <a:avLst/>
          </a:prstGeom>
        </p:spPr>
        <p:style>
          <a:lnRef idx="3">
            <a:schemeClr val="lt1"/>
          </a:lnRef>
          <a:fillRef idx="1">
            <a:schemeClr val="dk1"/>
          </a:fillRef>
          <a:effectRef idx="1">
            <a:schemeClr val="dk1"/>
          </a:effectRef>
          <a:fontRef idx="minor">
            <a:schemeClr val="lt1"/>
          </a:fontRef>
        </p:style>
        <p:txBody>
          <a:bodyPr wrap="square" lIns="91440" tIns="45720" rIns="91440" bIns="45720">
            <a:spAutoFit/>
          </a:bodyPr>
          <a:lstStyle/>
          <a:p>
            <a:pPr algn="ctr"/>
            <a:r>
              <a:rPr lang="es-ES" sz="32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El Arte de Tomar</a:t>
            </a:r>
          </a:p>
          <a:p>
            <a:pPr algn="ctr"/>
            <a:r>
              <a:rPr lang="es-ES" sz="3200" b="1" dirty="0" smtClean="0">
                <a:ln w="9525">
                  <a:solidFill>
                    <a:schemeClr val="bg1"/>
                  </a:solidFill>
                  <a:prstDash val="solid"/>
                </a:ln>
                <a:effectLst>
                  <a:outerShdw blurRad="12700" dist="38100" dir="2700000" algn="tl" rotWithShape="0">
                    <a:schemeClr val="bg1">
                      <a:lumMod val="50000"/>
                    </a:schemeClr>
                  </a:outerShdw>
                </a:effectLst>
              </a:rPr>
              <a:t>DECISIONES</a:t>
            </a:r>
            <a:endParaRPr lang="es-ES" sz="32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6" name="CuadroTexto 5"/>
          <p:cNvSpPr txBox="1"/>
          <p:nvPr/>
        </p:nvSpPr>
        <p:spPr>
          <a:xfrm>
            <a:off x="2373745" y="234791"/>
            <a:ext cx="5504873" cy="769441"/>
          </a:xfrm>
          <a:prstGeom prst="rect">
            <a:avLst/>
          </a:prstGeom>
          <a:noFill/>
        </p:spPr>
        <p:txBody>
          <a:bodyPr wrap="square" rtlCol="0">
            <a:spAutoFit/>
          </a:bodyPr>
          <a:lstStyle/>
          <a:p>
            <a:r>
              <a:rPr lang="es-CO" sz="4400" dirty="0" smtClean="0">
                <a:solidFill>
                  <a:schemeClr val="bg1"/>
                </a:solidFill>
              </a:rPr>
              <a:t>    </a:t>
            </a:r>
            <a:r>
              <a:rPr lang="es-CO" sz="4400" b="1" dirty="0" smtClean="0">
                <a:solidFill>
                  <a:schemeClr val="bg1"/>
                </a:solidFill>
              </a:rPr>
              <a:t>PABLO PERSUADÍA</a:t>
            </a:r>
            <a:endParaRPr lang="es-CO" sz="4400" b="1" dirty="0">
              <a:solidFill>
                <a:schemeClr val="bg1"/>
              </a:solidFill>
            </a:endParaRPr>
          </a:p>
        </p:txBody>
      </p:sp>
      <p:sp>
        <p:nvSpPr>
          <p:cNvPr id="7" name="Rectángulo 6"/>
          <p:cNvSpPr/>
          <p:nvPr/>
        </p:nvSpPr>
        <p:spPr>
          <a:xfrm>
            <a:off x="1690254" y="1659285"/>
            <a:ext cx="6622473" cy="3539430"/>
          </a:xfrm>
          <a:prstGeom prst="rect">
            <a:avLst/>
          </a:prstGeom>
        </p:spPr>
        <p:txBody>
          <a:bodyPr wrap="square">
            <a:spAutoFit/>
          </a:bodyPr>
          <a:lstStyle/>
          <a:p>
            <a:pPr algn="ctr"/>
            <a:r>
              <a:rPr lang="es-CO" sz="2800" b="1" dirty="0" smtClean="0">
                <a:solidFill>
                  <a:srgbClr val="000000"/>
                </a:solidFill>
                <a:latin typeface="Arial" panose="020B0604020202020204" pitchFamily="34" charset="0"/>
                <a:cs typeface="Arial" panose="020B0604020202020204" pitchFamily="34" charset="0"/>
              </a:rPr>
              <a:t>“Y </a:t>
            </a:r>
            <a:r>
              <a:rPr lang="es-CO" sz="2800" b="1" dirty="0">
                <a:solidFill>
                  <a:srgbClr val="000000"/>
                </a:solidFill>
                <a:latin typeface="Arial" panose="020B0604020202020204" pitchFamily="34" charset="0"/>
                <a:cs typeface="Arial" panose="020B0604020202020204" pitchFamily="34" charset="0"/>
              </a:rPr>
              <a:t>habiéndole señalado un día, vinieron a él muchos a la posada, a los cuales les declaraba y les testificaba el reino de Dios desde la mañana hasta la tarde, </a:t>
            </a:r>
            <a:r>
              <a:rPr lang="es-CO" sz="2800" b="1" u="sng" dirty="0">
                <a:solidFill>
                  <a:srgbClr val="000000"/>
                </a:solidFill>
                <a:latin typeface="Arial" panose="020B0604020202020204" pitchFamily="34" charset="0"/>
                <a:cs typeface="Arial" panose="020B0604020202020204" pitchFamily="34" charset="0"/>
              </a:rPr>
              <a:t>persuadiéndoles</a:t>
            </a:r>
            <a:r>
              <a:rPr lang="es-CO" sz="2800" b="1" dirty="0">
                <a:solidFill>
                  <a:srgbClr val="000000"/>
                </a:solidFill>
                <a:latin typeface="Arial" panose="020B0604020202020204" pitchFamily="34" charset="0"/>
                <a:cs typeface="Arial" panose="020B0604020202020204" pitchFamily="34" charset="0"/>
              </a:rPr>
              <a:t> acerca de Jesús, tanto por la ley de Moisés como por los </a:t>
            </a:r>
            <a:r>
              <a:rPr lang="es-CO" sz="2800" b="1" dirty="0" smtClean="0">
                <a:solidFill>
                  <a:srgbClr val="000000"/>
                </a:solidFill>
                <a:latin typeface="Arial" panose="020B0604020202020204" pitchFamily="34" charset="0"/>
                <a:cs typeface="Arial" panose="020B0604020202020204" pitchFamily="34" charset="0"/>
              </a:rPr>
              <a:t>profetas”. Hechos 28:23</a:t>
            </a:r>
            <a:endParaRPr lang="es-CO" sz="2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77100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lana\Documents\ppts igreja\hebert 2015\ESPANHOL\latera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4" descr="http://apologista.files.wordpress.com/2010/07/predicando1.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77745" y="1413163"/>
            <a:ext cx="3214255" cy="4637699"/>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1"/>
          <p:cNvSpPr/>
          <p:nvPr/>
        </p:nvSpPr>
        <p:spPr>
          <a:xfrm>
            <a:off x="8858458" y="0"/>
            <a:ext cx="3333542" cy="1077218"/>
          </a:xfrm>
          <a:prstGeom prst="rect">
            <a:avLst/>
          </a:prstGeom>
        </p:spPr>
        <p:style>
          <a:lnRef idx="3">
            <a:schemeClr val="lt1"/>
          </a:lnRef>
          <a:fillRef idx="1">
            <a:schemeClr val="dk1"/>
          </a:fillRef>
          <a:effectRef idx="1">
            <a:schemeClr val="dk1"/>
          </a:effectRef>
          <a:fontRef idx="minor">
            <a:schemeClr val="lt1"/>
          </a:fontRef>
        </p:style>
        <p:txBody>
          <a:bodyPr wrap="square" lIns="91440" tIns="45720" rIns="91440" bIns="45720">
            <a:spAutoFit/>
          </a:bodyPr>
          <a:lstStyle/>
          <a:p>
            <a:pPr algn="ctr"/>
            <a:r>
              <a:rPr lang="es-ES" sz="32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El Arte de Tomar</a:t>
            </a:r>
          </a:p>
          <a:p>
            <a:pPr algn="ctr"/>
            <a:r>
              <a:rPr lang="es-ES" sz="3200" b="1" dirty="0" smtClean="0">
                <a:ln w="9525">
                  <a:solidFill>
                    <a:schemeClr val="bg1"/>
                  </a:solidFill>
                  <a:prstDash val="solid"/>
                </a:ln>
                <a:effectLst>
                  <a:outerShdw blurRad="12700" dist="38100" dir="2700000" algn="tl" rotWithShape="0">
                    <a:schemeClr val="bg1">
                      <a:lumMod val="50000"/>
                    </a:schemeClr>
                  </a:outerShdw>
                </a:effectLst>
              </a:rPr>
              <a:t>DECISIONES</a:t>
            </a:r>
            <a:endParaRPr lang="es-ES" sz="32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5" name="Rectángulo 4"/>
          <p:cNvSpPr/>
          <p:nvPr/>
        </p:nvSpPr>
        <p:spPr>
          <a:xfrm>
            <a:off x="1052945" y="1700687"/>
            <a:ext cx="7805513" cy="3662541"/>
          </a:xfrm>
          <a:prstGeom prst="rect">
            <a:avLst/>
          </a:prstGeom>
        </p:spPr>
        <p:txBody>
          <a:bodyPr wrap="square">
            <a:spAutoFit/>
          </a:bodyPr>
          <a:lstStyle/>
          <a:p>
            <a:pPr algn="just"/>
            <a:r>
              <a:rPr lang="es-CO" sz="2800" b="1" dirty="0" smtClean="0"/>
              <a:t>“Y </a:t>
            </a:r>
            <a:r>
              <a:rPr lang="es-CO" sz="2800" b="1" dirty="0"/>
              <a:t>entrando Pablo en la sinagoga, habló con denuedo por espacio de tres meses, discutiendo y </a:t>
            </a:r>
            <a:r>
              <a:rPr lang="es-CO" sz="2800" b="1" u="sng" dirty="0"/>
              <a:t>persuadiendo</a:t>
            </a:r>
            <a:r>
              <a:rPr lang="es-CO" sz="2800" b="1" dirty="0"/>
              <a:t> acerca del reino de </a:t>
            </a:r>
            <a:r>
              <a:rPr lang="es-CO" sz="2800" b="1" dirty="0" smtClean="0"/>
              <a:t>Dios”. </a:t>
            </a:r>
            <a:r>
              <a:rPr lang="es-CO" sz="2800" b="1" dirty="0" smtClean="0">
                <a:latin typeface="Arial" panose="020B0604020202020204" pitchFamily="34" charset="0"/>
                <a:cs typeface="Arial" panose="020B0604020202020204" pitchFamily="34" charset="0"/>
              </a:rPr>
              <a:t>Hechos. </a:t>
            </a:r>
            <a:r>
              <a:rPr lang="es-CO" sz="2800" b="1" dirty="0">
                <a:latin typeface="Arial" panose="020B0604020202020204" pitchFamily="34" charset="0"/>
                <a:cs typeface="Arial" panose="020B0604020202020204" pitchFamily="34" charset="0"/>
              </a:rPr>
              <a:t>19:8). </a:t>
            </a:r>
            <a:endParaRPr lang="es-CO" sz="2800" b="1" dirty="0" smtClean="0">
              <a:latin typeface="Arial" panose="020B0604020202020204" pitchFamily="34" charset="0"/>
              <a:cs typeface="Arial" panose="020B0604020202020204" pitchFamily="34" charset="0"/>
            </a:endParaRPr>
          </a:p>
          <a:p>
            <a:pPr algn="just"/>
            <a:endParaRPr lang="es-CO" sz="2400" b="1" dirty="0">
              <a:latin typeface="Arial" panose="020B0604020202020204" pitchFamily="34" charset="0"/>
              <a:cs typeface="Arial" panose="020B0604020202020204" pitchFamily="34" charset="0"/>
            </a:endParaRPr>
          </a:p>
          <a:p>
            <a:pPr algn="just"/>
            <a:r>
              <a:rPr lang="es-CO" sz="2400" b="1" dirty="0" smtClean="0">
                <a:latin typeface="Arial" panose="020B0604020202020204" pitchFamily="34" charset="0"/>
                <a:cs typeface="Arial" panose="020B0604020202020204" pitchFamily="34" charset="0"/>
              </a:rPr>
              <a:t>Su </a:t>
            </a:r>
            <a:r>
              <a:rPr lang="es-CO" sz="2400" b="1" dirty="0">
                <a:latin typeface="Arial" panose="020B0604020202020204" pitchFamily="34" charset="0"/>
                <a:cs typeface="Arial" panose="020B0604020202020204" pitchFamily="34" charset="0"/>
              </a:rPr>
              <a:t>propósito no era sólo proclamar sino persuadir. No sólo querían convencer sino convertir. El propósito de la predicación consiste en conducir a la gente a una decisión. </a:t>
            </a:r>
          </a:p>
        </p:txBody>
      </p:sp>
      <p:sp>
        <p:nvSpPr>
          <p:cNvPr id="6" name="CuadroTexto 5"/>
          <p:cNvSpPr txBox="1"/>
          <p:nvPr/>
        </p:nvSpPr>
        <p:spPr>
          <a:xfrm>
            <a:off x="2373745" y="234791"/>
            <a:ext cx="5504873" cy="769441"/>
          </a:xfrm>
          <a:prstGeom prst="rect">
            <a:avLst/>
          </a:prstGeom>
          <a:noFill/>
        </p:spPr>
        <p:txBody>
          <a:bodyPr wrap="square" rtlCol="0">
            <a:spAutoFit/>
          </a:bodyPr>
          <a:lstStyle/>
          <a:p>
            <a:r>
              <a:rPr lang="es-CO" sz="4400" dirty="0" smtClean="0">
                <a:solidFill>
                  <a:schemeClr val="bg1"/>
                </a:solidFill>
              </a:rPr>
              <a:t>    </a:t>
            </a:r>
            <a:r>
              <a:rPr lang="es-CO" sz="4400" b="1" dirty="0" smtClean="0">
                <a:solidFill>
                  <a:schemeClr val="bg1"/>
                </a:solidFill>
              </a:rPr>
              <a:t>PABLO PERSUADÍA</a:t>
            </a:r>
            <a:endParaRPr lang="es-CO" sz="4400" b="1" dirty="0">
              <a:solidFill>
                <a:schemeClr val="bg1"/>
              </a:solidFill>
            </a:endParaRPr>
          </a:p>
        </p:txBody>
      </p:sp>
    </p:spTree>
    <p:extLst>
      <p:ext uri="{BB962C8B-B14F-4D97-AF65-F5344CB8AC3E}">
        <p14:creationId xmlns:p14="http://schemas.microsoft.com/office/powerpoint/2010/main" val="3830965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lana\Documents\ppts igreja\hebert 2015\ESPANHOL\latera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4" descr="http://apologista.files.wordpress.com/2010/07/predicando1.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77745" y="1413163"/>
            <a:ext cx="3214255" cy="4637699"/>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1"/>
          <p:cNvSpPr/>
          <p:nvPr/>
        </p:nvSpPr>
        <p:spPr>
          <a:xfrm>
            <a:off x="8858458" y="0"/>
            <a:ext cx="3333542" cy="1077218"/>
          </a:xfrm>
          <a:prstGeom prst="rect">
            <a:avLst/>
          </a:prstGeom>
        </p:spPr>
        <p:style>
          <a:lnRef idx="3">
            <a:schemeClr val="lt1"/>
          </a:lnRef>
          <a:fillRef idx="1">
            <a:schemeClr val="dk1"/>
          </a:fillRef>
          <a:effectRef idx="1">
            <a:schemeClr val="dk1"/>
          </a:effectRef>
          <a:fontRef idx="minor">
            <a:schemeClr val="lt1"/>
          </a:fontRef>
        </p:style>
        <p:txBody>
          <a:bodyPr wrap="square" lIns="91440" tIns="45720" rIns="91440" bIns="45720">
            <a:spAutoFit/>
          </a:bodyPr>
          <a:lstStyle/>
          <a:p>
            <a:pPr algn="ctr"/>
            <a:r>
              <a:rPr lang="es-ES" sz="32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El Arte de Tomar</a:t>
            </a:r>
          </a:p>
          <a:p>
            <a:pPr algn="ctr"/>
            <a:r>
              <a:rPr lang="es-ES" sz="3200" b="1" dirty="0" smtClean="0">
                <a:ln w="9525">
                  <a:solidFill>
                    <a:schemeClr val="bg1"/>
                  </a:solidFill>
                  <a:prstDash val="solid"/>
                </a:ln>
                <a:effectLst>
                  <a:outerShdw blurRad="12700" dist="38100" dir="2700000" algn="tl" rotWithShape="0">
                    <a:schemeClr val="bg1">
                      <a:lumMod val="50000"/>
                    </a:schemeClr>
                  </a:outerShdw>
                </a:effectLst>
              </a:rPr>
              <a:t>DECISIONES</a:t>
            </a:r>
            <a:endParaRPr lang="es-ES" sz="32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5" name="Rectángulo 4"/>
          <p:cNvSpPr/>
          <p:nvPr/>
        </p:nvSpPr>
        <p:spPr>
          <a:xfrm>
            <a:off x="1135106" y="1489793"/>
            <a:ext cx="7842639" cy="3913892"/>
          </a:xfrm>
          <a:prstGeom prst="rect">
            <a:avLst/>
          </a:prstGeom>
        </p:spPr>
        <p:txBody>
          <a:bodyPr wrap="square">
            <a:spAutoFit/>
          </a:bodyPr>
          <a:lstStyle/>
          <a:p>
            <a:pPr marL="71755" marR="529590" algn="just">
              <a:spcBef>
                <a:spcPts val="970"/>
              </a:spcBef>
              <a:spcAft>
                <a:spcPts val="0"/>
              </a:spcAft>
            </a:pP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La </a:t>
            </a:r>
            <a:r>
              <a:rPr lang="es-ES" sz="2400" b="1"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persuasión es un elemento importante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que deben estar </a:t>
            </a:r>
            <a:r>
              <a:rPr lang="es-ES" sz="2400" b="1"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claro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en la mente de todo evangelista, especialmente a la hora de hacer</a:t>
            </a:r>
            <a:r>
              <a:rPr lang="es-ES" sz="2400" b="1" spc="-6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el</a:t>
            </a:r>
            <a:r>
              <a:rPr lang="es-ES" sz="2400" b="1" spc="-5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llamado.</a:t>
            </a:r>
            <a:r>
              <a:rPr lang="es-ES" sz="2400" b="1" spc="-5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endParaRPr lang="es-ES" sz="2400" b="1" spc="-55" dirty="0" smtClean="0">
              <a:solidFill>
                <a:srgbClr val="231F20"/>
              </a:solidFill>
              <a:latin typeface="Arial" panose="020B0604020202020204" pitchFamily="34" charset="0"/>
              <a:ea typeface="Californian FB" panose="0207040306080B030204" pitchFamily="18" charset="0"/>
              <a:cs typeface="Arial" panose="020B0604020202020204" pitchFamily="34" charset="0"/>
            </a:endParaRPr>
          </a:p>
          <a:p>
            <a:pPr marL="71755" marR="529590" algn="just">
              <a:spcBef>
                <a:spcPts val="970"/>
              </a:spcBef>
              <a:spcAft>
                <a:spcPts val="0"/>
              </a:spcAft>
            </a:pPr>
            <a:r>
              <a:rPr lang="es-ES" sz="2400" b="1"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El</a:t>
            </a:r>
            <a:r>
              <a:rPr lang="es-ES" sz="2400" b="1" spc="-55"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mensaje</a:t>
            </a:r>
            <a:r>
              <a:rPr lang="es-ES" sz="2400" b="1" spc="-5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del</a:t>
            </a:r>
            <a:r>
              <a:rPr lang="es-ES" sz="2400" b="1" spc="-6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predicador</a:t>
            </a:r>
            <a:r>
              <a:rPr lang="es-ES" sz="2400" b="1" spc="-5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no</a:t>
            </a:r>
            <a:r>
              <a:rPr lang="es-ES" sz="2400" b="1" spc="-5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debe</a:t>
            </a:r>
            <a:r>
              <a:rPr lang="es-ES" sz="2400" b="1" spc="-5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terminar</a:t>
            </a:r>
            <a:r>
              <a:rPr lang="es-ES" sz="2400" b="1" spc="-5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con</a:t>
            </a:r>
            <a:r>
              <a:rPr lang="es-ES" sz="2400" b="1" spc="-5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una</a:t>
            </a:r>
            <a:r>
              <a:rPr lang="es-ES" sz="2400" b="1" spc="-6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mera conclusión</a:t>
            </a:r>
            <a:r>
              <a:rPr lang="es-ES" sz="2400" b="1" spc="-5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o</a:t>
            </a:r>
            <a:r>
              <a:rPr lang="es-ES" sz="2400" b="1" spc="-5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la</a:t>
            </a:r>
            <a:r>
              <a:rPr lang="es-ES" sz="2400" b="1" spc="-4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simple</a:t>
            </a:r>
            <a:r>
              <a:rPr lang="es-ES" sz="2400" b="1" spc="-5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expresión</a:t>
            </a:r>
            <a:r>
              <a:rPr lang="es-ES" sz="2400" b="1" spc="-4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de</a:t>
            </a:r>
            <a:r>
              <a:rPr lang="es-ES" sz="2400" b="1" spc="-5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un</a:t>
            </a:r>
            <a:r>
              <a:rPr lang="es-ES" sz="2400" b="1" spc="-4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buen</a:t>
            </a:r>
            <a:r>
              <a:rPr lang="es-ES" sz="2400" b="1" spc="-4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deseo.</a:t>
            </a:r>
            <a:r>
              <a:rPr lang="es-ES" sz="2400" b="1" spc="-4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Debe</a:t>
            </a:r>
            <a:r>
              <a:rPr lang="es-ES" sz="2400" b="1" spc="-5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contener</a:t>
            </a:r>
            <a:r>
              <a:rPr lang="es-ES" sz="2400" b="1" spc="-4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algunos elementos que motiven y faciliten una respuesta positiva de los oyentes. Es ahí donde intervienen la </a:t>
            </a:r>
            <a:r>
              <a:rPr lang="es-ES" sz="2400" b="1"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persuasión.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¿Qué es </a:t>
            </a:r>
            <a:r>
              <a:rPr lang="es-ES" sz="2400" b="1" dirty="0" smtClean="0">
                <a:solidFill>
                  <a:srgbClr val="231F20"/>
                </a:solidFill>
                <a:latin typeface="Arial" panose="020B0604020202020204" pitchFamily="34" charset="0"/>
                <a:ea typeface="Californian FB" panose="0207040306080B030204" pitchFamily="18" charset="0"/>
                <a:cs typeface="Arial" panose="020B0604020202020204" pitchFamily="34" charset="0"/>
              </a:rPr>
              <a:t>persuasión?</a:t>
            </a:r>
            <a:endParaRPr lang="es-CO" sz="2400" b="1" dirty="0">
              <a:latin typeface="Arial" panose="020B0604020202020204" pitchFamily="34" charset="0"/>
              <a:ea typeface="Californian FB" panose="0207040306080B030204" pitchFamily="18" charset="0"/>
              <a:cs typeface="Arial" panose="020B0604020202020204" pitchFamily="34" charset="0"/>
            </a:endParaRPr>
          </a:p>
        </p:txBody>
      </p:sp>
    </p:spTree>
    <p:extLst>
      <p:ext uri="{BB962C8B-B14F-4D97-AF65-F5344CB8AC3E}">
        <p14:creationId xmlns:p14="http://schemas.microsoft.com/office/powerpoint/2010/main" val="3139550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lana\Documents\ppts igreja\hebert 2015\ESPANHOL\latera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4" descr="http://apologista.files.wordpress.com/2010/07/predicando1.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77745" y="1413163"/>
            <a:ext cx="3214255" cy="4637699"/>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1"/>
          <p:cNvSpPr/>
          <p:nvPr/>
        </p:nvSpPr>
        <p:spPr>
          <a:xfrm>
            <a:off x="8858458" y="0"/>
            <a:ext cx="3333542" cy="1077218"/>
          </a:xfrm>
          <a:prstGeom prst="rect">
            <a:avLst/>
          </a:prstGeom>
        </p:spPr>
        <p:style>
          <a:lnRef idx="3">
            <a:schemeClr val="lt1"/>
          </a:lnRef>
          <a:fillRef idx="1">
            <a:schemeClr val="dk1"/>
          </a:fillRef>
          <a:effectRef idx="1">
            <a:schemeClr val="dk1"/>
          </a:effectRef>
          <a:fontRef idx="minor">
            <a:schemeClr val="lt1"/>
          </a:fontRef>
        </p:style>
        <p:txBody>
          <a:bodyPr wrap="square" lIns="91440" tIns="45720" rIns="91440" bIns="45720">
            <a:spAutoFit/>
          </a:bodyPr>
          <a:lstStyle/>
          <a:p>
            <a:pPr algn="ctr"/>
            <a:r>
              <a:rPr lang="es-ES" sz="32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El Arte de Tomar</a:t>
            </a:r>
          </a:p>
          <a:p>
            <a:pPr algn="ctr"/>
            <a:r>
              <a:rPr lang="es-ES" sz="3200" b="1" dirty="0" smtClean="0">
                <a:ln w="9525">
                  <a:solidFill>
                    <a:schemeClr val="bg1"/>
                  </a:solidFill>
                  <a:prstDash val="solid"/>
                </a:ln>
                <a:effectLst>
                  <a:outerShdw blurRad="12700" dist="38100" dir="2700000" algn="tl" rotWithShape="0">
                    <a:schemeClr val="bg1">
                      <a:lumMod val="50000"/>
                    </a:schemeClr>
                  </a:outerShdw>
                </a:effectLst>
              </a:rPr>
              <a:t>DECISIONES</a:t>
            </a:r>
            <a:endParaRPr lang="es-ES" sz="32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5" name="Rectángulo 4"/>
          <p:cNvSpPr/>
          <p:nvPr/>
        </p:nvSpPr>
        <p:spPr>
          <a:xfrm>
            <a:off x="1163781" y="2043736"/>
            <a:ext cx="7426037" cy="2899255"/>
          </a:xfrm>
          <a:prstGeom prst="rect">
            <a:avLst/>
          </a:prstGeom>
        </p:spPr>
        <p:txBody>
          <a:bodyPr wrap="square">
            <a:spAutoFit/>
          </a:bodyPr>
          <a:lstStyle/>
          <a:p>
            <a:pPr marL="71755" marR="528955" algn="ctr">
              <a:lnSpc>
                <a:spcPct val="95000"/>
              </a:lnSpc>
              <a:spcBef>
                <a:spcPts val="765"/>
              </a:spcBef>
              <a:spcAft>
                <a:spcPts val="0"/>
              </a:spcAft>
            </a:pPr>
            <a:r>
              <a:rPr lang="es-ES" sz="3200" b="1" i="1" cap="small" dirty="0">
                <a:latin typeface="Arial" panose="020B0604020202020204" pitchFamily="34" charset="0"/>
                <a:ea typeface="Californian FB" panose="0207040306080B030204" pitchFamily="18" charset="0"/>
                <a:cs typeface="Arial" panose="020B0604020202020204" pitchFamily="34" charset="0"/>
              </a:rPr>
              <a:t>Persuasión:</a:t>
            </a:r>
            <a:r>
              <a:rPr lang="es-ES" sz="3200" b="1" i="1" dirty="0">
                <a:latin typeface="Arial" panose="020B0604020202020204" pitchFamily="34" charset="0"/>
                <a:ea typeface="Californian FB" panose="0207040306080B030204" pitchFamily="18" charset="0"/>
                <a:cs typeface="Arial" panose="020B0604020202020204" pitchFamily="34" charset="0"/>
              </a:rPr>
              <a:t> </a:t>
            </a:r>
            <a:r>
              <a:rPr lang="es-ES" sz="3200" b="1" i="1" spc="90" dirty="0">
                <a:latin typeface="Arial" panose="020B0604020202020204" pitchFamily="34" charset="0"/>
                <a:ea typeface="Californian FB" panose="0207040306080B030204" pitchFamily="18" charset="0"/>
                <a:cs typeface="Arial" panose="020B0604020202020204" pitchFamily="34" charset="0"/>
              </a:rPr>
              <a:t> </a:t>
            </a:r>
            <a:r>
              <a:rPr lang="es-ES" sz="3200" b="1" spc="-5" dirty="0">
                <a:latin typeface="Arial" panose="020B0604020202020204" pitchFamily="34" charset="0"/>
                <a:ea typeface="Californian FB" panose="0207040306080B030204" pitchFamily="18" charset="0"/>
                <a:cs typeface="Arial" panose="020B0604020202020204" pitchFamily="34" charset="0"/>
              </a:rPr>
              <a:t>“E</a:t>
            </a:r>
            <a:r>
              <a:rPr lang="es-ES" sz="3200" b="1" dirty="0">
                <a:latin typeface="Arial" panose="020B0604020202020204" pitchFamily="34" charset="0"/>
                <a:ea typeface="Californian FB" panose="0207040306080B030204" pitchFamily="18" charset="0"/>
                <a:cs typeface="Arial" panose="020B0604020202020204" pitchFamily="34" charset="0"/>
              </a:rPr>
              <a:t>s </a:t>
            </a:r>
            <a:r>
              <a:rPr lang="es-ES" sz="3200" b="1" spc="-25" dirty="0">
                <a:latin typeface="Arial" panose="020B0604020202020204" pitchFamily="34" charset="0"/>
                <a:ea typeface="Californian FB" panose="0207040306080B030204" pitchFamily="18" charset="0"/>
                <a:cs typeface="Arial" panose="020B0604020202020204" pitchFamily="34" charset="0"/>
              </a:rPr>
              <a:t> </a:t>
            </a:r>
            <a:r>
              <a:rPr lang="es-ES" sz="3200" b="1" spc="-5" dirty="0">
                <a:latin typeface="Arial" panose="020B0604020202020204" pitchFamily="34" charset="0"/>
                <a:ea typeface="Californian FB" panose="0207040306080B030204" pitchFamily="18" charset="0"/>
                <a:cs typeface="Arial" panose="020B0604020202020204" pitchFamily="34" charset="0"/>
              </a:rPr>
              <a:t>l</a:t>
            </a:r>
            <a:r>
              <a:rPr lang="es-ES" sz="3200" b="1" dirty="0">
                <a:latin typeface="Arial" panose="020B0604020202020204" pitchFamily="34" charset="0"/>
                <a:ea typeface="Californian FB" panose="0207040306080B030204" pitchFamily="18" charset="0"/>
                <a:cs typeface="Arial" panose="020B0604020202020204" pitchFamily="34" charset="0"/>
              </a:rPr>
              <a:t>a </a:t>
            </a:r>
            <a:r>
              <a:rPr lang="es-ES" sz="3200" b="1" spc="-25" dirty="0">
                <a:latin typeface="Arial" panose="020B0604020202020204" pitchFamily="34" charset="0"/>
                <a:ea typeface="Californian FB" panose="0207040306080B030204" pitchFamily="18" charset="0"/>
                <a:cs typeface="Arial" panose="020B0604020202020204" pitchFamily="34" charset="0"/>
              </a:rPr>
              <a:t> </a:t>
            </a:r>
            <a:r>
              <a:rPr lang="es-ES" sz="3200" b="1" dirty="0">
                <a:latin typeface="Arial" panose="020B0604020202020204" pitchFamily="34" charset="0"/>
                <a:ea typeface="Californian FB" panose="0207040306080B030204" pitchFamily="18" charset="0"/>
                <a:cs typeface="Arial" panose="020B0604020202020204" pitchFamily="34" charset="0"/>
              </a:rPr>
              <a:t>capacidad </a:t>
            </a:r>
            <a:r>
              <a:rPr lang="es-ES" sz="3200" b="1" spc="-25" dirty="0">
                <a:latin typeface="Arial" panose="020B0604020202020204" pitchFamily="34" charset="0"/>
                <a:ea typeface="Californian FB" panose="0207040306080B030204" pitchFamily="18" charset="0"/>
                <a:cs typeface="Arial" panose="020B0604020202020204" pitchFamily="34" charset="0"/>
              </a:rPr>
              <a:t> </a:t>
            </a:r>
            <a:r>
              <a:rPr lang="es-ES" sz="3200" b="1" dirty="0">
                <a:latin typeface="Arial" panose="020B0604020202020204" pitchFamily="34" charset="0"/>
                <a:ea typeface="Californian FB" panose="0207040306080B030204" pitchFamily="18" charset="0"/>
                <a:cs typeface="Arial" panose="020B0604020202020204" pitchFamily="34" charset="0"/>
              </a:rPr>
              <a:t>o </a:t>
            </a:r>
            <a:r>
              <a:rPr lang="es-ES" sz="3200" b="1" spc="-25" dirty="0">
                <a:latin typeface="Arial" panose="020B0604020202020204" pitchFamily="34" charset="0"/>
                <a:ea typeface="Californian FB" panose="0207040306080B030204" pitchFamily="18" charset="0"/>
                <a:cs typeface="Arial" panose="020B0604020202020204" pitchFamily="34" charset="0"/>
              </a:rPr>
              <a:t> </a:t>
            </a:r>
            <a:r>
              <a:rPr lang="es-ES" sz="3200" b="1" dirty="0">
                <a:latin typeface="Arial" panose="020B0604020202020204" pitchFamily="34" charset="0"/>
                <a:ea typeface="Californian FB" panose="0207040306080B030204" pitchFamily="18" charset="0"/>
                <a:cs typeface="Arial" panose="020B0604020202020204" pitchFamily="34" charset="0"/>
              </a:rPr>
              <a:t>habilidad </a:t>
            </a:r>
            <a:r>
              <a:rPr lang="es-ES" sz="3200" b="1" spc="-25" dirty="0">
                <a:latin typeface="Arial" panose="020B0604020202020204" pitchFamily="34" charset="0"/>
                <a:ea typeface="Californian FB" panose="0207040306080B030204" pitchFamily="18" charset="0"/>
                <a:cs typeface="Arial" panose="020B0604020202020204" pitchFamily="34" charset="0"/>
              </a:rPr>
              <a:t> </a:t>
            </a:r>
            <a:r>
              <a:rPr lang="es-ES" sz="3200" b="1" dirty="0">
                <a:latin typeface="Arial" panose="020B0604020202020204" pitchFamily="34" charset="0"/>
                <a:ea typeface="Californian FB" panose="0207040306080B030204" pitchFamily="18" charset="0"/>
                <a:cs typeface="Arial" panose="020B0604020202020204" pitchFamily="34" charset="0"/>
              </a:rPr>
              <a:t>para </a:t>
            </a:r>
            <a:r>
              <a:rPr lang="es-ES" sz="3200" b="1" spc="-25" dirty="0">
                <a:latin typeface="Arial" panose="020B0604020202020204" pitchFamily="34" charset="0"/>
                <a:ea typeface="Californian FB" panose="0207040306080B030204" pitchFamily="18" charset="0"/>
                <a:cs typeface="Arial" panose="020B0604020202020204" pitchFamily="34" charset="0"/>
              </a:rPr>
              <a:t> </a:t>
            </a:r>
            <a:r>
              <a:rPr lang="es-ES" sz="3200" b="1" dirty="0">
                <a:latin typeface="Arial" panose="020B0604020202020204" pitchFamily="34" charset="0"/>
                <a:ea typeface="Californian FB" panose="0207040306080B030204" pitchFamily="18" charset="0"/>
                <a:cs typeface="Arial" panose="020B0604020202020204" pitchFamily="34" charset="0"/>
              </a:rPr>
              <a:t>convenc</a:t>
            </a:r>
            <a:r>
              <a:rPr lang="es-ES" sz="3200" b="1" spc="-5" dirty="0">
                <a:latin typeface="Arial" panose="020B0604020202020204" pitchFamily="34" charset="0"/>
                <a:ea typeface="Californian FB" panose="0207040306080B030204" pitchFamily="18" charset="0"/>
                <a:cs typeface="Arial" panose="020B0604020202020204" pitchFamily="34" charset="0"/>
              </a:rPr>
              <a:t>e</a:t>
            </a:r>
            <a:r>
              <a:rPr lang="es-ES" sz="3200" b="1" dirty="0">
                <a:latin typeface="Arial" panose="020B0604020202020204" pitchFamily="34" charset="0"/>
                <a:ea typeface="Californian FB" panose="0207040306080B030204" pitchFamily="18" charset="0"/>
                <a:cs typeface="Arial" panose="020B0604020202020204" pitchFamily="34" charset="0"/>
              </a:rPr>
              <a:t>r </a:t>
            </a:r>
            <a:r>
              <a:rPr lang="es-ES" sz="3200" b="1" spc="-25" dirty="0">
                <a:latin typeface="Arial" panose="020B0604020202020204" pitchFamily="34" charset="0"/>
                <a:ea typeface="Californian FB" panose="0207040306080B030204" pitchFamily="18" charset="0"/>
                <a:cs typeface="Arial" panose="020B0604020202020204" pitchFamily="34" charset="0"/>
              </a:rPr>
              <a:t> </a:t>
            </a:r>
            <a:r>
              <a:rPr lang="es-ES" sz="3200" b="1" dirty="0">
                <a:latin typeface="Arial" panose="020B0604020202020204" pitchFamily="34" charset="0"/>
                <a:ea typeface="Californian FB" panose="0207040306080B030204" pitchFamily="18" charset="0"/>
                <a:cs typeface="Arial" panose="020B0604020202020204" pitchFamily="34" charset="0"/>
              </a:rPr>
              <a:t>a </a:t>
            </a:r>
            <a:r>
              <a:rPr lang="es-ES" sz="3200" b="1" spc="-25" dirty="0">
                <a:latin typeface="Arial" panose="020B0604020202020204" pitchFamily="34" charset="0"/>
                <a:ea typeface="Californian FB" panose="0207040306080B030204" pitchFamily="18" charset="0"/>
                <a:cs typeface="Arial" panose="020B0604020202020204" pitchFamily="34" charset="0"/>
              </a:rPr>
              <a:t> </a:t>
            </a:r>
            <a:r>
              <a:rPr lang="es-ES" sz="3200" b="1" dirty="0">
                <a:latin typeface="Arial" panose="020B0604020202020204" pitchFamily="34" charset="0"/>
                <a:ea typeface="Californian FB" panose="0207040306080B030204" pitchFamily="18" charset="0"/>
                <a:cs typeface="Arial" panose="020B0604020202020204" pitchFamily="34" charset="0"/>
              </a:rPr>
              <a:t>una </a:t>
            </a:r>
            <a:r>
              <a:rPr lang="es-ES" sz="3200" b="1" spc="-25" dirty="0">
                <a:latin typeface="Arial" panose="020B0604020202020204" pitchFamily="34" charset="0"/>
                <a:ea typeface="Californian FB" panose="0207040306080B030204" pitchFamily="18" charset="0"/>
                <a:cs typeface="Arial" panose="020B0604020202020204" pitchFamily="34" charset="0"/>
              </a:rPr>
              <a:t> </a:t>
            </a:r>
            <a:r>
              <a:rPr lang="es-ES" sz="3200" b="1" dirty="0">
                <a:latin typeface="Arial" panose="020B0604020202020204" pitchFamily="34" charset="0"/>
                <a:ea typeface="Californian FB" panose="0207040306080B030204" pitchFamily="18" charset="0"/>
                <a:cs typeface="Arial" panose="020B0604020202020204" pitchFamily="34" charset="0"/>
              </a:rPr>
              <a:t>persona mediante </a:t>
            </a:r>
            <a:r>
              <a:rPr lang="es-ES" sz="3200" b="1" spc="15" dirty="0">
                <a:latin typeface="Arial" panose="020B0604020202020204" pitchFamily="34" charset="0"/>
                <a:ea typeface="Californian FB" panose="0207040306080B030204" pitchFamily="18" charset="0"/>
                <a:cs typeface="Arial" panose="020B0604020202020204" pitchFamily="34" charset="0"/>
              </a:rPr>
              <a:t> </a:t>
            </a:r>
            <a:r>
              <a:rPr lang="es-ES" sz="3200" b="1" dirty="0">
                <a:latin typeface="Arial" panose="020B0604020202020204" pitchFamily="34" charset="0"/>
                <a:ea typeface="Californian FB" panose="0207040306080B030204" pitchFamily="18" charset="0"/>
                <a:cs typeface="Arial" panose="020B0604020202020204" pitchFamily="34" charset="0"/>
              </a:rPr>
              <a:t>razones </a:t>
            </a:r>
            <a:r>
              <a:rPr lang="es-ES" sz="3200" b="1" spc="15" dirty="0">
                <a:latin typeface="Arial" panose="020B0604020202020204" pitchFamily="34" charset="0"/>
                <a:ea typeface="Californian FB" panose="0207040306080B030204" pitchFamily="18" charset="0"/>
                <a:cs typeface="Arial" panose="020B0604020202020204" pitchFamily="34" charset="0"/>
              </a:rPr>
              <a:t> </a:t>
            </a:r>
            <a:r>
              <a:rPr lang="es-ES" sz="3200" b="1" dirty="0">
                <a:latin typeface="Arial" panose="020B0604020202020204" pitchFamily="34" charset="0"/>
                <a:ea typeface="Californian FB" panose="0207040306080B030204" pitchFamily="18" charset="0"/>
                <a:cs typeface="Arial" panose="020B0604020202020204" pitchFamily="34" charset="0"/>
              </a:rPr>
              <a:t>o </a:t>
            </a:r>
            <a:r>
              <a:rPr lang="es-ES" sz="3200" b="1" spc="10" dirty="0">
                <a:latin typeface="Arial" panose="020B0604020202020204" pitchFamily="34" charset="0"/>
                <a:ea typeface="Californian FB" panose="0207040306080B030204" pitchFamily="18" charset="0"/>
                <a:cs typeface="Arial" panose="020B0604020202020204" pitchFamily="34" charset="0"/>
              </a:rPr>
              <a:t> </a:t>
            </a:r>
            <a:r>
              <a:rPr lang="es-ES" sz="3200" b="1" dirty="0">
                <a:latin typeface="Arial" panose="020B0604020202020204" pitchFamily="34" charset="0"/>
                <a:ea typeface="Californian FB" panose="0207040306080B030204" pitchFamily="18" charset="0"/>
                <a:cs typeface="Arial" panose="020B0604020202020204" pitchFamily="34" charset="0"/>
              </a:rPr>
              <a:t>argu</a:t>
            </a:r>
            <a:r>
              <a:rPr lang="es-ES" sz="3200" b="1" spc="-5" dirty="0">
                <a:latin typeface="Arial" panose="020B0604020202020204" pitchFamily="34" charset="0"/>
                <a:ea typeface="Californian FB" panose="0207040306080B030204" pitchFamily="18" charset="0"/>
                <a:cs typeface="Arial" panose="020B0604020202020204" pitchFamily="34" charset="0"/>
              </a:rPr>
              <a:t>mento</a:t>
            </a:r>
            <a:r>
              <a:rPr lang="es-ES" sz="3200" b="1" dirty="0">
                <a:latin typeface="Arial" panose="020B0604020202020204" pitchFamily="34" charset="0"/>
                <a:ea typeface="Californian FB" panose="0207040306080B030204" pitchFamily="18" charset="0"/>
                <a:cs typeface="Arial" panose="020B0604020202020204" pitchFamily="34" charset="0"/>
              </a:rPr>
              <a:t>s </a:t>
            </a:r>
            <a:r>
              <a:rPr lang="es-ES" sz="3200" b="1" spc="10" dirty="0">
                <a:latin typeface="Arial" panose="020B0604020202020204" pitchFamily="34" charset="0"/>
                <a:ea typeface="Californian FB" panose="0207040306080B030204" pitchFamily="18" charset="0"/>
                <a:cs typeface="Arial" panose="020B0604020202020204" pitchFamily="34" charset="0"/>
              </a:rPr>
              <a:t> </a:t>
            </a:r>
            <a:r>
              <a:rPr lang="es-ES" sz="3200" b="1" dirty="0">
                <a:latin typeface="Arial" panose="020B0604020202020204" pitchFamily="34" charset="0"/>
                <a:ea typeface="Californian FB" panose="0207040306080B030204" pitchFamily="18" charset="0"/>
                <a:cs typeface="Arial" panose="020B0604020202020204" pitchFamily="34" charset="0"/>
              </a:rPr>
              <a:t>para </a:t>
            </a:r>
            <a:r>
              <a:rPr lang="es-ES" sz="3200" b="1" spc="10" dirty="0">
                <a:latin typeface="Arial" panose="020B0604020202020204" pitchFamily="34" charset="0"/>
                <a:ea typeface="Californian FB" panose="0207040306080B030204" pitchFamily="18" charset="0"/>
                <a:cs typeface="Arial" panose="020B0604020202020204" pitchFamily="34" charset="0"/>
              </a:rPr>
              <a:t> </a:t>
            </a:r>
            <a:r>
              <a:rPr lang="es-ES" sz="3200" b="1" dirty="0">
                <a:latin typeface="Arial" panose="020B0604020202020204" pitchFamily="34" charset="0"/>
                <a:ea typeface="Californian FB" panose="0207040306080B030204" pitchFamily="18" charset="0"/>
                <a:cs typeface="Arial" panose="020B0604020202020204" pitchFamily="34" charset="0"/>
              </a:rPr>
              <a:t>que </a:t>
            </a:r>
            <a:r>
              <a:rPr lang="es-ES" sz="3200" b="1" spc="15" dirty="0">
                <a:latin typeface="Arial" panose="020B0604020202020204" pitchFamily="34" charset="0"/>
                <a:ea typeface="Californian FB" panose="0207040306080B030204" pitchFamily="18" charset="0"/>
                <a:cs typeface="Arial" panose="020B0604020202020204" pitchFamily="34" charset="0"/>
              </a:rPr>
              <a:t> </a:t>
            </a:r>
            <a:r>
              <a:rPr lang="es-ES" sz="3200" b="1" dirty="0">
                <a:latin typeface="Arial" panose="020B0604020202020204" pitchFamily="34" charset="0"/>
                <a:ea typeface="Californian FB" panose="0207040306080B030204" pitchFamily="18" charset="0"/>
                <a:cs typeface="Arial" panose="020B0604020202020204" pitchFamily="34" charset="0"/>
              </a:rPr>
              <a:t>piense </a:t>
            </a:r>
            <a:r>
              <a:rPr lang="es-ES" sz="3200" b="1" spc="15" dirty="0">
                <a:latin typeface="Arial" panose="020B0604020202020204" pitchFamily="34" charset="0"/>
                <a:ea typeface="Californian FB" panose="0207040306080B030204" pitchFamily="18" charset="0"/>
                <a:cs typeface="Arial" panose="020B0604020202020204" pitchFamily="34" charset="0"/>
              </a:rPr>
              <a:t> </a:t>
            </a:r>
            <a:r>
              <a:rPr lang="es-ES" sz="3200" b="1" spc="-5" dirty="0">
                <a:latin typeface="Arial" panose="020B0604020202020204" pitchFamily="34" charset="0"/>
                <a:ea typeface="Californian FB" panose="0207040306080B030204" pitchFamily="18" charset="0"/>
                <a:cs typeface="Arial" panose="020B0604020202020204" pitchFamily="34" charset="0"/>
              </a:rPr>
              <a:t>d</a:t>
            </a:r>
            <a:r>
              <a:rPr lang="es-ES" sz="3200" b="1" dirty="0">
                <a:latin typeface="Arial" panose="020B0604020202020204" pitchFamily="34" charset="0"/>
                <a:ea typeface="Californian FB" panose="0207040306080B030204" pitchFamily="18" charset="0"/>
                <a:cs typeface="Arial" panose="020B0604020202020204" pitchFamily="34" charset="0"/>
              </a:rPr>
              <a:t>e </a:t>
            </a:r>
            <a:r>
              <a:rPr lang="es-ES" sz="3200" b="1" spc="10" dirty="0">
                <a:latin typeface="Arial" panose="020B0604020202020204" pitchFamily="34" charset="0"/>
                <a:ea typeface="Californian FB" panose="0207040306080B030204" pitchFamily="18" charset="0"/>
                <a:cs typeface="Arial" panose="020B0604020202020204" pitchFamily="34" charset="0"/>
              </a:rPr>
              <a:t> </a:t>
            </a:r>
            <a:r>
              <a:rPr lang="es-ES" sz="3200" b="1" dirty="0">
                <a:latin typeface="Arial" panose="020B0604020202020204" pitchFamily="34" charset="0"/>
                <a:ea typeface="Californian FB" panose="0207040306080B030204" pitchFamily="18" charset="0"/>
                <a:cs typeface="Arial" panose="020B0604020202020204" pitchFamily="34" charset="0"/>
              </a:rPr>
              <a:t>una </a:t>
            </a:r>
            <a:r>
              <a:rPr lang="es-ES" sz="3200" b="1" spc="15" dirty="0">
                <a:latin typeface="Arial" panose="020B0604020202020204" pitchFamily="34" charset="0"/>
                <a:ea typeface="Californian FB" panose="0207040306080B030204" pitchFamily="18" charset="0"/>
                <a:cs typeface="Arial" panose="020B0604020202020204" pitchFamily="34" charset="0"/>
              </a:rPr>
              <a:t> </a:t>
            </a:r>
            <a:r>
              <a:rPr lang="es-ES" sz="3200" b="1" spc="-5" dirty="0">
                <a:latin typeface="Arial" panose="020B0604020202020204" pitchFamily="34" charset="0"/>
                <a:ea typeface="Californian FB" panose="0207040306080B030204" pitchFamily="18" charset="0"/>
                <a:cs typeface="Arial" panose="020B0604020202020204" pitchFamily="34" charset="0"/>
              </a:rPr>
              <a:t>determinada </a:t>
            </a:r>
            <a:r>
              <a:rPr lang="es-ES" sz="3200" b="1" dirty="0">
                <a:latin typeface="Arial" panose="020B0604020202020204" pitchFamily="34" charset="0"/>
                <a:ea typeface="Californian FB" panose="0207040306080B030204" pitchFamily="18" charset="0"/>
                <a:cs typeface="Arial" panose="020B0604020202020204" pitchFamily="34" charset="0"/>
              </a:rPr>
              <a:t>manera o</a:t>
            </a:r>
            <a:r>
              <a:rPr lang="es-ES" sz="3200" b="1" spc="-5" dirty="0">
                <a:latin typeface="Arial" panose="020B0604020202020204" pitchFamily="34" charset="0"/>
                <a:ea typeface="Californian FB" panose="0207040306080B030204" pitchFamily="18" charset="0"/>
                <a:cs typeface="Arial" panose="020B0604020202020204" pitchFamily="34" charset="0"/>
              </a:rPr>
              <a:t> </a:t>
            </a:r>
            <a:r>
              <a:rPr lang="es-ES" sz="3200" b="1" dirty="0">
                <a:latin typeface="Arial" panose="020B0604020202020204" pitchFamily="34" charset="0"/>
                <a:ea typeface="Californian FB" panose="0207040306080B030204" pitchFamily="18" charset="0"/>
                <a:cs typeface="Arial" panose="020B0604020202020204" pitchFamily="34" charset="0"/>
              </a:rPr>
              <a:t>haga cierta cosa”</a:t>
            </a:r>
            <a:r>
              <a:rPr lang="es-ES" sz="3200" b="1" spc="-10" dirty="0">
                <a:latin typeface="Arial" panose="020B0604020202020204" pitchFamily="34" charset="0"/>
                <a:ea typeface="Californian FB" panose="0207040306080B030204" pitchFamily="18" charset="0"/>
                <a:cs typeface="Arial" panose="020B0604020202020204" pitchFamily="34" charset="0"/>
              </a:rPr>
              <a:t> </a:t>
            </a:r>
            <a:r>
              <a:rPr lang="es-ES" sz="3200" b="1" i="1" spc="-5" dirty="0">
                <a:latin typeface="Arial" panose="020B0604020202020204" pitchFamily="34" charset="0"/>
                <a:ea typeface="Californian FB" panose="0207040306080B030204" pitchFamily="18" charset="0"/>
                <a:cs typeface="Arial" panose="020B0604020202020204" pitchFamily="34" charset="0"/>
              </a:rPr>
              <a:t>(Oxfor</a:t>
            </a:r>
            <a:r>
              <a:rPr lang="es-ES" sz="3200" b="1" i="1" dirty="0">
                <a:latin typeface="Arial" panose="020B0604020202020204" pitchFamily="34" charset="0"/>
                <a:ea typeface="Californian FB" panose="0207040306080B030204" pitchFamily="18" charset="0"/>
                <a:cs typeface="Arial" panose="020B0604020202020204" pitchFamily="34" charset="0"/>
              </a:rPr>
              <a:t>d</a:t>
            </a:r>
            <a:r>
              <a:rPr lang="es-ES" sz="3200" b="1" i="1" spc="-5" dirty="0">
                <a:latin typeface="Arial" panose="020B0604020202020204" pitchFamily="34" charset="0"/>
                <a:ea typeface="Californian FB" panose="0207040306080B030204" pitchFamily="18" charset="0"/>
                <a:cs typeface="Arial" panose="020B0604020202020204" pitchFamily="34" charset="0"/>
              </a:rPr>
              <a:t> </a:t>
            </a:r>
            <a:r>
              <a:rPr lang="es-ES" sz="3200" b="1" i="1" cap="small" dirty="0" err="1">
                <a:latin typeface="Arial" panose="020B0604020202020204" pitchFamily="34" charset="0"/>
                <a:ea typeface="Californian FB" panose="0207040306080B030204" pitchFamily="18" charset="0"/>
                <a:cs typeface="Arial" panose="020B0604020202020204" pitchFamily="34" charset="0"/>
              </a:rPr>
              <a:t>Dictionary</a:t>
            </a:r>
            <a:r>
              <a:rPr lang="es-ES" sz="3200" b="1" i="1" cap="small" dirty="0">
                <a:latin typeface="Arial" panose="020B0604020202020204" pitchFamily="34" charset="0"/>
                <a:ea typeface="Californian FB" panose="0207040306080B030204" pitchFamily="18" charset="0"/>
                <a:cs typeface="Arial" panose="020B0604020202020204" pitchFamily="34" charset="0"/>
              </a:rPr>
              <a:t>).</a:t>
            </a:r>
            <a:endParaRPr lang="es-CO" sz="3200" b="1" dirty="0">
              <a:latin typeface="Arial" panose="020B0604020202020204" pitchFamily="34" charset="0"/>
              <a:ea typeface="Californian FB" panose="0207040306080B030204" pitchFamily="18" charset="0"/>
              <a:cs typeface="Arial" panose="020B0604020202020204" pitchFamily="34" charset="0"/>
            </a:endParaRPr>
          </a:p>
        </p:txBody>
      </p:sp>
    </p:spTree>
    <p:extLst>
      <p:ext uri="{BB962C8B-B14F-4D97-AF65-F5344CB8AC3E}">
        <p14:creationId xmlns:p14="http://schemas.microsoft.com/office/powerpoint/2010/main" val="1857506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lana\Documents\ppts igreja\hebert 2015\ESPANHOL\latera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4" descr="http://apologista.files.wordpress.com/2010/07/predicando1.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77745" y="1413163"/>
            <a:ext cx="3214255" cy="4637699"/>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1"/>
          <p:cNvSpPr/>
          <p:nvPr/>
        </p:nvSpPr>
        <p:spPr>
          <a:xfrm>
            <a:off x="8858458" y="0"/>
            <a:ext cx="3333542" cy="1077218"/>
          </a:xfrm>
          <a:prstGeom prst="rect">
            <a:avLst/>
          </a:prstGeom>
        </p:spPr>
        <p:style>
          <a:lnRef idx="3">
            <a:schemeClr val="lt1"/>
          </a:lnRef>
          <a:fillRef idx="1">
            <a:schemeClr val="dk1"/>
          </a:fillRef>
          <a:effectRef idx="1">
            <a:schemeClr val="dk1"/>
          </a:effectRef>
          <a:fontRef idx="minor">
            <a:schemeClr val="lt1"/>
          </a:fontRef>
        </p:style>
        <p:txBody>
          <a:bodyPr wrap="square" lIns="91440" tIns="45720" rIns="91440" bIns="45720">
            <a:spAutoFit/>
          </a:bodyPr>
          <a:lstStyle/>
          <a:p>
            <a:pPr algn="ctr"/>
            <a:r>
              <a:rPr lang="es-ES" sz="32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El Arte de Tomar</a:t>
            </a:r>
          </a:p>
          <a:p>
            <a:pPr algn="ctr"/>
            <a:r>
              <a:rPr lang="es-ES" sz="3200" b="1" dirty="0" smtClean="0">
                <a:ln w="9525">
                  <a:solidFill>
                    <a:schemeClr val="bg1"/>
                  </a:solidFill>
                  <a:prstDash val="solid"/>
                </a:ln>
                <a:effectLst>
                  <a:outerShdw blurRad="12700" dist="38100" dir="2700000" algn="tl" rotWithShape="0">
                    <a:schemeClr val="bg1">
                      <a:lumMod val="50000"/>
                    </a:schemeClr>
                  </a:outerShdw>
                </a:effectLst>
              </a:rPr>
              <a:t>DECISIONES</a:t>
            </a:r>
            <a:endParaRPr lang="es-ES" sz="32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5" name="Rectángulo 4"/>
          <p:cNvSpPr/>
          <p:nvPr/>
        </p:nvSpPr>
        <p:spPr>
          <a:xfrm>
            <a:off x="2004291" y="1931926"/>
            <a:ext cx="6096000" cy="2803075"/>
          </a:xfrm>
          <a:prstGeom prst="rect">
            <a:avLst/>
          </a:prstGeom>
        </p:spPr>
        <p:txBody>
          <a:bodyPr>
            <a:spAutoFit/>
          </a:bodyPr>
          <a:lstStyle/>
          <a:p>
            <a:pPr algn="ctr">
              <a:lnSpc>
                <a:spcPct val="107000"/>
              </a:lnSpc>
              <a:spcAft>
                <a:spcPts val="800"/>
              </a:spcAft>
            </a:pPr>
            <a:r>
              <a:rPr lang="es-CO" sz="3200" b="1" dirty="0" smtClean="0">
                <a:solidFill>
                  <a:srgbClr val="000000"/>
                </a:solidFill>
                <a:latin typeface="Arial" panose="020B0604020202020204" pitchFamily="34" charset="0"/>
                <a:ea typeface="Calibri" panose="020F0502020204030204" pitchFamily="34" charset="0"/>
                <a:cs typeface="Times New Roman" panose="02020603050405020304" pitchFamily="18" charset="0"/>
              </a:rPr>
              <a:t>“Ahora</a:t>
            </a:r>
            <a:r>
              <a:rPr lang="es-CO" sz="3200" b="1" dirty="0">
                <a:solidFill>
                  <a:srgbClr val="000000"/>
                </a:solidFill>
                <a:latin typeface="Arial" panose="020B0604020202020204" pitchFamily="34" charset="0"/>
                <a:ea typeface="Calibri" panose="020F0502020204030204" pitchFamily="34" charset="0"/>
                <a:cs typeface="Times New Roman" panose="02020603050405020304" pitchFamily="18" charset="0"/>
              </a:rPr>
              <a:t>, pues, ¿por qué te detienes? Levántate y bautízate, y lava tus pecados, invocando su </a:t>
            </a:r>
            <a:r>
              <a:rPr lang="es-CO" sz="3200" b="1" dirty="0" smtClean="0">
                <a:solidFill>
                  <a:srgbClr val="000000"/>
                </a:solidFill>
                <a:latin typeface="Arial" panose="020B0604020202020204" pitchFamily="34" charset="0"/>
                <a:ea typeface="Calibri" panose="020F0502020204030204" pitchFamily="34" charset="0"/>
                <a:cs typeface="Times New Roman" panose="02020603050405020304" pitchFamily="18" charset="0"/>
              </a:rPr>
              <a:t>nombre”. </a:t>
            </a:r>
          </a:p>
          <a:p>
            <a:pPr algn="ctr">
              <a:lnSpc>
                <a:spcPct val="107000"/>
              </a:lnSpc>
              <a:spcAft>
                <a:spcPts val="800"/>
              </a:spcAft>
            </a:pPr>
            <a:r>
              <a:rPr lang="es-CO" sz="3200" b="1" i="1" dirty="0" smtClean="0">
                <a:solidFill>
                  <a:srgbClr val="000000"/>
                </a:solidFill>
                <a:latin typeface="Arial" panose="020B0604020202020204" pitchFamily="34" charset="0"/>
                <a:ea typeface="Calibri" panose="020F0502020204030204" pitchFamily="34" charset="0"/>
                <a:cs typeface="Times New Roman" panose="02020603050405020304" pitchFamily="18" charset="0"/>
              </a:rPr>
              <a:t>Hechos </a:t>
            </a:r>
            <a:r>
              <a:rPr lang="es-CO" sz="3200" b="1" i="1" dirty="0">
                <a:solidFill>
                  <a:srgbClr val="000000"/>
                </a:solidFill>
                <a:latin typeface="Arial" panose="020B0604020202020204" pitchFamily="34" charset="0"/>
                <a:ea typeface="Calibri" panose="020F0502020204030204" pitchFamily="34" charset="0"/>
                <a:cs typeface="Times New Roman" panose="02020603050405020304" pitchFamily="18" charset="0"/>
              </a:rPr>
              <a:t>22:16</a:t>
            </a:r>
            <a:endParaRPr lang="es-CO" sz="3200" b="1" i="1"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07769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lana\Documents\ppts igreja\hebert 2015\ESPANHOL\latera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4" descr="http://apologista.files.wordpress.com/2010/07/predicando1.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77745" y="1413163"/>
            <a:ext cx="3214255" cy="4637699"/>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1"/>
          <p:cNvSpPr/>
          <p:nvPr/>
        </p:nvSpPr>
        <p:spPr>
          <a:xfrm>
            <a:off x="8858458" y="0"/>
            <a:ext cx="3333542" cy="1077218"/>
          </a:xfrm>
          <a:prstGeom prst="rect">
            <a:avLst/>
          </a:prstGeom>
        </p:spPr>
        <p:style>
          <a:lnRef idx="3">
            <a:schemeClr val="lt1"/>
          </a:lnRef>
          <a:fillRef idx="1">
            <a:schemeClr val="dk1"/>
          </a:fillRef>
          <a:effectRef idx="1">
            <a:schemeClr val="dk1"/>
          </a:effectRef>
          <a:fontRef idx="minor">
            <a:schemeClr val="lt1"/>
          </a:fontRef>
        </p:style>
        <p:txBody>
          <a:bodyPr wrap="square" lIns="91440" tIns="45720" rIns="91440" bIns="45720">
            <a:spAutoFit/>
          </a:bodyPr>
          <a:lstStyle/>
          <a:p>
            <a:pPr algn="ctr"/>
            <a:r>
              <a:rPr lang="es-ES" sz="32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El Arte de Tomar</a:t>
            </a:r>
          </a:p>
          <a:p>
            <a:pPr algn="ctr"/>
            <a:r>
              <a:rPr lang="es-ES" sz="3200" b="1" dirty="0" smtClean="0">
                <a:ln w="9525">
                  <a:solidFill>
                    <a:schemeClr val="bg1"/>
                  </a:solidFill>
                  <a:prstDash val="solid"/>
                </a:ln>
                <a:effectLst>
                  <a:outerShdw blurRad="12700" dist="38100" dir="2700000" algn="tl" rotWithShape="0">
                    <a:schemeClr val="bg1">
                      <a:lumMod val="50000"/>
                    </a:schemeClr>
                  </a:outerShdw>
                </a:effectLst>
              </a:rPr>
              <a:t>DECISIONES</a:t>
            </a:r>
            <a:endParaRPr lang="es-ES" sz="32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5" name="Rectángulo 4"/>
          <p:cNvSpPr/>
          <p:nvPr/>
        </p:nvSpPr>
        <p:spPr>
          <a:xfrm>
            <a:off x="1440873" y="1855442"/>
            <a:ext cx="6714836" cy="2929007"/>
          </a:xfrm>
          <a:prstGeom prst="rect">
            <a:avLst/>
          </a:prstGeom>
        </p:spPr>
        <p:txBody>
          <a:bodyPr wrap="square">
            <a:spAutoFit/>
          </a:bodyPr>
          <a:lstStyle/>
          <a:p>
            <a:pPr marL="71755" marR="529590" algn="just">
              <a:lnSpc>
                <a:spcPct val="96000"/>
              </a:lnSpc>
              <a:spcBef>
                <a:spcPts val="885"/>
              </a:spcBef>
              <a:spcAft>
                <a:spcPts val="0"/>
              </a:spcAft>
            </a:pPr>
            <a:r>
              <a:rPr lang="es-ES" sz="2400" b="1" spc="-5" dirty="0">
                <a:solidFill>
                  <a:srgbClr val="231F20"/>
                </a:solidFill>
                <a:latin typeface="Arial" panose="020B0604020202020204" pitchFamily="34" charset="0"/>
                <a:ea typeface="Californian FB" panose="0207040306080B030204" pitchFamily="18" charset="0"/>
                <a:cs typeface="Arial" panose="020B0604020202020204" pitchFamily="34" charset="0"/>
              </a:rPr>
              <a:t>“E</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s </a:t>
            </a:r>
            <a:r>
              <a:rPr lang="es-ES" sz="2400" b="1" spc="-9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un </a:t>
            </a:r>
            <a:r>
              <a:rPr lang="es-ES" sz="2400" b="1" spc="-9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proceso </a:t>
            </a:r>
            <a:r>
              <a:rPr lang="es-ES" sz="2400" b="1" spc="-9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spc="-5" dirty="0">
                <a:solidFill>
                  <a:srgbClr val="231F20"/>
                </a:solidFill>
                <a:latin typeface="Arial" panose="020B0604020202020204" pitchFamily="34" charset="0"/>
                <a:ea typeface="Californian FB" panose="0207040306080B030204" pitchFamily="18" charset="0"/>
                <a:cs typeface="Arial" panose="020B0604020202020204" pitchFamily="34" charset="0"/>
              </a:rPr>
              <a:t>destinad</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o </a:t>
            </a:r>
            <a:r>
              <a:rPr lang="es-ES" sz="2400" b="1" spc="-9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a </a:t>
            </a:r>
            <a:r>
              <a:rPr lang="es-ES" sz="2400" b="1" spc="-9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cambiar </a:t>
            </a:r>
            <a:r>
              <a:rPr lang="es-ES" sz="2400" b="1" spc="-9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spc="-5" dirty="0">
                <a:solidFill>
                  <a:srgbClr val="231F20"/>
                </a:solidFill>
                <a:latin typeface="Arial" panose="020B0604020202020204" pitchFamily="34" charset="0"/>
                <a:ea typeface="Californian FB" panose="0207040306080B030204" pitchFamily="18" charset="0"/>
                <a:cs typeface="Arial" panose="020B0604020202020204" pitchFamily="34" charset="0"/>
              </a:rPr>
              <a:t>l</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a </a:t>
            </a:r>
            <a:r>
              <a:rPr lang="es-ES" sz="2400" b="1" spc="-9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actitud </a:t>
            </a:r>
            <a:r>
              <a:rPr lang="es-ES" sz="2400" b="1" spc="-9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o </a:t>
            </a:r>
            <a:r>
              <a:rPr lang="es-ES" sz="2400" b="1" spc="-9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spc="-5" dirty="0">
                <a:solidFill>
                  <a:srgbClr val="231F20"/>
                </a:solidFill>
                <a:latin typeface="Arial" panose="020B0604020202020204" pitchFamily="34" charset="0"/>
                <a:ea typeface="Californian FB" panose="0207040306080B030204" pitchFamily="18" charset="0"/>
                <a:cs typeface="Arial" panose="020B0604020202020204" pitchFamily="34" charset="0"/>
              </a:rPr>
              <a:t>e</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l </a:t>
            </a:r>
            <a:r>
              <a:rPr lang="es-ES" sz="2400" b="1" spc="-9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comportamiento </a:t>
            </a:r>
            <a:r>
              <a:rPr lang="es-ES" sz="2400" b="1" spc="-9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spc="-5" dirty="0">
                <a:solidFill>
                  <a:srgbClr val="231F20"/>
                </a:solidFill>
                <a:latin typeface="Arial" panose="020B0604020202020204" pitchFamily="34" charset="0"/>
                <a:ea typeface="Californian FB" panose="0207040306080B030204" pitchFamily="18" charset="0"/>
                <a:cs typeface="Arial" panose="020B0604020202020204" pitchFamily="34" charset="0"/>
              </a:rPr>
              <a:t>de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una </a:t>
            </a:r>
            <a:r>
              <a:rPr lang="es-ES" sz="2400" b="1" spc="-6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persona </a:t>
            </a:r>
            <a:r>
              <a:rPr lang="es-ES" sz="2400" b="1" spc="-6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o </a:t>
            </a:r>
            <a:r>
              <a:rPr lang="es-ES" sz="2400" b="1" spc="-6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un </a:t>
            </a:r>
            <a:r>
              <a:rPr lang="es-ES" sz="2400" b="1" spc="-6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spc="-5" dirty="0">
                <a:solidFill>
                  <a:srgbClr val="231F20"/>
                </a:solidFill>
                <a:latin typeface="Arial" panose="020B0604020202020204" pitchFamily="34" charset="0"/>
                <a:ea typeface="Californian FB" panose="0207040306080B030204" pitchFamily="18" charset="0"/>
                <a:cs typeface="Arial" panose="020B0604020202020204" pitchFamily="34" charset="0"/>
              </a:rPr>
              <a:t>grup</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o </a:t>
            </a:r>
            <a:r>
              <a:rPr lang="es-ES" sz="2400" b="1" spc="-6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hacia </a:t>
            </a:r>
            <a:r>
              <a:rPr lang="es-ES" sz="2400" b="1" spc="-6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algún </a:t>
            </a:r>
            <a:r>
              <a:rPr lang="es-ES" sz="2400" b="1" spc="-6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spc="-5" dirty="0">
                <a:solidFill>
                  <a:srgbClr val="231F20"/>
                </a:solidFill>
                <a:latin typeface="Arial" panose="020B0604020202020204" pitchFamily="34" charset="0"/>
                <a:ea typeface="Californian FB" panose="0207040306080B030204" pitchFamily="18" charset="0"/>
                <a:cs typeface="Arial" panose="020B0604020202020204" pitchFamily="34" charset="0"/>
              </a:rPr>
              <a:t>evento</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spc="-6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idea, </a:t>
            </a:r>
            <a:r>
              <a:rPr lang="es-ES" sz="2400" b="1" spc="-6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spc="-5" dirty="0">
                <a:solidFill>
                  <a:srgbClr val="231F20"/>
                </a:solidFill>
                <a:latin typeface="Arial" panose="020B0604020202020204" pitchFamily="34" charset="0"/>
                <a:ea typeface="Californian FB" panose="0207040306080B030204" pitchFamily="18" charset="0"/>
                <a:cs typeface="Arial" panose="020B0604020202020204" pitchFamily="34" charset="0"/>
              </a:rPr>
              <a:t>objet</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o </a:t>
            </a:r>
            <a:r>
              <a:rPr lang="es-ES" sz="2400" b="1" spc="-6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o </a:t>
            </a:r>
            <a:r>
              <a:rPr lang="es-ES" sz="2400" b="1" spc="-6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persona(s), mediante</a:t>
            </a:r>
            <a:r>
              <a:rPr lang="es-ES" sz="2400" b="1" spc="5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spc="-5" dirty="0">
                <a:solidFill>
                  <a:srgbClr val="231F20"/>
                </a:solidFill>
                <a:latin typeface="Arial" panose="020B0604020202020204" pitchFamily="34" charset="0"/>
                <a:ea typeface="Californian FB" panose="0207040306080B030204" pitchFamily="18" charset="0"/>
                <a:cs typeface="Arial" panose="020B0604020202020204" pitchFamily="34" charset="0"/>
              </a:rPr>
              <a:t>e</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l</a:t>
            </a:r>
            <a:r>
              <a:rPr lang="es-ES" sz="2400" b="1" spc="5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uso</a:t>
            </a:r>
            <a:r>
              <a:rPr lang="es-ES" sz="2400" b="1" spc="5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spc="-5" dirty="0">
                <a:solidFill>
                  <a:srgbClr val="231F20"/>
                </a:solidFill>
                <a:latin typeface="Arial" panose="020B0604020202020204" pitchFamily="34" charset="0"/>
                <a:ea typeface="Californian FB" panose="0207040306080B030204" pitchFamily="18" charset="0"/>
                <a:cs typeface="Arial" panose="020B0604020202020204" pitchFamily="34" charset="0"/>
              </a:rPr>
              <a:t>d</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e</a:t>
            </a:r>
            <a:r>
              <a:rPr lang="es-ES" sz="2400" b="1" spc="5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palabras</a:t>
            </a:r>
            <a:r>
              <a:rPr lang="es-ES" sz="2400" b="1" spc="5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para</a:t>
            </a:r>
            <a:r>
              <a:rPr lang="es-ES" sz="2400" b="1" spc="5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transmitir</a:t>
            </a:r>
            <a:r>
              <a:rPr lang="es-ES" sz="2400" b="1" spc="50"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información,</a:t>
            </a:r>
            <a:r>
              <a:rPr lang="es-ES" sz="2400" b="1" spc="5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sentimientos,</a:t>
            </a:r>
            <a:r>
              <a:rPr lang="es-ES" sz="2400" b="1" spc="5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o </a:t>
            </a:r>
            <a:r>
              <a:rPr lang="es-ES" sz="2400" b="1" spc="-5" dirty="0">
                <a:solidFill>
                  <a:srgbClr val="231F20"/>
                </a:solidFill>
                <a:latin typeface="Arial" panose="020B0604020202020204" pitchFamily="34" charset="0"/>
                <a:ea typeface="Californian FB" panose="0207040306080B030204" pitchFamily="18" charset="0"/>
                <a:cs typeface="Arial" panose="020B0604020202020204" pitchFamily="34" charset="0"/>
              </a:rPr>
              <a:t>e</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l</a:t>
            </a:r>
            <a:r>
              <a:rPr lang="es-ES" sz="2400" b="1" spc="-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razonamiento, o</a:t>
            </a:r>
            <a:r>
              <a:rPr lang="es-ES" sz="2400" b="1" spc="-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una combinación </a:t>
            </a:r>
            <a:r>
              <a:rPr lang="es-ES" sz="2400" b="1" spc="-5" dirty="0">
                <a:solidFill>
                  <a:srgbClr val="231F20"/>
                </a:solidFill>
                <a:latin typeface="Arial" panose="020B0604020202020204" pitchFamily="34" charset="0"/>
                <a:ea typeface="Californian FB" panose="0207040306080B030204" pitchFamily="18" charset="0"/>
                <a:cs typeface="Arial" panose="020B0604020202020204" pitchFamily="34" charset="0"/>
              </a:rPr>
              <a:t>d</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e</a:t>
            </a:r>
            <a:r>
              <a:rPr lang="es-ES" sz="2400" b="1" spc="-5" dirty="0">
                <a:solidFill>
                  <a:srgbClr val="231F20"/>
                </a:solidFill>
                <a:latin typeface="Arial" panose="020B0604020202020204" pitchFamily="34" charset="0"/>
                <a:ea typeface="Californian FB" panose="0207040306080B030204" pitchFamily="18" charset="0"/>
                <a:cs typeface="Arial" panose="020B0604020202020204" pitchFamily="34" charset="0"/>
              </a:rPr>
              <a:t> lo</a:t>
            </a:r>
            <a:r>
              <a:rPr lang="es-ES" sz="2400" b="1" dirty="0">
                <a:solidFill>
                  <a:srgbClr val="231F20"/>
                </a:solidFill>
                <a:latin typeface="Arial" panose="020B0604020202020204" pitchFamily="34" charset="0"/>
                <a:ea typeface="Californian FB" panose="0207040306080B030204" pitchFamily="18" charset="0"/>
                <a:cs typeface="Arial" panose="020B0604020202020204" pitchFamily="34" charset="0"/>
              </a:rPr>
              <a:t>s mismos”</a:t>
            </a:r>
            <a:r>
              <a:rPr lang="es-ES" sz="2400" b="1" spc="-1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i="1" spc="-5" dirty="0">
                <a:solidFill>
                  <a:srgbClr val="231F20"/>
                </a:solidFill>
                <a:latin typeface="Arial" panose="020B0604020202020204" pitchFamily="34" charset="0"/>
                <a:ea typeface="Californian FB" panose="0207040306080B030204" pitchFamily="18" charset="0"/>
                <a:cs typeface="Arial" panose="020B0604020202020204" pitchFamily="34" charset="0"/>
              </a:rPr>
              <a:t>(Busines</a:t>
            </a:r>
            <a:r>
              <a:rPr lang="es-ES" sz="2400" b="1" i="1" dirty="0">
                <a:solidFill>
                  <a:srgbClr val="231F20"/>
                </a:solidFill>
                <a:latin typeface="Arial" panose="020B0604020202020204" pitchFamily="34" charset="0"/>
                <a:ea typeface="Californian FB" panose="0207040306080B030204" pitchFamily="18" charset="0"/>
                <a:cs typeface="Arial" panose="020B0604020202020204" pitchFamily="34" charset="0"/>
              </a:rPr>
              <a:t>s</a:t>
            </a:r>
            <a:r>
              <a:rPr lang="es-ES" sz="2400" b="1" i="1" spc="-5" dirty="0">
                <a:solidFill>
                  <a:srgbClr val="231F20"/>
                </a:solidFill>
                <a:latin typeface="Arial" panose="020B0604020202020204" pitchFamily="34" charset="0"/>
                <a:ea typeface="Californian FB" panose="0207040306080B030204" pitchFamily="18" charset="0"/>
                <a:cs typeface="Arial" panose="020B0604020202020204" pitchFamily="34" charset="0"/>
              </a:rPr>
              <a:t> </a:t>
            </a:r>
            <a:r>
              <a:rPr lang="es-ES" sz="2400" b="1" i="1" cap="small" dirty="0" err="1">
                <a:solidFill>
                  <a:srgbClr val="231F20"/>
                </a:solidFill>
                <a:latin typeface="Arial" panose="020B0604020202020204" pitchFamily="34" charset="0"/>
                <a:ea typeface="Californian FB" panose="0207040306080B030204" pitchFamily="18" charset="0"/>
                <a:cs typeface="Arial" panose="020B0604020202020204" pitchFamily="34" charset="0"/>
              </a:rPr>
              <a:t>Dictionary</a:t>
            </a:r>
            <a:r>
              <a:rPr lang="es-ES" sz="2400" b="1" i="1" cap="small" dirty="0">
                <a:solidFill>
                  <a:srgbClr val="231F20"/>
                </a:solidFill>
                <a:latin typeface="Arial" panose="020B0604020202020204" pitchFamily="34" charset="0"/>
                <a:ea typeface="Californian FB" panose="0207040306080B030204" pitchFamily="18" charset="0"/>
                <a:cs typeface="Arial" panose="020B0604020202020204" pitchFamily="34" charset="0"/>
              </a:rPr>
              <a:t>).</a:t>
            </a:r>
            <a:endParaRPr lang="es-CO" sz="2400" b="1" dirty="0">
              <a:latin typeface="Arial" panose="020B0604020202020204" pitchFamily="34" charset="0"/>
              <a:ea typeface="Californian FB" panose="0207040306080B030204" pitchFamily="18" charset="0"/>
              <a:cs typeface="Arial" panose="020B0604020202020204" pitchFamily="34" charset="0"/>
            </a:endParaRPr>
          </a:p>
        </p:txBody>
      </p:sp>
    </p:spTree>
    <p:extLst>
      <p:ext uri="{BB962C8B-B14F-4D97-AF65-F5344CB8AC3E}">
        <p14:creationId xmlns:p14="http://schemas.microsoft.com/office/powerpoint/2010/main" val="3851620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lana\Documents\ppts igreja\hebert 2015\ESPANHOL\latera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4" descr="http://apologista.files.wordpress.com/2010/07/predicando1.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77745" y="1413163"/>
            <a:ext cx="3214255" cy="4637699"/>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1"/>
          <p:cNvSpPr/>
          <p:nvPr/>
        </p:nvSpPr>
        <p:spPr>
          <a:xfrm>
            <a:off x="8858458" y="0"/>
            <a:ext cx="3333542" cy="1077218"/>
          </a:xfrm>
          <a:prstGeom prst="rect">
            <a:avLst/>
          </a:prstGeom>
        </p:spPr>
        <p:style>
          <a:lnRef idx="3">
            <a:schemeClr val="lt1"/>
          </a:lnRef>
          <a:fillRef idx="1">
            <a:schemeClr val="dk1"/>
          </a:fillRef>
          <a:effectRef idx="1">
            <a:schemeClr val="dk1"/>
          </a:effectRef>
          <a:fontRef idx="minor">
            <a:schemeClr val="lt1"/>
          </a:fontRef>
        </p:style>
        <p:txBody>
          <a:bodyPr wrap="square" lIns="91440" tIns="45720" rIns="91440" bIns="45720">
            <a:spAutoFit/>
          </a:bodyPr>
          <a:lstStyle/>
          <a:p>
            <a:pPr algn="ctr"/>
            <a:r>
              <a:rPr lang="es-ES" sz="32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El Arte de Tomar</a:t>
            </a:r>
          </a:p>
          <a:p>
            <a:pPr algn="ctr"/>
            <a:r>
              <a:rPr lang="es-ES" sz="3200" b="1" dirty="0" smtClean="0">
                <a:ln w="9525">
                  <a:solidFill>
                    <a:schemeClr val="bg1"/>
                  </a:solidFill>
                  <a:prstDash val="solid"/>
                </a:ln>
                <a:effectLst>
                  <a:outerShdw blurRad="12700" dist="38100" dir="2700000" algn="tl" rotWithShape="0">
                    <a:schemeClr val="bg1">
                      <a:lumMod val="50000"/>
                    </a:schemeClr>
                  </a:outerShdw>
                </a:effectLst>
              </a:rPr>
              <a:t>DECISIONES</a:t>
            </a:r>
            <a:endParaRPr lang="es-ES" sz="32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5" name="Rectángulo 4"/>
          <p:cNvSpPr/>
          <p:nvPr/>
        </p:nvSpPr>
        <p:spPr>
          <a:xfrm>
            <a:off x="1607127" y="1524076"/>
            <a:ext cx="6853382" cy="3539430"/>
          </a:xfrm>
          <a:prstGeom prst="rect">
            <a:avLst/>
          </a:prstGeom>
        </p:spPr>
        <p:txBody>
          <a:bodyPr wrap="square">
            <a:spAutoFit/>
          </a:bodyPr>
          <a:lstStyle/>
          <a:p>
            <a:pPr algn="ctr"/>
            <a:r>
              <a:rPr lang="es-CO" sz="2800" b="1" dirty="0">
                <a:latin typeface="Arial" panose="020B0604020202020204" pitchFamily="34" charset="0"/>
                <a:cs typeface="Arial" panose="020B0604020202020204" pitchFamily="34" charset="0"/>
              </a:rPr>
              <a:t>Con absoluta sinceridad puede decir: "Dios les ha hablado esta noche. Ustedes han oído su voz. Los está llamando. Esta noche les dice: 'Ven'. </a:t>
            </a:r>
            <a:endParaRPr lang="es-CO" sz="2800" b="1" dirty="0" smtClean="0">
              <a:latin typeface="Arial" panose="020B0604020202020204" pitchFamily="34" charset="0"/>
              <a:cs typeface="Arial" panose="020B0604020202020204" pitchFamily="34" charset="0"/>
            </a:endParaRPr>
          </a:p>
          <a:p>
            <a:pPr algn="ctr"/>
            <a:endParaRPr lang="es-CO" sz="2800" b="1" dirty="0">
              <a:latin typeface="Arial" panose="020B0604020202020204" pitchFamily="34" charset="0"/>
              <a:cs typeface="Arial" panose="020B0604020202020204" pitchFamily="34" charset="0"/>
            </a:endParaRPr>
          </a:p>
          <a:p>
            <a:pPr algn="ctr"/>
            <a:r>
              <a:rPr lang="es-CO" sz="2800" b="1" dirty="0" smtClean="0">
                <a:latin typeface="Arial" panose="020B0604020202020204" pitchFamily="34" charset="0"/>
                <a:cs typeface="Arial" panose="020B0604020202020204" pitchFamily="34" charset="0"/>
              </a:rPr>
              <a:t>"</a:t>
            </a:r>
            <a:r>
              <a:rPr lang="es-CO" sz="2800" b="1" dirty="0">
                <a:latin typeface="Arial" panose="020B0604020202020204" pitchFamily="34" charset="0"/>
                <a:cs typeface="Arial" panose="020B0604020202020204" pitchFamily="34" charset="0"/>
              </a:rPr>
              <a:t>No posterguen su decisión. Jesús los está llamando. Les dice: 'Los amo y quiero perdonarlos'. </a:t>
            </a:r>
          </a:p>
        </p:txBody>
      </p:sp>
      <p:sp>
        <p:nvSpPr>
          <p:cNvPr id="6" name="CuadroTexto 5"/>
          <p:cNvSpPr txBox="1"/>
          <p:nvPr/>
        </p:nvSpPr>
        <p:spPr>
          <a:xfrm>
            <a:off x="1154546" y="147780"/>
            <a:ext cx="7638473" cy="830997"/>
          </a:xfrm>
          <a:prstGeom prst="rect">
            <a:avLst/>
          </a:prstGeom>
          <a:noFill/>
        </p:spPr>
        <p:txBody>
          <a:bodyPr wrap="square" rtlCol="0">
            <a:spAutoFit/>
          </a:bodyPr>
          <a:lstStyle/>
          <a:p>
            <a:pPr algn="ctr"/>
            <a:r>
              <a:rPr lang="es-CO" sz="2400" dirty="0" smtClean="0">
                <a:solidFill>
                  <a:schemeClr val="bg1"/>
                </a:solidFill>
                <a:latin typeface="Arial" panose="020B0604020202020204" pitchFamily="34" charset="0"/>
                <a:cs typeface="Arial" panose="020B0604020202020204" pitchFamily="34" charset="0"/>
              </a:rPr>
              <a:t>EJEMPLOS DE LO QUE PODEMOS DECIR </a:t>
            </a:r>
          </a:p>
          <a:p>
            <a:pPr algn="ctr"/>
            <a:r>
              <a:rPr lang="es-CO" sz="2400" dirty="0" smtClean="0">
                <a:solidFill>
                  <a:schemeClr val="bg1"/>
                </a:solidFill>
                <a:latin typeface="Arial" panose="020B0604020202020204" pitchFamily="34" charset="0"/>
                <a:cs typeface="Arial" panose="020B0604020202020204" pitchFamily="34" charset="0"/>
              </a:rPr>
              <a:t>EN LOS LLAMADOS</a:t>
            </a:r>
            <a:endParaRPr lang="es-CO" sz="2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67189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lana\Documents\ppts igreja\hebert 2015\ESPANHOL\latera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4" descr="http://apologista.files.wordpress.com/2010/07/predicando1.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77745" y="1413163"/>
            <a:ext cx="3214255" cy="4637699"/>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1"/>
          <p:cNvSpPr/>
          <p:nvPr/>
        </p:nvSpPr>
        <p:spPr>
          <a:xfrm>
            <a:off x="8858458" y="0"/>
            <a:ext cx="3333542" cy="1077218"/>
          </a:xfrm>
          <a:prstGeom prst="rect">
            <a:avLst/>
          </a:prstGeom>
        </p:spPr>
        <p:style>
          <a:lnRef idx="3">
            <a:schemeClr val="lt1"/>
          </a:lnRef>
          <a:fillRef idx="1">
            <a:schemeClr val="dk1"/>
          </a:fillRef>
          <a:effectRef idx="1">
            <a:schemeClr val="dk1"/>
          </a:effectRef>
          <a:fontRef idx="minor">
            <a:schemeClr val="lt1"/>
          </a:fontRef>
        </p:style>
        <p:txBody>
          <a:bodyPr wrap="square" lIns="91440" tIns="45720" rIns="91440" bIns="45720">
            <a:spAutoFit/>
          </a:bodyPr>
          <a:lstStyle/>
          <a:p>
            <a:pPr algn="ctr"/>
            <a:r>
              <a:rPr lang="es-ES" sz="32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El Arte de Tomar</a:t>
            </a:r>
          </a:p>
          <a:p>
            <a:pPr algn="ctr"/>
            <a:r>
              <a:rPr lang="es-ES" sz="3200" b="1" dirty="0" smtClean="0">
                <a:ln w="9525">
                  <a:solidFill>
                    <a:schemeClr val="bg1"/>
                  </a:solidFill>
                  <a:prstDash val="solid"/>
                </a:ln>
                <a:effectLst>
                  <a:outerShdw blurRad="12700" dist="38100" dir="2700000" algn="tl" rotWithShape="0">
                    <a:schemeClr val="bg1">
                      <a:lumMod val="50000"/>
                    </a:schemeClr>
                  </a:outerShdw>
                </a:effectLst>
              </a:rPr>
              <a:t>DECISIONES</a:t>
            </a:r>
            <a:endParaRPr lang="es-ES" sz="32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6" name="CuadroTexto 5"/>
          <p:cNvSpPr txBox="1"/>
          <p:nvPr/>
        </p:nvSpPr>
        <p:spPr>
          <a:xfrm>
            <a:off x="1154546" y="147780"/>
            <a:ext cx="7638473" cy="830997"/>
          </a:xfrm>
          <a:prstGeom prst="rect">
            <a:avLst/>
          </a:prstGeom>
          <a:noFill/>
        </p:spPr>
        <p:txBody>
          <a:bodyPr wrap="square" rtlCol="0">
            <a:spAutoFit/>
          </a:bodyPr>
          <a:lstStyle/>
          <a:p>
            <a:pPr algn="ctr"/>
            <a:r>
              <a:rPr lang="es-CO" sz="2400" dirty="0" smtClean="0">
                <a:solidFill>
                  <a:schemeClr val="bg1"/>
                </a:solidFill>
                <a:latin typeface="Arial" panose="020B0604020202020204" pitchFamily="34" charset="0"/>
                <a:cs typeface="Arial" panose="020B0604020202020204" pitchFamily="34" charset="0"/>
              </a:rPr>
              <a:t>EJEMPLOS DE LO QUE PODEMOS DECIR </a:t>
            </a:r>
          </a:p>
          <a:p>
            <a:pPr algn="ctr"/>
            <a:r>
              <a:rPr lang="es-CO" sz="2400" dirty="0" smtClean="0">
                <a:solidFill>
                  <a:schemeClr val="bg1"/>
                </a:solidFill>
                <a:latin typeface="Arial" panose="020B0604020202020204" pitchFamily="34" charset="0"/>
                <a:cs typeface="Arial" panose="020B0604020202020204" pitchFamily="34" charset="0"/>
              </a:rPr>
              <a:t>EN LOS LLAMADOS</a:t>
            </a:r>
            <a:endParaRPr lang="es-CO" sz="2400" dirty="0">
              <a:solidFill>
                <a:schemeClr val="bg1"/>
              </a:solidFill>
              <a:latin typeface="Arial" panose="020B0604020202020204" pitchFamily="34" charset="0"/>
              <a:cs typeface="Arial" panose="020B0604020202020204" pitchFamily="34" charset="0"/>
            </a:endParaRPr>
          </a:p>
        </p:txBody>
      </p:sp>
      <p:sp>
        <p:nvSpPr>
          <p:cNvPr id="7" name="Rectángulo 6"/>
          <p:cNvSpPr/>
          <p:nvPr/>
        </p:nvSpPr>
        <p:spPr>
          <a:xfrm>
            <a:off x="1838035" y="1618826"/>
            <a:ext cx="6567055" cy="3046988"/>
          </a:xfrm>
          <a:prstGeom prst="rect">
            <a:avLst/>
          </a:prstGeom>
        </p:spPr>
        <p:txBody>
          <a:bodyPr wrap="square">
            <a:spAutoFit/>
          </a:bodyPr>
          <a:lstStyle/>
          <a:p>
            <a:pPr algn="ctr"/>
            <a:r>
              <a:rPr lang="es-CO" sz="3200" b="1" dirty="0">
                <a:latin typeface="Arial" panose="020B0604020202020204" pitchFamily="34" charset="0"/>
                <a:cs typeface="Arial" panose="020B0604020202020204" pitchFamily="34" charset="0"/>
              </a:rPr>
              <a:t>"Escuchen su voz mientras los llama ahora y les dice: 'Hijo mío, hija mía, te amo. Ven esta noche. Ven con tus pecados. Ven con tus debilidades. Ven con tus temores. Ven con tus dudas'. </a:t>
            </a:r>
          </a:p>
        </p:txBody>
      </p:sp>
    </p:spTree>
    <p:extLst>
      <p:ext uri="{BB962C8B-B14F-4D97-AF65-F5344CB8AC3E}">
        <p14:creationId xmlns:p14="http://schemas.microsoft.com/office/powerpoint/2010/main" val="26672925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lana\Documents\ppts igreja\hebert 2015\ESPANHOL\latera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4" descr="http://apologista.files.wordpress.com/2010/07/predicando1.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77745" y="1413163"/>
            <a:ext cx="3214255" cy="4637699"/>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1"/>
          <p:cNvSpPr/>
          <p:nvPr/>
        </p:nvSpPr>
        <p:spPr>
          <a:xfrm>
            <a:off x="8858458" y="0"/>
            <a:ext cx="3333542" cy="1077218"/>
          </a:xfrm>
          <a:prstGeom prst="rect">
            <a:avLst/>
          </a:prstGeom>
        </p:spPr>
        <p:style>
          <a:lnRef idx="3">
            <a:schemeClr val="lt1"/>
          </a:lnRef>
          <a:fillRef idx="1">
            <a:schemeClr val="dk1"/>
          </a:fillRef>
          <a:effectRef idx="1">
            <a:schemeClr val="dk1"/>
          </a:effectRef>
          <a:fontRef idx="minor">
            <a:schemeClr val="lt1"/>
          </a:fontRef>
        </p:style>
        <p:txBody>
          <a:bodyPr wrap="square" lIns="91440" tIns="45720" rIns="91440" bIns="45720">
            <a:spAutoFit/>
          </a:bodyPr>
          <a:lstStyle/>
          <a:p>
            <a:pPr algn="ctr"/>
            <a:r>
              <a:rPr lang="es-ES" sz="32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El Arte de Tomar</a:t>
            </a:r>
          </a:p>
          <a:p>
            <a:pPr algn="ctr"/>
            <a:r>
              <a:rPr lang="es-ES" sz="3200" b="1" dirty="0" smtClean="0">
                <a:ln w="9525">
                  <a:solidFill>
                    <a:schemeClr val="bg1"/>
                  </a:solidFill>
                  <a:prstDash val="solid"/>
                </a:ln>
                <a:effectLst>
                  <a:outerShdw blurRad="12700" dist="38100" dir="2700000" algn="tl" rotWithShape="0">
                    <a:schemeClr val="bg1">
                      <a:lumMod val="50000"/>
                    </a:schemeClr>
                  </a:outerShdw>
                </a:effectLst>
              </a:rPr>
              <a:t>DECISIONES</a:t>
            </a:r>
            <a:endParaRPr lang="es-ES" sz="32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6" name="CuadroTexto 5"/>
          <p:cNvSpPr txBox="1"/>
          <p:nvPr/>
        </p:nvSpPr>
        <p:spPr>
          <a:xfrm>
            <a:off x="1154546" y="147780"/>
            <a:ext cx="7638473" cy="830997"/>
          </a:xfrm>
          <a:prstGeom prst="rect">
            <a:avLst/>
          </a:prstGeom>
          <a:noFill/>
        </p:spPr>
        <p:txBody>
          <a:bodyPr wrap="square" rtlCol="0">
            <a:spAutoFit/>
          </a:bodyPr>
          <a:lstStyle/>
          <a:p>
            <a:pPr algn="ctr"/>
            <a:r>
              <a:rPr lang="es-CO" sz="2400" dirty="0" smtClean="0">
                <a:solidFill>
                  <a:schemeClr val="bg1"/>
                </a:solidFill>
                <a:latin typeface="Arial" panose="020B0604020202020204" pitchFamily="34" charset="0"/>
                <a:cs typeface="Arial" panose="020B0604020202020204" pitchFamily="34" charset="0"/>
              </a:rPr>
              <a:t>EJEMPLOS DE LO QUE PODEMOS DECIR </a:t>
            </a:r>
          </a:p>
          <a:p>
            <a:pPr algn="ctr"/>
            <a:r>
              <a:rPr lang="es-CO" sz="2400" dirty="0" smtClean="0">
                <a:solidFill>
                  <a:schemeClr val="bg1"/>
                </a:solidFill>
                <a:latin typeface="Arial" panose="020B0604020202020204" pitchFamily="34" charset="0"/>
                <a:cs typeface="Arial" panose="020B0604020202020204" pitchFamily="34" charset="0"/>
              </a:rPr>
              <a:t>EN LOS LLAMADOS</a:t>
            </a:r>
            <a:endParaRPr lang="es-CO" sz="2400" dirty="0">
              <a:solidFill>
                <a:schemeClr val="bg1"/>
              </a:solidFill>
              <a:latin typeface="Arial" panose="020B0604020202020204" pitchFamily="34" charset="0"/>
              <a:cs typeface="Arial" panose="020B0604020202020204" pitchFamily="34" charset="0"/>
            </a:endParaRPr>
          </a:p>
        </p:txBody>
      </p:sp>
      <p:sp>
        <p:nvSpPr>
          <p:cNvPr id="5" name="Rectángulo 4"/>
          <p:cNvSpPr/>
          <p:nvPr/>
        </p:nvSpPr>
        <p:spPr>
          <a:xfrm>
            <a:off x="1644857" y="1610064"/>
            <a:ext cx="7213601" cy="3785652"/>
          </a:xfrm>
          <a:prstGeom prst="rect">
            <a:avLst/>
          </a:prstGeom>
        </p:spPr>
        <p:txBody>
          <a:bodyPr wrap="square">
            <a:spAutoFit/>
          </a:bodyPr>
          <a:lstStyle/>
          <a:p>
            <a:pPr algn="ctr"/>
            <a:r>
              <a:rPr lang="es-CO" sz="2000" b="1" dirty="0">
                <a:latin typeface="Arial" panose="020B0604020202020204" pitchFamily="34" charset="0"/>
                <a:cs typeface="Arial" panose="020B0604020202020204" pitchFamily="34" charset="0"/>
              </a:rPr>
              <a:t>"Esta noche, no importa lo que seas: comerciante, ama de casa, obrero, empresario, estudiante, ven a Jesús. </a:t>
            </a:r>
            <a:endParaRPr lang="es-CO" sz="2000" b="1" dirty="0" smtClean="0">
              <a:latin typeface="Arial" panose="020B0604020202020204" pitchFamily="34" charset="0"/>
              <a:cs typeface="Arial" panose="020B0604020202020204" pitchFamily="34" charset="0"/>
            </a:endParaRPr>
          </a:p>
          <a:p>
            <a:pPr algn="ctr"/>
            <a:endParaRPr lang="es-CO" sz="2000" b="1" dirty="0">
              <a:latin typeface="Arial" panose="020B0604020202020204" pitchFamily="34" charset="0"/>
              <a:cs typeface="Arial" panose="020B0604020202020204" pitchFamily="34" charset="0"/>
            </a:endParaRPr>
          </a:p>
          <a:p>
            <a:pPr algn="ctr"/>
            <a:r>
              <a:rPr lang="es-CO" sz="2000" b="1" dirty="0" smtClean="0">
                <a:latin typeface="Arial" panose="020B0604020202020204" pitchFamily="34" charset="0"/>
                <a:cs typeface="Arial" panose="020B0604020202020204" pitchFamily="34" charset="0"/>
              </a:rPr>
              <a:t>Esta </a:t>
            </a:r>
            <a:r>
              <a:rPr lang="es-CO" sz="2000" b="1" dirty="0">
                <a:latin typeface="Arial" panose="020B0604020202020204" pitchFamily="34" charset="0"/>
                <a:cs typeface="Arial" panose="020B0604020202020204" pitchFamily="34" charset="0"/>
              </a:rPr>
              <a:t>noche, no importa dónde te encuentres, en el frente o en el fondo del auditorio, ven a Jesús. El te va a aceptar esta noche. El te va a perdonar esta noche. </a:t>
            </a:r>
            <a:r>
              <a:rPr lang="es-CO" sz="2000" b="1" dirty="0" smtClean="0">
                <a:latin typeface="Arial" panose="020B0604020202020204" pitchFamily="34" charset="0"/>
                <a:cs typeface="Arial" panose="020B0604020202020204" pitchFamily="34" charset="0"/>
              </a:rPr>
              <a:t>El </a:t>
            </a:r>
            <a:r>
              <a:rPr lang="es-CO" sz="2000" b="1" dirty="0">
                <a:latin typeface="Arial" panose="020B0604020202020204" pitchFamily="34" charset="0"/>
                <a:cs typeface="Arial" panose="020B0604020202020204" pitchFamily="34" charset="0"/>
              </a:rPr>
              <a:t>está hablando a tu corazón esta noche. "Ven, mientras cantamos este maravilloso himno que dice: "Mientras Jesús te llama, ven, pecador. </a:t>
            </a:r>
            <a:endParaRPr lang="es-CO" sz="2000" b="1" dirty="0" smtClean="0">
              <a:latin typeface="Arial" panose="020B0604020202020204" pitchFamily="34" charset="0"/>
              <a:cs typeface="Arial" panose="020B0604020202020204" pitchFamily="34" charset="0"/>
            </a:endParaRPr>
          </a:p>
          <a:p>
            <a:pPr algn="ctr"/>
            <a:r>
              <a:rPr lang="es-CO" sz="2000" b="1" dirty="0" smtClean="0">
                <a:latin typeface="Arial" panose="020B0604020202020204" pitchFamily="34" charset="0"/>
                <a:cs typeface="Arial" panose="020B0604020202020204" pitchFamily="34" charset="0"/>
              </a:rPr>
              <a:t>Mientras </a:t>
            </a:r>
            <a:r>
              <a:rPr lang="es-CO" sz="2000" b="1" dirty="0">
                <a:latin typeface="Arial" panose="020B0604020202020204" pitchFamily="34" charset="0"/>
                <a:cs typeface="Arial" panose="020B0604020202020204" pitchFamily="34" charset="0"/>
              </a:rPr>
              <a:t>por ti oramos, ven, pecador. Hoy es el día </a:t>
            </a:r>
            <a:r>
              <a:rPr lang="es-CO" sz="2000" b="1" dirty="0" smtClean="0">
                <a:latin typeface="Arial" panose="020B0604020202020204" pitchFamily="34" charset="0"/>
                <a:cs typeface="Arial" panose="020B0604020202020204" pitchFamily="34" charset="0"/>
              </a:rPr>
              <a:t>de salvación, </a:t>
            </a:r>
            <a:r>
              <a:rPr lang="es-CO" sz="2000" b="1" dirty="0">
                <a:latin typeface="Arial" panose="020B0604020202020204" pitchFamily="34" charset="0"/>
                <a:cs typeface="Arial" panose="020B0604020202020204" pitchFamily="34" charset="0"/>
              </a:rPr>
              <a:t>ven, pecador. Hoy puedes conocerle, ven, pecador. </a:t>
            </a:r>
          </a:p>
        </p:txBody>
      </p:sp>
    </p:spTree>
    <p:extLst>
      <p:ext uri="{BB962C8B-B14F-4D97-AF65-F5344CB8AC3E}">
        <p14:creationId xmlns:p14="http://schemas.microsoft.com/office/powerpoint/2010/main" val="3139643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lana\Documents\ppts igreja\hebert 2015\ESPANHOL\latera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4" descr="http://apologista.files.wordpress.com/2010/07/predicando1.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77745" y="1413163"/>
            <a:ext cx="3214255" cy="4637699"/>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1"/>
          <p:cNvSpPr/>
          <p:nvPr/>
        </p:nvSpPr>
        <p:spPr>
          <a:xfrm>
            <a:off x="8858458" y="0"/>
            <a:ext cx="3333542" cy="1077218"/>
          </a:xfrm>
          <a:prstGeom prst="rect">
            <a:avLst/>
          </a:prstGeom>
        </p:spPr>
        <p:style>
          <a:lnRef idx="3">
            <a:schemeClr val="lt1"/>
          </a:lnRef>
          <a:fillRef idx="1">
            <a:schemeClr val="dk1"/>
          </a:fillRef>
          <a:effectRef idx="1">
            <a:schemeClr val="dk1"/>
          </a:effectRef>
          <a:fontRef idx="minor">
            <a:schemeClr val="lt1"/>
          </a:fontRef>
        </p:style>
        <p:txBody>
          <a:bodyPr wrap="square" lIns="91440" tIns="45720" rIns="91440" bIns="45720">
            <a:spAutoFit/>
          </a:bodyPr>
          <a:lstStyle/>
          <a:p>
            <a:pPr algn="ctr"/>
            <a:r>
              <a:rPr lang="es-ES" sz="32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El Arte de Tomar</a:t>
            </a:r>
          </a:p>
          <a:p>
            <a:pPr algn="ctr"/>
            <a:r>
              <a:rPr lang="es-ES" sz="3200" b="1" dirty="0" smtClean="0">
                <a:ln w="9525">
                  <a:solidFill>
                    <a:schemeClr val="bg1"/>
                  </a:solidFill>
                  <a:prstDash val="solid"/>
                </a:ln>
                <a:effectLst>
                  <a:outerShdw blurRad="12700" dist="38100" dir="2700000" algn="tl" rotWithShape="0">
                    <a:schemeClr val="bg1">
                      <a:lumMod val="50000"/>
                    </a:schemeClr>
                  </a:outerShdw>
                </a:effectLst>
              </a:rPr>
              <a:t>DECISIONES</a:t>
            </a:r>
            <a:endParaRPr lang="es-ES" sz="32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6" name="CuadroTexto 5"/>
          <p:cNvSpPr txBox="1"/>
          <p:nvPr/>
        </p:nvSpPr>
        <p:spPr>
          <a:xfrm>
            <a:off x="1154546" y="147780"/>
            <a:ext cx="7638473" cy="830997"/>
          </a:xfrm>
          <a:prstGeom prst="rect">
            <a:avLst/>
          </a:prstGeom>
          <a:noFill/>
        </p:spPr>
        <p:txBody>
          <a:bodyPr wrap="square" rtlCol="0">
            <a:spAutoFit/>
          </a:bodyPr>
          <a:lstStyle/>
          <a:p>
            <a:pPr algn="ctr"/>
            <a:r>
              <a:rPr lang="es-CO" sz="2400" dirty="0" smtClean="0">
                <a:solidFill>
                  <a:schemeClr val="bg1"/>
                </a:solidFill>
                <a:latin typeface="Arial" panose="020B0604020202020204" pitchFamily="34" charset="0"/>
                <a:cs typeface="Arial" panose="020B0604020202020204" pitchFamily="34" charset="0"/>
              </a:rPr>
              <a:t>EJEMPLOS DE LO QUE PODEMOS DECIR </a:t>
            </a:r>
          </a:p>
          <a:p>
            <a:pPr algn="ctr"/>
            <a:r>
              <a:rPr lang="es-CO" sz="2400" dirty="0" smtClean="0">
                <a:solidFill>
                  <a:schemeClr val="bg1"/>
                </a:solidFill>
                <a:latin typeface="Arial" panose="020B0604020202020204" pitchFamily="34" charset="0"/>
                <a:cs typeface="Arial" panose="020B0604020202020204" pitchFamily="34" charset="0"/>
              </a:rPr>
              <a:t>EN LOS LLAMADOS</a:t>
            </a:r>
            <a:endParaRPr lang="es-CO" sz="2400" dirty="0">
              <a:solidFill>
                <a:schemeClr val="bg1"/>
              </a:solidFill>
              <a:latin typeface="Arial" panose="020B0604020202020204" pitchFamily="34" charset="0"/>
              <a:cs typeface="Arial" panose="020B0604020202020204" pitchFamily="34" charset="0"/>
            </a:endParaRPr>
          </a:p>
        </p:txBody>
      </p:sp>
      <p:sp>
        <p:nvSpPr>
          <p:cNvPr id="5" name="Rectángulo 4"/>
          <p:cNvSpPr/>
          <p:nvPr/>
        </p:nvSpPr>
        <p:spPr>
          <a:xfrm>
            <a:off x="1925782" y="1775890"/>
            <a:ext cx="6313054" cy="3539430"/>
          </a:xfrm>
          <a:prstGeom prst="rect">
            <a:avLst/>
          </a:prstGeom>
        </p:spPr>
        <p:txBody>
          <a:bodyPr wrap="square">
            <a:spAutoFit/>
          </a:bodyPr>
          <a:lstStyle/>
          <a:p>
            <a:pPr algn="ctr"/>
            <a:r>
              <a:rPr lang="es-CO" sz="2800" b="1" dirty="0">
                <a:latin typeface="Arial" panose="020B0604020202020204" pitchFamily="34" charset="0"/>
                <a:cs typeface="Arial" panose="020B0604020202020204" pitchFamily="34" charset="0"/>
              </a:rPr>
              <a:t>"El Espíritu Santo ha tocado el corazón de ustedes esta noche. Es posible que Dios no les vuelva a hablar con la misma fuerza otra vez. Vean los brazos de Jesús. Están ampliamente abiertos para recibirlos. Los invita a acudir a él esta noche. </a:t>
            </a:r>
          </a:p>
        </p:txBody>
      </p:sp>
    </p:spTree>
    <p:extLst>
      <p:ext uri="{BB962C8B-B14F-4D97-AF65-F5344CB8AC3E}">
        <p14:creationId xmlns:p14="http://schemas.microsoft.com/office/powerpoint/2010/main" val="2489961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lana\Documents\ppts igreja\hebert 2015\ESPANHOL\latera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4" descr="http://apologista.files.wordpress.com/2010/07/predicando1.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77745" y="1413163"/>
            <a:ext cx="3214255" cy="4637699"/>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1"/>
          <p:cNvSpPr/>
          <p:nvPr/>
        </p:nvSpPr>
        <p:spPr>
          <a:xfrm>
            <a:off x="8858458" y="0"/>
            <a:ext cx="3333542" cy="1077218"/>
          </a:xfrm>
          <a:prstGeom prst="rect">
            <a:avLst/>
          </a:prstGeom>
        </p:spPr>
        <p:style>
          <a:lnRef idx="3">
            <a:schemeClr val="lt1"/>
          </a:lnRef>
          <a:fillRef idx="1">
            <a:schemeClr val="dk1"/>
          </a:fillRef>
          <a:effectRef idx="1">
            <a:schemeClr val="dk1"/>
          </a:effectRef>
          <a:fontRef idx="minor">
            <a:schemeClr val="lt1"/>
          </a:fontRef>
        </p:style>
        <p:txBody>
          <a:bodyPr wrap="square" lIns="91440" tIns="45720" rIns="91440" bIns="45720">
            <a:spAutoFit/>
          </a:bodyPr>
          <a:lstStyle/>
          <a:p>
            <a:pPr algn="ctr"/>
            <a:r>
              <a:rPr lang="es-ES" sz="32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El Arte de Tomar</a:t>
            </a:r>
          </a:p>
          <a:p>
            <a:pPr algn="ctr"/>
            <a:r>
              <a:rPr lang="es-ES" sz="3200" b="1" dirty="0" smtClean="0">
                <a:ln w="9525">
                  <a:solidFill>
                    <a:schemeClr val="bg1"/>
                  </a:solidFill>
                  <a:prstDash val="solid"/>
                </a:ln>
                <a:effectLst>
                  <a:outerShdw blurRad="12700" dist="38100" dir="2700000" algn="tl" rotWithShape="0">
                    <a:schemeClr val="bg1">
                      <a:lumMod val="50000"/>
                    </a:schemeClr>
                  </a:outerShdw>
                </a:effectLst>
              </a:rPr>
              <a:t>DECISIONES</a:t>
            </a:r>
            <a:endParaRPr lang="es-ES" sz="32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5" name="Rectángulo 4"/>
          <p:cNvSpPr/>
          <p:nvPr/>
        </p:nvSpPr>
        <p:spPr>
          <a:xfrm>
            <a:off x="1976581" y="1690062"/>
            <a:ext cx="6096000" cy="3477875"/>
          </a:xfrm>
          <a:prstGeom prst="rect">
            <a:avLst/>
          </a:prstGeom>
        </p:spPr>
        <p:txBody>
          <a:bodyPr>
            <a:spAutoFit/>
          </a:bodyPr>
          <a:lstStyle/>
          <a:p>
            <a:pPr algn="ctr"/>
            <a:r>
              <a:rPr lang="es-CO" sz="4400" b="1" dirty="0" smtClean="0">
                <a:solidFill>
                  <a:srgbClr val="000000"/>
                </a:solidFill>
                <a:latin typeface="Arial" panose="020B0604020202020204" pitchFamily="34" charset="0"/>
                <a:cs typeface="Arial" panose="020B0604020202020204" pitchFamily="34" charset="0"/>
              </a:rPr>
              <a:t>“Y </a:t>
            </a:r>
            <a:r>
              <a:rPr lang="es-CO" sz="4400" b="1" dirty="0">
                <a:solidFill>
                  <a:srgbClr val="000000"/>
                </a:solidFill>
                <a:latin typeface="Arial" panose="020B0604020202020204" pitchFamily="34" charset="0"/>
                <a:cs typeface="Arial" panose="020B0604020202020204" pitchFamily="34" charset="0"/>
              </a:rPr>
              <a:t>yo, </a:t>
            </a:r>
            <a:r>
              <a:rPr lang="es-CO" sz="4400" b="1" dirty="0" smtClean="0">
                <a:solidFill>
                  <a:srgbClr val="000000"/>
                </a:solidFill>
                <a:latin typeface="Arial" panose="020B0604020202020204" pitchFamily="34" charset="0"/>
                <a:cs typeface="Arial" panose="020B0604020202020204" pitchFamily="34" charset="0"/>
              </a:rPr>
              <a:t>sí </a:t>
            </a:r>
            <a:r>
              <a:rPr lang="es-CO" sz="4400" b="1" dirty="0">
                <a:solidFill>
                  <a:srgbClr val="000000"/>
                </a:solidFill>
                <a:latin typeface="Arial" panose="020B0604020202020204" pitchFamily="34" charset="0"/>
                <a:cs typeface="Arial" panose="020B0604020202020204" pitchFamily="34" charset="0"/>
              </a:rPr>
              <a:t>fuere levantado de la tierra, a todos atraeré a mí </a:t>
            </a:r>
            <a:r>
              <a:rPr lang="es-CO" sz="4400" b="1" dirty="0" smtClean="0">
                <a:solidFill>
                  <a:srgbClr val="000000"/>
                </a:solidFill>
                <a:latin typeface="Arial" panose="020B0604020202020204" pitchFamily="34" charset="0"/>
                <a:cs typeface="Arial" panose="020B0604020202020204" pitchFamily="34" charset="0"/>
              </a:rPr>
              <a:t>mismo”. </a:t>
            </a:r>
          </a:p>
          <a:p>
            <a:pPr algn="ctr"/>
            <a:r>
              <a:rPr lang="es-CO" sz="4400" b="1" i="1" dirty="0" smtClean="0">
                <a:solidFill>
                  <a:srgbClr val="000000"/>
                </a:solidFill>
                <a:latin typeface="Arial" panose="020B0604020202020204" pitchFamily="34" charset="0"/>
                <a:cs typeface="Arial" panose="020B0604020202020204" pitchFamily="34" charset="0"/>
              </a:rPr>
              <a:t>Juan 12:32</a:t>
            </a:r>
            <a:endParaRPr lang="es-CO" sz="4400" b="1"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96036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lana\Documents\ppts igreja\hebert 2015\ESPANHOL\latera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4" descr="http://apologista.files.wordpress.com/2010/07/predicando1.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77745" y="1413163"/>
            <a:ext cx="3214255" cy="4637699"/>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1"/>
          <p:cNvSpPr/>
          <p:nvPr/>
        </p:nvSpPr>
        <p:spPr>
          <a:xfrm>
            <a:off x="8858458" y="0"/>
            <a:ext cx="3333542" cy="1077218"/>
          </a:xfrm>
          <a:prstGeom prst="rect">
            <a:avLst/>
          </a:prstGeom>
        </p:spPr>
        <p:style>
          <a:lnRef idx="3">
            <a:schemeClr val="lt1"/>
          </a:lnRef>
          <a:fillRef idx="1">
            <a:schemeClr val="dk1"/>
          </a:fillRef>
          <a:effectRef idx="1">
            <a:schemeClr val="dk1"/>
          </a:effectRef>
          <a:fontRef idx="minor">
            <a:schemeClr val="lt1"/>
          </a:fontRef>
        </p:style>
        <p:txBody>
          <a:bodyPr wrap="square" lIns="91440" tIns="45720" rIns="91440" bIns="45720">
            <a:spAutoFit/>
          </a:bodyPr>
          <a:lstStyle/>
          <a:p>
            <a:pPr algn="ctr"/>
            <a:r>
              <a:rPr lang="es-ES" sz="32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El Arte de Tomar</a:t>
            </a:r>
          </a:p>
          <a:p>
            <a:pPr algn="ctr"/>
            <a:r>
              <a:rPr lang="es-ES" sz="3200" b="1" dirty="0" smtClean="0">
                <a:ln w="9525">
                  <a:solidFill>
                    <a:schemeClr val="bg1"/>
                  </a:solidFill>
                  <a:prstDash val="solid"/>
                </a:ln>
                <a:effectLst>
                  <a:outerShdw blurRad="12700" dist="38100" dir="2700000" algn="tl" rotWithShape="0">
                    <a:schemeClr val="bg1">
                      <a:lumMod val="50000"/>
                    </a:schemeClr>
                  </a:outerShdw>
                </a:effectLst>
              </a:rPr>
              <a:t>DECISIONES</a:t>
            </a:r>
            <a:endParaRPr lang="es-ES" sz="32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5" name="Rectángulo 4"/>
          <p:cNvSpPr/>
          <p:nvPr/>
        </p:nvSpPr>
        <p:spPr>
          <a:xfrm>
            <a:off x="1958109" y="1720426"/>
            <a:ext cx="6096000" cy="3539430"/>
          </a:xfrm>
          <a:prstGeom prst="rect">
            <a:avLst/>
          </a:prstGeom>
        </p:spPr>
        <p:txBody>
          <a:bodyPr>
            <a:spAutoFit/>
          </a:bodyPr>
          <a:lstStyle/>
          <a:p>
            <a:pPr algn="ctr"/>
            <a:r>
              <a:rPr lang="es-CO" sz="3200" b="1" dirty="0" smtClean="0">
                <a:solidFill>
                  <a:srgbClr val="000000"/>
                </a:solidFill>
                <a:latin typeface="Arial" panose="020B0604020202020204" pitchFamily="34" charset="0"/>
                <a:cs typeface="Arial" panose="020B0604020202020204" pitchFamily="34" charset="0"/>
              </a:rPr>
              <a:t>“Así </a:t>
            </a:r>
            <a:r>
              <a:rPr lang="es-CO" sz="3200" b="1" dirty="0">
                <a:solidFill>
                  <a:srgbClr val="000000"/>
                </a:solidFill>
                <a:latin typeface="Arial" panose="020B0604020202020204" pitchFamily="34" charset="0"/>
                <a:cs typeface="Arial" panose="020B0604020202020204" pitchFamily="34" charset="0"/>
              </a:rPr>
              <a:t>será mi palabra que sale de mi boca; no volverá a mí vacía, sino que hará lo que yo quiero, y será prosperada en aquello para que la </a:t>
            </a:r>
            <a:r>
              <a:rPr lang="es-CO" sz="3200" b="1" dirty="0" smtClean="0">
                <a:solidFill>
                  <a:srgbClr val="000000"/>
                </a:solidFill>
                <a:latin typeface="Arial" panose="020B0604020202020204" pitchFamily="34" charset="0"/>
                <a:cs typeface="Arial" panose="020B0604020202020204" pitchFamily="34" charset="0"/>
              </a:rPr>
              <a:t>envié”. </a:t>
            </a:r>
          </a:p>
          <a:p>
            <a:pPr algn="ctr"/>
            <a:endParaRPr lang="es-CO" sz="3200" b="1" dirty="0">
              <a:solidFill>
                <a:srgbClr val="000000"/>
              </a:solidFill>
              <a:latin typeface="Arial" panose="020B0604020202020204" pitchFamily="34" charset="0"/>
              <a:cs typeface="Arial" panose="020B0604020202020204" pitchFamily="34" charset="0"/>
            </a:endParaRPr>
          </a:p>
          <a:p>
            <a:pPr algn="ctr"/>
            <a:r>
              <a:rPr lang="es-CO" sz="3200" b="1" i="1" dirty="0" smtClean="0">
                <a:solidFill>
                  <a:srgbClr val="000000"/>
                </a:solidFill>
                <a:latin typeface="Arial" panose="020B0604020202020204" pitchFamily="34" charset="0"/>
                <a:cs typeface="Arial" panose="020B0604020202020204" pitchFamily="34" charset="0"/>
              </a:rPr>
              <a:t>Isaías 55:11</a:t>
            </a:r>
            <a:endParaRPr lang="es-CO" sz="3200" b="1"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70310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lana\Documents\ppts igreja\hebert 2015\ESPANHOL\latera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4" descr="http://apologista.files.wordpress.com/2010/07/predicando1.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77745" y="1413163"/>
            <a:ext cx="3214255" cy="4637699"/>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1"/>
          <p:cNvSpPr/>
          <p:nvPr/>
        </p:nvSpPr>
        <p:spPr>
          <a:xfrm>
            <a:off x="8858458" y="0"/>
            <a:ext cx="3333542" cy="1077218"/>
          </a:xfrm>
          <a:prstGeom prst="rect">
            <a:avLst/>
          </a:prstGeom>
        </p:spPr>
        <p:style>
          <a:lnRef idx="3">
            <a:schemeClr val="lt1"/>
          </a:lnRef>
          <a:fillRef idx="1">
            <a:schemeClr val="dk1"/>
          </a:fillRef>
          <a:effectRef idx="1">
            <a:schemeClr val="dk1"/>
          </a:effectRef>
          <a:fontRef idx="minor">
            <a:schemeClr val="lt1"/>
          </a:fontRef>
        </p:style>
        <p:txBody>
          <a:bodyPr wrap="square" lIns="91440" tIns="45720" rIns="91440" bIns="45720">
            <a:spAutoFit/>
          </a:bodyPr>
          <a:lstStyle/>
          <a:p>
            <a:pPr algn="ctr"/>
            <a:r>
              <a:rPr lang="es-ES" sz="32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El Arte de Tomar</a:t>
            </a:r>
          </a:p>
          <a:p>
            <a:pPr algn="ctr"/>
            <a:r>
              <a:rPr lang="es-ES" sz="3200" b="1" dirty="0" smtClean="0">
                <a:ln w="9525">
                  <a:solidFill>
                    <a:schemeClr val="bg1"/>
                  </a:solidFill>
                  <a:prstDash val="solid"/>
                </a:ln>
                <a:effectLst>
                  <a:outerShdw blurRad="12700" dist="38100" dir="2700000" algn="tl" rotWithShape="0">
                    <a:schemeClr val="bg1">
                      <a:lumMod val="50000"/>
                    </a:schemeClr>
                  </a:outerShdw>
                </a:effectLst>
              </a:rPr>
              <a:t>DECISIONES</a:t>
            </a:r>
            <a:endParaRPr lang="es-ES" sz="32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Tree>
    <p:extLst>
      <p:ext uri="{BB962C8B-B14F-4D97-AF65-F5344CB8AC3E}">
        <p14:creationId xmlns:p14="http://schemas.microsoft.com/office/powerpoint/2010/main" val="2952071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0" y="0"/>
            <a:ext cx="12192000" cy="6858000"/>
          </a:xfrm>
          <a:prstGeom prst="rect">
            <a:avLst/>
          </a:prstGeom>
          <a:noFill/>
          <a:ln w="9525">
            <a:noFill/>
            <a:miter lim="800000"/>
            <a:headEnd/>
            <a:tailEnd/>
          </a:ln>
          <a:effectLst/>
        </p:spPr>
      </p:pic>
      <p:sp>
        <p:nvSpPr>
          <p:cNvPr id="4" name="Rectángulo 3"/>
          <p:cNvSpPr/>
          <p:nvPr/>
        </p:nvSpPr>
        <p:spPr>
          <a:xfrm>
            <a:off x="3334328" y="6390260"/>
            <a:ext cx="8857672" cy="400110"/>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lgn="ctr"/>
            <a:r>
              <a:rPr lang="es-ES" sz="2000" b="1" dirty="0">
                <a:ln w="9525">
                  <a:solidFill>
                    <a:schemeClr val="bg1"/>
                  </a:solidFill>
                  <a:prstDash val="solid"/>
                </a:ln>
                <a:effectLst>
                  <a:outerShdw blurRad="12700" dist="38100" dir="2700000" algn="tl" rotWithShape="0">
                    <a:schemeClr val="bg1">
                      <a:lumMod val="50000"/>
                    </a:schemeClr>
                  </a:outerShdw>
                </a:effectLst>
              </a:rPr>
              <a:t>El Arte de </a:t>
            </a:r>
            <a:r>
              <a:rPr lang="es-ES" sz="2000" b="1" dirty="0" smtClean="0">
                <a:ln w="9525">
                  <a:solidFill>
                    <a:schemeClr val="bg1"/>
                  </a:solidFill>
                  <a:prstDash val="solid"/>
                </a:ln>
                <a:effectLst>
                  <a:outerShdw blurRad="12700" dist="38100" dir="2700000" algn="tl" rotWithShape="0">
                    <a:schemeClr val="bg1">
                      <a:lumMod val="50000"/>
                    </a:schemeClr>
                  </a:outerShdw>
                </a:effectLst>
              </a:rPr>
              <a:t>Tomar DECISIONES</a:t>
            </a:r>
            <a:endParaRPr lang="es-ES" sz="2000" b="1" dirty="0">
              <a:ln w="9525">
                <a:solidFill>
                  <a:schemeClr val="bg1"/>
                </a:solidFill>
                <a:prstDash val="solid"/>
              </a:ln>
              <a:effectLst>
                <a:outerShdw blurRad="12700" dist="38100" dir="2700000" algn="tl" rotWithShape="0">
                  <a:schemeClr val="bg1">
                    <a:lumMod val="50000"/>
                  </a:schemeClr>
                </a:outerShdw>
              </a:effectLst>
            </a:endParaRPr>
          </a:p>
        </p:txBody>
      </p:sp>
    </p:spTree>
    <p:extLst>
      <p:ext uri="{BB962C8B-B14F-4D97-AF65-F5344CB8AC3E}">
        <p14:creationId xmlns:p14="http://schemas.microsoft.com/office/powerpoint/2010/main" val="98334802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lana\Documents\ppts igreja\hebert 2015\ESPANHOL\latera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4" descr="http://apologista.files.wordpress.com/2010/07/predicando1.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77745" y="1413163"/>
            <a:ext cx="3214255" cy="4637699"/>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1"/>
          <p:cNvSpPr/>
          <p:nvPr/>
        </p:nvSpPr>
        <p:spPr>
          <a:xfrm>
            <a:off x="8858458" y="0"/>
            <a:ext cx="3333542" cy="1077218"/>
          </a:xfrm>
          <a:prstGeom prst="rect">
            <a:avLst/>
          </a:prstGeom>
        </p:spPr>
        <p:style>
          <a:lnRef idx="3">
            <a:schemeClr val="lt1"/>
          </a:lnRef>
          <a:fillRef idx="1">
            <a:schemeClr val="dk1"/>
          </a:fillRef>
          <a:effectRef idx="1">
            <a:schemeClr val="dk1"/>
          </a:effectRef>
          <a:fontRef idx="minor">
            <a:schemeClr val="lt1"/>
          </a:fontRef>
        </p:style>
        <p:txBody>
          <a:bodyPr wrap="square" lIns="91440" tIns="45720" rIns="91440" bIns="45720">
            <a:spAutoFit/>
          </a:bodyPr>
          <a:lstStyle/>
          <a:p>
            <a:pPr algn="ctr"/>
            <a:r>
              <a:rPr lang="es-ES" sz="32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El Arte de Tomar</a:t>
            </a:r>
          </a:p>
          <a:p>
            <a:pPr algn="ctr"/>
            <a:r>
              <a:rPr lang="es-ES" sz="3200" b="1" dirty="0" smtClean="0">
                <a:ln w="9525">
                  <a:solidFill>
                    <a:schemeClr val="bg1"/>
                  </a:solidFill>
                  <a:prstDash val="solid"/>
                </a:ln>
                <a:effectLst>
                  <a:outerShdw blurRad="12700" dist="38100" dir="2700000" algn="tl" rotWithShape="0">
                    <a:schemeClr val="bg1">
                      <a:lumMod val="50000"/>
                    </a:schemeClr>
                  </a:outerShdw>
                </a:effectLst>
              </a:rPr>
              <a:t>DECISIONES</a:t>
            </a:r>
            <a:endParaRPr lang="es-ES" sz="32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5" name="Rectángulo 4"/>
          <p:cNvSpPr/>
          <p:nvPr/>
        </p:nvSpPr>
        <p:spPr>
          <a:xfrm>
            <a:off x="2004290" y="1635562"/>
            <a:ext cx="6031345" cy="3859903"/>
          </a:xfrm>
          <a:prstGeom prst="rect">
            <a:avLst/>
          </a:prstGeom>
        </p:spPr>
        <p:txBody>
          <a:bodyPr wrap="square">
            <a:spAutoFit/>
          </a:bodyPr>
          <a:lstStyle/>
          <a:p>
            <a:pPr algn="ctr">
              <a:lnSpc>
                <a:spcPct val="107000"/>
              </a:lnSpc>
              <a:spcAft>
                <a:spcPts val="800"/>
              </a:spcAft>
            </a:pPr>
            <a:r>
              <a:rPr lang="es-CO" sz="2800" b="1" dirty="0" smtClean="0">
                <a:solidFill>
                  <a:srgbClr val="000000"/>
                </a:solidFill>
                <a:latin typeface="Arial" panose="020B0604020202020204" pitchFamily="34" charset="0"/>
                <a:ea typeface="Calibri" panose="020F0502020204030204" pitchFamily="34" charset="0"/>
                <a:cs typeface="Times New Roman" panose="02020603050405020304" pitchFamily="18" charset="0"/>
              </a:rPr>
              <a:t>“Venid </a:t>
            </a:r>
            <a:r>
              <a:rPr lang="es-CO" sz="2800" b="1" dirty="0">
                <a:solidFill>
                  <a:srgbClr val="000000"/>
                </a:solidFill>
                <a:latin typeface="Arial" panose="020B0604020202020204" pitchFamily="34" charset="0"/>
                <a:ea typeface="Calibri" panose="020F0502020204030204" pitchFamily="34" charset="0"/>
                <a:cs typeface="Times New Roman" panose="02020603050405020304" pitchFamily="18" charset="0"/>
              </a:rPr>
              <a:t>luego, dice Jehová, y estemos a cuenta: si vuestros pecados fueren como la grana, como la nieve serán emblanquecidos; si fueren rojos como el carmesí, vendrán a ser como blanca </a:t>
            </a:r>
            <a:r>
              <a:rPr lang="es-CO" sz="2800" b="1" dirty="0" smtClean="0">
                <a:solidFill>
                  <a:srgbClr val="000000"/>
                </a:solidFill>
                <a:latin typeface="Arial" panose="020B0604020202020204" pitchFamily="34" charset="0"/>
                <a:ea typeface="Calibri" panose="020F0502020204030204" pitchFamily="34" charset="0"/>
                <a:cs typeface="Times New Roman" panose="02020603050405020304" pitchFamily="18" charset="0"/>
              </a:rPr>
              <a:t>lana”. </a:t>
            </a:r>
          </a:p>
          <a:p>
            <a:pPr algn="ctr">
              <a:lnSpc>
                <a:spcPct val="107000"/>
              </a:lnSpc>
              <a:spcAft>
                <a:spcPts val="800"/>
              </a:spcAft>
            </a:pPr>
            <a:r>
              <a:rPr lang="es-CO" sz="2800" b="1" i="1" dirty="0" smtClean="0">
                <a:solidFill>
                  <a:srgbClr val="000000"/>
                </a:solidFill>
                <a:latin typeface="Arial" panose="020B0604020202020204" pitchFamily="34" charset="0"/>
                <a:ea typeface="Calibri" panose="020F0502020204030204" pitchFamily="34" charset="0"/>
                <a:cs typeface="Times New Roman" panose="02020603050405020304" pitchFamily="18" charset="0"/>
              </a:rPr>
              <a:t>Isaías 1:18</a:t>
            </a:r>
            <a:endParaRPr lang="es-CO" sz="2800" b="1" i="1"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92603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lana\Documents\ppts igreja\hebert 2015\ESPANHOL\latera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1"/>
          <p:cNvSpPr/>
          <p:nvPr/>
        </p:nvSpPr>
        <p:spPr>
          <a:xfrm>
            <a:off x="8858458" y="0"/>
            <a:ext cx="3333542" cy="1077218"/>
          </a:xfrm>
          <a:prstGeom prst="rect">
            <a:avLst/>
          </a:prstGeom>
        </p:spPr>
        <p:style>
          <a:lnRef idx="3">
            <a:schemeClr val="lt1"/>
          </a:lnRef>
          <a:fillRef idx="1">
            <a:schemeClr val="dk1"/>
          </a:fillRef>
          <a:effectRef idx="1">
            <a:schemeClr val="dk1"/>
          </a:effectRef>
          <a:fontRef idx="minor">
            <a:schemeClr val="lt1"/>
          </a:fontRef>
        </p:style>
        <p:txBody>
          <a:bodyPr wrap="square" lIns="91440" tIns="45720" rIns="91440" bIns="45720">
            <a:spAutoFit/>
          </a:bodyPr>
          <a:lstStyle/>
          <a:p>
            <a:pPr algn="ctr"/>
            <a:r>
              <a:rPr lang="es-ES" sz="32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El Arte de Tomar</a:t>
            </a:r>
          </a:p>
          <a:p>
            <a:pPr algn="ctr"/>
            <a:r>
              <a:rPr lang="es-ES" sz="3200" b="1" dirty="0" smtClean="0">
                <a:ln w="9525">
                  <a:solidFill>
                    <a:schemeClr val="bg1"/>
                  </a:solidFill>
                  <a:prstDash val="solid"/>
                </a:ln>
                <a:effectLst>
                  <a:outerShdw blurRad="12700" dist="38100" dir="2700000" algn="tl" rotWithShape="0">
                    <a:schemeClr val="bg1">
                      <a:lumMod val="50000"/>
                    </a:schemeClr>
                  </a:outerShdw>
                </a:effectLst>
              </a:rPr>
              <a:t>DECISIONES</a:t>
            </a:r>
            <a:endParaRPr lang="es-ES" sz="32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5" name="Rectángulo 4"/>
          <p:cNvSpPr/>
          <p:nvPr/>
        </p:nvSpPr>
        <p:spPr>
          <a:xfrm>
            <a:off x="1911928" y="1968471"/>
            <a:ext cx="6096000" cy="2803075"/>
          </a:xfrm>
          <a:prstGeom prst="rect">
            <a:avLst/>
          </a:prstGeom>
        </p:spPr>
        <p:txBody>
          <a:bodyPr>
            <a:spAutoFit/>
          </a:bodyPr>
          <a:lstStyle/>
          <a:p>
            <a:pPr algn="ctr">
              <a:lnSpc>
                <a:spcPct val="107000"/>
              </a:lnSpc>
              <a:spcAft>
                <a:spcPts val="800"/>
              </a:spcAft>
            </a:pPr>
            <a:r>
              <a:rPr lang="es-CO" sz="3200" b="1" dirty="0" smtClean="0">
                <a:solidFill>
                  <a:srgbClr val="000000"/>
                </a:solidFill>
                <a:latin typeface="Arial" panose="020B0604020202020204" pitchFamily="34" charset="0"/>
                <a:ea typeface="Calibri" panose="020F0502020204030204" pitchFamily="34" charset="0"/>
                <a:cs typeface="Times New Roman" panose="02020603050405020304" pitchFamily="18" charset="0"/>
              </a:rPr>
              <a:t>“He </a:t>
            </a:r>
            <a:r>
              <a:rPr lang="es-CO" sz="3200" b="1" dirty="0">
                <a:solidFill>
                  <a:srgbClr val="000000"/>
                </a:solidFill>
                <a:latin typeface="Arial" panose="020B0604020202020204" pitchFamily="34" charset="0"/>
                <a:ea typeface="Calibri" panose="020F0502020204030204" pitchFamily="34" charset="0"/>
                <a:cs typeface="Times New Roman" panose="02020603050405020304" pitchFamily="18" charset="0"/>
              </a:rPr>
              <a:t>aquí, yo estoy a la puerta y llamo; si alguno oye mi voz y abre la puerta, entraré a él, y cenaré con él, y él </a:t>
            </a:r>
            <a:r>
              <a:rPr lang="es-CO" sz="3200" b="1" dirty="0" smtClean="0">
                <a:solidFill>
                  <a:srgbClr val="000000"/>
                </a:solidFill>
                <a:latin typeface="Arial" panose="020B0604020202020204" pitchFamily="34" charset="0"/>
                <a:ea typeface="Calibri" panose="020F0502020204030204" pitchFamily="34" charset="0"/>
                <a:cs typeface="Times New Roman" panose="02020603050405020304" pitchFamily="18" charset="0"/>
              </a:rPr>
              <a:t>conmigo”. </a:t>
            </a:r>
          </a:p>
          <a:p>
            <a:pPr algn="ctr">
              <a:lnSpc>
                <a:spcPct val="107000"/>
              </a:lnSpc>
              <a:spcAft>
                <a:spcPts val="800"/>
              </a:spcAft>
            </a:pPr>
            <a:r>
              <a:rPr lang="es-CO" sz="3200" b="1" i="1" dirty="0" smtClean="0">
                <a:solidFill>
                  <a:srgbClr val="000000"/>
                </a:solidFill>
                <a:latin typeface="Arial" panose="020B0604020202020204" pitchFamily="34" charset="0"/>
                <a:ea typeface="Calibri" panose="020F0502020204030204" pitchFamily="34" charset="0"/>
                <a:cs typeface="Times New Roman" panose="02020603050405020304" pitchFamily="18" charset="0"/>
              </a:rPr>
              <a:t>Apocalipsis 3:20</a:t>
            </a:r>
            <a:endParaRPr lang="es-CO" sz="3200" b="1" i="1"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026" name="Picture 2" descr="Ver las imágenes de orige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58458" y="1155671"/>
            <a:ext cx="3281090" cy="4999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3311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0" y="0"/>
            <a:ext cx="12192000" cy="6858000"/>
          </a:xfrm>
          <a:prstGeom prst="rect">
            <a:avLst/>
          </a:prstGeom>
          <a:noFill/>
          <a:ln w="9525">
            <a:noFill/>
            <a:miter lim="800000"/>
            <a:headEnd/>
            <a:tailEnd/>
          </a:ln>
          <a:effectLst/>
        </p:spPr>
      </p:pic>
      <p:sp>
        <p:nvSpPr>
          <p:cNvPr id="4" name="Rectángulo 3"/>
          <p:cNvSpPr/>
          <p:nvPr/>
        </p:nvSpPr>
        <p:spPr>
          <a:xfrm>
            <a:off x="3334328" y="6390260"/>
            <a:ext cx="8857672" cy="400110"/>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lgn="ctr"/>
            <a:r>
              <a:rPr lang="es-ES" sz="2000" b="1" dirty="0">
                <a:ln w="9525">
                  <a:solidFill>
                    <a:schemeClr val="bg1"/>
                  </a:solidFill>
                  <a:prstDash val="solid"/>
                </a:ln>
                <a:effectLst>
                  <a:outerShdw blurRad="12700" dist="38100" dir="2700000" algn="tl" rotWithShape="0">
                    <a:schemeClr val="bg1">
                      <a:lumMod val="50000"/>
                    </a:schemeClr>
                  </a:outerShdw>
                </a:effectLst>
              </a:rPr>
              <a:t>El Arte de </a:t>
            </a:r>
            <a:r>
              <a:rPr lang="es-ES" sz="2000" b="1" dirty="0" smtClean="0">
                <a:ln w="9525">
                  <a:solidFill>
                    <a:schemeClr val="bg1"/>
                  </a:solidFill>
                  <a:prstDash val="solid"/>
                </a:ln>
                <a:effectLst>
                  <a:outerShdw blurRad="12700" dist="38100" dir="2700000" algn="tl" rotWithShape="0">
                    <a:schemeClr val="bg1">
                      <a:lumMod val="50000"/>
                    </a:schemeClr>
                  </a:outerShdw>
                </a:effectLst>
              </a:rPr>
              <a:t>Tomar DECISIONES</a:t>
            </a:r>
            <a:endParaRPr lang="es-ES" sz="2000" b="1" dirty="0">
              <a:ln w="9525">
                <a:solidFill>
                  <a:schemeClr val="bg1"/>
                </a:solidFill>
                <a:prstDash val="solid"/>
              </a:ln>
              <a:effectLst>
                <a:outerShdw blurRad="12700" dist="38100" dir="2700000" algn="tl" rotWithShape="0">
                  <a:schemeClr val="bg1">
                    <a:lumMod val="50000"/>
                  </a:schemeClr>
                </a:outerShdw>
              </a:effectLst>
            </a:endParaRPr>
          </a:p>
        </p:txBody>
      </p:sp>
      <p:sp>
        <p:nvSpPr>
          <p:cNvPr id="14" name="Rectángulo 13"/>
          <p:cNvSpPr/>
          <p:nvPr/>
        </p:nvSpPr>
        <p:spPr>
          <a:xfrm>
            <a:off x="3856182" y="1064737"/>
            <a:ext cx="7813963" cy="4339650"/>
          </a:xfrm>
          <a:prstGeom prst="rect">
            <a:avLst/>
          </a:prstGeom>
        </p:spPr>
        <p:txBody>
          <a:bodyPr wrap="square">
            <a:spAutoFit/>
          </a:bodyPr>
          <a:lstStyle/>
          <a:p>
            <a:pPr marL="432435" marR="349250" algn="just">
              <a:spcAft>
                <a:spcPts val="0"/>
              </a:spcAft>
            </a:pPr>
            <a:r>
              <a:rPr lang="es-ES" sz="3200" dirty="0">
                <a:latin typeface="Arial" panose="020B0604020202020204" pitchFamily="34" charset="0"/>
                <a:ea typeface="Californian FB" panose="0207040306080B030204" pitchFamily="18" charset="0"/>
                <a:cs typeface="Arial" panose="020B0604020202020204" pitchFamily="34" charset="0"/>
              </a:rPr>
              <a:t>“Muchos están en el valle de la decisión; allí se necesitan llamados especiales, personales y directos para motivarlos a soltar las armas de su milicia y tomar posición del lado del Señor</a:t>
            </a:r>
            <a:r>
              <a:rPr lang="es-ES" sz="3200" dirty="0" smtClean="0">
                <a:latin typeface="Arial" panose="020B0604020202020204" pitchFamily="34" charset="0"/>
                <a:ea typeface="Californian FB" panose="0207040306080B030204" pitchFamily="18" charset="0"/>
                <a:cs typeface="Arial" panose="020B0604020202020204" pitchFamily="34" charset="0"/>
              </a:rPr>
              <a:t>”. </a:t>
            </a:r>
          </a:p>
          <a:p>
            <a:pPr marL="432435" marR="349250" algn="just">
              <a:spcAft>
                <a:spcPts val="0"/>
              </a:spcAft>
            </a:pPr>
            <a:endParaRPr lang="es-ES" sz="2800" i="1" dirty="0" smtClean="0">
              <a:latin typeface="Arial" panose="020B0604020202020204" pitchFamily="34" charset="0"/>
              <a:ea typeface="Californian FB" panose="0207040306080B030204" pitchFamily="18" charset="0"/>
              <a:cs typeface="Arial" panose="020B0604020202020204" pitchFamily="34" charset="0"/>
            </a:endParaRPr>
          </a:p>
          <a:p>
            <a:pPr marL="432435" marR="349250" algn="ctr">
              <a:spcAft>
                <a:spcPts val="0"/>
              </a:spcAft>
            </a:pPr>
            <a:r>
              <a:rPr lang="es-ES" sz="2800" i="1" dirty="0" smtClean="0">
                <a:latin typeface="Arial" panose="020B0604020202020204" pitchFamily="34" charset="0"/>
                <a:ea typeface="Californian FB" panose="0207040306080B030204" pitchFamily="18" charset="0"/>
                <a:cs typeface="Arial" panose="020B0604020202020204" pitchFamily="34" charset="0"/>
              </a:rPr>
              <a:t>Testimonios </a:t>
            </a:r>
            <a:r>
              <a:rPr lang="es-ES" sz="2800" i="1" dirty="0">
                <a:latin typeface="Arial" panose="020B0604020202020204" pitchFamily="34" charset="0"/>
                <a:ea typeface="Californian FB" panose="0207040306080B030204" pitchFamily="18" charset="0"/>
                <a:cs typeface="Arial" panose="020B0604020202020204" pitchFamily="34" charset="0"/>
              </a:rPr>
              <a:t>para la iglesia, tomo 1, </a:t>
            </a:r>
            <a:endParaRPr lang="es-ES" sz="2800" i="1" dirty="0" smtClean="0">
              <a:latin typeface="Arial" panose="020B0604020202020204" pitchFamily="34" charset="0"/>
              <a:ea typeface="Californian FB" panose="0207040306080B030204" pitchFamily="18" charset="0"/>
              <a:cs typeface="Arial" panose="020B0604020202020204" pitchFamily="34" charset="0"/>
            </a:endParaRPr>
          </a:p>
          <a:p>
            <a:pPr marL="432435" marR="349250" algn="ctr">
              <a:spcAft>
                <a:spcPts val="0"/>
              </a:spcAft>
            </a:pPr>
            <a:r>
              <a:rPr lang="es-ES" sz="2800" i="1" dirty="0" smtClean="0">
                <a:latin typeface="Arial" panose="020B0604020202020204" pitchFamily="34" charset="0"/>
                <a:ea typeface="Californian FB" panose="0207040306080B030204" pitchFamily="18" charset="0"/>
                <a:cs typeface="Arial" panose="020B0604020202020204" pitchFamily="34" charset="0"/>
              </a:rPr>
              <a:t>págs</a:t>
            </a:r>
            <a:r>
              <a:rPr lang="es-ES" sz="2800" i="1" dirty="0">
                <a:latin typeface="Arial" panose="020B0604020202020204" pitchFamily="34" charset="0"/>
                <a:ea typeface="Californian FB" panose="0207040306080B030204" pitchFamily="18" charset="0"/>
                <a:cs typeface="Arial" panose="020B0604020202020204" pitchFamily="34" charset="0"/>
              </a:rPr>
              <a:t>. 559, 560. </a:t>
            </a:r>
            <a:endParaRPr lang="es-CO" sz="2800" i="1" dirty="0">
              <a:latin typeface="Arial" panose="020B0604020202020204" pitchFamily="34" charset="0"/>
              <a:ea typeface="Californian FB" panose="0207040306080B030204" pitchFamily="18" charset="0"/>
              <a:cs typeface="Arial" panose="020B0604020202020204" pitchFamily="34" charset="0"/>
            </a:endParaRPr>
          </a:p>
        </p:txBody>
      </p:sp>
    </p:spTree>
    <p:extLst>
      <p:ext uri="{BB962C8B-B14F-4D97-AF65-F5344CB8AC3E}">
        <p14:creationId xmlns:p14="http://schemas.microsoft.com/office/powerpoint/2010/main" val="3639281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Ver las imágenes de orige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p:spPr>
        <p:style>
          <a:lnRef idx="2">
            <a:schemeClr val="accent5">
              <a:shade val="50000"/>
            </a:schemeClr>
          </a:lnRef>
          <a:fillRef idx="1">
            <a:schemeClr val="accent5"/>
          </a:fillRef>
          <a:effectRef idx="0">
            <a:schemeClr val="accent5"/>
          </a:effectRef>
          <a:fontRef idx="minor">
            <a:schemeClr val="lt1"/>
          </a:fontRef>
        </p:style>
      </p:pic>
      <p:sp>
        <p:nvSpPr>
          <p:cNvPr id="2" name="CuadroTexto 1"/>
          <p:cNvSpPr txBox="1"/>
          <p:nvPr/>
        </p:nvSpPr>
        <p:spPr>
          <a:xfrm>
            <a:off x="9393382" y="5763492"/>
            <a:ext cx="2798618" cy="646331"/>
          </a:xfrm>
          <a:prstGeom prst="rect">
            <a:avLst/>
          </a:prstGeom>
        </p:spPr>
        <p:style>
          <a:lnRef idx="1">
            <a:schemeClr val="dk1"/>
          </a:lnRef>
          <a:fillRef idx="3">
            <a:schemeClr val="dk1"/>
          </a:fillRef>
          <a:effectRef idx="2">
            <a:schemeClr val="dk1"/>
          </a:effectRef>
          <a:fontRef idx="minor">
            <a:schemeClr val="lt1"/>
          </a:fontRef>
        </p:style>
        <p:txBody>
          <a:bodyPr wrap="square" rtlCol="0">
            <a:spAutoFit/>
          </a:bodyPr>
          <a:lstStyle/>
          <a:p>
            <a:r>
              <a:rPr lang="es-CO" dirty="0"/>
              <a:t> </a:t>
            </a:r>
            <a:r>
              <a:rPr lang="es-CO" dirty="0" smtClean="0"/>
              <a:t>                                            </a:t>
            </a:r>
          </a:p>
          <a:p>
            <a:endParaRPr lang="es-CO" dirty="0" smtClean="0"/>
          </a:p>
        </p:txBody>
      </p:sp>
      <p:sp>
        <p:nvSpPr>
          <p:cNvPr id="3" name="Rectángulo 2"/>
          <p:cNvSpPr/>
          <p:nvPr/>
        </p:nvSpPr>
        <p:spPr>
          <a:xfrm>
            <a:off x="6579460" y="741372"/>
            <a:ext cx="4759636" cy="2585323"/>
          </a:xfrm>
          <a:prstGeom prst="rect">
            <a:avLst/>
          </a:prstGeom>
          <a:noFill/>
        </p:spPr>
        <p:txBody>
          <a:bodyPr wrap="none" lIns="91440" tIns="45720" rIns="91440" bIns="45720">
            <a:spAutoFit/>
          </a:bodyPr>
          <a:lstStyle/>
          <a:p>
            <a:pPr algn="ctr"/>
            <a:r>
              <a:rPr lang="es-ES" sz="54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2. </a:t>
            </a:r>
            <a:r>
              <a:rPr lang="es-ES" sz="5400" b="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EL LLAMADO </a:t>
            </a:r>
          </a:p>
          <a:p>
            <a:pPr algn="ctr"/>
            <a:r>
              <a:rPr lang="es-ES" sz="5400" b="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EMPIEZA CON</a:t>
            </a:r>
          </a:p>
          <a:p>
            <a:pPr algn="ctr"/>
            <a:r>
              <a:rPr lang="es-ES" sz="54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ORACIÓN.</a:t>
            </a:r>
            <a:endParaRPr lang="es-ES" sz="5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Tree>
    <p:extLst>
      <p:ext uri="{BB962C8B-B14F-4D97-AF65-F5344CB8AC3E}">
        <p14:creationId xmlns:p14="http://schemas.microsoft.com/office/powerpoint/2010/main" val="4069698611"/>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667</TotalTime>
  <Words>3056</Words>
  <Application>Microsoft Office PowerPoint</Application>
  <PresentationFormat>Panorámica</PresentationFormat>
  <Paragraphs>266</Paragraphs>
  <Slides>58</Slides>
  <Notes>0</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58</vt:i4>
      </vt:variant>
    </vt:vector>
  </HeadingPairs>
  <TitlesOfParts>
    <vt:vector size="65" baseType="lpstr">
      <vt:lpstr>Arial</vt:lpstr>
      <vt:lpstr>Brush Script MT</vt:lpstr>
      <vt:lpstr>Calibri</vt:lpstr>
      <vt:lpstr>Calibri Light</vt:lpstr>
      <vt:lpstr>Californian FB</vt:lpstr>
      <vt:lpstr>Times New Roman</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Pr. William</dc:creator>
  <cp:lastModifiedBy>Pr. William</cp:lastModifiedBy>
  <cp:revision>116</cp:revision>
  <dcterms:created xsi:type="dcterms:W3CDTF">2021-08-06T00:54:38Z</dcterms:created>
  <dcterms:modified xsi:type="dcterms:W3CDTF">2021-10-28T21:58:28Z</dcterms:modified>
</cp:coreProperties>
</file>