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63" r:id="rId3"/>
    <p:sldId id="260" r:id="rId4"/>
    <p:sldId id="283" r:id="rId5"/>
    <p:sldId id="279" r:id="rId6"/>
    <p:sldId id="259" r:id="rId7"/>
    <p:sldId id="261" r:id="rId8"/>
    <p:sldId id="262" r:id="rId9"/>
    <p:sldId id="275" r:id="rId10"/>
    <p:sldId id="273" r:id="rId11"/>
    <p:sldId id="276" r:id="rId12"/>
    <p:sldId id="277" r:id="rId13"/>
    <p:sldId id="278" r:id="rId14"/>
    <p:sldId id="280" r:id="rId15"/>
    <p:sldId id="281" r:id="rId16"/>
    <p:sldId id="282" r:id="rId17"/>
    <p:sldId id="272" r:id="rId18"/>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8B00"/>
    <a:srgbClr val="282655"/>
    <a:srgbClr val="CFE9F6"/>
    <a:srgbClr val="21659A"/>
    <a:srgbClr val="FFD63A"/>
    <a:srgbClr val="F5CC4E"/>
    <a:srgbClr val="09475C"/>
    <a:srgbClr val="072C3E"/>
    <a:srgbClr val="44B9B9"/>
    <a:srgbClr val="F5A5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858" autoAdjust="0"/>
    <p:restoredTop sz="91396"/>
  </p:normalViewPr>
  <p:slideViewPr>
    <p:cSldViewPr snapToGrid="0">
      <p:cViewPr varScale="1">
        <p:scale>
          <a:sx n="76" d="100"/>
          <a:sy n="76" d="100"/>
        </p:scale>
        <p:origin x="1363"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C581EB-B427-984C-9359-5863C6F15073}" type="datetimeFigureOut">
              <a:rPr lang="es-ES_tradnl" smtClean="0"/>
              <a:t>05/03/2022</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9DF812-7370-D74B-98B1-B4CE0AEAC65B}" type="slidenum">
              <a:rPr lang="es-ES_tradnl" smtClean="0"/>
              <a:t>‹Nº›</a:t>
            </a:fld>
            <a:endParaRPr lang="es-ES_tradnl"/>
          </a:p>
        </p:txBody>
      </p:sp>
    </p:spTree>
    <p:extLst>
      <p:ext uri="{BB962C8B-B14F-4D97-AF65-F5344CB8AC3E}">
        <p14:creationId xmlns:p14="http://schemas.microsoft.com/office/powerpoint/2010/main" val="2056705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2D9DF812-7370-D74B-98B1-B4CE0AEAC65B}" type="slidenum">
              <a:rPr lang="es-ES_tradnl" smtClean="0"/>
              <a:t>5</a:t>
            </a:fld>
            <a:endParaRPr lang="es-ES_tradnl"/>
          </a:p>
        </p:txBody>
      </p:sp>
    </p:spTree>
    <p:extLst>
      <p:ext uri="{BB962C8B-B14F-4D97-AF65-F5344CB8AC3E}">
        <p14:creationId xmlns:p14="http://schemas.microsoft.com/office/powerpoint/2010/main" val="1190548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2D9DF812-7370-D74B-98B1-B4CE0AEAC65B}" type="slidenum">
              <a:rPr lang="es-ES_tradnl" smtClean="0"/>
              <a:t>6</a:t>
            </a:fld>
            <a:endParaRPr lang="es-ES_tradnl"/>
          </a:p>
        </p:txBody>
      </p:sp>
    </p:spTree>
    <p:extLst>
      <p:ext uri="{BB962C8B-B14F-4D97-AF65-F5344CB8AC3E}">
        <p14:creationId xmlns:p14="http://schemas.microsoft.com/office/powerpoint/2010/main" val="1144774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2D9DF812-7370-D74B-98B1-B4CE0AEAC65B}" type="slidenum">
              <a:rPr lang="es-ES_tradnl" smtClean="0"/>
              <a:t>10</a:t>
            </a:fld>
            <a:endParaRPr lang="es-ES_tradnl"/>
          </a:p>
        </p:txBody>
      </p:sp>
    </p:spTree>
    <p:extLst>
      <p:ext uri="{BB962C8B-B14F-4D97-AF65-F5344CB8AC3E}">
        <p14:creationId xmlns:p14="http://schemas.microsoft.com/office/powerpoint/2010/main" val="840299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2D9DF812-7370-D74B-98B1-B4CE0AEAC65B}" type="slidenum">
              <a:rPr lang="es-ES_tradnl" smtClean="0"/>
              <a:t>11</a:t>
            </a:fld>
            <a:endParaRPr lang="es-ES_tradnl"/>
          </a:p>
        </p:txBody>
      </p:sp>
    </p:spTree>
    <p:extLst>
      <p:ext uri="{BB962C8B-B14F-4D97-AF65-F5344CB8AC3E}">
        <p14:creationId xmlns:p14="http://schemas.microsoft.com/office/powerpoint/2010/main" val="1573942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2D9DF812-7370-D74B-98B1-B4CE0AEAC65B}" type="slidenum">
              <a:rPr lang="es-ES_tradnl" smtClean="0"/>
              <a:t>14</a:t>
            </a:fld>
            <a:endParaRPr lang="es-ES_tradnl"/>
          </a:p>
        </p:txBody>
      </p:sp>
    </p:spTree>
    <p:extLst>
      <p:ext uri="{BB962C8B-B14F-4D97-AF65-F5344CB8AC3E}">
        <p14:creationId xmlns:p14="http://schemas.microsoft.com/office/powerpoint/2010/main" val="688279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2D9DF812-7370-D74B-98B1-B4CE0AEAC65B}" type="slidenum">
              <a:rPr lang="es-ES_tradnl" smtClean="0"/>
              <a:t>15</a:t>
            </a:fld>
            <a:endParaRPr lang="es-ES_tradnl"/>
          </a:p>
        </p:txBody>
      </p:sp>
    </p:spTree>
    <p:extLst>
      <p:ext uri="{BB962C8B-B14F-4D97-AF65-F5344CB8AC3E}">
        <p14:creationId xmlns:p14="http://schemas.microsoft.com/office/powerpoint/2010/main" val="92673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2D9DF812-7370-D74B-98B1-B4CE0AEAC65B}" type="slidenum">
              <a:rPr lang="es-ES_tradnl" smtClean="0"/>
              <a:t>16</a:t>
            </a:fld>
            <a:endParaRPr lang="es-ES_tradnl"/>
          </a:p>
        </p:txBody>
      </p:sp>
    </p:spTree>
    <p:extLst>
      <p:ext uri="{BB962C8B-B14F-4D97-AF65-F5344CB8AC3E}">
        <p14:creationId xmlns:p14="http://schemas.microsoft.com/office/powerpoint/2010/main" val="379476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67147B-E6B0-4A89-A122-49BB3AA94EF4}"/>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48FEF47B-F78D-44E0-B1A3-AF70069706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C00F682B-BD80-4434-9E99-96D7F1F0F6A3}"/>
              </a:ext>
            </a:extLst>
          </p:cNvPr>
          <p:cNvSpPr>
            <a:spLocks noGrp="1"/>
          </p:cNvSpPr>
          <p:nvPr>
            <p:ph type="dt" sz="half" idx="10"/>
          </p:nvPr>
        </p:nvSpPr>
        <p:spPr/>
        <p:txBody>
          <a:bodyPr/>
          <a:lstStyle/>
          <a:p>
            <a:fld id="{E8726E38-5056-410E-9514-5F785300D6DF}" type="datetimeFigureOut">
              <a:rPr lang="es-CO" smtClean="0"/>
              <a:t>5/03/2022</a:t>
            </a:fld>
            <a:endParaRPr lang="es-CO"/>
          </a:p>
        </p:txBody>
      </p:sp>
      <p:sp>
        <p:nvSpPr>
          <p:cNvPr id="5" name="Marcador de pie de página 4">
            <a:extLst>
              <a:ext uri="{FF2B5EF4-FFF2-40B4-BE49-F238E27FC236}">
                <a16:creationId xmlns:a16="http://schemas.microsoft.com/office/drawing/2014/main" id="{C5D4EE9A-9E84-4F88-9EE5-32015DAC8C4B}"/>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3810821F-6788-4D33-80FA-CD760E9B3B03}"/>
              </a:ext>
            </a:extLst>
          </p:cNvPr>
          <p:cNvSpPr>
            <a:spLocks noGrp="1"/>
          </p:cNvSpPr>
          <p:nvPr>
            <p:ph type="sldNum" sz="quarter" idx="12"/>
          </p:nvPr>
        </p:nvSpPr>
        <p:spPr/>
        <p:txBody>
          <a:bodyPr/>
          <a:lstStyle/>
          <a:p>
            <a:fld id="{9F5689CA-9EFA-4A0D-84D4-B649D3FFB5A6}" type="slidenum">
              <a:rPr lang="es-CO" smtClean="0"/>
              <a:t>‹Nº›</a:t>
            </a:fld>
            <a:endParaRPr lang="es-CO"/>
          </a:p>
        </p:txBody>
      </p:sp>
    </p:spTree>
    <p:extLst>
      <p:ext uri="{BB962C8B-B14F-4D97-AF65-F5344CB8AC3E}">
        <p14:creationId xmlns:p14="http://schemas.microsoft.com/office/powerpoint/2010/main" val="3362671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4C224F-3B80-4EA2-B60B-D489B3E38115}"/>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393B9B03-AF5F-459F-B947-593697344F0D}"/>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021459B-5F38-4D9B-BE2A-60C2531182B0}"/>
              </a:ext>
            </a:extLst>
          </p:cNvPr>
          <p:cNvSpPr>
            <a:spLocks noGrp="1"/>
          </p:cNvSpPr>
          <p:nvPr>
            <p:ph type="dt" sz="half" idx="10"/>
          </p:nvPr>
        </p:nvSpPr>
        <p:spPr/>
        <p:txBody>
          <a:bodyPr/>
          <a:lstStyle/>
          <a:p>
            <a:fld id="{E8726E38-5056-410E-9514-5F785300D6DF}" type="datetimeFigureOut">
              <a:rPr lang="es-CO" smtClean="0"/>
              <a:t>5/03/2022</a:t>
            </a:fld>
            <a:endParaRPr lang="es-CO"/>
          </a:p>
        </p:txBody>
      </p:sp>
      <p:sp>
        <p:nvSpPr>
          <p:cNvPr id="5" name="Marcador de pie de página 4">
            <a:extLst>
              <a:ext uri="{FF2B5EF4-FFF2-40B4-BE49-F238E27FC236}">
                <a16:creationId xmlns:a16="http://schemas.microsoft.com/office/drawing/2014/main" id="{B422B21E-5145-4C74-BA99-B3B7BB4059C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D4DD533-4107-4797-B184-55657E145041}"/>
              </a:ext>
            </a:extLst>
          </p:cNvPr>
          <p:cNvSpPr>
            <a:spLocks noGrp="1"/>
          </p:cNvSpPr>
          <p:nvPr>
            <p:ph type="sldNum" sz="quarter" idx="12"/>
          </p:nvPr>
        </p:nvSpPr>
        <p:spPr/>
        <p:txBody>
          <a:bodyPr/>
          <a:lstStyle/>
          <a:p>
            <a:fld id="{9F5689CA-9EFA-4A0D-84D4-B649D3FFB5A6}" type="slidenum">
              <a:rPr lang="es-CO" smtClean="0"/>
              <a:t>‹Nº›</a:t>
            </a:fld>
            <a:endParaRPr lang="es-CO"/>
          </a:p>
        </p:txBody>
      </p:sp>
    </p:spTree>
    <p:extLst>
      <p:ext uri="{BB962C8B-B14F-4D97-AF65-F5344CB8AC3E}">
        <p14:creationId xmlns:p14="http://schemas.microsoft.com/office/powerpoint/2010/main" val="18168271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9859768-581F-4D8D-97C1-66286B11F93A}"/>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C3DE9353-534B-4C8D-BF73-AE06C31E39D2}"/>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F033F270-4C5D-4C06-957C-D47CF819FBAF}"/>
              </a:ext>
            </a:extLst>
          </p:cNvPr>
          <p:cNvSpPr>
            <a:spLocks noGrp="1"/>
          </p:cNvSpPr>
          <p:nvPr>
            <p:ph type="dt" sz="half" idx="10"/>
          </p:nvPr>
        </p:nvSpPr>
        <p:spPr/>
        <p:txBody>
          <a:bodyPr/>
          <a:lstStyle/>
          <a:p>
            <a:fld id="{E8726E38-5056-410E-9514-5F785300D6DF}" type="datetimeFigureOut">
              <a:rPr lang="es-CO" smtClean="0"/>
              <a:t>5/03/2022</a:t>
            </a:fld>
            <a:endParaRPr lang="es-CO"/>
          </a:p>
        </p:txBody>
      </p:sp>
      <p:sp>
        <p:nvSpPr>
          <p:cNvPr id="5" name="Marcador de pie de página 4">
            <a:extLst>
              <a:ext uri="{FF2B5EF4-FFF2-40B4-BE49-F238E27FC236}">
                <a16:creationId xmlns:a16="http://schemas.microsoft.com/office/drawing/2014/main" id="{927E5D9A-B523-4CDD-B2AE-5449A6FF9027}"/>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CBDA25B-BD58-4823-914C-64E793D9E8E9}"/>
              </a:ext>
            </a:extLst>
          </p:cNvPr>
          <p:cNvSpPr>
            <a:spLocks noGrp="1"/>
          </p:cNvSpPr>
          <p:nvPr>
            <p:ph type="sldNum" sz="quarter" idx="12"/>
          </p:nvPr>
        </p:nvSpPr>
        <p:spPr/>
        <p:txBody>
          <a:bodyPr/>
          <a:lstStyle/>
          <a:p>
            <a:fld id="{9F5689CA-9EFA-4A0D-84D4-B649D3FFB5A6}" type="slidenum">
              <a:rPr lang="es-CO" smtClean="0"/>
              <a:t>‹Nº›</a:t>
            </a:fld>
            <a:endParaRPr lang="es-CO"/>
          </a:p>
        </p:txBody>
      </p:sp>
    </p:spTree>
    <p:extLst>
      <p:ext uri="{BB962C8B-B14F-4D97-AF65-F5344CB8AC3E}">
        <p14:creationId xmlns:p14="http://schemas.microsoft.com/office/powerpoint/2010/main" val="20293297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DB54E9-424C-456F-B190-268BCCFD48B3}"/>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1CDBB992-0AA0-498C-BF5E-39638866B9CA}"/>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0434B98D-3F84-4FF8-A318-8762B0F8D710}"/>
              </a:ext>
            </a:extLst>
          </p:cNvPr>
          <p:cNvSpPr>
            <a:spLocks noGrp="1"/>
          </p:cNvSpPr>
          <p:nvPr>
            <p:ph type="dt" sz="half" idx="10"/>
          </p:nvPr>
        </p:nvSpPr>
        <p:spPr/>
        <p:txBody>
          <a:bodyPr/>
          <a:lstStyle/>
          <a:p>
            <a:fld id="{E8726E38-5056-410E-9514-5F785300D6DF}" type="datetimeFigureOut">
              <a:rPr lang="es-CO" smtClean="0"/>
              <a:t>5/03/2022</a:t>
            </a:fld>
            <a:endParaRPr lang="es-CO"/>
          </a:p>
        </p:txBody>
      </p:sp>
      <p:sp>
        <p:nvSpPr>
          <p:cNvPr id="5" name="Marcador de pie de página 4">
            <a:extLst>
              <a:ext uri="{FF2B5EF4-FFF2-40B4-BE49-F238E27FC236}">
                <a16:creationId xmlns:a16="http://schemas.microsoft.com/office/drawing/2014/main" id="{6A6F4D21-843C-494B-9DBC-542E81F5173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7517F0E-B804-4DC6-8207-9E1D7217AC29}"/>
              </a:ext>
            </a:extLst>
          </p:cNvPr>
          <p:cNvSpPr>
            <a:spLocks noGrp="1"/>
          </p:cNvSpPr>
          <p:nvPr>
            <p:ph type="sldNum" sz="quarter" idx="12"/>
          </p:nvPr>
        </p:nvSpPr>
        <p:spPr/>
        <p:txBody>
          <a:bodyPr/>
          <a:lstStyle/>
          <a:p>
            <a:fld id="{9F5689CA-9EFA-4A0D-84D4-B649D3FFB5A6}" type="slidenum">
              <a:rPr lang="es-CO" smtClean="0"/>
              <a:t>‹Nº›</a:t>
            </a:fld>
            <a:endParaRPr lang="es-CO"/>
          </a:p>
        </p:txBody>
      </p:sp>
    </p:spTree>
    <p:extLst>
      <p:ext uri="{BB962C8B-B14F-4D97-AF65-F5344CB8AC3E}">
        <p14:creationId xmlns:p14="http://schemas.microsoft.com/office/powerpoint/2010/main" val="35828141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81943A-C3E3-4002-94D4-91C014A79D77}"/>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441CC4A8-201D-4546-ADDB-42322F005C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DD63C3F-3289-49FD-9773-A520E2313CBD}"/>
              </a:ext>
            </a:extLst>
          </p:cNvPr>
          <p:cNvSpPr>
            <a:spLocks noGrp="1"/>
          </p:cNvSpPr>
          <p:nvPr>
            <p:ph type="dt" sz="half" idx="10"/>
          </p:nvPr>
        </p:nvSpPr>
        <p:spPr/>
        <p:txBody>
          <a:bodyPr/>
          <a:lstStyle/>
          <a:p>
            <a:fld id="{E8726E38-5056-410E-9514-5F785300D6DF}" type="datetimeFigureOut">
              <a:rPr lang="es-CO" smtClean="0"/>
              <a:t>5/03/2022</a:t>
            </a:fld>
            <a:endParaRPr lang="es-CO"/>
          </a:p>
        </p:txBody>
      </p:sp>
      <p:sp>
        <p:nvSpPr>
          <p:cNvPr id="5" name="Marcador de pie de página 4">
            <a:extLst>
              <a:ext uri="{FF2B5EF4-FFF2-40B4-BE49-F238E27FC236}">
                <a16:creationId xmlns:a16="http://schemas.microsoft.com/office/drawing/2014/main" id="{FAB12C11-3B01-4ACA-9429-452CEF7E596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84D3EAD7-1617-4866-B003-72913C96A550}"/>
              </a:ext>
            </a:extLst>
          </p:cNvPr>
          <p:cNvSpPr>
            <a:spLocks noGrp="1"/>
          </p:cNvSpPr>
          <p:nvPr>
            <p:ph type="sldNum" sz="quarter" idx="12"/>
          </p:nvPr>
        </p:nvSpPr>
        <p:spPr/>
        <p:txBody>
          <a:bodyPr/>
          <a:lstStyle/>
          <a:p>
            <a:fld id="{9F5689CA-9EFA-4A0D-84D4-B649D3FFB5A6}" type="slidenum">
              <a:rPr lang="es-CO" smtClean="0"/>
              <a:t>‹Nº›</a:t>
            </a:fld>
            <a:endParaRPr lang="es-CO"/>
          </a:p>
        </p:txBody>
      </p:sp>
    </p:spTree>
    <p:extLst>
      <p:ext uri="{BB962C8B-B14F-4D97-AF65-F5344CB8AC3E}">
        <p14:creationId xmlns:p14="http://schemas.microsoft.com/office/powerpoint/2010/main" val="1076627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122D075-CFBD-4CE0-8578-0C19DD4C963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9B88566-31AB-405F-BCDD-50CC56989642}"/>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03D1D4A3-655F-4DC4-8071-3469C323C7DC}"/>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4BCA2EC6-8E63-48F8-950A-AD894BBEE2CB}"/>
              </a:ext>
            </a:extLst>
          </p:cNvPr>
          <p:cNvSpPr>
            <a:spLocks noGrp="1"/>
          </p:cNvSpPr>
          <p:nvPr>
            <p:ph type="dt" sz="half" idx="10"/>
          </p:nvPr>
        </p:nvSpPr>
        <p:spPr/>
        <p:txBody>
          <a:bodyPr/>
          <a:lstStyle/>
          <a:p>
            <a:fld id="{E8726E38-5056-410E-9514-5F785300D6DF}" type="datetimeFigureOut">
              <a:rPr lang="es-CO" smtClean="0"/>
              <a:t>5/03/2022</a:t>
            </a:fld>
            <a:endParaRPr lang="es-CO"/>
          </a:p>
        </p:txBody>
      </p:sp>
      <p:sp>
        <p:nvSpPr>
          <p:cNvPr id="6" name="Marcador de pie de página 5">
            <a:extLst>
              <a:ext uri="{FF2B5EF4-FFF2-40B4-BE49-F238E27FC236}">
                <a16:creationId xmlns:a16="http://schemas.microsoft.com/office/drawing/2014/main" id="{C2E7DC37-5EC0-482C-A42D-5254D5B87616}"/>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08A070B6-4DF9-4275-9E4C-D05F81771987}"/>
              </a:ext>
            </a:extLst>
          </p:cNvPr>
          <p:cNvSpPr>
            <a:spLocks noGrp="1"/>
          </p:cNvSpPr>
          <p:nvPr>
            <p:ph type="sldNum" sz="quarter" idx="12"/>
          </p:nvPr>
        </p:nvSpPr>
        <p:spPr/>
        <p:txBody>
          <a:bodyPr/>
          <a:lstStyle/>
          <a:p>
            <a:fld id="{9F5689CA-9EFA-4A0D-84D4-B649D3FFB5A6}" type="slidenum">
              <a:rPr lang="es-CO" smtClean="0"/>
              <a:t>‹Nº›</a:t>
            </a:fld>
            <a:endParaRPr lang="es-CO"/>
          </a:p>
        </p:txBody>
      </p:sp>
    </p:spTree>
    <p:extLst>
      <p:ext uri="{BB962C8B-B14F-4D97-AF65-F5344CB8AC3E}">
        <p14:creationId xmlns:p14="http://schemas.microsoft.com/office/powerpoint/2010/main" val="1958562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7A7BEC8-9F3B-416D-A85B-42B543CA9D2A}"/>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3FB7311-D616-45AA-A4DD-54BF832F45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67D52ECA-9AFA-44EA-9209-F1170D3637F2}"/>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B22C3269-4643-47E1-B9C5-BDEA647637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9C4C506-5AB6-4C4A-BCC2-7E632323666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7343F858-F2BE-46DE-849D-866FE5697B0B}"/>
              </a:ext>
            </a:extLst>
          </p:cNvPr>
          <p:cNvSpPr>
            <a:spLocks noGrp="1"/>
          </p:cNvSpPr>
          <p:nvPr>
            <p:ph type="dt" sz="half" idx="10"/>
          </p:nvPr>
        </p:nvSpPr>
        <p:spPr/>
        <p:txBody>
          <a:bodyPr/>
          <a:lstStyle/>
          <a:p>
            <a:fld id="{E8726E38-5056-410E-9514-5F785300D6DF}" type="datetimeFigureOut">
              <a:rPr lang="es-CO" smtClean="0"/>
              <a:t>5/03/2022</a:t>
            </a:fld>
            <a:endParaRPr lang="es-CO"/>
          </a:p>
        </p:txBody>
      </p:sp>
      <p:sp>
        <p:nvSpPr>
          <p:cNvPr id="8" name="Marcador de pie de página 7">
            <a:extLst>
              <a:ext uri="{FF2B5EF4-FFF2-40B4-BE49-F238E27FC236}">
                <a16:creationId xmlns:a16="http://schemas.microsoft.com/office/drawing/2014/main" id="{AAD0772D-9078-49F6-8D6F-AE2484452D1B}"/>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C048A797-62EC-4A88-9E6A-102D4318A0A5}"/>
              </a:ext>
            </a:extLst>
          </p:cNvPr>
          <p:cNvSpPr>
            <a:spLocks noGrp="1"/>
          </p:cNvSpPr>
          <p:nvPr>
            <p:ph type="sldNum" sz="quarter" idx="12"/>
          </p:nvPr>
        </p:nvSpPr>
        <p:spPr/>
        <p:txBody>
          <a:bodyPr/>
          <a:lstStyle/>
          <a:p>
            <a:fld id="{9F5689CA-9EFA-4A0D-84D4-B649D3FFB5A6}" type="slidenum">
              <a:rPr lang="es-CO" smtClean="0"/>
              <a:t>‹Nº›</a:t>
            </a:fld>
            <a:endParaRPr lang="es-CO"/>
          </a:p>
        </p:txBody>
      </p:sp>
    </p:spTree>
    <p:extLst>
      <p:ext uri="{BB962C8B-B14F-4D97-AF65-F5344CB8AC3E}">
        <p14:creationId xmlns:p14="http://schemas.microsoft.com/office/powerpoint/2010/main" val="2319984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CDFC2BB-D152-4BEA-B2D5-5B2A2791444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71B38671-8B22-4640-8EE6-B30DAEA452A0}"/>
              </a:ext>
            </a:extLst>
          </p:cNvPr>
          <p:cNvSpPr>
            <a:spLocks noGrp="1"/>
          </p:cNvSpPr>
          <p:nvPr>
            <p:ph type="dt" sz="half" idx="10"/>
          </p:nvPr>
        </p:nvSpPr>
        <p:spPr/>
        <p:txBody>
          <a:bodyPr/>
          <a:lstStyle/>
          <a:p>
            <a:fld id="{E8726E38-5056-410E-9514-5F785300D6DF}" type="datetimeFigureOut">
              <a:rPr lang="es-CO" smtClean="0"/>
              <a:t>5/03/2022</a:t>
            </a:fld>
            <a:endParaRPr lang="es-CO"/>
          </a:p>
        </p:txBody>
      </p:sp>
      <p:sp>
        <p:nvSpPr>
          <p:cNvPr id="4" name="Marcador de pie de página 3">
            <a:extLst>
              <a:ext uri="{FF2B5EF4-FFF2-40B4-BE49-F238E27FC236}">
                <a16:creationId xmlns:a16="http://schemas.microsoft.com/office/drawing/2014/main" id="{C5BBD2DE-70F7-4484-BF4A-6F5337315374}"/>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D8253FA1-A36A-40B9-9D8E-CF71628B89D0}"/>
              </a:ext>
            </a:extLst>
          </p:cNvPr>
          <p:cNvSpPr>
            <a:spLocks noGrp="1"/>
          </p:cNvSpPr>
          <p:nvPr>
            <p:ph type="sldNum" sz="quarter" idx="12"/>
          </p:nvPr>
        </p:nvSpPr>
        <p:spPr/>
        <p:txBody>
          <a:bodyPr/>
          <a:lstStyle/>
          <a:p>
            <a:fld id="{9F5689CA-9EFA-4A0D-84D4-B649D3FFB5A6}" type="slidenum">
              <a:rPr lang="es-CO" smtClean="0"/>
              <a:t>‹Nº›</a:t>
            </a:fld>
            <a:endParaRPr lang="es-CO"/>
          </a:p>
        </p:txBody>
      </p:sp>
    </p:spTree>
    <p:extLst>
      <p:ext uri="{BB962C8B-B14F-4D97-AF65-F5344CB8AC3E}">
        <p14:creationId xmlns:p14="http://schemas.microsoft.com/office/powerpoint/2010/main" val="1436630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2885C7E-525A-4628-A75A-7329E543ECEE}"/>
              </a:ext>
            </a:extLst>
          </p:cNvPr>
          <p:cNvSpPr>
            <a:spLocks noGrp="1"/>
          </p:cNvSpPr>
          <p:nvPr>
            <p:ph type="dt" sz="half" idx="10"/>
          </p:nvPr>
        </p:nvSpPr>
        <p:spPr/>
        <p:txBody>
          <a:bodyPr/>
          <a:lstStyle/>
          <a:p>
            <a:fld id="{E8726E38-5056-410E-9514-5F785300D6DF}" type="datetimeFigureOut">
              <a:rPr lang="es-CO" smtClean="0"/>
              <a:t>5/03/2022</a:t>
            </a:fld>
            <a:endParaRPr lang="es-CO"/>
          </a:p>
        </p:txBody>
      </p:sp>
      <p:sp>
        <p:nvSpPr>
          <p:cNvPr id="3" name="Marcador de pie de página 2">
            <a:extLst>
              <a:ext uri="{FF2B5EF4-FFF2-40B4-BE49-F238E27FC236}">
                <a16:creationId xmlns:a16="http://schemas.microsoft.com/office/drawing/2014/main" id="{8E2B8E96-5984-418D-8614-80CE5591B995}"/>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44035C03-505F-45F8-AF71-23D1FF281DEC}"/>
              </a:ext>
            </a:extLst>
          </p:cNvPr>
          <p:cNvSpPr>
            <a:spLocks noGrp="1"/>
          </p:cNvSpPr>
          <p:nvPr>
            <p:ph type="sldNum" sz="quarter" idx="12"/>
          </p:nvPr>
        </p:nvSpPr>
        <p:spPr/>
        <p:txBody>
          <a:bodyPr/>
          <a:lstStyle/>
          <a:p>
            <a:fld id="{9F5689CA-9EFA-4A0D-84D4-B649D3FFB5A6}" type="slidenum">
              <a:rPr lang="es-CO" smtClean="0"/>
              <a:t>‹Nº›</a:t>
            </a:fld>
            <a:endParaRPr lang="es-CO"/>
          </a:p>
        </p:txBody>
      </p:sp>
    </p:spTree>
    <p:extLst>
      <p:ext uri="{BB962C8B-B14F-4D97-AF65-F5344CB8AC3E}">
        <p14:creationId xmlns:p14="http://schemas.microsoft.com/office/powerpoint/2010/main" val="1906517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59014CC-C13F-4510-86DC-E1B374BC8F5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DCA0CE0D-D261-46F6-A496-6F6C9F6675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7544A2CD-B857-4A0C-BF5B-F9415A165F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C2495518-00FB-486E-A7AC-EAC0CED3288F}"/>
              </a:ext>
            </a:extLst>
          </p:cNvPr>
          <p:cNvSpPr>
            <a:spLocks noGrp="1"/>
          </p:cNvSpPr>
          <p:nvPr>
            <p:ph type="dt" sz="half" idx="10"/>
          </p:nvPr>
        </p:nvSpPr>
        <p:spPr/>
        <p:txBody>
          <a:bodyPr/>
          <a:lstStyle/>
          <a:p>
            <a:fld id="{E8726E38-5056-410E-9514-5F785300D6DF}" type="datetimeFigureOut">
              <a:rPr lang="es-CO" smtClean="0"/>
              <a:t>5/03/2022</a:t>
            </a:fld>
            <a:endParaRPr lang="es-CO"/>
          </a:p>
        </p:txBody>
      </p:sp>
      <p:sp>
        <p:nvSpPr>
          <p:cNvPr id="6" name="Marcador de pie de página 5">
            <a:extLst>
              <a:ext uri="{FF2B5EF4-FFF2-40B4-BE49-F238E27FC236}">
                <a16:creationId xmlns:a16="http://schemas.microsoft.com/office/drawing/2014/main" id="{A94F0271-FE1E-4A08-A452-732D2305B8E6}"/>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BD64D6FF-8451-41A4-A82C-4D9B25F2C614}"/>
              </a:ext>
            </a:extLst>
          </p:cNvPr>
          <p:cNvSpPr>
            <a:spLocks noGrp="1"/>
          </p:cNvSpPr>
          <p:nvPr>
            <p:ph type="sldNum" sz="quarter" idx="12"/>
          </p:nvPr>
        </p:nvSpPr>
        <p:spPr/>
        <p:txBody>
          <a:bodyPr/>
          <a:lstStyle/>
          <a:p>
            <a:fld id="{9F5689CA-9EFA-4A0D-84D4-B649D3FFB5A6}" type="slidenum">
              <a:rPr lang="es-CO" smtClean="0"/>
              <a:t>‹Nº›</a:t>
            </a:fld>
            <a:endParaRPr lang="es-CO"/>
          </a:p>
        </p:txBody>
      </p:sp>
    </p:spTree>
    <p:extLst>
      <p:ext uri="{BB962C8B-B14F-4D97-AF65-F5344CB8AC3E}">
        <p14:creationId xmlns:p14="http://schemas.microsoft.com/office/powerpoint/2010/main" val="3808065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FEB6CB-0CB1-44CC-A451-61DBB46B631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4F08D632-0E08-46F9-B260-EEE73B723E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2C451E0-6030-43E5-89C2-EDBF0D751A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A919995-F453-4F9E-8925-5E28B7CB0FDF}"/>
              </a:ext>
            </a:extLst>
          </p:cNvPr>
          <p:cNvSpPr>
            <a:spLocks noGrp="1"/>
          </p:cNvSpPr>
          <p:nvPr>
            <p:ph type="dt" sz="half" idx="10"/>
          </p:nvPr>
        </p:nvSpPr>
        <p:spPr/>
        <p:txBody>
          <a:bodyPr/>
          <a:lstStyle/>
          <a:p>
            <a:fld id="{E8726E38-5056-410E-9514-5F785300D6DF}" type="datetimeFigureOut">
              <a:rPr lang="es-CO" smtClean="0"/>
              <a:t>5/03/2022</a:t>
            </a:fld>
            <a:endParaRPr lang="es-CO"/>
          </a:p>
        </p:txBody>
      </p:sp>
      <p:sp>
        <p:nvSpPr>
          <p:cNvPr id="6" name="Marcador de pie de página 5">
            <a:extLst>
              <a:ext uri="{FF2B5EF4-FFF2-40B4-BE49-F238E27FC236}">
                <a16:creationId xmlns:a16="http://schemas.microsoft.com/office/drawing/2014/main" id="{54FA525B-2B24-4E11-B6EC-8CE461A06317}"/>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42C227C4-2AB8-4793-9EDB-853F27E7E0E0}"/>
              </a:ext>
            </a:extLst>
          </p:cNvPr>
          <p:cNvSpPr>
            <a:spLocks noGrp="1"/>
          </p:cNvSpPr>
          <p:nvPr>
            <p:ph type="sldNum" sz="quarter" idx="12"/>
          </p:nvPr>
        </p:nvSpPr>
        <p:spPr/>
        <p:txBody>
          <a:bodyPr/>
          <a:lstStyle/>
          <a:p>
            <a:fld id="{9F5689CA-9EFA-4A0D-84D4-B649D3FFB5A6}" type="slidenum">
              <a:rPr lang="es-CO" smtClean="0"/>
              <a:t>‹Nº›</a:t>
            </a:fld>
            <a:endParaRPr lang="es-CO"/>
          </a:p>
        </p:txBody>
      </p:sp>
    </p:spTree>
    <p:extLst>
      <p:ext uri="{BB962C8B-B14F-4D97-AF65-F5344CB8AC3E}">
        <p14:creationId xmlns:p14="http://schemas.microsoft.com/office/powerpoint/2010/main" val="31201212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31301286-C60E-4132-9C24-1D73700CA5F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653A631-A83B-48A0-A41B-DB9D998961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DAC17E0-42D2-4D27-AEC5-32F1432032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726E38-5056-410E-9514-5F785300D6DF}" type="datetimeFigureOut">
              <a:rPr lang="es-CO" smtClean="0"/>
              <a:t>5/03/2022</a:t>
            </a:fld>
            <a:endParaRPr lang="es-CO"/>
          </a:p>
        </p:txBody>
      </p:sp>
      <p:sp>
        <p:nvSpPr>
          <p:cNvPr id="5" name="Marcador de pie de página 4">
            <a:extLst>
              <a:ext uri="{FF2B5EF4-FFF2-40B4-BE49-F238E27FC236}">
                <a16:creationId xmlns:a16="http://schemas.microsoft.com/office/drawing/2014/main" id="{DBBEAE1C-910D-44C4-95F2-970DBFAE10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312477F8-B3AF-4F69-A717-6630EEACFB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5689CA-9EFA-4A0D-84D4-B649D3FFB5A6}" type="slidenum">
              <a:rPr lang="es-CO" smtClean="0"/>
              <a:t>‹Nº›</a:t>
            </a:fld>
            <a:endParaRPr lang="es-CO"/>
          </a:p>
        </p:txBody>
      </p:sp>
    </p:spTree>
    <p:extLst>
      <p:ext uri="{BB962C8B-B14F-4D97-AF65-F5344CB8AC3E}">
        <p14:creationId xmlns:p14="http://schemas.microsoft.com/office/powerpoint/2010/main" val="2192523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5.tiff"/><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6.tiff"/><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0.tiff"/><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2.tiff"/></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3.tiff"/></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4.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n 18" descr="Patrón de fondo&#10;&#10;Descripción generada automáticamente">
            <a:extLst>
              <a:ext uri="{FF2B5EF4-FFF2-40B4-BE49-F238E27FC236}">
                <a16:creationId xmlns:a16="http://schemas.microsoft.com/office/drawing/2014/main" id="{E62BBC54-E332-4589-A53A-0C30152779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7" name="Imagen 16" descr="Una captura de pantalla de un celular con texto e imágenes&#10;&#10;Descripción generada automáticamente con confianza baja">
            <a:extLst>
              <a:ext uri="{FF2B5EF4-FFF2-40B4-BE49-F238E27FC236}">
                <a16:creationId xmlns:a16="http://schemas.microsoft.com/office/drawing/2014/main" id="{53FAB58F-CEEB-4209-94DC-BF51920C05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6206" y="1677651"/>
            <a:ext cx="8959587" cy="3805147"/>
          </a:xfrm>
          <a:prstGeom prst="rect">
            <a:avLst/>
          </a:prstGeom>
        </p:spPr>
      </p:pic>
      <p:sp>
        <p:nvSpPr>
          <p:cNvPr id="22" name="Subtítulo 2">
            <a:extLst>
              <a:ext uri="{FF2B5EF4-FFF2-40B4-BE49-F238E27FC236}">
                <a16:creationId xmlns:a16="http://schemas.microsoft.com/office/drawing/2014/main" id="{5DEAB810-12ED-440B-8146-259E8D8CFFF6}"/>
              </a:ext>
            </a:extLst>
          </p:cNvPr>
          <p:cNvSpPr txBox="1">
            <a:spLocks/>
          </p:cNvSpPr>
          <p:nvPr/>
        </p:nvSpPr>
        <p:spPr>
          <a:xfrm>
            <a:off x="2621123" y="4254646"/>
            <a:ext cx="6949752" cy="41895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CO" sz="2400" b="1" dirty="0">
                <a:solidFill>
                  <a:srgbClr val="09475C"/>
                </a:solidFill>
                <a:effectLst>
                  <a:outerShdw blurRad="38100" dist="38100" dir="2700000" algn="tl">
                    <a:srgbClr val="000000">
                      <a:alpha val="43137"/>
                    </a:srgbClr>
                  </a:outerShdw>
                </a:effectLst>
                <a:latin typeface="Exo 2 Medium" panose="00000600000000000000" pitchFamily="50" charset="0"/>
              </a:rPr>
              <a:t>A S O C I A C I Ó N  C E N T R O  O C C I D E N T A L</a:t>
            </a:r>
          </a:p>
        </p:txBody>
      </p:sp>
      <p:pic>
        <p:nvPicPr>
          <p:cNvPr id="23" name="Imagen 22" descr="Aplicación&#10;&#10;Descripción generada automáticamente con confianza media">
            <a:extLst>
              <a:ext uri="{FF2B5EF4-FFF2-40B4-BE49-F238E27FC236}">
                <a16:creationId xmlns:a16="http://schemas.microsoft.com/office/drawing/2014/main" id="{174813F0-FF50-4FD3-B59A-909E1ED972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09791" y="5795331"/>
            <a:ext cx="3172417" cy="750136"/>
          </a:xfrm>
          <a:prstGeom prst="rect">
            <a:avLst/>
          </a:prstGeom>
        </p:spPr>
      </p:pic>
    </p:spTree>
    <p:extLst>
      <p:ext uri="{BB962C8B-B14F-4D97-AF65-F5344CB8AC3E}">
        <p14:creationId xmlns:p14="http://schemas.microsoft.com/office/powerpoint/2010/main" val="35375033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atrón de fondo&#10;&#10;Descripción generada automáticamente">
            <a:extLst>
              <a:ext uri="{FF2B5EF4-FFF2-40B4-BE49-F238E27FC236}">
                <a16:creationId xmlns:a16="http://schemas.microsoft.com/office/drawing/2014/main" id="{BB2CF3D1-3EF6-4B34-A434-90F155E24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93"/>
            <a:ext cx="12192000" cy="6856214"/>
          </a:xfrm>
          <a:prstGeom prst="rect">
            <a:avLst/>
          </a:prstGeom>
        </p:spPr>
      </p:pic>
      <p:pic>
        <p:nvPicPr>
          <p:cNvPr id="6" name="Imagen 5" descr="Imagen que contiene sostener, hombre, computadora, surfeando&#10;&#10;Descripción generada automáticamente">
            <a:extLst>
              <a:ext uri="{FF2B5EF4-FFF2-40B4-BE49-F238E27FC236}">
                <a16:creationId xmlns:a16="http://schemas.microsoft.com/office/drawing/2014/main" id="{0CFAA302-5572-42D1-8B0D-185E392CC7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351360"/>
            <a:ext cx="11631457" cy="6205392"/>
          </a:xfrm>
          <a:prstGeom prst="rect">
            <a:avLst/>
          </a:prstGeom>
        </p:spPr>
      </p:pic>
      <p:sp>
        <p:nvSpPr>
          <p:cNvPr id="3" name="Marcador de contenido 2">
            <a:extLst>
              <a:ext uri="{FF2B5EF4-FFF2-40B4-BE49-F238E27FC236}">
                <a16:creationId xmlns:a16="http://schemas.microsoft.com/office/drawing/2014/main" id="{51490089-344E-4A39-8152-F9ECC2FD8DCC}"/>
              </a:ext>
            </a:extLst>
          </p:cNvPr>
          <p:cNvSpPr>
            <a:spLocks noGrp="1"/>
          </p:cNvSpPr>
          <p:nvPr>
            <p:ph idx="1"/>
          </p:nvPr>
        </p:nvSpPr>
        <p:spPr>
          <a:xfrm>
            <a:off x="413657" y="558800"/>
            <a:ext cx="11229703" cy="5750560"/>
          </a:xfrm>
        </p:spPr>
        <p:txBody>
          <a:bodyPr>
            <a:normAutofit/>
          </a:bodyPr>
          <a:lstStyle/>
          <a:p>
            <a:pPr marL="0" indent="0">
              <a:buNone/>
            </a:pPr>
            <a:r>
              <a:rPr lang="es-ES_tradnl" sz="3600" b="1" dirty="0"/>
              <a:t>Wolfgang </a:t>
            </a:r>
            <a:r>
              <a:rPr lang="es-ES_tradnl" sz="3600" b="1" dirty="0" err="1"/>
              <a:t>Simson</a:t>
            </a:r>
            <a:r>
              <a:rPr lang="es-ES_tradnl" sz="3600" b="1" dirty="0"/>
              <a:t>.</a:t>
            </a:r>
            <a:r>
              <a:rPr lang="es-ES_tradnl" sz="3600" dirty="0"/>
              <a:t> </a:t>
            </a:r>
            <a:r>
              <a:rPr lang="es-ES" sz="3600" b="0" i="0" dirty="0">
                <a:solidFill>
                  <a:srgbClr val="072C3E"/>
                </a:solidFill>
                <a:effectLst/>
                <a:latin typeface="Exo 2" panose="00000500000000000000" pitchFamily="50" charset="0"/>
              </a:rPr>
              <a:t> </a:t>
            </a:r>
            <a:r>
              <a:rPr lang="es-ES" b="0" i="0" dirty="0">
                <a:solidFill>
                  <a:srgbClr val="272626"/>
                </a:solidFill>
                <a:effectLst/>
                <a:latin typeface="Arial" panose="020B0604020202020204" pitchFamily="34" charset="0"/>
              </a:rPr>
              <a:t> </a:t>
            </a:r>
            <a:endParaRPr lang="es-CO" dirty="0">
              <a:latin typeface="Exo 2" panose="00000500000000000000" pitchFamily="50" charset="0"/>
            </a:endParaRPr>
          </a:p>
        </p:txBody>
      </p:sp>
      <p:sp>
        <p:nvSpPr>
          <p:cNvPr id="8" name="CuadroTexto 7"/>
          <p:cNvSpPr txBox="1"/>
          <p:nvPr/>
        </p:nvSpPr>
        <p:spPr>
          <a:xfrm>
            <a:off x="4212526" y="669045"/>
            <a:ext cx="7399194" cy="5847755"/>
          </a:xfrm>
          <a:prstGeom prst="rect">
            <a:avLst/>
          </a:prstGeom>
          <a:noFill/>
        </p:spPr>
        <p:txBody>
          <a:bodyPr wrap="square" rtlCol="0">
            <a:spAutoFit/>
          </a:bodyPr>
          <a:lstStyle/>
          <a:p>
            <a:pPr indent="17463" algn="ctr"/>
            <a:endParaRPr lang="es-CO" sz="1000" dirty="0"/>
          </a:p>
          <a:p>
            <a:pPr algn="ctr"/>
            <a:r>
              <a:rPr lang="es-CO" sz="2800" dirty="0">
                <a:latin typeface="Times" charset="0"/>
                <a:ea typeface="Times" charset="0"/>
                <a:cs typeface="Times" charset="0"/>
              </a:rPr>
              <a:t>En el año 380 los obispos Teodosio y Graciano </a:t>
            </a:r>
          </a:p>
          <a:p>
            <a:pPr algn="ctr"/>
            <a:r>
              <a:rPr lang="es-CO" sz="2800" dirty="0">
                <a:latin typeface="Times" charset="0"/>
                <a:ea typeface="Times" charset="0"/>
                <a:cs typeface="Times" charset="0"/>
              </a:rPr>
              <a:t>“ordenaron que sólo debía haber una iglesia reconocida por el estado. Se obligó a cada ciudadano romano a hacerse miembro y aceptar la creencia en la </a:t>
            </a:r>
          </a:p>
          <a:p>
            <a:pPr algn="ctr"/>
            <a:endParaRPr lang="es-CO" sz="2800" i="1" dirty="0">
              <a:latin typeface="Times" charset="0"/>
              <a:ea typeface="Times" charset="0"/>
              <a:cs typeface="Times" charset="0"/>
            </a:endParaRPr>
          </a:p>
          <a:p>
            <a:pPr algn="ctr"/>
            <a:r>
              <a:rPr lang="es-CO" sz="2800" i="1" dirty="0">
                <a:latin typeface="Times" charset="0"/>
                <a:ea typeface="Times" charset="0"/>
                <a:cs typeface="Times" charset="0"/>
              </a:rPr>
              <a:t>“lex fidei” </a:t>
            </a:r>
          </a:p>
          <a:p>
            <a:pPr algn="ctr"/>
            <a:r>
              <a:rPr lang="es-CO" sz="2800" i="1" dirty="0">
                <a:latin typeface="Times" charset="0"/>
                <a:ea typeface="Times" charset="0"/>
                <a:cs typeface="Times" charset="0"/>
              </a:rPr>
              <a:t>la ley de la fe. </a:t>
            </a:r>
          </a:p>
          <a:p>
            <a:pPr algn="ctr"/>
            <a:endParaRPr lang="es-CO" sz="2800" i="1" dirty="0">
              <a:latin typeface="Times" charset="0"/>
              <a:ea typeface="Times" charset="0"/>
              <a:cs typeface="Times" charset="0"/>
            </a:endParaRPr>
          </a:p>
          <a:p>
            <a:pPr algn="ctr"/>
            <a:r>
              <a:rPr lang="es-CO" sz="2800" i="1" dirty="0">
                <a:latin typeface="Times" charset="0"/>
                <a:ea typeface="Times" charset="0"/>
                <a:cs typeface="Times" charset="0"/>
              </a:rPr>
              <a:t>Se prohibió cualquier otro grupo o movimiento, </a:t>
            </a:r>
            <a:r>
              <a:rPr lang="es-CO" sz="2800" dirty="0">
                <a:latin typeface="Times" charset="0"/>
                <a:ea typeface="Times" charset="0"/>
                <a:cs typeface="Times" charset="0"/>
              </a:rPr>
              <a:t>incluyendo a los que se reunían en los hogares. Esto significó el final legal de las iglesias en las casas”.</a:t>
            </a:r>
          </a:p>
        </p:txBody>
      </p:sp>
      <p:sp>
        <p:nvSpPr>
          <p:cNvPr id="11" name="CuadroTexto 10"/>
          <p:cNvSpPr txBox="1"/>
          <p:nvPr/>
        </p:nvSpPr>
        <p:spPr>
          <a:xfrm>
            <a:off x="378554" y="4485298"/>
            <a:ext cx="3648915" cy="1631216"/>
          </a:xfrm>
          <a:prstGeom prst="rect">
            <a:avLst/>
          </a:prstGeom>
          <a:noFill/>
        </p:spPr>
        <p:txBody>
          <a:bodyPr wrap="square" rtlCol="0">
            <a:spAutoFit/>
          </a:bodyPr>
          <a:lstStyle/>
          <a:p>
            <a:pPr algn="ctr"/>
            <a:r>
              <a:rPr lang="es-CO" sz="2000" dirty="0"/>
              <a:t>Es un teólogo protestante alemán, plantadores de iglesias, editor y autor </a:t>
            </a:r>
            <a:br>
              <a:rPr lang="es-CO" sz="2000" dirty="0"/>
            </a:br>
            <a:r>
              <a:rPr lang="es-CO" sz="2000" dirty="0"/>
              <a:t>(Libro: Modelo de Iglesia en casa, 2003)</a:t>
            </a:r>
            <a:endParaRPr lang="es-ES" sz="2000" b="1" dirty="0">
              <a:solidFill>
                <a:srgbClr val="072C3E"/>
              </a:solidFill>
              <a:latin typeface="Exo 2" panose="00000500000000000000" pitchFamily="50" charset="0"/>
            </a:endParaRPr>
          </a:p>
        </p:txBody>
      </p:sp>
      <p:pic>
        <p:nvPicPr>
          <p:cNvPr id="9" name="Imagen 8"/>
          <p:cNvPicPr>
            <a:picLocks noChangeAspect="1"/>
          </p:cNvPicPr>
          <p:nvPr/>
        </p:nvPicPr>
        <p:blipFill>
          <a:blip r:embed="rId5"/>
          <a:stretch>
            <a:fillRect/>
          </a:stretch>
        </p:blipFill>
        <p:spPr>
          <a:xfrm>
            <a:off x="413657" y="1218244"/>
            <a:ext cx="3613812" cy="3267054"/>
          </a:xfrm>
          <a:prstGeom prst="rect">
            <a:avLst/>
          </a:prstGeom>
        </p:spPr>
      </p:pic>
    </p:spTree>
    <p:extLst>
      <p:ext uri="{BB962C8B-B14F-4D97-AF65-F5344CB8AC3E}">
        <p14:creationId xmlns:p14="http://schemas.microsoft.com/office/powerpoint/2010/main" val="11820795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atrón de fondo&#10;&#10;Descripción generada automáticamente">
            <a:extLst>
              <a:ext uri="{FF2B5EF4-FFF2-40B4-BE49-F238E27FC236}">
                <a16:creationId xmlns:a16="http://schemas.microsoft.com/office/drawing/2014/main" id="{BB2CF3D1-3EF6-4B34-A434-90F155E24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93"/>
            <a:ext cx="12192000" cy="6856214"/>
          </a:xfrm>
          <a:prstGeom prst="rect">
            <a:avLst/>
          </a:prstGeom>
        </p:spPr>
      </p:pic>
      <p:pic>
        <p:nvPicPr>
          <p:cNvPr id="6" name="Imagen 5" descr="Patrón de fondo&#10;&#10;Descripción generada automáticamente">
            <a:extLst>
              <a:ext uri="{FF2B5EF4-FFF2-40B4-BE49-F238E27FC236}">
                <a16:creationId xmlns:a16="http://schemas.microsoft.com/office/drawing/2014/main" id="{91B94EC9-89D6-4A58-8F50-B4A651013D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3011" y="-1"/>
            <a:ext cx="6663389" cy="6645007"/>
          </a:xfrm>
          <a:prstGeom prst="rect">
            <a:avLst/>
          </a:prstGeom>
        </p:spPr>
      </p:pic>
      <p:sp>
        <p:nvSpPr>
          <p:cNvPr id="10" name="Subtítulo 2">
            <a:extLst>
              <a:ext uri="{FF2B5EF4-FFF2-40B4-BE49-F238E27FC236}">
                <a16:creationId xmlns:a16="http://schemas.microsoft.com/office/drawing/2014/main" id="{B2EC45E6-9D21-48A2-A9E4-08BE65DC115C}"/>
              </a:ext>
            </a:extLst>
          </p:cNvPr>
          <p:cNvSpPr txBox="1">
            <a:spLocks/>
          </p:cNvSpPr>
          <p:nvPr/>
        </p:nvSpPr>
        <p:spPr>
          <a:xfrm>
            <a:off x="5120328" y="180481"/>
            <a:ext cx="6716072" cy="6568662"/>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s-CO" sz="5400" dirty="0">
              <a:latin typeface="Times" charset="0"/>
              <a:ea typeface="Times" charset="0"/>
              <a:cs typeface="Times" charset="0"/>
            </a:endParaRPr>
          </a:p>
          <a:p>
            <a:pPr marL="0" indent="0" algn="ctr">
              <a:buNone/>
            </a:pPr>
            <a:r>
              <a:rPr lang="es-CO" sz="5400" dirty="0">
                <a:latin typeface="Times" charset="0"/>
                <a:ea typeface="Times" charset="0"/>
                <a:cs typeface="Times" charset="0"/>
              </a:rPr>
              <a:t>La función del líder era velar que cada miembro asistiera a su clase una vez a la semana. Preguntar si sus almas estaban prosperando; aconsejar, confortar, exhortar, reprender. El grupo se reunía normalmente una tarde cada semana durante una hora más o menos. Cada persona informaba de su progreso espiritual, o de una necesidad o problema en particular, y recibía el apoyo de los otros”.</a:t>
            </a:r>
          </a:p>
          <a:p>
            <a:pPr marL="0" indent="0" algn="ctr">
              <a:buNone/>
            </a:pPr>
            <a:endParaRPr lang="es-CO" sz="4000" dirty="0">
              <a:latin typeface="Times" charset="0"/>
              <a:ea typeface="Times" charset="0"/>
              <a:cs typeface="Times" charset="0"/>
            </a:endParaRPr>
          </a:p>
          <a:p>
            <a:pPr marL="0" indent="0" algn="ctr">
              <a:buNone/>
            </a:pPr>
            <a:r>
              <a:rPr lang="es-CO" sz="4000" dirty="0">
                <a:latin typeface="Times" charset="0"/>
                <a:ea typeface="Times" charset="0"/>
                <a:cs typeface="Times" charset="0"/>
              </a:rPr>
              <a:t>Cuando Wesley falleció, dejo tras sí una iglesia de 100.000 miembros y 10.000 grupos pequeños. </a:t>
            </a:r>
          </a:p>
          <a:p>
            <a:pPr marL="0" indent="0" algn="ctr">
              <a:buNone/>
            </a:pPr>
            <a:endParaRPr lang="es-CO" sz="4000" b="1" dirty="0">
              <a:solidFill>
                <a:srgbClr val="09475C"/>
              </a:solidFill>
              <a:latin typeface="Exo 2" panose="00000500000000000000" pitchFamily="50" charset="0"/>
            </a:endParaRPr>
          </a:p>
        </p:txBody>
      </p:sp>
      <p:sp>
        <p:nvSpPr>
          <p:cNvPr id="11" name="Rectángulo 10">
            <a:extLst>
              <a:ext uri="{FF2B5EF4-FFF2-40B4-BE49-F238E27FC236}">
                <a16:creationId xmlns:a16="http://schemas.microsoft.com/office/drawing/2014/main" id="{6913778B-BF60-4EC4-8A15-E313EB8EFF20}"/>
              </a:ext>
            </a:extLst>
          </p:cNvPr>
          <p:cNvSpPr/>
          <p:nvPr/>
        </p:nvSpPr>
        <p:spPr>
          <a:xfrm>
            <a:off x="5173011" y="2779957"/>
            <a:ext cx="54583" cy="2952394"/>
          </a:xfrm>
          <a:prstGeom prst="rect">
            <a:avLst/>
          </a:prstGeom>
          <a:solidFill>
            <a:srgbClr val="FFD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4" name="Marcador de contenido 2">
            <a:extLst>
              <a:ext uri="{FF2B5EF4-FFF2-40B4-BE49-F238E27FC236}">
                <a16:creationId xmlns:a16="http://schemas.microsoft.com/office/drawing/2014/main" id="{51490089-344E-4A39-8152-F9ECC2FD8DCC}"/>
              </a:ext>
            </a:extLst>
          </p:cNvPr>
          <p:cNvSpPr txBox="1">
            <a:spLocks/>
          </p:cNvSpPr>
          <p:nvPr/>
        </p:nvSpPr>
        <p:spPr>
          <a:xfrm>
            <a:off x="89541" y="242595"/>
            <a:ext cx="5030787" cy="57406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s-ES_tradnl" sz="3600" b="1" dirty="0">
                <a:solidFill>
                  <a:srgbClr val="FFC000"/>
                </a:solidFill>
                <a:latin typeface="Exo 2" panose="00000500000000000000" pitchFamily="50" charset="0"/>
              </a:rPr>
              <a:t>William A. Beckham</a:t>
            </a:r>
            <a:endParaRPr lang="es-ES" sz="3600" b="1" dirty="0">
              <a:solidFill>
                <a:srgbClr val="FFC000"/>
              </a:solidFill>
              <a:latin typeface="Exo 2" panose="00000500000000000000" pitchFamily="50" charset="0"/>
            </a:endParaRPr>
          </a:p>
        </p:txBody>
      </p:sp>
      <p:sp>
        <p:nvSpPr>
          <p:cNvPr id="15" name="Rectángulo 14"/>
          <p:cNvSpPr/>
          <p:nvPr/>
        </p:nvSpPr>
        <p:spPr>
          <a:xfrm>
            <a:off x="142225" y="3967351"/>
            <a:ext cx="5030786" cy="2677656"/>
          </a:xfrm>
          <a:prstGeom prst="rect">
            <a:avLst/>
          </a:prstGeom>
        </p:spPr>
        <p:txBody>
          <a:bodyPr wrap="square">
            <a:spAutoFit/>
          </a:bodyPr>
          <a:lstStyle/>
          <a:p>
            <a:pPr algn="ctr"/>
            <a:r>
              <a:rPr lang="es-CO" sz="2400" dirty="0"/>
              <a:t>El destacado autor, profesor, conferencista, mentor del movimiento celular en el mundo, </a:t>
            </a:r>
            <a:br>
              <a:rPr lang="es-CO" sz="2400" dirty="0"/>
            </a:br>
            <a:r>
              <a:rPr lang="es-CO" sz="2400" dirty="0"/>
              <a:t>quien además escribió varios libros, entre ellos: </a:t>
            </a:r>
            <a:br>
              <a:rPr lang="es-CO" sz="2400" dirty="0"/>
            </a:br>
            <a:r>
              <a:rPr lang="es-CO" sz="2400" dirty="0"/>
              <a:t>(Libros “La Segunda Reforma” 144, </a:t>
            </a:r>
            <a:br>
              <a:rPr lang="es-CO" sz="2400" dirty="0"/>
            </a:br>
            <a:r>
              <a:rPr lang="es-CO" sz="2400" dirty="0"/>
              <a:t>“Los Cuerpos Básicos de Cristo”)</a:t>
            </a:r>
            <a:endParaRPr lang="es-ES" sz="2400" b="1" dirty="0">
              <a:solidFill>
                <a:srgbClr val="FFC000"/>
              </a:solidFill>
              <a:latin typeface="Exo 2" panose="00000500000000000000" pitchFamily="50" charset="0"/>
            </a:endParaRPr>
          </a:p>
        </p:txBody>
      </p:sp>
      <p:pic>
        <p:nvPicPr>
          <p:cNvPr id="12" name="Imagen 11"/>
          <p:cNvPicPr>
            <a:picLocks noChangeAspect="1"/>
          </p:cNvPicPr>
          <p:nvPr/>
        </p:nvPicPr>
        <p:blipFill>
          <a:blip r:embed="rId5"/>
          <a:stretch>
            <a:fillRect/>
          </a:stretch>
        </p:blipFill>
        <p:spPr>
          <a:xfrm>
            <a:off x="347464" y="816657"/>
            <a:ext cx="4417264" cy="3150694"/>
          </a:xfrm>
          <a:prstGeom prst="rect">
            <a:avLst/>
          </a:prstGeom>
        </p:spPr>
      </p:pic>
    </p:spTree>
    <p:extLst>
      <p:ext uri="{BB962C8B-B14F-4D97-AF65-F5344CB8AC3E}">
        <p14:creationId xmlns:p14="http://schemas.microsoft.com/office/powerpoint/2010/main" val="699043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atrón de fondo&#10;&#10;Descripción generada automáticamente">
            <a:extLst>
              <a:ext uri="{FF2B5EF4-FFF2-40B4-BE49-F238E27FC236}">
                <a16:creationId xmlns:a16="http://schemas.microsoft.com/office/drawing/2014/main" id="{BB2CF3D1-3EF6-4B34-A434-90F155E242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93"/>
            <a:ext cx="12192000" cy="6856214"/>
          </a:xfrm>
          <a:prstGeom prst="rect">
            <a:avLst/>
          </a:prstGeom>
        </p:spPr>
      </p:pic>
      <p:sp>
        <p:nvSpPr>
          <p:cNvPr id="3" name="Marcador de contenido 2">
            <a:extLst>
              <a:ext uri="{FF2B5EF4-FFF2-40B4-BE49-F238E27FC236}">
                <a16:creationId xmlns:a16="http://schemas.microsoft.com/office/drawing/2014/main" id="{51490089-344E-4A39-8152-F9ECC2FD8DCC}"/>
              </a:ext>
            </a:extLst>
          </p:cNvPr>
          <p:cNvSpPr>
            <a:spLocks noGrp="1"/>
          </p:cNvSpPr>
          <p:nvPr>
            <p:ph idx="1"/>
          </p:nvPr>
        </p:nvSpPr>
        <p:spPr>
          <a:xfrm>
            <a:off x="5227594" y="1157311"/>
            <a:ext cx="6608806" cy="5249495"/>
          </a:xfrm>
        </p:spPr>
        <p:txBody>
          <a:bodyPr>
            <a:noAutofit/>
          </a:bodyPr>
          <a:lstStyle/>
          <a:p>
            <a:pPr marL="0" indent="0" algn="ctr">
              <a:buNone/>
            </a:pPr>
            <a:r>
              <a:rPr lang="es-CO" sz="3200" b="1" dirty="0">
                <a:solidFill>
                  <a:srgbClr val="FFC000"/>
                </a:solidFill>
                <a:latin typeface="Exo 2" panose="00000500000000000000" pitchFamily="50" charset="0"/>
              </a:rPr>
              <a:t>“</a:t>
            </a:r>
            <a:r>
              <a:rPr lang="es-CO" sz="3200" dirty="0">
                <a:solidFill>
                  <a:srgbClr val="FFC000"/>
                </a:solidFill>
                <a:latin typeface="Exo 2" panose="00000500000000000000" pitchFamily="50" charset="0"/>
              </a:rPr>
              <a:t>haya en cada iglesia grupos pequeños bien organizados de obreros que trabajen en el vecindario de la misma. Cuando tales fuerzas comiencen a trabajar en todas nuestras iglesias, habrá un poder renovador, reformador y vigorizante, una reforma de enérgico poder en las iglesias, porque los miembros estarán haciendo la verdadera obra que Dios les ha dado para realizar</a:t>
            </a:r>
            <a:r>
              <a:rPr lang="es-CO" dirty="0">
                <a:solidFill>
                  <a:srgbClr val="FFC000"/>
                </a:solidFill>
                <a:latin typeface="Exo 2" panose="00000500000000000000" pitchFamily="50" charset="0"/>
              </a:rPr>
              <a:t>”.</a:t>
            </a:r>
            <a:endParaRPr lang="es-CO" sz="3600" b="1" dirty="0">
              <a:solidFill>
                <a:srgbClr val="FFC000"/>
              </a:solidFill>
              <a:latin typeface="Exo 2" panose="00000500000000000000" pitchFamily="50" charset="0"/>
            </a:endParaRPr>
          </a:p>
        </p:txBody>
      </p:sp>
      <p:pic>
        <p:nvPicPr>
          <p:cNvPr id="6" name="Imagen 5" descr="Patrón de fondo&#10;&#10;Descripción generada automáticamente">
            <a:extLst>
              <a:ext uri="{FF2B5EF4-FFF2-40B4-BE49-F238E27FC236}">
                <a16:creationId xmlns:a16="http://schemas.microsoft.com/office/drawing/2014/main" id="{91B94EC9-89D6-4A58-8F50-B4A651013D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3011" y="0"/>
            <a:ext cx="6663389" cy="1075738"/>
          </a:xfrm>
          <a:prstGeom prst="rect">
            <a:avLst/>
          </a:prstGeom>
        </p:spPr>
      </p:pic>
      <p:sp>
        <p:nvSpPr>
          <p:cNvPr id="10" name="Subtítulo 2">
            <a:extLst>
              <a:ext uri="{FF2B5EF4-FFF2-40B4-BE49-F238E27FC236}">
                <a16:creationId xmlns:a16="http://schemas.microsoft.com/office/drawing/2014/main" id="{B2EC45E6-9D21-48A2-A9E4-08BE65DC115C}"/>
              </a:ext>
            </a:extLst>
          </p:cNvPr>
          <p:cNvSpPr txBox="1">
            <a:spLocks/>
          </p:cNvSpPr>
          <p:nvPr/>
        </p:nvSpPr>
        <p:spPr>
          <a:xfrm>
            <a:off x="5120328" y="380999"/>
            <a:ext cx="6912428" cy="5967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CO" sz="3200" dirty="0">
                <a:solidFill>
                  <a:srgbClr val="09475C"/>
                </a:solidFill>
                <a:latin typeface="Exo 2" panose="00000500000000000000" pitchFamily="50" charset="0"/>
              </a:rPr>
              <a:t>Ministerio de Curación, pág. 112</a:t>
            </a:r>
          </a:p>
        </p:txBody>
      </p:sp>
      <p:sp>
        <p:nvSpPr>
          <p:cNvPr id="11" name="Rectángulo 10">
            <a:extLst>
              <a:ext uri="{FF2B5EF4-FFF2-40B4-BE49-F238E27FC236}">
                <a16:creationId xmlns:a16="http://schemas.microsoft.com/office/drawing/2014/main" id="{6913778B-BF60-4EC4-8A15-E313EB8EFF20}"/>
              </a:ext>
            </a:extLst>
          </p:cNvPr>
          <p:cNvSpPr/>
          <p:nvPr/>
        </p:nvSpPr>
        <p:spPr>
          <a:xfrm>
            <a:off x="5173011" y="2779957"/>
            <a:ext cx="54583" cy="2952394"/>
          </a:xfrm>
          <a:prstGeom prst="rect">
            <a:avLst/>
          </a:prstGeom>
          <a:solidFill>
            <a:srgbClr val="FFD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4" name="Marcador de contenido 2">
            <a:extLst>
              <a:ext uri="{FF2B5EF4-FFF2-40B4-BE49-F238E27FC236}">
                <a16:creationId xmlns:a16="http://schemas.microsoft.com/office/drawing/2014/main" id="{51490089-344E-4A39-8152-F9ECC2FD8DCC}"/>
              </a:ext>
            </a:extLst>
          </p:cNvPr>
          <p:cNvSpPr txBox="1">
            <a:spLocks/>
          </p:cNvSpPr>
          <p:nvPr/>
        </p:nvSpPr>
        <p:spPr>
          <a:xfrm>
            <a:off x="89541" y="242595"/>
            <a:ext cx="5030787" cy="57406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s-ES_tradnl" sz="3600" b="1" dirty="0">
                <a:solidFill>
                  <a:srgbClr val="FFC000"/>
                </a:solidFill>
                <a:latin typeface="Exo 2" panose="00000500000000000000" pitchFamily="50" charset="0"/>
              </a:rPr>
              <a:t>Russell Burrill.</a:t>
            </a:r>
            <a:endParaRPr lang="es-ES" sz="3600" b="1" dirty="0">
              <a:solidFill>
                <a:srgbClr val="FFC000"/>
              </a:solidFill>
              <a:latin typeface="Exo 2" panose="00000500000000000000" pitchFamily="50" charset="0"/>
            </a:endParaRPr>
          </a:p>
        </p:txBody>
      </p:sp>
      <p:sp>
        <p:nvSpPr>
          <p:cNvPr id="15" name="Rectángulo 14"/>
          <p:cNvSpPr/>
          <p:nvPr/>
        </p:nvSpPr>
        <p:spPr>
          <a:xfrm>
            <a:off x="227484" y="4229740"/>
            <a:ext cx="4589927" cy="2677656"/>
          </a:xfrm>
          <a:prstGeom prst="rect">
            <a:avLst/>
          </a:prstGeom>
        </p:spPr>
        <p:txBody>
          <a:bodyPr wrap="square">
            <a:spAutoFit/>
          </a:bodyPr>
          <a:lstStyle/>
          <a:p>
            <a:pPr algn="ctr"/>
            <a:r>
              <a:rPr lang="es-ES_tradnl" sz="2400" dirty="0"/>
              <a:t>Ellen </a:t>
            </a:r>
            <a:r>
              <a:rPr lang="es-ES_tradnl" sz="2400" dirty="0" err="1"/>
              <a:t>Gould</a:t>
            </a:r>
            <a:r>
              <a:rPr lang="es-ES_tradnl" sz="2400" dirty="0"/>
              <a:t> </a:t>
            </a:r>
            <a:r>
              <a:rPr lang="es-ES_tradnl" sz="2400" b="1" dirty="0"/>
              <a:t>White</a:t>
            </a:r>
            <a:r>
              <a:rPr lang="es-ES_tradnl" sz="2400" dirty="0"/>
              <a:t> (</a:t>
            </a:r>
            <a:r>
              <a:rPr lang="es-ES_tradnl" sz="2400" dirty="0" err="1"/>
              <a:t>Gorham</a:t>
            </a:r>
            <a:r>
              <a:rPr lang="es-ES_tradnl" sz="2400" dirty="0"/>
              <a:t>, Maine) también conocida </a:t>
            </a:r>
            <a:r>
              <a:rPr lang="es-ES_tradnl" sz="2400" b="1" dirty="0"/>
              <a:t>como Elena G. de White</a:t>
            </a:r>
            <a:r>
              <a:rPr lang="es-ES_tradnl" sz="2400" dirty="0"/>
              <a:t>, fue una autora adventista estadounidense, cuyo liderazgo llevó al establecimiento de la Iglesia Adventista del Séptimo Día.</a:t>
            </a:r>
            <a:endParaRPr lang="es-ES" sz="2400" b="1" dirty="0">
              <a:solidFill>
                <a:srgbClr val="FFC000"/>
              </a:solidFill>
              <a:latin typeface="Exo 2" panose="00000500000000000000" pitchFamily="50" charset="0"/>
            </a:endParaRPr>
          </a:p>
        </p:txBody>
      </p:sp>
      <p:pic>
        <p:nvPicPr>
          <p:cNvPr id="2" name="Imagen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484" y="696686"/>
            <a:ext cx="4733599" cy="3614057"/>
          </a:xfrm>
          <a:prstGeom prst="rect">
            <a:avLst/>
          </a:prstGeom>
        </p:spPr>
      </p:pic>
    </p:spTree>
    <p:extLst>
      <p:ext uri="{BB962C8B-B14F-4D97-AF65-F5344CB8AC3E}">
        <p14:creationId xmlns:p14="http://schemas.microsoft.com/office/powerpoint/2010/main" val="8337917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atrón de fondo&#10;&#10;Descripción generada automáticamente">
            <a:extLst>
              <a:ext uri="{FF2B5EF4-FFF2-40B4-BE49-F238E27FC236}">
                <a16:creationId xmlns:a16="http://schemas.microsoft.com/office/drawing/2014/main" id="{BB2CF3D1-3EF6-4B34-A434-90F155E242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93"/>
            <a:ext cx="12192000" cy="6856214"/>
          </a:xfrm>
          <a:prstGeom prst="rect">
            <a:avLst/>
          </a:prstGeom>
        </p:spPr>
      </p:pic>
      <p:sp>
        <p:nvSpPr>
          <p:cNvPr id="3" name="Marcador de contenido 2">
            <a:extLst>
              <a:ext uri="{FF2B5EF4-FFF2-40B4-BE49-F238E27FC236}">
                <a16:creationId xmlns:a16="http://schemas.microsoft.com/office/drawing/2014/main" id="{51490089-344E-4A39-8152-F9ECC2FD8DCC}"/>
              </a:ext>
            </a:extLst>
          </p:cNvPr>
          <p:cNvSpPr>
            <a:spLocks noGrp="1"/>
          </p:cNvSpPr>
          <p:nvPr>
            <p:ph idx="1"/>
          </p:nvPr>
        </p:nvSpPr>
        <p:spPr>
          <a:xfrm>
            <a:off x="5227594" y="1157311"/>
            <a:ext cx="6608806" cy="5249495"/>
          </a:xfrm>
        </p:spPr>
        <p:txBody>
          <a:bodyPr>
            <a:noAutofit/>
          </a:bodyPr>
          <a:lstStyle/>
          <a:p>
            <a:pPr marL="0" indent="0" algn="ctr">
              <a:buNone/>
            </a:pPr>
            <a:r>
              <a:rPr lang="es-CO" sz="3200" b="1" dirty="0">
                <a:solidFill>
                  <a:srgbClr val="FFC000"/>
                </a:solidFill>
                <a:latin typeface="Exo 2" panose="00000500000000000000" pitchFamily="50" charset="0"/>
              </a:rPr>
              <a:t>“</a:t>
            </a:r>
            <a:r>
              <a:rPr lang="es-CO" sz="3600" dirty="0">
                <a:solidFill>
                  <a:srgbClr val="FFC000"/>
                </a:solidFill>
                <a:latin typeface="Exo 2" panose="00000500000000000000" pitchFamily="50" charset="0"/>
              </a:rPr>
              <a:t>La formación de pequeños grupos como base del esfuerzo cristiano me ha sido presentada por uno que no puede errar. Si hay muchos miembros en la iglesia, organícense en pequeños grupos para trabajar no sólo por los miembros de la iglesia, sino en favor de los incrédulos</a:t>
            </a:r>
            <a:r>
              <a:rPr lang="es-CO" dirty="0">
                <a:solidFill>
                  <a:srgbClr val="FFC000"/>
                </a:solidFill>
                <a:latin typeface="Exo 2" panose="00000500000000000000" pitchFamily="50" charset="0"/>
              </a:rPr>
              <a:t>”.</a:t>
            </a:r>
            <a:endParaRPr lang="es-CO" sz="3600" b="1" dirty="0">
              <a:solidFill>
                <a:srgbClr val="FFC000"/>
              </a:solidFill>
              <a:latin typeface="Exo 2" panose="00000500000000000000" pitchFamily="50" charset="0"/>
            </a:endParaRPr>
          </a:p>
        </p:txBody>
      </p:sp>
      <p:pic>
        <p:nvPicPr>
          <p:cNvPr id="6" name="Imagen 5" descr="Patrón de fondo&#10;&#10;Descripción generada automáticamente">
            <a:extLst>
              <a:ext uri="{FF2B5EF4-FFF2-40B4-BE49-F238E27FC236}">
                <a16:creationId xmlns:a16="http://schemas.microsoft.com/office/drawing/2014/main" id="{91B94EC9-89D6-4A58-8F50-B4A651013D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3011" y="0"/>
            <a:ext cx="6663389" cy="1075738"/>
          </a:xfrm>
          <a:prstGeom prst="rect">
            <a:avLst/>
          </a:prstGeom>
        </p:spPr>
      </p:pic>
      <p:sp>
        <p:nvSpPr>
          <p:cNvPr id="10" name="Subtítulo 2">
            <a:extLst>
              <a:ext uri="{FF2B5EF4-FFF2-40B4-BE49-F238E27FC236}">
                <a16:creationId xmlns:a16="http://schemas.microsoft.com/office/drawing/2014/main" id="{B2EC45E6-9D21-48A2-A9E4-08BE65DC115C}"/>
              </a:ext>
            </a:extLst>
          </p:cNvPr>
          <p:cNvSpPr txBox="1">
            <a:spLocks/>
          </p:cNvSpPr>
          <p:nvPr/>
        </p:nvSpPr>
        <p:spPr>
          <a:xfrm>
            <a:off x="5120328" y="380999"/>
            <a:ext cx="6614472" cy="596723"/>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CO" sz="3200" dirty="0">
                <a:solidFill>
                  <a:srgbClr val="09475C"/>
                </a:solidFill>
                <a:latin typeface="Exo 2" panose="00000500000000000000" pitchFamily="50" charset="0"/>
              </a:rPr>
              <a:t>Joya de los Testimonios, T.3, Pág. 84</a:t>
            </a:r>
          </a:p>
        </p:txBody>
      </p:sp>
      <p:sp>
        <p:nvSpPr>
          <p:cNvPr id="11" name="Rectángulo 10">
            <a:extLst>
              <a:ext uri="{FF2B5EF4-FFF2-40B4-BE49-F238E27FC236}">
                <a16:creationId xmlns:a16="http://schemas.microsoft.com/office/drawing/2014/main" id="{6913778B-BF60-4EC4-8A15-E313EB8EFF20}"/>
              </a:ext>
            </a:extLst>
          </p:cNvPr>
          <p:cNvSpPr/>
          <p:nvPr/>
        </p:nvSpPr>
        <p:spPr>
          <a:xfrm>
            <a:off x="5173011" y="2779957"/>
            <a:ext cx="54583" cy="2952394"/>
          </a:xfrm>
          <a:prstGeom prst="rect">
            <a:avLst/>
          </a:prstGeom>
          <a:solidFill>
            <a:srgbClr val="FFD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4" name="Marcador de contenido 2">
            <a:extLst>
              <a:ext uri="{FF2B5EF4-FFF2-40B4-BE49-F238E27FC236}">
                <a16:creationId xmlns:a16="http://schemas.microsoft.com/office/drawing/2014/main" id="{51490089-344E-4A39-8152-F9ECC2FD8DCC}"/>
              </a:ext>
            </a:extLst>
          </p:cNvPr>
          <p:cNvSpPr txBox="1">
            <a:spLocks/>
          </p:cNvSpPr>
          <p:nvPr/>
        </p:nvSpPr>
        <p:spPr>
          <a:xfrm>
            <a:off x="89541" y="242595"/>
            <a:ext cx="5030787" cy="57406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s-ES_tradnl" sz="3600" b="1" dirty="0">
                <a:solidFill>
                  <a:srgbClr val="FFC000"/>
                </a:solidFill>
                <a:latin typeface="Exo 2" panose="00000500000000000000" pitchFamily="50" charset="0"/>
              </a:rPr>
              <a:t>Russell Burrill.</a:t>
            </a:r>
            <a:endParaRPr lang="es-ES" sz="3600" b="1" dirty="0">
              <a:solidFill>
                <a:srgbClr val="FFC000"/>
              </a:solidFill>
              <a:latin typeface="Exo 2" panose="00000500000000000000" pitchFamily="50" charset="0"/>
            </a:endParaRPr>
          </a:p>
        </p:txBody>
      </p:sp>
      <p:sp>
        <p:nvSpPr>
          <p:cNvPr id="15" name="Rectángulo 14"/>
          <p:cNvSpPr/>
          <p:nvPr/>
        </p:nvSpPr>
        <p:spPr>
          <a:xfrm>
            <a:off x="227484" y="4229740"/>
            <a:ext cx="4589927" cy="2677656"/>
          </a:xfrm>
          <a:prstGeom prst="rect">
            <a:avLst/>
          </a:prstGeom>
        </p:spPr>
        <p:txBody>
          <a:bodyPr wrap="square">
            <a:spAutoFit/>
          </a:bodyPr>
          <a:lstStyle/>
          <a:p>
            <a:pPr algn="ctr"/>
            <a:r>
              <a:rPr lang="es-ES_tradnl" sz="2400" dirty="0"/>
              <a:t>Ellen </a:t>
            </a:r>
            <a:r>
              <a:rPr lang="es-ES_tradnl" sz="2400" dirty="0" err="1"/>
              <a:t>Gould</a:t>
            </a:r>
            <a:r>
              <a:rPr lang="es-ES_tradnl" sz="2400" dirty="0"/>
              <a:t> </a:t>
            </a:r>
            <a:r>
              <a:rPr lang="es-ES_tradnl" sz="2400" b="1" dirty="0"/>
              <a:t>White</a:t>
            </a:r>
            <a:r>
              <a:rPr lang="es-ES_tradnl" sz="2400" dirty="0"/>
              <a:t> (</a:t>
            </a:r>
            <a:r>
              <a:rPr lang="es-ES_tradnl" sz="2400" dirty="0" err="1"/>
              <a:t>Gorham</a:t>
            </a:r>
            <a:r>
              <a:rPr lang="es-ES_tradnl" sz="2400" dirty="0"/>
              <a:t>, Maine) también conocida </a:t>
            </a:r>
            <a:r>
              <a:rPr lang="es-ES_tradnl" sz="2400" b="1" dirty="0"/>
              <a:t>como Elena G. de White</a:t>
            </a:r>
            <a:r>
              <a:rPr lang="es-ES_tradnl" sz="2400" dirty="0"/>
              <a:t>, fue una autora adventista estadounidense, cuyo liderazgo llevó al establecimiento de la Iglesia Adventista del Séptimo Día.</a:t>
            </a:r>
            <a:endParaRPr lang="es-ES" sz="2400" b="1" dirty="0">
              <a:solidFill>
                <a:srgbClr val="FFC000"/>
              </a:solidFill>
              <a:latin typeface="Exo 2" panose="00000500000000000000" pitchFamily="50" charset="0"/>
            </a:endParaRPr>
          </a:p>
        </p:txBody>
      </p:sp>
      <p:pic>
        <p:nvPicPr>
          <p:cNvPr id="2" name="Imagen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484" y="696686"/>
            <a:ext cx="4733599" cy="3614057"/>
          </a:xfrm>
          <a:prstGeom prst="rect">
            <a:avLst/>
          </a:prstGeom>
        </p:spPr>
      </p:pic>
    </p:spTree>
    <p:extLst>
      <p:ext uri="{BB962C8B-B14F-4D97-AF65-F5344CB8AC3E}">
        <p14:creationId xmlns:p14="http://schemas.microsoft.com/office/powerpoint/2010/main" val="9713622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atrón de fondo&#10;&#10;Descripción generada automáticamente">
            <a:extLst>
              <a:ext uri="{FF2B5EF4-FFF2-40B4-BE49-F238E27FC236}">
                <a16:creationId xmlns:a16="http://schemas.microsoft.com/office/drawing/2014/main" id="{BB2CF3D1-3EF6-4B34-A434-90F155E24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93"/>
            <a:ext cx="12192000" cy="6856214"/>
          </a:xfrm>
          <a:prstGeom prst="rect">
            <a:avLst/>
          </a:prstGeom>
        </p:spPr>
      </p:pic>
      <p:pic>
        <p:nvPicPr>
          <p:cNvPr id="6" name="Imagen 5" descr="Patrón de fondo&#10;&#10;Descripción generada automáticamente">
            <a:extLst>
              <a:ext uri="{FF2B5EF4-FFF2-40B4-BE49-F238E27FC236}">
                <a16:creationId xmlns:a16="http://schemas.microsoft.com/office/drawing/2014/main" id="{91B94EC9-89D6-4A58-8F50-B4A651013D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287" y="-1"/>
            <a:ext cx="11673114" cy="6645007"/>
          </a:xfrm>
          <a:prstGeom prst="rect">
            <a:avLst/>
          </a:prstGeom>
        </p:spPr>
      </p:pic>
      <p:sp>
        <p:nvSpPr>
          <p:cNvPr id="10" name="Subtítulo 2">
            <a:extLst>
              <a:ext uri="{FF2B5EF4-FFF2-40B4-BE49-F238E27FC236}">
                <a16:creationId xmlns:a16="http://schemas.microsoft.com/office/drawing/2014/main" id="{B2EC45E6-9D21-48A2-A9E4-08BE65DC115C}"/>
              </a:ext>
            </a:extLst>
          </p:cNvPr>
          <p:cNvSpPr txBox="1">
            <a:spLocks/>
          </p:cNvSpPr>
          <p:nvPr/>
        </p:nvSpPr>
        <p:spPr>
          <a:xfrm>
            <a:off x="163286" y="180481"/>
            <a:ext cx="11673114" cy="65686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CO" sz="4000" b="1" dirty="0">
                <a:solidFill>
                  <a:srgbClr val="09475C"/>
                </a:solidFill>
                <a:latin typeface="Exo 2" panose="00000500000000000000" pitchFamily="50" charset="0"/>
              </a:rPr>
              <a:t>C A S A </a:t>
            </a:r>
          </a:p>
          <a:p>
            <a:pPr marL="0" indent="0" algn="ctr">
              <a:buNone/>
            </a:pPr>
            <a:endParaRPr lang="es-CO" sz="5400" dirty="0">
              <a:latin typeface="Times" charset="0"/>
              <a:ea typeface="Times" charset="0"/>
              <a:cs typeface="Times" charset="0"/>
            </a:endParaRPr>
          </a:p>
        </p:txBody>
      </p:sp>
      <p:sp>
        <p:nvSpPr>
          <p:cNvPr id="11" name="Rectángulo 10">
            <a:extLst>
              <a:ext uri="{FF2B5EF4-FFF2-40B4-BE49-F238E27FC236}">
                <a16:creationId xmlns:a16="http://schemas.microsoft.com/office/drawing/2014/main" id="{6913778B-BF60-4EC4-8A15-E313EB8EFF20}"/>
              </a:ext>
            </a:extLst>
          </p:cNvPr>
          <p:cNvSpPr/>
          <p:nvPr/>
        </p:nvSpPr>
        <p:spPr>
          <a:xfrm>
            <a:off x="154700" y="2779957"/>
            <a:ext cx="54583" cy="2952394"/>
          </a:xfrm>
          <a:prstGeom prst="rect">
            <a:avLst/>
          </a:prstGeom>
          <a:solidFill>
            <a:srgbClr val="FFD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 name="CuadroTexto 1"/>
          <p:cNvSpPr txBox="1"/>
          <p:nvPr/>
        </p:nvSpPr>
        <p:spPr>
          <a:xfrm>
            <a:off x="163285" y="805543"/>
            <a:ext cx="11689511"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Hacer una convocatoria - Capacitar a los líderes </a:t>
            </a:r>
          </a:p>
        </p:txBody>
      </p:sp>
      <p:sp>
        <p:nvSpPr>
          <p:cNvPr id="13" name="CuadroTexto 12"/>
          <p:cNvSpPr txBox="1"/>
          <p:nvPr/>
        </p:nvSpPr>
        <p:spPr>
          <a:xfrm>
            <a:off x="163286" y="1693017"/>
            <a:ext cx="11673113"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Nombrar Coordinadores por cada 5 a </a:t>
            </a:r>
            <a:r>
              <a:rPr lang="es-ES_tradnl" sz="4000" b="1">
                <a:solidFill>
                  <a:srgbClr val="FFC000"/>
                </a:solidFill>
                <a:latin typeface="Exo 2" panose="00000500000000000000" pitchFamily="50" charset="0"/>
              </a:rPr>
              <a:t>7 Grupos </a:t>
            </a:r>
            <a:endParaRPr lang="es-ES_tradnl" sz="4000" b="1" dirty="0">
              <a:solidFill>
                <a:srgbClr val="FFC000"/>
              </a:solidFill>
              <a:latin typeface="Exo 2" panose="00000500000000000000" pitchFamily="50" charset="0"/>
            </a:endParaRPr>
          </a:p>
        </p:txBody>
      </p:sp>
      <p:sp>
        <p:nvSpPr>
          <p:cNvPr id="16" name="CuadroTexto 15"/>
          <p:cNvSpPr txBox="1"/>
          <p:nvPr/>
        </p:nvSpPr>
        <p:spPr>
          <a:xfrm>
            <a:off x="282441" y="2644743"/>
            <a:ext cx="11570355"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Distribuir la Hermandad de manera geográfica </a:t>
            </a:r>
          </a:p>
        </p:txBody>
      </p:sp>
      <p:sp>
        <p:nvSpPr>
          <p:cNvPr id="17" name="CuadroTexto 16"/>
          <p:cNvSpPr txBox="1"/>
          <p:nvPr/>
        </p:nvSpPr>
        <p:spPr>
          <a:xfrm>
            <a:off x="487681" y="3534515"/>
            <a:ext cx="10741152"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 Matricula del Grupo C A S A</a:t>
            </a:r>
          </a:p>
        </p:txBody>
      </p:sp>
      <p:sp>
        <p:nvSpPr>
          <p:cNvPr id="18" name="CuadroTexto 17"/>
          <p:cNvSpPr txBox="1"/>
          <p:nvPr/>
        </p:nvSpPr>
        <p:spPr>
          <a:xfrm>
            <a:off x="209283" y="4402458"/>
            <a:ext cx="11627117"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 Dar una responsabilidad a cada integrante</a:t>
            </a:r>
          </a:p>
        </p:txBody>
      </p:sp>
      <p:sp>
        <p:nvSpPr>
          <p:cNvPr id="19" name="CuadroTexto 18"/>
          <p:cNvSpPr txBox="1"/>
          <p:nvPr/>
        </p:nvSpPr>
        <p:spPr>
          <a:xfrm>
            <a:off x="282441" y="5170340"/>
            <a:ext cx="11627117"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 </a:t>
            </a:r>
          </a:p>
        </p:txBody>
      </p:sp>
      <p:sp>
        <p:nvSpPr>
          <p:cNvPr id="21" name="CuadroTexto 20"/>
          <p:cNvSpPr txBox="1"/>
          <p:nvPr/>
        </p:nvSpPr>
        <p:spPr>
          <a:xfrm>
            <a:off x="225680" y="5400994"/>
            <a:ext cx="11627117"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 Entregar materiales</a:t>
            </a:r>
          </a:p>
        </p:txBody>
      </p:sp>
    </p:spTree>
    <p:extLst>
      <p:ext uri="{BB962C8B-B14F-4D97-AF65-F5344CB8AC3E}">
        <p14:creationId xmlns:p14="http://schemas.microsoft.com/office/powerpoint/2010/main" val="53833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6" grpId="0"/>
      <p:bldP spid="17" grpId="0"/>
      <p:bldP spid="18" grpId="0"/>
      <p:bldP spid="19"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atrón de fondo&#10;&#10;Descripción generada automáticamente">
            <a:extLst>
              <a:ext uri="{FF2B5EF4-FFF2-40B4-BE49-F238E27FC236}">
                <a16:creationId xmlns:a16="http://schemas.microsoft.com/office/drawing/2014/main" id="{BB2CF3D1-3EF6-4B34-A434-90F155E24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93"/>
            <a:ext cx="12192000" cy="6856214"/>
          </a:xfrm>
          <a:prstGeom prst="rect">
            <a:avLst/>
          </a:prstGeom>
        </p:spPr>
      </p:pic>
      <p:pic>
        <p:nvPicPr>
          <p:cNvPr id="6" name="Imagen 5" descr="Patrón de fondo&#10;&#10;Descripción generada automáticamente">
            <a:extLst>
              <a:ext uri="{FF2B5EF4-FFF2-40B4-BE49-F238E27FC236}">
                <a16:creationId xmlns:a16="http://schemas.microsoft.com/office/drawing/2014/main" id="{91B94EC9-89D6-4A58-8F50-B4A651013D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287" y="-1"/>
            <a:ext cx="11673114" cy="6645007"/>
          </a:xfrm>
          <a:prstGeom prst="rect">
            <a:avLst/>
          </a:prstGeom>
        </p:spPr>
      </p:pic>
      <p:sp>
        <p:nvSpPr>
          <p:cNvPr id="10" name="Subtítulo 2">
            <a:extLst>
              <a:ext uri="{FF2B5EF4-FFF2-40B4-BE49-F238E27FC236}">
                <a16:creationId xmlns:a16="http://schemas.microsoft.com/office/drawing/2014/main" id="{B2EC45E6-9D21-48A2-A9E4-08BE65DC115C}"/>
              </a:ext>
            </a:extLst>
          </p:cNvPr>
          <p:cNvSpPr txBox="1">
            <a:spLocks/>
          </p:cNvSpPr>
          <p:nvPr/>
        </p:nvSpPr>
        <p:spPr>
          <a:xfrm>
            <a:off x="163286" y="180481"/>
            <a:ext cx="11673114" cy="65686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CO" sz="4000" b="1" dirty="0">
                <a:solidFill>
                  <a:srgbClr val="09475C"/>
                </a:solidFill>
                <a:latin typeface="Exo 2" panose="00000500000000000000" pitchFamily="50" charset="0"/>
              </a:rPr>
              <a:t>C A S A </a:t>
            </a:r>
          </a:p>
          <a:p>
            <a:pPr marL="0" indent="0" algn="ctr">
              <a:buNone/>
            </a:pPr>
            <a:endParaRPr lang="es-CO" sz="5400" dirty="0">
              <a:latin typeface="Times" charset="0"/>
              <a:ea typeface="Times" charset="0"/>
              <a:cs typeface="Times" charset="0"/>
            </a:endParaRPr>
          </a:p>
        </p:txBody>
      </p:sp>
      <p:sp>
        <p:nvSpPr>
          <p:cNvPr id="11" name="Rectángulo 10">
            <a:extLst>
              <a:ext uri="{FF2B5EF4-FFF2-40B4-BE49-F238E27FC236}">
                <a16:creationId xmlns:a16="http://schemas.microsoft.com/office/drawing/2014/main" id="{6913778B-BF60-4EC4-8A15-E313EB8EFF20}"/>
              </a:ext>
            </a:extLst>
          </p:cNvPr>
          <p:cNvSpPr/>
          <p:nvPr/>
        </p:nvSpPr>
        <p:spPr>
          <a:xfrm>
            <a:off x="154700" y="2779957"/>
            <a:ext cx="54583" cy="2952394"/>
          </a:xfrm>
          <a:prstGeom prst="rect">
            <a:avLst/>
          </a:prstGeom>
          <a:solidFill>
            <a:srgbClr val="FFD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 name="CuadroTexto 1"/>
          <p:cNvSpPr txBox="1"/>
          <p:nvPr/>
        </p:nvSpPr>
        <p:spPr>
          <a:xfrm>
            <a:off x="44132" y="2088739"/>
            <a:ext cx="11746270" cy="1323439"/>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Realizar reuniones con lideres y asociado mensualmente </a:t>
            </a:r>
          </a:p>
        </p:txBody>
      </p:sp>
      <p:sp>
        <p:nvSpPr>
          <p:cNvPr id="16" name="CuadroTexto 15"/>
          <p:cNvSpPr txBox="1"/>
          <p:nvPr/>
        </p:nvSpPr>
        <p:spPr>
          <a:xfrm>
            <a:off x="237663" y="3548268"/>
            <a:ext cx="11570355"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Establecer metas para los grupos C A S A </a:t>
            </a:r>
          </a:p>
        </p:txBody>
      </p:sp>
      <p:sp>
        <p:nvSpPr>
          <p:cNvPr id="17" name="CuadroTexto 16"/>
          <p:cNvSpPr txBox="1"/>
          <p:nvPr/>
        </p:nvSpPr>
        <p:spPr>
          <a:xfrm>
            <a:off x="209283" y="4435742"/>
            <a:ext cx="11627116" cy="1323439"/>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 Entregar reconocimientos a Grupos que logren las metas </a:t>
            </a:r>
          </a:p>
        </p:txBody>
      </p:sp>
      <p:sp>
        <p:nvSpPr>
          <p:cNvPr id="18" name="CuadroTexto 17"/>
          <p:cNvSpPr txBox="1"/>
          <p:nvPr/>
        </p:nvSpPr>
        <p:spPr>
          <a:xfrm>
            <a:off x="163285" y="5894468"/>
            <a:ext cx="11627117"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Tener semanas de oración y evangelismo</a:t>
            </a:r>
          </a:p>
        </p:txBody>
      </p:sp>
      <p:sp>
        <p:nvSpPr>
          <p:cNvPr id="3" name="CuadroTexto 2"/>
          <p:cNvSpPr txBox="1"/>
          <p:nvPr/>
        </p:nvSpPr>
        <p:spPr>
          <a:xfrm>
            <a:off x="7473696" y="2671993"/>
            <a:ext cx="184731" cy="369332"/>
          </a:xfrm>
          <a:prstGeom prst="rect">
            <a:avLst/>
          </a:prstGeom>
          <a:noFill/>
        </p:spPr>
        <p:txBody>
          <a:bodyPr wrap="none" rtlCol="0">
            <a:spAutoFit/>
          </a:bodyPr>
          <a:lstStyle/>
          <a:p>
            <a:endParaRPr lang="es-ES_tradnl" dirty="0"/>
          </a:p>
        </p:txBody>
      </p:sp>
      <p:sp>
        <p:nvSpPr>
          <p:cNvPr id="14" name="CuadroTexto 13"/>
          <p:cNvSpPr txBox="1"/>
          <p:nvPr/>
        </p:nvSpPr>
        <p:spPr>
          <a:xfrm>
            <a:off x="163285" y="1165948"/>
            <a:ext cx="11746270"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Llevar un registro</a:t>
            </a:r>
          </a:p>
        </p:txBody>
      </p:sp>
    </p:spTree>
    <p:extLst>
      <p:ext uri="{BB962C8B-B14F-4D97-AF65-F5344CB8AC3E}">
        <p14:creationId xmlns:p14="http://schemas.microsoft.com/office/powerpoint/2010/main" val="84356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p:bldP spid="18"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atrón de fondo&#10;&#10;Descripción generada automáticamente">
            <a:extLst>
              <a:ext uri="{FF2B5EF4-FFF2-40B4-BE49-F238E27FC236}">
                <a16:creationId xmlns:a16="http://schemas.microsoft.com/office/drawing/2014/main" id="{BB2CF3D1-3EF6-4B34-A434-90F155E24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93"/>
            <a:ext cx="12192000" cy="6856214"/>
          </a:xfrm>
          <a:prstGeom prst="rect">
            <a:avLst/>
          </a:prstGeom>
        </p:spPr>
      </p:pic>
      <p:pic>
        <p:nvPicPr>
          <p:cNvPr id="6" name="Imagen 5" descr="Patrón de fondo&#10;&#10;Descripción generada automáticamente">
            <a:extLst>
              <a:ext uri="{FF2B5EF4-FFF2-40B4-BE49-F238E27FC236}">
                <a16:creationId xmlns:a16="http://schemas.microsoft.com/office/drawing/2014/main" id="{91B94EC9-89D6-4A58-8F50-B4A651013D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287" y="-1"/>
            <a:ext cx="11673114" cy="6645007"/>
          </a:xfrm>
          <a:prstGeom prst="rect">
            <a:avLst/>
          </a:prstGeom>
        </p:spPr>
      </p:pic>
      <p:sp>
        <p:nvSpPr>
          <p:cNvPr id="10" name="Subtítulo 2">
            <a:extLst>
              <a:ext uri="{FF2B5EF4-FFF2-40B4-BE49-F238E27FC236}">
                <a16:creationId xmlns:a16="http://schemas.microsoft.com/office/drawing/2014/main" id="{B2EC45E6-9D21-48A2-A9E4-08BE65DC115C}"/>
              </a:ext>
            </a:extLst>
          </p:cNvPr>
          <p:cNvSpPr txBox="1">
            <a:spLocks/>
          </p:cNvSpPr>
          <p:nvPr/>
        </p:nvSpPr>
        <p:spPr>
          <a:xfrm>
            <a:off x="163286" y="180481"/>
            <a:ext cx="11673114" cy="65686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CO" sz="4000" b="1" dirty="0">
                <a:solidFill>
                  <a:srgbClr val="09475C"/>
                </a:solidFill>
                <a:latin typeface="Exo 2" panose="00000500000000000000" pitchFamily="50" charset="0"/>
              </a:rPr>
              <a:t>C A S A </a:t>
            </a:r>
          </a:p>
          <a:p>
            <a:pPr marL="0" indent="0" algn="ctr">
              <a:buNone/>
            </a:pPr>
            <a:endParaRPr lang="es-CO" sz="5400" dirty="0">
              <a:latin typeface="Times" charset="0"/>
              <a:ea typeface="Times" charset="0"/>
              <a:cs typeface="Times" charset="0"/>
            </a:endParaRPr>
          </a:p>
        </p:txBody>
      </p:sp>
      <p:sp>
        <p:nvSpPr>
          <p:cNvPr id="11" name="Rectángulo 10">
            <a:extLst>
              <a:ext uri="{FF2B5EF4-FFF2-40B4-BE49-F238E27FC236}">
                <a16:creationId xmlns:a16="http://schemas.microsoft.com/office/drawing/2014/main" id="{6913778B-BF60-4EC4-8A15-E313EB8EFF20}"/>
              </a:ext>
            </a:extLst>
          </p:cNvPr>
          <p:cNvSpPr/>
          <p:nvPr/>
        </p:nvSpPr>
        <p:spPr>
          <a:xfrm>
            <a:off x="154700" y="2779957"/>
            <a:ext cx="54583" cy="2952394"/>
          </a:xfrm>
          <a:prstGeom prst="rect">
            <a:avLst/>
          </a:prstGeom>
          <a:solidFill>
            <a:srgbClr val="FFD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 name="CuadroTexto 1"/>
          <p:cNvSpPr txBox="1"/>
          <p:nvPr/>
        </p:nvSpPr>
        <p:spPr>
          <a:xfrm>
            <a:off x="87314" y="1906136"/>
            <a:ext cx="11746270" cy="1323439"/>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Realizar Santa Convocatoria a nivel distrital y zonal de grupos C A S A </a:t>
            </a:r>
          </a:p>
        </p:txBody>
      </p:sp>
      <p:sp>
        <p:nvSpPr>
          <p:cNvPr id="16" name="CuadroTexto 15"/>
          <p:cNvSpPr txBox="1"/>
          <p:nvPr/>
        </p:nvSpPr>
        <p:spPr>
          <a:xfrm>
            <a:off x="266045" y="3526607"/>
            <a:ext cx="11570355"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Establecer una fecha de apertura de Grupos  </a:t>
            </a:r>
          </a:p>
        </p:txBody>
      </p:sp>
      <p:sp>
        <p:nvSpPr>
          <p:cNvPr id="17" name="CuadroTexto 16"/>
          <p:cNvSpPr txBox="1"/>
          <p:nvPr/>
        </p:nvSpPr>
        <p:spPr>
          <a:xfrm>
            <a:off x="154699" y="4670522"/>
            <a:ext cx="11627116"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 Establecer una fechar de Clausura de grupos   </a:t>
            </a:r>
          </a:p>
        </p:txBody>
      </p:sp>
      <p:sp>
        <p:nvSpPr>
          <p:cNvPr id="18" name="CuadroTexto 17"/>
          <p:cNvSpPr txBox="1"/>
          <p:nvPr/>
        </p:nvSpPr>
        <p:spPr>
          <a:xfrm>
            <a:off x="146891" y="5675440"/>
            <a:ext cx="11627117"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Dar un periodo de Vacaciones a los </a:t>
            </a:r>
            <a:r>
              <a:rPr lang="es-ES_tradnl" sz="4000" b="1">
                <a:solidFill>
                  <a:srgbClr val="FFC000"/>
                </a:solidFill>
                <a:latin typeface="Exo 2" panose="00000500000000000000" pitchFamily="50" charset="0"/>
              </a:rPr>
              <a:t>Grupos </a:t>
            </a:r>
            <a:endParaRPr lang="es-ES_tradnl" sz="4000" b="1" dirty="0">
              <a:solidFill>
                <a:srgbClr val="FFC000"/>
              </a:solidFill>
              <a:latin typeface="Exo 2" panose="00000500000000000000" pitchFamily="50" charset="0"/>
            </a:endParaRPr>
          </a:p>
        </p:txBody>
      </p:sp>
      <p:sp>
        <p:nvSpPr>
          <p:cNvPr id="12" name="CuadroTexto 11"/>
          <p:cNvSpPr txBox="1"/>
          <p:nvPr/>
        </p:nvSpPr>
        <p:spPr>
          <a:xfrm>
            <a:off x="222865" y="884471"/>
            <a:ext cx="11746270"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Establecer un Día de Reunión</a:t>
            </a:r>
          </a:p>
        </p:txBody>
      </p:sp>
    </p:spTree>
    <p:extLst>
      <p:ext uri="{BB962C8B-B14F-4D97-AF65-F5344CB8AC3E}">
        <p14:creationId xmlns:p14="http://schemas.microsoft.com/office/powerpoint/2010/main" val="987070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p:bldP spid="18"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descr="Patrón de fondo&#10;&#10;Descripción generada automáticamente">
            <a:extLst>
              <a:ext uri="{FF2B5EF4-FFF2-40B4-BE49-F238E27FC236}">
                <a16:creationId xmlns:a16="http://schemas.microsoft.com/office/drawing/2014/main" id="{DE60B038-88C5-4C16-87F1-C06A1645B9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4" y="-166255"/>
            <a:ext cx="12189532" cy="7024255"/>
          </a:xfrm>
          <a:prstGeom prst="rect">
            <a:avLst/>
          </a:prstGeom>
        </p:spPr>
      </p:pic>
      <p:sp>
        <p:nvSpPr>
          <p:cNvPr id="14" name="Título 1">
            <a:extLst>
              <a:ext uri="{FF2B5EF4-FFF2-40B4-BE49-F238E27FC236}">
                <a16:creationId xmlns:a16="http://schemas.microsoft.com/office/drawing/2014/main" id="{8CB47999-F486-4471-8C97-24A7043F8616}"/>
              </a:ext>
            </a:extLst>
          </p:cNvPr>
          <p:cNvSpPr>
            <a:spLocks noGrp="1"/>
          </p:cNvSpPr>
          <p:nvPr>
            <p:ph type="ctrTitle"/>
          </p:nvPr>
        </p:nvSpPr>
        <p:spPr>
          <a:xfrm>
            <a:off x="2119724" y="2093339"/>
            <a:ext cx="7952551" cy="2387600"/>
          </a:xfrm>
        </p:spPr>
        <p:txBody>
          <a:bodyPr>
            <a:normAutofit fontScale="90000"/>
          </a:bodyPr>
          <a:lstStyle/>
          <a:p>
            <a:r>
              <a:rPr lang="es-CO" sz="8800" b="1" dirty="0">
                <a:solidFill>
                  <a:srgbClr val="09475C"/>
                </a:solidFill>
                <a:effectLst>
                  <a:outerShdw blurRad="38100" dist="38100" dir="2700000" algn="tl">
                    <a:srgbClr val="000000">
                      <a:alpha val="43137"/>
                    </a:srgbClr>
                  </a:outerShdw>
                </a:effectLst>
                <a:latin typeface="Exo 2" panose="00000500000000000000" pitchFamily="50" charset="0"/>
              </a:rPr>
              <a:t>SECRETARÍA Y </a:t>
            </a:r>
            <a:br>
              <a:rPr lang="es-CO" sz="8800" b="1" dirty="0">
                <a:solidFill>
                  <a:srgbClr val="FFD63A"/>
                </a:solidFill>
                <a:effectLst>
                  <a:outerShdw blurRad="38100" dist="38100" dir="2700000" algn="tl">
                    <a:srgbClr val="000000">
                      <a:alpha val="43137"/>
                    </a:srgbClr>
                  </a:outerShdw>
                </a:effectLst>
                <a:latin typeface="Exo 2" panose="00000500000000000000" pitchFamily="50" charset="0"/>
              </a:rPr>
            </a:br>
            <a:r>
              <a:rPr lang="es-CO" sz="8800" b="1" dirty="0">
                <a:solidFill>
                  <a:srgbClr val="FFD63A"/>
                </a:solidFill>
                <a:effectLst>
                  <a:outerShdw blurRad="38100" dist="38100" dir="2700000" algn="tl">
                    <a:srgbClr val="000000">
                      <a:alpha val="43137"/>
                    </a:srgbClr>
                  </a:outerShdw>
                </a:effectLst>
                <a:latin typeface="Exo 2" panose="00000500000000000000" pitchFamily="50" charset="0"/>
              </a:rPr>
              <a:t>MÁS</a:t>
            </a:r>
          </a:p>
        </p:txBody>
      </p:sp>
      <p:sp>
        <p:nvSpPr>
          <p:cNvPr id="15" name="Subtítulo 2">
            <a:extLst>
              <a:ext uri="{FF2B5EF4-FFF2-40B4-BE49-F238E27FC236}">
                <a16:creationId xmlns:a16="http://schemas.microsoft.com/office/drawing/2014/main" id="{9D78D760-81B9-42B2-9EE1-4CC88EF83305}"/>
              </a:ext>
            </a:extLst>
          </p:cNvPr>
          <p:cNvSpPr>
            <a:spLocks noGrp="1"/>
          </p:cNvSpPr>
          <p:nvPr>
            <p:ph type="subTitle" idx="1"/>
          </p:nvPr>
        </p:nvSpPr>
        <p:spPr>
          <a:xfrm>
            <a:off x="4260491" y="4599512"/>
            <a:ext cx="4468299" cy="604220"/>
          </a:xfrm>
        </p:spPr>
        <p:txBody>
          <a:bodyPr>
            <a:normAutofit/>
          </a:bodyPr>
          <a:lstStyle/>
          <a:p>
            <a:pPr algn="l"/>
            <a:r>
              <a:rPr lang="es-CO" sz="2800" dirty="0">
                <a:solidFill>
                  <a:schemeClr val="bg1"/>
                </a:solidFill>
                <a:effectLst>
                  <a:outerShdw blurRad="38100" dist="38100" dir="2700000" algn="tl">
                    <a:srgbClr val="000000">
                      <a:alpha val="43137"/>
                    </a:srgbClr>
                  </a:outerShdw>
                </a:effectLst>
                <a:latin typeface="Exo 2" panose="00000500000000000000" pitchFamily="50" charset="0"/>
              </a:rPr>
              <a:t>TIPS DE SECRETARÍAS</a:t>
            </a:r>
          </a:p>
        </p:txBody>
      </p:sp>
      <p:sp>
        <p:nvSpPr>
          <p:cNvPr id="25" name="Rectángulo 24">
            <a:extLst>
              <a:ext uri="{FF2B5EF4-FFF2-40B4-BE49-F238E27FC236}">
                <a16:creationId xmlns:a16="http://schemas.microsoft.com/office/drawing/2014/main" id="{97A036AE-93BD-440E-8D35-70E84404ABCC}"/>
              </a:ext>
            </a:extLst>
          </p:cNvPr>
          <p:cNvSpPr/>
          <p:nvPr/>
        </p:nvSpPr>
        <p:spPr>
          <a:xfrm>
            <a:off x="1359695" y="5557828"/>
            <a:ext cx="45720" cy="1032625"/>
          </a:xfrm>
          <a:prstGeom prst="rect">
            <a:avLst/>
          </a:prstGeom>
          <a:solidFill>
            <a:srgbClr val="FFD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6" name="CuadroTexto 25">
            <a:extLst>
              <a:ext uri="{FF2B5EF4-FFF2-40B4-BE49-F238E27FC236}">
                <a16:creationId xmlns:a16="http://schemas.microsoft.com/office/drawing/2014/main" id="{F703D564-E64A-4B6D-9F5C-1FEE063A2DCA}"/>
              </a:ext>
            </a:extLst>
          </p:cNvPr>
          <p:cNvSpPr txBox="1"/>
          <p:nvPr/>
        </p:nvSpPr>
        <p:spPr>
          <a:xfrm>
            <a:off x="1393822" y="5836236"/>
            <a:ext cx="3196590" cy="369332"/>
          </a:xfrm>
          <a:prstGeom prst="rect">
            <a:avLst/>
          </a:prstGeom>
          <a:noFill/>
        </p:spPr>
        <p:txBody>
          <a:bodyPr wrap="square" rtlCol="0">
            <a:spAutoFit/>
          </a:bodyPr>
          <a:lstStyle/>
          <a:p>
            <a:r>
              <a:rPr lang="es-CO" spc="-100" dirty="0">
                <a:solidFill>
                  <a:srgbClr val="FFD63A"/>
                </a:solidFill>
                <a:latin typeface="Exo 2" panose="00000500000000000000" pitchFamily="50" charset="0"/>
              </a:rPr>
              <a:t>SECRETARÍA - ASOCENTRO</a:t>
            </a:r>
          </a:p>
        </p:txBody>
      </p:sp>
      <p:sp>
        <p:nvSpPr>
          <p:cNvPr id="27" name="CuadroTexto 26">
            <a:extLst>
              <a:ext uri="{FF2B5EF4-FFF2-40B4-BE49-F238E27FC236}">
                <a16:creationId xmlns:a16="http://schemas.microsoft.com/office/drawing/2014/main" id="{093F6909-E8AD-42B4-ACE7-C9EBE9443AA7}"/>
              </a:ext>
            </a:extLst>
          </p:cNvPr>
          <p:cNvSpPr txBox="1"/>
          <p:nvPr/>
        </p:nvSpPr>
        <p:spPr>
          <a:xfrm>
            <a:off x="1393821" y="5513242"/>
            <a:ext cx="4291361" cy="461665"/>
          </a:xfrm>
          <a:prstGeom prst="rect">
            <a:avLst/>
          </a:prstGeom>
          <a:noFill/>
        </p:spPr>
        <p:txBody>
          <a:bodyPr wrap="square" rtlCol="0">
            <a:spAutoFit/>
          </a:bodyPr>
          <a:lstStyle/>
          <a:p>
            <a:r>
              <a:rPr lang="es-CO" sz="2400" b="1" dirty="0">
                <a:solidFill>
                  <a:schemeClr val="bg1"/>
                </a:solidFill>
                <a:latin typeface="Exo 2" panose="00000500000000000000" pitchFamily="50" charset="0"/>
              </a:rPr>
              <a:t>PR. JAVIER WESLEY GAVIRIA</a:t>
            </a:r>
          </a:p>
        </p:txBody>
      </p:sp>
      <p:sp>
        <p:nvSpPr>
          <p:cNvPr id="28" name="CuadroTexto 27">
            <a:extLst>
              <a:ext uri="{FF2B5EF4-FFF2-40B4-BE49-F238E27FC236}">
                <a16:creationId xmlns:a16="http://schemas.microsoft.com/office/drawing/2014/main" id="{A1E5A1D4-F741-47CC-8F2F-B02EEE2569AD}"/>
              </a:ext>
            </a:extLst>
          </p:cNvPr>
          <p:cNvSpPr txBox="1"/>
          <p:nvPr/>
        </p:nvSpPr>
        <p:spPr>
          <a:xfrm>
            <a:off x="1382555" y="6128795"/>
            <a:ext cx="3642522" cy="461665"/>
          </a:xfrm>
          <a:prstGeom prst="rect">
            <a:avLst/>
          </a:prstGeom>
          <a:noFill/>
        </p:spPr>
        <p:txBody>
          <a:bodyPr wrap="square" rtlCol="0">
            <a:spAutoFit/>
          </a:bodyPr>
          <a:lstStyle/>
          <a:p>
            <a:r>
              <a:rPr lang="es-CO" sz="1200" dirty="0">
                <a:solidFill>
                  <a:schemeClr val="bg1"/>
                </a:solidFill>
                <a:latin typeface="Exo 2 Medium" panose="00000600000000000000" pitchFamily="50" charset="0"/>
              </a:rPr>
              <a:t>Email: secretario@asocentro.org</a:t>
            </a:r>
          </a:p>
          <a:p>
            <a:r>
              <a:rPr lang="es-CO" sz="1200" dirty="0">
                <a:solidFill>
                  <a:schemeClr val="bg1"/>
                </a:solidFill>
                <a:latin typeface="Exo 2 Medium" panose="00000600000000000000" pitchFamily="50" charset="0"/>
              </a:rPr>
              <a:t>Tel.: +57 314 885 8964</a:t>
            </a:r>
          </a:p>
        </p:txBody>
      </p:sp>
      <p:pic>
        <p:nvPicPr>
          <p:cNvPr id="29" name="Imagen 28" descr="Imagen que contiene Logotipo&#10;&#10;Descripción generada automáticamente">
            <a:extLst>
              <a:ext uri="{FF2B5EF4-FFF2-40B4-BE49-F238E27FC236}">
                <a16:creationId xmlns:a16="http://schemas.microsoft.com/office/drawing/2014/main" id="{DF4EE53C-1F51-4D41-8EEF-499967463C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251" y="5482096"/>
            <a:ext cx="1075808" cy="1159137"/>
          </a:xfrm>
          <a:prstGeom prst="rect">
            <a:avLst/>
          </a:prstGeom>
        </p:spPr>
      </p:pic>
    </p:spTree>
    <p:extLst>
      <p:ext uri="{BB962C8B-B14F-4D97-AF65-F5344CB8AC3E}">
        <p14:creationId xmlns:p14="http://schemas.microsoft.com/office/powerpoint/2010/main" val="234218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atrón de fondo&#10;&#10;Descripción generada automáticamente">
            <a:extLst>
              <a:ext uri="{FF2B5EF4-FFF2-40B4-BE49-F238E27FC236}">
                <a16:creationId xmlns:a16="http://schemas.microsoft.com/office/drawing/2014/main" id="{70FE0D34-7EAC-4D58-9C57-498A1DEF60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Imagen 7" descr="Imagen que contiene Logotipo&#10;&#10;Descripción generada automáticamente">
            <a:extLst>
              <a:ext uri="{FF2B5EF4-FFF2-40B4-BE49-F238E27FC236}">
                <a16:creationId xmlns:a16="http://schemas.microsoft.com/office/drawing/2014/main" id="{C2C45BA4-4842-40C6-A1E9-0A3F6C6BAC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9874" y="1292953"/>
            <a:ext cx="4290417" cy="4622738"/>
          </a:xfrm>
          <a:prstGeom prst="rect">
            <a:avLst/>
          </a:prstGeom>
        </p:spPr>
      </p:pic>
      <p:sp>
        <p:nvSpPr>
          <p:cNvPr id="11" name="Subtítulo 2">
            <a:extLst>
              <a:ext uri="{FF2B5EF4-FFF2-40B4-BE49-F238E27FC236}">
                <a16:creationId xmlns:a16="http://schemas.microsoft.com/office/drawing/2014/main" id="{6296D8DA-4976-4F9E-AC71-26EB8133EE31}"/>
              </a:ext>
            </a:extLst>
          </p:cNvPr>
          <p:cNvSpPr>
            <a:spLocks noGrp="1"/>
          </p:cNvSpPr>
          <p:nvPr>
            <p:ph type="subTitle" idx="1"/>
          </p:nvPr>
        </p:nvSpPr>
        <p:spPr>
          <a:xfrm>
            <a:off x="4484569" y="6350726"/>
            <a:ext cx="3222861" cy="381832"/>
          </a:xfrm>
        </p:spPr>
        <p:txBody>
          <a:bodyPr>
            <a:normAutofit fontScale="92500" lnSpcReduction="10000"/>
          </a:bodyPr>
          <a:lstStyle/>
          <a:p>
            <a:r>
              <a:rPr lang="es-CO" dirty="0">
                <a:solidFill>
                  <a:schemeClr val="bg1"/>
                </a:solidFill>
                <a:effectLst>
                  <a:outerShdw blurRad="38100" dist="38100" dir="2700000" algn="tl">
                    <a:srgbClr val="000000">
                      <a:alpha val="43137"/>
                    </a:srgbClr>
                  </a:outerShdw>
                </a:effectLst>
                <a:latin typeface="Exo 2" panose="00000500000000000000" pitchFamily="50" charset="0"/>
              </a:rPr>
              <a:t>www.asocentro.org</a:t>
            </a:r>
          </a:p>
        </p:txBody>
      </p:sp>
    </p:spTree>
    <p:extLst>
      <p:ext uri="{BB962C8B-B14F-4D97-AF65-F5344CB8AC3E}">
        <p14:creationId xmlns:p14="http://schemas.microsoft.com/office/powerpoint/2010/main" val="24470065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descr="Patrón de fondo&#10;&#10;Descripción generada automáticamente">
            <a:extLst>
              <a:ext uri="{FF2B5EF4-FFF2-40B4-BE49-F238E27FC236}">
                <a16:creationId xmlns:a16="http://schemas.microsoft.com/office/drawing/2014/main" id="{DE60B038-88C5-4C16-87F1-C06A1645B9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4" y="-166255"/>
            <a:ext cx="12189532" cy="7024255"/>
          </a:xfrm>
          <a:prstGeom prst="rect">
            <a:avLst/>
          </a:prstGeom>
        </p:spPr>
      </p:pic>
      <p:sp>
        <p:nvSpPr>
          <p:cNvPr id="25" name="Rectángulo 24">
            <a:extLst>
              <a:ext uri="{FF2B5EF4-FFF2-40B4-BE49-F238E27FC236}">
                <a16:creationId xmlns:a16="http://schemas.microsoft.com/office/drawing/2014/main" id="{97A036AE-93BD-440E-8D35-70E84404ABCC}"/>
              </a:ext>
            </a:extLst>
          </p:cNvPr>
          <p:cNvSpPr/>
          <p:nvPr/>
        </p:nvSpPr>
        <p:spPr>
          <a:xfrm>
            <a:off x="1359695" y="5557828"/>
            <a:ext cx="45720" cy="1032625"/>
          </a:xfrm>
          <a:prstGeom prst="rect">
            <a:avLst/>
          </a:prstGeom>
          <a:solidFill>
            <a:srgbClr val="FFD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6" name="CuadroTexto 25">
            <a:extLst>
              <a:ext uri="{FF2B5EF4-FFF2-40B4-BE49-F238E27FC236}">
                <a16:creationId xmlns:a16="http://schemas.microsoft.com/office/drawing/2014/main" id="{F703D564-E64A-4B6D-9F5C-1FEE063A2DCA}"/>
              </a:ext>
            </a:extLst>
          </p:cNvPr>
          <p:cNvSpPr txBox="1"/>
          <p:nvPr/>
        </p:nvSpPr>
        <p:spPr>
          <a:xfrm>
            <a:off x="1393822" y="5836236"/>
            <a:ext cx="3196590" cy="369332"/>
          </a:xfrm>
          <a:prstGeom prst="rect">
            <a:avLst/>
          </a:prstGeom>
          <a:noFill/>
        </p:spPr>
        <p:txBody>
          <a:bodyPr wrap="square" rtlCol="0">
            <a:spAutoFit/>
          </a:bodyPr>
          <a:lstStyle/>
          <a:p>
            <a:r>
              <a:rPr lang="es-CO" spc="-100" dirty="0">
                <a:solidFill>
                  <a:srgbClr val="FFD63A"/>
                </a:solidFill>
                <a:latin typeface="Exo 2" panose="00000500000000000000" pitchFamily="50" charset="0"/>
              </a:rPr>
              <a:t>SECRETARIO - ASOCENTRO</a:t>
            </a:r>
          </a:p>
        </p:txBody>
      </p:sp>
      <p:sp>
        <p:nvSpPr>
          <p:cNvPr id="27" name="CuadroTexto 26">
            <a:extLst>
              <a:ext uri="{FF2B5EF4-FFF2-40B4-BE49-F238E27FC236}">
                <a16:creationId xmlns:a16="http://schemas.microsoft.com/office/drawing/2014/main" id="{093F6909-E8AD-42B4-ACE7-C9EBE9443AA7}"/>
              </a:ext>
            </a:extLst>
          </p:cNvPr>
          <p:cNvSpPr txBox="1"/>
          <p:nvPr/>
        </p:nvSpPr>
        <p:spPr>
          <a:xfrm>
            <a:off x="1393822" y="5513242"/>
            <a:ext cx="4301300" cy="461665"/>
          </a:xfrm>
          <a:prstGeom prst="rect">
            <a:avLst/>
          </a:prstGeom>
          <a:noFill/>
        </p:spPr>
        <p:txBody>
          <a:bodyPr wrap="square" rtlCol="0">
            <a:spAutoFit/>
          </a:bodyPr>
          <a:lstStyle/>
          <a:p>
            <a:r>
              <a:rPr lang="es-CO" sz="2400" b="1" dirty="0">
                <a:solidFill>
                  <a:schemeClr val="bg1"/>
                </a:solidFill>
                <a:latin typeface="Exo 2" panose="00000500000000000000" pitchFamily="50" charset="0"/>
              </a:rPr>
              <a:t>PR. JAVIER WESLEY GAVIRIA</a:t>
            </a:r>
          </a:p>
        </p:txBody>
      </p:sp>
      <p:sp>
        <p:nvSpPr>
          <p:cNvPr id="28" name="CuadroTexto 27">
            <a:extLst>
              <a:ext uri="{FF2B5EF4-FFF2-40B4-BE49-F238E27FC236}">
                <a16:creationId xmlns:a16="http://schemas.microsoft.com/office/drawing/2014/main" id="{A1E5A1D4-F741-47CC-8F2F-B02EEE2569AD}"/>
              </a:ext>
            </a:extLst>
          </p:cNvPr>
          <p:cNvSpPr txBox="1"/>
          <p:nvPr/>
        </p:nvSpPr>
        <p:spPr>
          <a:xfrm>
            <a:off x="1382555" y="6128795"/>
            <a:ext cx="3642522" cy="461665"/>
          </a:xfrm>
          <a:prstGeom prst="rect">
            <a:avLst/>
          </a:prstGeom>
          <a:noFill/>
        </p:spPr>
        <p:txBody>
          <a:bodyPr wrap="square" rtlCol="0">
            <a:spAutoFit/>
          </a:bodyPr>
          <a:lstStyle/>
          <a:p>
            <a:r>
              <a:rPr lang="es-CO" sz="1200" dirty="0">
                <a:solidFill>
                  <a:schemeClr val="bg1"/>
                </a:solidFill>
                <a:latin typeface="Exo 2 Medium" panose="00000600000000000000" pitchFamily="50" charset="0"/>
              </a:rPr>
              <a:t>Email: secretario@asocentro.org</a:t>
            </a:r>
          </a:p>
          <a:p>
            <a:r>
              <a:rPr lang="es-CO" sz="1200" dirty="0">
                <a:solidFill>
                  <a:schemeClr val="bg1"/>
                </a:solidFill>
                <a:latin typeface="Exo 2 Medium" panose="00000600000000000000" pitchFamily="50" charset="0"/>
              </a:rPr>
              <a:t>Tel.: +57 314 8858964</a:t>
            </a:r>
          </a:p>
        </p:txBody>
      </p:sp>
      <p:pic>
        <p:nvPicPr>
          <p:cNvPr id="29" name="Imagen 28" descr="Imagen que contiene Logotipo&#10;&#10;Descripción generada automáticamente">
            <a:extLst>
              <a:ext uri="{FF2B5EF4-FFF2-40B4-BE49-F238E27FC236}">
                <a16:creationId xmlns:a16="http://schemas.microsoft.com/office/drawing/2014/main" id="{DF4EE53C-1F51-4D41-8EEF-499967463C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251" y="5482096"/>
            <a:ext cx="1075808" cy="1159137"/>
          </a:xfrm>
          <a:prstGeom prst="rect">
            <a:avLst/>
          </a:prstGeom>
        </p:spPr>
      </p:pic>
      <p:sp>
        <p:nvSpPr>
          <p:cNvPr id="2" name="Rectángulo 1">
            <a:extLst>
              <a:ext uri="{FF2B5EF4-FFF2-40B4-BE49-F238E27FC236}">
                <a16:creationId xmlns:a16="http://schemas.microsoft.com/office/drawing/2014/main" id="{70F47909-4199-4BAF-9C11-CD28972CA175}"/>
              </a:ext>
            </a:extLst>
          </p:cNvPr>
          <p:cNvSpPr>
            <a:spLocks/>
          </p:cNvSpPr>
          <p:nvPr/>
        </p:nvSpPr>
        <p:spPr>
          <a:xfrm>
            <a:off x="1641497" y="1385937"/>
            <a:ext cx="10549269" cy="2215991"/>
          </a:xfrm>
          <a:custGeom>
            <a:avLst/>
            <a:gdLst>
              <a:gd name="connsiteX0" fmla="*/ 0 w 10906413"/>
              <a:gd name="connsiteY0" fmla="*/ 0 h 2215991"/>
              <a:gd name="connsiteX1" fmla="*/ 10906413 w 10906413"/>
              <a:gd name="connsiteY1" fmla="*/ 0 h 2215991"/>
              <a:gd name="connsiteX2" fmla="*/ 10906413 w 10906413"/>
              <a:gd name="connsiteY2" fmla="*/ 2215991 h 2215991"/>
              <a:gd name="connsiteX3" fmla="*/ 0 w 10906413"/>
              <a:gd name="connsiteY3" fmla="*/ 2215991 h 2215991"/>
              <a:gd name="connsiteX4" fmla="*/ 0 w 10906413"/>
              <a:gd name="connsiteY4" fmla="*/ 0 h 2215991"/>
              <a:gd name="connsiteX0" fmla="*/ 0 w 10906413"/>
              <a:gd name="connsiteY0" fmla="*/ 0 h 2215991"/>
              <a:gd name="connsiteX1" fmla="*/ 10906413 w 10906413"/>
              <a:gd name="connsiteY1" fmla="*/ 0 h 2215991"/>
              <a:gd name="connsiteX2" fmla="*/ 10906413 w 10906413"/>
              <a:gd name="connsiteY2" fmla="*/ 2215991 h 2215991"/>
              <a:gd name="connsiteX3" fmla="*/ 0 w 10906413"/>
              <a:gd name="connsiteY3" fmla="*/ 2215991 h 2215991"/>
              <a:gd name="connsiteX4" fmla="*/ 0 w 10906413"/>
              <a:gd name="connsiteY4" fmla="*/ 0 h 2215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6413" h="2215991">
                <a:moveTo>
                  <a:pt x="0" y="0"/>
                </a:moveTo>
                <a:lnTo>
                  <a:pt x="10906413" y="0"/>
                </a:lnTo>
                <a:lnTo>
                  <a:pt x="10906413" y="2215991"/>
                </a:lnTo>
                <a:lnTo>
                  <a:pt x="0" y="2215991"/>
                </a:lnTo>
                <a:lnTo>
                  <a:pt x="0" y="0"/>
                </a:lnTo>
                <a:close/>
              </a:path>
            </a:pathLst>
          </a:custGeom>
          <a:noFill/>
          <a:effectLst>
            <a:outerShdw blurRad="50800" dist="38100" dir="2700000" algn="tl" rotWithShape="0">
              <a:prstClr val="black">
                <a:alpha val="40000"/>
              </a:prstClr>
            </a:outerShdw>
          </a:effectLst>
        </p:spPr>
        <p:txBody>
          <a:bodyPr wrap="none" lIns="0" tIns="0" rIns="0" bIns="0">
            <a:normAutofit fontScale="92500" lnSpcReduction="20000"/>
          </a:bodyPr>
          <a:lstStyle/>
          <a:p>
            <a:pPr algn="ctr"/>
            <a:r>
              <a:rPr lang="es-ES" sz="18500" i="1" kern="0" spc="-410" dirty="0">
                <a:ln w="57150">
                  <a:solidFill>
                    <a:schemeClr val="bg1"/>
                  </a:solidFill>
                </a:ln>
                <a:gradFill flip="none" rotWithShape="1">
                  <a:gsLst>
                    <a:gs pos="32000">
                      <a:srgbClr val="282655"/>
                    </a:gs>
                    <a:gs pos="59000">
                      <a:srgbClr val="21659A"/>
                    </a:gs>
                    <a:gs pos="100000">
                      <a:srgbClr val="CFE9F6"/>
                    </a:gs>
                  </a:gsLst>
                  <a:lin ang="5400000" scaled="1"/>
                  <a:tileRect/>
                </a:gradFill>
                <a:latin typeface="Alumni Sans Black" pitchFamily="2" charset="0"/>
              </a:rPr>
              <a:t>GPS – C A S A</a:t>
            </a:r>
            <a:endParaRPr lang="es-ES" sz="18500" i="1" kern="0" cap="none" spc="-410" dirty="0">
              <a:ln w="57150">
                <a:solidFill>
                  <a:schemeClr val="bg1"/>
                </a:solidFill>
              </a:ln>
              <a:gradFill flip="none" rotWithShape="1">
                <a:gsLst>
                  <a:gs pos="32000">
                    <a:srgbClr val="282655"/>
                  </a:gs>
                  <a:gs pos="59000">
                    <a:srgbClr val="21659A"/>
                  </a:gs>
                  <a:gs pos="100000">
                    <a:srgbClr val="CFE9F6"/>
                  </a:gs>
                </a:gsLst>
                <a:lin ang="5400000" scaled="1"/>
                <a:tileRect/>
              </a:gradFill>
              <a:latin typeface="Alumni Sans Black" pitchFamily="2" charset="0"/>
            </a:endParaRPr>
          </a:p>
        </p:txBody>
      </p:sp>
      <p:sp>
        <p:nvSpPr>
          <p:cNvPr id="3" name="Rectángulo 2">
            <a:extLst>
              <a:ext uri="{FF2B5EF4-FFF2-40B4-BE49-F238E27FC236}">
                <a16:creationId xmlns:a16="http://schemas.microsoft.com/office/drawing/2014/main" id="{59F7A535-A53C-409E-A9A7-5D7BA1892CC7}"/>
              </a:ext>
            </a:extLst>
          </p:cNvPr>
          <p:cNvSpPr/>
          <p:nvPr/>
        </p:nvSpPr>
        <p:spPr>
          <a:xfrm>
            <a:off x="3905250" y="3345872"/>
            <a:ext cx="8285516" cy="1284277"/>
          </a:xfrm>
          <a:prstGeom prst="rect">
            <a:avLst/>
          </a:prstGeom>
          <a:gradFill flip="none" rotWithShape="1">
            <a:gsLst>
              <a:gs pos="28000">
                <a:srgbClr val="FFFFFF"/>
              </a:gs>
              <a:gs pos="0">
                <a:schemeClr val="bg1"/>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4" name="Subtítulo 2">
            <a:extLst>
              <a:ext uri="{FF2B5EF4-FFF2-40B4-BE49-F238E27FC236}">
                <a16:creationId xmlns:a16="http://schemas.microsoft.com/office/drawing/2014/main" id="{C9E6F607-153C-45C1-9292-11B904F13060}"/>
              </a:ext>
            </a:extLst>
          </p:cNvPr>
          <p:cNvSpPr>
            <a:spLocks noGrp="1"/>
          </p:cNvSpPr>
          <p:nvPr>
            <p:ph type="subTitle" idx="1"/>
          </p:nvPr>
        </p:nvSpPr>
        <p:spPr>
          <a:xfrm>
            <a:off x="1233" y="3540620"/>
            <a:ext cx="12189533" cy="1284277"/>
          </a:xfrm>
        </p:spPr>
        <p:txBody>
          <a:bodyPr>
            <a:normAutofit fontScale="62500" lnSpcReduction="20000"/>
          </a:bodyPr>
          <a:lstStyle/>
          <a:p>
            <a:r>
              <a:rPr lang="es-CO" sz="8800" i="1" dirty="0">
                <a:solidFill>
                  <a:srgbClr val="F28B00"/>
                </a:solidFill>
                <a:effectLst>
                  <a:outerShdw blurRad="38100" dist="38100" dir="2700000" algn="tl">
                    <a:srgbClr val="000000">
                      <a:alpha val="43137"/>
                    </a:srgbClr>
                  </a:outerShdw>
                </a:effectLst>
                <a:latin typeface="Exo 2 Extra Bold" panose="00000900000000000000" pitchFamily="50" charset="0"/>
              </a:rPr>
              <a:t>CONECTA-ADORA-SIRVE-ALCANZA</a:t>
            </a:r>
          </a:p>
        </p:txBody>
      </p:sp>
      <p:sp>
        <p:nvSpPr>
          <p:cNvPr id="11" name="Subtítulo 2">
            <a:extLst>
              <a:ext uri="{FF2B5EF4-FFF2-40B4-BE49-F238E27FC236}">
                <a16:creationId xmlns:a16="http://schemas.microsoft.com/office/drawing/2014/main" id="{ABD6B521-16A1-4FD0-8DE1-B7AC56F2C2D7}"/>
              </a:ext>
            </a:extLst>
          </p:cNvPr>
          <p:cNvSpPr txBox="1">
            <a:spLocks/>
          </p:cNvSpPr>
          <p:nvPr/>
        </p:nvSpPr>
        <p:spPr>
          <a:xfrm>
            <a:off x="8048009" y="4763589"/>
            <a:ext cx="4142758" cy="6042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CO" sz="2800">
                <a:solidFill>
                  <a:schemeClr val="bg1"/>
                </a:solidFill>
                <a:effectLst>
                  <a:outerShdw blurRad="38100" dist="38100" dir="2700000" algn="tl">
                    <a:srgbClr val="000000">
                      <a:alpha val="43137"/>
                    </a:srgbClr>
                  </a:outerShdw>
                </a:effectLst>
                <a:latin typeface="Exo 2" panose="00000500000000000000" pitchFamily="50" charset="0"/>
              </a:rPr>
              <a:t>GRUPOS PEQUEÑOS</a:t>
            </a:r>
            <a:endParaRPr lang="es-CO" sz="2800" dirty="0">
              <a:solidFill>
                <a:schemeClr val="bg1"/>
              </a:solidFill>
              <a:effectLst>
                <a:outerShdw blurRad="38100" dist="38100" dir="2700000" algn="tl">
                  <a:srgbClr val="000000">
                    <a:alpha val="43137"/>
                  </a:srgbClr>
                </a:outerShdw>
              </a:effectLst>
              <a:latin typeface="Exo 2" panose="00000500000000000000" pitchFamily="50" charset="0"/>
            </a:endParaRPr>
          </a:p>
        </p:txBody>
      </p:sp>
    </p:spTree>
    <p:extLst>
      <p:ext uri="{BB962C8B-B14F-4D97-AF65-F5344CB8AC3E}">
        <p14:creationId xmlns:p14="http://schemas.microsoft.com/office/powerpoint/2010/main" val="2741939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EF948D-0633-4B4D-8BC6-8409A48BBABD}"/>
              </a:ext>
            </a:extLst>
          </p:cNvPr>
          <p:cNvSpPr>
            <a:spLocks noGrp="1"/>
          </p:cNvSpPr>
          <p:nvPr>
            <p:ph type="title"/>
          </p:nvPr>
        </p:nvSpPr>
        <p:spPr/>
        <p:txBody>
          <a:bodyPr/>
          <a:lstStyle/>
          <a:p>
            <a:endParaRPr lang="es-CO"/>
          </a:p>
        </p:txBody>
      </p:sp>
      <p:pic>
        <p:nvPicPr>
          <p:cNvPr id="5" name="Marcador de contenido 4">
            <a:extLst>
              <a:ext uri="{FF2B5EF4-FFF2-40B4-BE49-F238E27FC236}">
                <a16:creationId xmlns:a16="http://schemas.microsoft.com/office/drawing/2014/main" id="{74F3D1DD-3929-49B0-AB0F-5D63AB6E825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26648445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atrón de fondo&#10;&#10;Descripción generada automáticamente">
            <a:extLst>
              <a:ext uri="{FF2B5EF4-FFF2-40B4-BE49-F238E27FC236}">
                <a16:creationId xmlns:a16="http://schemas.microsoft.com/office/drawing/2014/main" id="{BB2CF3D1-3EF6-4B34-A434-90F155E24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93"/>
            <a:ext cx="12192000" cy="6856214"/>
          </a:xfrm>
          <a:prstGeom prst="rect">
            <a:avLst/>
          </a:prstGeom>
        </p:spPr>
      </p:pic>
      <p:pic>
        <p:nvPicPr>
          <p:cNvPr id="6" name="Imagen 5" descr="Patrón de fondo&#10;&#10;Descripción generada automáticamente">
            <a:extLst>
              <a:ext uri="{FF2B5EF4-FFF2-40B4-BE49-F238E27FC236}">
                <a16:creationId xmlns:a16="http://schemas.microsoft.com/office/drawing/2014/main" id="{91B94EC9-89D6-4A58-8F50-B4A651013D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287" y="-1"/>
            <a:ext cx="11673114" cy="6645007"/>
          </a:xfrm>
          <a:prstGeom prst="rect">
            <a:avLst/>
          </a:prstGeom>
        </p:spPr>
      </p:pic>
      <p:sp>
        <p:nvSpPr>
          <p:cNvPr id="10" name="Subtítulo 2">
            <a:extLst>
              <a:ext uri="{FF2B5EF4-FFF2-40B4-BE49-F238E27FC236}">
                <a16:creationId xmlns:a16="http://schemas.microsoft.com/office/drawing/2014/main" id="{B2EC45E6-9D21-48A2-A9E4-08BE65DC115C}"/>
              </a:ext>
            </a:extLst>
          </p:cNvPr>
          <p:cNvSpPr txBox="1">
            <a:spLocks/>
          </p:cNvSpPr>
          <p:nvPr/>
        </p:nvSpPr>
        <p:spPr>
          <a:xfrm>
            <a:off x="163286" y="180481"/>
            <a:ext cx="11673114" cy="65686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CO" sz="4000" b="1" dirty="0">
                <a:solidFill>
                  <a:srgbClr val="09475C"/>
                </a:solidFill>
                <a:latin typeface="Exo 2" panose="00000500000000000000" pitchFamily="50" charset="0"/>
              </a:rPr>
              <a:t>Bautismos</a:t>
            </a:r>
          </a:p>
          <a:p>
            <a:pPr marL="0" indent="0" algn="ctr">
              <a:buNone/>
            </a:pPr>
            <a:endParaRPr lang="es-CO" sz="5400" dirty="0">
              <a:latin typeface="Times" charset="0"/>
              <a:ea typeface="Times" charset="0"/>
              <a:cs typeface="Times" charset="0"/>
            </a:endParaRPr>
          </a:p>
        </p:txBody>
      </p:sp>
      <p:sp>
        <p:nvSpPr>
          <p:cNvPr id="11" name="Rectángulo 10">
            <a:extLst>
              <a:ext uri="{FF2B5EF4-FFF2-40B4-BE49-F238E27FC236}">
                <a16:creationId xmlns:a16="http://schemas.microsoft.com/office/drawing/2014/main" id="{6913778B-BF60-4EC4-8A15-E313EB8EFF20}"/>
              </a:ext>
            </a:extLst>
          </p:cNvPr>
          <p:cNvSpPr/>
          <p:nvPr/>
        </p:nvSpPr>
        <p:spPr>
          <a:xfrm>
            <a:off x="154700" y="2779957"/>
            <a:ext cx="54583" cy="2952394"/>
          </a:xfrm>
          <a:prstGeom prst="rect">
            <a:avLst/>
          </a:prstGeom>
          <a:solidFill>
            <a:srgbClr val="FFD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 name="CuadroTexto 1"/>
          <p:cNvSpPr txBox="1"/>
          <p:nvPr/>
        </p:nvSpPr>
        <p:spPr>
          <a:xfrm>
            <a:off x="1393371" y="805543"/>
            <a:ext cx="8817429"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Personas poco adoctrinadas </a:t>
            </a:r>
          </a:p>
        </p:txBody>
      </p:sp>
      <p:sp>
        <p:nvSpPr>
          <p:cNvPr id="13" name="CuadroTexto 12"/>
          <p:cNvSpPr txBox="1"/>
          <p:nvPr/>
        </p:nvSpPr>
        <p:spPr>
          <a:xfrm>
            <a:off x="1393371" y="1693017"/>
            <a:ext cx="8817429"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Personas sin su Conyugue </a:t>
            </a:r>
          </a:p>
        </p:txBody>
      </p:sp>
      <p:sp>
        <p:nvSpPr>
          <p:cNvPr id="16" name="CuadroTexto 15"/>
          <p:cNvSpPr txBox="1"/>
          <p:nvPr/>
        </p:nvSpPr>
        <p:spPr>
          <a:xfrm>
            <a:off x="853440" y="2644743"/>
            <a:ext cx="10277856"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Personas bautizadas y rebautizadas </a:t>
            </a:r>
          </a:p>
        </p:txBody>
      </p:sp>
      <p:sp>
        <p:nvSpPr>
          <p:cNvPr id="17" name="CuadroTexto 16"/>
          <p:cNvSpPr txBox="1"/>
          <p:nvPr/>
        </p:nvSpPr>
        <p:spPr>
          <a:xfrm>
            <a:off x="487681" y="3534515"/>
            <a:ext cx="10741152"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 Personas con </a:t>
            </a:r>
            <a:r>
              <a:rPr lang="es-ES_tradnl" sz="4000" b="1">
                <a:solidFill>
                  <a:srgbClr val="FFC000"/>
                </a:solidFill>
                <a:latin typeface="Exo 2" panose="00000500000000000000" pitchFamily="50" charset="0"/>
              </a:rPr>
              <a:t>poco compromiso Cristiano</a:t>
            </a:r>
            <a:endParaRPr lang="es-ES_tradnl" sz="4000" b="1" dirty="0">
              <a:solidFill>
                <a:srgbClr val="FFC000"/>
              </a:solidFill>
              <a:latin typeface="Exo 2" panose="00000500000000000000" pitchFamily="50" charset="0"/>
            </a:endParaRPr>
          </a:p>
        </p:txBody>
      </p:sp>
      <p:sp>
        <p:nvSpPr>
          <p:cNvPr id="18" name="CuadroTexto 17"/>
          <p:cNvSpPr txBox="1"/>
          <p:nvPr/>
        </p:nvSpPr>
        <p:spPr>
          <a:xfrm>
            <a:off x="209283" y="4402458"/>
            <a:ext cx="11627117"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 Personas que no conocen sus dones y talentos</a:t>
            </a:r>
          </a:p>
        </p:txBody>
      </p:sp>
      <p:sp>
        <p:nvSpPr>
          <p:cNvPr id="19" name="CuadroTexto 18"/>
          <p:cNvSpPr txBox="1"/>
          <p:nvPr/>
        </p:nvSpPr>
        <p:spPr>
          <a:xfrm>
            <a:off x="282441" y="5170340"/>
            <a:ext cx="11627117" cy="707886"/>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 </a:t>
            </a:r>
          </a:p>
        </p:txBody>
      </p:sp>
      <p:sp>
        <p:nvSpPr>
          <p:cNvPr id="21" name="CuadroTexto 20"/>
          <p:cNvSpPr txBox="1"/>
          <p:nvPr/>
        </p:nvSpPr>
        <p:spPr>
          <a:xfrm>
            <a:off x="225680" y="5400994"/>
            <a:ext cx="11627117" cy="1323439"/>
          </a:xfrm>
          <a:prstGeom prst="rect">
            <a:avLst/>
          </a:prstGeom>
          <a:noFill/>
        </p:spPr>
        <p:txBody>
          <a:bodyPr wrap="square" rtlCol="0">
            <a:spAutoFit/>
          </a:bodyPr>
          <a:lstStyle/>
          <a:p>
            <a:pPr algn="ctr"/>
            <a:r>
              <a:rPr lang="es-ES_tradnl" sz="4000" b="1" dirty="0">
                <a:solidFill>
                  <a:srgbClr val="FFC000"/>
                </a:solidFill>
                <a:latin typeface="Exo 2" panose="00000500000000000000" pitchFamily="50" charset="0"/>
              </a:rPr>
              <a:t> Personas que no han tenido relacionamiento con la hermandad</a:t>
            </a:r>
          </a:p>
        </p:txBody>
      </p:sp>
    </p:spTree>
    <p:extLst>
      <p:ext uri="{BB962C8B-B14F-4D97-AF65-F5344CB8AC3E}">
        <p14:creationId xmlns:p14="http://schemas.microsoft.com/office/powerpoint/2010/main" val="1799628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6" grpId="0"/>
      <p:bldP spid="17" grpId="0"/>
      <p:bldP spid="18" grpId="0"/>
      <p:bldP spid="19"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atrón de fondo&#10;&#10;Descripción generada automáticamente">
            <a:extLst>
              <a:ext uri="{FF2B5EF4-FFF2-40B4-BE49-F238E27FC236}">
                <a16:creationId xmlns:a16="http://schemas.microsoft.com/office/drawing/2014/main" id="{BB2CF3D1-3EF6-4B34-A434-90F155E24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93"/>
            <a:ext cx="12192000" cy="6856214"/>
          </a:xfrm>
          <a:prstGeom prst="rect">
            <a:avLst/>
          </a:prstGeom>
        </p:spPr>
      </p:pic>
      <p:pic>
        <p:nvPicPr>
          <p:cNvPr id="6" name="Imagen 5" descr="Imagen que contiene sostener, hombre, computadora, surfeando&#10;&#10;Descripción generada automáticamente">
            <a:extLst>
              <a:ext uri="{FF2B5EF4-FFF2-40B4-BE49-F238E27FC236}">
                <a16:creationId xmlns:a16="http://schemas.microsoft.com/office/drawing/2014/main" id="{0CFAA302-5572-42D1-8B0D-185E392CC7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351360"/>
            <a:ext cx="11631457" cy="6205392"/>
          </a:xfrm>
          <a:prstGeom prst="rect">
            <a:avLst/>
          </a:prstGeom>
        </p:spPr>
      </p:pic>
      <p:sp>
        <p:nvSpPr>
          <p:cNvPr id="3" name="Marcador de contenido 2">
            <a:extLst>
              <a:ext uri="{FF2B5EF4-FFF2-40B4-BE49-F238E27FC236}">
                <a16:creationId xmlns:a16="http://schemas.microsoft.com/office/drawing/2014/main" id="{51490089-344E-4A39-8152-F9ECC2FD8DCC}"/>
              </a:ext>
            </a:extLst>
          </p:cNvPr>
          <p:cNvSpPr>
            <a:spLocks noGrp="1"/>
          </p:cNvSpPr>
          <p:nvPr>
            <p:ph idx="1"/>
          </p:nvPr>
        </p:nvSpPr>
        <p:spPr>
          <a:xfrm>
            <a:off x="413657" y="558800"/>
            <a:ext cx="11229703" cy="5750560"/>
          </a:xfrm>
        </p:spPr>
        <p:txBody>
          <a:bodyPr>
            <a:normAutofit/>
          </a:bodyPr>
          <a:lstStyle/>
          <a:p>
            <a:pPr marL="0" indent="0">
              <a:buNone/>
            </a:pPr>
            <a:r>
              <a:rPr lang="es-ES_tradnl" sz="3600" b="1" dirty="0" err="1"/>
              <a:t>Kurt</a:t>
            </a:r>
            <a:r>
              <a:rPr lang="es-ES_tradnl" sz="3600" b="1" dirty="0"/>
              <a:t> W. Johnson</a:t>
            </a:r>
            <a:r>
              <a:rPr lang="es-ES_tradnl" sz="3600" dirty="0"/>
              <a:t> </a:t>
            </a:r>
            <a:r>
              <a:rPr lang="es-ES" sz="3600" b="0" i="0" dirty="0">
                <a:solidFill>
                  <a:srgbClr val="072C3E"/>
                </a:solidFill>
                <a:effectLst/>
                <a:latin typeface="Exo 2" panose="00000500000000000000" pitchFamily="50" charset="0"/>
              </a:rPr>
              <a:t> </a:t>
            </a:r>
            <a:r>
              <a:rPr lang="es-ES" b="0" i="0" dirty="0">
                <a:solidFill>
                  <a:srgbClr val="272626"/>
                </a:solidFill>
                <a:effectLst/>
                <a:latin typeface="Arial" panose="020B0604020202020204" pitchFamily="34" charset="0"/>
              </a:rPr>
              <a:t> </a:t>
            </a:r>
            <a:endParaRPr lang="es-CO" dirty="0">
              <a:latin typeface="Exo 2" panose="00000500000000000000" pitchFamily="50" charset="0"/>
            </a:endParaRPr>
          </a:p>
        </p:txBody>
      </p:sp>
      <p:sp>
        <p:nvSpPr>
          <p:cNvPr id="8" name="CuadroTexto 7"/>
          <p:cNvSpPr txBox="1"/>
          <p:nvPr/>
        </p:nvSpPr>
        <p:spPr>
          <a:xfrm>
            <a:off x="4244166" y="1160122"/>
            <a:ext cx="7399194" cy="3693319"/>
          </a:xfrm>
          <a:prstGeom prst="rect">
            <a:avLst/>
          </a:prstGeom>
          <a:noFill/>
        </p:spPr>
        <p:txBody>
          <a:bodyPr wrap="square" rtlCol="0">
            <a:spAutoFit/>
          </a:bodyPr>
          <a:lstStyle/>
          <a:p>
            <a:pPr indent="17463" algn="ctr"/>
            <a:endParaRPr lang="es-CO" dirty="0"/>
          </a:p>
          <a:p>
            <a:pPr indent="17463" algn="ctr"/>
            <a:r>
              <a:rPr lang="es-CO" sz="5400">
                <a:latin typeface="Times" charset="0"/>
                <a:ea typeface="Times" charset="0"/>
                <a:cs typeface="Times" charset="0"/>
              </a:rPr>
              <a:t>“las reuniones de grupos pequeños fueron la espina dorsal de la estructura de la iglesia”</a:t>
            </a:r>
            <a:endParaRPr lang="es-ES_tradnl" sz="5400" dirty="0">
              <a:latin typeface="Times" charset="0"/>
              <a:ea typeface="Times" charset="0"/>
              <a:cs typeface="Times" charset="0"/>
            </a:endParaRPr>
          </a:p>
        </p:txBody>
      </p:sp>
      <p:pic>
        <p:nvPicPr>
          <p:cNvPr id="10" name="Imagen 9"/>
          <p:cNvPicPr>
            <a:picLocks noChangeAspect="1"/>
          </p:cNvPicPr>
          <p:nvPr/>
        </p:nvPicPr>
        <p:blipFill>
          <a:blip r:embed="rId5"/>
          <a:stretch>
            <a:fillRect/>
          </a:stretch>
        </p:blipFill>
        <p:spPr>
          <a:xfrm>
            <a:off x="673652" y="1314639"/>
            <a:ext cx="3385456" cy="3100923"/>
          </a:xfrm>
          <a:prstGeom prst="rect">
            <a:avLst/>
          </a:prstGeom>
        </p:spPr>
      </p:pic>
      <p:sp>
        <p:nvSpPr>
          <p:cNvPr id="11" name="CuadroTexto 10"/>
          <p:cNvSpPr txBox="1"/>
          <p:nvPr/>
        </p:nvSpPr>
        <p:spPr>
          <a:xfrm>
            <a:off x="378554" y="4485298"/>
            <a:ext cx="3975652" cy="1754326"/>
          </a:xfrm>
          <a:prstGeom prst="rect">
            <a:avLst/>
          </a:prstGeom>
          <a:noFill/>
        </p:spPr>
        <p:txBody>
          <a:bodyPr wrap="square" rtlCol="0">
            <a:spAutoFit/>
          </a:bodyPr>
          <a:lstStyle/>
          <a:p>
            <a:pPr algn="ctr"/>
            <a:r>
              <a:rPr lang="es-ES_tradnl" dirty="0"/>
              <a:t>Fue director de la escuela bíblica  la Voz de la Profecía, También </a:t>
            </a:r>
            <a:br>
              <a:rPr lang="es-ES_tradnl" dirty="0"/>
            </a:br>
            <a:r>
              <a:rPr lang="es-ES_tradnl" dirty="0"/>
              <a:t>escribió Grupos Pequeños para el Tiempo del Fin (1999), Alcances </a:t>
            </a:r>
            <a:br>
              <a:rPr lang="es-ES_tradnl" dirty="0"/>
            </a:br>
            <a:r>
              <a:rPr lang="es-ES_tradnl" dirty="0"/>
              <a:t>en Grupos Pequeños y varias series de lecciones de Escuela Sabática.</a:t>
            </a:r>
            <a:endParaRPr lang="es-ES" b="1" dirty="0">
              <a:solidFill>
                <a:srgbClr val="072C3E"/>
              </a:solidFill>
              <a:latin typeface="Exo 2" panose="00000500000000000000" pitchFamily="50" charset="0"/>
            </a:endParaRPr>
          </a:p>
        </p:txBody>
      </p:sp>
    </p:spTree>
    <p:extLst>
      <p:ext uri="{BB962C8B-B14F-4D97-AF65-F5344CB8AC3E}">
        <p14:creationId xmlns:p14="http://schemas.microsoft.com/office/powerpoint/2010/main" val="12500747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atrón de fondo&#10;&#10;Descripción generada automáticamente">
            <a:extLst>
              <a:ext uri="{FF2B5EF4-FFF2-40B4-BE49-F238E27FC236}">
                <a16:creationId xmlns:a16="http://schemas.microsoft.com/office/drawing/2014/main" id="{BB2CF3D1-3EF6-4B34-A434-90F155E242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93"/>
            <a:ext cx="12192000" cy="6856214"/>
          </a:xfrm>
          <a:prstGeom prst="rect">
            <a:avLst/>
          </a:prstGeom>
        </p:spPr>
      </p:pic>
      <p:pic>
        <p:nvPicPr>
          <p:cNvPr id="8" name="Imagen 7">
            <a:extLst>
              <a:ext uri="{FF2B5EF4-FFF2-40B4-BE49-F238E27FC236}">
                <a16:creationId xmlns:a16="http://schemas.microsoft.com/office/drawing/2014/main" id="{52F8D1F4-F5F8-460A-A375-116F476781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030" y="351360"/>
            <a:ext cx="11580088" cy="6205392"/>
          </a:xfrm>
          <a:prstGeom prst="rect">
            <a:avLst/>
          </a:prstGeom>
        </p:spPr>
      </p:pic>
      <p:sp>
        <p:nvSpPr>
          <p:cNvPr id="3" name="Marcador de contenido 2">
            <a:extLst>
              <a:ext uri="{FF2B5EF4-FFF2-40B4-BE49-F238E27FC236}">
                <a16:creationId xmlns:a16="http://schemas.microsoft.com/office/drawing/2014/main" id="{51490089-344E-4A39-8152-F9ECC2FD8DCC}"/>
              </a:ext>
            </a:extLst>
          </p:cNvPr>
          <p:cNvSpPr>
            <a:spLocks noGrp="1"/>
          </p:cNvSpPr>
          <p:nvPr>
            <p:ph idx="1"/>
          </p:nvPr>
        </p:nvSpPr>
        <p:spPr>
          <a:xfrm>
            <a:off x="740229" y="558800"/>
            <a:ext cx="10903131" cy="5750560"/>
          </a:xfrm>
        </p:spPr>
        <p:txBody>
          <a:bodyPr>
            <a:normAutofit/>
          </a:bodyPr>
          <a:lstStyle/>
          <a:p>
            <a:r>
              <a:rPr lang="es-ES_tradnl" sz="3600" b="1" dirty="0">
                <a:solidFill>
                  <a:srgbClr val="FFC000"/>
                </a:solidFill>
                <a:latin typeface="Exo 2" panose="00000500000000000000" pitchFamily="50" charset="0"/>
              </a:rPr>
              <a:t>Christian A. Schwarz</a:t>
            </a:r>
            <a:r>
              <a:rPr lang="es-ES" sz="3600" b="1" dirty="0">
                <a:solidFill>
                  <a:srgbClr val="FFC000"/>
                </a:solidFill>
                <a:latin typeface="Exo 2" panose="00000500000000000000" pitchFamily="50" charset="0"/>
              </a:rPr>
              <a:t>.</a:t>
            </a:r>
          </a:p>
        </p:txBody>
      </p:sp>
      <p:sp>
        <p:nvSpPr>
          <p:cNvPr id="5" name="Rectángulo 4"/>
          <p:cNvSpPr/>
          <p:nvPr/>
        </p:nvSpPr>
        <p:spPr>
          <a:xfrm>
            <a:off x="5547360" y="677049"/>
            <a:ext cx="6096000" cy="5324535"/>
          </a:xfrm>
          <a:prstGeom prst="rect">
            <a:avLst/>
          </a:prstGeom>
        </p:spPr>
        <p:txBody>
          <a:bodyPr>
            <a:spAutoFit/>
          </a:bodyPr>
          <a:lstStyle/>
          <a:p>
            <a:pPr indent="17463" algn="ctr"/>
            <a:r>
              <a:rPr lang="es-CO" sz="3600" dirty="0">
                <a:solidFill>
                  <a:schemeClr val="bg1"/>
                </a:solidFill>
                <a:latin typeface="Times" charset="0"/>
                <a:ea typeface="Times" charset="0"/>
                <a:cs typeface="Times" charset="0"/>
              </a:rPr>
              <a:t>Realizó una investigacion en 1000 iglesias en treinta y dos países, concluye: </a:t>
            </a:r>
          </a:p>
          <a:p>
            <a:pPr indent="17463" algn="ctr"/>
            <a:r>
              <a:rPr lang="es-CO" sz="3600" dirty="0">
                <a:solidFill>
                  <a:srgbClr val="F28B00"/>
                </a:solidFill>
                <a:latin typeface="Times" charset="0"/>
                <a:ea typeface="Times" charset="0"/>
                <a:cs typeface="Times" charset="0"/>
              </a:rPr>
              <a:t>“</a:t>
            </a:r>
            <a:r>
              <a:rPr lang="es-CO" sz="3200" b="1" dirty="0">
                <a:solidFill>
                  <a:srgbClr val="FFC000"/>
                </a:solidFill>
                <a:latin typeface="Exo 2" panose="00000500000000000000" pitchFamily="50" charset="0"/>
              </a:rPr>
              <a:t>Nuestra investigación en las iglesias que crecen y decrecen en todo el mundo, ha mostrado que la multiplicación de los grupos pequeños es un principio universal para el crecimiento de la iglesia</a:t>
            </a:r>
            <a:r>
              <a:rPr lang="es-CO" sz="3600" dirty="0">
                <a:solidFill>
                  <a:srgbClr val="F28B00"/>
                </a:solidFill>
                <a:latin typeface="Times" charset="0"/>
                <a:ea typeface="Times" charset="0"/>
                <a:cs typeface="Times" charset="0"/>
              </a:rPr>
              <a:t>”</a:t>
            </a:r>
            <a:r>
              <a:rPr lang="es-CO" sz="3600" dirty="0">
                <a:solidFill>
                  <a:schemeClr val="bg1"/>
                </a:solidFill>
                <a:latin typeface="Times" charset="0"/>
                <a:ea typeface="Times" charset="0"/>
                <a:cs typeface="Times" charset="0"/>
              </a:rPr>
              <a:t>.</a:t>
            </a:r>
            <a:endParaRPr lang="es-ES_tradnl" sz="3600" dirty="0">
              <a:solidFill>
                <a:schemeClr val="bg1"/>
              </a:solidFill>
              <a:latin typeface="Times" charset="0"/>
              <a:ea typeface="Times" charset="0"/>
              <a:cs typeface="Times" charset="0"/>
            </a:endParaRPr>
          </a:p>
        </p:txBody>
      </p:sp>
      <p:pic>
        <p:nvPicPr>
          <p:cNvPr id="9" name="Imagen 8"/>
          <p:cNvPicPr>
            <a:picLocks noChangeAspect="1"/>
          </p:cNvPicPr>
          <p:nvPr/>
        </p:nvPicPr>
        <p:blipFill>
          <a:blip r:embed="rId4"/>
          <a:stretch>
            <a:fillRect/>
          </a:stretch>
        </p:blipFill>
        <p:spPr>
          <a:xfrm>
            <a:off x="1221633" y="1110343"/>
            <a:ext cx="3393909" cy="2954610"/>
          </a:xfrm>
          <a:prstGeom prst="rect">
            <a:avLst/>
          </a:prstGeom>
        </p:spPr>
      </p:pic>
      <p:sp>
        <p:nvSpPr>
          <p:cNvPr id="10" name="Rectángulo 9"/>
          <p:cNvSpPr/>
          <p:nvPr/>
        </p:nvSpPr>
        <p:spPr>
          <a:xfrm>
            <a:off x="671720" y="4064953"/>
            <a:ext cx="4303051" cy="1938992"/>
          </a:xfrm>
          <a:prstGeom prst="rect">
            <a:avLst/>
          </a:prstGeom>
        </p:spPr>
        <p:txBody>
          <a:bodyPr wrap="square">
            <a:spAutoFit/>
          </a:bodyPr>
          <a:lstStyle/>
          <a:p>
            <a:pPr algn="ctr"/>
            <a:r>
              <a:rPr lang="es-ES_tradnl" sz="2400" dirty="0">
                <a:solidFill>
                  <a:schemeClr val="bg1"/>
                </a:solidFill>
              </a:rPr>
              <a:t>Teólogo luterano conservador, </a:t>
            </a:r>
          </a:p>
          <a:p>
            <a:pPr algn="ctr"/>
            <a:r>
              <a:rPr lang="es-ES_tradnl" sz="2400" dirty="0">
                <a:solidFill>
                  <a:schemeClr val="bg1"/>
                </a:solidFill>
              </a:rPr>
              <a:t>preocupado por la misión de </a:t>
            </a:r>
          </a:p>
          <a:p>
            <a:pPr algn="ctr"/>
            <a:r>
              <a:rPr lang="es-ES_tradnl" sz="2400" dirty="0">
                <a:solidFill>
                  <a:schemeClr val="bg1"/>
                </a:solidFill>
              </a:rPr>
              <a:t>la Iglesia (misionólogo)</a:t>
            </a:r>
            <a:br>
              <a:rPr lang="es-ES_tradnl" sz="2400" dirty="0">
                <a:solidFill>
                  <a:schemeClr val="bg1"/>
                </a:solidFill>
              </a:rPr>
            </a:br>
            <a:r>
              <a:rPr lang="es-ES_tradnl" sz="2400" dirty="0">
                <a:solidFill>
                  <a:schemeClr val="bg1"/>
                </a:solidFill>
              </a:rPr>
              <a:t>(Libro: Desarrollo natural de la </a:t>
            </a:r>
          </a:p>
          <a:p>
            <a:pPr algn="ctr"/>
            <a:r>
              <a:rPr lang="es-ES_tradnl" sz="2400" dirty="0">
                <a:solidFill>
                  <a:schemeClr val="bg1"/>
                </a:solidFill>
              </a:rPr>
              <a:t>iglesia, 1996)</a:t>
            </a:r>
            <a:endParaRPr lang="es-ES" sz="2400" b="1" dirty="0">
              <a:solidFill>
                <a:schemeClr val="bg1"/>
              </a:solidFill>
              <a:latin typeface="Exo 2" panose="00000500000000000000" pitchFamily="50" charset="0"/>
            </a:endParaRPr>
          </a:p>
        </p:txBody>
      </p:sp>
    </p:spTree>
    <p:extLst>
      <p:ext uri="{BB962C8B-B14F-4D97-AF65-F5344CB8AC3E}">
        <p14:creationId xmlns:p14="http://schemas.microsoft.com/office/powerpoint/2010/main" val="19182062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atrón de fondo&#10;&#10;Descripción generada automáticamente">
            <a:extLst>
              <a:ext uri="{FF2B5EF4-FFF2-40B4-BE49-F238E27FC236}">
                <a16:creationId xmlns:a16="http://schemas.microsoft.com/office/drawing/2014/main" id="{BB2CF3D1-3EF6-4B34-A434-90F155E242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93"/>
            <a:ext cx="12192000" cy="6856214"/>
          </a:xfrm>
          <a:prstGeom prst="rect">
            <a:avLst/>
          </a:prstGeom>
        </p:spPr>
      </p:pic>
      <p:sp>
        <p:nvSpPr>
          <p:cNvPr id="3" name="Marcador de contenido 2">
            <a:extLst>
              <a:ext uri="{FF2B5EF4-FFF2-40B4-BE49-F238E27FC236}">
                <a16:creationId xmlns:a16="http://schemas.microsoft.com/office/drawing/2014/main" id="{51490089-344E-4A39-8152-F9ECC2FD8DCC}"/>
              </a:ext>
            </a:extLst>
          </p:cNvPr>
          <p:cNvSpPr>
            <a:spLocks noGrp="1"/>
          </p:cNvSpPr>
          <p:nvPr>
            <p:ph idx="1"/>
          </p:nvPr>
        </p:nvSpPr>
        <p:spPr>
          <a:xfrm>
            <a:off x="5227594" y="1157311"/>
            <a:ext cx="6608806" cy="5249495"/>
          </a:xfrm>
        </p:spPr>
        <p:txBody>
          <a:bodyPr>
            <a:noAutofit/>
          </a:bodyPr>
          <a:lstStyle/>
          <a:p>
            <a:pPr marL="0" indent="0" algn="ctr">
              <a:buNone/>
            </a:pPr>
            <a:r>
              <a:rPr lang="es-CO" sz="3600" b="1" dirty="0">
                <a:solidFill>
                  <a:srgbClr val="FFC000"/>
                </a:solidFill>
                <a:latin typeface="Exo 2" panose="00000500000000000000" pitchFamily="50" charset="0"/>
              </a:rPr>
              <a:t>“era imposible ser cristiano en la iglesia primitiva sin formar parte de un grupo pequeño”. Después del Pentecostés los grupos pequeños jugaron una parte importante en el crecimiento y en la consolidación de la iglesia”. </a:t>
            </a:r>
          </a:p>
        </p:txBody>
      </p:sp>
      <p:pic>
        <p:nvPicPr>
          <p:cNvPr id="6" name="Imagen 5" descr="Patrón de fondo&#10;&#10;Descripción generada automáticamente">
            <a:extLst>
              <a:ext uri="{FF2B5EF4-FFF2-40B4-BE49-F238E27FC236}">
                <a16:creationId xmlns:a16="http://schemas.microsoft.com/office/drawing/2014/main" id="{91B94EC9-89D6-4A58-8F50-B4A651013D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3011" y="0"/>
            <a:ext cx="6663389" cy="1075738"/>
          </a:xfrm>
          <a:prstGeom prst="rect">
            <a:avLst/>
          </a:prstGeom>
        </p:spPr>
      </p:pic>
      <p:sp>
        <p:nvSpPr>
          <p:cNvPr id="10" name="Subtítulo 2">
            <a:extLst>
              <a:ext uri="{FF2B5EF4-FFF2-40B4-BE49-F238E27FC236}">
                <a16:creationId xmlns:a16="http://schemas.microsoft.com/office/drawing/2014/main" id="{B2EC45E6-9D21-48A2-A9E4-08BE65DC115C}"/>
              </a:ext>
            </a:extLst>
          </p:cNvPr>
          <p:cNvSpPr txBox="1">
            <a:spLocks/>
          </p:cNvSpPr>
          <p:nvPr/>
        </p:nvSpPr>
        <p:spPr>
          <a:xfrm>
            <a:off x="5120328" y="180481"/>
            <a:ext cx="6912428" cy="7972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CO" sz="4000" b="1" dirty="0">
                <a:solidFill>
                  <a:srgbClr val="09475C"/>
                </a:solidFill>
                <a:latin typeface="Exo 2" panose="00000500000000000000" pitchFamily="50" charset="0"/>
              </a:rPr>
              <a:t>Burrill afirma:</a:t>
            </a:r>
          </a:p>
        </p:txBody>
      </p:sp>
      <p:sp>
        <p:nvSpPr>
          <p:cNvPr id="11" name="Rectángulo 10">
            <a:extLst>
              <a:ext uri="{FF2B5EF4-FFF2-40B4-BE49-F238E27FC236}">
                <a16:creationId xmlns:a16="http://schemas.microsoft.com/office/drawing/2014/main" id="{6913778B-BF60-4EC4-8A15-E313EB8EFF20}"/>
              </a:ext>
            </a:extLst>
          </p:cNvPr>
          <p:cNvSpPr/>
          <p:nvPr/>
        </p:nvSpPr>
        <p:spPr>
          <a:xfrm>
            <a:off x="5173011" y="2779957"/>
            <a:ext cx="54583" cy="2952394"/>
          </a:xfrm>
          <a:prstGeom prst="rect">
            <a:avLst/>
          </a:prstGeom>
          <a:solidFill>
            <a:srgbClr val="FFD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9" name="Imagen 8"/>
          <p:cNvPicPr>
            <a:picLocks noChangeAspect="1"/>
          </p:cNvPicPr>
          <p:nvPr/>
        </p:nvPicPr>
        <p:blipFill>
          <a:blip r:embed="rId4"/>
          <a:stretch>
            <a:fillRect/>
          </a:stretch>
        </p:blipFill>
        <p:spPr>
          <a:xfrm>
            <a:off x="1001484" y="888056"/>
            <a:ext cx="3145972" cy="3270285"/>
          </a:xfrm>
          <a:prstGeom prst="rect">
            <a:avLst/>
          </a:prstGeom>
        </p:spPr>
      </p:pic>
      <p:sp>
        <p:nvSpPr>
          <p:cNvPr id="14" name="Marcador de contenido 2">
            <a:extLst>
              <a:ext uri="{FF2B5EF4-FFF2-40B4-BE49-F238E27FC236}">
                <a16:creationId xmlns:a16="http://schemas.microsoft.com/office/drawing/2014/main" id="{51490089-344E-4A39-8152-F9ECC2FD8DCC}"/>
              </a:ext>
            </a:extLst>
          </p:cNvPr>
          <p:cNvSpPr txBox="1">
            <a:spLocks/>
          </p:cNvSpPr>
          <p:nvPr/>
        </p:nvSpPr>
        <p:spPr>
          <a:xfrm>
            <a:off x="89541" y="242595"/>
            <a:ext cx="5030787" cy="57406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s-ES_tradnl" sz="3600" b="1" dirty="0">
                <a:solidFill>
                  <a:srgbClr val="FFC000"/>
                </a:solidFill>
                <a:latin typeface="Exo 2" panose="00000500000000000000" pitchFamily="50" charset="0"/>
              </a:rPr>
              <a:t>Russell Burrill.</a:t>
            </a:r>
            <a:endParaRPr lang="es-ES" sz="3600" b="1" dirty="0">
              <a:solidFill>
                <a:srgbClr val="FFC000"/>
              </a:solidFill>
              <a:latin typeface="Exo 2" panose="00000500000000000000" pitchFamily="50" charset="0"/>
            </a:endParaRPr>
          </a:p>
        </p:txBody>
      </p:sp>
      <p:sp>
        <p:nvSpPr>
          <p:cNvPr id="15" name="Rectángulo 14"/>
          <p:cNvSpPr/>
          <p:nvPr/>
        </p:nvSpPr>
        <p:spPr>
          <a:xfrm>
            <a:off x="514360" y="4229740"/>
            <a:ext cx="4303051" cy="1938992"/>
          </a:xfrm>
          <a:prstGeom prst="rect">
            <a:avLst/>
          </a:prstGeom>
        </p:spPr>
        <p:txBody>
          <a:bodyPr wrap="square">
            <a:spAutoFit/>
          </a:bodyPr>
          <a:lstStyle/>
          <a:p>
            <a:pPr algn="ctr"/>
            <a:r>
              <a:rPr lang="es-ES_tradnl" sz="2400" b="1" dirty="0">
                <a:solidFill>
                  <a:srgbClr val="FFC000"/>
                </a:solidFill>
                <a:latin typeface="Exo 2" panose="00000500000000000000" pitchFamily="50" charset="0"/>
              </a:rPr>
              <a:t>Profesor de Evangelismo y </a:t>
            </a:r>
            <a:br>
              <a:rPr lang="es-ES_tradnl" sz="2400" b="1" dirty="0">
                <a:solidFill>
                  <a:srgbClr val="FFC000"/>
                </a:solidFill>
                <a:latin typeface="Exo 2" panose="00000500000000000000" pitchFamily="50" charset="0"/>
              </a:rPr>
            </a:br>
            <a:r>
              <a:rPr lang="es-ES_tradnl" sz="2400" b="1" dirty="0">
                <a:solidFill>
                  <a:srgbClr val="FFC000"/>
                </a:solidFill>
                <a:latin typeface="Exo 2" panose="00000500000000000000" pitchFamily="50" charset="0"/>
              </a:rPr>
              <a:t>Crecimiento de la Iglesia, Emérito </a:t>
            </a:r>
            <a:br>
              <a:rPr lang="es-ES_tradnl" sz="2400" b="1" dirty="0">
                <a:solidFill>
                  <a:srgbClr val="FFC000"/>
                </a:solidFill>
                <a:latin typeface="Exo 2" panose="00000500000000000000" pitchFamily="50" charset="0"/>
              </a:rPr>
            </a:br>
            <a:r>
              <a:rPr lang="es-ES_tradnl" sz="2400" b="1" dirty="0">
                <a:solidFill>
                  <a:srgbClr val="FFC000"/>
                </a:solidFill>
                <a:latin typeface="Exo 2" panose="00000500000000000000" pitchFamily="50" charset="0"/>
              </a:rPr>
              <a:t>(Libro: Revitalización de la Iglesia en el siglo XXI, 2006)</a:t>
            </a:r>
            <a:endParaRPr lang="es-ES" sz="2400" b="1" dirty="0">
              <a:solidFill>
                <a:srgbClr val="FFC000"/>
              </a:solidFill>
              <a:latin typeface="Exo 2" panose="00000500000000000000" pitchFamily="50" charset="0"/>
            </a:endParaRPr>
          </a:p>
        </p:txBody>
      </p:sp>
    </p:spTree>
    <p:extLst>
      <p:ext uri="{BB962C8B-B14F-4D97-AF65-F5344CB8AC3E}">
        <p14:creationId xmlns:p14="http://schemas.microsoft.com/office/powerpoint/2010/main" val="1604101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atrón de fondo&#10;&#10;Descripción generada automáticamente">
            <a:extLst>
              <a:ext uri="{FF2B5EF4-FFF2-40B4-BE49-F238E27FC236}">
                <a16:creationId xmlns:a16="http://schemas.microsoft.com/office/drawing/2014/main" id="{BB2CF3D1-3EF6-4B34-A434-90F155E242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93"/>
            <a:ext cx="12192000" cy="6856214"/>
          </a:xfrm>
          <a:prstGeom prst="rect">
            <a:avLst/>
          </a:prstGeom>
        </p:spPr>
      </p:pic>
      <p:pic>
        <p:nvPicPr>
          <p:cNvPr id="8" name="Imagen 7">
            <a:extLst>
              <a:ext uri="{FF2B5EF4-FFF2-40B4-BE49-F238E27FC236}">
                <a16:creationId xmlns:a16="http://schemas.microsoft.com/office/drawing/2014/main" id="{52F8D1F4-F5F8-460A-A375-116F476781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030" y="351360"/>
            <a:ext cx="11580088" cy="6205392"/>
          </a:xfrm>
          <a:prstGeom prst="rect">
            <a:avLst/>
          </a:prstGeom>
        </p:spPr>
      </p:pic>
      <p:sp>
        <p:nvSpPr>
          <p:cNvPr id="3" name="Marcador de contenido 2">
            <a:extLst>
              <a:ext uri="{FF2B5EF4-FFF2-40B4-BE49-F238E27FC236}">
                <a16:creationId xmlns:a16="http://schemas.microsoft.com/office/drawing/2014/main" id="{51490089-344E-4A39-8152-F9ECC2FD8DCC}"/>
              </a:ext>
            </a:extLst>
          </p:cNvPr>
          <p:cNvSpPr>
            <a:spLocks noGrp="1"/>
          </p:cNvSpPr>
          <p:nvPr>
            <p:ph idx="1"/>
          </p:nvPr>
        </p:nvSpPr>
        <p:spPr>
          <a:xfrm>
            <a:off x="740229" y="558800"/>
            <a:ext cx="10903131" cy="5750560"/>
          </a:xfrm>
        </p:spPr>
        <p:txBody>
          <a:bodyPr>
            <a:normAutofit/>
          </a:bodyPr>
          <a:lstStyle/>
          <a:p>
            <a:r>
              <a:rPr lang="es-ES_tradnl" sz="3600" b="1" dirty="0">
                <a:solidFill>
                  <a:srgbClr val="FFC000"/>
                </a:solidFill>
                <a:latin typeface="Exo 2" panose="00000500000000000000" pitchFamily="50" charset="0"/>
              </a:rPr>
              <a:t>W</a:t>
            </a:r>
            <a:r>
              <a:rPr lang="es-ES" sz="3600" b="1" dirty="0">
                <a:solidFill>
                  <a:srgbClr val="FFC000"/>
                </a:solidFill>
                <a:latin typeface="Exo 2" panose="00000500000000000000" pitchFamily="50" charset="0"/>
              </a:rPr>
              <a:t>. </a:t>
            </a:r>
            <a:r>
              <a:rPr lang="es-ES" sz="3600" b="1" dirty="0" err="1">
                <a:solidFill>
                  <a:srgbClr val="FFC000"/>
                </a:solidFill>
                <a:latin typeface="Exo 2" panose="00000500000000000000" pitchFamily="50" charset="0"/>
              </a:rPr>
              <a:t>Clarence</a:t>
            </a:r>
            <a:r>
              <a:rPr lang="es-ES" sz="3600" b="1" dirty="0">
                <a:solidFill>
                  <a:srgbClr val="FFC000"/>
                </a:solidFill>
                <a:latin typeface="Exo 2" panose="00000500000000000000" pitchFamily="50" charset="0"/>
              </a:rPr>
              <a:t> </a:t>
            </a:r>
            <a:r>
              <a:rPr lang="es-ES" sz="3600" b="1" dirty="0" err="1">
                <a:solidFill>
                  <a:srgbClr val="FFC000"/>
                </a:solidFill>
                <a:latin typeface="Exo 2" panose="00000500000000000000" pitchFamily="50" charset="0"/>
              </a:rPr>
              <a:t>Schilt</a:t>
            </a:r>
            <a:r>
              <a:rPr lang="es-ES" sz="3600" b="1" dirty="0">
                <a:solidFill>
                  <a:srgbClr val="FFC000"/>
                </a:solidFill>
                <a:latin typeface="Exo 2" panose="00000500000000000000" pitchFamily="50" charset="0"/>
              </a:rPr>
              <a:t> </a:t>
            </a:r>
          </a:p>
        </p:txBody>
      </p:sp>
      <p:sp>
        <p:nvSpPr>
          <p:cNvPr id="5" name="Rectángulo 4"/>
          <p:cNvSpPr/>
          <p:nvPr/>
        </p:nvSpPr>
        <p:spPr>
          <a:xfrm>
            <a:off x="5547360" y="677049"/>
            <a:ext cx="6096000" cy="4462760"/>
          </a:xfrm>
          <a:prstGeom prst="rect">
            <a:avLst/>
          </a:prstGeom>
        </p:spPr>
        <p:txBody>
          <a:bodyPr>
            <a:spAutoFit/>
          </a:bodyPr>
          <a:lstStyle/>
          <a:p>
            <a:pPr indent="17463" algn="ctr"/>
            <a:r>
              <a:rPr lang="es-CO" sz="3600" dirty="0">
                <a:solidFill>
                  <a:schemeClr val="bg1"/>
                </a:solidFill>
                <a:latin typeface="Times" charset="0"/>
                <a:ea typeface="Times" charset="0"/>
                <a:cs typeface="Times" charset="0"/>
              </a:rPr>
              <a:t> </a:t>
            </a:r>
          </a:p>
          <a:p>
            <a:pPr indent="17463" algn="ctr"/>
            <a:r>
              <a:rPr lang="es-CO" sz="4400" dirty="0">
                <a:solidFill>
                  <a:srgbClr val="F28B00"/>
                </a:solidFill>
                <a:latin typeface="Times" charset="0"/>
                <a:ea typeface="Times" charset="0"/>
                <a:cs typeface="Times" charset="0"/>
              </a:rPr>
              <a:t>“</a:t>
            </a:r>
            <a:r>
              <a:rPr lang="es-CO" sz="4000" b="1" dirty="0">
                <a:solidFill>
                  <a:srgbClr val="FFC000"/>
                </a:solidFill>
                <a:latin typeface="Exo 2" panose="00000500000000000000" pitchFamily="50" charset="0"/>
              </a:rPr>
              <a:t>Fue en el marco de los grupos pequeños como la iglesia primitiva floreció durante los dos primeros siglos de la era cristiana</a:t>
            </a:r>
            <a:r>
              <a:rPr lang="es-CO" sz="4400" dirty="0">
                <a:solidFill>
                  <a:srgbClr val="F28B00"/>
                </a:solidFill>
                <a:latin typeface="Times" charset="0"/>
                <a:ea typeface="Times" charset="0"/>
                <a:cs typeface="Times" charset="0"/>
              </a:rPr>
              <a:t>”</a:t>
            </a:r>
            <a:r>
              <a:rPr lang="es-CO" sz="4400" dirty="0">
                <a:solidFill>
                  <a:schemeClr val="bg1"/>
                </a:solidFill>
                <a:latin typeface="Times" charset="0"/>
                <a:ea typeface="Times" charset="0"/>
                <a:cs typeface="Times" charset="0"/>
              </a:rPr>
              <a:t>.</a:t>
            </a:r>
            <a:endParaRPr lang="es-ES_tradnl" sz="4400" dirty="0">
              <a:solidFill>
                <a:schemeClr val="bg1"/>
              </a:solidFill>
              <a:latin typeface="Times" charset="0"/>
              <a:ea typeface="Times" charset="0"/>
              <a:cs typeface="Times" charset="0"/>
            </a:endParaRPr>
          </a:p>
        </p:txBody>
      </p:sp>
      <p:sp>
        <p:nvSpPr>
          <p:cNvPr id="10" name="Rectángulo 9"/>
          <p:cNvSpPr/>
          <p:nvPr/>
        </p:nvSpPr>
        <p:spPr>
          <a:xfrm>
            <a:off x="671720" y="4064953"/>
            <a:ext cx="4875640" cy="1815882"/>
          </a:xfrm>
          <a:prstGeom prst="rect">
            <a:avLst/>
          </a:prstGeom>
        </p:spPr>
        <p:txBody>
          <a:bodyPr wrap="square">
            <a:spAutoFit/>
          </a:bodyPr>
          <a:lstStyle/>
          <a:p>
            <a:pPr algn="ctr"/>
            <a:r>
              <a:rPr lang="es-ES_tradnl" sz="2800" dirty="0">
                <a:solidFill>
                  <a:schemeClr val="bg1"/>
                </a:solidFill>
              </a:rPr>
              <a:t>Pastor Adventista y Autor del libro</a:t>
            </a:r>
            <a:br>
              <a:rPr lang="es-ES_tradnl" sz="2800" dirty="0">
                <a:solidFill>
                  <a:schemeClr val="bg1"/>
                </a:solidFill>
              </a:rPr>
            </a:br>
            <a:r>
              <a:rPr lang="es-ES_tradnl" sz="2800" dirty="0">
                <a:solidFill>
                  <a:schemeClr val="bg1"/>
                </a:solidFill>
              </a:rPr>
              <a:t>(Libro: </a:t>
            </a:r>
            <a:r>
              <a:rPr lang="es-ES_tradnl" sz="2800" b="1" dirty="0">
                <a:solidFill>
                  <a:schemeClr val="bg1"/>
                </a:solidFill>
              </a:rPr>
              <a:t>Dynamic small groups, 1992)</a:t>
            </a:r>
            <a:endParaRPr lang="es-ES" sz="2800" b="1" dirty="0">
              <a:solidFill>
                <a:schemeClr val="bg1"/>
              </a:solidFill>
              <a:latin typeface="Exo 2" panose="00000500000000000000" pitchFamily="50" charset="0"/>
            </a:endParaRPr>
          </a:p>
        </p:txBody>
      </p:sp>
      <p:pic>
        <p:nvPicPr>
          <p:cNvPr id="11" name="Imagen 10"/>
          <p:cNvPicPr>
            <a:picLocks noChangeAspect="1"/>
          </p:cNvPicPr>
          <p:nvPr/>
        </p:nvPicPr>
        <p:blipFill>
          <a:blip r:embed="rId4"/>
          <a:stretch>
            <a:fillRect/>
          </a:stretch>
        </p:blipFill>
        <p:spPr>
          <a:xfrm>
            <a:off x="1055914" y="1088571"/>
            <a:ext cx="3918857" cy="2976382"/>
          </a:xfrm>
          <a:prstGeom prst="rect">
            <a:avLst/>
          </a:prstGeom>
        </p:spPr>
      </p:pic>
    </p:spTree>
    <p:extLst>
      <p:ext uri="{BB962C8B-B14F-4D97-AF65-F5344CB8AC3E}">
        <p14:creationId xmlns:p14="http://schemas.microsoft.com/office/powerpoint/2010/main" val="71081862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2322</TotalTime>
  <Words>978</Words>
  <Application>Microsoft Office PowerPoint</Application>
  <PresentationFormat>Panorámica</PresentationFormat>
  <Paragraphs>93</Paragraphs>
  <Slides>17</Slides>
  <Notes>7</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17</vt:i4>
      </vt:variant>
    </vt:vector>
  </HeadingPairs>
  <TitlesOfParts>
    <vt:vector size="26" baseType="lpstr">
      <vt:lpstr>Alumni Sans Black</vt:lpstr>
      <vt:lpstr>Arial</vt:lpstr>
      <vt:lpstr>Calibri</vt:lpstr>
      <vt:lpstr>Calibri Light</vt:lpstr>
      <vt:lpstr>Exo 2</vt:lpstr>
      <vt:lpstr>Exo 2 Extra Bold</vt:lpstr>
      <vt:lpstr>Exo 2 Medium</vt:lpstr>
      <vt:lpstr>Times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SECRETARÍA Y  MÁS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Marvin Inar Arrieta Paez</dc:creator>
  <cp:lastModifiedBy>Marvin Inar Arrieta Paez</cp:lastModifiedBy>
  <cp:revision>45</cp:revision>
  <dcterms:created xsi:type="dcterms:W3CDTF">2022-01-28T17:19:54Z</dcterms:created>
  <dcterms:modified xsi:type="dcterms:W3CDTF">2022-03-05T19:05:16Z</dcterms:modified>
</cp:coreProperties>
</file>