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87" r:id="rId2"/>
    <p:sldId id="280" r:id="rId3"/>
    <p:sldId id="288" r:id="rId4"/>
    <p:sldId id="307" r:id="rId5"/>
    <p:sldId id="305" r:id="rId6"/>
    <p:sldId id="306" r:id="rId7"/>
    <p:sldId id="300" r:id="rId8"/>
    <p:sldId id="292" r:id="rId9"/>
    <p:sldId id="293" r:id="rId10"/>
    <p:sldId id="303" r:id="rId11"/>
    <p:sldId id="301" r:id="rId12"/>
    <p:sldId id="268" r:id="rId13"/>
    <p:sldId id="302" r:id="rId14"/>
    <p:sldId id="294" r:id="rId15"/>
    <p:sldId id="308" r:id="rId16"/>
  </p:sldIdLst>
  <p:sldSz cx="12192000" cy="6858000"/>
  <p:notesSz cx="6858000" cy="9144000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Calibri Light" panose="020F0302020204030204" pitchFamily="34" charset="0"/>
      <p:regular r:id="rId21"/>
      <p:italic r:id="rId22"/>
    </p:embeddedFont>
    <p:embeddedFont>
      <p:font typeface="Exo 2" pitchFamily="2" charset="0"/>
      <p:regular r:id="rId23"/>
      <p:bold r:id="rId24"/>
      <p:italic r:id="rId25"/>
      <p:boldItalic r:id="rId26"/>
    </p:embeddedFont>
    <p:embeddedFont>
      <p:font typeface="Exo 2 Medium" pitchFamily="2" charset="0"/>
      <p:regular r:id="rId27"/>
      <p:italic r:id="rId28"/>
    </p:embeddedFont>
    <p:embeddedFont>
      <p:font typeface="Exo 2 Semi Bold" panose="00000700000000000000" pitchFamily="50" charset="0"/>
      <p:regular r:id="rId29"/>
      <p:bold r:id="rId30"/>
      <p:italic r:id="rId31"/>
      <p:boldItalic r:id="rId32"/>
    </p:embeddedFont>
  </p:embeddedFontLst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9475C"/>
    <a:srgbClr val="44B9B9"/>
    <a:srgbClr val="F5A532"/>
    <a:srgbClr val="072C3E"/>
    <a:srgbClr val="F5CC4E"/>
    <a:srgbClr val="FFD6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474" autoAdjust="0"/>
    <p:restoredTop sz="94660"/>
  </p:normalViewPr>
  <p:slideViewPr>
    <p:cSldViewPr snapToGrid="0">
      <p:cViewPr varScale="1">
        <p:scale>
          <a:sx n="83" d="100"/>
          <a:sy n="83" d="100"/>
        </p:scale>
        <p:origin x="802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67147B-E6B0-4A89-A122-49BB3AA94E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8FEF47B-F78D-44E0-B1A3-AF70069706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00F682B-BD80-4434-9E99-96D7F1F0F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26E38-5056-410E-9514-5F785300D6DF}" type="datetimeFigureOut">
              <a:rPr lang="es-CO" smtClean="0"/>
              <a:t>10/03/2022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5D4EE9A-9E84-4F88-9EE5-32015DAC8C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810821F-6788-4D33-80FA-CD760E9B3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689CA-9EFA-4A0D-84D4-B649D3FFB5A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62671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4C224F-3B80-4EA2-B60B-D489B3E381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93B9B03-AF5F-459F-B947-593697344F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021459B-5F38-4D9B-BE2A-60C2531182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26E38-5056-410E-9514-5F785300D6DF}" type="datetimeFigureOut">
              <a:rPr lang="es-CO" smtClean="0"/>
              <a:t>10/03/2022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422B21E-5145-4C74-BA99-B3B7BB405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4DD533-4107-4797-B184-55657E145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689CA-9EFA-4A0D-84D4-B649D3FFB5A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168271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B9859768-581F-4D8D-97C1-66286B11F9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C3DE9353-534B-4C8D-BF73-AE06C31E39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033F270-4C5D-4C06-957C-D47CF819FB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26E38-5056-410E-9514-5F785300D6DF}" type="datetimeFigureOut">
              <a:rPr lang="es-CO" smtClean="0"/>
              <a:t>10/03/2022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7E5D9A-B523-4CDD-B2AE-5449A6FF9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CBDA25B-BD58-4823-914C-64E793D9E8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689CA-9EFA-4A0D-84D4-B649D3FFB5A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29329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BDB54E9-424C-456F-B190-268BCCFD4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CDBB992-0AA0-498C-BF5E-39638866B9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434B98D-3F84-4FF8-A318-8762B0F8D7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26E38-5056-410E-9514-5F785300D6DF}" type="datetimeFigureOut">
              <a:rPr lang="es-CO" smtClean="0"/>
              <a:t>10/03/2022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A6F4D21-843C-494B-9DBC-542E81F517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7517F0E-B804-4DC6-8207-9E1D7217A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689CA-9EFA-4A0D-84D4-B649D3FFB5A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828141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81943A-C3E3-4002-94D4-91C014A79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41CC4A8-201D-4546-ADDB-42322F005C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DD63C3F-3289-49FD-9773-A520E2313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26E38-5056-410E-9514-5F785300D6DF}" type="datetimeFigureOut">
              <a:rPr lang="es-CO" smtClean="0"/>
              <a:t>10/03/2022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AB12C11-3B01-4ACA-9429-452CEF7E59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4D3EAD7-1617-4866-B003-72913C96A5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689CA-9EFA-4A0D-84D4-B649D3FFB5A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76627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122D075-CFBD-4CE0-8578-0C19DD4C9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9B88566-31AB-405F-BCDD-50CC569896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3D1D4A3-655F-4DC4-8071-3469C323C7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BCA2EC6-8E63-48F8-950A-AD894BBEE2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26E38-5056-410E-9514-5F785300D6DF}" type="datetimeFigureOut">
              <a:rPr lang="es-CO" smtClean="0"/>
              <a:t>10/03/2022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2E7DC37-5EC0-482C-A42D-5254D5B87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8A070B6-4DF9-4275-9E4C-D05F81771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689CA-9EFA-4A0D-84D4-B649D3FFB5A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585628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7A7BEC8-9F3B-416D-A85B-42B543CA9D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3FB7311-D616-45AA-A4DD-54BF832F4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7D52ECA-9AFA-44EA-9209-F1170D3637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B22C3269-4643-47E1-B9C5-BDEA647637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69C4C506-5AB6-4C4A-BCC2-7E63232366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343F858-F2BE-46DE-849D-866FE5697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26E38-5056-410E-9514-5F785300D6DF}" type="datetimeFigureOut">
              <a:rPr lang="es-CO" smtClean="0"/>
              <a:t>10/03/2022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AAD0772D-9078-49F6-8D6F-AE2484452D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C048A797-62EC-4A88-9E6A-102D4318A0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689CA-9EFA-4A0D-84D4-B649D3FFB5A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19984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CDFC2BB-D152-4BEA-B2D5-5B2A279144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71B38671-8B22-4640-8EE6-B30DAEA452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26E38-5056-410E-9514-5F785300D6DF}" type="datetimeFigureOut">
              <a:rPr lang="es-CO" smtClean="0"/>
              <a:t>10/03/2022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5BBD2DE-70F7-4484-BF4A-6F53373153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D8253FA1-A36A-40B9-9D8E-CF71628B89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689CA-9EFA-4A0D-84D4-B649D3FFB5A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36630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62885C7E-525A-4628-A75A-7329E543EC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26E38-5056-410E-9514-5F785300D6DF}" type="datetimeFigureOut">
              <a:rPr lang="es-CO" smtClean="0"/>
              <a:t>10/03/2022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8E2B8E96-5984-418D-8614-80CE5591B9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44035C03-505F-45F8-AF71-23D1FF281D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689CA-9EFA-4A0D-84D4-B649D3FFB5A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065176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9014CC-C13F-4510-86DC-E1B374BC8F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CA0CE0D-D261-46F6-A496-6F6C9F6675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544A2CD-B857-4A0C-BF5B-F9415A165F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2495518-00FB-486E-A7AC-EAC0CED32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26E38-5056-410E-9514-5F785300D6DF}" type="datetimeFigureOut">
              <a:rPr lang="es-CO" smtClean="0"/>
              <a:t>10/03/2022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94F0271-FE1E-4A08-A452-732D2305B8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D64D6FF-8451-41A4-A82C-4D9B25F2C6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689CA-9EFA-4A0D-84D4-B649D3FFB5A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080656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1FEB6CB-0CB1-44CC-A451-61DBB46B63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F08D632-0E08-46F9-B260-EEE73B723E9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2C451E0-6030-43E5-89C2-EDBF0D751A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A919995-F453-4F9E-8925-5E28B7CB0F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26E38-5056-410E-9514-5F785300D6DF}" type="datetimeFigureOut">
              <a:rPr lang="es-CO" smtClean="0"/>
              <a:t>10/03/2022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4FA525B-2B24-4E11-B6EC-8CE461A06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2C227C4-2AB8-4793-9EDB-853F27E7E0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689CA-9EFA-4A0D-84D4-B649D3FFB5A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201212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31301286-C60E-4132-9C24-1D73700CA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653A631-A83B-48A0-A41B-DB9D998961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DAC17E0-42D2-4D27-AEC5-32F1432032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726E38-5056-410E-9514-5F785300D6DF}" type="datetimeFigureOut">
              <a:rPr lang="es-CO" smtClean="0"/>
              <a:t>10/03/2022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BBEAE1C-910D-44C4-95F2-970DBFAE10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12477F8-B3AF-4F69-A717-6630EEACFB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689CA-9EFA-4A0D-84D4-B649D3FFB5A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9252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18" Type="http://schemas.openxmlformats.org/officeDocument/2006/relationships/image" Target="../media/image23.png"/><Relationship Id="rId3" Type="http://schemas.openxmlformats.org/officeDocument/2006/relationships/image" Target="../media/image8.png"/><Relationship Id="rId21" Type="http://schemas.openxmlformats.org/officeDocument/2006/relationships/image" Target="../media/image26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image" Target="../media/image7.png"/><Relationship Id="rId16" Type="http://schemas.openxmlformats.org/officeDocument/2006/relationships/image" Target="../media/image21.png"/><Relationship Id="rId20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19" Type="http://schemas.openxmlformats.org/officeDocument/2006/relationships/image" Target="../media/image24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6.png"/><Relationship Id="rId7" Type="http://schemas.openxmlformats.org/officeDocument/2006/relationships/image" Target="../media/image3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n 19" descr="Patrón de fondo&#10;&#10;Descripción generada automáticamente">
            <a:extLst>
              <a:ext uri="{FF2B5EF4-FFF2-40B4-BE49-F238E27FC236}">
                <a16:creationId xmlns:a16="http://schemas.microsoft.com/office/drawing/2014/main" id="{DE60B038-88C5-4C16-87F1-C06A1645B9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4215"/>
            <a:ext cx="12189532" cy="7024255"/>
          </a:xfrm>
          <a:prstGeom prst="rect">
            <a:avLst/>
          </a:prstGeom>
        </p:spPr>
      </p:pic>
      <p:sp>
        <p:nvSpPr>
          <p:cNvPr id="25" name="Rectángulo 24">
            <a:extLst>
              <a:ext uri="{FF2B5EF4-FFF2-40B4-BE49-F238E27FC236}">
                <a16:creationId xmlns:a16="http://schemas.microsoft.com/office/drawing/2014/main" id="{97A036AE-93BD-440E-8D35-70E84404ABCC}"/>
              </a:ext>
            </a:extLst>
          </p:cNvPr>
          <p:cNvSpPr/>
          <p:nvPr/>
        </p:nvSpPr>
        <p:spPr>
          <a:xfrm>
            <a:off x="1359695" y="5557828"/>
            <a:ext cx="45720" cy="1032625"/>
          </a:xfrm>
          <a:prstGeom prst="rect">
            <a:avLst/>
          </a:prstGeom>
          <a:solidFill>
            <a:srgbClr val="FFD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F703D564-E64A-4B6D-9F5C-1FEE063A2DCA}"/>
              </a:ext>
            </a:extLst>
          </p:cNvPr>
          <p:cNvSpPr txBox="1"/>
          <p:nvPr/>
        </p:nvSpPr>
        <p:spPr>
          <a:xfrm>
            <a:off x="1393821" y="5836236"/>
            <a:ext cx="3871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pc="-100" dirty="0">
                <a:solidFill>
                  <a:srgbClr val="FFD63A"/>
                </a:solidFill>
                <a:latin typeface="Exo 2" panose="00000500000000000000" pitchFamily="50" charset="0"/>
              </a:rPr>
              <a:t>DEPARTAMNETAL DE ASOCENTRO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093F6909-E8AD-42B4-ACE7-C9EBE9443AA7}"/>
              </a:ext>
            </a:extLst>
          </p:cNvPr>
          <p:cNvSpPr txBox="1"/>
          <p:nvPr/>
        </p:nvSpPr>
        <p:spPr>
          <a:xfrm>
            <a:off x="1393822" y="5513242"/>
            <a:ext cx="47021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b="1" dirty="0">
                <a:solidFill>
                  <a:schemeClr val="bg1"/>
                </a:solidFill>
                <a:latin typeface="Exo 2" panose="00000500000000000000" pitchFamily="50" charset="0"/>
              </a:rPr>
              <a:t>PR. LIBARDO VACA JARAMILLO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A1E5A1D4-F741-47CC-8F2F-B02EEE2569AD}"/>
              </a:ext>
            </a:extLst>
          </p:cNvPr>
          <p:cNvSpPr txBox="1"/>
          <p:nvPr/>
        </p:nvSpPr>
        <p:spPr>
          <a:xfrm>
            <a:off x="1382555" y="6128795"/>
            <a:ext cx="36425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dirty="0">
                <a:solidFill>
                  <a:schemeClr val="bg1"/>
                </a:solidFill>
                <a:latin typeface="Exo 2 Medium" panose="00000600000000000000" pitchFamily="50" charset="0"/>
              </a:rPr>
              <a:t>Email: minpersonales@asocentro.org</a:t>
            </a:r>
          </a:p>
          <a:p>
            <a:r>
              <a:rPr lang="es-CO" sz="1200" dirty="0">
                <a:solidFill>
                  <a:schemeClr val="bg1"/>
                </a:solidFill>
                <a:latin typeface="Exo 2 Medium" panose="00000600000000000000" pitchFamily="50" charset="0"/>
              </a:rPr>
              <a:t>Tel.: +57 320 5231279</a:t>
            </a:r>
          </a:p>
        </p:txBody>
      </p:sp>
      <p:pic>
        <p:nvPicPr>
          <p:cNvPr id="29" name="Imagen 28" descr="Imagen que contiene Logotipo&#10;&#10;Descripción generada automáticamente">
            <a:extLst>
              <a:ext uri="{FF2B5EF4-FFF2-40B4-BE49-F238E27FC236}">
                <a16:creationId xmlns:a16="http://schemas.microsoft.com/office/drawing/2014/main" id="{DF4EE53C-1F51-4D41-8EEF-499967463C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251" y="5482096"/>
            <a:ext cx="1075808" cy="1159137"/>
          </a:xfrm>
          <a:prstGeom prst="rect">
            <a:avLst/>
          </a:prstGeom>
        </p:spPr>
      </p:pic>
      <p:sp>
        <p:nvSpPr>
          <p:cNvPr id="11" name="Subtítulo 2">
            <a:extLst>
              <a:ext uri="{FF2B5EF4-FFF2-40B4-BE49-F238E27FC236}">
                <a16:creationId xmlns:a16="http://schemas.microsoft.com/office/drawing/2014/main" id="{1E5C69BC-A686-C949-AB8B-F9A0C61F1C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44911" y="3632364"/>
            <a:ext cx="8198178" cy="1605455"/>
          </a:xfrm>
        </p:spPr>
        <p:txBody>
          <a:bodyPr>
            <a:normAutofit/>
          </a:bodyPr>
          <a:lstStyle/>
          <a:p>
            <a:pPr algn="l"/>
            <a:r>
              <a:rPr lang="es-CO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xo 2" panose="00000500000000000000" pitchFamily="50" charset="0"/>
              </a:rPr>
              <a:t>OBJETIVOS BAUTISMALES 2022</a:t>
            </a:r>
          </a:p>
        </p:txBody>
      </p:sp>
    </p:spTree>
    <p:extLst>
      <p:ext uri="{BB962C8B-B14F-4D97-AF65-F5344CB8AC3E}">
        <p14:creationId xmlns:p14="http://schemas.microsoft.com/office/powerpoint/2010/main" val="335989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Patrón de fondo&#10;&#10;Descripción generada automáticamente">
            <a:extLst>
              <a:ext uri="{FF2B5EF4-FFF2-40B4-BE49-F238E27FC236}">
                <a16:creationId xmlns:a16="http://schemas.microsoft.com/office/drawing/2014/main" id="{BB2CF3D1-3EF6-4B34-A434-90F155E242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86"/>
            <a:ext cx="12192000" cy="6856214"/>
          </a:xfrm>
          <a:prstGeom prst="rect">
            <a:avLst/>
          </a:prstGeom>
        </p:spPr>
      </p:pic>
      <p:pic>
        <p:nvPicPr>
          <p:cNvPr id="11" name="Imagen 10" descr="Imagen que contiene sostener, hombre, computadora, surfeando&#10;&#10;Descripción generada automáticamente">
            <a:extLst>
              <a:ext uri="{FF2B5EF4-FFF2-40B4-BE49-F238E27FC236}">
                <a16:creationId xmlns:a16="http://schemas.microsoft.com/office/drawing/2014/main" id="{18C65357-93F1-5D47-826C-FD5251DFD2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398" y="212829"/>
            <a:ext cx="11411203" cy="6432331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B3337609-2F7F-B94C-9764-CF214CCB3397}"/>
              </a:ext>
            </a:extLst>
          </p:cNvPr>
          <p:cNvSpPr/>
          <p:nvPr/>
        </p:nvSpPr>
        <p:spPr>
          <a:xfrm>
            <a:off x="2207172" y="612838"/>
            <a:ext cx="7133493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2400" b="1" i="1" dirty="0">
                <a:solidFill>
                  <a:srgbClr val="002060"/>
                </a:solidFill>
                <a:latin typeface="Exo 2" pitchFamily="2" charset="77"/>
              </a:rPr>
              <a:t>“Ahora es el tiempo cuando todos deben trabajar... ¿Qué contestarán muchos en el día del Señor, cuando él pregunte: ¿Qué habéis hecho por mí, que he dado mi riqueza, mi honor, mi posición y mi vida para salvaros de la ruina? Los que no han hecho nada quedarán sin habla en ese día. Verán el pecado de su descuido. Han robado a Dios el servicio de toda una vida. No han influido en nadie para bien. No han llevado ni un alma a Jesús. Se sentían conformes con no hacer nada por el Maestro; y finalmente no reciben recompensa alguna, sino pérdida eterna. Perecen con los malvados, aunque profesaban ser seguidores de Cristo”</a:t>
            </a:r>
          </a:p>
          <a:p>
            <a:pPr algn="ctr"/>
            <a:r>
              <a:rPr lang="es-CO" sz="2400" b="1" i="1" dirty="0">
                <a:solidFill>
                  <a:srgbClr val="C00000"/>
                </a:solidFill>
                <a:latin typeface="Exo 2" pitchFamily="2" charset="77"/>
              </a:rPr>
              <a:t>CMC 130.1</a:t>
            </a:r>
            <a:endParaRPr lang="es-CO" sz="2400" b="1" i="1" dirty="0">
              <a:solidFill>
                <a:srgbClr val="C00000"/>
              </a:solidFill>
              <a:effectLst/>
              <a:latin typeface="Exo 2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462170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4C63015-E4FB-41C9-8471-2FCEBA031AB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B2F0B33-7FE8-4401-AED1-140B4ABED2F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O" dirty="0"/>
          </a:p>
        </p:txBody>
      </p:sp>
      <p:pic>
        <p:nvPicPr>
          <p:cNvPr id="5" name="Imagen 4" descr="Patrón de fondo&#10;&#10;Descripción generada automáticamente">
            <a:extLst>
              <a:ext uri="{FF2B5EF4-FFF2-40B4-BE49-F238E27FC236}">
                <a16:creationId xmlns:a16="http://schemas.microsoft.com/office/drawing/2014/main" id="{EFB56709-BAD0-4D31-AC44-E34D23180B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358" cy="6858000"/>
          </a:xfrm>
          <a:prstGeom prst="rect">
            <a:avLst/>
          </a:prstGeom>
        </p:spPr>
      </p:pic>
      <p:pic>
        <p:nvPicPr>
          <p:cNvPr id="11" name="Imagen 10" descr="Imagen que contiene Icono&#10;&#10;Descripción generada automáticamente">
            <a:extLst>
              <a:ext uri="{FF2B5EF4-FFF2-40B4-BE49-F238E27FC236}">
                <a16:creationId xmlns:a16="http://schemas.microsoft.com/office/drawing/2014/main" id="{8376F816-0735-415B-95D1-BD2EBE1699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643" y="85985"/>
            <a:ext cx="1993392" cy="1993392"/>
          </a:xfrm>
          <a:prstGeom prst="rect">
            <a:avLst/>
          </a:prstGeom>
        </p:spPr>
      </p:pic>
      <p:pic>
        <p:nvPicPr>
          <p:cNvPr id="13" name="Imagen 12" descr="Logotipo&#10;&#10;Descripción generada automáticamente">
            <a:extLst>
              <a:ext uri="{FF2B5EF4-FFF2-40B4-BE49-F238E27FC236}">
                <a16:creationId xmlns:a16="http://schemas.microsoft.com/office/drawing/2014/main" id="{DD7393F9-69AC-4D96-9ADF-41417BE13D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5657" y="2004378"/>
            <a:ext cx="1600745" cy="840858"/>
          </a:xfrm>
          <a:prstGeom prst="rect">
            <a:avLst/>
          </a:prstGeom>
        </p:spPr>
      </p:pic>
      <p:pic>
        <p:nvPicPr>
          <p:cNvPr id="17" name="Imagen 16" descr="Imagen que contiene Logotipo&#10;&#10;Descripción generada automáticamente">
            <a:extLst>
              <a:ext uri="{FF2B5EF4-FFF2-40B4-BE49-F238E27FC236}">
                <a16:creationId xmlns:a16="http://schemas.microsoft.com/office/drawing/2014/main" id="{624AEAC8-CEBE-42C5-80D7-C2EEE865D6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0041" y="2948297"/>
            <a:ext cx="1631180" cy="653741"/>
          </a:xfrm>
          <a:prstGeom prst="rect">
            <a:avLst/>
          </a:prstGeom>
        </p:spPr>
      </p:pic>
      <p:pic>
        <p:nvPicPr>
          <p:cNvPr id="15" name="Imagen 14" descr="Forma, Rectángulo&#10;&#10;Descripción generada automáticamente">
            <a:extLst>
              <a:ext uri="{FF2B5EF4-FFF2-40B4-BE49-F238E27FC236}">
                <a16:creationId xmlns:a16="http://schemas.microsoft.com/office/drawing/2014/main" id="{EDD6C1D6-D783-4148-B5A7-40228E8633B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388" y="2466528"/>
            <a:ext cx="1591661" cy="603189"/>
          </a:xfrm>
          <a:prstGeom prst="rect">
            <a:avLst/>
          </a:prstGeom>
        </p:spPr>
      </p:pic>
      <p:pic>
        <p:nvPicPr>
          <p:cNvPr id="21" name="Imagen 20" descr="Logotipo&#10;&#10;Descripción generada automáticamente">
            <a:extLst>
              <a:ext uri="{FF2B5EF4-FFF2-40B4-BE49-F238E27FC236}">
                <a16:creationId xmlns:a16="http://schemas.microsoft.com/office/drawing/2014/main" id="{C0DCF48F-455A-44C6-9F5E-AE5A8A89729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1682" y="3086227"/>
            <a:ext cx="2005954" cy="1397513"/>
          </a:xfrm>
          <a:prstGeom prst="rect">
            <a:avLst/>
          </a:prstGeom>
        </p:spPr>
      </p:pic>
      <p:pic>
        <p:nvPicPr>
          <p:cNvPr id="19" name="Imagen 18" descr="Forma, Rectángulo&#10;&#10;Descripción generada automáticamente">
            <a:extLst>
              <a:ext uri="{FF2B5EF4-FFF2-40B4-BE49-F238E27FC236}">
                <a16:creationId xmlns:a16="http://schemas.microsoft.com/office/drawing/2014/main" id="{341EEE81-D65F-42B4-9B9E-1994021CD4B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0198" y="3466148"/>
            <a:ext cx="1372941" cy="713422"/>
          </a:xfrm>
          <a:prstGeom prst="rect">
            <a:avLst/>
          </a:prstGeom>
        </p:spPr>
      </p:pic>
      <p:pic>
        <p:nvPicPr>
          <p:cNvPr id="25" name="Imagen 24">
            <a:extLst>
              <a:ext uri="{FF2B5EF4-FFF2-40B4-BE49-F238E27FC236}">
                <a16:creationId xmlns:a16="http://schemas.microsoft.com/office/drawing/2014/main" id="{6A9D2193-39A9-42FD-BF5C-36904D69C0D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7924" y="3368040"/>
            <a:ext cx="680908" cy="1510665"/>
          </a:xfrm>
          <a:prstGeom prst="rect">
            <a:avLst/>
          </a:prstGeom>
        </p:spPr>
      </p:pic>
      <p:pic>
        <p:nvPicPr>
          <p:cNvPr id="23" name="Imagen 22" descr="Imagen que contiene Logotipo&#10;&#10;Descripción generada automáticamente">
            <a:extLst>
              <a:ext uri="{FF2B5EF4-FFF2-40B4-BE49-F238E27FC236}">
                <a16:creationId xmlns:a16="http://schemas.microsoft.com/office/drawing/2014/main" id="{C9FFF196-962A-413E-BF9D-669937EFDCF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365" y="4023361"/>
            <a:ext cx="1157083" cy="222516"/>
          </a:xfrm>
          <a:prstGeom prst="rect">
            <a:avLst/>
          </a:prstGeom>
        </p:spPr>
      </p:pic>
      <p:pic>
        <p:nvPicPr>
          <p:cNvPr id="29" name="Imagen 28" descr="Imagen que contiene dibujo&#10;&#10;Descripción generada automáticamente">
            <a:extLst>
              <a:ext uri="{FF2B5EF4-FFF2-40B4-BE49-F238E27FC236}">
                <a16:creationId xmlns:a16="http://schemas.microsoft.com/office/drawing/2014/main" id="{E8676D6E-D4CF-4E8E-B210-A555FD3BDFD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7616" y="3368040"/>
            <a:ext cx="1666175" cy="1510665"/>
          </a:xfrm>
          <a:prstGeom prst="rect">
            <a:avLst/>
          </a:prstGeom>
        </p:spPr>
      </p:pic>
      <p:pic>
        <p:nvPicPr>
          <p:cNvPr id="27" name="Imagen 26">
            <a:extLst>
              <a:ext uri="{FF2B5EF4-FFF2-40B4-BE49-F238E27FC236}">
                <a16:creationId xmlns:a16="http://schemas.microsoft.com/office/drawing/2014/main" id="{C7B51891-2721-4FD4-8605-2F0FB48C204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4891" y="4088383"/>
            <a:ext cx="318303" cy="87377"/>
          </a:xfrm>
          <a:prstGeom prst="rect">
            <a:avLst/>
          </a:prstGeom>
        </p:spPr>
      </p:pic>
      <p:pic>
        <p:nvPicPr>
          <p:cNvPr id="31" name="Imagen 30" descr="Interfaz de usuario gráfica&#10;&#10;Descripción generada automáticamente con confianza media">
            <a:extLst>
              <a:ext uri="{FF2B5EF4-FFF2-40B4-BE49-F238E27FC236}">
                <a16:creationId xmlns:a16="http://schemas.microsoft.com/office/drawing/2014/main" id="{D9E59288-EB2B-4ED5-88BA-AD026C4D1B4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8370" y="3466121"/>
            <a:ext cx="453390" cy="1322903"/>
          </a:xfrm>
          <a:prstGeom prst="rect">
            <a:avLst/>
          </a:prstGeom>
        </p:spPr>
      </p:pic>
      <p:pic>
        <p:nvPicPr>
          <p:cNvPr id="35" name="Imagen 34">
            <a:extLst>
              <a:ext uri="{FF2B5EF4-FFF2-40B4-BE49-F238E27FC236}">
                <a16:creationId xmlns:a16="http://schemas.microsoft.com/office/drawing/2014/main" id="{E1637E28-5859-4F93-891C-23DBEEA71F7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7321" y="5061578"/>
            <a:ext cx="1967759" cy="775751"/>
          </a:xfrm>
          <a:prstGeom prst="rect">
            <a:avLst/>
          </a:prstGeom>
        </p:spPr>
      </p:pic>
      <p:pic>
        <p:nvPicPr>
          <p:cNvPr id="33" name="Imagen 32">
            <a:extLst>
              <a:ext uri="{FF2B5EF4-FFF2-40B4-BE49-F238E27FC236}">
                <a16:creationId xmlns:a16="http://schemas.microsoft.com/office/drawing/2014/main" id="{FD3E67D2-5A6B-4DC2-BF12-9CB856E547B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0" y="4240053"/>
            <a:ext cx="83296" cy="944022"/>
          </a:xfrm>
          <a:prstGeom prst="rect">
            <a:avLst/>
          </a:prstGeom>
        </p:spPr>
      </p:pic>
      <p:pic>
        <p:nvPicPr>
          <p:cNvPr id="37" name="Imagen 36">
            <a:extLst>
              <a:ext uri="{FF2B5EF4-FFF2-40B4-BE49-F238E27FC236}">
                <a16:creationId xmlns:a16="http://schemas.microsoft.com/office/drawing/2014/main" id="{77DED2A0-0A42-4094-BAAF-36A640292A0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3025" y="4483740"/>
            <a:ext cx="1882897" cy="1343112"/>
          </a:xfrm>
          <a:prstGeom prst="rect">
            <a:avLst/>
          </a:prstGeom>
        </p:spPr>
      </p:pic>
      <p:pic>
        <p:nvPicPr>
          <p:cNvPr id="40" name="Imagen 39">
            <a:extLst>
              <a:ext uri="{FF2B5EF4-FFF2-40B4-BE49-F238E27FC236}">
                <a16:creationId xmlns:a16="http://schemas.microsoft.com/office/drawing/2014/main" id="{FF97023A-7638-4408-B482-BFB0C6EA8A6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5580" y="5407843"/>
            <a:ext cx="413080" cy="87820"/>
          </a:xfrm>
          <a:prstGeom prst="rect">
            <a:avLst/>
          </a:prstGeom>
        </p:spPr>
      </p:pic>
      <p:pic>
        <p:nvPicPr>
          <p:cNvPr id="44" name="Imagen 43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80668A73-EB26-4880-BC83-DDE8031A8AA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3516" y="4870891"/>
            <a:ext cx="1882897" cy="958911"/>
          </a:xfrm>
          <a:prstGeom prst="rect">
            <a:avLst/>
          </a:prstGeom>
        </p:spPr>
      </p:pic>
      <p:pic>
        <p:nvPicPr>
          <p:cNvPr id="45" name="Imagen 44">
            <a:extLst>
              <a:ext uri="{FF2B5EF4-FFF2-40B4-BE49-F238E27FC236}">
                <a16:creationId xmlns:a16="http://schemas.microsoft.com/office/drawing/2014/main" id="{0E08B59F-430D-4777-AB9F-5E79ACCE72FF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8179" y="5405543"/>
            <a:ext cx="413080" cy="87820"/>
          </a:xfrm>
          <a:prstGeom prst="rect">
            <a:avLst/>
          </a:prstGeom>
        </p:spPr>
      </p:pic>
      <p:pic>
        <p:nvPicPr>
          <p:cNvPr id="48" name="Imagen 47" descr="Logotipo&#10;&#10;Descripción generada automáticamente">
            <a:extLst>
              <a:ext uri="{FF2B5EF4-FFF2-40B4-BE49-F238E27FC236}">
                <a16:creationId xmlns:a16="http://schemas.microsoft.com/office/drawing/2014/main" id="{721E241D-5169-4E7A-8AE2-FA1F612F44E4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317" y="4476224"/>
            <a:ext cx="1875696" cy="1350628"/>
          </a:xfrm>
          <a:prstGeom prst="rect">
            <a:avLst/>
          </a:prstGeom>
        </p:spPr>
      </p:pic>
      <p:pic>
        <p:nvPicPr>
          <p:cNvPr id="49" name="Imagen 48">
            <a:extLst>
              <a:ext uri="{FF2B5EF4-FFF2-40B4-BE49-F238E27FC236}">
                <a16:creationId xmlns:a16="http://schemas.microsoft.com/office/drawing/2014/main" id="{C133C95E-8A23-4112-8F79-F128B41E430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0880" y="5405542"/>
            <a:ext cx="414260" cy="88071"/>
          </a:xfrm>
          <a:prstGeom prst="rect">
            <a:avLst/>
          </a:prstGeom>
        </p:spPr>
      </p:pic>
      <p:pic>
        <p:nvPicPr>
          <p:cNvPr id="53" name="Imagen 52" descr="Imagen que contiene Texto&#10;&#10;Descripción generada automáticamente">
            <a:extLst>
              <a:ext uri="{FF2B5EF4-FFF2-40B4-BE49-F238E27FC236}">
                <a16:creationId xmlns:a16="http://schemas.microsoft.com/office/drawing/2014/main" id="{F8D895B0-8243-438B-99FB-3335E7994996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5585" y="5987140"/>
            <a:ext cx="2513508" cy="745801"/>
          </a:xfrm>
          <a:prstGeom prst="rect">
            <a:avLst/>
          </a:prstGeom>
        </p:spPr>
      </p:pic>
      <p:pic>
        <p:nvPicPr>
          <p:cNvPr id="54" name="Imagen 53" descr="Forma, Rectángulo&#10;&#10;Descripción generada automáticamente">
            <a:extLst>
              <a:ext uri="{FF2B5EF4-FFF2-40B4-BE49-F238E27FC236}">
                <a16:creationId xmlns:a16="http://schemas.microsoft.com/office/drawing/2014/main" id="{8BD01520-C276-4879-B343-D60D6810C9BE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133" y="5707387"/>
            <a:ext cx="1967759" cy="708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650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9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9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8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8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9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9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1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8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0"/>
                            </p:stCondLst>
                            <p:childTnLst>
                              <p:par>
                                <p:cTn id="64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1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9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Patrón de fondo&#10;&#10;Descripción generada automáticamente">
            <a:extLst>
              <a:ext uri="{FF2B5EF4-FFF2-40B4-BE49-F238E27FC236}">
                <a16:creationId xmlns:a16="http://schemas.microsoft.com/office/drawing/2014/main" id="{BB2CF3D1-3EF6-4B34-A434-90F155E242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86"/>
            <a:ext cx="12192000" cy="6856214"/>
          </a:xfrm>
          <a:prstGeom prst="rect">
            <a:avLst/>
          </a:prstGeom>
        </p:spPr>
      </p:pic>
      <p:pic>
        <p:nvPicPr>
          <p:cNvPr id="9" name="Imagen 8" descr="Logotipo&#10;&#10;Descripción generada automáticamente con confianza media">
            <a:extLst>
              <a:ext uri="{FF2B5EF4-FFF2-40B4-BE49-F238E27FC236}">
                <a16:creationId xmlns:a16="http://schemas.microsoft.com/office/drawing/2014/main" id="{C8D2AC42-37E3-4A3E-8696-1BACFD895B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480" y="5835133"/>
            <a:ext cx="2033238" cy="836693"/>
          </a:xfrm>
          <a:prstGeom prst="rect">
            <a:avLst/>
          </a:prstGeom>
        </p:spPr>
      </p:pic>
      <p:sp>
        <p:nvSpPr>
          <p:cNvPr id="25" name="Subtítulo 2">
            <a:extLst>
              <a:ext uri="{FF2B5EF4-FFF2-40B4-BE49-F238E27FC236}">
                <a16:creationId xmlns:a16="http://schemas.microsoft.com/office/drawing/2014/main" id="{2E7B0552-4411-4145-9919-CA486BF7A980}"/>
              </a:ext>
            </a:extLst>
          </p:cNvPr>
          <p:cNvSpPr txBox="1">
            <a:spLocks/>
          </p:cNvSpPr>
          <p:nvPr/>
        </p:nvSpPr>
        <p:spPr>
          <a:xfrm>
            <a:off x="284480" y="2240280"/>
            <a:ext cx="11550869" cy="180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CO" sz="5400" b="1" dirty="0">
                <a:solidFill>
                  <a:schemeClr val="bg1"/>
                </a:solidFill>
                <a:latin typeface="Exo 2" panose="00000500000000000000" pitchFamily="50" charset="0"/>
              </a:rPr>
              <a:t>PELDAÑOS DEL DISCIPULADO</a:t>
            </a:r>
          </a:p>
          <a:p>
            <a:pPr marL="0" indent="0" algn="ctr">
              <a:buNone/>
            </a:pPr>
            <a:r>
              <a:rPr lang="es-CO" sz="3800" b="1" dirty="0">
                <a:solidFill>
                  <a:schemeClr val="bg1"/>
                </a:solidFill>
                <a:latin typeface="Exo 2" panose="00000500000000000000" pitchFamily="50" charset="0"/>
              </a:rPr>
              <a:t>(Tarjeta)</a:t>
            </a:r>
          </a:p>
        </p:txBody>
      </p:sp>
    </p:spTree>
    <p:extLst>
      <p:ext uri="{BB962C8B-B14F-4D97-AF65-F5344CB8AC3E}">
        <p14:creationId xmlns:p14="http://schemas.microsoft.com/office/powerpoint/2010/main" val="1618568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Patrón de fondo&#10;&#10;Descripción generada automáticamente">
            <a:extLst>
              <a:ext uri="{FF2B5EF4-FFF2-40B4-BE49-F238E27FC236}">
                <a16:creationId xmlns:a16="http://schemas.microsoft.com/office/drawing/2014/main" id="{BB2CF3D1-3EF6-4B34-A434-90F155E242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86"/>
            <a:ext cx="12192000" cy="6856214"/>
          </a:xfrm>
          <a:prstGeom prst="rect">
            <a:avLst/>
          </a:prstGeom>
        </p:spPr>
      </p:pic>
      <p:pic>
        <p:nvPicPr>
          <p:cNvPr id="9" name="Imagen 8" descr="Logotipo&#10;&#10;Descripción generada automáticamente con confianza media">
            <a:extLst>
              <a:ext uri="{FF2B5EF4-FFF2-40B4-BE49-F238E27FC236}">
                <a16:creationId xmlns:a16="http://schemas.microsoft.com/office/drawing/2014/main" id="{C8D2AC42-37E3-4A3E-8696-1BACFD895B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480" y="5835133"/>
            <a:ext cx="2033238" cy="836693"/>
          </a:xfrm>
          <a:prstGeom prst="rect">
            <a:avLst/>
          </a:prstGeom>
        </p:spPr>
      </p:pic>
      <p:pic>
        <p:nvPicPr>
          <p:cNvPr id="17" name="Imagen 16" descr="Imagen que contiene edificio, caja, refrigerador, mujer&#10;&#10;Descripción generada automáticamente">
            <a:extLst>
              <a:ext uri="{FF2B5EF4-FFF2-40B4-BE49-F238E27FC236}">
                <a16:creationId xmlns:a16="http://schemas.microsoft.com/office/drawing/2014/main" id="{4339CFE2-3AC9-AE44-B79A-85E74D7DB51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81" t="9362" r="8272" b="11737"/>
          <a:stretch/>
        </p:blipFill>
        <p:spPr>
          <a:xfrm rot="16200000">
            <a:off x="2482746" y="2388324"/>
            <a:ext cx="2856770" cy="1932619"/>
          </a:xfrm>
          <a:prstGeom prst="rect">
            <a:avLst/>
          </a:prstGeom>
        </p:spPr>
      </p:pic>
      <p:pic>
        <p:nvPicPr>
          <p:cNvPr id="19" name="Imagen 18" descr="Imagen que contiene edificio, interior, refrigerador, pequeño&#10;&#10;Descripción generada automáticamente">
            <a:extLst>
              <a:ext uri="{FF2B5EF4-FFF2-40B4-BE49-F238E27FC236}">
                <a16:creationId xmlns:a16="http://schemas.microsoft.com/office/drawing/2014/main" id="{2F477CB2-F88D-6543-ABEB-A94343D9C01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1" t="8408" r="9085" b="7823"/>
          <a:stretch/>
        </p:blipFill>
        <p:spPr>
          <a:xfrm rot="5400000">
            <a:off x="-6282" y="2388326"/>
            <a:ext cx="2856767" cy="1932618"/>
          </a:xfrm>
          <a:prstGeom prst="rect">
            <a:avLst/>
          </a:prstGeom>
        </p:spPr>
      </p:pic>
      <p:pic>
        <p:nvPicPr>
          <p:cNvPr id="21" name="Imagen 20" descr="Imagen que contiene tabla, foto, computadora, caja&#10;&#10;Descripción generada automáticamente">
            <a:extLst>
              <a:ext uri="{FF2B5EF4-FFF2-40B4-BE49-F238E27FC236}">
                <a16:creationId xmlns:a16="http://schemas.microsoft.com/office/drawing/2014/main" id="{DC8CCB79-7AFF-344A-91F9-F30C4CE9044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5948" r="6867" b="7282"/>
          <a:stretch/>
        </p:blipFill>
        <p:spPr>
          <a:xfrm rot="5400000">
            <a:off x="4971774" y="2388324"/>
            <a:ext cx="2856769" cy="1932619"/>
          </a:xfrm>
          <a:prstGeom prst="rect">
            <a:avLst/>
          </a:prstGeom>
        </p:spPr>
      </p:pic>
      <p:pic>
        <p:nvPicPr>
          <p:cNvPr id="23" name="Imagen 22" descr="Imagen que contiene edificio, caja, diferente, tabla&#10;&#10;Descripción generada automáticamente">
            <a:extLst>
              <a:ext uri="{FF2B5EF4-FFF2-40B4-BE49-F238E27FC236}">
                <a16:creationId xmlns:a16="http://schemas.microsoft.com/office/drawing/2014/main" id="{BDE75BBE-FFDB-A848-BD4D-DF02677DABA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3" t="9846" r="7414" b="8923"/>
          <a:stretch/>
        </p:blipFill>
        <p:spPr>
          <a:xfrm rot="5400000">
            <a:off x="7300584" y="2468447"/>
            <a:ext cx="2906117" cy="1821725"/>
          </a:xfrm>
          <a:prstGeom prst="rect">
            <a:avLst/>
          </a:prstGeom>
        </p:spPr>
      </p:pic>
      <p:pic>
        <p:nvPicPr>
          <p:cNvPr id="17410" name="Picture 2" descr="MANUAL EXPLICATIVO">
            <a:extLst>
              <a:ext uri="{FF2B5EF4-FFF2-40B4-BE49-F238E27FC236}">
                <a16:creationId xmlns:a16="http://schemas.microsoft.com/office/drawing/2014/main" id="{68BFD7FD-72EC-7A45-955D-4A7FCFFC324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10090052" y="1926247"/>
            <a:ext cx="1932618" cy="2856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Subtítulo 2">
            <a:extLst>
              <a:ext uri="{FF2B5EF4-FFF2-40B4-BE49-F238E27FC236}">
                <a16:creationId xmlns:a16="http://schemas.microsoft.com/office/drawing/2014/main" id="{2E7B0552-4411-4145-9919-CA486BF7A980}"/>
              </a:ext>
            </a:extLst>
          </p:cNvPr>
          <p:cNvSpPr txBox="1">
            <a:spLocks/>
          </p:cNvSpPr>
          <p:nvPr/>
        </p:nvSpPr>
        <p:spPr>
          <a:xfrm>
            <a:off x="284480" y="602948"/>
            <a:ext cx="11550869" cy="79724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CO" sz="5400" b="1" dirty="0">
                <a:solidFill>
                  <a:schemeClr val="bg1"/>
                </a:solidFill>
                <a:latin typeface="Exo 2" panose="00000500000000000000" pitchFamily="50" charset="0"/>
              </a:rPr>
              <a:t>MATERIALES</a:t>
            </a:r>
          </a:p>
        </p:txBody>
      </p:sp>
    </p:spTree>
    <p:extLst>
      <p:ext uri="{BB962C8B-B14F-4D97-AF65-F5344CB8AC3E}">
        <p14:creationId xmlns:p14="http://schemas.microsoft.com/office/powerpoint/2010/main" val="1033114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Patrón de fondo&#10;&#10;Descripción generada automáticamente">
            <a:extLst>
              <a:ext uri="{FF2B5EF4-FFF2-40B4-BE49-F238E27FC236}">
                <a16:creationId xmlns:a16="http://schemas.microsoft.com/office/drawing/2014/main" id="{BB2CF3D1-3EF6-4B34-A434-90F155E242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3"/>
            <a:ext cx="12192000" cy="6856214"/>
          </a:xfrm>
          <a:prstGeom prst="rect">
            <a:avLst/>
          </a:prstGeom>
        </p:spPr>
      </p:pic>
      <p:pic>
        <p:nvPicPr>
          <p:cNvPr id="9" name="Imagen 8" descr="Logotipo&#10;&#10;Descripción generada automáticamente con confianza media">
            <a:extLst>
              <a:ext uri="{FF2B5EF4-FFF2-40B4-BE49-F238E27FC236}">
                <a16:creationId xmlns:a16="http://schemas.microsoft.com/office/drawing/2014/main" id="{C8D2AC42-37E3-4A3E-8696-1BACFD895B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480" y="5835133"/>
            <a:ext cx="2033238" cy="836693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B6B6FAE5-4B76-1F47-9EE6-DDEB0E5876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1070" y="1875112"/>
            <a:ext cx="2281831" cy="3107771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5395B9DA-4022-D145-A84A-DBE8CE28A8A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795" y="1875112"/>
            <a:ext cx="2301176" cy="3107771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A5D4B089-B55B-7746-8D0B-1522975DBAD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520" y="1875112"/>
            <a:ext cx="2301176" cy="3107771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6BB90BA3-7B56-7D4E-8D18-59C00E7C77C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480" y="1875114"/>
            <a:ext cx="2411970" cy="3107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156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Patrón de fondo&#10;&#10;Descripción generada automáticamente">
            <a:extLst>
              <a:ext uri="{FF2B5EF4-FFF2-40B4-BE49-F238E27FC236}">
                <a16:creationId xmlns:a16="http://schemas.microsoft.com/office/drawing/2014/main" id="{BB2CF3D1-3EF6-4B34-A434-90F155E242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86"/>
            <a:ext cx="12192000" cy="6856214"/>
          </a:xfrm>
          <a:prstGeom prst="rect">
            <a:avLst/>
          </a:prstGeom>
        </p:spPr>
      </p:pic>
      <p:pic>
        <p:nvPicPr>
          <p:cNvPr id="11" name="Imagen 10" descr="Imagen que contiene sostener, hombre, computadora, surfeando&#10;&#10;Descripción generada automáticamente">
            <a:extLst>
              <a:ext uri="{FF2B5EF4-FFF2-40B4-BE49-F238E27FC236}">
                <a16:creationId xmlns:a16="http://schemas.microsoft.com/office/drawing/2014/main" id="{18C65357-93F1-5D47-826C-FD5251DFD2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398" y="212829"/>
            <a:ext cx="11411203" cy="6432331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B3337609-2F7F-B94C-9764-CF214CCB3397}"/>
              </a:ext>
            </a:extLst>
          </p:cNvPr>
          <p:cNvSpPr/>
          <p:nvPr/>
        </p:nvSpPr>
        <p:spPr>
          <a:xfrm>
            <a:off x="2054772" y="876998"/>
            <a:ext cx="789186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altLang="es-CO" sz="2400" i="1" dirty="0">
                <a:solidFill>
                  <a:srgbClr val="002060"/>
                </a:solidFill>
                <a:latin typeface="Exo 2" pitchFamily="2" charset="77"/>
              </a:rPr>
              <a:t>“En cada iglesia debe haber grupos misioneros bien organizados para trabajar en el vecindario de esa iglesia. Poned el yo detrás de vosotros y dejad que Cristo vaya delante como vuestra vida y poder. Dejad que esta obra penetre sin demora y la verdad será como levadura en la tierra. Cuando tales fuerzas comiencen a trabajar en todas nuestras iglesias, habrá </a:t>
            </a:r>
            <a:r>
              <a:rPr lang="es-CO" altLang="es-CO" sz="2400" i="1" u="sng" dirty="0">
                <a:solidFill>
                  <a:srgbClr val="C00000"/>
                </a:solidFill>
                <a:latin typeface="Exo 2" pitchFamily="2" charset="77"/>
              </a:rPr>
              <a:t>un poder renovador, reformador y vigorizante, una reforma de enérgico poder en las iglesias</a:t>
            </a:r>
            <a:r>
              <a:rPr lang="es-CO" altLang="es-CO" sz="2400" i="1" dirty="0">
                <a:solidFill>
                  <a:srgbClr val="002060"/>
                </a:solidFill>
                <a:latin typeface="Exo 2" pitchFamily="2" charset="77"/>
              </a:rPr>
              <a:t>, porque los miembros estarán haciendo la verdadera obra que Dios les ha dado para realizar”.</a:t>
            </a:r>
          </a:p>
          <a:p>
            <a:pPr algn="ctr"/>
            <a:endParaRPr lang="es-CO" altLang="es-CO" sz="2400" i="1" dirty="0"/>
          </a:p>
          <a:p>
            <a:pPr algn="ctr"/>
            <a:r>
              <a:rPr lang="es-CO" altLang="es-CO" sz="2400" b="1" dirty="0">
                <a:solidFill>
                  <a:srgbClr val="C00000"/>
                </a:solidFill>
              </a:rPr>
              <a:t>MB 112.2</a:t>
            </a:r>
          </a:p>
          <a:p>
            <a:pPr algn="ctr"/>
            <a:endParaRPr lang="es-CO" sz="2400" b="1" i="1" dirty="0">
              <a:solidFill>
                <a:srgbClr val="C00000"/>
              </a:solidFill>
              <a:latin typeface="Exo 2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224735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Patrón de fondo&#10;&#10;Descripción generada automáticamente">
            <a:extLst>
              <a:ext uri="{FF2B5EF4-FFF2-40B4-BE49-F238E27FC236}">
                <a16:creationId xmlns:a16="http://schemas.microsoft.com/office/drawing/2014/main" id="{BB2CF3D1-3EF6-4B34-A434-90F155E242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3"/>
            <a:ext cx="12192000" cy="6856214"/>
          </a:xfrm>
          <a:prstGeom prst="rect">
            <a:avLst/>
          </a:prstGeom>
        </p:spPr>
      </p:pic>
      <p:pic>
        <p:nvPicPr>
          <p:cNvPr id="6" name="Imagen 5" descr="Imagen que contiene sostener, hombre, computadora, surfeando&#10;&#10;Descripción generada automáticamente">
            <a:extLst>
              <a:ext uri="{FF2B5EF4-FFF2-40B4-BE49-F238E27FC236}">
                <a16:creationId xmlns:a16="http://schemas.microsoft.com/office/drawing/2014/main" id="{0CFAA302-5572-42D1-8B0D-185E392CC7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93"/>
            <a:ext cx="12195176" cy="6858000"/>
          </a:xfrm>
          <a:prstGeom prst="rect">
            <a:avLst/>
          </a:prstGeom>
        </p:spPr>
      </p:pic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91CF97BB-313B-F344-9135-CE993491E1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5565153"/>
              </p:ext>
            </p:extLst>
          </p:nvPr>
        </p:nvGraphicFramePr>
        <p:xfrm>
          <a:off x="2018686" y="2011680"/>
          <a:ext cx="8364833" cy="327760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14985">
                  <a:extLst>
                    <a:ext uri="{9D8B030D-6E8A-4147-A177-3AD203B41FA5}">
                      <a16:colId xmlns:a16="http://schemas.microsoft.com/office/drawing/2014/main" val="1320196239"/>
                    </a:ext>
                  </a:extLst>
                </a:gridCol>
                <a:gridCol w="2205175">
                  <a:extLst>
                    <a:ext uri="{9D8B030D-6E8A-4147-A177-3AD203B41FA5}">
                      <a16:colId xmlns:a16="http://schemas.microsoft.com/office/drawing/2014/main" val="3712570274"/>
                    </a:ext>
                  </a:extLst>
                </a:gridCol>
                <a:gridCol w="1711800">
                  <a:extLst>
                    <a:ext uri="{9D8B030D-6E8A-4147-A177-3AD203B41FA5}">
                      <a16:colId xmlns:a16="http://schemas.microsoft.com/office/drawing/2014/main" val="631090027"/>
                    </a:ext>
                  </a:extLst>
                </a:gridCol>
                <a:gridCol w="1219196">
                  <a:extLst>
                    <a:ext uri="{9D8B030D-6E8A-4147-A177-3AD203B41FA5}">
                      <a16:colId xmlns:a16="http://schemas.microsoft.com/office/drawing/2014/main" val="3848034581"/>
                    </a:ext>
                  </a:extLst>
                </a:gridCol>
                <a:gridCol w="845601">
                  <a:extLst>
                    <a:ext uri="{9D8B030D-6E8A-4147-A177-3AD203B41FA5}">
                      <a16:colId xmlns:a16="http://schemas.microsoft.com/office/drawing/2014/main" val="477130269"/>
                    </a:ext>
                  </a:extLst>
                </a:gridCol>
                <a:gridCol w="845601">
                  <a:extLst>
                    <a:ext uri="{9D8B030D-6E8A-4147-A177-3AD203B41FA5}">
                      <a16:colId xmlns:a16="http://schemas.microsoft.com/office/drawing/2014/main" val="3086901675"/>
                    </a:ext>
                  </a:extLst>
                </a:gridCol>
                <a:gridCol w="922475">
                  <a:extLst>
                    <a:ext uri="{9D8B030D-6E8A-4147-A177-3AD203B41FA5}">
                      <a16:colId xmlns:a16="http://schemas.microsoft.com/office/drawing/2014/main" val="289756466"/>
                    </a:ext>
                  </a:extLst>
                </a:gridCol>
              </a:tblGrid>
              <a:tr h="432645">
                <a:tc>
                  <a:txBody>
                    <a:bodyPr/>
                    <a:lstStyle/>
                    <a:p>
                      <a:pPr algn="ctr" fontAlgn="b"/>
                      <a:r>
                        <a:rPr lang="es-CO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Nº</a:t>
                      </a:r>
                    </a:p>
                  </a:txBody>
                  <a:tcPr marL="9525" marR="9525" marT="9525" marB="0" anchor="b">
                    <a:solidFill>
                      <a:srgbClr val="09475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DISTRITO</a:t>
                      </a:r>
                    </a:p>
                  </a:txBody>
                  <a:tcPr marL="9525" marR="9525" marT="9525" marB="0" anchor="b">
                    <a:solidFill>
                      <a:srgbClr val="09475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PASTOR</a:t>
                      </a:r>
                    </a:p>
                  </a:txBody>
                  <a:tcPr marL="9525" marR="9525" marT="9525" marB="0" anchor="b">
                    <a:solidFill>
                      <a:srgbClr val="09475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BLANCO</a:t>
                      </a:r>
                    </a:p>
                  </a:txBody>
                  <a:tcPr marL="9525" marR="9525" marT="9525" marB="0" anchor="b">
                    <a:solidFill>
                      <a:srgbClr val="09475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b">
                    <a:solidFill>
                      <a:srgbClr val="09475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FALTA</a:t>
                      </a:r>
                    </a:p>
                  </a:txBody>
                  <a:tcPr marL="9525" marR="9525" marT="9525" marB="0" anchor="b">
                    <a:solidFill>
                      <a:srgbClr val="09475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9525" marR="9525" marT="9525" marB="0" anchor="b">
                    <a:solidFill>
                      <a:srgbClr val="09475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280223"/>
                  </a:ext>
                </a:extLst>
              </a:tr>
              <a:tr h="306784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  <a:latin typeface="Exo 2" pitchFamily="2" charset="77"/>
                        </a:rPr>
                        <a:t>1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u="none" strike="noStrike" dirty="0">
                          <a:effectLst/>
                          <a:latin typeface="Exo 2" pitchFamily="2" charset="77"/>
                        </a:rPr>
                        <a:t>ARBOLETES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u="none" strike="noStrike">
                          <a:effectLst/>
                          <a:latin typeface="Exo 2" pitchFamily="2" charset="77"/>
                        </a:rPr>
                        <a:t>JADER SANCHEZ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  <a:latin typeface="Exo 2" pitchFamily="2" charset="77"/>
                        </a:rPr>
                        <a:t>117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  <a:latin typeface="Exo 2" pitchFamily="2" charset="77"/>
                        </a:rPr>
                        <a:t>69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  <a:latin typeface="Exo 2" pitchFamily="2" charset="77"/>
                        </a:rPr>
                        <a:t>48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  <a:latin typeface="Exo 2" pitchFamily="2" charset="77"/>
                        </a:rPr>
                        <a:t>41%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0167520"/>
                  </a:ext>
                </a:extLst>
              </a:tr>
              <a:tr h="306784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  <a:latin typeface="Exo 2" pitchFamily="2" charset="77"/>
                        </a:rPr>
                        <a:t>2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u="none" strike="noStrike" dirty="0">
                          <a:effectLst/>
                          <a:latin typeface="Exo 2" pitchFamily="2" charset="77"/>
                        </a:rPr>
                        <a:t>NECOCLI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u="none" strike="noStrike" dirty="0">
                          <a:effectLst/>
                          <a:latin typeface="Exo 2" pitchFamily="2" charset="77"/>
                        </a:rPr>
                        <a:t>DAVID SENIOR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  <a:latin typeface="Exo 2" pitchFamily="2" charset="77"/>
                        </a:rPr>
                        <a:t>103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  <a:latin typeface="Exo 2" pitchFamily="2" charset="77"/>
                        </a:rPr>
                        <a:t>121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  <a:latin typeface="Exo 2" pitchFamily="2" charset="77"/>
                        </a:rPr>
                        <a:t>-18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>
                          <a:effectLst/>
                          <a:latin typeface="Exo 2" pitchFamily="2" charset="77"/>
                        </a:rPr>
                        <a:t>-18%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1251167"/>
                  </a:ext>
                </a:extLst>
              </a:tr>
              <a:tr h="306784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  <a:latin typeface="Exo 2" pitchFamily="2" charset="77"/>
                        </a:rPr>
                        <a:t>3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u="none" strike="noStrike">
                          <a:effectLst/>
                          <a:latin typeface="Exo 2" pitchFamily="2" charset="77"/>
                        </a:rPr>
                        <a:t>CARIBE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u="none" strike="noStrike">
                          <a:effectLst/>
                          <a:latin typeface="Exo 2" pitchFamily="2" charset="77"/>
                        </a:rPr>
                        <a:t>CARLOS LUGO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>
                          <a:effectLst/>
                          <a:latin typeface="Exo 2" pitchFamily="2" charset="77"/>
                        </a:rPr>
                        <a:t>83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>
                          <a:effectLst/>
                          <a:latin typeface="Exo 2" pitchFamily="2" charset="77"/>
                        </a:rPr>
                        <a:t>100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  <a:latin typeface="Exo 2" pitchFamily="2" charset="77"/>
                        </a:rPr>
                        <a:t>-17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  <a:latin typeface="Exo 2" pitchFamily="2" charset="77"/>
                        </a:rPr>
                        <a:t>-21%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4105168"/>
                  </a:ext>
                </a:extLst>
              </a:tr>
              <a:tr h="306784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  <a:latin typeface="Exo 2" pitchFamily="2" charset="77"/>
                        </a:rPr>
                        <a:t>4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u="none" strike="noStrike" dirty="0">
                          <a:effectLst/>
                          <a:latin typeface="Exo 2" pitchFamily="2" charset="77"/>
                        </a:rPr>
                        <a:t>TURBO CENTRAL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u="none" strike="noStrike" dirty="0">
                          <a:effectLst/>
                          <a:latin typeface="Exo 2" pitchFamily="2" charset="77"/>
                        </a:rPr>
                        <a:t>ELBER MARQUEZ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>
                          <a:effectLst/>
                          <a:latin typeface="Exo 2" pitchFamily="2" charset="77"/>
                        </a:rPr>
                        <a:t>107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>
                          <a:effectLst/>
                          <a:latin typeface="Exo 2" pitchFamily="2" charset="77"/>
                        </a:rPr>
                        <a:t>26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>
                          <a:effectLst/>
                          <a:latin typeface="Exo 2" pitchFamily="2" charset="77"/>
                        </a:rPr>
                        <a:t>81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>
                          <a:effectLst/>
                          <a:latin typeface="Exo 2" pitchFamily="2" charset="77"/>
                        </a:rPr>
                        <a:t>76%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4669729"/>
                  </a:ext>
                </a:extLst>
              </a:tr>
              <a:tr h="306784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  <a:latin typeface="Exo 2" pitchFamily="2" charset="77"/>
                        </a:rPr>
                        <a:t>5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u="none" strike="noStrike" dirty="0">
                          <a:effectLst/>
                          <a:latin typeface="Exo 2" pitchFamily="2" charset="77"/>
                        </a:rPr>
                        <a:t>TURBO ENMANUEL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u="none" strike="noStrike" dirty="0">
                          <a:effectLst/>
                          <a:latin typeface="Exo 2" pitchFamily="2" charset="77"/>
                        </a:rPr>
                        <a:t>WALNER PALACIO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  <a:latin typeface="Exo 2" pitchFamily="2" charset="77"/>
                        </a:rPr>
                        <a:t>102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50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  <a:latin typeface="Exo 2" pitchFamily="2" charset="77"/>
                        </a:rPr>
                        <a:t>52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  <a:latin typeface="Exo 2" pitchFamily="2" charset="77"/>
                        </a:rPr>
                        <a:t>51%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5579957"/>
                  </a:ext>
                </a:extLst>
              </a:tr>
              <a:tr h="306784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  <a:latin typeface="Exo 2" pitchFamily="2" charset="77"/>
                        </a:rPr>
                        <a:t>6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u="none" strike="noStrike">
                          <a:effectLst/>
                          <a:latin typeface="Exo 2" pitchFamily="2" charset="77"/>
                        </a:rPr>
                        <a:t>DARIEN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u="none" strike="noStrike">
                          <a:effectLst/>
                          <a:latin typeface="Exo 2" pitchFamily="2" charset="77"/>
                        </a:rPr>
                        <a:t>IVERTH CUESTA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  <a:latin typeface="Exo 2" pitchFamily="2" charset="77"/>
                        </a:rPr>
                        <a:t>70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  <a:latin typeface="Exo 2" pitchFamily="2" charset="77"/>
                        </a:rPr>
                        <a:t>54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  <a:latin typeface="Exo 2" pitchFamily="2" charset="77"/>
                        </a:rPr>
                        <a:t>16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  <a:latin typeface="Exo 2" pitchFamily="2" charset="77"/>
                        </a:rPr>
                        <a:t>253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3779495"/>
                  </a:ext>
                </a:extLst>
              </a:tr>
              <a:tr h="306784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  <a:latin typeface="Exo 2" pitchFamily="2" charset="77"/>
                        </a:rPr>
                        <a:t>7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u="none" strike="noStrike">
                          <a:effectLst/>
                          <a:latin typeface="Exo 2" pitchFamily="2" charset="77"/>
                        </a:rPr>
                        <a:t>SAN PEDRO DE URABA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u="none" strike="noStrike">
                          <a:effectLst/>
                          <a:latin typeface="Exo 2" pitchFamily="2" charset="77"/>
                        </a:rPr>
                        <a:t>MARIO MONTES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>
                          <a:effectLst/>
                          <a:latin typeface="Exo 2" pitchFamily="2" charset="77"/>
                        </a:rPr>
                        <a:t>71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29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42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  <a:latin typeface="Exo 2" pitchFamily="2" charset="77"/>
                        </a:rPr>
                        <a:t>59%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3042823"/>
                  </a:ext>
                </a:extLst>
              </a:tr>
              <a:tr h="306784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u="none" strike="noStrike">
                          <a:effectLst/>
                          <a:latin typeface="Exo 2" pitchFamily="2" charset="77"/>
                        </a:rPr>
                        <a:t> 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u="none" strike="noStrike">
                          <a:effectLst/>
                          <a:latin typeface="Exo 2" pitchFamily="2" charset="77"/>
                        </a:rPr>
                        <a:t> 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u="none" strike="noStrike">
                          <a:effectLst/>
                          <a:latin typeface="Exo 2" pitchFamily="2" charset="77"/>
                        </a:rPr>
                        <a:t> 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u="none" strike="noStrike">
                          <a:effectLst/>
                          <a:latin typeface="Exo 2" pitchFamily="2" charset="77"/>
                        </a:rPr>
                        <a:t> 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u="none" strike="noStrike" dirty="0">
                          <a:effectLst/>
                          <a:latin typeface="Exo 2" pitchFamily="2" charset="77"/>
                        </a:rPr>
                        <a:t> 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u="none" strike="noStrike" dirty="0">
                          <a:effectLst/>
                          <a:latin typeface="Exo 2" pitchFamily="2" charset="77"/>
                        </a:rPr>
                        <a:t> 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u="none" strike="noStrike" dirty="0">
                          <a:effectLst/>
                          <a:latin typeface="Exo 2" pitchFamily="2" charset="77"/>
                        </a:rPr>
                        <a:t> 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078512"/>
                  </a:ext>
                </a:extLst>
              </a:tr>
              <a:tr h="39069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u="none" strike="noStrike">
                          <a:effectLst/>
                          <a:latin typeface="Exo 2" pitchFamily="2" charset="77"/>
                        </a:rPr>
                        <a:t> 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u="none" strike="noStrike" dirty="0">
                          <a:effectLst/>
                          <a:latin typeface="Exo 2" pitchFamily="2" charset="77"/>
                        </a:rPr>
                        <a:t>TOTAL ZONA </a:t>
                      </a:r>
                      <a:endParaRPr lang="es-CO" sz="1600" b="1" i="0" u="none" strike="noStrike" dirty="0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u="none" strike="noStrike" dirty="0">
                          <a:effectLst/>
                          <a:latin typeface="Exo 2" pitchFamily="2" charset="77"/>
                        </a:rPr>
                        <a:t> 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800" b="1" u="none" strike="noStrike" dirty="0">
                          <a:effectLst/>
                          <a:latin typeface="Exo 2" pitchFamily="2" charset="77"/>
                        </a:rPr>
                        <a:t>652</a:t>
                      </a:r>
                      <a:endParaRPr lang="es-CO" sz="1800" b="1" i="0" u="none" strike="noStrike" dirty="0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800" b="1" u="none" strike="noStrike" dirty="0">
                          <a:effectLst/>
                          <a:latin typeface="Exo 2" pitchFamily="2" charset="77"/>
                        </a:rPr>
                        <a:t>449</a:t>
                      </a:r>
                      <a:endParaRPr lang="es-CO" sz="1800" b="1" i="0" u="none" strike="noStrike" dirty="0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800" b="1" u="none" strike="noStrike" dirty="0">
                          <a:effectLst/>
                          <a:latin typeface="Exo 2" pitchFamily="2" charset="77"/>
                        </a:rPr>
                        <a:t>203</a:t>
                      </a:r>
                      <a:endParaRPr lang="es-CO" sz="1800" b="1" i="0" u="none" strike="noStrike" dirty="0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800" b="1" u="none" strike="noStrike" dirty="0">
                          <a:effectLst/>
                          <a:latin typeface="Exo 2" pitchFamily="2" charset="77"/>
                        </a:rPr>
                        <a:t>59%</a:t>
                      </a:r>
                      <a:endParaRPr lang="es-CO" sz="1800" b="1" i="0" u="none" strike="noStrike" dirty="0">
                        <a:solidFill>
                          <a:srgbClr val="000000"/>
                        </a:solidFill>
                        <a:effectLst/>
                        <a:latin typeface="Exo 2" pitchFamily="2" charset="77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842392215"/>
                  </a:ext>
                </a:extLst>
              </a:tr>
            </a:tbl>
          </a:graphicData>
        </a:graphic>
      </p:graphicFrame>
      <p:sp>
        <p:nvSpPr>
          <p:cNvPr id="11" name="Subtítulo 2">
            <a:extLst>
              <a:ext uri="{FF2B5EF4-FFF2-40B4-BE49-F238E27FC236}">
                <a16:creationId xmlns:a16="http://schemas.microsoft.com/office/drawing/2014/main" id="{C9C86F15-8E75-DD4F-A738-39DC54FCEDD0}"/>
              </a:ext>
            </a:extLst>
          </p:cNvPr>
          <p:cNvSpPr txBox="1">
            <a:spLocks/>
          </p:cNvSpPr>
          <p:nvPr/>
        </p:nvSpPr>
        <p:spPr>
          <a:xfrm>
            <a:off x="320564" y="874220"/>
            <a:ext cx="11550869" cy="7972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CO" sz="4000" b="1" dirty="0">
                <a:solidFill>
                  <a:srgbClr val="09475C"/>
                </a:solidFill>
                <a:latin typeface="Exo 2" panose="00000500000000000000" pitchFamily="50" charset="0"/>
              </a:rPr>
              <a:t>BAUTISMOS ZONA NORTE DE URABA</a:t>
            </a:r>
          </a:p>
        </p:txBody>
      </p:sp>
    </p:spTree>
    <p:extLst>
      <p:ext uri="{BB962C8B-B14F-4D97-AF65-F5344CB8AC3E}">
        <p14:creationId xmlns:p14="http://schemas.microsoft.com/office/powerpoint/2010/main" val="2221974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Patrón de fondo&#10;&#10;Descripción generada automáticamente">
            <a:extLst>
              <a:ext uri="{FF2B5EF4-FFF2-40B4-BE49-F238E27FC236}">
                <a16:creationId xmlns:a16="http://schemas.microsoft.com/office/drawing/2014/main" id="{BB2CF3D1-3EF6-4B34-A434-90F155E242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3"/>
            <a:ext cx="12192000" cy="6856214"/>
          </a:xfrm>
          <a:prstGeom prst="rect">
            <a:avLst/>
          </a:prstGeom>
        </p:spPr>
      </p:pic>
      <p:pic>
        <p:nvPicPr>
          <p:cNvPr id="6" name="Imagen 5" descr="Imagen que contiene sostener, hombre, computadora, surfeando&#10;&#10;Descripción generada automáticamente">
            <a:extLst>
              <a:ext uri="{FF2B5EF4-FFF2-40B4-BE49-F238E27FC236}">
                <a16:creationId xmlns:a16="http://schemas.microsoft.com/office/drawing/2014/main" id="{0CFAA302-5572-42D1-8B0D-185E392CC7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93"/>
            <a:ext cx="12195176" cy="6858000"/>
          </a:xfrm>
          <a:prstGeom prst="rect">
            <a:avLst/>
          </a:prstGeom>
        </p:spPr>
      </p:pic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91CF97BB-313B-F344-9135-CE993491E1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1621107"/>
              </p:ext>
            </p:extLst>
          </p:nvPr>
        </p:nvGraphicFramePr>
        <p:xfrm>
          <a:off x="2262526" y="1940560"/>
          <a:ext cx="7866995" cy="361696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78384">
                  <a:extLst>
                    <a:ext uri="{9D8B030D-6E8A-4147-A177-3AD203B41FA5}">
                      <a16:colId xmlns:a16="http://schemas.microsoft.com/office/drawing/2014/main" val="1320196239"/>
                    </a:ext>
                  </a:extLst>
                </a:gridCol>
                <a:gridCol w="1877035">
                  <a:extLst>
                    <a:ext uri="{9D8B030D-6E8A-4147-A177-3AD203B41FA5}">
                      <a16:colId xmlns:a16="http://schemas.microsoft.com/office/drawing/2014/main" val="3712570274"/>
                    </a:ext>
                  </a:extLst>
                </a:gridCol>
                <a:gridCol w="1899476">
                  <a:extLst>
                    <a:ext uri="{9D8B030D-6E8A-4147-A177-3AD203B41FA5}">
                      <a16:colId xmlns:a16="http://schemas.microsoft.com/office/drawing/2014/main" val="631090027"/>
                    </a:ext>
                  </a:extLst>
                </a:gridCol>
                <a:gridCol w="1053977">
                  <a:extLst>
                    <a:ext uri="{9D8B030D-6E8A-4147-A177-3AD203B41FA5}">
                      <a16:colId xmlns:a16="http://schemas.microsoft.com/office/drawing/2014/main" val="3848034581"/>
                    </a:ext>
                  </a:extLst>
                </a:gridCol>
                <a:gridCol w="795275">
                  <a:extLst>
                    <a:ext uri="{9D8B030D-6E8A-4147-A177-3AD203B41FA5}">
                      <a16:colId xmlns:a16="http://schemas.microsoft.com/office/drawing/2014/main" val="477130269"/>
                    </a:ext>
                  </a:extLst>
                </a:gridCol>
                <a:gridCol w="795275">
                  <a:extLst>
                    <a:ext uri="{9D8B030D-6E8A-4147-A177-3AD203B41FA5}">
                      <a16:colId xmlns:a16="http://schemas.microsoft.com/office/drawing/2014/main" val="3086901675"/>
                    </a:ext>
                  </a:extLst>
                </a:gridCol>
                <a:gridCol w="867573">
                  <a:extLst>
                    <a:ext uri="{9D8B030D-6E8A-4147-A177-3AD203B41FA5}">
                      <a16:colId xmlns:a16="http://schemas.microsoft.com/office/drawing/2014/main" val="289756466"/>
                    </a:ext>
                  </a:extLst>
                </a:gridCol>
              </a:tblGrid>
              <a:tr h="436575">
                <a:tc>
                  <a:txBody>
                    <a:bodyPr/>
                    <a:lstStyle/>
                    <a:p>
                      <a:pPr algn="ctr" fontAlgn="b"/>
                      <a:r>
                        <a:rPr lang="es-CO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Nº</a:t>
                      </a:r>
                    </a:p>
                  </a:txBody>
                  <a:tcPr marL="9525" marR="9525" marT="9525" marB="0" anchor="b">
                    <a:solidFill>
                      <a:srgbClr val="09475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DISTRITO</a:t>
                      </a:r>
                    </a:p>
                  </a:txBody>
                  <a:tcPr marL="9525" marR="9525" marT="9525" marB="0" anchor="b">
                    <a:solidFill>
                      <a:srgbClr val="09475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PASTOR</a:t>
                      </a:r>
                    </a:p>
                  </a:txBody>
                  <a:tcPr marL="9525" marR="9525" marT="9525" marB="0" anchor="b">
                    <a:solidFill>
                      <a:srgbClr val="09475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BLANCO</a:t>
                      </a:r>
                    </a:p>
                  </a:txBody>
                  <a:tcPr marL="9525" marR="9525" marT="9525" marB="0" anchor="b">
                    <a:solidFill>
                      <a:srgbClr val="09475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b">
                    <a:solidFill>
                      <a:srgbClr val="09475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FALTA</a:t>
                      </a:r>
                    </a:p>
                  </a:txBody>
                  <a:tcPr marL="9525" marR="9525" marT="9525" marB="0" anchor="b">
                    <a:solidFill>
                      <a:srgbClr val="09475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</a:p>
                  </a:txBody>
                  <a:tcPr marL="9525" marR="9525" marT="9525" marB="0" anchor="b">
                    <a:solidFill>
                      <a:srgbClr val="09475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280223"/>
                  </a:ext>
                </a:extLst>
              </a:tr>
              <a:tr h="309572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8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CURRULAO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OBLIS HERNANADEZ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93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148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-55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-58%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0167520"/>
                  </a:ext>
                </a:extLst>
              </a:tr>
              <a:tr h="309572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9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APARTADO CENTRAL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MANUEL POLO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76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33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43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56%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155010"/>
                  </a:ext>
                </a:extLst>
              </a:tr>
              <a:tr h="309572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10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NUEVA. SION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VICTORIANO P.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84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18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66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79%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1251167"/>
                  </a:ext>
                </a:extLst>
              </a:tr>
              <a:tr h="309572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11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CAREPA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RICHAR RINCON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59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60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-1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-2%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4105168"/>
                  </a:ext>
                </a:extLst>
              </a:tr>
              <a:tr h="309572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12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CHIGORODO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ABEL BARBOSA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95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51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44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46%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4669729"/>
                  </a:ext>
                </a:extLst>
              </a:tr>
              <a:tr h="309572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13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SUR DE URABA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DANIEL GUIZA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97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37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60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62%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5579957"/>
                  </a:ext>
                </a:extLst>
              </a:tr>
              <a:tr h="309572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14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BAJIRA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DAINER RODRIGUEZ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117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71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46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39%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3779495"/>
                  </a:ext>
                </a:extLst>
              </a:tr>
              <a:tr h="309572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15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PIEDRAS BLANCAS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CARLOS REYES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26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33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-7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-28%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3042823"/>
                  </a:ext>
                </a:extLst>
              </a:tr>
              <a:tr h="309572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078512"/>
                  </a:ext>
                </a:extLst>
              </a:tr>
              <a:tr h="394240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TOTAL ZONA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645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451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194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30%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842392215"/>
                  </a:ext>
                </a:extLst>
              </a:tr>
            </a:tbl>
          </a:graphicData>
        </a:graphic>
      </p:graphicFrame>
      <p:sp>
        <p:nvSpPr>
          <p:cNvPr id="11" name="Subtítulo 2">
            <a:extLst>
              <a:ext uri="{FF2B5EF4-FFF2-40B4-BE49-F238E27FC236}">
                <a16:creationId xmlns:a16="http://schemas.microsoft.com/office/drawing/2014/main" id="{C9C86F15-8E75-DD4F-A738-39DC54FCEDD0}"/>
              </a:ext>
            </a:extLst>
          </p:cNvPr>
          <p:cNvSpPr txBox="1">
            <a:spLocks/>
          </p:cNvSpPr>
          <p:nvPr/>
        </p:nvSpPr>
        <p:spPr>
          <a:xfrm>
            <a:off x="320564" y="874220"/>
            <a:ext cx="11550869" cy="7972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CO" sz="4000" b="1" dirty="0">
                <a:solidFill>
                  <a:srgbClr val="09475C"/>
                </a:solidFill>
                <a:latin typeface="Exo 2" panose="00000500000000000000" pitchFamily="50" charset="0"/>
              </a:rPr>
              <a:t>BAUTISMOS ZONA SUR DE URABA</a:t>
            </a:r>
          </a:p>
        </p:txBody>
      </p:sp>
    </p:spTree>
    <p:extLst>
      <p:ext uri="{BB962C8B-B14F-4D97-AF65-F5344CB8AC3E}">
        <p14:creationId xmlns:p14="http://schemas.microsoft.com/office/powerpoint/2010/main" val="2866868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 descr="Patrón de fondo&#10;&#10;Descripción generada automáticamente">
            <a:extLst>
              <a:ext uri="{FF2B5EF4-FFF2-40B4-BE49-F238E27FC236}">
                <a16:creationId xmlns:a16="http://schemas.microsoft.com/office/drawing/2014/main" id="{70FE0D34-7EAC-4D58-9C57-498A1DEF60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Subtítulo 2">
            <a:extLst>
              <a:ext uri="{FF2B5EF4-FFF2-40B4-BE49-F238E27FC236}">
                <a16:creationId xmlns:a16="http://schemas.microsoft.com/office/drawing/2014/main" id="{6296D8DA-4976-4F9E-AC71-26EB8133EE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84569" y="6350726"/>
            <a:ext cx="3222861" cy="381832"/>
          </a:xfrm>
        </p:spPr>
        <p:txBody>
          <a:bodyPr>
            <a:normAutofit fontScale="92500" lnSpcReduction="10000"/>
          </a:bodyPr>
          <a:lstStyle/>
          <a:p>
            <a:r>
              <a:rPr lang="es-CO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xo 2" panose="00000500000000000000" pitchFamily="50" charset="0"/>
              </a:rPr>
              <a:t>www.asocentro.org</a:t>
            </a:r>
          </a:p>
        </p:txBody>
      </p:sp>
      <p:pic>
        <p:nvPicPr>
          <p:cNvPr id="5" name="Imagen 4" descr="Logotipo&#10;&#10;Descripción generada automáticamente con confianza media">
            <a:extLst>
              <a:ext uri="{FF2B5EF4-FFF2-40B4-BE49-F238E27FC236}">
                <a16:creationId xmlns:a16="http://schemas.microsoft.com/office/drawing/2014/main" id="{9D5197B6-F6FF-2044-9C38-7AC9ED5DB5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309" y="1289382"/>
            <a:ext cx="7501503" cy="308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070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 descr="Patrón de fondo&#10;&#10;Descripción generada automáticamente">
            <a:extLst>
              <a:ext uri="{FF2B5EF4-FFF2-40B4-BE49-F238E27FC236}">
                <a16:creationId xmlns:a16="http://schemas.microsoft.com/office/drawing/2014/main" id="{70FE0D34-7EAC-4D58-9C57-498A1DEF60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"/>
            <a:ext cx="12192000" cy="6858000"/>
          </a:xfrm>
          <a:prstGeom prst="rect">
            <a:avLst/>
          </a:prstGeom>
        </p:spPr>
      </p:pic>
      <p:pic>
        <p:nvPicPr>
          <p:cNvPr id="7" name="Imagen 6" descr="Imagen que contiene sostener, hombre, computadora, surfeando&#10;&#10;Descripción generada automáticamente">
            <a:extLst>
              <a:ext uri="{FF2B5EF4-FFF2-40B4-BE49-F238E27FC236}">
                <a16:creationId xmlns:a16="http://schemas.microsoft.com/office/drawing/2014/main" id="{2714B684-FC7A-8D4F-B4FE-0826F46288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821" y="1930400"/>
            <a:ext cx="11406358" cy="4713394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632397A3-C24B-724B-A132-1DA96AC49FA3}"/>
              </a:ext>
            </a:extLst>
          </p:cNvPr>
          <p:cNvSpPr txBox="1"/>
          <p:nvPr/>
        </p:nvSpPr>
        <p:spPr>
          <a:xfrm>
            <a:off x="1549400" y="587621"/>
            <a:ext cx="103987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5400" b="1" dirty="0">
                <a:solidFill>
                  <a:schemeClr val="bg1"/>
                </a:solidFill>
                <a:latin typeface="Exo 2 Semi Bold" pitchFamily="2" charset="77"/>
              </a:rPr>
              <a:t>CONCEPTOS DE DISCIPULADO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CDEDC9E1-ED65-B147-83B6-235989E8F2EF}"/>
              </a:ext>
            </a:extLst>
          </p:cNvPr>
          <p:cNvSpPr/>
          <p:nvPr/>
        </p:nvSpPr>
        <p:spPr>
          <a:xfrm>
            <a:off x="949960" y="2312098"/>
            <a:ext cx="982472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Wingdings" pitchFamily="2" charset="2"/>
              <a:buChar char="ü"/>
            </a:pPr>
            <a:r>
              <a:rPr lang="es-CO" sz="2800" dirty="0">
                <a:solidFill>
                  <a:srgbClr val="002060"/>
                </a:solidFill>
                <a:latin typeface="Exo 2" pitchFamily="2" charset="77"/>
              </a:rPr>
              <a:t>El discipulado es un proceso continuo por el cual una persona es atraída a Cristo y se desarrolla al nivel de un creyente maduro y reproductivo en la iglesia. </a:t>
            </a:r>
            <a:endParaRPr lang="es-CO" sz="4800" dirty="0">
              <a:solidFill>
                <a:srgbClr val="002060"/>
              </a:solidFill>
              <a:latin typeface="Exo 2" pitchFamily="2" charset="77"/>
            </a:endParaRPr>
          </a:p>
          <a:p>
            <a:pPr marL="571500" indent="-571500">
              <a:buFont typeface="Wingdings" pitchFamily="2" charset="2"/>
              <a:buChar char="ü"/>
            </a:pPr>
            <a:r>
              <a:rPr lang="es-CO" sz="2800" dirty="0">
                <a:solidFill>
                  <a:srgbClr val="002060"/>
                </a:solidFill>
                <a:latin typeface="Exo 2" pitchFamily="2" charset="77"/>
              </a:rPr>
              <a:t>“El discipulado es una trayectoria que dura toda una vida de aprendizaje y obediencia a Cristo. Él transforma los valores y el comportamiento de una persona, lo que resulta en un ministerio en el hogar, en la iglesia y en el mundo” </a:t>
            </a:r>
            <a:r>
              <a:rPr lang="es-CO" sz="2800" i="1" dirty="0">
                <a:solidFill>
                  <a:srgbClr val="002060"/>
                </a:solidFill>
                <a:latin typeface="Exo 2" pitchFamily="2" charset="77"/>
              </a:rPr>
              <a:t>(Emilio Abdala). </a:t>
            </a:r>
            <a:endParaRPr lang="es-CO" sz="4800" i="1" dirty="0">
              <a:solidFill>
                <a:srgbClr val="002060"/>
              </a:solidFill>
              <a:latin typeface="Exo 2" pitchFamily="2" charset="77"/>
            </a:endParaRPr>
          </a:p>
          <a:p>
            <a:endParaRPr lang="es-CO" sz="3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967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 descr="Patrón de fondo&#10;&#10;Descripción generada automáticamente">
            <a:extLst>
              <a:ext uri="{FF2B5EF4-FFF2-40B4-BE49-F238E27FC236}">
                <a16:creationId xmlns:a16="http://schemas.microsoft.com/office/drawing/2014/main" id="{70FE0D34-7EAC-4D58-9C57-498A1DEF60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"/>
            <a:ext cx="12192000" cy="6858000"/>
          </a:xfrm>
          <a:prstGeom prst="rect">
            <a:avLst/>
          </a:prstGeom>
        </p:spPr>
      </p:pic>
      <p:pic>
        <p:nvPicPr>
          <p:cNvPr id="7" name="Imagen 6" descr="Imagen que contiene sostener, hombre, computadora, surfeando&#10;&#10;Descripción generada automáticamente">
            <a:extLst>
              <a:ext uri="{FF2B5EF4-FFF2-40B4-BE49-F238E27FC236}">
                <a16:creationId xmlns:a16="http://schemas.microsoft.com/office/drawing/2014/main" id="{2714B684-FC7A-8D4F-B4FE-0826F46288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821" y="1798320"/>
            <a:ext cx="11406358" cy="4845474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CDEDC9E1-ED65-B147-83B6-235989E8F2EF}"/>
              </a:ext>
            </a:extLst>
          </p:cNvPr>
          <p:cNvSpPr/>
          <p:nvPr/>
        </p:nvSpPr>
        <p:spPr>
          <a:xfrm>
            <a:off x="949960" y="2312098"/>
            <a:ext cx="98247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3600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345BABFB-A164-F648-83ED-23EC194A4849}"/>
              </a:ext>
            </a:extLst>
          </p:cNvPr>
          <p:cNvSpPr/>
          <p:nvPr/>
        </p:nvSpPr>
        <p:spPr>
          <a:xfrm>
            <a:off x="502871" y="549946"/>
            <a:ext cx="11572337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3400" b="1" dirty="0">
                <a:solidFill>
                  <a:schemeClr val="bg1"/>
                </a:solidFill>
                <a:latin typeface="Exo 2" pitchFamily="2" charset="77"/>
              </a:rPr>
              <a:t>El discipulado presenta las siguientes características:</a:t>
            </a:r>
            <a:br>
              <a:rPr lang="es-CO" dirty="0">
                <a:latin typeface="Baskerville" panose="02020502070401020303" pitchFamily="18" charset="0"/>
              </a:rPr>
            </a:br>
            <a:endParaRPr lang="es-CO" dirty="0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16D1E162-CC47-D54C-8C54-5411F3E7D95E}"/>
              </a:ext>
            </a:extLst>
          </p:cNvPr>
          <p:cNvSpPr/>
          <p:nvPr/>
        </p:nvSpPr>
        <p:spPr>
          <a:xfrm>
            <a:off x="1056640" y="2312098"/>
            <a:ext cx="10078720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s-CO" sz="2800" dirty="0">
                <a:solidFill>
                  <a:srgbClr val="002060"/>
                </a:solidFill>
                <a:latin typeface="Exo 2" pitchFamily="2" charset="77"/>
              </a:rPr>
              <a:t>Es un proceso continuo. </a:t>
            </a:r>
          </a:p>
          <a:p>
            <a:pPr marL="342900" indent="-342900">
              <a:buAutoNum type="arabicPeriod"/>
            </a:pPr>
            <a:r>
              <a:rPr lang="es-CO" sz="2800" dirty="0">
                <a:solidFill>
                  <a:srgbClr val="002060"/>
                </a:solidFill>
                <a:latin typeface="Exo 2" pitchFamily="2" charset="77"/>
              </a:rPr>
              <a:t>Desarrolla la madurez espiritual y misionera del creyente.</a:t>
            </a:r>
          </a:p>
          <a:p>
            <a:pPr marL="342900" indent="-342900">
              <a:buAutoNum type="arabicPeriod"/>
            </a:pPr>
            <a:r>
              <a:rPr lang="es-CO" sz="2800" dirty="0">
                <a:solidFill>
                  <a:srgbClr val="002060"/>
                </a:solidFill>
                <a:latin typeface="Exo 2" pitchFamily="2" charset="77"/>
              </a:rPr>
              <a:t>Es una tarea para toda la vida.</a:t>
            </a:r>
          </a:p>
          <a:p>
            <a:pPr marL="342900" indent="-342900">
              <a:buAutoNum type="arabicPeriod"/>
            </a:pPr>
            <a:r>
              <a:rPr lang="es-CO" sz="2800" dirty="0">
                <a:solidFill>
                  <a:srgbClr val="002060"/>
                </a:solidFill>
                <a:latin typeface="Exo 2" pitchFamily="2" charset="77"/>
              </a:rPr>
              <a:t>Implica aprendizaje y obediencia.</a:t>
            </a:r>
          </a:p>
          <a:p>
            <a:pPr marL="342900" indent="-342900">
              <a:buAutoNum type="arabicPeriod"/>
            </a:pPr>
            <a:r>
              <a:rPr lang="es-CO" sz="2800" dirty="0">
                <a:solidFill>
                  <a:srgbClr val="002060"/>
                </a:solidFill>
                <a:latin typeface="Exo 2" pitchFamily="2" charset="77"/>
              </a:rPr>
              <a:t>Transforma los valores y el comportamiento. </a:t>
            </a:r>
          </a:p>
          <a:p>
            <a:pPr marL="342900" indent="-342900">
              <a:buAutoNum type="arabicPeriod"/>
            </a:pPr>
            <a:r>
              <a:rPr lang="es-CO" sz="2800" dirty="0">
                <a:solidFill>
                  <a:srgbClr val="002060"/>
                </a:solidFill>
                <a:latin typeface="Exo 2" pitchFamily="2" charset="77"/>
              </a:rPr>
              <a:t>Resulta en el cumplimiento del ministerio en los diferentes medios en que la persona se desenvuelve. 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00493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 descr="Patrón de fondo&#10;&#10;Descripción generada automáticamente">
            <a:extLst>
              <a:ext uri="{FF2B5EF4-FFF2-40B4-BE49-F238E27FC236}">
                <a16:creationId xmlns:a16="http://schemas.microsoft.com/office/drawing/2014/main" id="{70FE0D34-7EAC-4D58-9C57-498A1DEF60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"/>
            <a:ext cx="12192000" cy="6858000"/>
          </a:xfrm>
          <a:prstGeom prst="rect">
            <a:avLst/>
          </a:prstGeom>
        </p:spPr>
      </p:pic>
      <p:pic>
        <p:nvPicPr>
          <p:cNvPr id="7" name="Imagen 6" descr="Imagen que contiene sostener, hombre, computadora, surfeando&#10;&#10;Descripción generada automáticamente">
            <a:extLst>
              <a:ext uri="{FF2B5EF4-FFF2-40B4-BE49-F238E27FC236}">
                <a16:creationId xmlns:a16="http://schemas.microsoft.com/office/drawing/2014/main" id="{2714B684-FC7A-8D4F-B4FE-0826F46288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821" y="214194"/>
            <a:ext cx="11406358" cy="6429600"/>
          </a:xfrm>
          <a:prstGeom prst="rect">
            <a:avLst/>
          </a:prstGeom>
        </p:spPr>
      </p:pic>
      <p:sp>
        <p:nvSpPr>
          <p:cNvPr id="13" name="Subtítulo 2">
            <a:extLst>
              <a:ext uri="{FF2B5EF4-FFF2-40B4-BE49-F238E27FC236}">
                <a16:creationId xmlns:a16="http://schemas.microsoft.com/office/drawing/2014/main" id="{05F721B8-7F59-1F42-B4A7-99B2CDBD7BDB}"/>
              </a:ext>
            </a:extLst>
          </p:cNvPr>
          <p:cNvSpPr txBox="1">
            <a:spLocks/>
          </p:cNvSpPr>
          <p:nvPr/>
        </p:nvSpPr>
        <p:spPr>
          <a:xfrm>
            <a:off x="2148665" y="1224449"/>
            <a:ext cx="7894670" cy="56335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3200" i="1" dirty="0">
                <a:solidFill>
                  <a:srgbClr val="002060"/>
                </a:solidFill>
                <a:latin typeface="Exo 2" pitchFamily="2" charset="77"/>
              </a:rPr>
              <a:t>“Por tanto, id y haced discípulos a todas las naciones, bautizándolos en el nombre del Padre, y del Hijo, y del Espíritu Santo; enseñándoles que guarden todas las cosas que os he mandado; y he aquí, yo estoy con vosotros todos los días, hasta el fin del mundo”. </a:t>
            </a:r>
          </a:p>
          <a:p>
            <a:r>
              <a:rPr lang="es-CO" sz="3400" b="1" dirty="0">
                <a:solidFill>
                  <a:srgbClr val="C00000"/>
                </a:solidFill>
                <a:latin typeface="Exo 2 Medium" pitchFamily="2" charset="77"/>
              </a:rPr>
              <a:t>Hechos 2: 42-47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309286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Patrón de fondo&#10;&#10;Descripción generada automáticamente">
            <a:extLst>
              <a:ext uri="{FF2B5EF4-FFF2-40B4-BE49-F238E27FC236}">
                <a16:creationId xmlns:a16="http://schemas.microsoft.com/office/drawing/2014/main" id="{BB2CF3D1-3EF6-4B34-A434-90F155E242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3"/>
            <a:ext cx="12192000" cy="6856214"/>
          </a:xfrm>
          <a:prstGeom prst="rect">
            <a:avLst/>
          </a:prstGeom>
        </p:spPr>
      </p:pic>
      <p:pic>
        <p:nvPicPr>
          <p:cNvPr id="6" name="Imagen 5" descr="Imagen que contiene sostener, hombre, computadora, surfeando&#10;&#10;Descripción generada automáticamente">
            <a:extLst>
              <a:ext uri="{FF2B5EF4-FFF2-40B4-BE49-F238E27FC236}">
                <a16:creationId xmlns:a16="http://schemas.microsoft.com/office/drawing/2014/main" id="{0CFAA302-5572-42D1-8B0D-185E392CC7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93"/>
            <a:ext cx="12195176" cy="6858000"/>
          </a:xfrm>
          <a:prstGeom prst="rect">
            <a:avLst/>
          </a:prstGeom>
        </p:spPr>
      </p:pic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91CF97BB-313B-F344-9135-CE993491E1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0370389"/>
              </p:ext>
            </p:extLst>
          </p:nvPr>
        </p:nvGraphicFramePr>
        <p:xfrm>
          <a:off x="2732687" y="2508249"/>
          <a:ext cx="6726620" cy="11772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99927">
                  <a:extLst>
                    <a:ext uri="{9D8B030D-6E8A-4147-A177-3AD203B41FA5}">
                      <a16:colId xmlns:a16="http://schemas.microsoft.com/office/drawing/2014/main" val="3712570274"/>
                    </a:ext>
                  </a:extLst>
                </a:gridCol>
                <a:gridCol w="2758994">
                  <a:extLst>
                    <a:ext uri="{9D8B030D-6E8A-4147-A177-3AD203B41FA5}">
                      <a16:colId xmlns:a16="http://schemas.microsoft.com/office/drawing/2014/main" val="631090027"/>
                    </a:ext>
                  </a:extLst>
                </a:gridCol>
                <a:gridCol w="1467699">
                  <a:extLst>
                    <a:ext uri="{9D8B030D-6E8A-4147-A177-3AD203B41FA5}">
                      <a16:colId xmlns:a16="http://schemas.microsoft.com/office/drawing/2014/main" val="3848034581"/>
                    </a:ext>
                  </a:extLst>
                </a:gridCol>
              </a:tblGrid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es-CO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BLANCO UCN</a:t>
                      </a:r>
                    </a:p>
                  </a:txBody>
                  <a:tcPr marL="9525" marR="9525" marT="9525" marB="0" anchor="b">
                    <a:solidFill>
                      <a:srgbClr val="09475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ALCANZADO</a:t>
                      </a:r>
                    </a:p>
                  </a:txBody>
                  <a:tcPr marL="9525" marR="9525" marT="9525" marB="0" anchor="b">
                    <a:solidFill>
                      <a:srgbClr val="09475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FALTANTE</a:t>
                      </a:r>
                    </a:p>
                  </a:txBody>
                  <a:tcPr marL="9525" marR="9525" marT="9525" marB="0" anchor="b">
                    <a:solidFill>
                      <a:srgbClr val="09475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28022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b"/>
                      <a:r>
                        <a:rPr lang="es-CO" sz="48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1.870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48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1.544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48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77"/>
                        </a:rPr>
                        <a:t>326</a:t>
                      </a: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0167520"/>
                  </a:ext>
                </a:extLst>
              </a:tr>
            </a:tbl>
          </a:graphicData>
        </a:graphic>
      </p:graphicFrame>
      <p:sp>
        <p:nvSpPr>
          <p:cNvPr id="11" name="Subtítulo 2">
            <a:extLst>
              <a:ext uri="{FF2B5EF4-FFF2-40B4-BE49-F238E27FC236}">
                <a16:creationId xmlns:a16="http://schemas.microsoft.com/office/drawing/2014/main" id="{C9C86F15-8E75-DD4F-A738-39DC54FCEDD0}"/>
              </a:ext>
            </a:extLst>
          </p:cNvPr>
          <p:cNvSpPr txBox="1">
            <a:spLocks/>
          </p:cNvSpPr>
          <p:nvPr/>
        </p:nvSpPr>
        <p:spPr>
          <a:xfrm>
            <a:off x="320563" y="894019"/>
            <a:ext cx="11550869" cy="7972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CO" sz="4000" b="1" dirty="0">
                <a:solidFill>
                  <a:srgbClr val="09475C"/>
                </a:solidFill>
                <a:latin typeface="Exo 2" panose="00000500000000000000" pitchFamily="50" charset="0"/>
              </a:rPr>
              <a:t>INFORME BAUTISMOS 2022 UCN </a:t>
            </a:r>
          </a:p>
        </p:txBody>
      </p:sp>
    </p:spTree>
    <p:extLst>
      <p:ext uri="{BB962C8B-B14F-4D97-AF65-F5344CB8AC3E}">
        <p14:creationId xmlns:p14="http://schemas.microsoft.com/office/powerpoint/2010/main" val="3369016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n 19" descr="Patrón de fondo&#10;&#10;Descripción generada automáticamente">
            <a:extLst>
              <a:ext uri="{FF2B5EF4-FFF2-40B4-BE49-F238E27FC236}">
                <a16:creationId xmlns:a16="http://schemas.microsoft.com/office/drawing/2014/main" id="{DE60B038-88C5-4C16-87F1-C06A1645B9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4215"/>
            <a:ext cx="12189532" cy="7024255"/>
          </a:xfrm>
          <a:prstGeom prst="rect">
            <a:avLst/>
          </a:prstGeom>
        </p:spPr>
      </p:pic>
      <p:sp>
        <p:nvSpPr>
          <p:cNvPr id="25" name="Rectángulo 24">
            <a:extLst>
              <a:ext uri="{FF2B5EF4-FFF2-40B4-BE49-F238E27FC236}">
                <a16:creationId xmlns:a16="http://schemas.microsoft.com/office/drawing/2014/main" id="{97A036AE-93BD-440E-8D35-70E84404ABCC}"/>
              </a:ext>
            </a:extLst>
          </p:cNvPr>
          <p:cNvSpPr/>
          <p:nvPr/>
        </p:nvSpPr>
        <p:spPr>
          <a:xfrm>
            <a:off x="1359695" y="5557828"/>
            <a:ext cx="45720" cy="1032625"/>
          </a:xfrm>
          <a:prstGeom prst="rect">
            <a:avLst/>
          </a:prstGeom>
          <a:solidFill>
            <a:srgbClr val="FFD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pic>
        <p:nvPicPr>
          <p:cNvPr id="29" name="Imagen 28" descr="Imagen que contiene Logotipo&#10;&#10;Descripción generada automáticamente">
            <a:extLst>
              <a:ext uri="{FF2B5EF4-FFF2-40B4-BE49-F238E27FC236}">
                <a16:creationId xmlns:a16="http://schemas.microsoft.com/office/drawing/2014/main" id="{DF4EE53C-1F51-4D41-8EEF-499967463C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251" y="5482096"/>
            <a:ext cx="1075808" cy="1159137"/>
          </a:xfrm>
          <a:prstGeom prst="rect">
            <a:avLst/>
          </a:prstGeom>
        </p:spPr>
      </p:pic>
      <p:pic>
        <p:nvPicPr>
          <p:cNvPr id="12" name="Imagen 11" descr="Logotipo&#10;&#10;Descripción generada automáticamente con confianza media">
            <a:extLst>
              <a:ext uri="{FF2B5EF4-FFF2-40B4-BE49-F238E27FC236}">
                <a16:creationId xmlns:a16="http://schemas.microsoft.com/office/drawing/2014/main" id="{3BAD8C74-3B05-2F44-A2E9-F898B0BEC6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8029" y="1421462"/>
            <a:ext cx="7501503" cy="308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895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1156</TotalTime>
  <Words>701</Words>
  <Application>Microsoft Office PowerPoint</Application>
  <PresentationFormat>Panorámica</PresentationFormat>
  <Paragraphs>183</Paragraphs>
  <Slides>15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24" baseType="lpstr">
      <vt:lpstr>Exo 2 Medium</vt:lpstr>
      <vt:lpstr>Calibri</vt:lpstr>
      <vt:lpstr>Baskerville</vt:lpstr>
      <vt:lpstr>Wingdings</vt:lpstr>
      <vt:lpstr>Exo 2</vt:lpstr>
      <vt:lpstr>Arial</vt:lpstr>
      <vt:lpstr>Exo 2 Semi Bold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Marvin Inar Arrieta Paez</dc:creator>
  <cp:lastModifiedBy>Marvin Inar Arrieta Paez</cp:lastModifiedBy>
  <cp:revision>44</cp:revision>
  <dcterms:created xsi:type="dcterms:W3CDTF">2022-01-28T17:19:54Z</dcterms:created>
  <dcterms:modified xsi:type="dcterms:W3CDTF">2022-03-10T17:49:18Z</dcterms:modified>
</cp:coreProperties>
</file>