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7" r:id="rId2"/>
    <p:sldId id="281" r:id="rId3"/>
    <p:sldId id="470" r:id="rId4"/>
    <p:sldId id="473" r:id="rId5"/>
    <p:sldId id="519" r:id="rId6"/>
    <p:sldId id="472" r:id="rId7"/>
    <p:sldId id="456" r:id="rId8"/>
    <p:sldId id="462" r:id="rId9"/>
    <p:sldId id="463" r:id="rId10"/>
    <p:sldId id="465" r:id="rId11"/>
    <p:sldId id="464" r:id="rId12"/>
    <p:sldId id="468" r:id="rId13"/>
    <p:sldId id="461" r:id="rId14"/>
    <p:sldId id="501" r:id="rId15"/>
    <p:sldId id="518" r:id="rId16"/>
    <p:sldId id="516" r:id="rId17"/>
    <p:sldId id="506" r:id="rId18"/>
    <p:sldId id="503" r:id="rId19"/>
    <p:sldId id="505" r:id="rId20"/>
    <p:sldId id="504" r:id="rId21"/>
    <p:sldId id="517" r:id="rId22"/>
    <p:sldId id="507" r:id="rId23"/>
    <p:sldId id="513" r:id="rId24"/>
    <p:sldId id="515" r:id="rId25"/>
    <p:sldId id="514" r:id="rId26"/>
    <p:sldId id="512" r:id="rId27"/>
    <p:sldId id="511" r:id="rId28"/>
    <p:sldId id="471" r:id="rId29"/>
    <p:sldId id="474" r:id="rId30"/>
    <p:sldId id="455" r:id="rId31"/>
    <p:sldId id="410" r:id="rId32"/>
    <p:sldId id="482" r:id="rId33"/>
    <p:sldId id="401" r:id="rId34"/>
    <p:sldId id="481" r:id="rId35"/>
    <p:sldId id="479" r:id="rId36"/>
    <p:sldId id="492" r:id="rId37"/>
    <p:sldId id="460" r:id="rId38"/>
    <p:sldId id="484" r:id="rId39"/>
    <p:sldId id="498" r:id="rId40"/>
    <p:sldId id="499" r:id="rId41"/>
    <p:sldId id="488" r:id="rId42"/>
    <p:sldId id="489" r:id="rId43"/>
    <p:sldId id="490" r:id="rId44"/>
    <p:sldId id="500" r:id="rId45"/>
    <p:sldId id="346" r:id="rId46"/>
    <p:sldId id="405" r:id="rId47"/>
    <p:sldId id="412" r:id="rId48"/>
    <p:sldId id="404" r:id="rId49"/>
    <p:sldId id="400" r:id="rId5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6B5A9-62F6-4E65-8522-8EE580F305D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B891A-A332-42AD-9A73-B2F1CAFA1B5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484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5108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621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0362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1385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3109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767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1679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344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7791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1487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407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CFF33-66B0-41BF-8E40-13E57BF5691B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E88B4-62C5-4804-B9A3-099AC75B5D3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4003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9.png"/><Relationship Id="rId9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DINA\Documents\MINISTERIAL\Dec20" TargetMode="External"/><Relationship Id="rId13" Type="http://schemas.openxmlformats.org/officeDocument/2006/relationships/hyperlink" Target="file:///C:\Users\DINA\Documents\MINISTERIAL\May21" TargetMode="External"/><Relationship Id="rId3" Type="http://schemas.openxmlformats.org/officeDocument/2006/relationships/hyperlink" Target="#July20!A16"/><Relationship Id="rId7" Type="http://schemas.openxmlformats.org/officeDocument/2006/relationships/hyperlink" Target="#Nove20!A1"/><Relationship Id="rId12" Type="http://schemas.openxmlformats.org/officeDocument/2006/relationships/hyperlink" Target="file:///C:\Users\DINA\Documents\MINISTERIAL\Abr21" TargetMode="External"/><Relationship Id="rId2" Type="http://schemas.openxmlformats.org/officeDocument/2006/relationships/hyperlink" Target="file:///C:\Users\DINA\Documents\MINISTERIAL\GRAFI2020-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#Octo20!A16"/><Relationship Id="rId11" Type="http://schemas.openxmlformats.org/officeDocument/2006/relationships/hyperlink" Target="file:///C:\Users\DINA\Documents\MINISTERIAL\Mar21" TargetMode="External"/><Relationship Id="rId5" Type="http://schemas.openxmlformats.org/officeDocument/2006/relationships/hyperlink" Target="#Sept20!A16"/><Relationship Id="rId10" Type="http://schemas.openxmlformats.org/officeDocument/2006/relationships/hyperlink" Target="file:///C:\Users\DINA\Documents\MINISTERIAL\Feb21" TargetMode="External"/><Relationship Id="rId4" Type="http://schemas.openxmlformats.org/officeDocument/2006/relationships/hyperlink" Target="#Agos20!A16"/><Relationship Id="rId9" Type="http://schemas.openxmlformats.org/officeDocument/2006/relationships/hyperlink" Target="file:///C:\Users\DINA\Documents\MINISTERIAL\Ene21" TargetMode="External"/><Relationship Id="rId14" Type="http://schemas.openxmlformats.org/officeDocument/2006/relationships/hyperlink" Target="file:///C:\Users\DINA\Documents\MINISTERIAL\Jun2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DINA\Documents\MINISTERIAL\Jul21" TargetMode="External"/><Relationship Id="rId3" Type="http://schemas.openxmlformats.org/officeDocument/2006/relationships/hyperlink" Target="file:///C:\Users\DINA\Documents\MINISTERIAL\Feb21" TargetMode="External"/><Relationship Id="rId7" Type="http://schemas.openxmlformats.org/officeDocument/2006/relationships/hyperlink" Target="file:///C:\Users\DINA\Documents\MINISTERIAL\Jun21" TargetMode="External"/><Relationship Id="rId2" Type="http://schemas.openxmlformats.org/officeDocument/2006/relationships/hyperlink" Target="file:///C:\Users\DINA\Documents\MINISTERIAL\Ene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DINA\Documents\MINISTERIAL\May21" TargetMode="External"/><Relationship Id="rId5" Type="http://schemas.openxmlformats.org/officeDocument/2006/relationships/hyperlink" Target="file:///C:\Users\DINA\Documents\MINISTERIAL\Abr21" TargetMode="External"/><Relationship Id="rId4" Type="http://schemas.openxmlformats.org/officeDocument/2006/relationships/hyperlink" Target="file:///C:\Users\DINA\Documents\MINISTERIAL\Mar21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" y="0"/>
            <a:ext cx="12185754" cy="68580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19283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01"/>
          <a:stretch/>
        </p:blipFill>
        <p:spPr>
          <a:xfrm>
            <a:off x="1729047" y="0"/>
            <a:ext cx="3528753" cy="68580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732" y="1878624"/>
            <a:ext cx="4234016" cy="4979379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379887" y="2872507"/>
            <a:ext cx="33805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>
                <a:solidFill>
                  <a:srgbClr val="FFFF00"/>
                </a:solidFill>
              </a:rPr>
              <a:t>PLAN </a:t>
            </a:r>
          </a:p>
          <a:p>
            <a:pPr algn="ctr"/>
            <a:r>
              <a:rPr lang="es-CO" sz="4400" b="1" dirty="0">
                <a:solidFill>
                  <a:srgbClr val="FFFF00"/>
                </a:solidFill>
              </a:rPr>
              <a:t>ESTRATÉGICO</a:t>
            </a:r>
          </a:p>
          <a:p>
            <a:pPr algn="ctr"/>
            <a:r>
              <a:rPr lang="es-CO" sz="4400" b="1">
                <a:solidFill>
                  <a:srgbClr val="FFFF00"/>
                </a:solidFill>
              </a:rPr>
              <a:t>Evangelístico </a:t>
            </a:r>
            <a:r>
              <a:rPr lang="es-CO" sz="4400" b="1" dirty="0">
                <a:solidFill>
                  <a:srgbClr val="FFFF00"/>
                </a:solidFill>
              </a:rPr>
              <a:t>UCN</a:t>
            </a:r>
          </a:p>
          <a:p>
            <a:pPr algn="ctr"/>
            <a:r>
              <a:rPr lang="es-CO" sz="4400" b="1" dirty="0">
                <a:solidFill>
                  <a:schemeClr val="bg1"/>
                </a:solidFill>
              </a:rPr>
              <a:t>2021-2025</a:t>
            </a:r>
          </a:p>
        </p:txBody>
      </p:sp>
    </p:spTree>
    <p:extLst>
      <p:ext uri="{BB962C8B-B14F-4D97-AF65-F5344CB8AC3E}">
        <p14:creationId xmlns:p14="http://schemas.microsoft.com/office/powerpoint/2010/main" val="404343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810328" y="1784813"/>
            <a:ext cx="6964218" cy="355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9225" marR="8255" algn="just">
              <a:lnSpc>
                <a:spcPct val="93000"/>
              </a:lnSpc>
              <a:spcBef>
                <a:spcPts val="55"/>
              </a:spcBef>
              <a:spcAft>
                <a:spcPts val="0"/>
              </a:spcAft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“La</a:t>
            </a:r>
            <a:r>
              <a:rPr lang="es-ES" sz="2800" spc="-8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iglesia</a:t>
            </a:r>
            <a:r>
              <a:rPr lang="es-ES" sz="2800" spc="-8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de</a:t>
            </a:r>
            <a:r>
              <a:rPr lang="es-ES" sz="2800" spc="-8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Cristo</a:t>
            </a:r>
            <a:r>
              <a:rPr lang="es-ES" sz="2800" spc="-8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en</a:t>
            </a:r>
            <a:r>
              <a:rPr lang="es-ES" sz="2800" spc="-8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la</a:t>
            </a:r>
            <a:r>
              <a:rPr lang="es-ES" sz="2800" spc="-8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tierra fue organizada con propósitos misioneros, y el Señor desea ver a toda la iglesia ideando formas y medios por los cuales los encumbrados</a:t>
            </a:r>
            <a:r>
              <a:rPr lang="es-ES" sz="2800" spc="-175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y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los</a:t>
            </a:r>
            <a:r>
              <a:rPr lang="es-ES" sz="2800" spc="-65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humildes,</a:t>
            </a:r>
            <a:r>
              <a:rPr lang="es-ES" sz="2800" spc="-7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los</a:t>
            </a:r>
            <a:r>
              <a:rPr lang="es-ES" sz="2800" spc="-6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ricos</a:t>
            </a:r>
            <a:r>
              <a:rPr lang="es-ES" sz="2800" spc="-65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y</a:t>
            </a:r>
            <a:r>
              <a:rPr lang="es-ES" sz="2800" spc="-6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los pobres,</a:t>
            </a:r>
            <a:r>
              <a:rPr lang="es-ES" sz="2800" spc="-18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puedan</a:t>
            </a:r>
            <a:r>
              <a:rPr lang="es-ES" sz="2800" spc="-18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escuchar</a:t>
            </a:r>
            <a:r>
              <a:rPr lang="es-ES" sz="2800" spc="-175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el mensaje de</a:t>
            </a:r>
            <a:r>
              <a:rPr lang="es-ES" sz="2800" spc="-13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verdad”.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  <a:p>
            <a:pPr marL="149225" marR="8255" algn="just">
              <a:lnSpc>
                <a:spcPct val="93000"/>
              </a:lnSpc>
              <a:spcBef>
                <a:spcPts val="55"/>
              </a:spcBef>
              <a:spcAft>
                <a:spcPts val="0"/>
              </a:spcAft>
            </a:pPr>
            <a:endParaRPr lang="es-CO" sz="2400" i="1" dirty="0">
              <a:solidFill>
                <a:schemeClr val="bg1"/>
              </a:solidFill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  <a:p>
            <a:pPr marL="149225" marR="8255" algn="just">
              <a:lnSpc>
                <a:spcPct val="93000"/>
              </a:lnSpc>
              <a:spcBef>
                <a:spcPts val="55"/>
              </a:spcBef>
              <a:spcAft>
                <a:spcPts val="0"/>
              </a:spcAft>
            </a:pPr>
            <a:r>
              <a:rPr lang="es-ES" sz="2000" i="1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Consejos sobre la Obra de la</a:t>
            </a:r>
            <a:r>
              <a:rPr lang="es-ES" sz="2000" i="1" spc="-135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2000" i="1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Escuela Sabática, pág. 152.</a:t>
            </a:r>
            <a:endParaRPr lang="es-CO" sz="2000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869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964612" y="1781209"/>
            <a:ext cx="6502400" cy="3295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795" marR="26670" algn="just">
              <a:lnSpc>
                <a:spcPct val="93000"/>
              </a:lnSpc>
              <a:spcBef>
                <a:spcPts val="55"/>
              </a:spcBef>
              <a:spcAft>
                <a:spcPts val="0"/>
              </a:spcAft>
            </a:pP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“La más pura y más elevada</a:t>
            </a:r>
            <a:r>
              <a:rPr lang="es-ES" sz="3200" spc="-16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devoción</a:t>
            </a:r>
            <a:r>
              <a:rPr lang="es-ES" sz="3200" spc="-16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a</a:t>
            </a:r>
            <a:r>
              <a:rPr lang="es-ES" sz="3200" spc="-155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Dios</a:t>
            </a:r>
            <a:r>
              <a:rPr lang="es-ES" sz="3200" spc="-16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es la</a:t>
            </a:r>
            <a:r>
              <a:rPr lang="es-ES" sz="3200" spc="-275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que</a:t>
            </a:r>
            <a:r>
              <a:rPr lang="es-ES" sz="3200" spc="-27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se</a:t>
            </a:r>
            <a:r>
              <a:rPr lang="es-ES" sz="3200" spc="-27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manifiesta</a:t>
            </a:r>
            <a:r>
              <a:rPr lang="es-ES" sz="3200" spc="-27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en</a:t>
            </a:r>
            <a:r>
              <a:rPr lang="es-ES" sz="3200" spc="-275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los deseos y esfuerzos más fervientes</a:t>
            </a:r>
            <a:r>
              <a:rPr lang="es-ES" sz="3200" spc="-105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por</a:t>
            </a:r>
            <a:r>
              <a:rPr lang="es-ES" sz="3200" spc="-11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ganar</a:t>
            </a:r>
            <a:r>
              <a:rPr lang="es-ES" sz="3200" spc="-11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almas para</a:t>
            </a:r>
            <a:r>
              <a:rPr lang="es-ES" sz="3200" spc="-5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 </a:t>
            </a:r>
            <a:r>
              <a:rPr lang="es-ES" sz="32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Cristo”</a:t>
            </a:r>
            <a:endParaRPr lang="es-CO" sz="3200" dirty="0">
              <a:solidFill>
                <a:schemeClr val="bg1"/>
              </a:solidFill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  <a:p>
            <a:pPr marL="137795" marR="26670" algn="just">
              <a:lnSpc>
                <a:spcPct val="106000"/>
              </a:lnSpc>
              <a:spcBef>
                <a:spcPts val="35"/>
              </a:spcBef>
              <a:spcAft>
                <a:spcPts val="0"/>
              </a:spcAft>
            </a:pPr>
            <a:endParaRPr lang="es-ES" sz="3200" dirty="0">
              <a:solidFill>
                <a:schemeClr val="bg1"/>
              </a:solidFill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  <a:p>
            <a:pPr marL="137795" marR="26670" algn="r">
              <a:lnSpc>
                <a:spcPct val="106000"/>
              </a:lnSpc>
              <a:spcBef>
                <a:spcPts val="35"/>
              </a:spcBef>
              <a:spcAft>
                <a:spcPts val="0"/>
              </a:spcAft>
            </a:pPr>
            <a:r>
              <a:rPr lang="es-ES" sz="2400" i="1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Joyas de los testimonios, tomo 1, pág. 322. </a:t>
            </a:r>
            <a:endParaRPr lang="es-CO" sz="2400" i="1" dirty="0">
              <a:solidFill>
                <a:schemeClr val="bg1"/>
              </a:solidFill>
              <a:effectLst/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561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40860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595158" y="1461854"/>
            <a:ext cx="724130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Cuando el rey de Inglaterra preguntó a William </a:t>
            </a:r>
            <a:r>
              <a:rPr lang="es-CO" sz="3200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Booth</a:t>
            </a: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el fundador del Ejército de Salvación, cuál era la fuerza rectora de su vida, éste replicó: </a:t>
            </a:r>
          </a:p>
          <a:p>
            <a:pPr algn="ctr"/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«Señor, la pasión de algunos hombres es el oro, la de otros es la fama pero la mía, es ganar almas para Cristo.»</a:t>
            </a:r>
            <a:endParaRPr lang="es-CO" sz="32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846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7" name="CuadroTexto 6"/>
          <p:cNvSpPr txBox="1"/>
          <p:nvPr/>
        </p:nvSpPr>
        <p:spPr>
          <a:xfrm>
            <a:off x="460375" y="397401"/>
            <a:ext cx="9496425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Concretas para Ganar almas en el 2022</a:t>
            </a:r>
          </a:p>
          <a:p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punto principal en la agenda de cada junta. Evangelismo.</a:t>
            </a:r>
          </a:p>
          <a:p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primer sábado. Sermón  misionero y </a:t>
            </a:r>
            <a:r>
              <a:rPr lang="es-CO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Evangelistico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Diez minutos misioneros. </a:t>
            </a:r>
            <a:r>
              <a:rPr lang="es-CO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Instuir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motivar, equipar y ENVIAR.</a:t>
            </a:r>
          </a:p>
          <a:p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Evangelismo Laico.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(Campañas </a:t>
            </a:r>
            <a:r>
              <a:rPr lang="es-CO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evangelisticas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5.000) Marzo 12-19.</a:t>
            </a:r>
          </a:p>
          <a:p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Evangelismo en Grupos Pequeños.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(5.000 Campañas) </a:t>
            </a:r>
            <a:r>
              <a:rPr lang="es-CO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17-24.</a:t>
            </a:r>
          </a:p>
          <a:p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Evangelismo Pastoral. Intercambio Atlántico y Centro Oriente.</a:t>
            </a:r>
          </a:p>
          <a:p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Evangelismo Virtual. </a:t>
            </a:r>
            <a:r>
              <a:rPr lang="es-CO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Testificadores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online. 23-30 Abril. Arnaldo C.</a:t>
            </a:r>
          </a:p>
          <a:p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014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9" name="Imagen 8" descr="C:\Users\PRE78D~1.WIL\AppData\Local\Temp\Rar$DIa8668.23357\2020-09-14_GROW_ucn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934" y="974219"/>
            <a:ext cx="6598763" cy="56999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/>
          <p:cNvSpPr txBox="1"/>
          <p:nvPr/>
        </p:nvSpPr>
        <p:spPr>
          <a:xfrm>
            <a:off x="456097" y="238259"/>
            <a:ext cx="9513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PROCESO DEL EVANGELISMO PÚBLICO</a:t>
            </a:r>
            <a:endParaRPr lang="es-CO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891624" y="1255279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b="1" dirty="0">
                <a:solidFill>
                  <a:srgbClr val="00206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PREPARAR</a:t>
            </a:r>
            <a:endParaRPr lang="es-CO" dirty="0"/>
          </a:p>
        </p:txBody>
      </p:sp>
      <p:sp>
        <p:nvSpPr>
          <p:cNvPr id="11" name="Rectángulo 10"/>
          <p:cNvSpPr/>
          <p:nvPr/>
        </p:nvSpPr>
        <p:spPr>
          <a:xfrm>
            <a:off x="6773436" y="2245093"/>
            <a:ext cx="1391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b="1" dirty="0">
                <a:solidFill>
                  <a:srgbClr val="833C0B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PLANTAR</a:t>
            </a:r>
            <a:endParaRPr lang="es-CO" dirty="0"/>
          </a:p>
        </p:txBody>
      </p:sp>
      <p:sp>
        <p:nvSpPr>
          <p:cNvPr id="12" name="Rectángulo 11"/>
          <p:cNvSpPr/>
          <p:nvPr/>
        </p:nvSpPr>
        <p:spPr>
          <a:xfrm>
            <a:off x="5931699" y="4818610"/>
            <a:ext cx="1497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b="1" dirty="0">
                <a:solidFill>
                  <a:srgbClr val="538135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CULTIVAR</a:t>
            </a:r>
            <a:endParaRPr lang="es-CO" dirty="0"/>
          </a:p>
        </p:txBody>
      </p:sp>
      <p:sp>
        <p:nvSpPr>
          <p:cNvPr id="13" name="Rectángulo 12"/>
          <p:cNvSpPr/>
          <p:nvPr/>
        </p:nvSpPr>
        <p:spPr>
          <a:xfrm>
            <a:off x="2907143" y="4829550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b="1" dirty="0">
                <a:solidFill>
                  <a:srgbClr val="FFC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COSECHAR</a:t>
            </a:r>
            <a:endParaRPr lang="es-CO" dirty="0"/>
          </a:p>
        </p:txBody>
      </p:sp>
      <p:sp>
        <p:nvSpPr>
          <p:cNvPr id="14" name="Rectángulo 13"/>
          <p:cNvSpPr/>
          <p:nvPr/>
        </p:nvSpPr>
        <p:spPr>
          <a:xfrm>
            <a:off x="2040559" y="2225729"/>
            <a:ext cx="1733167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s-CO" b="1" dirty="0">
                <a:solidFill>
                  <a:srgbClr val="C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PRESERVAR</a:t>
            </a:r>
            <a:endParaRPr lang="es-C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384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590597" y="377542"/>
            <a:ext cx="1595157" cy="1430608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184140" y="1674673"/>
            <a:ext cx="8063345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D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“Las mismas leyes que gobiernan la siembra de la semilla terrenal, rigen la siembra de la simiente de la verdad y el crecimiento de la obra de Dios.”</a:t>
            </a:r>
          </a:p>
          <a:p>
            <a:endParaRPr lang="es-DO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s-D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Testimonios para la iglesia, t, 5. p. 677).</a:t>
            </a:r>
          </a:p>
        </p:txBody>
      </p:sp>
    </p:spTree>
    <p:extLst>
      <p:ext uri="{BB962C8B-B14F-4D97-AF65-F5344CB8AC3E}">
        <p14:creationId xmlns:p14="http://schemas.microsoft.com/office/powerpoint/2010/main" val="1549707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CuadroTexto 1"/>
          <p:cNvSpPr txBox="1"/>
          <p:nvPr/>
        </p:nvSpPr>
        <p:spPr>
          <a:xfrm>
            <a:off x="456097" y="527421"/>
            <a:ext cx="9513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PROCESO DEL EVANGELISMO PÚBLICO</a:t>
            </a:r>
            <a:endParaRPr lang="es-CO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885453" y="1705438"/>
            <a:ext cx="865447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también dijo: «El reino de Dios es como un agricultor que esparce semilla en la tierra. Día y noche, sea que él esté dormido o despierto, la semilla brota y crece, pero él no entiende cómo sucede. La tierra produce las cosechas por sí sola. Primero aparece una hoja, luego se forma la espiga y finalmente el grano madura. Tan pronto como el grano está listo, el agricultor lo corta con la hoz porque ha llegado el tiempo de la cosecha». </a:t>
            </a:r>
          </a:p>
          <a:p>
            <a:pPr algn="just"/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s-CO" sz="2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Marcos 4:26-34 NTV</a:t>
            </a:r>
          </a:p>
          <a:p>
            <a:pPr algn="just"/>
            <a:endParaRPr lang="es-CO" sz="28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203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923826" y="1376923"/>
            <a:ext cx="8314441" cy="3856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evangelismo es un </a:t>
            </a:r>
            <a:r>
              <a:rPr lang="es-CO" sz="3200" b="1" u="sng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proceso</a:t>
            </a: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cual el evangelismo público es la parte de la cosecha. Se necesita mucha </a:t>
            </a:r>
            <a:r>
              <a:rPr lang="es-CO" sz="3200" b="1" u="sng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preparación</a:t>
            </a: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que el evangelismo puro tenga éxito.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lang="es-CO" sz="3200" b="1" u="sng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proceso</a:t>
            </a: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evangelismo incluye la preparación, la siembra, el cultivo, la cosecha. y la preservación.  </a:t>
            </a:r>
            <a:endParaRPr lang="es-CO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28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612775" y="899129"/>
            <a:ext cx="9125114" cy="5140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evangelismo debe ser visto como un proceso que conduce al discipulado, y no sólo un evento que conduce a la membresía.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Mientras que el aumento de miembros es el resultado directo de la evangelización, la gran comisión señala que cada creyente debe madurar y transformarse en un discípulo que a su vez ministra.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es-CO" sz="28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tarea de la evangelización no está terminada hasta que los nuevos creyentes son nutridos, capacitados y desplegados para ganar almas por sí mismos. </a:t>
            </a:r>
            <a:endParaRPr lang="es-CO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5770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135596" y="1471192"/>
            <a:ext cx="8154186" cy="325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que una iglesia realmente crezca, necesita una fuerte actividad </a:t>
            </a:r>
            <a:r>
              <a:rPr lang="es-CO" sz="3200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evangelística</a:t>
            </a: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CADA FASE del proceso. Por lo tanto, se anima a cada iglesia local a establecer las siguientes 5 metas para un evangelismo continuo:</a:t>
            </a:r>
            <a:endParaRPr lang="es-CO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121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23657" cy="380164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736598" y="3666618"/>
            <a:ext cx="9534237" cy="27392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38163" indent="-538163">
              <a:buAutoNum type="arabicPeriod"/>
            </a:pPr>
            <a:r>
              <a:rPr lang="es-ES" sz="2400" b="1" dirty="0">
                <a:solidFill>
                  <a:srgbClr val="FFDD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YO IRÉ, </a:t>
            </a:r>
            <a:r>
              <a:rPr lang="es-E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 COMPARTIR SALUD Y VIDA. (2021)</a:t>
            </a:r>
          </a:p>
          <a:p>
            <a:pPr marL="538163" indent="-538163">
              <a:buAutoNum type="arabicPeriod"/>
            </a:pPr>
            <a:r>
              <a:rPr lang="es-ES" sz="2800" b="1" u="sng" dirty="0">
                <a:solidFill>
                  <a:srgbClr val="FFDD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YO IRÉ, </a:t>
            </a:r>
            <a:r>
              <a:rPr lang="es-ES" sz="2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 GANAR ALMAS PARA CRISTO. (2022)</a:t>
            </a:r>
          </a:p>
          <a:p>
            <a:pPr marL="538163" indent="-538163">
              <a:buAutoNum type="arabicPeriod"/>
            </a:pPr>
            <a:r>
              <a:rPr lang="es-ES" sz="2400" b="1" dirty="0">
                <a:solidFill>
                  <a:srgbClr val="FFDD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YO IRÉ, </a:t>
            </a:r>
            <a:r>
              <a:rPr lang="es-E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 SERVIR A LA COMUNIDAD. (2023)</a:t>
            </a:r>
          </a:p>
          <a:p>
            <a:pPr marL="538163" indent="-538163">
              <a:buAutoNum type="arabicPeriod"/>
            </a:pPr>
            <a:r>
              <a:rPr lang="es-ES" sz="2400" b="1" dirty="0">
                <a:solidFill>
                  <a:srgbClr val="FFDD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YO IRÉ, </a:t>
            </a:r>
            <a:r>
              <a:rPr lang="es-E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EMPODERADO POR EL ESPÍRITU SANTO. (2024)</a:t>
            </a:r>
          </a:p>
          <a:p>
            <a:pPr marL="538163" indent="-538163">
              <a:buAutoNum type="arabicPeriod"/>
            </a:pPr>
            <a:r>
              <a:rPr lang="es-ES" sz="2400" b="1" dirty="0">
                <a:solidFill>
                  <a:srgbClr val="FFDD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YO IRÉ, </a:t>
            </a:r>
            <a:r>
              <a:rPr lang="es-E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 CONQUISTAR NUEVOS TERRITORIOS. (2025).</a:t>
            </a:r>
          </a:p>
          <a:p>
            <a:pPr algn="ctr"/>
            <a:endParaRPr lang="es-E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  <a:p>
            <a:r>
              <a:rPr lang="es-E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Evangelismo --  Consagración -- Educación -- Servicio -- Administración.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0" y="2843680"/>
            <a:ext cx="10425378" cy="646331"/>
          </a:xfrm>
          <a:prstGeom prst="rect">
            <a:avLst/>
          </a:prstGeom>
          <a:gradFill>
            <a:gsLst>
              <a:gs pos="0">
                <a:srgbClr val="FFDD18">
                  <a:alpha val="0"/>
                </a:srgbClr>
              </a:gs>
              <a:gs pos="22000">
                <a:srgbClr val="FFDD18"/>
              </a:gs>
            </a:gsLst>
            <a:lin ang="10800000" scaled="0"/>
          </a:gradFill>
        </p:spPr>
        <p:txBody>
          <a:bodyPr wrap="square" rtlCol="0">
            <a:spAutoFit/>
          </a:bodyPr>
          <a:lstStyle/>
          <a:p>
            <a:pPr marL="711200"/>
            <a:r>
              <a:rPr lang="es-ES" sz="3600" b="1" dirty="0">
                <a:solidFill>
                  <a:srgbClr val="000033"/>
                </a:solidFill>
              </a:rPr>
              <a:t>ÉNFASIS EVANGELISTICOS UCN. 2021-2025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3512457" y="-10539"/>
            <a:ext cx="2992194" cy="268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977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460375" y="1553903"/>
            <a:ext cx="9626304" cy="325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Ministerios de toda la iglesia para atender a la comunidad: </a:t>
            </a:r>
            <a:r>
              <a:rPr lang="es-CO" sz="3200" i="1" u="sng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preparar</a:t>
            </a:r>
            <a:endParaRPr lang="es-CO" sz="3200" u="sng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Ministerios activos de literatura y medios: </a:t>
            </a:r>
            <a:r>
              <a:rPr lang="es-CO" sz="3200" i="1" u="sng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plantar</a:t>
            </a:r>
            <a:endParaRPr lang="es-CO" sz="3200" u="sng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Ministerio vibrante de estudio bíblico: </a:t>
            </a:r>
            <a:r>
              <a:rPr lang="es-CO" sz="3200" i="1" u="sng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cultivar</a:t>
            </a:r>
            <a:endParaRPr lang="es-CO" sz="3200" u="sng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Evangelismo público regular: </a:t>
            </a:r>
            <a:r>
              <a:rPr lang="es-CO" sz="3200" i="1" u="sng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cosechar</a:t>
            </a:r>
            <a:endParaRPr lang="es-CO" sz="3200" u="sng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Ministerio de Discipulado Sistemático: </a:t>
            </a:r>
            <a:r>
              <a:rPr lang="es-CO" sz="3200" i="1" u="sng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Preservar</a:t>
            </a:r>
            <a:endParaRPr lang="es-CO" sz="3200" u="sng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306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7" name="Rectángulo 6"/>
          <p:cNvSpPr/>
          <p:nvPr/>
        </p:nvSpPr>
        <p:spPr>
          <a:xfrm>
            <a:off x="756144" y="312738"/>
            <a:ext cx="8913091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PREPARAR 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tierra del corazón con amistad y servicio. </a:t>
            </a:r>
          </a:p>
          <a:p>
            <a:pPr algn="just"/>
            <a:endParaRPr lang="es-CO" sz="28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PLANTAR 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semilla con contactos espirituales o con literatura y mensajes. </a:t>
            </a:r>
          </a:p>
          <a:p>
            <a:pPr algn="just"/>
            <a:endParaRPr lang="es-CO" sz="28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CULTIVAR 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interés espiritual con estudios bíblicos continuos. </a:t>
            </a:r>
          </a:p>
          <a:p>
            <a:pPr algn="just"/>
            <a:endParaRPr lang="es-CO" sz="28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COSECHAR 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decisiones con apelaciones a seguir a Cristo y ser bautizado. </a:t>
            </a:r>
          </a:p>
          <a:p>
            <a:pPr algn="just"/>
            <a:endParaRPr lang="es-CO" sz="28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PRESERVAR 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cosecha con el discipulado continuo de los nuevos miembros.</a:t>
            </a:r>
          </a:p>
        </p:txBody>
      </p:sp>
    </p:spTree>
    <p:extLst>
      <p:ext uri="{BB962C8B-B14F-4D97-AF65-F5344CB8AC3E}">
        <p14:creationId xmlns:p14="http://schemas.microsoft.com/office/powerpoint/2010/main" val="17869761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460375" y="1044980"/>
            <a:ext cx="9418916" cy="4410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siervo de Dios llamado a </a:t>
            </a:r>
            <a:r>
              <a:rPr lang="es-CO" sz="2400" b="1" u="sng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PREPARAR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el terreno para sembrar la semilla del Evangelio: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 da cuenta que toma tiempo el preparar la tierra.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Siempre está buscando el equipo y herramientas apropiados.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Valora el tiempo. Sabe cómo trabajar duro y utilizar el manejo de tiempo de una forma eficaz.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Nunca va a sus tierras sin sus herramientas.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 lo sabe todo. Invita expertos para que lo ayuden.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Abona muy bien el terreno para conseguir que </a:t>
            </a:r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las raíces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germinen en buenas condiciones.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Busca el terreno más fértil. </a:t>
            </a:r>
            <a:endParaRPr lang="es-CO" sz="24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4513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"/>
            <a:ext cx="12185754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168924" y="819809"/>
            <a:ext cx="8248453" cy="520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siervo de Dios llamado a </a:t>
            </a:r>
            <a:r>
              <a:rPr lang="es-CO" sz="2400" b="1" u="sng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PLANTAR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semilla del Evangelio: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Siempre ve las estaciones. Sabe cuándo plantar y cuándo cosechar.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Pone gran valor en sus semillas porque sabe que las semillas que siembra hoy determinan la cosecha de mañana.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Planta, pero se da cuenta que Dios es quien da el incremento.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Siembra abundantemente, para cosechar de la misma manera.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CO" sz="24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311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772664" y="987971"/>
            <a:ext cx="8880050" cy="4410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siervo de Dios llamado a </a:t>
            </a:r>
            <a:r>
              <a:rPr lang="es-CO" sz="2400" b="1" u="sng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CULTIVAR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semilla del Evangelio: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Protege a las plantas de las malas hierbas, calor, insectos y animales.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Practica el podar y el regar. 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Inspecciona los cultivos para determinar el crecimiento y progreso.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 consciente de la necesidad de lluvias para mantener el cultivo saludable.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 da cuenta que el cultivar es un asunto cooperativo. Todos son necesitados e incluidos en el trabajo. </a:t>
            </a:r>
            <a:endParaRPr lang="es-CO" sz="24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2904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541724" y="819809"/>
            <a:ext cx="9341930" cy="4669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siervo de Dios llamado a </a:t>
            </a:r>
            <a:r>
              <a:rPr lang="es-CO" sz="2800" b="1" u="sng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COSECHAR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semilla del Evangelio: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 paciente. Espera el tiempo apropiado mientras puede cosechar.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Construye graneros para guardar la cosecha. 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Está feliz y celebra por cada fruto de la cosecha. 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Involucra a muchas personas en la recolección de la cosecha.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Depende de Dios para la lluvia que madura la cosecha.</a:t>
            </a:r>
            <a:endParaRPr lang="es-CO" sz="28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420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046042" y="714726"/>
            <a:ext cx="8107052" cy="516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siervo de Dios llamado a </a:t>
            </a:r>
            <a:r>
              <a:rPr lang="es-CO" sz="2800" b="1" u="sng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PRESERVAR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cosecha, debe saber que: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“Una vez que las personas se han convertido a la verdad, deben ser atendidas…Estos recién convertidos necesitan cuidados: atención atenta, ayuda y aliento. Estos no deben quedarse solos, presa de las tentaciones más poderosas de Satanás; necesitan ser educados en cuanto a sus deberes, ser tratados con bondad, ser guiados, visitados y orar por ellos”. (</a:t>
            </a:r>
            <a:r>
              <a:rPr lang="es-CO" sz="28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Evangelismo,</a:t>
            </a: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p. 351).</a:t>
            </a:r>
            <a:endParaRPr lang="es-CO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4017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6" y="7937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805658" y="909015"/>
            <a:ext cx="8814062" cy="5039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“Cuando las almas se conviertan, póngalas a trabajar de inmediato. Y a medida que trabajen según su capacidad, se harán más fuertes”. (</a:t>
            </a:r>
            <a:r>
              <a:rPr lang="es-CO" sz="32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Evangelismo,</a:t>
            </a: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p. 355).</a:t>
            </a:r>
            <a:endParaRPr lang="es-CO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CO" sz="3200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“Que todos aprendan a trabajar. Especialmente los que son recién llegados a la fe deben ser educados para convertirse en colaboradores de Dios”. (</a:t>
            </a:r>
            <a:r>
              <a:rPr lang="es-CO" sz="3200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Servicio Cristiano,</a:t>
            </a: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p. 69).</a:t>
            </a:r>
            <a:endParaRPr lang="es-CO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898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Vista previa de imag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74" y="0"/>
            <a:ext cx="11868726" cy="677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1607128" y="896816"/>
            <a:ext cx="36576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</a:rPr>
              <a:t>Sermones para la </a:t>
            </a:r>
          </a:p>
          <a:p>
            <a:pPr algn="ctr"/>
            <a:r>
              <a:rPr lang="es-CO" sz="2800" b="1" dirty="0">
                <a:solidFill>
                  <a:schemeClr val="bg1"/>
                </a:solidFill>
              </a:rPr>
              <a:t>Campaña </a:t>
            </a:r>
            <a:r>
              <a:rPr lang="es-CO" sz="2800" b="1" dirty="0" err="1">
                <a:solidFill>
                  <a:schemeClr val="bg1"/>
                </a:solidFill>
              </a:rPr>
              <a:t>Evangelistica</a:t>
            </a:r>
            <a:endParaRPr lang="es-CO" sz="2800" b="1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dirty="0">
                <a:solidFill>
                  <a:schemeClr val="bg1"/>
                </a:solidFill>
              </a:rPr>
              <a:t>Pastores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dirty="0">
                <a:solidFill>
                  <a:schemeClr val="bg1"/>
                </a:solidFill>
              </a:rPr>
              <a:t>Ancianos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dirty="0">
                <a:solidFill>
                  <a:schemeClr val="bg1"/>
                </a:solidFill>
              </a:rPr>
              <a:t>Laicos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sz="2000" dirty="0">
                <a:solidFill>
                  <a:schemeClr val="bg1"/>
                </a:solidFill>
              </a:rPr>
              <a:t>Líderes G.P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004455" y="4703879"/>
            <a:ext cx="48629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Evangelismo Laico. (Campañas </a:t>
            </a:r>
            <a:r>
              <a:rPr lang="es-CO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evangelisticas</a:t>
            </a:r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5.000) Marzo 12-19.</a:t>
            </a:r>
          </a:p>
          <a:p>
            <a:endParaRPr lang="es-CO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Evangelismo en Grupos Pequeños. (5.000 Campañas) </a:t>
            </a:r>
            <a:r>
              <a:rPr lang="es-CO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</a:t>
            </a:r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17-24.</a:t>
            </a:r>
          </a:p>
        </p:txBody>
      </p:sp>
    </p:spTree>
    <p:extLst>
      <p:ext uri="{BB962C8B-B14F-4D97-AF65-F5344CB8AC3E}">
        <p14:creationId xmlns:p14="http://schemas.microsoft.com/office/powerpoint/2010/main" val="1689675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050" name="Picture 2" descr="Vista previa de imag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291" y="160337"/>
            <a:ext cx="5985164" cy="656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912065" y="5135418"/>
            <a:ext cx="47594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</a:rPr>
              <a:t>16</a:t>
            </a:r>
            <a:r>
              <a:rPr lang="es-CO" sz="2400" b="1" dirty="0">
                <a:solidFill>
                  <a:schemeClr val="bg1"/>
                </a:solidFill>
              </a:rPr>
              <a:t> Estrategias para Ganar almas</a:t>
            </a:r>
          </a:p>
          <a:p>
            <a:r>
              <a:rPr lang="es-CO" sz="2400" b="1" dirty="0">
                <a:solidFill>
                  <a:schemeClr val="bg1"/>
                </a:solidFill>
              </a:rPr>
              <a:t>Curso de Entrenamiento para Laicos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244436" y="6206422"/>
            <a:ext cx="167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/>
              <a:t>Pr. Robert Costa</a:t>
            </a:r>
          </a:p>
        </p:txBody>
      </p:sp>
    </p:spTree>
    <p:extLst>
      <p:ext uri="{BB962C8B-B14F-4D97-AF65-F5344CB8AC3E}">
        <p14:creationId xmlns:p14="http://schemas.microsoft.com/office/powerpoint/2010/main" val="1275045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ista previa de imag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6954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050" name="Picture 2" descr="Vista previa de imag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937"/>
            <a:ext cx="10431622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612775" y="5160769"/>
            <a:ext cx="40085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"Dios pide obreros que alcancen a los que pertenecen a las clases superiores, quienes, si se convirtieran, podrían a su vez trabajar por sus iguales”. </a:t>
            </a:r>
          </a:p>
          <a:p>
            <a:pPr algn="ctr"/>
            <a:r>
              <a:rPr lang="es-CO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 Evangelismo, pág.403.</a:t>
            </a:r>
            <a:r>
              <a:rPr lang="es-ES" sz="1600" dirty="0"/>
              <a:t>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55575" y="320675"/>
            <a:ext cx="4961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b="1" dirty="0"/>
              <a:t>I</a:t>
            </a:r>
            <a:r>
              <a:rPr lang="es-CO" dirty="0"/>
              <a:t>. Evangelismo a las Clases Altas en el Antiguo Testamento.  </a:t>
            </a:r>
          </a:p>
          <a:p>
            <a:r>
              <a:rPr lang="es-CO" b="1" dirty="0"/>
              <a:t>II</a:t>
            </a:r>
            <a:r>
              <a:rPr lang="es-CO" dirty="0"/>
              <a:t>. Evangelismo a las clases altas en el Nuevo Testamento.  </a:t>
            </a:r>
          </a:p>
          <a:p>
            <a:r>
              <a:rPr lang="es-CO" b="1" dirty="0"/>
              <a:t>III</a:t>
            </a:r>
            <a:r>
              <a:rPr lang="es-CO" dirty="0"/>
              <a:t>. Barreras que Impiden Alcanzar las Clases Altas.</a:t>
            </a:r>
          </a:p>
          <a:p>
            <a:r>
              <a:rPr lang="es-CO" b="1" dirty="0"/>
              <a:t>IV</a:t>
            </a:r>
            <a:r>
              <a:rPr lang="es-CO" dirty="0"/>
              <a:t>. Cómo Alcanzar a los Ricos Según Elena G. de White.  </a:t>
            </a:r>
          </a:p>
          <a:p>
            <a:r>
              <a:rPr lang="es-CO" b="1" dirty="0"/>
              <a:t>V</a:t>
            </a:r>
            <a:r>
              <a:rPr lang="es-CO" dirty="0"/>
              <a:t>. 12 Consejos Inspirados Para Trabajar Con Clase Alta. </a:t>
            </a:r>
          </a:p>
        </p:txBody>
      </p:sp>
    </p:spTree>
    <p:extLst>
      <p:ext uri="{BB962C8B-B14F-4D97-AF65-F5344CB8AC3E}">
        <p14:creationId xmlns:p14="http://schemas.microsoft.com/office/powerpoint/2010/main" val="32941290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074" name="Picture 2" descr="Vista previa de imag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253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612775" y="5541818"/>
            <a:ext cx="39592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s-CO" sz="2000" dirty="0">
                <a:solidFill>
                  <a:srgbClr val="002060"/>
                </a:solidFill>
              </a:rPr>
              <a:t>Nombres Primarios.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CO" sz="2000" dirty="0">
                <a:solidFill>
                  <a:srgbClr val="002060"/>
                </a:solidFill>
              </a:rPr>
              <a:t>Nombres Sublimes.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s-CO" sz="2000" dirty="0">
                <a:solidFill>
                  <a:srgbClr val="002060"/>
                </a:solidFill>
              </a:rPr>
              <a:t>Nombres Compuestos.</a:t>
            </a:r>
          </a:p>
        </p:txBody>
      </p:sp>
    </p:spTree>
    <p:extLst>
      <p:ext uri="{BB962C8B-B14F-4D97-AF65-F5344CB8AC3E}">
        <p14:creationId xmlns:p14="http://schemas.microsoft.com/office/powerpoint/2010/main" val="21208012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ista previa de imag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674253" y="325244"/>
            <a:ext cx="4692073" cy="2558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s-ES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Contenido </a:t>
            </a:r>
            <a:endParaRPr lang="es-CO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Biblia y la plantación de iglesias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</a:rPr>
              <a:t>E.G.W y la plantación de iglesias</a:t>
            </a:r>
            <a:r>
              <a:rPr lang="es-ES" dirty="0">
                <a:solidFill>
                  <a:schemeClr val="bg1"/>
                </a:solidFill>
              </a:rPr>
              <a:t> </a:t>
            </a:r>
            <a:endParaRPr lang="es-C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</a:rPr>
              <a:t>Desafíos de plantar iglesias</a:t>
            </a:r>
            <a:r>
              <a:rPr lang="es-ES" dirty="0">
                <a:solidFill>
                  <a:schemeClr val="bg1"/>
                </a:solidFill>
              </a:rPr>
              <a:t> </a:t>
            </a:r>
            <a:endParaRPr lang="es-CO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</a:rPr>
              <a:t>Modelos de plantación de iglesias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chemeClr val="bg1"/>
                </a:solidFill>
              </a:rPr>
              <a:t>Ocho pasos para plantar iglesias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b="1" dirty="0" err="1">
                <a:solidFill>
                  <a:schemeClr val="bg1"/>
                </a:solidFill>
              </a:rPr>
              <a:t>Caracteristicas</a:t>
            </a:r>
            <a:r>
              <a:rPr lang="es-ES" b="1" dirty="0">
                <a:solidFill>
                  <a:schemeClr val="bg1"/>
                </a:solidFill>
              </a:rPr>
              <a:t> de un plantador de iglesias.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838036" y="6031346"/>
            <a:ext cx="2666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>
                <a:solidFill>
                  <a:schemeClr val="bg1"/>
                </a:solidFill>
              </a:rPr>
              <a:t>Pr. Demetrio Varela</a:t>
            </a:r>
          </a:p>
        </p:txBody>
      </p:sp>
    </p:spTree>
    <p:extLst>
      <p:ext uri="{BB962C8B-B14F-4D97-AF65-F5344CB8AC3E}">
        <p14:creationId xmlns:p14="http://schemas.microsoft.com/office/powerpoint/2010/main" val="22021362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23657" cy="380164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3512457" y="-10539"/>
            <a:ext cx="2992194" cy="2683533"/>
          </a:xfrm>
          <a:prstGeom prst="rect">
            <a:avLst/>
          </a:prstGeom>
        </p:spPr>
      </p:pic>
      <p:sp>
        <p:nvSpPr>
          <p:cNvPr id="9" name="Flecha derecha 8"/>
          <p:cNvSpPr/>
          <p:nvPr/>
        </p:nvSpPr>
        <p:spPr>
          <a:xfrm>
            <a:off x="6283695" y="1469578"/>
            <a:ext cx="2904837" cy="484632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bg1"/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735782" y="612062"/>
            <a:ext cx="37961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Lucida Bright" panose="02040602050505020304" pitchFamily="18" charset="0"/>
              </a:rPr>
              <a:t>YO IRÉ</a:t>
            </a:r>
          </a:p>
        </p:txBody>
      </p:sp>
      <p:pic>
        <p:nvPicPr>
          <p:cNvPr id="8" name="b22682d9-9dc4-4b01-b257-cd2053379c7d" descr="Image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1" y="73891"/>
            <a:ext cx="10351487" cy="6687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587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pic>
        <p:nvPicPr>
          <p:cNvPr id="2050" name="Picture 2" descr="Vista previa de image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387" y="3768436"/>
            <a:ext cx="3477605" cy="305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ista previa de image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387" y="1058"/>
            <a:ext cx="3453972" cy="373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Vista previa de image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926" y="3768436"/>
            <a:ext cx="3435925" cy="305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Vista previa de image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3435927" cy="373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Vista previa de image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461" y="46759"/>
            <a:ext cx="3377390" cy="368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Vista previa de image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9" y="3760690"/>
            <a:ext cx="3377392" cy="306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5268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7170" name="Picture 2" descr="Vista previa de imag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09188"/>
            <a:ext cx="10096789" cy="650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5519683" y="4304146"/>
            <a:ext cx="45079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Abril 9. Día del gran impacto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400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0" y="0"/>
            <a:ext cx="12210736" cy="6858000"/>
            <a:chOff x="-1" y="0"/>
            <a:chExt cx="12210736" cy="685800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210736" cy="6858000"/>
            </a:xfrm>
            <a:prstGeom prst="rect">
              <a:avLst/>
            </a:prstGeom>
          </p:spPr>
        </p:pic>
        <p:sp>
          <p:nvSpPr>
            <p:cNvPr id="15" name="Rectángulo 14"/>
            <p:cNvSpPr/>
            <p:nvPr/>
          </p:nvSpPr>
          <p:spPr>
            <a:xfrm>
              <a:off x="0" y="1291771"/>
              <a:ext cx="12191999" cy="4912967"/>
            </a:xfrm>
            <a:prstGeom prst="rect">
              <a:avLst/>
            </a:prstGeom>
            <a:solidFill>
              <a:srgbClr val="00206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pic>
        <p:nvPicPr>
          <p:cNvPr id="13" name="Imagen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6979" y="5445646"/>
            <a:ext cx="1963756" cy="55589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980" y="4818743"/>
            <a:ext cx="1686020" cy="787054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ctrTitle"/>
          </p:nvPr>
        </p:nvSpPr>
        <p:spPr>
          <a:xfrm>
            <a:off x="444005" y="173721"/>
            <a:ext cx="11303990" cy="1118050"/>
          </a:xfrm>
        </p:spPr>
        <p:txBody>
          <a:bodyPr>
            <a:noAutofit/>
          </a:bodyPr>
          <a:lstStyle/>
          <a:p>
            <a:r>
              <a:rPr lang="es-ES" sz="4400" b="1" dirty="0">
                <a:ln w="25400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Acumulativo Quinquenal UCN</a:t>
            </a:r>
            <a:br>
              <a:rPr lang="es-ES" sz="4400" b="1" dirty="0">
                <a:ln w="25400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3200" b="1" dirty="0">
                <a:ln w="25400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Julio de 2020 – Junio de 2025</a:t>
            </a:r>
            <a:endParaRPr lang="es-CO" sz="3200" b="1" dirty="0">
              <a:ln w="25400">
                <a:solidFill>
                  <a:schemeClr val="bg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623872"/>
              </p:ext>
            </p:extLst>
          </p:nvPr>
        </p:nvGraphicFramePr>
        <p:xfrm>
          <a:off x="1302326" y="1825625"/>
          <a:ext cx="8944651" cy="3367440"/>
        </p:xfrm>
        <a:graphic>
          <a:graphicData uri="http://schemas.openxmlformats.org/drawingml/2006/table">
            <a:tbl>
              <a:tblPr/>
              <a:tblGrid>
                <a:gridCol w="2942578">
                  <a:extLst>
                    <a:ext uri="{9D8B030D-6E8A-4147-A177-3AD203B41FA5}">
                      <a16:colId xmlns:a16="http://schemas.microsoft.com/office/drawing/2014/main" val="1748240378"/>
                    </a:ext>
                  </a:extLst>
                </a:gridCol>
                <a:gridCol w="1169235">
                  <a:extLst>
                    <a:ext uri="{9D8B030D-6E8A-4147-A177-3AD203B41FA5}">
                      <a16:colId xmlns:a16="http://schemas.microsoft.com/office/drawing/2014/main" val="2939431086"/>
                    </a:ext>
                  </a:extLst>
                </a:gridCol>
                <a:gridCol w="1325133">
                  <a:extLst>
                    <a:ext uri="{9D8B030D-6E8A-4147-A177-3AD203B41FA5}">
                      <a16:colId xmlns:a16="http://schemas.microsoft.com/office/drawing/2014/main" val="115180517"/>
                    </a:ext>
                  </a:extLst>
                </a:gridCol>
                <a:gridCol w="1169235">
                  <a:extLst>
                    <a:ext uri="{9D8B030D-6E8A-4147-A177-3AD203B41FA5}">
                      <a16:colId xmlns:a16="http://schemas.microsoft.com/office/drawing/2014/main" val="915677207"/>
                    </a:ext>
                  </a:extLst>
                </a:gridCol>
                <a:gridCol w="1169235">
                  <a:extLst>
                    <a:ext uri="{9D8B030D-6E8A-4147-A177-3AD203B41FA5}">
                      <a16:colId xmlns:a16="http://schemas.microsoft.com/office/drawing/2014/main" val="3161347554"/>
                    </a:ext>
                  </a:extLst>
                </a:gridCol>
                <a:gridCol w="1169235">
                  <a:extLst>
                    <a:ext uri="{9D8B030D-6E8A-4147-A177-3AD203B41FA5}">
                      <a16:colId xmlns:a16="http://schemas.microsoft.com/office/drawing/2014/main" val="263749488"/>
                    </a:ext>
                  </a:extLst>
                </a:gridCol>
              </a:tblGrid>
              <a:tr h="43151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ahnschrift SemiBold" panose="020B0502040204020203" pitchFamily="34" charset="0"/>
                        </a:rPr>
                        <a:t>campo</a:t>
                      </a:r>
                    </a:p>
                  </a:txBody>
                  <a:tcPr marL="7560" marR="7560" marT="75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ahnschrift SemiBold" panose="020B0502040204020203" pitchFamily="34" charset="0"/>
                        </a:rPr>
                        <a:t>Blanco </a:t>
                      </a:r>
                      <a:r>
                        <a:rPr lang="es-ES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Bahnschrift SemiBold" panose="020B0502040204020203" pitchFamily="34" charset="0"/>
                        </a:rPr>
                        <a:t>QuinqL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Bahnschrift SemiBold" panose="020B0502040204020203" pitchFamily="34" charset="0"/>
                      </a:endParaRP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ahnschrift SemiBold" panose="020B0502040204020203" pitchFamily="34" charset="0"/>
                        </a:rPr>
                        <a:t>Total Alcanzado</a:t>
                      </a: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ahnschrift SemiBold" panose="020B0502040204020203" pitchFamily="34" charset="0"/>
                        </a:rPr>
                        <a:t>%</a:t>
                      </a: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ahnschrift SemiBold" panose="020B0502040204020203" pitchFamily="34" charset="0"/>
                        </a:rPr>
                        <a:t>Faltante</a:t>
                      </a: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ahnschrift SemiBold" panose="020B0502040204020203" pitchFamily="34" charset="0"/>
                        </a:rPr>
                        <a:t>%</a:t>
                      </a: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748297"/>
                  </a:ext>
                </a:extLst>
              </a:tr>
              <a:tr h="240195">
                <a:tc>
                  <a:txBody>
                    <a:bodyPr/>
                    <a:lstStyle/>
                    <a:p>
                      <a:pPr algn="l" fontAlgn="t"/>
                      <a:r>
                        <a:rPr lang="es-E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CARIBE</a:t>
                      </a:r>
                    </a:p>
                  </a:txBody>
                  <a:tcPr marL="7560" marR="7560" marT="75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11.550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4.058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7.492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6708618"/>
                  </a:ext>
                </a:extLst>
              </a:tr>
              <a:tr h="240195">
                <a:tc>
                  <a:txBody>
                    <a:bodyPr/>
                    <a:lstStyle/>
                    <a:p>
                      <a:pPr algn="l" fontAlgn="t"/>
                      <a:r>
                        <a:rPr lang="es-E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SUR OCCIDENTAL</a:t>
                      </a:r>
                    </a:p>
                  </a:txBody>
                  <a:tcPr marL="7560" marR="7560" marT="75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4.950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1.586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32%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3.364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68%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123993"/>
                  </a:ext>
                </a:extLst>
              </a:tr>
              <a:tr h="240195">
                <a:tc>
                  <a:txBody>
                    <a:bodyPr/>
                    <a:lstStyle/>
                    <a:p>
                      <a:pPr algn="l" fontAlgn="t"/>
                      <a:r>
                        <a:rPr lang="es-E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ORIENTE </a:t>
                      </a:r>
                    </a:p>
                  </a:txBody>
                  <a:tcPr marL="7560" marR="7560" marT="75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10.450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3.164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7.286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945910"/>
                  </a:ext>
                </a:extLst>
              </a:tr>
              <a:tr h="240195">
                <a:tc>
                  <a:txBody>
                    <a:bodyPr/>
                    <a:lstStyle/>
                    <a:p>
                      <a:pPr algn="l" fontAlgn="t"/>
                      <a:r>
                        <a:rPr lang="es-E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ASOC. C. OCCIDENTAL</a:t>
                      </a:r>
                    </a:p>
                  </a:txBody>
                  <a:tcPr marL="7560" marR="7560" marT="75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9.350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2.679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29%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6.671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71%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378354"/>
                  </a:ext>
                </a:extLst>
              </a:tr>
              <a:tr h="240195">
                <a:tc>
                  <a:txBody>
                    <a:bodyPr/>
                    <a:lstStyle/>
                    <a:p>
                      <a:pPr algn="l" fontAlgn="t"/>
                      <a:r>
                        <a:rPr lang="es-E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NORESTE</a:t>
                      </a:r>
                    </a:p>
                  </a:txBody>
                  <a:tcPr marL="7560" marR="7560" marT="75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9.350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2.602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28%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6.748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556813"/>
                  </a:ext>
                </a:extLst>
              </a:tr>
              <a:tr h="240195">
                <a:tc>
                  <a:txBody>
                    <a:bodyPr/>
                    <a:lstStyle/>
                    <a:p>
                      <a:pPr algn="l" fontAlgn="t"/>
                      <a:r>
                        <a:rPr lang="es-E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ATLANTICO</a:t>
                      </a:r>
                    </a:p>
                  </a:txBody>
                  <a:tcPr marL="7560" marR="7560" marT="75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10.450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1.930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18%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8.520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764500"/>
                  </a:ext>
                </a:extLst>
              </a:tr>
              <a:tr h="240195">
                <a:tc>
                  <a:txBody>
                    <a:bodyPr/>
                    <a:lstStyle/>
                    <a:p>
                      <a:pPr algn="l" fontAlgn="t"/>
                      <a:r>
                        <a:rPr lang="es-E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ASOC. C. ORIENTE 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6.215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966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16%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5.249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122562"/>
                  </a:ext>
                </a:extLst>
              </a:tr>
              <a:tr h="250639">
                <a:tc>
                  <a:txBody>
                    <a:bodyPr/>
                    <a:lstStyle/>
                    <a:p>
                      <a:pPr algn="l" fontAlgn="b"/>
                      <a:r>
                        <a:rPr lang="es-E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ISLAS 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440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65</a:t>
                      </a:r>
                    </a:p>
                  </a:txBody>
                  <a:tcPr marL="7560" marR="7560" marT="756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375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560" marR="7560" marT="756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361308"/>
                  </a:ext>
                </a:extLst>
              </a:tr>
              <a:tr h="250639">
                <a:tc>
                  <a:txBody>
                    <a:bodyPr/>
                    <a:lstStyle/>
                    <a:p>
                      <a:pPr algn="l" fontAlgn="ctr"/>
                      <a:r>
                        <a:rPr lang="es-E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Bradley Hand ITC" panose="03070402050302030203" pitchFamily="66" charset="0"/>
                        </a:rPr>
                        <a:t> </a:t>
                      </a:r>
                    </a:p>
                  </a:txBody>
                  <a:tcPr marL="7560" marR="7560" marT="756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62.755</a:t>
                      </a: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17.050</a:t>
                      </a: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27%</a:t>
                      </a: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45.705</a:t>
                      </a: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73%</a:t>
                      </a:r>
                    </a:p>
                  </a:txBody>
                  <a:tcPr marL="7560" marR="7560" marT="75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859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6351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016424"/>
              </p:ext>
            </p:extLst>
          </p:nvPr>
        </p:nvGraphicFramePr>
        <p:xfrm>
          <a:off x="307975" y="160335"/>
          <a:ext cx="11588461" cy="6807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4181">
                  <a:extLst>
                    <a:ext uri="{9D8B030D-6E8A-4147-A177-3AD203B41FA5}">
                      <a16:colId xmlns:a16="http://schemas.microsoft.com/office/drawing/2014/main" val="1293188183"/>
                    </a:ext>
                  </a:extLst>
                </a:gridCol>
                <a:gridCol w="5461459">
                  <a:extLst>
                    <a:ext uri="{9D8B030D-6E8A-4147-A177-3AD203B41FA5}">
                      <a16:colId xmlns:a16="http://schemas.microsoft.com/office/drawing/2014/main" val="203919436"/>
                    </a:ext>
                  </a:extLst>
                </a:gridCol>
                <a:gridCol w="3862821">
                  <a:extLst>
                    <a:ext uri="{9D8B030D-6E8A-4147-A177-3AD203B41FA5}">
                      <a16:colId xmlns:a16="http://schemas.microsoft.com/office/drawing/2014/main" val="907801240"/>
                    </a:ext>
                  </a:extLst>
                </a:gridCol>
              </a:tblGrid>
              <a:tr h="385347">
                <a:tc>
                  <a:txBody>
                    <a:bodyPr/>
                    <a:lstStyle/>
                    <a:p>
                      <a:r>
                        <a:rPr lang="es-CO" dirty="0"/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ACTIVIDAD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ENCARGADO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9030011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/>
                        <a:t>Enero 5-15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10 días de oración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Todos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0751433"/>
                  </a:ext>
                </a:extLst>
              </a:tr>
              <a:tr h="193075">
                <a:tc>
                  <a:txBody>
                    <a:bodyPr/>
                    <a:lstStyle/>
                    <a:p>
                      <a:r>
                        <a:rPr lang="es-CO" dirty="0"/>
                        <a:t>Enero 31 -4 Febrero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Semana Oración Familias Ministeriales.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DIA. Secretarios Ministeriales.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164007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/>
                        <a:t>Febrero 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Certificación de Ancianos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DIA. Secretarios Ministeriales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117447"/>
                  </a:ext>
                </a:extLst>
              </a:tr>
              <a:tr h="193075">
                <a:tc>
                  <a:txBody>
                    <a:bodyPr/>
                    <a:lstStyle/>
                    <a:p>
                      <a:r>
                        <a:rPr lang="es-CO" dirty="0"/>
                        <a:t>Marzo 12-19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Campañas dirigidas</a:t>
                      </a:r>
                      <a:r>
                        <a:rPr lang="es-CO" baseline="0" dirty="0"/>
                        <a:t> por los laicos.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Min</a:t>
                      </a:r>
                      <a:r>
                        <a:rPr lang="es-CO" baseline="0" dirty="0"/>
                        <a:t> Personal.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7518257"/>
                  </a:ext>
                </a:extLst>
              </a:tr>
              <a:tr h="193075">
                <a:tc>
                  <a:txBody>
                    <a:bodyPr/>
                    <a:lstStyle/>
                    <a:p>
                      <a:r>
                        <a:rPr lang="es-CO" dirty="0"/>
                        <a:t>Marzo 29-30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Capacitación</a:t>
                      </a:r>
                      <a:r>
                        <a:rPr lang="es-CO" baseline="0" dirty="0"/>
                        <a:t> pastores. Trabajo con clases Media Alta.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UCN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485008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/>
                        <a:t>Abril 2-9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Evangelismo de intercambio.</a:t>
                      </a:r>
                      <a:r>
                        <a:rPr lang="es-CO" baseline="0" dirty="0"/>
                        <a:t> Atlántico.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UCN.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5248678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/>
                        <a:t>Abril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Día del gran impacto. ESPERANZA</a:t>
                      </a:r>
                      <a:r>
                        <a:rPr lang="es-CO" baseline="0" dirty="0"/>
                        <a:t> DEFINITIVA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Todos</a:t>
                      </a:r>
                      <a:r>
                        <a:rPr lang="es-CO" baseline="0" dirty="0"/>
                        <a:t> los campos.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270275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/>
                        <a:t>Abril 23-30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Evangelismo Virtual</a:t>
                      </a:r>
                      <a:r>
                        <a:rPr lang="es-CO" baseline="0" dirty="0"/>
                        <a:t> DIA. </a:t>
                      </a:r>
                      <a:r>
                        <a:rPr lang="es-CO" baseline="0" dirty="0" err="1"/>
                        <a:t>Ven,Cuba</a:t>
                      </a:r>
                      <a:r>
                        <a:rPr lang="es-CO" baseline="0" dirty="0"/>
                        <a:t>, </a:t>
                      </a:r>
                      <a:r>
                        <a:rPr lang="es-CO" baseline="0" dirty="0" err="1"/>
                        <a:t>Pto</a:t>
                      </a:r>
                      <a:r>
                        <a:rPr lang="es-CO" baseline="0" dirty="0"/>
                        <a:t> Rico. Colombia.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DIA.</a:t>
                      </a:r>
                      <a:r>
                        <a:rPr lang="es-CO" baseline="0" dirty="0"/>
                        <a:t> Evangelismo Zonal.</a:t>
                      </a:r>
                      <a:r>
                        <a:rPr lang="es-CO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9850554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/>
                        <a:t>Mayo 14-21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Vale</a:t>
                      </a:r>
                      <a:r>
                        <a:rPr lang="es-CO" baseline="0" dirty="0"/>
                        <a:t> la Pena Regresar.  Vuelve a Casa.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Min</a:t>
                      </a:r>
                      <a:r>
                        <a:rPr lang="es-CO" baseline="0" dirty="0"/>
                        <a:t> Personal.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067349"/>
                  </a:ext>
                </a:extLst>
              </a:tr>
              <a:tr h="193075">
                <a:tc>
                  <a:txBody>
                    <a:bodyPr/>
                    <a:lstStyle/>
                    <a:p>
                      <a:r>
                        <a:rPr lang="es-CO" dirty="0"/>
                        <a:t>Julio 3-30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Caravanas del evangelio del Centenario.</a:t>
                      </a:r>
                      <a:r>
                        <a:rPr lang="es-CO" baseline="0" dirty="0"/>
                        <a:t> Comunidad.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Min</a:t>
                      </a:r>
                      <a:r>
                        <a:rPr lang="es-CO" baseline="0" dirty="0"/>
                        <a:t> Personal de cada campo.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164386"/>
                  </a:ext>
                </a:extLst>
              </a:tr>
              <a:tr h="193075">
                <a:tc>
                  <a:txBody>
                    <a:bodyPr/>
                    <a:lstStyle/>
                    <a:p>
                      <a:r>
                        <a:rPr lang="es-CO" dirty="0"/>
                        <a:t>Agosto 4-6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Festival laicos. Panamá.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677616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>
                          <a:solidFill>
                            <a:srgbClr val="FF0000"/>
                          </a:solidFill>
                        </a:rPr>
                        <a:t>Agosto 6-13, 13-20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Evangelismo de intercambio. Centro  Oriente.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UCN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20766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/>
                        <a:t>Septiembre 17-24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Campañas </a:t>
                      </a:r>
                      <a:r>
                        <a:rPr lang="es-CO" dirty="0" err="1"/>
                        <a:t>evangelisticas</a:t>
                      </a:r>
                      <a:r>
                        <a:rPr lang="es-CO" dirty="0"/>
                        <a:t> en Grupos Pequeños.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Líderes de G.P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753884"/>
                  </a:ext>
                </a:extLst>
              </a:tr>
              <a:tr h="193075">
                <a:tc>
                  <a:txBody>
                    <a:bodyPr/>
                    <a:lstStyle/>
                    <a:p>
                      <a:r>
                        <a:rPr lang="es-CO" dirty="0"/>
                        <a:t>Octubre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Día de</a:t>
                      </a:r>
                      <a:r>
                        <a:rPr lang="es-CO" baseline="0" dirty="0"/>
                        <a:t>l pastor y su familia.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Secretario Ministerial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1177709"/>
                  </a:ext>
                </a:extLst>
              </a:tr>
              <a:tr h="193075">
                <a:tc>
                  <a:txBody>
                    <a:bodyPr/>
                    <a:lstStyle/>
                    <a:p>
                      <a:r>
                        <a:rPr lang="es-CO" dirty="0"/>
                        <a:t>Octubre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Certificación</a:t>
                      </a:r>
                      <a:r>
                        <a:rPr lang="es-CO" baseline="0" dirty="0"/>
                        <a:t> de Pastores. Educación Continua.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DIA. Secretarios</a:t>
                      </a:r>
                      <a:r>
                        <a:rPr lang="es-CO" baseline="0" dirty="0"/>
                        <a:t> Ministeriales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235981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/>
                        <a:t>Octubre 28-29.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Celebración del centenario.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299453"/>
                  </a:ext>
                </a:extLst>
              </a:tr>
              <a:tr h="386149">
                <a:tc>
                  <a:txBody>
                    <a:bodyPr/>
                    <a:lstStyle/>
                    <a:p>
                      <a:r>
                        <a:rPr lang="es-CO" dirty="0"/>
                        <a:t>Noviembre.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Congresos</a:t>
                      </a:r>
                      <a:r>
                        <a:rPr lang="es-CO" baseline="0" dirty="0"/>
                        <a:t> de Consolidación. Nuevos Creyentes.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Min Personal.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5858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57858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0" y="0"/>
            <a:ext cx="12210736" cy="6858000"/>
            <a:chOff x="-1" y="0"/>
            <a:chExt cx="12210736" cy="685800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210736" cy="6858000"/>
            </a:xfrm>
            <a:prstGeom prst="rect">
              <a:avLst/>
            </a:prstGeom>
          </p:spPr>
        </p:pic>
        <p:sp>
          <p:nvSpPr>
            <p:cNvPr id="15" name="Rectángulo 14"/>
            <p:cNvSpPr/>
            <p:nvPr/>
          </p:nvSpPr>
          <p:spPr>
            <a:xfrm>
              <a:off x="0" y="1291771"/>
              <a:ext cx="12191999" cy="4912967"/>
            </a:xfrm>
            <a:prstGeom prst="rect">
              <a:avLst/>
            </a:prstGeom>
            <a:solidFill>
              <a:srgbClr val="00206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pic>
        <p:nvPicPr>
          <p:cNvPr id="13" name="Imagen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6979" y="5445646"/>
            <a:ext cx="1963756" cy="55589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980" y="4818743"/>
            <a:ext cx="1686020" cy="787054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ctrTitle"/>
          </p:nvPr>
        </p:nvSpPr>
        <p:spPr>
          <a:xfrm>
            <a:off x="444664" y="79484"/>
            <a:ext cx="11193153" cy="1118050"/>
          </a:xfrm>
        </p:spPr>
        <p:txBody>
          <a:bodyPr>
            <a:noAutofit/>
          </a:bodyPr>
          <a:lstStyle/>
          <a:p>
            <a:r>
              <a:rPr lang="es-ES" b="1" dirty="0">
                <a:ln w="25400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Intercambio </a:t>
            </a:r>
            <a:r>
              <a:rPr lang="es-ES" b="1" dirty="0" err="1">
                <a:ln w="25400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Evangelistico</a:t>
            </a:r>
            <a:endParaRPr lang="es-CO" b="1" dirty="0">
              <a:ln w="25400">
                <a:solidFill>
                  <a:schemeClr val="bg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85109"/>
              </p:ext>
            </p:extLst>
          </p:nvPr>
        </p:nvGraphicFramePr>
        <p:xfrm>
          <a:off x="1461270" y="1824436"/>
          <a:ext cx="9044709" cy="3585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449">
                  <a:extLst>
                    <a:ext uri="{9D8B030D-6E8A-4147-A177-3AD203B41FA5}">
                      <a16:colId xmlns:a16="http://schemas.microsoft.com/office/drawing/2014/main" val="1137632926"/>
                    </a:ext>
                  </a:extLst>
                </a:gridCol>
                <a:gridCol w="2872761">
                  <a:extLst>
                    <a:ext uri="{9D8B030D-6E8A-4147-A177-3AD203B41FA5}">
                      <a16:colId xmlns:a16="http://schemas.microsoft.com/office/drawing/2014/main" val="3635644918"/>
                    </a:ext>
                  </a:extLst>
                </a:gridCol>
                <a:gridCol w="4023499">
                  <a:extLst>
                    <a:ext uri="{9D8B030D-6E8A-4147-A177-3AD203B41FA5}">
                      <a16:colId xmlns:a16="http://schemas.microsoft.com/office/drawing/2014/main" val="2641324973"/>
                    </a:ext>
                  </a:extLst>
                </a:gridCol>
              </a:tblGrid>
              <a:tr h="431590">
                <a:tc>
                  <a:txBody>
                    <a:bodyPr/>
                    <a:lstStyle/>
                    <a:p>
                      <a:r>
                        <a:rPr lang="es-CO" sz="2000" dirty="0"/>
                        <a:t>AÑO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CAMPO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000" dirty="0"/>
                        <a:t>FECHA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663247"/>
                  </a:ext>
                </a:extLst>
              </a:tr>
              <a:tr h="431590">
                <a:tc>
                  <a:txBody>
                    <a:bodyPr/>
                    <a:lstStyle/>
                    <a:p>
                      <a:r>
                        <a:rPr lang="es-CO" sz="2000" b="1" dirty="0">
                          <a:solidFill>
                            <a:srgbClr val="002060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TODOS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23-30. CAMPAÑA VIRTUAL 4 PAISES.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896969"/>
                  </a:ext>
                </a:extLst>
              </a:tr>
              <a:tr h="763582">
                <a:tc>
                  <a:txBody>
                    <a:bodyPr/>
                    <a:lstStyle/>
                    <a:p>
                      <a:r>
                        <a:rPr lang="es-CO" sz="2000" b="1" dirty="0">
                          <a:solidFill>
                            <a:srgbClr val="002060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ATLÁNTICO</a:t>
                      </a:r>
                    </a:p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CENTRO ORIENTE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ABRIL</a:t>
                      </a:r>
                      <a:r>
                        <a:rPr lang="es-CO" sz="2000" baseline="0" dirty="0">
                          <a:solidFill>
                            <a:srgbClr val="002060"/>
                          </a:solidFill>
                        </a:rPr>
                        <a:t> 2-9</a:t>
                      </a:r>
                      <a:endParaRPr lang="es-CO" sz="2000" dirty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AGOSTO. 6-13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0116044"/>
                  </a:ext>
                </a:extLst>
              </a:tr>
              <a:tr h="763582">
                <a:tc>
                  <a:txBody>
                    <a:bodyPr/>
                    <a:lstStyle/>
                    <a:p>
                      <a:r>
                        <a:rPr lang="es-CO" sz="2000" b="1" dirty="0">
                          <a:solidFill>
                            <a:srgbClr val="002060"/>
                          </a:solidFill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CENTRO</a:t>
                      </a:r>
                      <a:r>
                        <a:rPr lang="es-CO" sz="2000" baseline="0" dirty="0">
                          <a:solidFill>
                            <a:srgbClr val="002060"/>
                          </a:solidFill>
                        </a:rPr>
                        <a:t> OCCIDENTE</a:t>
                      </a:r>
                      <a:endParaRPr lang="es-CO" sz="2000" dirty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NORESTE. ISLAS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ABRIL</a:t>
                      </a:r>
                    </a:p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AGOSTO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6997764"/>
                  </a:ext>
                </a:extLst>
              </a:tr>
              <a:tr h="763582">
                <a:tc>
                  <a:txBody>
                    <a:bodyPr/>
                    <a:lstStyle/>
                    <a:p>
                      <a:r>
                        <a:rPr lang="es-CO" sz="2000" b="1" dirty="0">
                          <a:solidFill>
                            <a:srgbClr val="002060"/>
                          </a:solidFill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SUR OCCIDENTE</a:t>
                      </a:r>
                    </a:p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ORIENTE.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ABRIL</a:t>
                      </a:r>
                    </a:p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AGOSTO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556753"/>
                  </a:ext>
                </a:extLst>
              </a:tr>
              <a:tr h="431590">
                <a:tc>
                  <a:txBody>
                    <a:bodyPr/>
                    <a:lstStyle/>
                    <a:p>
                      <a:r>
                        <a:rPr lang="es-CO" sz="2000" b="1" dirty="0">
                          <a:solidFill>
                            <a:srgbClr val="002060"/>
                          </a:solidFill>
                        </a:rPr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CARIBE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000" dirty="0">
                          <a:solidFill>
                            <a:srgbClr val="002060"/>
                          </a:solidFill>
                        </a:rPr>
                        <a:t>ABRIL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4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2514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/>
          <p:cNvGraphicFramePr>
            <a:graphicFrameLocks noGrp="1"/>
          </p:cNvGraphicFramePr>
          <p:nvPr/>
        </p:nvGraphicFramePr>
        <p:xfrm>
          <a:off x="827689" y="451947"/>
          <a:ext cx="10515602" cy="2989468"/>
        </p:xfrm>
        <a:graphic>
          <a:graphicData uri="http://schemas.openxmlformats.org/drawingml/2006/table">
            <a:tbl>
              <a:tblPr/>
              <a:tblGrid>
                <a:gridCol w="1528486">
                  <a:extLst>
                    <a:ext uri="{9D8B030D-6E8A-4147-A177-3AD203B41FA5}">
                      <a16:colId xmlns:a16="http://schemas.microsoft.com/office/drawing/2014/main" val="1283544022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4087198258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1197907049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2732337633"/>
                    </a:ext>
                  </a:extLst>
                </a:gridCol>
                <a:gridCol w="667504">
                  <a:extLst>
                    <a:ext uri="{9D8B030D-6E8A-4147-A177-3AD203B41FA5}">
                      <a16:colId xmlns:a16="http://schemas.microsoft.com/office/drawing/2014/main" val="1000960158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1629469459"/>
                    </a:ext>
                  </a:extLst>
                </a:gridCol>
                <a:gridCol w="686852">
                  <a:extLst>
                    <a:ext uri="{9D8B030D-6E8A-4147-A177-3AD203B41FA5}">
                      <a16:colId xmlns:a16="http://schemas.microsoft.com/office/drawing/2014/main" val="4027797352"/>
                    </a:ext>
                  </a:extLst>
                </a:gridCol>
                <a:gridCol w="628808">
                  <a:extLst>
                    <a:ext uri="{9D8B030D-6E8A-4147-A177-3AD203B41FA5}">
                      <a16:colId xmlns:a16="http://schemas.microsoft.com/office/drawing/2014/main" val="821676185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2806724186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877843263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518890710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1270099494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645706780"/>
                    </a:ext>
                  </a:extLst>
                </a:gridCol>
                <a:gridCol w="619134">
                  <a:extLst>
                    <a:ext uri="{9D8B030D-6E8A-4147-A177-3AD203B41FA5}">
                      <a16:colId xmlns:a16="http://schemas.microsoft.com/office/drawing/2014/main" val="3529036742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2642942408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701132493"/>
                    </a:ext>
                  </a:extLst>
                </a:gridCol>
              </a:tblGrid>
              <a:tr h="360120">
                <a:tc gridSpan="16"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ACUMULADO BAUTISMOS </a:t>
                      </a:r>
                    </a:p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JULIO 2021 - JUNIO 2022</a:t>
                      </a:r>
                    </a:p>
                  </a:txBody>
                  <a:tcPr marL="7255" marR="7255" marT="72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453368"/>
                  </a:ext>
                </a:extLst>
              </a:tr>
              <a:tr h="137786"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205345"/>
                  </a:ext>
                </a:extLst>
              </a:tr>
              <a:tr h="126124"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578423"/>
                  </a:ext>
                </a:extLst>
              </a:tr>
              <a:tr h="328668">
                <a:tc>
                  <a:txBody>
                    <a:bodyPr/>
                    <a:lstStyle/>
                    <a:p>
                      <a:pPr algn="ctr" fontAlgn="t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l" fontAlgn="t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4069452"/>
                  </a:ext>
                </a:extLst>
              </a:tr>
              <a:tr h="6274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  <a:hlinkClick r:id="rId2" action="ppaction://hlinkfile"/>
                        </a:rPr>
                        <a:t>CAMPOS</a:t>
                      </a:r>
                      <a:endParaRPr lang="es-ES" sz="12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</a:rPr>
                        <a:t>Blanco Anual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3" action="ppaction://hlinkfile"/>
                        </a:rPr>
                        <a:t>Julio</a:t>
                      </a:r>
                      <a:endParaRPr lang="es-ES" sz="9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4" action="ppaction://hlinkfile"/>
                        </a:rPr>
                        <a:t>Agosto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5" action="ppaction://hlinkfile"/>
                        </a:rPr>
                        <a:t>Septiembre </a:t>
                      </a:r>
                      <a:endParaRPr lang="es-ES" sz="9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6" action="ppaction://hlinkfile"/>
                        </a:rPr>
                        <a:t>Octubre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7" action="ppaction://hlinkfile"/>
                        </a:rPr>
                        <a:t>Noviembre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8" action="ppaction://hlinkfile"/>
                        </a:rPr>
                        <a:t>Diciembre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9" action="ppaction://hlinkfile"/>
                        </a:rPr>
                        <a:t>Enero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10" action="ppaction://hlinkfile"/>
                        </a:rPr>
                        <a:t>Febrero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11" action="ppaction://hlinkfile"/>
                        </a:rPr>
                        <a:t>Marzo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12" action="ppaction://hlinkfile"/>
                        </a:rPr>
                        <a:t>Abril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13" action="ppaction://hlinkfile"/>
                        </a:rPr>
                        <a:t>Mayo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hlinkClick r:id="rId14" action="ppaction://hlinkfile"/>
                        </a:rPr>
                        <a:t>Junio</a:t>
                      </a:r>
                      <a:endParaRPr lang="es-ES" sz="9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Acumul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%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001274"/>
                  </a:ext>
                </a:extLst>
              </a:tr>
              <a:tr h="31372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CENTRO OCCIDENTAL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3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</a:rPr>
                        <a:t>1.870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109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502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65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310 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986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53%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165836"/>
                  </a:ext>
                </a:extLst>
              </a:tr>
              <a:tr h="31372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SUR</a:t>
                      </a:r>
                      <a:r>
                        <a:rPr lang="es-ES" sz="13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OCCIDENTAL</a:t>
                      </a:r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3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</a:rPr>
                        <a:t>990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147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79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130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73 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429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43%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712525"/>
                  </a:ext>
                </a:extLst>
              </a:tr>
              <a:tr h="313729">
                <a:tc>
                  <a:txBody>
                    <a:bodyPr/>
                    <a:lstStyle/>
                    <a:p>
                      <a:pPr algn="ctr" fontAlgn="ctr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ATLANTICO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3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</a:rPr>
                        <a:t>2,090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189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98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197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321 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805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39%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530974"/>
                  </a:ext>
                </a:extLst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827689" y="3441415"/>
          <a:ext cx="10515602" cy="403495"/>
        </p:xfrm>
        <a:graphic>
          <a:graphicData uri="http://schemas.openxmlformats.org/drawingml/2006/table">
            <a:tbl>
              <a:tblPr/>
              <a:tblGrid>
                <a:gridCol w="1528486">
                  <a:extLst>
                    <a:ext uri="{9D8B030D-6E8A-4147-A177-3AD203B41FA5}">
                      <a16:colId xmlns:a16="http://schemas.microsoft.com/office/drawing/2014/main" val="573295581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872944188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1182700951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2573721010"/>
                    </a:ext>
                  </a:extLst>
                </a:gridCol>
                <a:gridCol w="667504">
                  <a:extLst>
                    <a:ext uri="{9D8B030D-6E8A-4147-A177-3AD203B41FA5}">
                      <a16:colId xmlns:a16="http://schemas.microsoft.com/office/drawing/2014/main" val="2568493847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611123120"/>
                    </a:ext>
                  </a:extLst>
                </a:gridCol>
                <a:gridCol w="686852">
                  <a:extLst>
                    <a:ext uri="{9D8B030D-6E8A-4147-A177-3AD203B41FA5}">
                      <a16:colId xmlns:a16="http://schemas.microsoft.com/office/drawing/2014/main" val="533784302"/>
                    </a:ext>
                  </a:extLst>
                </a:gridCol>
                <a:gridCol w="628808">
                  <a:extLst>
                    <a:ext uri="{9D8B030D-6E8A-4147-A177-3AD203B41FA5}">
                      <a16:colId xmlns:a16="http://schemas.microsoft.com/office/drawing/2014/main" val="3080389745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807671402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084478006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1622550035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762329323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575609672"/>
                    </a:ext>
                  </a:extLst>
                </a:gridCol>
                <a:gridCol w="619134">
                  <a:extLst>
                    <a:ext uri="{9D8B030D-6E8A-4147-A177-3AD203B41FA5}">
                      <a16:colId xmlns:a16="http://schemas.microsoft.com/office/drawing/2014/main" val="2841958146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2912416458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1381397439"/>
                    </a:ext>
                  </a:extLst>
                </a:gridCol>
              </a:tblGrid>
              <a:tr h="313729">
                <a:tc>
                  <a:txBody>
                    <a:bodyPr/>
                    <a:lstStyle/>
                    <a:p>
                      <a:pPr algn="ctr" fontAlgn="ctr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ORIENTE 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3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</a:rPr>
                        <a:t>2.090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80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385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169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       158 </a:t>
                      </a:r>
                      <a:r>
                        <a:rPr lang="es-ES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792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38%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739218"/>
                  </a:ext>
                </a:extLst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/>
        </p:nvGraphicFramePr>
        <p:xfrm>
          <a:off x="827689" y="3844910"/>
          <a:ext cx="10515602" cy="2047955"/>
        </p:xfrm>
        <a:graphic>
          <a:graphicData uri="http://schemas.openxmlformats.org/drawingml/2006/table">
            <a:tbl>
              <a:tblPr/>
              <a:tblGrid>
                <a:gridCol w="1528486">
                  <a:extLst>
                    <a:ext uri="{9D8B030D-6E8A-4147-A177-3AD203B41FA5}">
                      <a16:colId xmlns:a16="http://schemas.microsoft.com/office/drawing/2014/main" val="352691611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2450069947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399725610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770792111"/>
                    </a:ext>
                  </a:extLst>
                </a:gridCol>
                <a:gridCol w="667504">
                  <a:extLst>
                    <a:ext uri="{9D8B030D-6E8A-4147-A177-3AD203B41FA5}">
                      <a16:colId xmlns:a16="http://schemas.microsoft.com/office/drawing/2014/main" val="4153406111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1824372702"/>
                    </a:ext>
                  </a:extLst>
                </a:gridCol>
                <a:gridCol w="686852">
                  <a:extLst>
                    <a:ext uri="{9D8B030D-6E8A-4147-A177-3AD203B41FA5}">
                      <a16:colId xmlns:a16="http://schemas.microsoft.com/office/drawing/2014/main" val="1716292638"/>
                    </a:ext>
                  </a:extLst>
                </a:gridCol>
                <a:gridCol w="628808">
                  <a:extLst>
                    <a:ext uri="{9D8B030D-6E8A-4147-A177-3AD203B41FA5}">
                      <a16:colId xmlns:a16="http://schemas.microsoft.com/office/drawing/2014/main" val="2156573313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832491450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1419291699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2473072320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898927479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3233394321"/>
                    </a:ext>
                  </a:extLst>
                </a:gridCol>
                <a:gridCol w="619134">
                  <a:extLst>
                    <a:ext uri="{9D8B030D-6E8A-4147-A177-3AD203B41FA5}">
                      <a16:colId xmlns:a16="http://schemas.microsoft.com/office/drawing/2014/main" val="1549307130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546078255"/>
                    </a:ext>
                  </a:extLst>
                </a:gridCol>
                <a:gridCol w="580438">
                  <a:extLst>
                    <a:ext uri="{9D8B030D-6E8A-4147-A177-3AD203B41FA5}">
                      <a16:colId xmlns:a16="http://schemas.microsoft.com/office/drawing/2014/main" val="212799642"/>
                    </a:ext>
                  </a:extLst>
                </a:gridCol>
              </a:tblGrid>
              <a:tr h="313729">
                <a:tc>
                  <a:txBody>
                    <a:bodyPr/>
                    <a:lstStyle/>
                    <a:p>
                      <a:pPr algn="ctr" fontAlgn="ctr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CARIBE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3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</a:rPr>
                        <a:t>2.310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224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271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177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162 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834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36%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7847848"/>
                  </a:ext>
                </a:extLst>
              </a:tr>
              <a:tr h="313729">
                <a:tc>
                  <a:txBody>
                    <a:bodyPr/>
                    <a:lstStyle/>
                    <a:p>
                      <a:pPr algn="ctr" fontAlgn="ctr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NORESTE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3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</a:rPr>
                        <a:t>1.870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99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77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173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305 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654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35%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623912"/>
                  </a:ext>
                </a:extLst>
              </a:tr>
              <a:tr h="31372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CENTRO ORIENTE 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3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</a:rPr>
                        <a:t>1.243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34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129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113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326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26%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2025493"/>
                  </a:ext>
                </a:extLst>
              </a:tr>
              <a:tr h="328668">
                <a:tc>
                  <a:txBody>
                    <a:bodyPr/>
                    <a:lstStyle/>
                    <a:p>
                      <a:pPr algn="ctr" fontAlgn="ctr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ISLAS </a:t>
                      </a:r>
                    </a:p>
                  </a:txBody>
                  <a:tcPr marL="7255" marR="7255" marT="72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300" b="1" i="0" u="none" strike="noStrike" dirty="0">
                          <a:solidFill>
                            <a:srgbClr val="FF0000"/>
                          </a:solidFill>
                          <a:effectLst/>
                          <a:latin typeface="Cambria" panose="02040503050406030204" pitchFamily="18" charset="0"/>
                        </a:rPr>
                        <a:t>88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 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s-ES" sz="13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t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11%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8648572"/>
                  </a:ext>
                </a:extLst>
              </a:tr>
              <a:tr h="328668">
                <a:tc>
                  <a:txBody>
                    <a:bodyPr/>
                    <a:lstStyle/>
                    <a:p>
                      <a:pPr algn="ctr" fontAlgn="ctr"/>
                      <a:endParaRPr lang="es-ES" sz="1400" b="1" i="0" u="none" strike="noStrik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TOTAL</a:t>
                      </a:r>
                    </a:p>
                  </a:txBody>
                  <a:tcPr marL="7255" marR="7255" marT="72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ES" sz="1400" b="1" i="0" u="none" strike="noStrik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12.551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   898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1.448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1,045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       1,445  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        -  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       -  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       -  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       -  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       -  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       -  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               -   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ES" sz="1400" b="1" i="0" u="none" strike="noStrik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4,836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ES" sz="1400" b="1" i="0" u="none" strike="noStrike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r" fontAlgn="ctr"/>
                      <a:r>
                        <a:rPr lang="es-ES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</a:rPr>
                        <a:t>39%</a:t>
                      </a:r>
                    </a:p>
                  </a:txBody>
                  <a:tcPr marL="7255" marR="7255" marT="7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9385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419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CuadroTexto 1"/>
          <p:cNvSpPr txBox="1"/>
          <p:nvPr/>
        </p:nvSpPr>
        <p:spPr>
          <a:xfrm>
            <a:off x="819303" y="496643"/>
            <a:ext cx="879301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Razones por las cuales debemos mover </a:t>
            </a:r>
          </a:p>
          <a:p>
            <a:pPr algn="ctr"/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nuestra iglesia a decir: </a:t>
            </a:r>
          </a:p>
          <a:p>
            <a:pPr algn="ctr"/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 IRÉ A GANAR ALMAS PARA CRISTO</a:t>
            </a:r>
          </a:p>
          <a:p>
            <a:pPr algn="ctr"/>
            <a:endParaRPr lang="es-CO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eriod"/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Hemos sembrado por un buen tiempo.</a:t>
            </a:r>
          </a:p>
          <a:p>
            <a:pPr marL="514350" indent="-514350">
              <a:buAutoNum type="arabicPeriod"/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Ejercitarse en la obra misionera fortalece la vida espiritual y produce mucho gozo.</a:t>
            </a:r>
          </a:p>
          <a:p>
            <a:pPr marL="514350" indent="-514350">
              <a:buAutoNum type="arabicPeriod"/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parte del gran encargo que nos dejó Jesús. (Mateo 28:18-20)</a:t>
            </a:r>
          </a:p>
          <a:p>
            <a:pPr marL="514350" indent="-514350">
              <a:buAutoNum type="arabicPeriod"/>
            </a:pPr>
            <a:r>
              <a:rPr lang="es-CO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crisis hacen más receptiva a la gente al Evangelio de Jesús.</a:t>
            </a:r>
          </a:p>
        </p:txBody>
      </p:sp>
    </p:spTree>
    <p:extLst>
      <p:ext uri="{BB962C8B-B14F-4D97-AF65-F5344CB8AC3E}">
        <p14:creationId xmlns:p14="http://schemas.microsoft.com/office/powerpoint/2010/main" val="32199202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448106"/>
              </p:ext>
            </p:extLst>
          </p:nvPr>
        </p:nvGraphicFramePr>
        <p:xfrm>
          <a:off x="575442" y="378372"/>
          <a:ext cx="10964916" cy="1051965"/>
        </p:xfrm>
        <a:graphic>
          <a:graphicData uri="http://schemas.openxmlformats.org/drawingml/2006/table">
            <a:tbl>
              <a:tblPr/>
              <a:tblGrid>
                <a:gridCol w="10964916">
                  <a:extLst>
                    <a:ext uri="{9D8B030D-6E8A-4147-A177-3AD203B41FA5}">
                      <a16:colId xmlns:a16="http://schemas.microsoft.com/office/drawing/2014/main" val="2311503045"/>
                    </a:ext>
                  </a:extLst>
                </a:gridCol>
              </a:tblGrid>
              <a:tr h="105196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" sz="32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BAUTISMOS ENERO A DICIEMBRE 2021</a:t>
                      </a:r>
                    </a:p>
                    <a:p>
                      <a:pPr algn="ctr" fontAlgn="ctr"/>
                      <a:r>
                        <a:rPr lang="es-ES" sz="1800" b="1" i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UNION COLOMBIANA DEL NORTE</a:t>
                      </a:r>
                    </a:p>
                  </a:txBody>
                  <a:tcPr marL="7236" marR="7236" marT="7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890706"/>
                  </a:ext>
                </a:extLst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116516"/>
              </p:ext>
            </p:extLst>
          </p:nvPr>
        </p:nvGraphicFramePr>
        <p:xfrm>
          <a:off x="575445" y="1439892"/>
          <a:ext cx="10964913" cy="4692707"/>
        </p:xfrm>
        <a:graphic>
          <a:graphicData uri="http://schemas.openxmlformats.org/drawingml/2006/table">
            <a:tbl>
              <a:tblPr/>
              <a:tblGrid>
                <a:gridCol w="1589410">
                  <a:extLst>
                    <a:ext uri="{9D8B030D-6E8A-4147-A177-3AD203B41FA5}">
                      <a16:colId xmlns:a16="http://schemas.microsoft.com/office/drawing/2014/main" val="1909505441"/>
                    </a:ext>
                  </a:extLst>
                </a:gridCol>
                <a:gridCol w="603573">
                  <a:extLst>
                    <a:ext uri="{9D8B030D-6E8A-4147-A177-3AD203B41FA5}">
                      <a16:colId xmlns:a16="http://schemas.microsoft.com/office/drawing/2014/main" val="1793434941"/>
                    </a:ext>
                  </a:extLst>
                </a:gridCol>
                <a:gridCol w="603573">
                  <a:extLst>
                    <a:ext uri="{9D8B030D-6E8A-4147-A177-3AD203B41FA5}">
                      <a16:colId xmlns:a16="http://schemas.microsoft.com/office/drawing/2014/main" val="1352544346"/>
                    </a:ext>
                  </a:extLst>
                </a:gridCol>
                <a:gridCol w="603573">
                  <a:extLst>
                    <a:ext uri="{9D8B030D-6E8A-4147-A177-3AD203B41FA5}">
                      <a16:colId xmlns:a16="http://schemas.microsoft.com/office/drawing/2014/main" val="3519058196"/>
                    </a:ext>
                  </a:extLst>
                </a:gridCol>
                <a:gridCol w="694109">
                  <a:extLst>
                    <a:ext uri="{9D8B030D-6E8A-4147-A177-3AD203B41FA5}">
                      <a16:colId xmlns:a16="http://schemas.microsoft.com/office/drawing/2014/main" val="1726299890"/>
                    </a:ext>
                  </a:extLst>
                </a:gridCol>
                <a:gridCol w="603573">
                  <a:extLst>
                    <a:ext uri="{9D8B030D-6E8A-4147-A177-3AD203B41FA5}">
                      <a16:colId xmlns:a16="http://schemas.microsoft.com/office/drawing/2014/main" val="2910312764"/>
                    </a:ext>
                  </a:extLst>
                </a:gridCol>
                <a:gridCol w="714228">
                  <a:extLst>
                    <a:ext uri="{9D8B030D-6E8A-4147-A177-3AD203B41FA5}">
                      <a16:colId xmlns:a16="http://schemas.microsoft.com/office/drawing/2014/main" val="4270708548"/>
                    </a:ext>
                  </a:extLst>
                </a:gridCol>
                <a:gridCol w="653871">
                  <a:extLst>
                    <a:ext uri="{9D8B030D-6E8A-4147-A177-3AD203B41FA5}">
                      <a16:colId xmlns:a16="http://schemas.microsoft.com/office/drawing/2014/main" val="3453271970"/>
                    </a:ext>
                  </a:extLst>
                </a:gridCol>
                <a:gridCol w="603573">
                  <a:extLst>
                    <a:ext uri="{9D8B030D-6E8A-4147-A177-3AD203B41FA5}">
                      <a16:colId xmlns:a16="http://schemas.microsoft.com/office/drawing/2014/main" val="2300119692"/>
                    </a:ext>
                  </a:extLst>
                </a:gridCol>
                <a:gridCol w="603573">
                  <a:extLst>
                    <a:ext uri="{9D8B030D-6E8A-4147-A177-3AD203B41FA5}">
                      <a16:colId xmlns:a16="http://schemas.microsoft.com/office/drawing/2014/main" val="255428109"/>
                    </a:ext>
                  </a:extLst>
                </a:gridCol>
                <a:gridCol w="714228">
                  <a:extLst>
                    <a:ext uri="{9D8B030D-6E8A-4147-A177-3AD203B41FA5}">
                      <a16:colId xmlns:a16="http://schemas.microsoft.com/office/drawing/2014/main" val="3437036388"/>
                    </a:ext>
                  </a:extLst>
                </a:gridCol>
                <a:gridCol w="523097">
                  <a:extLst>
                    <a:ext uri="{9D8B030D-6E8A-4147-A177-3AD203B41FA5}">
                      <a16:colId xmlns:a16="http://schemas.microsoft.com/office/drawing/2014/main" val="2438522135"/>
                    </a:ext>
                  </a:extLst>
                </a:gridCol>
                <a:gridCol w="673991">
                  <a:extLst>
                    <a:ext uri="{9D8B030D-6E8A-4147-A177-3AD203B41FA5}">
                      <a16:colId xmlns:a16="http://schemas.microsoft.com/office/drawing/2014/main" val="865860188"/>
                    </a:ext>
                  </a:extLst>
                </a:gridCol>
                <a:gridCol w="633752">
                  <a:extLst>
                    <a:ext uri="{9D8B030D-6E8A-4147-A177-3AD203B41FA5}">
                      <a16:colId xmlns:a16="http://schemas.microsoft.com/office/drawing/2014/main" val="1441707706"/>
                    </a:ext>
                  </a:extLst>
                </a:gridCol>
                <a:gridCol w="543216">
                  <a:extLst>
                    <a:ext uri="{9D8B030D-6E8A-4147-A177-3AD203B41FA5}">
                      <a16:colId xmlns:a16="http://schemas.microsoft.com/office/drawing/2014/main" val="2063609279"/>
                    </a:ext>
                  </a:extLst>
                </a:gridCol>
                <a:gridCol w="603573">
                  <a:extLst>
                    <a:ext uri="{9D8B030D-6E8A-4147-A177-3AD203B41FA5}">
                      <a16:colId xmlns:a16="http://schemas.microsoft.com/office/drawing/2014/main" val="2326990882"/>
                    </a:ext>
                  </a:extLst>
                </a:gridCol>
              </a:tblGrid>
              <a:tr h="84182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CAMPOS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Blanco Anual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 action="ppaction://hlinkfile"/>
                        </a:rPr>
                        <a:t>Enero</a:t>
                      </a:r>
                      <a:endParaRPr lang="es-ES" sz="1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file"/>
                        </a:rPr>
                        <a:t>Febrero</a:t>
                      </a:r>
                      <a:endParaRPr lang="es-ES" sz="1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file"/>
                        </a:rPr>
                        <a:t>Marzo</a:t>
                      </a:r>
                      <a:endParaRPr lang="es-ES" sz="1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file"/>
                        </a:rPr>
                        <a:t>Abril</a:t>
                      </a:r>
                      <a:endParaRPr lang="es-ES" sz="1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file"/>
                        </a:rPr>
                        <a:t>Mayo</a:t>
                      </a:r>
                      <a:endParaRPr lang="es-ES" sz="1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file"/>
                        </a:rPr>
                        <a:t>Junio</a:t>
                      </a:r>
                      <a:endParaRPr lang="es-ES" sz="1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file"/>
                        </a:rPr>
                        <a:t>Julio</a:t>
                      </a:r>
                      <a:endParaRPr lang="es-ES" sz="1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sng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Agosto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sng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Septiembre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sng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Octubre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Noviembre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Diciembre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Acumul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575757"/>
                  </a:ext>
                </a:extLst>
              </a:tr>
              <a:tr h="42091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ORIENTE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584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181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385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2.858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105416"/>
                  </a:ext>
                </a:extLst>
              </a:tr>
              <a:tr h="42091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CARIBE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2.310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577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224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271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3.010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87832"/>
                  </a:ext>
                </a:extLst>
              </a:tr>
              <a:tr h="42091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NORESTE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305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2.002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746938"/>
                  </a:ext>
                </a:extLst>
              </a:tr>
              <a:tr h="42091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CENTRO</a:t>
                      </a:r>
                      <a:r>
                        <a:rPr lang="es-ES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OCCIDENTAL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246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502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1.996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107%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935399"/>
                  </a:ext>
                </a:extLst>
              </a:tr>
              <a:tr h="42091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 OCCIDENTAL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926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024450"/>
                  </a:ext>
                </a:extLst>
              </a:tr>
              <a:tr h="42091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ATLANTICO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1.702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561878"/>
                  </a:ext>
                </a:extLst>
              </a:tr>
              <a:tr h="42091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ISLAS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45045"/>
                  </a:ext>
                </a:extLst>
              </a:tr>
              <a:tr h="43921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CENTRO ORIENTAL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1.243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129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113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638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ES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364837"/>
                  </a:ext>
                </a:extLst>
              </a:tr>
              <a:tr h="43921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7236" marR="7236" marT="72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12.551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1.686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574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1.772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1.231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1.703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1.393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898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1.448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980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1.238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-  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-   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13.195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ES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 fontAlgn="ctr"/>
                      <a:r>
                        <a:rPr lang="es-ES" sz="12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105%</a:t>
                      </a:r>
                    </a:p>
                  </a:txBody>
                  <a:tcPr marL="7236" marR="7236" marT="7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115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4671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" y="0"/>
            <a:ext cx="12181756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82" b="8246"/>
          <a:stretch/>
        </p:blipFill>
        <p:spPr>
          <a:xfrm>
            <a:off x="0" y="0"/>
            <a:ext cx="6944801" cy="6858000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5" b="29831"/>
          <a:stretch/>
        </p:blipFill>
        <p:spPr>
          <a:xfrm>
            <a:off x="5397908" y="1394846"/>
            <a:ext cx="6794089" cy="2898185"/>
          </a:xfrm>
          <a:prstGeom prst="rect">
            <a:avLst/>
          </a:prstGeom>
        </p:spPr>
      </p:pic>
      <p:cxnSp>
        <p:nvCxnSpPr>
          <p:cNvPr id="12" name="Conector recto 11"/>
          <p:cNvCxnSpPr/>
          <p:nvPr/>
        </p:nvCxnSpPr>
        <p:spPr>
          <a:xfrm>
            <a:off x="5397909" y="3874168"/>
            <a:ext cx="0" cy="2983832"/>
          </a:xfrm>
          <a:prstGeom prst="line">
            <a:avLst/>
          </a:prstGeom>
          <a:ln w="12700">
            <a:solidFill>
              <a:srgbClr val="7C1E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/>
          <p:nvPr/>
        </p:nvCxnSpPr>
        <p:spPr>
          <a:xfrm>
            <a:off x="5397909" y="6139754"/>
            <a:ext cx="6783844" cy="0"/>
          </a:xfrm>
          <a:prstGeom prst="line">
            <a:avLst/>
          </a:prstGeom>
          <a:ln w="12700">
            <a:solidFill>
              <a:srgbClr val="7C1E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8"/>
          <p:cNvCxnSpPr/>
          <p:nvPr/>
        </p:nvCxnSpPr>
        <p:spPr>
          <a:xfrm>
            <a:off x="5397909" y="5599166"/>
            <a:ext cx="6783844" cy="0"/>
          </a:xfrm>
          <a:prstGeom prst="line">
            <a:avLst/>
          </a:prstGeom>
          <a:ln w="12700">
            <a:solidFill>
              <a:srgbClr val="7C1E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/>
          <p:cNvCxnSpPr/>
          <p:nvPr/>
        </p:nvCxnSpPr>
        <p:spPr>
          <a:xfrm>
            <a:off x="10244" y="6139754"/>
            <a:ext cx="5387665" cy="0"/>
          </a:xfrm>
          <a:prstGeom prst="line">
            <a:avLst/>
          </a:prstGeom>
          <a:ln w="12700">
            <a:solidFill>
              <a:srgbClr val="4570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/>
          <p:nvPr/>
        </p:nvCxnSpPr>
        <p:spPr>
          <a:xfrm>
            <a:off x="5397909" y="4383315"/>
            <a:ext cx="6783844" cy="0"/>
          </a:xfrm>
          <a:prstGeom prst="line">
            <a:avLst/>
          </a:prstGeom>
          <a:ln w="12700">
            <a:solidFill>
              <a:srgbClr val="7C1E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agen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3" r="20942"/>
          <a:stretch/>
        </p:blipFill>
        <p:spPr>
          <a:xfrm>
            <a:off x="5647765" y="5520932"/>
            <a:ext cx="2796988" cy="8046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60"/>
          <a:stretch/>
        </p:blipFill>
        <p:spPr>
          <a:xfrm>
            <a:off x="5397908" y="4262034"/>
            <a:ext cx="6794089" cy="133713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761" y="178996"/>
            <a:ext cx="1809586" cy="259823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 rot="20525853">
            <a:off x="781385" y="1398323"/>
            <a:ext cx="440126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u="sng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Educación Continua</a:t>
            </a:r>
          </a:p>
          <a:p>
            <a:pPr algn="ctr"/>
            <a:r>
              <a:rPr lang="es-ES" sz="4000" b="1" u="sng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Pastores y Ancianos</a:t>
            </a:r>
            <a:endParaRPr lang="es-ES" sz="4000" b="1" u="sng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449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050" name="Picture 2" descr="Vista previa de imag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992910"/>
            <a:ext cx="9753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339012" y="320674"/>
            <a:ext cx="9654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</a:rPr>
              <a:t>CERTIFICACIÓN DE ANCIANOS Y PASTORES. EDUCACIÓN CONTINUA</a:t>
            </a:r>
          </a:p>
        </p:txBody>
      </p:sp>
    </p:spTree>
    <p:extLst>
      <p:ext uri="{BB962C8B-B14F-4D97-AF65-F5344CB8AC3E}">
        <p14:creationId xmlns:p14="http://schemas.microsoft.com/office/powerpoint/2010/main" val="39348155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7" name="Picture 2" descr="Ver las imágenes de orig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946" y="641782"/>
            <a:ext cx="6022108" cy="557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0055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0" y="0"/>
            <a:ext cx="12210736" cy="6858000"/>
            <a:chOff x="-1" y="0"/>
            <a:chExt cx="12210736" cy="685800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210736" cy="6858000"/>
            </a:xfrm>
            <a:prstGeom prst="rect">
              <a:avLst/>
            </a:prstGeom>
          </p:spPr>
        </p:pic>
        <p:sp>
          <p:nvSpPr>
            <p:cNvPr id="15" name="Rectángulo 14"/>
            <p:cNvSpPr/>
            <p:nvPr/>
          </p:nvSpPr>
          <p:spPr>
            <a:xfrm>
              <a:off x="0" y="1291771"/>
              <a:ext cx="12191999" cy="4912967"/>
            </a:xfrm>
            <a:prstGeom prst="rect">
              <a:avLst/>
            </a:prstGeom>
            <a:solidFill>
              <a:srgbClr val="00206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pic>
        <p:nvPicPr>
          <p:cNvPr id="13" name="Imagen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6979" y="5445646"/>
            <a:ext cx="1963756" cy="55589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980" y="4818743"/>
            <a:ext cx="1686020" cy="787054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ctrTitle"/>
          </p:nvPr>
        </p:nvSpPr>
        <p:spPr>
          <a:xfrm>
            <a:off x="444005" y="173721"/>
            <a:ext cx="11303990" cy="1118050"/>
          </a:xfrm>
        </p:spPr>
        <p:txBody>
          <a:bodyPr>
            <a:noAutofit/>
          </a:bodyPr>
          <a:lstStyle/>
          <a:p>
            <a:r>
              <a:rPr lang="es-ES" sz="4400" b="1" dirty="0">
                <a:ln w="25400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Objetivos Campaña virtual</a:t>
            </a:r>
            <a:br>
              <a:rPr lang="es-ES" sz="4400" b="1" dirty="0">
                <a:ln w="25400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3200" b="1" dirty="0">
                <a:ln w="25400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Abril 23-30 de 2022</a:t>
            </a:r>
            <a:endParaRPr lang="es-CO" sz="3200" b="1" dirty="0">
              <a:ln w="25400">
                <a:solidFill>
                  <a:schemeClr val="bg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36648"/>
              </p:ext>
            </p:extLst>
          </p:nvPr>
        </p:nvGraphicFramePr>
        <p:xfrm>
          <a:off x="219365" y="1795356"/>
          <a:ext cx="10326253" cy="3950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9563">
                  <a:extLst>
                    <a:ext uri="{9D8B030D-6E8A-4147-A177-3AD203B41FA5}">
                      <a16:colId xmlns:a16="http://schemas.microsoft.com/office/drawing/2014/main" val="622205841"/>
                    </a:ext>
                  </a:extLst>
                </a:gridCol>
                <a:gridCol w="1548517">
                  <a:extLst>
                    <a:ext uri="{9D8B030D-6E8A-4147-A177-3AD203B41FA5}">
                      <a16:colId xmlns:a16="http://schemas.microsoft.com/office/drawing/2014/main" val="829489728"/>
                    </a:ext>
                  </a:extLst>
                </a:gridCol>
                <a:gridCol w="1223772">
                  <a:extLst>
                    <a:ext uri="{9D8B030D-6E8A-4147-A177-3AD203B41FA5}">
                      <a16:colId xmlns:a16="http://schemas.microsoft.com/office/drawing/2014/main" val="3511892916"/>
                    </a:ext>
                  </a:extLst>
                </a:gridCol>
                <a:gridCol w="1223772">
                  <a:extLst>
                    <a:ext uri="{9D8B030D-6E8A-4147-A177-3AD203B41FA5}">
                      <a16:colId xmlns:a16="http://schemas.microsoft.com/office/drawing/2014/main" val="4039089787"/>
                    </a:ext>
                  </a:extLst>
                </a:gridCol>
                <a:gridCol w="1730609">
                  <a:extLst>
                    <a:ext uri="{9D8B030D-6E8A-4147-A177-3AD203B41FA5}">
                      <a16:colId xmlns:a16="http://schemas.microsoft.com/office/drawing/2014/main" val="3180169120"/>
                    </a:ext>
                  </a:extLst>
                </a:gridCol>
                <a:gridCol w="1431512">
                  <a:extLst>
                    <a:ext uri="{9D8B030D-6E8A-4147-A177-3AD203B41FA5}">
                      <a16:colId xmlns:a16="http://schemas.microsoft.com/office/drawing/2014/main" val="1683548736"/>
                    </a:ext>
                  </a:extLst>
                </a:gridCol>
                <a:gridCol w="1348508">
                  <a:extLst>
                    <a:ext uri="{9D8B030D-6E8A-4147-A177-3AD203B41FA5}">
                      <a16:colId xmlns:a16="http://schemas.microsoft.com/office/drawing/2014/main" val="15464026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Campo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Parejas </a:t>
                      </a:r>
                      <a:r>
                        <a:rPr lang="es-VE" sz="1800" dirty="0" err="1">
                          <a:effectLst/>
                        </a:rPr>
                        <a:t>discipuladoras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Estudios</a:t>
                      </a:r>
                    </a:p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baseline="0" dirty="0">
                          <a:effectLst/>
                        </a:rPr>
                        <a:t>bíblicos 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Grupos Pequeños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Involucrados en dar estudios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Bautismos campaña Regional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Retención 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56479772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CARIBE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3.000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800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3.000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1.200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90%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606389857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ATLÁNTICO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3.000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800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3.000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90%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8481195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ORIENTE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3.000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800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3.000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90%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53869434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NORESTE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3.000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800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3.000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1.000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90%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89963057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C.ORIENTE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500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2.000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300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1.500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500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90%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1522428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SUR OCCIDTE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500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2.000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300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1.500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500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90%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9273474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C.OCCIDENTE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3.000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700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3.000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1.000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90%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49668802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ISLAS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50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120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20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100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25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</a:rPr>
                        <a:t>90%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08037920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indent="288290"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>
                          <a:effectLst/>
                        </a:rPr>
                        <a:t>TOTAL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b="1" dirty="0">
                          <a:effectLst/>
                        </a:rPr>
                        <a:t>6.050</a:t>
                      </a:r>
                      <a:endParaRPr lang="es-CO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b="1" dirty="0">
                          <a:effectLst/>
                        </a:rPr>
                        <a:t>19.120</a:t>
                      </a:r>
                      <a:endParaRPr lang="es-CO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b="1" dirty="0">
                          <a:effectLst/>
                        </a:rPr>
                        <a:t>4.520</a:t>
                      </a:r>
                      <a:endParaRPr lang="es-CO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b="1" dirty="0">
                          <a:effectLst/>
                        </a:rPr>
                        <a:t>18.100</a:t>
                      </a:r>
                      <a:endParaRPr lang="es-CO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b="1" dirty="0">
                          <a:effectLst/>
                        </a:rPr>
                        <a:t>6.225</a:t>
                      </a:r>
                      <a:endParaRPr lang="es-CO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s-VE" sz="1800" b="1" dirty="0">
                          <a:effectLst/>
                        </a:rPr>
                        <a:t>90%</a:t>
                      </a:r>
                      <a:endParaRPr lang="es-CO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01041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9718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793361" y="221849"/>
            <a:ext cx="1858262" cy="1666572"/>
          </a:xfrm>
          <a:prstGeom prst="rect">
            <a:avLst/>
          </a:prstGeom>
        </p:spPr>
      </p:pic>
      <p:sp>
        <p:nvSpPr>
          <p:cNvPr id="9" name="Flecha derecha 8"/>
          <p:cNvSpPr/>
          <p:nvPr/>
        </p:nvSpPr>
        <p:spPr>
          <a:xfrm>
            <a:off x="5958113" y="1181942"/>
            <a:ext cx="2904837" cy="484632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bg1"/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366986" y="371143"/>
            <a:ext cx="37961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Lucida Bright" panose="02040602050505020304" pitchFamily="18" charset="0"/>
              </a:rPr>
              <a:t>YO IRÉ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5322301" y="1737126"/>
            <a:ext cx="461818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Isaías 6:1-8</a:t>
            </a:r>
          </a:p>
          <a:p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Hay que ver lo que Isaías VIO.</a:t>
            </a:r>
          </a:p>
          <a:p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Hay que oír lo que Isaías OYÓ.</a:t>
            </a:r>
          </a:p>
          <a:p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Hay que sentir lo que Isaías SINTIÓ.</a:t>
            </a:r>
          </a:p>
          <a:p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poder decir y hacer lo que Isaías HIZO.</a:t>
            </a:r>
          </a:p>
        </p:txBody>
      </p:sp>
      <p:pic>
        <p:nvPicPr>
          <p:cNvPr id="1030" name="Picture 6" descr="Isaías Capítulo 6: El Santo de los Santos (Versión 2) - YouTub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8" y="1888421"/>
            <a:ext cx="4883585" cy="424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2807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374682" y="0"/>
            <a:ext cx="1868014" cy="1675318"/>
          </a:xfrm>
          <a:prstGeom prst="rect">
            <a:avLst/>
          </a:prstGeom>
        </p:spPr>
      </p:pic>
      <p:pic>
        <p:nvPicPr>
          <p:cNvPr id="4098" name="Picture 2" descr="https://www.morninglightint.com/wp-content/uploads/2020/07/1102014629_univ_lsr_x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291" y="377387"/>
            <a:ext cx="8451273" cy="345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988291" y="3937338"/>
            <a:ext cx="84512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“Entonces vinieron a él unos trayendo un paralítico, que era cargado por cuatro. Y como no podían acercarse a él a causa de la multitud, </a:t>
            </a:r>
            <a:r>
              <a:rPr lang="es-CO" sz="24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descubrieron el techo de donde estaba, y haciendo una abertura, bajaron el lecho en que yacía el paralítico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Al ver Jesús la fe de ellos, dijo al paralítico: Hijo, tus pecados te son perdonados”.  </a:t>
            </a:r>
          </a:p>
          <a:p>
            <a:pPr algn="r"/>
            <a:r>
              <a:rPr lang="es-CO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Marcos 2:3-5</a:t>
            </a:r>
          </a:p>
        </p:txBody>
      </p:sp>
    </p:spTree>
    <p:extLst>
      <p:ext uri="{BB962C8B-B14F-4D97-AF65-F5344CB8AC3E}">
        <p14:creationId xmlns:p14="http://schemas.microsoft.com/office/powerpoint/2010/main" val="36136550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374682" y="0"/>
            <a:ext cx="1868014" cy="167531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914400" y="4153071"/>
            <a:ext cx="86544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Deciden llevar un amigo a los pies de Cristo.</a:t>
            </a:r>
          </a:p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Deciden hacerlo usando el método tradicional. (Puerta)</a:t>
            </a:r>
          </a:p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Encuentran un gran impedimento. (Una muralla humana)</a:t>
            </a:r>
          </a:p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Recurren a un plan nuevo e inusitado, novedoso. (El techo)</a:t>
            </a:r>
          </a:p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Finalmente, logran su objetivo. </a:t>
            </a:r>
          </a:p>
        </p:txBody>
      </p:sp>
      <p:pic>
        <p:nvPicPr>
          <p:cNvPr id="8" name="Picture 2" descr="https://www.morninglightint.com/wp-content/uploads/2020/07/1102014629_univ_lsr_x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291" y="377387"/>
            <a:ext cx="8451273" cy="345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4976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410691" cy="216982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3512457" y="-10539"/>
            <a:ext cx="2992194" cy="2683533"/>
          </a:xfrm>
          <a:prstGeom prst="rect">
            <a:avLst/>
          </a:prstGeom>
        </p:spPr>
      </p:pic>
      <p:sp>
        <p:nvSpPr>
          <p:cNvPr id="9" name="Flecha derecha 8"/>
          <p:cNvSpPr/>
          <p:nvPr/>
        </p:nvSpPr>
        <p:spPr>
          <a:xfrm>
            <a:off x="6283695" y="1469578"/>
            <a:ext cx="2904837" cy="484632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bg1"/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735782" y="612062"/>
            <a:ext cx="37961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Lucida Bright" panose="02040602050505020304" pitchFamily="18" charset="0"/>
              </a:rPr>
              <a:t>YO IRÉ</a:t>
            </a:r>
          </a:p>
        </p:txBody>
      </p:sp>
      <p:sp>
        <p:nvSpPr>
          <p:cNvPr id="2" name="Rectángulo 1"/>
          <p:cNvSpPr/>
          <p:nvPr/>
        </p:nvSpPr>
        <p:spPr>
          <a:xfrm>
            <a:off x="823096" y="2841517"/>
            <a:ext cx="8986982" cy="3303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s-ES_tradnl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Idead planes nuevos e inusitados</a:t>
            </a:r>
            <a:r>
              <a:rPr lang="es-ES_tradnl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—Estudie, haga planes e </a:t>
            </a:r>
            <a:r>
              <a:rPr lang="es-ES_tradnl" sz="24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idee métodos </a:t>
            </a:r>
            <a:r>
              <a:rPr lang="es-ES_tradnl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todo obrero en la viña del Maestro, para </a:t>
            </a:r>
            <a:r>
              <a:rPr lang="es-ES_tradnl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alcanzar a la gente donde está</a:t>
            </a:r>
            <a:r>
              <a:rPr lang="es-ES_tradnl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Debemos hacer </a:t>
            </a:r>
            <a:r>
              <a:rPr lang="es-ES_tradnl" sz="2400" b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algo que salga de la rutina ordinaria</a:t>
            </a:r>
            <a:r>
              <a:rPr lang="es-ES_tradnl" sz="24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s-ES_tradnl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_tradnl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Debemos cautivar la atención</a:t>
            </a:r>
            <a:r>
              <a:rPr lang="es-ES_tradnl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Debemos </a:t>
            </a:r>
            <a:r>
              <a:rPr lang="es-ES_tradnl" sz="2400" b="1" u="sng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manifestar un fervor implacable</a:t>
            </a:r>
            <a:r>
              <a:rPr lang="es-ES_tradnl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Estamos al borde mismo de tiempos de pruebas y perplejidades que apenas imaginamos.— </a:t>
            </a:r>
          </a:p>
          <a:p>
            <a:pPr algn="r">
              <a:spcAft>
                <a:spcPts val="1000"/>
              </a:spcAft>
            </a:pPr>
            <a:endParaRPr lang="es-ES_tradnl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>
              <a:spcAft>
                <a:spcPts val="1000"/>
              </a:spcAft>
            </a:pPr>
            <a:r>
              <a:rPr lang="es-ES_tradnl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Evangelismo, </a:t>
            </a:r>
            <a:r>
              <a:rPr lang="es-ES_tradnl" sz="24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pág</a:t>
            </a:r>
            <a:r>
              <a:rPr lang="es-ES_tradnl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94.</a:t>
            </a:r>
          </a:p>
        </p:txBody>
      </p:sp>
    </p:spTree>
    <p:extLst>
      <p:ext uri="{BB962C8B-B14F-4D97-AF65-F5344CB8AC3E}">
        <p14:creationId xmlns:p14="http://schemas.microsoft.com/office/powerpoint/2010/main" val="26682366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Evangelistas Digitales Public Group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028" name="Picture 4" descr="https://scontent.feoh6-1.fna.fbcdn.net/v/t1.0-9/22281757_1619144734872967_230418770923221130_n.jpg?_nc_cat=102&amp;ccb=2&amp;_nc_sid=825194&amp;_nc_eui2=AeHikm4-3tvOVJ4E9_p4XzPP7mBpEiZuLcLuYGkSJm4twibOG0qhY16ZI1O0kX2ZjNk&amp;_nc_ohc=rH4hXuvpT1gAX-5ZBZB&amp;_nc_ht=scontent.feoh6-1.fna&amp;oh=9258f3106e8c4a98771af545af2a19e5&amp;oe=604060D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747252" y="1490008"/>
            <a:ext cx="5712542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6000" b="1" dirty="0">
                <a:latin typeface="Arial" panose="020B0604020202020204" pitchFamily="34" charset="0"/>
                <a:cs typeface="Arial" panose="020B0604020202020204" pitchFamily="34" charset="0"/>
              </a:rPr>
              <a:t>ORGANICE UN </a:t>
            </a:r>
          </a:p>
          <a:p>
            <a:pPr algn="ctr"/>
            <a:r>
              <a:rPr lang="es-CO" sz="6000" b="1" dirty="0">
                <a:latin typeface="Arial" panose="020B0604020202020204" pitchFamily="34" charset="0"/>
                <a:cs typeface="Arial" panose="020B0604020202020204" pitchFamily="34" charset="0"/>
              </a:rPr>
              <a:t>MINISTERIO </a:t>
            </a:r>
          </a:p>
        </p:txBody>
      </p:sp>
      <p:sp>
        <p:nvSpPr>
          <p:cNvPr id="5" name="Rectángulo 4"/>
          <p:cNvSpPr/>
          <p:nvPr/>
        </p:nvSpPr>
        <p:spPr>
          <a:xfrm>
            <a:off x="747252" y="5350462"/>
            <a:ext cx="69743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TESTIFICADORES </a:t>
            </a:r>
            <a:r>
              <a:rPr lang="es-ES" sz="4400" b="1" u="sng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EN LINEA</a:t>
            </a:r>
          </a:p>
        </p:txBody>
      </p:sp>
    </p:spTree>
    <p:extLst>
      <p:ext uri="{BB962C8B-B14F-4D97-AF65-F5344CB8AC3E}">
        <p14:creationId xmlns:p14="http://schemas.microsoft.com/office/powerpoint/2010/main" val="3324711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7" name="Rectángulo 6"/>
          <p:cNvSpPr/>
          <p:nvPr/>
        </p:nvSpPr>
        <p:spPr>
          <a:xfrm>
            <a:off x="1262649" y="1553903"/>
            <a:ext cx="790632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DO" altLang="es-DO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«La misión de la iglesia es ganar hombres y mujeres para Cristo» </a:t>
            </a:r>
          </a:p>
          <a:p>
            <a:pPr lvl="0"/>
            <a:endParaRPr lang="es-DO" altLang="es-DO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/>
            <a:r>
              <a:rPr lang="es-DO" altLang="es-DO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(White Elena, RH, 7, enero, 1893).</a:t>
            </a:r>
          </a:p>
        </p:txBody>
      </p:sp>
    </p:spTree>
    <p:extLst>
      <p:ext uri="{BB962C8B-B14F-4D97-AF65-F5344CB8AC3E}">
        <p14:creationId xmlns:p14="http://schemas.microsoft.com/office/powerpoint/2010/main" val="358892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391957" y="917047"/>
            <a:ext cx="764771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existe iglesia sin evangelismo. Si sacamos el evangelismo de la iglesia, esta se convierte en un club social. </a:t>
            </a: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(Actividades con propósito misionero).</a:t>
            </a:r>
          </a:p>
          <a:p>
            <a:pPr algn="just"/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iglesia es un poderoso movimiento misionero, motivado hacia la acción por el Señor Jesucristo, con el propósito expreso de ganar personas para Cristo. </a:t>
            </a:r>
          </a:p>
          <a:p>
            <a:pPr algn="just"/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razón de existir de la iglesia es la de hacer discípulos y ganar almas para Cristo.</a:t>
            </a:r>
          </a:p>
          <a:p>
            <a:pPr algn="just"/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792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542472" y="1388055"/>
            <a:ext cx="75276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2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“La obra que está por encima de toda otra obra, el negocio que está por encima de todo otro negocio, y que debe comprometer todas las energías del alma, es la obra de salvar a las almas por las cuales Cristo murió. Haced de esto la obra principal y la más importante de vuestra vida”. </a:t>
            </a:r>
          </a:p>
          <a:p>
            <a:pPr algn="just">
              <a:spcAft>
                <a:spcPts val="0"/>
              </a:spcAft>
            </a:pPr>
            <a:endParaRPr lang="es-CO" sz="2800" i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es-CO" sz="2800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i="1" kern="1800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s-CO" sz="2800" i="1" kern="1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2800" i="1" kern="1800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Youth’s</a:t>
            </a:r>
            <a:r>
              <a:rPr lang="es-CO" sz="2800" i="1" kern="1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Instructor, 4 de mayo de 1893)</a:t>
            </a:r>
            <a:endParaRPr lang="es-CO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924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802976" y="1637345"/>
            <a:ext cx="6825672" cy="331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95" marR="349250" algn="just">
              <a:spcBef>
                <a:spcPts val="835"/>
              </a:spcBef>
              <a:spcAft>
                <a:spcPts val="0"/>
              </a:spcAft>
            </a:pPr>
            <a:r>
              <a:rPr lang="es-ES" sz="28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“Si cada uno de vosotros fuera un misionero vivo, el mensaje para este tiempo sería rápidamente proclamado en todos los países, a toda nación, tribu y lengua”. </a:t>
            </a:r>
          </a:p>
          <a:p>
            <a:pPr marL="252095" marR="349250" algn="just">
              <a:spcBef>
                <a:spcPts val="835"/>
              </a:spcBef>
              <a:spcAft>
                <a:spcPts val="0"/>
              </a:spcAft>
            </a:pPr>
            <a:endParaRPr lang="es-ES" sz="2800" dirty="0">
              <a:solidFill>
                <a:schemeClr val="bg1"/>
              </a:solidFill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  <a:p>
            <a:pPr marL="252095" marR="349250" algn="r">
              <a:spcBef>
                <a:spcPts val="835"/>
              </a:spcBef>
              <a:spcAft>
                <a:spcPts val="0"/>
              </a:spcAft>
            </a:pPr>
            <a:r>
              <a:rPr lang="es-ES" sz="2800" i="1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Testimonies, tomo 6, pág. 438. </a:t>
            </a:r>
            <a:endParaRPr lang="es-CO" sz="2800" i="1" dirty="0">
              <a:solidFill>
                <a:schemeClr val="bg1"/>
              </a:solidFill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352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47"/>
          <a:stretch/>
        </p:blipFill>
        <p:spPr>
          <a:xfrm>
            <a:off x="10431624" y="0"/>
            <a:ext cx="1754130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10490159" y="85715"/>
            <a:ext cx="1637059" cy="1468188"/>
          </a:xfrm>
          <a:prstGeom prst="rect">
            <a:avLst/>
          </a:prstGeom>
        </p:spPr>
      </p:pic>
      <p:sp>
        <p:nvSpPr>
          <p:cNvPr id="3" name="AutoShape 2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4" descr="Unión Colombiana del Norte - Home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" name="Rectángulo 1"/>
          <p:cNvSpPr/>
          <p:nvPr/>
        </p:nvSpPr>
        <p:spPr>
          <a:xfrm>
            <a:off x="1874982" y="1553903"/>
            <a:ext cx="70104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755" marR="529590" algn="just">
              <a:spcBef>
                <a:spcPts val="895"/>
              </a:spcBef>
              <a:spcAft>
                <a:spcPts val="0"/>
              </a:spcAft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“La misión de la iglesia de Cristo consiste en salvar a los pecadores que perecen.  Consiste en darles a conocer el amor de Dios hacia los hombres y ganarlos para Cristo por la eficacia de ese amor. La verdad para este tiempo debe ser proclamada hasta en los rincones obscuros de la tierra…” </a:t>
            </a:r>
          </a:p>
          <a:p>
            <a:pPr marL="71755" marR="529590" algn="just">
              <a:spcBef>
                <a:spcPts val="895"/>
              </a:spcBef>
              <a:spcAft>
                <a:spcPts val="0"/>
              </a:spcAft>
            </a:pPr>
            <a:endParaRPr lang="es-ES" sz="2400" dirty="0">
              <a:solidFill>
                <a:schemeClr val="bg1"/>
              </a:solidFill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  <a:p>
            <a:pPr marL="71755" marR="529590" algn="r">
              <a:spcBef>
                <a:spcPts val="895"/>
              </a:spcBef>
              <a:spcAft>
                <a:spcPts val="0"/>
              </a:spcAft>
            </a:pPr>
            <a:r>
              <a:rPr lang="es-ES" sz="2400" i="1" dirty="0">
                <a:solidFill>
                  <a:schemeClr val="bg1"/>
                </a:solidFill>
                <a:latin typeface="Arial" panose="020B0604020202020204" pitchFamily="34" charset="0"/>
                <a:ea typeface="Californian FB" panose="0207040306080B030204" pitchFamily="18" charset="0"/>
                <a:cs typeface="Arial" panose="020B0604020202020204" pitchFamily="34" charset="0"/>
              </a:rPr>
              <a:t>Joyas de los testimonios, tomo 1, pág. 359. </a:t>
            </a:r>
            <a:endParaRPr lang="es-CO" sz="2400" i="1" dirty="0">
              <a:solidFill>
                <a:schemeClr val="bg1"/>
              </a:solidFill>
              <a:latin typeface="Arial" panose="020B0604020202020204" pitchFamily="34" charset="0"/>
              <a:ea typeface="Californian FB" panose="0207040306080B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9258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3999</TotalTime>
  <Words>2877</Words>
  <Application>Microsoft Office PowerPoint</Application>
  <PresentationFormat>Panorámica</PresentationFormat>
  <Paragraphs>769</Paragraphs>
  <Slides>49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49</vt:i4>
      </vt:variant>
    </vt:vector>
  </HeadingPairs>
  <TitlesOfParts>
    <vt:vector size="59" baseType="lpstr">
      <vt:lpstr>Arial</vt:lpstr>
      <vt:lpstr>Bahnschrift SemiBold</vt:lpstr>
      <vt:lpstr>Bradley Hand ITC</vt:lpstr>
      <vt:lpstr>Calibri</vt:lpstr>
      <vt:lpstr>Calibri Light</vt:lpstr>
      <vt:lpstr>Cambria</vt:lpstr>
      <vt:lpstr>Georgia</vt:lpstr>
      <vt:lpstr>Lucida Bright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Acumulativo Quinquenal UCN Julio de 2020 – Junio de 2025</vt:lpstr>
      <vt:lpstr>Presentación de PowerPoint</vt:lpstr>
      <vt:lpstr>Intercambio Evangelistico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Objetivos Campaña virtual Abril 23-30 de 2022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Pr. William</dc:creator>
  <cp:lastModifiedBy>Marvin Inar Arrieta Paez</cp:lastModifiedBy>
  <cp:revision>430</cp:revision>
  <dcterms:created xsi:type="dcterms:W3CDTF">2021-02-12T18:10:09Z</dcterms:created>
  <dcterms:modified xsi:type="dcterms:W3CDTF">2022-03-10T17:54:31Z</dcterms:modified>
</cp:coreProperties>
</file>