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varScale="1">
        <p:scale>
          <a:sx n="51" d="100"/>
          <a:sy n="51" d="100"/>
        </p:scale>
        <p:origin x="240"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2387600" y="2298700"/>
            <a:ext cx="196215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4" name="– Juan Pérez"/>
          <p:cNvSpPr txBox="1">
            <a:spLocks noGrp="1"/>
          </p:cNvSpPr>
          <p:nvPr>
            <p:ph type="body" sz="quarter" idx="21"/>
          </p:nvPr>
        </p:nvSpPr>
        <p:spPr>
          <a:xfrm>
            <a:off x="2387600" y="8953500"/>
            <a:ext cx="19621500" cy="685800"/>
          </a:xfrm>
          <a:prstGeom prst="rect">
            <a:avLst/>
          </a:prstGeom>
        </p:spPr>
        <p:txBody>
          <a:bodyPr>
            <a:spAutoFit/>
          </a:bodyPr>
          <a:lstStyle>
            <a:lvl1pPr marL="0" indent="0" algn="ctr">
              <a:spcBef>
                <a:spcPts val="0"/>
              </a:spcBef>
              <a:buSzTx/>
              <a:buNone/>
              <a:defRPr sz="3800" b="1">
                <a:latin typeface="Helvetica"/>
                <a:ea typeface="Helvetica"/>
                <a:cs typeface="Helvetica"/>
                <a:sym typeface="Helvetica"/>
              </a:defRPr>
            </a:lvl1pPr>
          </a:lstStyle>
          <a:p>
            <a:r>
              <a:t>– Juan Pérez</a:t>
            </a:r>
          </a:p>
        </p:txBody>
      </p:sp>
      <p:sp>
        <p:nvSpPr>
          <p:cNvPr id="95" name="“Escribe una cita aquí”"/>
          <p:cNvSpPr txBox="1">
            <a:spLocks noGrp="1"/>
          </p:cNvSpPr>
          <p:nvPr>
            <p:ph type="body" sz="quarter" idx="22"/>
          </p:nvPr>
        </p:nvSpPr>
        <p:spPr>
          <a:xfrm>
            <a:off x="2387600" y="6007100"/>
            <a:ext cx="19621500" cy="952500"/>
          </a:xfrm>
          <a:prstGeom prst="rect">
            <a:avLst/>
          </a:prstGeom>
        </p:spPr>
        <p:txBody>
          <a:bodyPr>
            <a:spAutoFit/>
          </a:bodyPr>
          <a:lstStyle>
            <a:lvl1pPr marL="0" indent="0" algn="ctr">
              <a:spcBef>
                <a:spcPts val="3400"/>
              </a:spcBef>
              <a:buSzTx/>
              <a:buNone/>
              <a:defRPr sz="5600"/>
            </a:lvl1pPr>
          </a:lstStyle>
          <a:p>
            <a:r>
              <a:t>“Escribe una cita aquí”</a:t>
            </a:r>
          </a:p>
        </p:txBody>
      </p:sp>
      <p:sp>
        <p:nvSpPr>
          <p:cNvPr id="96"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3" name="Imagen"/>
          <p:cNvSpPr>
            <a:spLocks noGrp="1"/>
          </p:cNvSpPr>
          <p:nvPr>
            <p:ph type="pic" idx="21"/>
          </p:nvPr>
        </p:nvSpPr>
        <p:spPr>
          <a:xfrm>
            <a:off x="-47625" y="-2540000"/>
            <a:ext cx="24479250" cy="16319500"/>
          </a:xfrm>
          <a:prstGeom prst="rect">
            <a:avLst/>
          </a:prstGeom>
        </p:spPr>
        <p:txBody>
          <a:bodyPr lIns="91439" tIns="45719" rIns="91439" bIns="45719" anchor="t">
            <a:noAutofit/>
          </a:bodyPr>
          <a:lstStyle/>
          <a:p>
            <a:endParaRPr/>
          </a:p>
        </p:txBody>
      </p:sp>
      <p:sp>
        <p:nvSpPr>
          <p:cNvPr id="104"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21"/>
          </p:nvPr>
        </p:nvSpPr>
        <p:spPr>
          <a:xfrm>
            <a:off x="2752725" y="-2489200"/>
            <a:ext cx="18840450" cy="125603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2387600" y="9448800"/>
            <a:ext cx="196215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2387600" y="4533900"/>
            <a:ext cx="196215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idx="21"/>
          </p:nvPr>
        </p:nvSpPr>
        <p:spPr>
          <a:xfrm>
            <a:off x="12407900" y="-2159000"/>
            <a:ext cx="10337800" cy="15506702"/>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790700" y="1066800"/>
            <a:ext cx="10007600" cy="5626100"/>
          </a:xfrm>
          <a:prstGeom prst="rect">
            <a:avLst/>
          </a:prstGeom>
        </p:spPr>
        <p:txBody>
          <a:bodyPr anchor="b"/>
          <a:lstStyle>
            <a:lvl1pPr>
              <a:defRPr sz="8400">
                <a:latin typeface="+mn-lt"/>
                <a:ea typeface="+mn-ea"/>
                <a:cs typeface="+mn-cs"/>
                <a:sym typeface="Helvetica Light"/>
              </a:defRPr>
            </a:lvl1pPr>
          </a:lstStyle>
          <a:p>
            <a:r>
              <a:t>Texto del título</a:t>
            </a:r>
          </a:p>
        </p:txBody>
      </p:sp>
      <p:sp>
        <p:nvSpPr>
          <p:cNvPr id="40" name="Nivel de texto 1…"/>
          <p:cNvSpPr txBox="1">
            <a:spLocks noGrp="1"/>
          </p:cNvSpPr>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pic>
        <p:nvPicPr>
          <p:cNvPr id="58" name="logoMM.png" descr="logoMM.png"/>
          <p:cNvPicPr>
            <a:picLocks noChangeAspect="1"/>
          </p:cNvPicPr>
          <p:nvPr/>
        </p:nvPicPr>
        <p:blipFill>
          <a:blip r:embed="rId2"/>
          <a:stretch>
            <a:fillRect/>
          </a:stretch>
        </p:blipFill>
        <p:spPr>
          <a:xfrm>
            <a:off x="22520991" y="328487"/>
            <a:ext cx="1729508" cy="1153006"/>
          </a:xfrm>
          <a:prstGeom prst="rect">
            <a:avLst/>
          </a:prstGeom>
          <a:ln w="25400">
            <a:miter lim="400000"/>
          </a:ln>
          <a:effectLst>
            <a:reflection stA="50000" endPos="40000" dir="5400000" sy="-100000" algn="bl" rotWithShape="0"/>
          </a:effectLst>
        </p:spPr>
      </p:pic>
      <p:sp>
        <p:nvSpPr>
          <p:cNvPr id="59"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6" name="Imagen"/>
          <p:cNvSpPr>
            <a:spLocks noGrp="1"/>
          </p:cNvSpPr>
          <p:nvPr>
            <p:ph type="pic" idx="21"/>
          </p:nvPr>
        </p:nvSpPr>
        <p:spPr>
          <a:xfrm>
            <a:off x="12496800" y="-1485900"/>
            <a:ext cx="10193867" cy="15290800"/>
          </a:xfrm>
          <a:prstGeom prst="rect">
            <a:avLst/>
          </a:prstGeom>
        </p:spPr>
        <p:txBody>
          <a:bodyPr lIns="91439" tIns="45719" rIns="91439" bIns="45719" anchor="t">
            <a:noAutofit/>
          </a:bodyPr>
          <a:lstStyle/>
          <a:p>
            <a:endParaRPr/>
          </a:p>
        </p:txBody>
      </p:sp>
      <p:sp>
        <p:nvSpPr>
          <p:cNvPr id="67" name="Texto del título"/>
          <p:cNvSpPr txBox="1">
            <a:spLocks noGrp="1"/>
          </p:cNvSpPr>
          <p:nvPr>
            <p:ph type="title"/>
          </p:nvPr>
        </p:nvSpPr>
        <p:spPr>
          <a:prstGeom prst="rect">
            <a:avLst/>
          </a:prstGeom>
        </p:spPr>
        <p:txBody>
          <a:bodyPr/>
          <a:lstStyle/>
          <a:p>
            <a:r>
              <a:t>Texto del título</a:t>
            </a:r>
          </a:p>
        </p:txBody>
      </p:sp>
      <p:sp>
        <p:nvSpPr>
          <p:cNvPr id="68" name="Nivel de texto 1…"/>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9"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6" name="Nivel de texto 1…"/>
          <p:cNvSpPr txBox="1">
            <a:spLocks noGrp="1"/>
          </p:cNvSpPr>
          <p:nvPr>
            <p:ph type="body" idx="1"/>
          </p:nvPr>
        </p:nvSpPr>
        <p:spPr>
          <a:xfrm>
            <a:off x="1790700" y="1790700"/>
            <a:ext cx="20815300" cy="101473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7"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4" name="Imagen"/>
          <p:cNvSpPr>
            <a:spLocks noGrp="1"/>
          </p:cNvSpPr>
          <p:nvPr>
            <p:ph type="pic" sz="half" idx="21"/>
          </p:nvPr>
        </p:nvSpPr>
        <p:spPr>
          <a:xfrm>
            <a:off x="12344400" y="7112000"/>
            <a:ext cx="10439400" cy="6959601"/>
          </a:xfrm>
          <a:prstGeom prst="rect">
            <a:avLst/>
          </a:prstGeom>
        </p:spPr>
        <p:txBody>
          <a:bodyPr lIns="91439" tIns="45719" rIns="91439" bIns="45719" anchor="t">
            <a:noAutofit/>
          </a:bodyPr>
          <a:lstStyle/>
          <a:p>
            <a:endParaRPr/>
          </a:p>
        </p:txBody>
      </p:sp>
      <p:sp>
        <p:nvSpPr>
          <p:cNvPr id="85" name="Imagen"/>
          <p:cNvSpPr>
            <a:spLocks noGrp="1"/>
          </p:cNvSpPr>
          <p:nvPr>
            <p:ph type="pic" sz="half" idx="22"/>
          </p:nvPr>
        </p:nvSpPr>
        <p:spPr>
          <a:xfrm>
            <a:off x="12407900" y="190500"/>
            <a:ext cx="10363200" cy="6908800"/>
          </a:xfrm>
          <a:prstGeom prst="rect">
            <a:avLst/>
          </a:prstGeom>
        </p:spPr>
        <p:txBody>
          <a:bodyPr lIns="91439" tIns="45719" rIns="91439" bIns="45719" anchor="t">
            <a:noAutofit/>
          </a:bodyPr>
          <a:lstStyle/>
          <a:p>
            <a:endParaRPr/>
          </a:p>
        </p:txBody>
      </p:sp>
      <p:sp>
        <p:nvSpPr>
          <p:cNvPr id="86" name="Imagen"/>
          <p:cNvSpPr>
            <a:spLocks noGrp="1"/>
          </p:cNvSpPr>
          <p:nvPr>
            <p:ph type="pic" idx="23"/>
          </p:nvPr>
        </p:nvSpPr>
        <p:spPr>
          <a:xfrm>
            <a:off x="1583266" y="-1879600"/>
            <a:ext cx="10414001" cy="15621000"/>
          </a:xfrm>
          <a:prstGeom prst="rect">
            <a:avLst/>
          </a:prstGeom>
        </p:spPr>
        <p:txBody>
          <a:bodyPr lIns="91439" tIns="45719" rIns="91439" bIns="45719" anchor="t">
            <a:noAutofit/>
          </a:bodyPr>
          <a:lstStyle/>
          <a:p>
            <a:endParaRPr/>
          </a:p>
        </p:txBody>
      </p:sp>
      <p:sp>
        <p:nvSpPr>
          <p:cNvPr id="87"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790700" y="571500"/>
            <a:ext cx="20815300" cy="298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790700" y="3644900"/>
            <a:ext cx="20815300"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9pPr>
    </p:titleStyle>
    <p:body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upo"/>
          <p:cNvGrpSpPr/>
          <p:nvPr/>
        </p:nvGrpSpPr>
        <p:grpSpPr>
          <a:xfrm>
            <a:off x="28575" y="132853"/>
            <a:ext cx="24326850" cy="14255851"/>
            <a:chOff x="0" y="0"/>
            <a:chExt cx="24326850" cy="14255849"/>
          </a:xfrm>
        </p:grpSpPr>
        <p:pic>
          <p:nvPicPr>
            <p:cNvPr id="120" name="fondoWoman_Mesa de trabajo 1.jpg" descr="fondoWoman_Mesa de trabajo 1.jpg"/>
            <p:cNvPicPr>
              <a:picLocks noChangeAspect="1"/>
            </p:cNvPicPr>
            <p:nvPr/>
          </p:nvPicPr>
          <p:blipFill>
            <a:blip r:embed="rId2"/>
            <a:srcRect t="415" b="415"/>
            <a:stretch>
              <a:fillRect/>
            </a:stretch>
          </p:blipFill>
          <p:spPr>
            <a:xfrm>
              <a:off x="0" y="0"/>
              <a:ext cx="24326850" cy="13570050"/>
            </a:xfrm>
            <a:prstGeom prst="rect">
              <a:avLst/>
            </a:prstGeom>
            <a:ln w="12700" cap="flat">
              <a:noFill/>
              <a:miter lim="400000"/>
            </a:ln>
            <a:effectLst/>
          </p:spPr>
        </p:pic>
        <p:sp>
          <p:nvSpPr>
            <p:cNvPr id="121" name="Rectángulo"/>
            <p:cNvSpPr txBox="1"/>
            <p:nvPr/>
          </p:nvSpPr>
          <p:spPr>
            <a:xfrm>
              <a:off x="0" y="13646249"/>
              <a:ext cx="24326850" cy="609601"/>
            </a:xfrm>
            <a:prstGeom prst="rect">
              <a:avLst/>
            </a:prstGeom>
            <a:noFill/>
            <a:ln w="12700" cap="flat">
              <a:noFill/>
              <a:miter lim="400000"/>
            </a:ln>
            <a:effectLst/>
          </p:spPr>
          <p:txBody>
            <a:bodyPr wrap="square" lIns="50800" tIns="50800" rIns="50800" bIns="50800" numCol="1" anchor="ctr">
              <a:noAutofit/>
            </a:bodyPr>
            <a:lstStyle/>
            <a:p>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Galería de imágenes" descr="Galería de imágenes"/>
          <p:cNvPicPr>
            <a:picLocks noChangeAspect="1"/>
          </p:cNvPicPr>
          <p:nvPr/>
        </p:nvPicPr>
        <p:blipFill>
          <a:blip r:embed="rId2"/>
          <a:srcRect t="16739" b="16739"/>
          <a:stretch>
            <a:fillRect/>
          </a:stretch>
        </p:blipFill>
        <p:spPr>
          <a:xfrm>
            <a:off x="982132" y="6440898"/>
            <a:ext cx="7524700" cy="6673970"/>
          </a:xfrm>
          <a:prstGeom prst="rect">
            <a:avLst/>
          </a:prstGeom>
          <a:ln w="12700">
            <a:miter lim="400000"/>
          </a:ln>
        </p:spPr>
      </p:pic>
      <p:sp>
        <p:nvSpPr>
          <p:cNvPr id="172" name="Todos reciben la vida de Dios"/>
          <p:cNvSpPr txBox="1">
            <a:spLocks noGrp="1"/>
          </p:cNvSpPr>
          <p:nvPr>
            <p:ph type="title"/>
          </p:nvPr>
        </p:nvSpPr>
        <p:spPr>
          <a:xfrm>
            <a:off x="1867423" y="571500"/>
            <a:ext cx="20661854" cy="1556858"/>
          </a:xfrm>
          <a:prstGeom prst="rect">
            <a:avLst/>
          </a:prstGeom>
        </p:spPr>
        <p:txBody>
          <a:bodyPr anchor="t"/>
          <a:lstStyle>
            <a:lvl1pPr defTabSz="767715">
              <a:defRPr sz="8184"/>
            </a:lvl1pPr>
          </a:lstStyle>
          <a:p>
            <a:r>
              <a:t>Todos reciben la vida de Dios</a:t>
            </a:r>
          </a:p>
        </p:txBody>
      </p:sp>
      <p:sp>
        <p:nvSpPr>
          <p:cNvPr id="173" name="Todos los seres creados viven por la voluntad y el poder de Dios. Son recipientes de la vida del Hijo de Dios."/>
          <p:cNvSpPr txBox="1">
            <a:spLocks noGrp="1"/>
          </p:cNvSpPr>
          <p:nvPr>
            <p:ph type="body" sz="half" idx="1"/>
          </p:nvPr>
        </p:nvSpPr>
        <p:spPr>
          <a:xfrm>
            <a:off x="1221151" y="3106797"/>
            <a:ext cx="21954398" cy="3229528"/>
          </a:xfrm>
          <a:prstGeom prst="rect">
            <a:avLst/>
          </a:prstGeom>
          <a:solidFill>
            <a:schemeClr val="accent4">
              <a:hueOff val="181116"/>
              <a:satOff val="-2364"/>
              <a:lumOff val="-35561"/>
            </a:schemeClr>
          </a:solidFill>
          <a:effectLst>
            <a:outerShdw blurRad="190500" dist="8455" dir="5400000" rotWithShape="0">
              <a:srgbClr val="000000"/>
            </a:outerShdw>
          </a:effectLst>
        </p:spPr>
        <p:txBody>
          <a:bodyPr/>
          <a:lstStyle/>
          <a:p>
            <a:pPr marL="0" indent="0" algn="ctr" defTabSz="792479">
              <a:spcBef>
                <a:spcPts val="0"/>
              </a:spcBef>
              <a:buSzTx/>
              <a:buNone/>
              <a:defRPr sz="3072">
                <a:effectLst>
                  <a:outerShdw blurRad="24384" dist="23038" dir="2700000" rotWithShape="0">
                    <a:srgbClr val="000000">
                      <a:alpha val="31034"/>
                    </a:srgbClr>
                  </a:outerShdw>
                </a:effectLst>
              </a:defRPr>
            </a:pPr>
            <a:r>
              <a:rPr sz="8256" b="1" i="1">
                <a:latin typeface="Times New Roman"/>
                <a:ea typeface="Times New Roman"/>
                <a:cs typeface="Times New Roman"/>
                <a:sym typeface="Times New Roman"/>
              </a:rPr>
              <a:t>Todos </a:t>
            </a:r>
            <a:r>
              <a:rPr sz="4896" i="1">
                <a:latin typeface="Times New Roman"/>
                <a:ea typeface="Times New Roman"/>
                <a:cs typeface="Times New Roman"/>
                <a:sym typeface="Times New Roman"/>
              </a:rPr>
              <a:t>los </a:t>
            </a:r>
            <a:r>
              <a:rPr sz="8256" b="1" i="1">
                <a:latin typeface="Times New Roman"/>
                <a:ea typeface="Times New Roman"/>
                <a:cs typeface="Times New Roman"/>
                <a:sym typeface="Times New Roman"/>
              </a:rPr>
              <a:t>seres creados viven </a:t>
            </a:r>
            <a:r>
              <a:rPr sz="6432" i="1">
                <a:latin typeface="Times New Roman"/>
                <a:ea typeface="Times New Roman"/>
                <a:cs typeface="Times New Roman"/>
                <a:sym typeface="Times New Roman"/>
              </a:rPr>
              <a:t>por </a:t>
            </a:r>
            <a:r>
              <a:rPr sz="8256" b="1" i="1">
                <a:latin typeface="Times New Roman"/>
                <a:ea typeface="Times New Roman"/>
                <a:cs typeface="Times New Roman"/>
                <a:sym typeface="Times New Roman"/>
              </a:rPr>
              <a:t>la voluntad </a:t>
            </a:r>
            <a:r>
              <a:rPr i="1">
                <a:latin typeface="Times New Roman"/>
                <a:ea typeface="Times New Roman"/>
                <a:cs typeface="Times New Roman"/>
                <a:sym typeface="Times New Roman"/>
              </a:rPr>
              <a:t>y el </a:t>
            </a:r>
            <a:r>
              <a:rPr sz="8256" b="1" i="1">
                <a:latin typeface="Times New Roman"/>
                <a:ea typeface="Times New Roman"/>
                <a:cs typeface="Times New Roman"/>
                <a:sym typeface="Times New Roman"/>
              </a:rPr>
              <a:t>poder </a:t>
            </a:r>
            <a:r>
              <a:rPr sz="6432" i="1">
                <a:latin typeface="Times New Roman"/>
                <a:ea typeface="Times New Roman"/>
                <a:cs typeface="Times New Roman"/>
                <a:sym typeface="Times New Roman"/>
              </a:rPr>
              <a:t>de </a:t>
            </a:r>
            <a:r>
              <a:rPr sz="8256" b="1" i="1">
                <a:latin typeface="Times New Roman"/>
                <a:ea typeface="Times New Roman"/>
                <a:cs typeface="Times New Roman"/>
                <a:sym typeface="Times New Roman"/>
              </a:rPr>
              <a:t>Dios. Son recipientes </a:t>
            </a:r>
            <a:r>
              <a:rPr sz="5664" i="1">
                <a:latin typeface="Times New Roman"/>
                <a:ea typeface="Times New Roman"/>
                <a:cs typeface="Times New Roman"/>
                <a:sym typeface="Times New Roman"/>
              </a:rPr>
              <a:t>de la </a:t>
            </a:r>
            <a:r>
              <a:rPr sz="8256" b="1" i="1">
                <a:latin typeface="Times New Roman"/>
                <a:ea typeface="Times New Roman"/>
                <a:cs typeface="Times New Roman"/>
                <a:sym typeface="Times New Roman"/>
              </a:rPr>
              <a:t>vida </a:t>
            </a:r>
            <a:r>
              <a:rPr sz="5664" i="1">
                <a:latin typeface="Times New Roman"/>
                <a:ea typeface="Times New Roman"/>
                <a:cs typeface="Times New Roman"/>
                <a:sym typeface="Times New Roman"/>
              </a:rPr>
              <a:t>del </a:t>
            </a:r>
            <a:r>
              <a:rPr sz="8256" b="1" i="1">
                <a:latin typeface="Times New Roman"/>
                <a:ea typeface="Times New Roman"/>
                <a:cs typeface="Times New Roman"/>
                <a:sym typeface="Times New Roman"/>
              </a:rPr>
              <a:t>Hijo</a:t>
            </a:r>
            <a:r>
              <a:rPr sz="6432" i="1">
                <a:latin typeface="Times New Roman"/>
                <a:ea typeface="Times New Roman"/>
                <a:cs typeface="Times New Roman"/>
                <a:sym typeface="Times New Roman"/>
              </a:rPr>
              <a:t> de </a:t>
            </a:r>
            <a:r>
              <a:rPr sz="8256" b="1" i="1">
                <a:latin typeface="Times New Roman"/>
                <a:ea typeface="Times New Roman"/>
                <a:cs typeface="Times New Roman"/>
                <a:sym typeface="Times New Roman"/>
              </a:rPr>
              <a:t>Dios.</a:t>
            </a:r>
          </a:p>
        </p:txBody>
      </p:sp>
      <p:sp>
        <p:nvSpPr>
          <p:cNvPr id="174" name="——El Camino a Cristo, 77 (1892). {1MCP 42.1}"/>
          <p:cNvSpPr txBox="1"/>
          <p:nvPr/>
        </p:nvSpPr>
        <p:spPr>
          <a:xfrm>
            <a:off x="-456314" y="12496330"/>
            <a:ext cx="15294770" cy="2071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775969">
              <a:lnSpc>
                <a:spcPts val="7500"/>
              </a:lnSpc>
              <a:spcBef>
                <a:spcPts val="3100"/>
              </a:spcBef>
              <a:defRPr sz="3948"/>
            </a:lvl1pPr>
          </a:lstStyle>
          <a:p>
            <a:r>
              <a:t>——El Camino a Cristo, 77 (1892). {1MCP 42.1}</a:t>
            </a:r>
          </a:p>
        </p:txBody>
      </p:sp>
      <p:sp>
        <p:nvSpPr>
          <p:cNvPr id="175" name="No importa cuán capaces y talentosos sean, no importa cuán grandes sean sus aptitudes, reciben la vida de la Fuente de toda vida. Él es el origen, la fuente de vida. Únicamente Aquel que es el único que tiene inmortalidad, que mora en luz y vida, podía d"/>
          <p:cNvSpPr txBox="1"/>
          <p:nvPr/>
        </p:nvSpPr>
        <p:spPr>
          <a:xfrm>
            <a:off x="6633637" y="7312343"/>
            <a:ext cx="16970564" cy="4799008"/>
          </a:xfrm>
          <a:prstGeom prst="rect">
            <a:avLst/>
          </a:prstGeom>
          <a:gradFill>
            <a:gsLst>
              <a:gs pos="3026">
                <a:schemeClr val="accent4">
                  <a:hueOff val="181116"/>
                  <a:satOff val="-2364"/>
                  <a:lumOff val="-35561"/>
                </a:schemeClr>
              </a:gs>
              <a:gs pos="43198">
                <a:srgbClr val="636073"/>
              </a:gs>
              <a:gs pos="100000">
                <a:srgbClr val="A9A9A9"/>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r">
              <a:lnSpc>
                <a:spcPts val="5700"/>
              </a:lnSpc>
              <a:spcBef>
                <a:spcPts val="3400"/>
              </a:spcBef>
              <a:defRPr sz="5600"/>
            </a:pPr>
            <a:r>
              <a:rPr sz="5000"/>
              <a:t>No importa cuán capaces y talentosos sean, no importa cuán grandes sean sus aptitudes, reciben la vida de la Fuente de toda vida. </a:t>
            </a:r>
            <a:r>
              <a:rPr sz="4100"/>
              <a:t>Él es el origen, la fuente de vida. Únicamente Aquel que es el único que tiene inmortalidad, que mora en luz y vida, podía decir: </a:t>
            </a:r>
            <a:r>
              <a:rPr sz="4500"/>
              <a:t>“Tengo poder para ponerla [su vida] y tengo poder para volverla a tomar”.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atanás usa la influencia de la mente sobre la mente"/>
          <p:cNvSpPr txBox="1">
            <a:spLocks noGrp="1"/>
          </p:cNvSpPr>
          <p:nvPr>
            <p:ph type="title"/>
          </p:nvPr>
        </p:nvSpPr>
        <p:spPr>
          <a:xfrm>
            <a:off x="6697980" y="2280920"/>
            <a:ext cx="15136663" cy="3609329"/>
          </a:xfrm>
          <a:prstGeom prst="rect">
            <a:avLst/>
          </a:prstGeom>
        </p:spPr>
        <p:txBody>
          <a:bodyPr/>
          <a:lstStyle/>
          <a:p>
            <a:pPr>
              <a:lnSpc>
                <a:spcPts val="7900"/>
              </a:lnSpc>
              <a:defRPr sz="8800">
                <a:effectLst>
                  <a:outerShdw blurRad="12700" dist="63500" dir="18900000" rotWithShape="0">
                    <a:srgbClr val="000000"/>
                  </a:outerShdw>
                </a:effectLst>
              </a:defRPr>
            </a:pPr>
            <a:r>
              <a:t>Satanás usa</a:t>
            </a:r>
            <a:r>
              <a:rPr sz="6600">
                <a:latin typeface="Helvetica"/>
                <a:ea typeface="Helvetica"/>
                <a:cs typeface="Helvetica"/>
                <a:sym typeface="Helvetica"/>
              </a:rPr>
              <a:t> la </a:t>
            </a:r>
            <a:r>
              <a:t>influencia </a:t>
            </a:r>
            <a:r>
              <a:rPr sz="6600">
                <a:latin typeface="Helvetica"/>
                <a:ea typeface="Helvetica"/>
                <a:cs typeface="Helvetica"/>
                <a:sym typeface="Helvetica"/>
              </a:rPr>
              <a:t>de la</a:t>
            </a:r>
            <a:r>
              <a:t> mente sobre </a:t>
            </a:r>
            <a:r>
              <a:rPr sz="6600">
                <a:latin typeface="Helvetica"/>
                <a:ea typeface="Helvetica"/>
                <a:cs typeface="Helvetica"/>
                <a:sym typeface="Helvetica"/>
              </a:rPr>
              <a:t>la</a:t>
            </a:r>
            <a:r>
              <a:t> mente</a:t>
            </a:r>
          </a:p>
        </p:txBody>
      </p:sp>
      <p:sp>
        <p:nvSpPr>
          <p:cNvPr id="178" name="Se ha esforzado incansablemente para engañar a los seres humanos y apartarlos de su lealtad a Dios. Usa el mismo poder que usó en el cielo: la influencia de la mente sobre la mente."/>
          <p:cNvSpPr txBox="1">
            <a:spLocks noGrp="1"/>
          </p:cNvSpPr>
          <p:nvPr>
            <p:ph type="body" sz="half" idx="1"/>
          </p:nvPr>
        </p:nvSpPr>
        <p:spPr>
          <a:xfrm>
            <a:off x="922247" y="7418566"/>
            <a:ext cx="22539506" cy="4342592"/>
          </a:xfrm>
          <a:prstGeom prst="rect">
            <a:avLst/>
          </a:prstGeom>
          <a:blipFill>
            <a:blip r:embed="rId2"/>
          </a:blipFill>
          <a:effectLst>
            <a:outerShdw blurRad="190500" dist="8455" dir="5400000" rotWithShape="0">
              <a:srgbClr val="000000"/>
            </a:outerShdw>
          </a:effectLst>
        </p:spPr>
        <p:txBody>
          <a:bodyPr/>
          <a:lstStyle>
            <a:lvl1pPr marL="0" indent="0" algn="ctr" defTabSz="792479">
              <a:spcBef>
                <a:spcPts val="3200"/>
              </a:spcBef>
              <a:buSzTx/>
              <a:buNone/>
              <a:defRPr sz="6911"/>
            </a:lvl1pPr>
          </a:lstStyle>
          <a:p>
            <a:r>
              <a:t>Se ha esforzado incansablemente para engañar a los seres humanos y apartarlos de su lealtad a Dios. Usa el mismo poder que usó en el cielo: la influencia de la mente sobre la mente.</a:t>
            </a:r>
          </a:p>
        </p:txBody>
      </p:sp>
      <p:pic>
        <p:nvPicPr>
          <p:cNvPr id="179" name="Galería de imágenes" descr="Galería de imágenes"/>
          <p:cNvPicPr>
            <a:picLocks noChangeAspect="1"/>
          </p:cNvPicPr>
          <p:nvPr/>
        </p:nvPicPr>
        <p:blipFill>
          <a:blip r:embed="rId3"/>
          <a:srcRect t="10413"/>
          <a:stretch>
            <a:fillRect/>
          </a:stretch>
        </p:blipFill>
        <p:spPr>
          <a:xfrm>
            <a:off x="384047" y="-106681"/>
            <a:ext cx="8293101" cy="7429501"/>
          </a:xfrm>
          <a:prstGeom prst="rect">
            <a:avLst/>
          </a:prstGeom>
          <a:ln w="12700">
            <a:miter lim="400000"/>
          </a:ln>
        </p:spPr>
      </p:pic>
      <p:sp>
        <p:nvSpPr>
          <p:cNvPr id="180" name="Línea"/>
          <p:cNvSpPr/>
          <p:nvPr/>
        </p:nvSpPr>
        <p:spPr>
          <a:xfrm>
            <a:off x="17026468" y="11123291"/>
            <a:ext cx="4954141" cy="2338221"/>
          </a:xfrm>
          <a:prstGeom prst="line">
            <a:avLst/>
          </a:prstGeom>
          <a:ln w="25400">
            <a:solidFill>
              <a:srgbClr val="FFFFFF"/>
            </a:solidFill>
            <a:miter lim="400000"/>
            <a:tailEnd type="triangle"/>
          </a:ln>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Los hombres llegan a ser tentadores de sus semejantes. Se acarician los fuertes y corrompidos sentimientos de Satanás, los que ejercen un poder persuasivo y poderoso. Bajo la influencia de estos sentimientos, los hombres se unen en confederaciones, en gr"/>
          <p:cNvSpPr txBox="1">
            <a:spLocks noGrp="1"/>
          </p:cNvSpPr>
          <p:nvPr>
            <p:ph type="body" idx="1"/>
          </p:nvPr>
        </p:nvSpPr>
        <p:spPr>
          <a:xfrm>
            <a:off x="928627" y="1088228"/>
            <a:ext cx="15473200" cy="11100632"/>
          </a:xfrm>
          <a:prstGeom prst="rect">
            <a:avLst/>
          </a:prstGeom>
          <a:blipFill>
            <a:blip r:embed="rId2"/>
            <a:stretch>
              <a:fillRect/>
            </a:stretch>
          </a:blipFill>
          <a:effectLst>
            <a:outerShdw blurRad="190500" dist="8455" dir="5400000" rotWithShape="0">
              <a:srgbClr val="000000"/>
            </a:outerShdw>
          </a:effectLst>
        </p:spPr>
        <p:txBody>
          <a:bodyPr/>
          <a:lstStyle/>
          <a:p>
            <a:pPr marL="0" indent="0" algn="ctr" defTabSz="701675">
              <a:lnSpc>
                <a:spcPts val="7000"/>
              </a:lnSpc>
              <a:spcBef>
                <a:spcPts val="2800"/>
              </a:spcBef>
              <a:buSzTx/>
              <a:buNone/>
              <a:defRPr sz="6970"/>
            </a:pPr>
            <a:endParaRPr/>
          </a:p>
          <a:p>
            <a:pPr marL="0" indent="0" algn="ctr" defTabSz="701675">
              <a:lnSpc>
                <a:spcPts val="6800"/>
              </a:lnSpc>
              <a:spcBef>
                <a:spcPts val="2800"/>
              </a:spcBef>
              <a:buSzTx/>
              <a:buNone/>
              <a:defRPr sz="6970"/>
            </a:pPr>
            <a:r>
              <a:rPr sz="5185" i="1">
                <a:latin typeface="Times New Roman"/>
                <a:ea typeface="Times New Roman"/>
                <a:cs typeface="Times New Roman"/>
                <a:sym typeface="Times New Roman"/>
              </a:rPr>
              <a:t>Los </a:t>
            </a:r>
            <a:r>
              <a:rPr i="1">
                <a:latin typeface="Times New Roman"/>
                <a:ea typeface="Times New Roman"/>
                <a:cs typeface="Times New Roman"/>
                <a:sym typeface="Times New Roman"/>
              </a:rPr>
              <a:t>hombres llegan a ser tentadores </a:t>
            </a:r>
            <a:r>
              <a:rPr sz="4675" i="1">
                <a:latin typeface="Times New Roman"/>
                <a:ea typeface="Times New Roman"/>
                <a:cs typeface="Times New Roman"/>
                <a:sym typeface="Times New Roman"/>
              </a:rPr>
              <a:t>de sus </a:t>
            </a:r>
            <a:r>
              <a:rPr i="1">
                <a:latin typeface="Times New Roman"/>
                <a:ea typeface="Times New Roman"/>
                <a:cs typeface="Times New Roman"/>
                <a:sym typeface="Times New Roman"/>
              </a:rPr>
              <a:t>semejantes. Se acarician</a:t>
            </a:r>
            <a:r>
              <a:rPr sz="4845" i="1">
                <a:latin typeface="Times New Roman"/>
                <a:ea typeface="Times New Roman"/>
                <a:cs typeface="Times New Roman"/>
                <a:sym typeface="Times New Roman"/>
              </a:rPr>
              <a:t> los </a:t>
            </a:r>
            <a:r>
              <a:rPr i="1">
                <a:latin typeface="Times New Roman"/>
                <a:ea typeface="Times New Roman"/>
                <a:cs typeface="Times New Roman"/>
                <a:sym typeface="Times New Roman"/>
              </a:rPr>
              <a:t>fuertes </a:t>
            </a:r>
            <a:r>
              <a:rPr sz="5695" i="1">
                <a:latin typeface="Times New Roman"/>
                <a:ea typeface="Times New Roman"/>
                <a:cs typeface="Times New Roman"/>
                <a:sym typeface="Times New Roman"/>
              </a:rPr>
              <a:t>y </a:t>
            </a:r>
            <a:r>
              <a:rPr i="1">
                <a:latin typeface="Times New Roman"/>
                <a:ea typeface="Times New Roman"/>
                <a:cs typeface="Times New Roman"/>
                <a:sym typeface="Times New Roman"/>
              </a:rPr>
              <a:t>corrompidos sentimientos de Satanás</a:t>
            </a:r>
            <a:r>
              <a:rPr sz="5100" i="1">
                <a:latin typeface="Times New Roman"/>
                <a:ea typeface="Times New Roman"/>
                <a:cs typeface="Times New Roman"/>
                <a:sym typeface="Times New Roman"/>
              </a:rPr>
              <a:t>, los </a:t>
            </a:r>
            <a:r>
              <a:rPr i="1">
                <a:latin typeface="Times New Roman"/>
                <a:ea typeface="Times New Roman"/>
                <a:cs typeface="Times New Roman"/>
                <a:sym typeface="Times New Roman"/>
              </a:rPr>
              <a:t>que ejercen un poder persuasivo</a:t>
            </a:r>
            <a:r>
              <a:rPr sz="5015" i="1">
                <a:latin typeface="Times New Roman"/>
                <a:ea typeface="Times New Roman"/>
                <a:cs typeface="Times New Roman"/>
                <a:sym typeface="Times New Roman"/>
              </a:rPr>
              <a:t> y </a:t>
            </a:r>
            <a:r>
              <a:rPr i="1">
                <a:latin typeface="Times New Roman"/>
                <a:ea typeface="Times New Roman"/>
                <a:cs typeface="Times New Roman"/>
                <a:sym typeface="Times New Roman"/>
              </a:rPr>
              <a:t>poderoso. Bajo la influencia</a:t>
            </a:r>
            <a:r>
              <a:rPr sz="4930" i="1">
                <a:latin typeface="Times New Roman"/>
                <a:ea typeface="Times New Roman"/>
                <a:cs typeface="Times New Roman"/>
                <a:sym typeface="Times New Roman"/>
              </a:rPr>
              <a:t> de </a:t>
            </a:r>
            <a:r>
              <a:rPr i="1">
                <a:latin typeface="Times New Roman"/>
                <a:ea typeface="Times New Roman"/>
                <a:cs typeface="Times New Roman"/>
                <a:sym typeface="Times New Roman"/>
              </a:rPr>
              <a:t>estos sentimientos</a:t>
            </a:r>
            <a:r>
              <a:rPr sz="5015" i="1">
                <a:latin typeface="Times New Roman"/>
                <a:ea typeface="Times New Roman"/>
                <a:cs typeface="Times New Roman"/>
                <a:sym typeface="Times New Roman"/>
              </a:rPr>
              <a:t>, los </a:t>
            </a:r>
            <a:r>
              <a:rPr i="1">
                <a:latin typeface="Times New Roman"/>
                <a:ea typeface="Times New Roman"/>
                <a:cs typeface="Times New Roman"/>
                <a:sym typeface="Times New Roman"/>
              </a:rPr>
              <a:t>hombres se unen en confederaciones</a:t>
            </a:r>
            <a:r>
              <a:rPr sz="4760" i="1">
                <a:latin typeface="Times New Roman"/>
                <a:ea typeface="Times New Roman"/>
                <a:cs typeface="Times New Roman"/>
                <a:sym typeface="Times New Roman"/>
              </a:rPr>
              <a:t>, en </a:t>
            </a:r>
            <a:r>
              <a:rPr i="1">
                <a:latin typeface="Times New Roman"/>
                <a:ea typeface="Times New Roman"/>
                <a:cs typeface="Times New Roman"/>
                <a:sym typeface="Times New Roman"/>
              </a:rPr>
              <a:t>gremios, </a:t>
            </a:r>
            <a:r>
              <a:rPr sz="5015" i="1">
                <a:latin typeface="Times New Roman"/>
                <a:ea typeface="Times New Roman"/>
                <a:cs typeface="Times New Roman"/>
                <a:sym typeface="Times New Roman"/>
              </a:rPr>
              <a:t> en </a:t>
            </a:r>
            <a:r>
              <a:rPr i="1">
                <a:latin typeface="Times New Roman"/>
                <a:ea typeface="Times New Roman"/>
                <a:cs typeface="Times New Roman"/>
                <a:sym typeface="Times New Roman"/>
              </a:rPr>
              <a:t>sociedades secretas. Hay </a:t>
            </a:r>
            <a:r>
              <a:rPr sz="5015" i="1">
                <a:latin typeface="Times New Roman"/>
                <a:ea typeface="Times New Roman"/>
                <a:cs typeface="Times New Roman"/>
                <a:sym typeface="Times New Roman"/>
              </a:rPr>
              <a:t>en </a:t>
            </a:r>
            <a:r>
              <a:rPr i="1">
                <a:latin typeface="Times New Roman"/>
                <a:ea typeface="Times New Roman"/>
                <a:cs typeface="Times New Roman"/>
                <a:sym typeface="Times New Roman"/>
              </a:rPr>
              <a:t>operación</a:t>
            </a:r>
            <a:r>
              <a:rPr sz="3910" i="1">
                <a:latin typeface="Times New Roman"/>
                <a:ea typeface="Times New Roman"/>
                <a:cs typeface="Times New Roman"/>
                <a:sym typeface="Times New Roman"/>
              </a:rPr>
              <a:t> en el </a:t>
            </a:r>
            <a:r>
              <a:rPr i="1">
                <a:latin typeface="Times New Roman"/>
                <a:ea typeface="Times New Roman"/>
                <a:cs typeface="Times New Roman"/>
                <a:sym typeface="Times New Roman"/>
              </a:rPr>
              <a:t>mundo agencias que Dios no tolerará por mucho más tiempo.</a:t>
            </a:r>
            <a:endParaRPr sz="4080" i="1">
              <a:latin typeface="Times New Roman"/>
              <a:ea typeface="Times New Roman"/>
              <a:cs typeface="Times New Roman"/>
              <a:sym typeface="Times New Roman"/>
            </a:endParaRPr>
          </a:p>
          <a:p>
            <a:pPr marL="0" indent="0" algn="ctr" defTabSz="701675">
              <a:lnSpc>
                <a:spcPts val="1000"/>
              </a:lnSpc>
              <a:spcBef>
                <a:spcPts val="2800"/>
              </a:spcBef>
              <a:buSzTx/>
              <a:buNone/>
              <a:defRPr sz="3995"/>
            </a:pPr>
            <a:endParaRPr>
              <a:latin typeface="Helvetica"/>
              <a:ea typeface="Helvetica"/>
              <a:cs typeface="Helvetica"/>
              <a:sym typeface="Helvetica"/>
            </a:endParaRPr>
          </a:p>
          <a:p>
            <a:pPr marL="0" indent="0" algn="ctr" defTabSz="701675">
              <a:lnSpc>
                <a:spcPts val="1000"/>
              </a:lnSpc>
              <a:spcBef>
                <a:spcPts val="2800"/>
              </a:spcBef>
              <a:buSzTx/>
              <a:buNone/>
              <a:defRPr sz="3315">
                <a:latin typeface="Helvetica"/>
                <a:ea typeface="Helvetica"/>
                <a:cs typeface="Helvetica"/>
                <a:sym typeface="Helvetica"/>
              </a:defRPr>
            </a:pPr>
            <a:r>
              <a:rPr sz="3995"/>
              <a:t>—</a:t>
            </a:r>
            <a:r>
              <a:t> {1MCPCarta 114, 1903. {1MCP 42.3}</a:t>
            </a:r>
          </a:p>
        </p:txBody>
      </p:sp>
      <p:pic>
        <p:nvPicPr>
          <p:cNvPr id="183" name="Galería de imágenes" descr="Galería de imágenes"/>
          <p:cNvPicPr>
            <a:picLocks noChangeAspect="1"/>
          </p:cNvPicPr>
          <p:nvPr/>
        </p:nvPicPr>
        <p:blipFill>
          <a:blip r:embed="rId3"/>
          <a:srcRect l="2844" r="2844"/>
          <a:stretch>
            <a:fillRect/>
          </a:stretch>
        </p:blipFill>
        <p:spPr>
          <a:xfrm>
            <a:off x="16075152" y="5095299"/>
            <a:ext cx="8293101" cy="881846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Galería de imágenes" descr="Galería de imágenes"/>
          <p:cNvPicPr>
            <a:picLocks noChangeAspect="1"/>
          </p:cNvPicPr>
          <p:nvPr/>
        </p:nvPicPr>
        <p:blipFill>
          <a:blip r:embed="rId2"/>
          <a:srcRect t="7556" b="7556"/>
          <a:stretch>
            <a:fillRect/>
          </a:stretch>
        </p:blipFill>
        <p:spPr>
          <a:xfrm>
            <a:off x="-551235" y="1916310"/>
            <a:ext cx="7385259" cy="6269130"/>
          </a:xfrm>
          <a:prstGeom prst="rect">
            <a:avLst/>
          </a:prstGeom>
          <a:ln w="12700">
            <a:miter lim="400000"/>
          </a:ln>
        </p:spPr>
      </p:pic>
      <p:sp>
        <p:nvSpPr>
          <p:cNvPr id="186" name="Satanás emplea sus poderes para fines egoístas"/>
          <p:cNvSpPr txBox="1">
            <a:spLocks noGrp="1"/>
          </p:cNvSpPr>
          <p:nvPr>
            <p:ph type="title"/>
          </p:nvPr>
        </p:nvSpPr>
        <p:spPr>
          <a:xfrm>
            <a:off x="3973010" y="1142115"/>
            <a:ext cx="17674454" cy="2984501"/>
          </a:xfrm>
          <a:prstGeom prst="rect">
            <a:avLst/>
          </a:prstGeom>
        </p:spPr>
        <p:txBody>
          <a:bodyPr/>
          <a:lstStyle/>
          <a:p>
            <a:pPr>
              <a:lnSpc>
                <a:spcPts val="7900"/>
              </a:lnSpc>
              <a:defRPr sz="8800">
                <a:effectLst>
                  <a:outerShdw blurRad="12700" dist="63500" dir="18900000" rotWithShape="0">
                    <a:srgbClr val="000000"/>
                  </a:outerShdw>
                </a:effectLst>
              </a:defRPr>
            </a:pPr>
            <a:r>
              <a:t>Satanás emplea</a:t>
            </a:r>
            <a:r>
              <a:rPr sz="6600">
                <a:latin typeface="Helvetica"/>
                <a:ea typeface="Helvetica"/>
                <a:cs typeface="Helvetica"/>
                <a:sym typeface="Helvetica"/>
              </a:rPr>
              <a:t> sus </a:t>
            </a:r>
            <a:r>
              <a:t>poderes </a:t>
            </a:r>
            <a:r>
              <a:rPr sz="6600">
                <a:latin typeface="Helvetica"/>
                <a:ea typeface="Helvetica"/>
                <a:cs typeface="Helvetica"/>
                <a:sym typeface="Helvetica"/>
              </a:rPr>
              <a:t>para</a:t>
            </a:r>
            <a:r>
              <a:t> fines egoístas</a:t>
            </a:r>
          </a:p>
        </p:txBody>
      </p:sp>
      <p:sp>
        <p:nvSpPr>
          <p:cNvPr id="187" name="Satanás tiende redes y trampas, como las trampas del cazador, todas preparadas para atrapar a las almas. Es su propósito que los hombres utilicen las facultades que Dios les ha dado para satisfacerse a sí mismos en lugar de emplearlas para glorificar a D"/>
          <p:cNvSpPr txBox="1">
            <a:spLocks noGrp="1"/>
          </p:cNvSpPr>
          <p:nvPr>
            <p:ph type="body" sz="half" idx="1"/>
          </p:nvPr>
        </p:nvSpPr>
        <p:spPr>
          <a:xfrm>
            <a:off x="3312288" y="6554464"/>
            <a:ext cx="19419732" cy="5102758"/>
          </a:xfrm>
          <a:prstGeom prst="rect">
            <a:avLst/>
          </a:prstGeom>
        </p:spPr>
        <p:txBody>
          <a:bodyPr anchor="t"/>
          <a:lstStyle/>
          <a:p>
            <a:pPr marL="0" indent="0">
              <a:spcBef>
                <a:spcPts val="3400"/>
              </a:spcBef>
              <a:buSzTx/>
              <a:buNone/>
              <a:defRPr sz="5600"/>
            </a:pPr>
            <a:r>
              <a:t>Satanás </a:t>
            </a:r>
            <a:r>
              <a:rPr b="1" i="1">
                <a:latin typeface="Helvetica"/>
                <a:ea typeface="Helvetica"/>
                <a:cs typeface="Helvetica"/>
                <a:sym typeface="Helvetica"/>
              </a:rPr>
              <a:t>tiende redes y trampas, como las trampas del cazador</a:t>
            </a:r>
            <a:r>
              <a:t>, todas </a:t>
            </a:r>
            <a:r>
              <a:rPr sz="6500" b="1" i="1">
                <a:latin typeface="Helvetica"/>
                <a:ea typeface="Helvetica"/>
                <a:cs typeface="Helvetica"/>
                <a:sym typeface="Helvetica"/>
              </a:rPr>
              <a:t>preparadas para atrapar a las almas</a:t>
            </a:r>
            <a:r>
              <a:t>. Es su propósito que los hombres utilicen las facultades que Dios les ha dado para satisfacerse a sí mismos en lugar de emplearlas para glorificar a Dios.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atanás emplea sus poderes para fines egoístas"/>
          <p:cNvSpPr txBox="1">
            <a:spLocks noGrp="1"/>
          </p:cNvSpPr>
          <p:nvPr>
            <p:ph type="title"/>
          </p:nvPr>
        </p:nvSpPr>
        <p:spPr>
          <a:xfrm>
            <a:off x="2875109" y="921471"/>
            <a:ext cx="19537204" cy="1385752"/>
          </a:xfrm>
          <a:prstGeom prst="rect">
            <a:avLst/>
          </a:prstGeom>
        </p:spPr>
        <p:txBody>
          <a:bodyPr/>
          <a:lstStyle/>
          <a:p>
            <a:pPr defTabSz="577850">
              <a:lnSpc>
                <a:spcPts val="5500"/>
              </a:lnSpc>
              <a:defRPr sz="6160">
                <a:effectLst>
                  <a:outerShdw blurRad="8890" dist="44450" dir="18900000" rotWithShape="0">
                    <a:srgbClr val="000000"/>
                  </a:outerShdw>
                </a:effectLst>
              </a:defRPr>
            </a:pPr>
            <a:r>
              <a:t>Satanás emplea</a:t>
            </a:r>
            <a:r>
              <a:rPr sz="4620">
                <a:latin typeface="Helvetica"/>
                <a:ea typeface="Helvetica"/>
                <a:cs typeface="Helvetica"/>
                <a:sym typeface="Helvetica"/>
              </a:rPr>
              <a:t> sus </a:t>
            </a:r>
            <a:r>
              <a:t>poderes </a:t>
            </a:r>
            <a:r>
              <a:rPr sz="4620">
                <a:latin typeface="Helvetica"/>
                <a:ea typeface="Helvetica"/>
                <a:cs typeface="Helvetica"/>
                <a:sym typeface="Helvetica"/>
              </a:rPr>
              <a:t>para</a:t>
            </a:r>
            <a:r>
              <a:t> fines egoístas</a:t>
            </a:r>
          </a:p>
        </p:txBody>
      </p:sp>
      <p:sp>
        <p:nvSpPr>
          <p:cNvPr id="190" name="—The Review and Herald, 1 de septiembre de 1910; Nuestra Elevada Vocación, 202. {1MCP 42.4}"/>
          <p:cNvSpPr txBox="1"/>
          <p:nvPr/>
        </p:nvSpPr>
        <p:spPr>
          <a:xfrm>
            <a:off x="2213852" y="10978346"/>
            <a:ext cx="20859718" cy="1561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spcBef>
                <a:spcPts val="3400"/>
              </a:spcBef>
              <a:defRPr sz="3400"/>
            </a:lvl1pPr>
          </a:lstStyle>
          <a:p>
            <a:r>
              <a:t>—The Review and Herald, 1 de septiembre de 1910; Nuestra Elevada Vocación, 202. {1MCP 42.4}</a:t>
            </a:r>
          </a:p>
        </p:txBody>
      </p:sp>
      <p:sp>
        <p:nvSpPr>
          <p:cNvPr id="191" name="El Señor quiere que los hombres trabajen para una obra que les proporcionará paz y gozo y les producirá un provecho eterno. Pero Satanás desea que concentremos nuestros esfuerzos en aquello que no aprovecha nada, en las cosas que perecen con el uso."/>
          <p:cNvSpPr txBox="1"/>
          <p:nvPr/>
        </p:nvSpPr>
        <p:spPr>
          <a:xfrm>
            <a:off x="3024348" y="4360852"/>
            <a:ext cx="19238726" cy="5401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spcBef>
                <a:spcPts val="3400"/>
              </a:spcBef>
              <a:defRPr sz="5600"/>
            </a:lvl1pPr>
          </a:lstStyle>
          <a:p>
            <a:r>
              <a:t>El Señor quiere que los hombres trabajen para una obra que les proporcionará paz y gozo y les producirá un provecho eterno. Pero Satanás desea que concentremos nuestros esfuerzos en aquello que no aprovecha nada, en las cosas que perecen con el uso.</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La transgresión no trajo un nuevo orden de energía y pasiones"/>
          <p:cNvSpPr txBox="1">
            <a:spLocks noGrp="1"/>
          </p:cNvSpPr>
          <p:nvPr>
            <p:ph type="title"/>
          </p:nvPr>
        </p:nvSpPr>
        <p:spPr>
          <a:xfrm>
            <a:off x="1925161" y="1120413"/>
            <a:ext cx="20533678" cy="2984501"/>
          </a:xfrm>
          <a:prstGeom prst="rect">
            <a:avLst/>
          </a:prstGeom>
        </p:spPr>
        <p:txBody>
          <a:bodyPr/>
          <a:lstStyle/>
          <a:p>
            <a:pPr>
              <a:lnSpc>
                <a:spcPts val="7900"/>
              </a:lnSpc>
              <a:defRPr sz="8800">
                <a:effectLst>
                  <a:outerShdw blurRad="12700" dist="63500" dir="18900000" rotWithShape="0">
                    <a:srgbClr val="000000"/>
                  </a:outerShdw>
                </a:effectLst>
              </a:defRPr>
            </a:pPr>
            <a:r>
              <a:t>La transgresión no trajo un nuevo orden</a:t>
            </a:r>
            <a:r>
              <a:rPr sz="6600">
                <a:latin typeface="Helvetica"/>
                <a:ea typeface="Helvetica"/>
                <a:cs typeface="Helvetica"/>
                <a:sym typeface="Helvetica"/>
              </a:rPr>
              <a:t> de </a:t>
            </a:r>
            <a:r>
              <a:t>energía</a:t>
            </a:r>
            <a:r>
              <a:rPr sz="7200">
                <a:latin typeface="Helvetica"/>
                <a:ea typeface="Helvetica"/>
                <a:cs typeface="Helvetica"/>
                <a:sym typeface="Helvetica"/>
              </a:rPr>
              <a:t> y </a:t>
            </a:r>
            <a:r>
              <a:t>pasiones</a:t>
            </a:r>
          </a:p>
        </p:txBody>
      </p:sp>
      <p:sp>
        <p:nvSpPr>
          <p:cNvPr id="194" name="Cristo comenzó su obra de conversión tan pronto el hombre transgredió, para que por medio de la obediencia a la ley de Dios y la fe en Cristo pudiera recuperar la perdida imagen de Dios"/>
          <p:cNvSpPr txBox="1">
            <a:spLocks noGrp="1"/>
          </p:cNvSpPr>
          <p:nvPr>
            <p:ph type="body" sz="half" idx="1"/>
          </p:nvPr>
        </p:nvSpPr>
        <p:spPr>
          <a:xfrm>
            <a:off x="640248" y="4998647"/>
            <a:ext cx="22897055" cy="3291190"/>
          </a:xfrm>
          <a:prstGeom prst="rect">
            <a:avLst/>
          </a:prstGeom>
        </p:spPr>
        <p:txBody>
          <a:bodyPr anchor="t"/>
          <a:lstStyle>
            <a:lvl1pPr marL="0" indent="0" algn="ctr">
              <a:spcBef>
                <a:spcPts val="3400"/>
              </a:spcBef>
              <a:buSzTx/>
              <a:buNone/>
              <a:defRPr sz="5600" b="1">
                <a:latin typeface="Helvetica"/>
                <a:ea typeface="Helvetica"/>
                <a:cs typeface="Helvetica"/>
                <a:sym typeface="Helvetica"/>
              </a:defRPr>
            </a:lvl1pPr>
          </a:lstStyle>
          <a:p>
            <a:r>
              <a:t>Cristo comenzó su obra de conversión tan pronto el hombre transgredió, para que por medio de la obediencia a la ley de Dios y la fe en Cristo pudiera recuperar la perdida imagen de Dios</a:t>
            </a:r>
          </a:p>
        </p:txBody>
      </p:sp>
      <p:sp>
        <p:nvSpPr>
          <p:cNvPr id="195" name="No hemos de suponer que, desde la transgresión de Adán, Dios haya dado a los seres humanos un nuevo orden de energía y pasiones, porque entonces parecería como que Dios hubiera intervenido para implantar en la raza humana propensiones pecaminosas."/>
          <p:cNvSpPr txBox="1"/>
          <p:nvPr/>
        </p:nvSpPr>
        <p:spPr>
          <a:xfrm>
            <a:off x="119120" y="10122141"/>
            <a:ext cx="24145761" cy="1892301"/>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effectLst>
                  <a:outerShdw blurRad="25400" dist="23998" dir="2700000" rotWithShape="0">
                    <a:srgbClr val="000000">
                      <a:alpha val="31034"/>
                    </a:srgbClr>
                  </a:outerShdw>
                </a:effectLst>
              </a:defRPr>
            </a:lvl1pPr>
          </a:lstStyle>
          <a:p>
            <a:r>
              <a:t>No hemos de suponer que, desde la transgresión de Adán, Dios haya dado a los seres humanos un nuevo orden de energía y pasiones, porque entonces parecería como que Dios hubiera intervenido para implantar en la raza humana propensiones pecaminosas.</a:t>
            </a:r>
          </a:p>
        </p:txBody>
      </p:sp>
      <p:sp>
        <p:nvSpPr>
          <p:cNvPr id="196" name=".—Manuscrito 60, 1905. {1MCP 43.1}"/>
          <p:cNvSpPr txBox="1"/>
          <p:nvPr/>
        </p:nvSpPr>
        <p:spPr>
          <a:xfrm>
            <a:off x="14624152" y="7938464"/>
            <a:ext cx="7896784"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.—Manuscrito 60, 1905. {1MCP 43.1}</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Galería de imágenes" descr="Galería de imágenes"/>
          <p:cNvPicPr>
            <a:picLocks noChangeAspect="1"/>
          </p:cNvPicPr>
          <p:nvPr/>
        </p:nvPicPr>
        <p:blipFill>
          <a:blip r:embed="rId2"/>
          <a:srcRect t="4515" b="4515"/>
          <a:stretch>
            <a:fillRect/>
          </a:stretch>
        </p:blipFill>
        <p:spPr>
          <a:xfrm>
            <a:off x="12607614" y="1389926"/>
            <a:ext cx="8839904" cy="13014701"/>
          </a:xfrm>
          <a:prstGeom prst="rect">
            <a:avLst/>
          </a:prstGeom>
          <a:ln w="12700">
            <a:miter lim="400000"/>
          </a:ln>
        </p:spPr>
      </p:pic>
      <p:sp>
        <p:nvSpPr>
          <p:cNvPr id="199" name="Todo ser humano debe elegir uno de los dos estandartes"/>
          <p:cNvSpPr txBox="1">
            <a:spLocks noGrp="1"/>
          </p:cNvSpPr>
          <p:nvPr>
            <p:ph type="title"/>
          </p:nvPr>
        </p:nvSpPr>
        <p:spPr>
          <a:xfrm>
            <a:off x="604540" y="527489"/>
            <a:ext cx="23174920" cy="1673111"/>
          </a:xfrm>
          <a:prstGeom prst="rect">
            <a:avLst/>
          </a:prstGeom>
          <a:solidFill>
            <a:schemeClr val="accent4">
              <a:hueOff val="-193819"/>
              <a:satOff val="-4458"/>
              <a:lumOff val="-21157"/>
              <a:alpha val="84881"/>
            </a:schemeClr>
          </a:solidFill>
          <a:effectLst>
            <a:outerShdw blurRad="190500" dist="8455" dir="5400000" rotWithShape="0">
              <a:srgbClr val="000000"/>
            </a:outerShdw>
          </a:effectLst>
        </p:spPr>
        <p:txBody>
          <a:bodyPr/>
          <a:lstStyle/>
          <a:p>
            <a:pPr defTabSz="602615">
              <a:lnSpc>
                <a:spcPts val="5700"/>
              </a:lnSpc>
              <a:defRPr sz="6424">
                <a:effectLst>
                  <a:outerShdw blurRad="9271" dist="46355" dir="18900000" rotWithShape="0">
                    <a:srgbClr val="000000"/>
                  </a:outerShdw>
                </a:effectLst>
              </a:defRPr>
            </a:pPr>
            <a:r>
              <a:t>Todo ser humano debe elegir uno </a:t>
            </a:r>
            <a:r>
              <a:rPr sz="4964">
                <a:latin typeface="+mn-lt"/>
                <a:ea typeface="+mn-ea"/>
                <a:cs typeface="+mn-cs"/>
                <a:sym typeface="Helvetica Light"/>
              </a:rPr>
              <a:t>de los </a:t>
            </a:r>
            <a:r>
              <a:t>dos estandartes</a:t>
            </a:r>
          </a:p>
        </p:txBody>
      </p:sp>
      <p:sp>
        <p:nvSpPr>
          <p:cNvPr id="200" name="Existen solamente dos grupos en el mundo, y todo ser humano se alistará bajo uno de los dos estandartes, la bandera del príncipe de las tinieblas o la de Jesucristo."/>
          <p:cNvSpPr txBox="1">
            <a:spLocks noGrp="1"/>
          </p:cNvSpPr>
          <p:nvPr>
            <p:ph type="body" sz="quarter" idx="1"/>
          </p:nvPr>
        </p:nvSpPr>
        <p:spPr>
          <a:xfrm>
            <a:off x="13790370" y="4344841"/>
            <a:ext cx="6599391" cy="5954368"/>
          </a:xfrm>
          <a:prstGeom prst="rect">
            <a:avLst/>
          </a:prstGeom>
        </p:spPr>
        <p:txBody>
          <a:bodyPr anchor="t"/>
          <a:lstStyle/>
          <a:p>
            <a:pPr marL="0" indent="0" algn="ctr" defTabSz="561340">
              <a:lnSpc>
                <a:spcPts val="5100"/>
              </a:lnSpc>
              <a:spcBef>
                <a:spcPts val="2300"/>
              </a:spcBef>
              <a:buSzTx/>
              <a:buNone/>
              <a:defRPr sz="3808" b="1">
                <a:solidFill>
                  <a:schemeClr val="accent1">
                    <a:hueOff val="300940"/>
                    <a:lumOff val="-21749"/>
                  </a:schemeClr>
                </a:solidFill>
                <a:latin typeface="Helvetica"/>
                <a:ea typeface="Helvetica"/>
                <a:cs typeface="Helvetica"/>
                <a:sym typeface="Helvetica"/>
              </a:defRPr>
            </a:pPr>
            <a:r>
              <a:t>Existen solamente dos grupos en el mundo, y </a:t>
            </a:r>
            <a:r>
              <a:rPr sz="5848" i="1">
                <a:latin typeface="Times New Roman"/>
                <a:ea typeface="Times New Roman"/>
                <a:cs typeface="Times New Roman"/>
                <a:sym typeface="Times New Roman"/>
              </a:rPr>
              <a:t>todo ser humano se alistará bajo uno de los dos estandartes</a:t>
            </a:r>
            <a:r>
              <a:t>, la bandera del príncipe de las tinieblas o la de Jesucristo.</a:t>
            </a:r>
          </a:p>
        </p:txBody>
      </p:sp>
      <p:sp>
        <p:nvSpPr>
          <p:cNvPr id="201" name="—Carta 38, 1894. {1MCP 43.2}"/>
          <p:cNvSpPr txBox="1"/>
          <p:nvPr/>
        </p:nvSpPr>
        <p:spPr>
          <a:xfrm>
            <a:off x="10515128" y="12443450"/>
            <a:ext cx="6599391"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—Carta 38, 1894. {1MCP 43.2}</a:t>
            </a:r>
          </a:p>
        </p:txBody>
      </p:sp>
      <p:sp>
        <p:nvSpPr>
          <p:cNvPr id="202" name="Este es el gran dilema. Aquí están los dos grandes poderes: el Príncipe de Dios, Jesucristo, y el príncipe de las tinieblas, Satanás. Aquí llega el conflicto directo."/>
          <p:cNvSpPr txBox="1"/>
          <p:nvPr/>
        </p:nvSpPr>
        <p:spPr>
          <a:xfrm>
            <a:off x="2449070" y="4045732"/>
            <a:ext cx="9751686" cy="6850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808990">
              <a:spcBef>
                <a:spcPts val="3300"/>
              </a:spcBef>
              <a:defRPr sz="5488" b="1">
                <a:latin typeface="Helvetica"/>
                <a:ea typeface="Helvetica"/>
                <a:cs typeface="Helvetica"/>
                <a:sym typeface="Helvetica"/>
              </a:defRPr>
            </a:lvl1pPr>
          </a:lstStyle>
          <a:p>
            <a:r>
              <a:t>Este es el gran dilema. Aquí están los dos grandes poderes: el Príncipe de Dios, Jesucristo, y el príncipe de las tinieblas, Satanás. Aquí llega el conflicto directo.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n" descr="Imagen"/>
          <p:cNvPicPr>
            <a:picLocks noChangeAspect="1"/>
          </p:cNvPicPr>
          <p:nvPr/>
        </p:nvPicPr>
        <p:blipFill>
          <a:blip r:embed="rId2"/>
          <a:stretch>
            <a:fillRect/>
          </a:stretch>
        </p:blipFill>
        <p:spPr>
          <a:xfrm>
            <a:off x="453315" y="835144"/>
            <a:ext cx="9728944" cy="12712751"/>
          </a:xfrm>
          <a:prstGeom prst="rect">
            <a:avLst/>
          </a:prstGeom>
          <a:ln w="12700">
            <a:miter lim="400000"/>
          </a:ln>
        </p:spPr>
      </p:pic>
      <p:sp>
        <p:nvSpPr>
          <p:cNvPr id="205" name="El pecado afecta a todo el ser"/>
          <p:cNvSpPr txBox="1">
            <a:spLocks noGrp="1"/>
          </p:cNvSpPr>
          <p:nvPr>
            <p:ph type="title"/>
          </p:nvPr>
        </p:nvSpPr>
        <p:spPr>
          <a:xfrm>
            <a:off x="1925161" y="1120413"/>
            <a:ext cx="20533678" cy="2984501"/>
          </a:xfrm>
          <a:prstGeom prst="rect">
            <a:avLst/>
          </a:prstGeom>
        </p:spPr>
        <p:txBody>
          <a:bodyPr/>
          <a:lstStyle>
            <a:lvl1pPr>
              <a:lnSpc>
                <a:spcPts val="7900"/>
              </a:lnSpc>
              <a:defRPr sz="8800">
                <a:effectLst>
                  <a:outerShdw blurRad="12700" dist="63500" dir="18900000" rotWithShape="0">
                    <a:srgbClr val="000000"/>
                  </a:outerShdw>
                </a:effectLst>
              </a:defRPr>
            </a:lvl1pPr>
          </a:lstStyle>
          <a:p>
            <a:r>
              <a:t>El pecado afecta a todo el ser</a:t>
            </a:r>
          </a:p>
        </p:txBody>
      </p:sp>
      <p:sp>
        <p:nvSpPr>
          <p:cNvPr id="206" name="El pecado afecta a todo el ser; también lo hace la gracia."/>
          <p:cNvSpPr txBox="1">
            <a:spLocks noGrp="1"/>
          </p:cNvSpPr>
          <p:nvPr>
            <p:ph type="body" sz="quarter" idx="1"/>
          </p:nvPr>
        </p:nvSpPr>
        <p:spPr>
          <a:xfrm>
            <a:off x="10342806" y="5201657"/>
            <a:ext cx="11336338" cy="3979726"/>
          </a:xfrm>
          <a:prstGeom prst="rect">
            <a:avLst/>
          </a:prstGeom>
          <a:solidFill>
            <a:srgbClr val="0459C1"/>
          </a:solidFill>
        </p:spPr>
        <p:txBody>
          <a:bodyPr anchor="t"/>
          <a:lstStyle/>
          <a:p>
            <a:pPr marL="0" indent="0">
              <a:spcBef>
                <a:spcPts val="3400"/>
              </a:spcBef>
              <a:buSzTx/>
              <a:buNone/>
              <a:defRPr sz="5600" b="1">
                <a:latin typeface="Helvetica"/>
                <a:ea typeface="Helvetica"/>
                <a:cs typeface="Helvetica"/>
                <a:sym typeface="Helvetica"/>
              </a:defRPr>
            </a:pPr>
            <a:r>
              <a:t>El </a:t>
            </a:r>
            <a:r>
              <a:rPr sz="7800"/>
              <a:t>pecado afecta</a:t>
            </a:r>
            <a:r>
              <a:t> a todo el ser; </a:t>
            </a:r>
            <a:r>
              <a:rPr sz="7800"/>
              <a:t>también lo hace la gracia</a:t>
            </a:r>
            <a:r>
              <a:t>.</a:t>
            </a:r>
          </a:p>
        </p:txBody>
      </p:sp>
      <p:sp>
        <p:nvSpPr>
          <p:cNvPr id="207" name="—Carta 8, 1891. {1MCP 43.3}"/>
          <p:cNvSpPr txBox="1"/>
          <p:nvPr/>
        </p:nvSpPr>
        <p:spPr>
          <a:xfrm>
            <a:off x="13221273" y="9904994"/>
            <a:ext cx="633812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—Carta 8, 1891. {1MCP 43.3}</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El pecado afecta a todo el ser"/>
          <p:cNvSpPr txBox="1">
            <a:spLocks noGrp="1"/>
          </p:cNvSpPr>
          <p:nvPr>
            <p:ph type="title"/>
          </p:nvPr>
        </p:nvSpPr>
        <p:spPr>
          <a:xfrm>
            <a:off x="906073" y="862529"/>
            <a:ext cx="10371169" cy="1148622"/>
          </a:xfrm>
          <a:prstGeom prst="rect">
            <a:avLst/>
          </a:prstGeom>
        </p:spPr>
        <p:txBody>
          <a:bodyPr/>
          <a:lstStyle>
            <a:lvl1pPr defTabSz="462280">
              <a:lnSpc>
                <a:spcPts val="4400"/>
              </a:lnSpc>
              <a:defRPr sz="4928">
                <a:effectLst>
                  <a:outerShdw blurRad="7112" dist="35560" dir="18900000" rotWithShape="0">
                    <a:srgbClr val="000000"/>
                  </a:outerShdw>
                </a:effectLst>
              </a:defRPr>
            </a:lvl1pPr>
          </a:lstStyle>
          <a:p>
            <a:r>
              <a:t>El pecado afecta a todo el ser</a:t>
            </a:r>
          </a:p>
        </p:txBody>
      </p:sp>
      <p:sp>
        <p:nvSpPr>
          <p:cNvPr id="210" name="——Nuestra Elavada Vocación, 107 (1898). {1MCP 43.4}"/>
          <p:cNvSpPr txBox="1"/>
          <p:nvPr/>
        </p:nvSpPr>
        <p:spPr>
          <a:xfrm>
            <a:off x="11736360" y="9696369"/>
            <a:ext cx="12022977"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——Nuestra Elavada Vocación, 107 (1898). {1MCP 43.4}</a:t>
            </a:r>
          </a:p>
        </p:txBody>
      </p:sp>
      <p:sp>
        <p:nvSpPr>
          <p:cNvPr id="211" name="El corazón descarriado es el que ha arrastrado las facultades del alma. Todo aquel que quiera aprender la ciencia de la salvación debe ser estudiante sumiso en la escuela de Cristo, para que el templo del alma pueda ser el lugar de la morada del Altísimo"/>
          <p:cNvSpPr txBox="1">
            <a:spLocks noGrp="1"/>
          </p:cNvSpPr>
          <p:nvPr>
            <p:ph type="body" sz="half" idx="1"/>
          </p:nvPr>
        </p:nvSpPr>
        <p:spPr>
          <a:xfrm>
            <a:off x="3227066" y="3362521"/>
            <a:ext cx="19548973" cy="3873765"/>
          </a:xfrm>
          <a:prstGeom prst="rect">
            <a:avLst/>
          </a:prstGeom>
          <a:gradFill>
            <a:gsLst>
              <a:gs pos="0">
                <a:schemeClr val="accent4">
                  <a:hueOff val="181116"/>
                  <a:satOff val="-2364"/>
                  <a:lumOff val="-35561"/>
                </a:schemeClr>
              </a:gs>
              <a:gs pos="100000">
                <a:srgbClr val="A9A9A9"/>
              </a:gs>
            </a:gsLst>
            <a:lin ang="5400000"/>
          </a:gradFill>
        </p:spPr>
        <p:txBody>
          <a:bodyPr anchor="t"/>
          <a:lstStyle>
            <a:lvl1pPr marL="0" indent="0" algn="ctr" defTabSz="602615">
              <a:spcBef>
                <a:spcPts val="2400"/>
              </a:spcBef>
              <a:buSzTx/>
              <a:buNone/>
              <a:defRPr sz="4088" b="1">
                <a:latin typeface="Helvetica"/>
                <a:ea typeface="Helvetica"/>
                <a:cs typeface="Helvetica"/>
                <a:sym typeface="Helvetica"/>
              </a:defRPr>
            </a:lvl1pPr>
          </a:lstStyle>
          <a:p>
            <a:r>
              <a:t>El corazón descarriado es el que ha arrastrado las facultades del alma. Todo aquel que quiera aprender la ciencia de la salvación debe ser estudiante sumiso en la escuela de Cristo, para que el templo del alma pueda ser el lugar de la morada del Altísimo. Si queremos aprender de Cristo, el alma tiene que vaciarse de todas sus orgullosas posesiones, para que Cristo pueda colocar su imagen en ella.</a:t>
            </a:r>
          </a:p>
        </p:txBody>
      </p:sp>
      <p:pic>
        <p:nvPicPr>
          <p:cNvPr id="212" name="Galería de imágenes" descr="Galería de imágenes"/>
          <p:cNvPicPr>
            <a:picLocks noChangeAspect="1"/>
          </p:cNvPicPr>
          <p:nvPr/>
        </p:nvPicPr>
        <p:blipFill>
          <a:blip r:embed="rId2"/>
          <a:srcRect t="10413"/>
          <a:stretch>
            <a:fillRect/>
          </a:stretch>
        </p:blipFill>
        <p:spPr>
          <a:xfrm>
            <a:off x="-60646" y="6508128"/>
            <a:ext cx="8293101" cy="742950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n" descr="Imagen"/>
          <p:cNvPicPr>
            <a:picLocks noChangeAspect="1"/>
          </p:cNvPicPr>
          <p:nvPr/>
        </p:nvPicPr>
        <p:blipFill>
          <a:blip r:embed="rId2"/>
          <a:stretch>
            <a:fillRect/>
          </a:stretch>
        </p:blipFill>
        <p:spPr>
          <a:xfrm>
            <a:off x="-494545" y="825326"/>
            <a:ext cx="10994682" cy="8026053"/>
          </a:xfrm>
          <a:prstGeom prst="rect">
            <a:avLst/>
          </a:prstGeom>
          <a:ln w="25400">
            <a:miter lim="400000"/>
          </a:ln>
          <a:effectLst>
            <a:outerShdw blurRad="254000" dist="127000" dir="5400000" rotWithShape="0">
              <a:srgbClr val="000000">
                <a:alpha val="70000"/>
              </a:srgbClr>
            </a:outerShdw>
          </a:effectLst>
        </p:spPr>
      </p:pic>
      <p:sp>
        <p:nvSpPr>
          <p:cNvPr id="215" name="La cruz da el nivel correcto a la mente humana"/>
          <p:cNvSpPr txBox="1">
            <a:spLocks noGrp="1"/>
          </p:cNvSpPr>
          <p:nvPr>
            <p:ph type="title"/>
          </p:nvPr>
        </p:nvSpPr>
        <p:spPr>
          <a:xfrm>
            <a:off x="5760638" y="4147693"/>
            <a:ext cx="17432914" cy="2053208"/>
          </a:xfrm>
          <a:prstGeom prst="rect">
            <a:avLst/>
          </a:prstGeom>
        </p:spPr>
        <p:txBody>
          <a:bodyPr/>
          <a:lstStyle/>
          <a:p>
            <a:pPr defTabSz="742950">
              <a:lnSpc>
                <a:spcPts val="7100"/>
              </a:lnSpc>
              <a:defRPr sz="7919">
                <a:effectLst>
                  <a:outerShdw blurRad="11430" dist="57150" dir="18900000" rotWithShape="0">
                    <a:srgbClr val="000000"/>
                  </a:outerShdw>
                </a:effectLst>
              </a:defRPr>
            </a:pPr>
            <a:r>
              <a:t>La cruz da</a:t>
            </a:r>
            <a:r>
              <a:rPr sz="5669">
                <a:latin typeface="Helvetica"/>
                <a:ea typeface="Helvetica"/>
                <a:cs typeface="Helvetica"/>
                <a:sym typeface="Helvetica"/>
              </a:rPr>
              <a:t> el </a:t>
            </a:r>
            <a:r>
              <a:t>nivel correcto </a:t>
            </a:r>
            <a:r>
              <a:rPr sz="5310">
                <a:latin typeface="Helvetica"/>
                <a:ea typeface="Helvetica"/>
                <a:cs typeface="Helvetica"/>
                <a:sym typeface="Helvetica"/>
              </a:rPr>
              <a:t>a la </a:t>
            </a:r>
            <a:r>
              <a:t>mente humana</a:t>
            </a:r>
          </a:p>
        </p:txBody>
      </p:sp>
      <p:sp>
        <p:nvSpPr>
          <p:cNvPr id="216" name="Cuando contemplamos la cruz, podemos ver la admirable provisión que ha proporcionado a cada creyente. Dios en Cristo [...] si se lo ve correctamente, nivelará la exaltación y el orgullo humano. No habrá exaltación propia, sino que habrá una verdadera hum"/>
          <p:cNvSpPr txBox="1">
            <a:spLocks noGrp="1"/>
          </p:cNvSpPr>
          <p:nvPr>
            <p:ph type="body" sz="half" idx="1"/>
          </p:nvPr>
        </p:nvSpPr>
        <p:spPr>
          <a:xfrm>
            <a:off x="743473" y="7664522"/>
            <a:ext cx="22897054" cy="3291190"/>
          </a:xfrm>
          <a:prstGeom prst="rect">
            <a:avLst/>
          </a:prstGeom>
          <a:gradFill>
            <a:gsLst>
              <a:gs pos="0">
                <a:srgbClr val="002C3A"/>
              </a:gs>
              <a:gs pos="100000">
                <a:srgbClr val="A9A9A9"/>
              </a:gs>
            </a:gsLst>
            <a:lin ang="5400000"/>
          </a:gradFill>
          <a:effectLst>
            <a:outerShdw blurRad="190500" dist="8455" dir="5400000" rotWithShape="0">
              <a:srgbClr val="000000"/>
            </a:outerShdw>
          </a:effectLst>
        </p:spPr>
        <p:txBody>
          <a:bodyPr anchor="t"/>
          <a:lstStyle>
            <a:lvl1pPr marL="0" indent="0" algn="ctr" defTabSz="767715">
              <a:spcBef>
                <a:spcPts val="3100"/>
              </a:spcBef>
              <a:buSzTx/>
              <a:buNone/>
              <a:defRPr sz="5208" b="1">
                <a:latin typeface="Helvetica"/>
                <a:ea typeface="Helvetica"/>
                <a:cs typeface="Helvetica"/>
                <a:sym typeface="Helvetica"/>
              </a:defRPr>
            </a:lvl1pPr>
          </a:lstStyle>
          <a:p>
            <a:r>
              <a:t>Cuando contemplamos la cruz, podemos ver la admirable provisión que ha proporcionado a cada creyente. Dios en Cristo [...] si se lo ve correctamente, nivelará la exaltación y el orgullo humano. No habrá exaltación propia, sino que habrá una verdadera humildad.</a:t>
            </a:r>
          </a:p>
        </p:txBody>
      </p:sp>
      <p:sp>
        <p:nvSpPr>
          <p:cNvPr id="217" name="—Nuestra Elavada Vocacion, 116 (1897). {1MCP 43.5}"/>
          <p:cNvSpPr txBox="1"/>
          <p:nvPr/>
        </p:nvSpPr>
        <p:spPr>
          <a:xfrm>
            <a:off x="7598495" y="11753074"/>
            <a:ext cx="1155307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—Nuestra Elavada Vocacion, 116 (1897). {1MCP 43.5}</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eminario  basado en el libro Mente, Carácter y Personalidad…"/>
          <p:cNvSpPr txBox="1">
            <a:spLocks noGrp="1"/>
          </p:cNvSpPr>
          <p:nvPr>
            <p:ph type="body" sz="quarter" idx="1"/>
          </p:nvPr>
        </p:nvSpPr>
        <p:spPr>
          <a:xfrm>
            <a:off x="13041262" y="6731000"/>
            <a:ext cx="9144101" cy="2830017"/>
          </a:xfrm>
          <a:prstGeom prst="rect">
            <a:avLst/>
          </a:prstGeom>
        </p:spPr>
        <p:txBody>
          <a:bodyPr/>
          <a:lstStyle/>
          <a:p>
            <a:r>
              <a:rPr>
                <a:effectLst>
                  <a:outerShdw blurRad="12700" dist="38100" dir="18900000" rotWithShape="0">
                    <a:schemeClr val="accent4">
                      <a:hueOff val="-241732"/>
                      <a:satOff val="29417"/>
                      <a:lumOff val="20730"/>
                    </a:schemeClr>
                  </a:outerShdw>
                </a:effectLst>
              </a:rPr>
              <a:t>Seminario  basado en el libro Mente, Carácter y </a:t>
            </a:r>
            <a:r>
              <a:t>Personalidad</a:t>
            </a:r>
          </a:p>
          <a:p>
            <a:pPr lvl="1">
              <a:defRPr>
                <a:effectLst>
                  <a:outerShdw blurRad="12700" dist="38100" dir="18900000" rotWithShape="0">
                    <a:schemeClr val="accent4">
                      <a:hueOff val="-241732"/>
                      <a:satOff val="29417"/>
                      <a:lumOff val="20730"/>
                    </a:schemeClr>
                  </a:outerShdw>
                </a:effectLst>
              </a:defRPr>
            </a:pPr>
            <a:r>
              <a:t>Autor: Elena G. De White</a:t>
            </a:r>
          </a:p>
        </p:txBody>
      </p:sp>
      <p:pic>
        <p:nvPicPr>
          <p:cNvPr id="125" name="PortadA MENTEcaracterPer.png" descr="PortadA MENTEcaracterPer.png"/>
          <p:cNvPicPr>
            <a:picLocks noChangeAspect="1"/>
          </p:cNvPicPr>
          <p:nvPr/>
        </p:nvPicPr>
        <p:blipFill>
          <a:blip r:embed="rId2"/>
          <a:srcRect t="963"/>
          <a:stretch>
            <a:fillRect/>
          </a:stretch>
        </p:blipFill>
        <p:spPr>
          <a:xfrm>
            <a:off x="3339713" y="242927"/>
            <a:ext cx="8064799" cy="12864605"/>
          </a:xfrm>
          <a:prstGeom prst="rect">
            <a:avLst/>
          </a:prstGeom>
          <a:ln w="12700">
            <a:miter lim="400000"/>
          </a:ln>
        </p:spPr>
      </p:pic>
      <p:pic>
        <p:nvPicPr>
          <p:cNvPr id="126" name="Imagen" descr="Imagen"/>
          <p:cNvPicPr>
            <a:picLocks noChangeAspect="1"/>
          </p:cNvPicPr>
          <p:nvPr/>
        </p:nvPicPr>
        <p:blipFill>
          <a:blip r:embed="rId3"/>
          <a:stretch>
            <a:fillRect/>
          </a:stretch>
        </p:blipFill>
        <p:spPr>
          <a:xfrm>
            <a:off x="11667529" y="4228864"/>
            <a:ext cx="11891567" cy="7224688"/>
          </a:xfrm>
          <a:prstGeom prst="rect">
            <a:avLst/>
          </a:prstGeom>
          <a:ln w="12700">
            <a:miter lim="400000"/>
          </a:ln>
        </p:spPr>
      </p:pic>
      <p:pic>
        <p:nvPicPr>
          <p:cNvPr id="127" name="LOGO MINMUJER.png" descr="LOGO MINMUJER.png"/>
          <p:cNvPicPr>
            <a:picLocks noChangeAspect="1"/>
          </p:cNvPicPr>
          <p:nvPr/>
        </p:nvPicPr>
        <p:blipFill>
          <a:blip r:embed="rId4"/>
          <a:srcRect l="632" r="632"/>
          <a:stretch>
            <a:fillRect/>
          </a:stretch>
        </p:blipFill>
        <p:spPr>
          <a:xfrm>
            <a:off x="15747343" y="3715729"/>
            <a:ext cx="3858940" cy="2324424"/>
          </a:xfrm>
          <a:prstGeom prst="rect">
            <a:avLst/>
          </a:prstGeom>
          <a:ln w="12700">
            <a:miter lim="400000"/>
          </a:ln>
        </p:spPr>
      </p:pic>
      <p:pic>
        <p:nvPicPr>
          <p:cNvPr id="128" name="Galería de imágenes" descr="Galería de imágenes"/>
          <p:cNvPicPr>
            <a:picLocks noChangeAspect="1"/>
          </p:cNvPicPr>
          <p:nvPr/>
        </p:nvPicPr>
        <p:blipFill>
          <a:blip r:embed="rId5"/>
          <a:srcRect t="4473" b="4473"/>
          <a:stretch>
            <a:fillRect/>
          </a:stretch>
        </p:blipFill>
        <p:spPr>
          <a:xfrm>
            <a:off x="11811067" y="9271104"/>
            <a:ext cx="8173416" cy="498074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El ser humano está completo en Cristo"/>
          <p:cNvSpPr txBox="1">
            <a:spLocks noGrp="1"/>
          </p:cNvSpPr>
          <p:nvPr>
            <p:ph type="title"/>
          </p:nvPr>
        </p:nvSpPr>
        <p:spPr>
          <a:xfrm>
            <a:off x="3078982" y="2028328"/>
            <a:ext cx="19300711" cy="1521194"/>
          </a:xfrm>
          <a:prstGeom prst="rect">
            <a:avLst/>
          </a:prstGeom>
        </p:spPr>
        <p:txBody>
          <a:bodyPr/>
          <a:lstStyle>
            <a:lvl1pPr defTabSz="660400">
              <a:lnSpc>
                <a:spcPts val="6300"/>
              </a:lnSpc>
              <a:defRPr sz="7040">
                <a:effectLst>
                  <a:outerShdw blurRad="10160" dist="50800" dir="18900000" rotWithShape="0">
                    <a:srgbClr val="000000"/>
                  </a:outerShdw>
                </a:effectLst>
              </a:defRPr>
            </a:lvl1pPr>
          </a:lstStyle>
          <a:p>
            <a:r>
              <a:t>El ser humano está completo en Cristo</a:t>
            </a:r>
          </a:p>
        </p:txBody>
      </p:sp>
      <p:sp>
        <p:nvSpPr>
          <p:cNvPr id="220" name="El hombre llega a estar completo en Cristo Jesús mediante la obra que el Espíritu Santo realiza en la mente humana. La unidad con Cristo establece un vínculo de unidad mutua. Esa unidad es la prueba más convincente ante el mundo de la majestad y virtud d"/>
          <p:cNvSpPr txBox="1">
            <a:spLocks noGrp="1"/>
          </p:cNvSpPr>
          <p:nvPr>
            <p:ph type="body" sz="half" idx="1"/>
          </p:nvPr>
        </p:nvSpPr>
        <p:spPr>
          <a:xfrm>
            <a:off x="8461328" y="5031816"/>
            <a:ext cx="12699732" cy="5737002"/>
          </a:xfrm>
          <a:prstGeom prst="rect">
            <a:avLst/>
          </a:prstGeom>
        </p:spPr>
        <p:txBody>
          <a:bodyPr anchor="t"/>
          <a:lstStyle>
            <a:lvl1pPr marL="0" indent="0" algn="ctr" defTabSz="676909">
              <a:spcBef>
                <a:spcPts val="2700"/>
              </a:spcBef>
              <a:buSzTx/>
              <a:buNone/>
              <a:defRPr sz="4592" b="1">
                <a:latin typeface="Helvetica"/>
                <a:ea typeface="Helvetica"/>
                <a:cs typeface="Helvetica"/>
                <a:sym typeface="Helvetica"/>
              </a:defRPr>
            </a:lvl1pPr>
          </a:lstStyle>
          <a:p>
            <a:r>
              <a:t>El hombre llega a estar completo en Cristo Jesús mediante la obra que el Espíritu Santo realiza en la mente humana. La unidad con Cristo establece un vínculo de unidad mutua. Esa unidad es la prueba más convincente ante el mundo de la majestad y virtud de Cristo y de su poder para eliminar los pecados.</a:t>
            </a:r>
          </a:p>
        </p:txBody>
      </p:sp>
      <p:sp>
        <p:nvSpPr>
          <p:cNvPr id="221" name="—Manuscrito 111, 1903; Comentario Bíblico Adventista 5:1122. {1MCP 44.1}"/>
          <p:cNvSpPr txBox="1"/>
          <p:nvPr/>
        </p:nvSpPr>
        <p:spPr>
          <a:xfrm>
            <a:off x="5968997" y="11806418"/>
            <a:ext cx="16201798"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—Manuscrito 111, 1903; Comentario Bíblico Adventista 5:1122. {1MCP 44.1}</a:t>
            </a:r>
          </a:p>
        </p:txBody>
      </p:sp>
      <p:pic>
        <p:nvPicPr>
          <p:cNvPr id="222" name="Galería de imágenes" descr="Galería de imágenes"/>
          <p:cNvPicPr>
            <a:picLocks noChangeAspect="1"/>
          </p:cNvPicPr>
          <p:nvPr/>
        </p:nvPicPr>
        <p:blipFill>
          <a:blip r:embed="rId2"/>
          <a:srcRect l="5050" r="5050"/>
          <a:stretch>
            <a:fillRect/>
          </a:stretch>
        </p:blipFill>
        <p:spPr>
          <a:xfrm>
            <a:off x="2467965" y="3910185"/>
            <a:ext cx="5589899" cy="823919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olo Dios puede elevar el valor moral de cada ser humano"/>
          <p:cNvSpPr txBox="1">
            <a:spLocks noGrp="1"/>
          </p:cNvSpPr>
          <p:nvPr>
            <p:ph type="title"/>
          </p:nvPr>
        </p:nvSpPr>
        <p:spPr>
          <a:xfrm>
            <a:off x="3729082" y="1572059"/>
            <a:ext cx="19087542" cy="2579471"/>
          </a:xfrm>
          <a:prstGeom prst="rect">
            <a:avLst/>
          </a:prstGeom>
        </p:spPr>
        <p:txBody>
          <a:bodyPr/>
          <a:lstStyle>
            <a:lvl1pPr defTabSz="643889">
              <a:defRPr sz="6864"/>
            </a:lvl1pPr>
          </a:lstStyle>
          <a:p>
            <a:r>
              <a:t>Solo Dios puede elevar el valor moral de cada ser humano</a:t>
            </a:r>
          </a:p>
        </p:txBody>
      </p:sp>
      <p:sp>
        <p:nvSpPr>
          <p:cNvPr id="225" name="El valor del ser humano, como Dios lo estima, depende de su unión con Cristo, porque Dios es el único que puede elevar al hombre en la escala de la dignidad moral mediante la justicia de Cristo."/>
          <p:cNvSpPr txBox="1">
            <a:spLocks noGrp="1"/>
          </p:cNvSpPr>
          <p:nvPr>
            <p:ph type="body" sz="half" idx="1"/>
          </p:nvPr>
        </p:nvSpPr>
        <p:spPr>
          <a:xfrm>
            <a:off x="2911676" y="5905909"/>
            <a:ext cx="19981199" cy="4336880"/>
          </a:xfrm>
          <a:prstGeom prst="rect">
            <a:avLst/>
          </a:prstGeom>
        </p:spPr>
        <p:txBody>
          <a:bodyPr anchor="t"/>
          <a:lstStyle>
            <a:lvl1pPr marL="0" indent="0" algn="ctr" defTabSz="676909">
              <a:lnSpc>
                <a:spcPts val="8200"/>
              </a:lnSpc>
              <a:spcBef>
                <a:spcPts val="2700"/>
              </a:spcBef>
              <a:buSzTx/>
              <a:buNone/>
              <a:defRPr sz="7051" b="1" i="1">
                <a:latin typeface="Times New Roman"/>
                <a:ea typeface="Times New Roman"/>
                <a:cs typeface="Times New Roman"/>
                <a:sym typeface="Times New Roman"/>
              </a:defRPr>
            </a:lvl1pPr>
          </a:lstStyle>
          <a:p>
            <a:pPr>
              <a:defRPr sz="4592" b="0" i="0">
                <a:latin typeface="+mn-lt"/>
                <a:ea typeface="+mn-ea"/>
                <a:cs typeface="+mn-cs"/>
                <a:sym typeface="Helvetica Light"/>
              </a:defRPr>
            </a:pPr>
            <a:r>
              <a:rPr sz="7051" b="1" i="1">
                <a:latin typeface="Times New Roman"/>
                <a:ea typeface="Times New Roman"/>
                <a:cs typeface="Times New Roman"/>
                <a:sym typeface="Times New Roman"/>
              </a:rPr>
              <a:t>El valor del ser humano, como Dios lo estima, depende de su unión con Cristo, porque Dios es el único que puede elevar al hombre en la escala de la dignidad moral mediante la justicia de Cristo.</a:t>
            </a:r>
          </a:p>
        </p:txBody>
      </p:sp>
      <p:sp>
        <p:nvSpPr>
          <p:cNvPr id="226" name="——El Camino a Cristo, 77 (1892). {1MCP 42.1}"/>
          <p:cNvSpPr txBox="1"/>
          <p:nvPr/>
        </p:nvSpPr>
        <p:spPr>
          <a:xfrm>
            <a:off x="6922472" y="11664539"/>
            <a:ext cx="15294770" cy="2071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r" defTabSz="775969">
              <a:lnSpc>
                <a:spcPts val="7500"/>
              </a:lnSpc>
              <a:spcBef>
                <a:spcPts val="3100"/>
              </a:spcBef>
              <a:defRPr sz="3948"/>
            </a:lvl1pPr>
          </a:lstStyle>
          <a:p>
            <a:r>
              <a:t>——El Camino a Cristo, 77 (1892). {1MCP 42.1}</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n" descr="Imagen"/>
          <p:cNvPicPr>
            <a:picLocks noChangeAspect="1"/>
          </p:cNvPicPr>
          <p:nvPr/>
        </p:nvPicPr>
        <p:blipFill>
          <a:blip r:embed="rId2"/>
          <a:stretch>
            <a:fillRect/>
          </a:stretch>
        </p:blipFill>
        <p:spPr>
          <a:xfrm>
            <a:off x="453315" y="835144"/>
            <a:ext cx="9728944" cy="12712751"/>
          </a:xfrm>
          <a:prstGeom prst="rect">
            <a:avLst/>
          </a:prstGeom>
          <a:ln w="12700">
            <a:miter lim="400000"/>
          </a:ln>
        </p:spPr>
      </p:pic>
      <p:sp>
        <p:nvSpPr>
          <p:cNvPr id="229" name="Solo Dios puede elevar el valor moral de cada ser humano"/>
          <p:cNvSpPr txBox="1">
            <a:spLocks noGrp="1"/>
          </p:cNvSpPr>
          <p:nvPr>
            <p:ph type="title"/>
          </p:nvPr>
        </p:nvSpPr>
        <p:spPr>
          <a:xfrm>
            <a:off x="3197371" y="2920318"/>
            <a:ext cx="19150723" cy="1684509"/>
          </a:xfrm>
          <a:prstGeom prst="rect">
            <a:avLst/>
          </a:prstGeom>
        </p:spPr>
        <p:txBody>
          <a:bodyPr/>
          <a:lstStyle>
            <a:lvl1pPr defTabSz="437514">
              <a:defRPr sz="4664"/>
            </a:lvl1pPr>
          </a:lstStyle>
          <a:p>
            <a:r>
              <a:t>Solo Dios puede elevar el valor moral de cada ser humano</a:t>
            </a:r>
          </a:p>
        </p:txBody>
      </p:sp>
      <p:sp>
        <p:nvSpPr>
          <p:cNvPr id="230" name="——Nuestra Elavada Vocacion, 151 (1873). {1MCP 44.2}"/>
          <p:cNvSpPr txBox="1"/>
          <p:nvPr/>
        </p:nvSpPr>
        <p:spPr>
          <a:xfrm>
            <a:off x="6922472" y="11664539"/>
            <a:ext cx="15294770" cy="2071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r" defTabSz="454025">
              <a:lnSpc>
                <a:spcPts val="4400"/>
              </a:lnSpc>
              <a:spcBef>
                <a:spcPts val="1800"/>
              </a:spcBef>
              <a:defRPr sz="2310"/>
            </a:pPr>
            <a:r>
              <a:t>——Nuestra Elavada Vocacion, 151 (1873). {1MCP 44.2}</a:t>
            </a:r>
          </a:p>
          <a:p>
            <a:pPr algn="r" defTabSz="454025">
              <a:lnSpc>
                <a:spcPts val="4400"/>
              </a:lnSpc>
              <a:spcBef>
                <a:spcPts val="1800"/>
              </a:spcBef>
              <a:defRPr sz="2310"/>
            </a:pPr>
            <a:endParaRPr/>
          </a:p>
        </p:txBody>
      </p:sp>
      <p:sp>
        <p:nvSpPr>
          <p:cNvPr id="231" name="El honor y la grandeza mundanos tienen el valor que el Creador del hombre coloca sobre ellos. Su sabiduría es necedad y su fortaleza es debilidad"/>
          <p:cNvSpPr txBox="1"/>
          <p:nvPr/>
        </p:nvSpPr>
        <p:spPr>
          <a:xfrm>
            <a:off x="1707043" y="6541186"/>
            <a:ext cx="21353166" cy="4799007"/>
          </a:xfrm>
          <a:prstGeom prst="rect">
            <a:avLst/>
          </a:prstGeom>
          <a:gradFill>
            <a:gsLst>
              <a:gs pos="3026">
                <a:srgbClr val="531B93"/>
              </a:gs>
              <a:gs pos="43198">
                <a:srgbClr val="A953B5"/>
              </a:gs>
              <a:gs pos="100000">
                <a:srgbClr val="FF8AD8"/>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817244">
              <a:lnSpc>
                <a:spcPts val="9200"/>
              </a:lnSpc>
              <a:spcBef>
                <a:spcPts val="3300"/>
              </a:spcBef>
              <a:defRPr sz="6138">
                <a:latin typeface="+mj-lt"/>
                <a:ea typeface="+mj-ea"/>
                <a:cs typeface="+mj-cs"/>
                <a:sym typeface="Arial Black"/>
              </a:defRPr>
            </a:lvl1pPr>
          </a:lstStyle>
          <a:p>
            <a:r>
              <a:t>El honor y la grandeza mundanos tienen el valor que el Creador del hombre coloca sobre ellos. Su sabiduría es necedad y su fortaleza es debilidad</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El egoísmo y su fruto"/>
          <p:cNvSpPr txBox="1">
            <a:spLocks noGrp="1"/>
          </p:cNvSpPr>
          <p:nvPr>
            <p:ph type="title"/>
          </p:nvPr>
        </p:nvSpPr>
        <p:spPr>
          <a:prstGeom prst="rect">
            <a:avLst/>
          </a:prstGeom>
        </p:spPr>
        <p:txBody>
          <a:bodyPr/>
          <a:lstStyle>
            <a:lvl1pPr>
              <a:defRPr sz="8800"/>
            </a:lvl1pPr>
          </a:lstStyle>
          <a:p>
            <a:r>
              <a:t>El egoísmo y su fruto</a:t>
            </a:r>
          </a:p>
        </p:txBody>
      </p:sp>
      <p:sp>
        <p:nvSpPr>
          <p:cNvPr id="234" name="El egoísmo es la esencia de la depravación, y debido a que los seres humanos se han sometido a su poder, hoy se ve en el mundo lo opuesto a la obediencia a Dios."/>
          <p:cNvSpPr txBox="1">
            <a:spLocks noGrp="1"/>
          </p:cNvSpPr>
          <p:nvPr>
            <p:ph type="body" sz="half" idx="1"/>
          </p:nvPr>
        </p:nvSpPr>
        <p:spPr>
          <a:xfrm>
            <a:off x="2648229" y="3504387"/>
            <a:ext cx="19087542" cy="3812136"/>
          </a:xfrm>
          <a:prstGeom prst="rect">
            <a:avLst/>
          </a:prstGeom>
        </p:spPr>
        <p:txBody>
          <a:bodyPr anchor="t"/>
          <a:lstStyle>
            <a:lvl1pPr marL="0" indent="0" algn="ctr" defTabSz="619125">
              <a:lnSpc>
                <a:spcPts val="8100"/>
              </a:lnSpc>
              <a:spcBef>
                <a:spcPts val="2500"/>
              </a:spcBef>
              <a:buSzTx/>
              <a:buNone/>
              <a:defRPr sz="6450" b="1" i="1">
                <a:latin typeface="Times New Roman"/>
                <a:ea typeface="Times New Roman"/>
                <a:cs typeface="Times New Roman"/>
                <a:sym typeface="Times New Roman"/>
              </a:defRPr>
            </a:lvl1pPr>
          </a:lstStyle>
          <a:p>
            <a:pPr>
              <a:defRPr sz="4200" b="0" i="0">
                <a:latin typeface="+mn-lt"/>
                <a:ea typeface="+mn-ea"/>
                <a:cs typeface="+mn-cs"/>
                <a:sym typeface="Helvetica Light"/>
              </a:defRPr>
            </a:pPr>
            <a:r>
              <a:rPr sz="6450" b="1" i="1">
                <a:latin typeface="Times New Roman"/>
                <a:ea typeface="Times New Roman"/>
                <a:cs typeface="Times New Roman"/>
                <a:sym typeface="Times New Roman"/>
              </a:rPr>
              <a:t>El egoísmo es la esencia de la depravación, y debido a que los seres humanos se han sometido a su poder, hoy se ve en el mundo lo opuesto a la obediencia a Dios. </a:t>
            </a:r>
          </a:p>
        </p:txBody>
      </p:sp>
      <p:sp>
        <p:nvSpPr>
          <p:cNvPr id="235" name="——El Camino a Cristo, 77 (1892). {1MCP 42.1}"/>
          <p:cNvSpPr txBox="1"/>
          <p:nvPr/>
        </p:nvSpPr>
        <p:spPr>
          <a:xfrm>
            <a:off x="6922472" y="11664539"/>
            <a:ext cx="15294770" cy="2071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r" defTabSz="775969">
              <a:lnSpc>
                <a:spcPts val="7500"/>
              </a:lnSpc>
              <a:spcBef>
                <a:spcPts val="3100"/>
              </a:spcBef>
              <a:defRPr sz="3948"/>
            </a:lvl1pPr>
          </a:lstStyle>
          <a:p>
            <a:r>
              <a:t>——El Camino a Cristo, 77 (1892). {1MCP 42.1}</a:t>
            </a:r>
          </a:p>
        </p:txBody>
      </p:sp>
      <p:sp>
        <p:nvSpPr>
          <p:cNvPr id="236" name="Las naciones, las familias y los individuos están deseosos de convertirse ellos mismos en la figura central."/>
          <p:cNvSpPr/>
          <p:nvPr/>
        </p:nvSpPr>
        <p:spPr>
          <a:xfrm>
            <a:off x="566787" y="6678752"/>
            <a:ext cx="11891270" cy="58802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400" b="1">
                <a:effectLst>
                  <a:outerShdw blurRad="25400" dist="23998" dir="2700000" rotWithShape="0">
                    <a:srgbClr val="000000">
                      <a:alpha val="31034"/>
                    </a:srgbClr>
                  </a:outerShdw>
                </a:effectLst>
                <a:latin typeface="Helvetica"/>
                <a:ea typeface="Helvetica"/>
                <a:cs typeface="Helvetica"/>
                <a:sym typeface="Helvetica"/>
              </a:defRPr>
            </a:pPr>
            <a:r>
              <a:t>Las naciones, las familias y los individuos </a:t>
            </a:r>
            <a:r>
              <a:rPr sz="4200"/>
              <a:t>están deseosos de convertirse ellos mismos en la figura central</a:t>
            </a:r>
            <a:r>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El egoísmo y su fruto"/>
          <p:cNvSpPr txBox="1">
            <a:spLocks noGrp="1"/>
          </p:cNvSpPr>
          <p:nvPr>
            <p:ph type="title"/>
          </p:nvPr>
        </p:nvSpPr>
        <p:spPr>
          <a:prstGeom prst="rect">
            <a:avLst/>
          </a:prstGeom>
        </p:spPr>
        <p:txBody>
          <a:bodyPr/>
          <a:lstStyle>
            <a:lvl1pPr>
              <a:defRPr sz="8800"/>
            </a:lvl1pPr>
          </a:lstStyle>
          <a:p>
            <a:r>
              <a:t>El egoísmo y su fruto</a:t>
            </a:r>
          </a:p>
        </p:txBody>
      </p:sp>
      <p:sp>
        <p:nvSpPr>
          <p:cNvPr id="239" name="———The Review and Herald, 25 de junio de 1908; Consejos sobre Mayordomía Cristiana, 27. {1MCP 44.3}"/>
          <p:cNvSpPr txBox="1"/>
          <p:nvPr/>
        </p:nvSpPr>
        <p:spPr>
          <a:xfrm>
            <a:off x="5945858" y="11664539"/>
            <a:ext cx="17314971" cy="2071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r" defTabSz="536575">
              <a:lnSpc>
                <a:spcPts val="5100"/>
              </a:lnSpc>
              <a:spcBef>
                <a:spcPts val="2200"/>
              </a:spcBef>
              <a:defRPr sz="2730"/>
            </a:lvl1pPr>
          </a:lstStyle>
          <a:p>
            <a:r>
              <a:t>———The Review and Herald, 25 de junio de 1908; Consejos sobre Mayordomía Cristiana, 27. {1MCP 44.3}</a:t>
            </a:r>
          </a:p>
        </p:txBody>
      </p:sp>
      <p:sp>
        <p:nvSpPr>
          <p:cNvPr id="240" name="Al separarse, en su engreimiento, de Dios y de sus semejantes sigue sus inclinaciones desenfrenadas. Actúa como si el bien de los demás dependiera de la sujeción de éstos a su supremacía."/>
          <p:cNvSpPr/>
          <p:nvPr/>
        </p:nvSpPr>
        <p:spPr>
          <a:xfrm>
            <a:off x="2567998" y="4985955"/>
            <a:ext cx="20826202" cy="63251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nSpc>
                <a:spcPts val="6500"/>
              </a:lnSpc>
              <a:defRPr sz="3400" b="1">
                <a:effectLst>
                  <a:outerShdw blurRad="25400" dist="23998" dir="2700000" rotWithShape="0">
                    <a:srgbClr val="000000">
                      <a:alpha val="31034"/>
                    </a:srgbClr>
                  </a:outerShdw>
                </a:effectLst>
                <a:latin typeface="Helvetica"/>
                <a:ea typeface="Helvetica"/>
                <a:cs typeface="Helvetica"/>
                <a:sym typeface="Helvetica"/>
              </a:defRPr>
            </a:pPr>
            <a:r>
              <a:t>Al </a:t>
            </a:r>
            <a:r>
              <a:rPr sz="5300"/>
              <a:t>separarse</a:t>
            </a:r>
            <a:r>
              <a:t>, en su </a:t>
            </a:r>
            <a:r>
              <a:rPr sz="4800"/>
              <a:t>engreimiento</a:t>
            </a:r>
            <a:r>
              <a:t>, de Dios </a:t>
            </a:r>
            <a:r>
              <a:rPr b="0">
                <a:latin typeface="+mn-lt"/>
                <a:ea typeface="+mn-ea"/>
                <a:cs typeface="+mn-cs"/>
                <a:sym typeface="Helvetica Light"/>
              </a:rPr>
              <a:t>y de sus semejantes </a:t>
            </a:r>
            <a:r>
              <a:rPr sz="4300"/>
              <a:t>sigue sus inclinaciones desenfrenadas.</a:t>
            </a:r>
            <a:r>
              <a:t> </a:t>
            </a:r>
            <a:r>
              <a:rPr sz="3800" i="1"/>
              <a:t>Actúa como si el bien de los demás dependiera</a:t>
            </a:r>
            <a:r>
              <a:t> de la sujeción de éstos a su supremacía.</a:t>
            </a:r>
          </a:p>
        </p:txBody>
      </p:sp>
      <p:sp>
        <p:nvSpPr>
          <p:cNvPr id="241" name="El hombre desea gobernar sobre su prójimo."/>
          <p:cNvSpPr txBox="1"/>
          <p:nvPr/>
        </p:nvSpPr>
        <p:spPr>
          <a:xfrm>
            <a:off x="2419463" y="3961114"/>
            <a:ext cx="13338151"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El hombre desea gobernar sobre su prójimo.</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e puede obtener la victoria"/>
          <p:cNvSpPr txBox="1">
            <a:spLocks noGrp="1"/>
          </p:cNvSpPr>
          <p:nvPr>
            <p:ph type="title"/>
          </p:nvPr>
        </p:nvSpPr>
        <p:spPr>
          <a:xfrm>
            <a:off x="1784350" y="571500"/>
            <a:ext cx="20815300" cy="2984500"/>
          </a:xfrm>
          <a:prstGeom prst="rect">
            <a:avLst/>
          </a:prstGeom>
        </p:spPr>
        <p:txBody>
          <a:bodyPr/>
          <a:lstStyle>
            <a:lvl1pPr>
              <a:defRPr sz="8800"/>
            </a:lvl1pPr>
          </a:lstStyle>
          <a:p>
            <a:r>
              <a:t>Se puede obtener la victoria</a:t>
            </a:r>
          </a:p>
        </p:txBody>
      </p:sp>
      <p:sp>
        <p:nvSpPr>
          <p:cNvPr id="244" name="——Manuscrito 60, 1905. {1MCP 44.4}"/>
          <p:cNvSpPr txBox="1"/>
          <p:nvPr/>
        </p:nvSpPr>
        <p:spPr>
          <a:xfrm>
            <a:off x="607036" y="12185400"/>
            <a:ext cx="17314970" cy="2071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ts val="8000"/>
              </a:lnSpc>
              <a:spcBef>
                <a:spcPts val="3400"/>
              </a:spcBef>
              <a:defRPr sz="3500"/>
            </a:lvl1pPr>
          </a:lstStyle>
          <a:p>
            <a:r>
              <a:t>——Manuscrito 60, 1905. {1MCP 44.4}</a:t>
            </a:r>
          </a:p>
        </p:txBody>
      </p:sp>
      <p:sp>
        <p:nvSpPr>
          <p:cNvPr id="245" name="Si obedece la ley de Dios, sus sentidos no estarán distorsionados y deformados; sus facultades ya no serán pervertidas y desperdiciadas al ejercitarse en objetos que pueden alejarlo de Dios."/>
          <p:cNvSpPr txBox="1"/>
          <p:nvPr/>
        </p:nvSpPr>
        <p:spPr>
          <a:xfrm>
            <a:off x="1919393" y="4015691"/>
            <a:ext cx="21006394" cy="246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Si obedece la ley de Dios, sus sentidos no estarán distorsionados y deformados; sus facultades ya no serán pervertidas y desperdiciadas al ejercitarse en objetos que pueden alejarlo de Dios. </a:t>
            </a:r>
          </a:p>
        </p:txBody>
      </p:sp>
      <p:sp>
        <p:nvSpPr>
          <p:cNvPr id="246" name="Por medio de la gracia otorgada por el cielo, las palabras, los pensamientos y las energías pueden ser purificados; se puede formar un carácter nuevo, y se puede vencer la degradación del pecado."/>
          <p:cNvSpPr/>
          <p:nvPr/>
        </p:nvSpPr>
        <p:spPr>
          <a:xfrm>
            <a:off x="8447760" y="6939183"/>
            <a:ext cx="13496529" cy="5777707"/>
          </a:xfrm>
          <a:custGeom>
            <a:avLst/>
            <a:gdLst/>
            <a:ahLst/>
            <a:cxnLst>
              <a:cxn ang="0">
                <a:pos x="wd2" y="hd2"/>
              </a:cxn>
              <a:cxn ang="5400000">
                <a:pos x="wd2" y="hd2"/>
              </a:cxn>
              <a:cxn ang="10800000">
                <a:pos x="wd2" y="hd2"/>
              </a:cxn>
              <a:cxn ang="16200000">
                <a:pos x="wd2" y="hd2"/>
              </a:cxn>
            </a:cxnLst>
            <a:rect l="0" t="0" r="r" b="b"/>
            <a:pathLst>
              <a:path w="21600" h="21600" extrusionOk="0">
                <a:moveTo>
                  <a:pt x="2121" y="0"/>
                </a:moveTo>
                <a:cubicBezTo>
                  <a:pt x="1837" y="0"/>
                  <a:pt x="1607" y="538"/>
                  <a:pt x="1607" y="1200"/>
                </a:cubicBezTo>
                <a:lnTo>
                  <a:pt x="1607" y="17515"/>
                </a:lnTo>
                <a:lnTo>
                  <a:pt x="0" y="21600"/>
                </a:lnTo>
                <a:lnTo>
                  <a:pt x="2332" y="19325"/>
                </a:lnTo>
                <a:lnTo>
                  <a:pt x="21086" y="19325"/>
                </a:lnTo>
                <a:cubicBezTo>
                  <a:pt x="21370" y="19325"/>
                  <a:pt x="21600" y="18788"/>
                  <a:pt x="21600" y="18125"/>
                </a:cubicBezTo>
                <a:lnTo>
                  <a:pt x="21600" y="1200"/>
                </a:lnTo>
                <a:cubicBezTo>
                  <a:pt x="21600" y="538"/>
                  <a:pt x="21370" y="0"/>
                  <a:pt x="21086" y="0"/>
                </a:cubicBezTo>
                <a:lnTo>
                  <a:pt x="2121" y="0"/>
                </a:lnTo>
                <a:close/>
              </a:path>
            </a:pathLst>
          </a:cu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200">
                <a:effectLst>
                  <a:outerShdw blurRad="25400" dist="23998" dir="2700000" rotWithShape="0">
                    <a:srgbClr val="000000">
                      <a:alpha val="31034"/>
                    </a:srgbClr>
                  </a:outerShdw>
                </a:effectLst>
              </a:defRPr>
            </a:pPr>
            <a:r>
              <a:rPr sz="4300" b="1">
                <a:latin typeface="Helvetica"/>
                <a:ea typeface="Helvetica"/>
                <a:cs typeface="Helvetica"/>
                <a:sym typeface="Helvetica"/>
              </a:rPr>
              <a:t>Por medio de la gracia otorgada por el cielo</a:t>
            </a:r>
            <a:r>
              <a:t>, las </a:t>
            </a:r>
            <a:r>
              <a:rPr sz="4100" b="1">
                <a:latin typeface="Helvetica"/>
                <a:ea typeface="Helvetica"/>
                <a:cs typeface="Helvetica"/>
                <a:sym typeface="Helvetica"/>
              </a:rPr>
              <a:t>palabras</a:t>
            </a:r>
            <a:r>
              <a:t>, los </a:t>
            </a:r>
            <a:r>
              <a:rPr sz="3700" b="1">
                <a:latin typeface="Helvetica"/>
                <a:ea typeface="Helvetica"/>
                <a:cs typeface="Helvetica"/>
                <a:sym typeface="Helvetica"/>
              </a:rPr>
              <a:t>pensamientos </a:t>
            </a:r>
            <a:r>
              <a:t>y las </a:t>
            </a:r>
            <a:r>
              <a:rPr sz="3900">
                <a:latin typeface="+mj-lt"/>
                <a:ea typeface="+mj-ea"/>
                <a:cs typeface="+mj-cs"/>
                <a:sym typeface="Arial Black"/>
              </a:rPr>
              <a:t>energías pueden ser purificados</a:t>
            </a:r>
            <a:r>
              <a:t>; </a:t>
            </a:r>
            <a:r>
              <a:rPr sz="3900" b="1">
                <a:latin typeface="Helvetica"/>
                <a:ea typeface="Helvetica"/>
                <a:cs typeface="Helvetica"/>
                <a:sym typeface="Helvetica"/>
              </a:rPr>
              <a:t>se puede formar un carácter nuevo</a:t>
            </a:r>
            <a:r>
              <a:t>, y se puede </a:t>
            </a:r>
            <a:r>
              <a:rPr sz="4100" b="1">
                <a:latin typeface="Helvetica"/>
                <a:ea typeface="Helvetica"/>
                <a:cs typeface="Helvetica"/>
                <a:sym typeface="Helvetica"/>
              </a:rPr>
              <a:t>vencer</a:t>
            </a:r>
            <a:r>
              <a:t> la </a:t>
            </a:r>
            <a:r>
              <a:rPr sz="4600" b="1">
                <a:latin typeface="Helvetica"/>
                <a:ea typeface="Helvetica"/>
                <a:cs typeface="Helvetica"/>
                <a:sym typeface="Helvetica"/>
              </a:rPr>
              <a:t>degradación</a:t>
            </a:r>
            <a:r>
              <a:t> del pecado.</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La mente vacilante es el comienzo de la tentación"/>
          <p:cNvSpPr txBox="1">
            <a:spLocks noGrp="1"/>
          </p:cNvSpPr>
          <p:nvPr>
            <p:ph type="title"/>
          </p:nvPr>
        </p:nvSpPr>
        <p:spPr>
          <a:xfrm>
            <a:off x="2625525" y="651962"/>
            <a:ext cx="18818499" cy="2984501"/>
          </a:xfrm>
          <a:prstGeom prst="rect">
            <a:avLst/>
          </a:prstGeom>
        </p:spPr>
        <p:txBody>
          <a:bodyPr/>
          <a:lstStyle/>
          <a:p>
            <a:pPr>
              <a:lnSpc>
                <a:spcPts val="8000"/>
              </a:lnSpc>
              <a:defRPr sz="8800"/>
            </a:pPr>
            <a:r>
              <a:t>La mente vacilante</a:t>
            </a:r>
            <a:r>
              <a:rPr sz="5400">
                <a:latin typeface="Helvetica"/>
                <a:ea typeface="Helvetica"/>
                <a:cs typeface="Helvetica"/>
                <a:sym typeface="Helvetica"/>
              </a:rPr>
              <a:t> es el </a:t>
            </a:r>
            <a:r>
              <a:t>comienzo </a:t>
            </a:r>
            <a:r>
              <a:rPr sz="6400">
                <a:latin typeface="Helvetica"/>
                <a:ea typeface="Helvetica"/>
                <a:cs typeface="Helvetica"/>
                <a:sym typeface="Helvetica"/>
              </a:rPr>
              <a:t>de la </a:t>
            </a:r>
            <a:r>
              <a:t>tentación</a:t>
            </a:r>
          </a:p>
        </p:txBody>
      </p:sp>
      <p:sp>
        <p:nvSpPr>
          <p:cNvPr id="249" name="Para ceder a la tentación es permitir que la mente vacile…"/>
          <p:cNvSpPr txBox="1"/>
          <p:nvPr/>
        </p:nvSpPr>
        <p:spPr>
          <a:xfrm>
            <a:off x="1386940" y="5811811"/>
            <a:ext cx="21610120" cy="4799008"/>
          </a:xfrm>
          <a:prstGeom prst="rect">
            <a:avLst/>
          </a:prstGeom>
          <a:gradFill>
            <a:gsLst>
              <a:gs pos="0">
                <a:srgbClr val="000831"/>
              </a:gs>
              <a:gs pos="100000">
                <a:schemeClr val="accent6">
                  <a:hueOff val="10811956"/>
                  <a:satOff val="-58544"/>
                  <a:lumOff val="-9736"/>
                </a:schemeClr>
              </a:gs>
            </a:gsLst>
            <a:lin ang="5400000"/>
          </a:gra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1488342" indent="-891442" algn="l">
              <a:lnSpc>
                <a:spcPts val="5700"/>
              </a:lnSpc>
              <a:spcBef>
                <a:spcPts val="3400"/>
              </a:spcBef>
              <a:buSzPct val="100000"/>
              <a:buAutoNum type="arabicPeriod"/>
              <a:defRPr sz="5600" b="1">
                <a:latin typeface="Helvetica"/>
                <a:ea typeface="Helvetica"/>
                <a:cs typeface="Helvetica"/>
                <a:sym typeface="Helvetica"/>
              </a:defRPr>
            </a:pPr>
            <a:r>
              <a:rPr sz="5000"/>
              <a:t>Para ceder a la tentación es permitir que la mente vacile</a:t>
            </a:r>
            <a:endParaRPr sz="5000">
              <a:solidFill>
                <a:srgbClr val="86819E"/>
              </a:solidFill>
            </a:endParaRPr>
          </a:p>
          <a:p>
            <a:pPr marL="1488342" indent="-891442" algn="l">
              <a:lnSpc>
                <a:spcPts val="5700"/>
              </a:lnSpc>
              <a:spcBef>
                <a:spcPts val="3400"/>
              </a:spcBef>
              <a:buSzPct val="100000"/>
              <a:buAutoNum type="arabicPeriod"/>
              <a:defRPr sz="5600" b="1">
                <a:latin typeface="Helvetica"/>
                <a:ea typeface="Helvetica"/>
                <a:cs typeface="Helvetica"/>
                <a:sym typeface="Helvetica"/>
              </a:defRPr>
            </a:pPr>
            <a:r>
              <a:rPr sz="5000"/>
              <a:t>Tener una débil confianza en Dios.</a:t>
            </a:r>
          </a:p>
          <a:p>
            <a:pPr marL="1488342" indent="-891442" algn="l">
              <a:lnSpc>
                <a:spcPts val="5700"/>
              </a:lnSpc>
              <a:spcBef>
                <a:spcPts val="3400"/>
              </a:spcBef>
              <a:buSzPct val="100000"/>
              <a:buAutoNum type="arabicPeriod"/>
              <a:defRPr sz="5600" b="1">
                <a:latin typeface="Helvetica"/>
                <a:ea typeface="Helvetica"/>
                <a:cs typeface="Helvetica"/>
                <a:sym typeface="Helvetica"/>
              </a:defRPr>
            </a:pPr>
            <a:r>
              <a:rPr sz="5000"/>
              <a:t>El perverso siempre anda buscando la oportunidad de desfigurar a Dios, y de atraer la mente a lo que es prohibido.</a:t>
            </a:r>
          </a:p>
        </p:txBody>
      </p:sp>
      <p:pic>
        <p:nvPicPr>
          <p:cNvPr id="250" name="Galería de imágenes" descr="Galería de imágenes"/>
          <p:cNvPicPr>
            <a:picLocks noChangeAspect="1"/>
          </p:cNvPicPr>
          <p:nvPr/>
        </p:nvPicPr>
        <p:blipFill>
          <a:blip r:embed="rId2"/>
          <a:srcRect l="4459" r="1488"/>
          <a:stretch>
            <a:fillRect/>
          </a:stretch>
        </p:blipFill>
        <p:spPr>
          <a:xfrm>
            <a:off x="1142710" y="1787826"/>
            <a:ext cx="3889832" cy="4135846"/>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La mente vacilante es el comienzo de la tentación"/>
          <p:cNvSpPr txBox="1">
            <a:spLocks noGrp="1"/>
          </p:cNvSpPr>
          <p:nvPr>
            <p:ph type="title"/>
          </p:nvPr>
        </p:nvSpPr>
        <p:spPr>
          <a:xfrm>
            <a:off x="5075775" y="1218317"/>
            <a:ext cx="15894883" cy="1343626"/>
          </a:xfrm>
          <a:prstGeom prst="rect">
            <a:avLst/>
          </a:prstGeom>
        </p:spPr>
        <p:txBody>
          <a:bodyPr/>
          <a:lstStyle/>
          <a:p>
            <a:pPr defTabSz="470534">
              <a:lnSpc>
                <a:spcPts val="4500"/>
              </a:lnSpc>
              <a:defRPr sz="5016"/>
            </a:pPr>
            <a:r>
              <a:t>La mente vacilante</a:t>
            </a:r>
            <a:r>
              <a:rPr sz="3078">
                <a:latin typeface="Helvetica"/>
                <a:ea typeface="Helvetica"/>
                <a:cs typeface="Helvetica"/>
                <a:sym typeface="Helvetica"/>
              </a:rPr>
              <a:t> es el </a:t>
            </a:r>
            <a:r>
              <a:t>comienzo </a:t>
            </a:r>
            <a:r>
              <a:rPr sz="3648">
                <a:latin typeface="Helvetica"/>
                <a:ea typeface="Helvetica"/>
                <a:cs typeface="Helvetica"/>
                <a:sym typeface="Helvetica"/>
              </a:rPr>
              <a:t>de la </a:t>
            </a:r>
            <a:r>
              <a:t>tentación</a:t>
            </a:r>
          </a:p>
        </p:txBody>
      </p:sp>
      <p:sp>
        <p:nvSpPr>
          <p:cNvPr id="253" name="Si logra conseguirlo, fijará la mente sobre las cosas de este mundo, se esforzará por excitar las emociones, por despertar las pasiones, por fijar su amor en objetos que no son para el bien; pero ustedes pueden someter toda emoción y pasión a control, en"/>
          <p:cNvSpPr/>
          <p:nvPr/>
        </p:nvSpPr>
        <p:spPr>
          <a:xfrm>
            <a:off x="3480394" y="4887889"/>
            <a:ext cx="18306488" cy="6288692"/>
          </a:xfrm>
          <a:prstGeom prst="roundRect">
            <a:avLst>
              <a:gd name="adj" fmla="val 32385"/>
            </a:avLst>
          </a:prstGeom>
          <a:gradFill>
            <a:gsLst>
              <a:gs pos="0">
                <a:schemeClr val="accent1"/>
              </a:gs>
              <a:gs pos="100000">
                <a:schemeClr val="accent1">
                  <a:hueOff val="321133"/>
                  <a:satOff val="-12043"/>
                  <a:lumOff val="-7113"/>
                </a:schemeClr>
              </a:gs>
            </a:gsLst>
            <a:lin ang="5400000"/>
          </a:gra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800" b="1">
                <a:effectLst>
                  <a:outerShdw blurRad="25400" dist="23998" dir="2700000" rotWithShape="0">
                    <a:srgbClr val="000000">
                      <a:alpha val="31034"/>
                    </a:srgbClr>
                  </a:outerShdw>
                </a:effectLst>
                <a:latin typeface="Helvetica"/>
                <a:ea typeface="Helvetica"/>
                <a:cs typeface="Helvetica"/>
                <a:sym typeface="Helvetica"/>
              </a:defRPr>
            </a:pPr>
            <a:r>
              <a:rPr sz="5500"/>
              <a:t>Si logra conseguirlo, fijará la mente sobre las cosas de este mundo, se esforzará por excitar las emociones, por despertar las pasiones, por fijar su amor en objetos que no son para el bien</a:t>
            </a:r>
            <a:r>
              <a:t>; </a:t>
            </a:r>
            <a:r>
              <a:rPr sz="4900" b="0">
                <a:latin typeface="+mn-lt"/>
                <a:ea typeface="+mn-ea"/>
                <a:cs typeface="+mn-cs"/>
                <a:sym typeface="Helvetica Light"/>
              </a:rPr>
              <a:t>pero ustedes pueden someter toda emoción y pasión a control, en serena sujeción a la razón y la conciencia. </a:t>
            </a:r>
          </a:p>
        </p:txBody>
      </p:sp>
      <p:sp>
        <p:nvSpPr>
          <p:cNvPr id="254" name="—The Review and Herald, 14 de junio de 1892; Nuestra Elavada Vocacion, 89. {1MCP 45.1}"/>
          <p:cNvSpPr txBox="1"/>
          <p:nvPr/>
        </p:nvSpPr>
        <p:spPr>
          <a:xfrm>
            <a:off x="5482379" y="11656993"/>
            <a:ext cx="15763114"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—The Review and Herald, 14 de junio de 1892; Nuestra Elavada Vocacion, 89. {1MCP 45.1}</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Nadie necesita desesperar por tendencias heredadas"/>
          <p:cNvSpPr txBox="1">
            <a:spLocks noGrp="1"/>
          </p:cNvSpPr>
          <p:nvPr>
            <p:ph type="title"/>
          </p:nvPr>
        </p:nvSpPr>
        <p:spPr>
          <a:xfrm>
            <a:off x="2051130" y="614905"/>
            <a:ext cx="18818499" cy="2984501"/>
          </a:xfrm>
          <a:prstGeom prst="rect">
            <a:avLst/>
          </a:prstGeom>
        </p:spPr>
        <p:txBody>
          <a:bodyPr/>
          <a:lstStyle>
            <a:lvl1pPr>
              <a:lnSpc>
                <a:spcPts val="8000"/>
              </a:lnSpc>
              <a:defRPr sz="8800"/>
            </a:lvl1pPr>
          </a:lstStyle>
          <a:p>
            <a:r>
              <a:t>Nadie necesita desesperar por tendencias heredadas</a:t>
            </a:r>
          </a:p>
        </p:txBody>
      </p:sp>
      <p:sp>
        <p:nvSpPr>
          <p:cNvPr id="257" name="Satanás está siempre alerto para engañar y desviar. Él usa cualquier argumento para atraer a los hombres al ancho camino de la desobediencia. Trabaja para confundir los sentidos con sentimientos equivocados y para cambiar los hitos poniendo sus inscripci"/>
          <p:cNvSpPr txBox="1"/>
          <p:nvPr/>
        </p:nvSpPr>
        <p:spPr>
          <a:xfrm>
            <a:off x="1386940" y="4671422"/>
            <a:ext cx="21610120" cy="4799008"/>
          </a:xfrm>
          <a:prstGeom prst="rect">
            <a:avLst/>
          </a:prstGeom>
          <a:gradFill>
            <a:gsLst>
              <a:gs pos="0">
                <a:srgbClr val="531B93"/>
              </a:gs>
              <a:gs pos="100000">
                <a:schemeClr val="accent6">
                  <a:hueOff val="10811956"/>
                  <a:satOff val="-58544"/>
                  <a:lumOff val="-9736"/>
                </a:scheme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ts val="5700"/>
              </a:lnSpc>
              <a:spcBef>
                <a:spcPts val="3400"/>
              </a:spcBef>
              <a:defRPr sz="5000" b="1">
                <a:latin typeface="Helvetica"/>
                <a:ea typeface="Helvetica"/>
                <a:cs typeface="Helvetica"/>
                <a:sym typeface="Helvetica"/>
              </a:defRPr>
            </a:lvl1pPr>
          </a:lstStyle>
          <a:p>
            <a:pPr>
              <a:defRPr sz="5600"/>
            </a:pPr>
            <a:r>
              <a:rPr sz="5000"/>
              <a:t>Satanás está siempre alerto para engañar y desviar. Él usa cualquier argumento para atraer a los hombres al ancho camino de la desobediencia. Trabaja para confundir los sentidos con sentimientos equivocados y para cambiar los hitos poniendo sus inscripciones falsas en los postes indicadores que Dios estableció para señalar el camino correcto.</a:t>
            </a:r>
          </a:p>
        </p:txBody>
      </p:sp>
      <p:sp>
        <p:nvSpPr>
          <p:cNvPr id="258" name="Las agencias del mal están luchando para eclipsar cada rayo de luz que viene al alma, los seres celestiales han sido asignados para realizar su ministerio, guiar, guardar y controlar a los que han de ser herederos de la salvación."/>
          <p:cNvSpPr txBox="1"/>
          <p:nvPr/>
        </p:nvSpPr>
        <p:spPr>
          <a:xfrm>
            <a:off x="1313634" y="10542446"/>
            <a:ext cx="21756732" cy="200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200"/>
            </a:lvl1pPr>
          </a:lstStyle>
          <a:p>
            <a:r>
              <a:t>Las agencias del mal están luchando para eclipsar cada rayo de luz que viene al alma, los seres celestiales han sido asignados para realizar su ministerio, guiar, guardar y controlar a los que han de ser herederos de la salvación.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Galería de imágenes" descr="Galería de imágenes"/>
          <p:cNvPicPr>
            <a:picLocks noChangeAspect="1"/>
          </p:cNvPicPr>
          <p:nvPr/>
        </p:nvPicPr>
        <p:blipFill>
          <a:blip r:embed="rId2"/>
          <a:srcRect l="5050" r="5050"/>
          <a:stretch>
            <a:fillRect/>
          </a:stretch>
        </p:blipFill>
        <p:spPr>
          <a:xfrm>
            <a:off x="1263588" y="3002270"/>
            <a:ext cx="5589900" cy="8239193"/>
          </a:xfrm>
          <a:prstGeom prst="rect">
            <a:avLst/>
          </a:prstGeom>
          <a:ln w="12700">
            <a:miter lim="400000"/>
          </a:ln>
        </p:spPr>
      </p:pic>
      <p:sp>
        <p:nvSpPr>
          <p:cNvPr id="261" name="Nadie necesita desesperar por tendencias heredadas"/>
          <p:cNvSpPr txBox="1">
            <a:spLocks noGrp="1"/>
          </p:cNvSpPr>
          <p:nvPr>
            <p:ph type="title"/>
          </p:nvPr>
        </p:nvSpPr>
        <p:spPr>
          <a:xfrm>
            <a:off x="4650984" y="776550"/>
            <a:ext cx="16726793" cy="1817133"/>
          </a:xfrm>
          <a:prstGeom prst="rect">
            <a:avLst/>
          </a:prstGeom>
        </p:spPr>
        <p:txBody>
          <a:bodyPr/>
          <a:lstStyle>
            <a:lvl1pPr defTabSz="643889">
              <a:lnSpc>
                <a:spcPts val="6200"/>
              </a:lnSpc>
              <a:defRPr sz="6864"/>
            </a:lvl1pPr>
          </a:lstStyle>
          <a:p>
            <a:r>
              <a:t>Nadie necesita desesperar por tendencias heredadas</a:t>
            </a:r>
          </a:p>
        </p:txBody>
      </p:sp>
      <p:sp>
        <p:nvSpPr>
          <p:cNvPr id="262" name="Cuando el Espíritu de Dios convence de pecado, el impío ha de arrepentirse y confesar y abandonar el mal. Fieles centinelas están de guardia para dirigir las almas por senderos correctos."/>
          <p:cNvSpPr txBox="1"/>
          <p:nvPr/>
        </p:nvSpPr>
        <p:spPr>
          <a:xfrm>
            <a:off x="1386940" y="6979130"/>
            <a:ext cx="21610120" cy="4799008"/>
          </a:xfrm>
          <a:prstGeom prst="rect">
            <a:avLst/>
          </a:prstGeom>
          <a:gradFill>
            <a:gsLst>
              <a:gs pos="0">
                <a:schemeClr val="accent6">
                  <a:hueOff val="10811956"/>
                  <a:satOff val="-58544"/>
                  <a:lumOff val="-9736"/>
                </a:schemeClr>
              </a:gs>
              <a:gs pos="100000">
                <a:srgbClr val="531B93"/>
              </a:gs>
            </a:gsLst>
            <a:lin ang="5400000"/>
          </a:gra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ts val="5700"/>
              </a:lnSpc>
              <a:spcBef>
                <a:spcPts val="3400"/>
              </a:spcBef>
              <a:defRPr sz="5000" b="1">
                <a:latin typeface="Helvetica"/>
                <a:ea typeface="Helvetica"/>
                <a:cs typeface="Helvetica"/>
                <a:sym typeface="Helvetica"/>
              </a:defRPr>
            </a:lvl1pPr>
          </a:lstStyle>
          <a:p>
            <a:pPr>
              <a:defRPr sz="5600"/>
            </a:pPr>
            <a:r>
              <a:rPr sz="5000"/>
              <a:t>Cuando el Espíritu de Dios convence de pecado, el impío ha de arrepentirse y confesar y abandonar el mal. Fieles centinelas están de guardia para dirigir las almas por senderos correctos.</a:t>
            </a:r>
          </a:p>
        </p:txBody>
      </p:sp>
      <p:sp>
        <p:nvSpPr>
          <p:cNvPr id="263" name="—Manuscrito 8, 1900; The S.D.A. Bible Commentary 6:1120. {1MCP 45.2}"/>
          <p:cNvSpPr txBox="1"/>
          <p:nvPr/>
        </p:nvSpPr>
        <p:spPr>
          <a:xfrm>
            <a:off x="1095607" y="12145660"/>
            <a:ext cx="21756732"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200"/>
            </a:lvl1pPr>
          </a:lstStyle>
          <a:p>
            <a:r>
              <a:t>—Manuscrito 8, 1900; The S.D.A. Bible Commentary 6:1120. {1MCP 45.2}</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1" name="Imagen" descr="Imagen"/>
          <p:cNvPicPr>
            <a:picLocks noChangeAspect="1"/>
          </p:cNvPicPr>
          <p:nvPr/>
        </p:nvPicPr>
        <p:blipFill>
          <a:blip r:embed="rId3"/>
          <a:stretch>
            <a:fillRect/>
          </a:stretch>
        </p:blipFill>
        <p:spPr>
          <a:xfrm>
            <a:off x="8161500" y="5265027"/>
            <a:ext cx="8647747" cy="5664981"/>
          </a:xfrm>
          <a:prstGeom prst="rect">
            <a:avLst/>
          </a:prstGeom>
          <a:ln w="25400">
            <a:miter lim="400000"/>
          </a:ln>
          <a:effectLst>
            <a:outerShdw blurRad="254000" dist="127000" dir="5400000" rotWithShape="0">
              <a:srgbClr val="000000">
                <a:alpha val="70000"/>
              </a:srgbClr>
            </a:outerShdw>
          </a:effectLst>
        </p:spPr>
      </p:pic>
      <p:sp>
        <p:nvSpPr>
          <p:cNvPr id="132" name="Capítulo 4"/>
          <p:cNvSpPr txBox="1"/>
          <p:nvPr/>
        </p:nvSpPr>
        <p:spPr>
          <a:xfrm>
            <a:off x="1262137" y="1065140"/>
            <a:ext cx="6231336" cy="202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7400">
                <a:effectLst>
                  <a:outerShdw blurRad="63500" dir="18900000" rotWithShape="0">
                    <a:srgbClr val="000000"/>
                  </a:outerShdw>
                </a:effectLst>
                <a:latin typeface="+mj-lt"/>
                <a:ea typeface="+mj-ea"/>
                <a:cs typeface="+mj-cs"/>
                <a:sym typeface="Arial Black"/>
              </a:defRPr>
            </a:pPr>
            <a:r>
              <a:rPr sz="6800" dirty="0" err="1"/>
              <a:t>Capítulo</a:t>
            </a:r>
            <a:r>
              <a:rPr dirty="0"/>
              <a:t> </a:t>
            </a:r>
            <a:r>
              <a:rPr sz="11100" dirty="0"/>
              <a:t>4</a:t>
            </a:r>
          </a:p>
        </p:txBody>
      </p:sp>
      <p:pic>
        <p:nvPicPr>
          <p:cNvPr id="133" name="Galería de imágenes" descr="Galería de imágenes"/>
          <p:cNvPicPr>
            <a:picLocks noChangeAspect="1"/>
          </p:cNvPicPr>
          <p:nvPr/>
        </p:nvPicPr>
        <p:blipFill>
          <a:blip r:embed="rId4"/>
          <a:srcRect l="1734" r="1734"/>
          <a:stretch>
            <a:fillRect/>
          </a:stretch>
        </p:blipFill>
        <p:spPr>
          <a:xfrm>
            <a:off x="2832099" y="8781067"/>
            <a:ext cx="4188045" cy="2903610"/>
          </a:xfrm>
          <a:prstGeom prst="rect">
            <a:avLst/>
          </a:prstGeom>
          <a:ln w="12700">
            <a:miter lim="400000"/>
          </a:ln>
        </p:spPr>
      </p:pic>
      <p:sp>
        <p:nvSpPr>
          <p:cNvPr id="130" name="Las influencias espirituales y la mente"/>
          <p:cNvSpPr txBox="1">
            <a:spLocks noGrp="1"/>
          </p:cNvSpPr>
          <p:nvPr>
            <p:ph type="title"/>
          </p:nvPr>
        </p:nvSpPr>
        <p:spPr>
          <a:xfrm>
            <a:off x="2077722" y="10726808"/>
            <a:ext cx="20815301" cy="1924052"/>
          </a:xfrm>
          <a:prstGeom prst="rect">
            <a:avLst/>
          </a:prstGeom>
        </p:spPr>
        <p:txBody>
          <a:bodyPr anchor="t"/>
          <a:lstStyle/>
          <a:p>
            <a:pPr defTabSz="536575">
              <a:defRPr sz="7279">
                <a:effectLst>
                  <a:outerShdw blurRad="16510" dist="33020" dir="300000" rotWithShape="0">
                    <a:schemeClr val="accent6">
                      <a:hueOff val="10811956"/>
                      <a:satOff val="-58544"/>
                      <a:lumOff val="-9736"/>
                    </a:schemeClr>
                  </a:outerShdw>
                </a:effectLst>
              </a:defRPr>
            </a:pPr>
            <a:r>
              <a:rPr dirty="0">
                <a:solidFill>
                  <a:srgbClr val="002060"/>
                </a:solidFill>
              </a:rPr>
              <a:t>Las </a:t>
            </a:r>
            <a:r>
              <a:rPr sz="9814" dirty="0" err="1">
                <a:solidFill>
                  <a:srgbClr val="002060"/>
                </a:solidFill>
              </a:rPr>
              <a:t>influencias</a:t>
            </a:r>
            <a:r>
              <a:rPr dirty="0">
                <a:solidFill>
                  <a:srgbClr val="002060"/>
                </a:solidFill>
              </a:rPr>
              <a:t> </a:t>
            </a:r>
            <a:r>
              <a:rPr dirty="0" err="1">
                <a:solidFill>
                  <a:srgbClr val="002060"/>
                </a:solidFill>
              </a:rPr>
              <a:t>espirituales</a:t>
            </a:r>
            <a:r>
              <a:rPr sz="5265" dirty="0">
                <a:solidFill>
                  <a:srgbClr val="002060"/>
                </a:solidFill>
                <a:latin typeface="Arial"/>
                <a:ea typeface="Arial"/>
                <a:cs typeface="Arial"/>
                <a:sym typeface="Arial"/>
              </a:rPr>
              <a:t> y la </a:t>
            </a:r>
            <a:r>
              <a:rPr dirty="0" err="1">
                <a:solidFill>
                  <a:srgbClr val="002060"/>
                </a:solidFill>
              </a:rPr>
              <a:t>mente</a:t>
            </a:r>
            <a:endParaRPr dirty="0">
              <a:solidFill>
                <a:srgbClr val="002060"/>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articipantes del pecado por asociación"/>
          <p:cNvSpPr txBox="1">
            <a:spLocks noGrp="1"/>
          </p:cNvSpPr>
          <p:nvPr>
            <p:ph type="title"/>
          </p:nvPr>
        </p:nvSpPr>
        <p:spPr>
          <a:xfrm>
            <a:off x="1925161" y="1120413"/>
            <a:ext cx="20533678" cy="2984501"/>
          </a:xfrm>
          <a:prstGeom prst="rect">
            <a:avLst/>
          </a:prstGeom>
        </p:spPr>
        <p:txBody>
          <a:bodyPr/>
          <a:lstStyle/>
          <a:p>
            <a:pPr>
              <a:lnSpc>
                <a:spcPts val="9200"/>
              </a:lnSpc>
              <a:defRPr sz="8800">
                <a:effectLst>
                  <a:outerShdw blurRad="12700" dist="63500" dir="18900000" rotWithShape="0">
                    <a:srgbClr val="000000"/>
                  </a:outerShdw>
                </a:effectLst>
              </a:defRPr>
            </a:pPr>
            <a:r>
              <a:t>Participantes</a:t>
            </a:r>
            <a:r>
              <a:rPr sz="5800">
                <a:latin typeface="Helvetica"/>
                <a:ea typeface="Helvetica"/>
                <a:cs typeface="Helvetica"/>
                <a:sym typeface="Helvetica"/>
              </a:rPr>
              <a:t> del </a:t>
            </a:r>
            <a:r>
              <a:t>pecado</a:t>
            </a:r>
            <a:r>
              <a:rPr sz="6200">
                <a:latin typeface="Helvetica"/>
                <a:ea typeface="Helvetica"/>
                <a:cs typeface="Helvetica"/>
                <a:sym typeface="Helvetica"/>
              </a:rPr>
              <a:t> por </a:t>
            </a:r>
            <a:r>
              <a:t>asociación</a:t>
            </a:r>
          </a:p>
        </p:txBody>
      </p:sp>
      <p:sp>
        <p:nvSpPr>
          <p:cNvPr id="266" name="El alma que ha sido desviada por malas influencias y ha llegado a ser participante del pecado por su asociación con otros, para hacer lo contrario a la mente y el carácter de Dios, no necesita desesperar. “Tal sumo sacerdote nos convenía: santo, inocente"/>
          <p:cNvSpPr txBox="1">
            <a:spLocks noGrp="1"/>
          </p:cNvSpPr>
          <p:nvPr>
            <p:ph type="body" sz="half" idx="1"/>
          </p:nvPr>
        </p:nvSpPr>
        <p:spPr>
          <a:xfrm>
            <a:off x="3503045" y="4962993"/>
            <a:ext cx="19294346" cy="4427821"/>
          </a:xfrm>
          <a:prstGeom prst="rect">
            <a:avLst/>
          </a:prstGeom>
        </p:spPr>
        <p:txBody>
          <a:bodyPr anchor="t"/>
          <a:lstStyle>
            <a:lvl1pPr marL="0" indent="0" algn="ctr" defTabSz="693419">
              <a:spcBef>
                <a:spcPts val="2800"/>
              </a:spcBef>
              <a:buSzTx/>
              <a:buNone/>
              <a:defRPr sz="4703" b="1">
                <a:latin typeface="Helvetica"/>
                <a:ea typeface="Helvetica"/>
                <a:cs typeface="Helvetica"/>
                <a:sym typeface="Helvetica"/>
              </a:defRPr>
            </a:lvl1pPr>
          </a:lstStyle>
          <a:p>
            <a:r>
              <a:t>El alma que ha sido desviada por malas influencias y ha llegado a ser participante del pecado por su asociación con otros, para hacer lo contrario a la mente y el carácter de Dios, no necesita desesperar. “Tal sumo sacerdote nos convenía: santo, inocente, sin mancha, apartado de los pecadores, y hecho más sublime que los cielos”. </a:t>
            </a:r>
          </a:p>
        </p:txBody>
      </p:sp>
      <p:sp>
        <p:nvSpPr>
          <p:cNvPr id="267" name="— Hebreos 7:26"/>
          <p:cNvSpPr txBox="1"/>
          <p:nvPr/>
        </p:nvSpPr>
        <p:spPr>
          <a:xfrm>
            <a:off x="17319038" y="11479948"/>
            <a:ext cx="3553029"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 Hebreos 7:26</a:t>
            </a:r>
          </a:p>
        </p:txBody>
      </p:sp>
      <p:pic>
        <p:nvPicPr>
          <p:cNvPr id="268" name="Galería de imágenes" descr="Galería de imágenes"/>
          <p:cNvPicPr>
            <a:picLocks noChangeAspect="1"/>
          </p:cNvPicPr>
          <p:nvPr/>
        </p:nvPicPr>
        <p:blipFill>
          <a:blip r:embed="rId2"/>
          <a:srcRect l="441" r="441"/>
          <a:stretch>
            <a:fillRect/>
          </a:stretch>
        </p:blipFill>
        <p:spPr>
          <a:xfrm>
            <a:off x="9741511" y="9371114"/>
            <a:ext cx="7606175" cy="4283629"/>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La obra de Satanás es desanimar;…"/>
          <p:cNvSpPr txBox="1">
            <a:spLocks noGrp="1"/>
          </p:cNvSpPr>
          <p:nvPr>
            <p:ph type="title"/>
          </p:nvPr>
        </p:nvSpPr>
        <p:spPr>
          <a:xfrm>
            <a:off x="3290809" y="384054"/>
            <a:ext cx="19168030" cy="2053327"/>
          </a:xfrm>
          <a:prstGeom prst="rect">
            <a:avLst/>
          </a:prstGeom>
        </p:spPr>
        <p:txBody>
          <a:bodyPr/>
          <a:lstStyle/>
          <a:p>
            <a:pPr defTabSz="652145">
              <a:lnSpc>
                <a:spcPts val="7200"/>
              </a:lnSpc>
              <a:defRPr sz="6952">
                <a:effectLst>
                  <a:outerShdw blurRad="10033" dist="50165" dir="18900000" rotWithShape="0">
                    <a:srgbClr val="000000"/>
                  </a:outerShdw>
                </a:effectLst>
              </a:defRPr>
            </a:pPr>
            <a:r>
              <a:t>La obra</a:t>
            </a:r>
            <a:r>
              <a:rPr sz="5135">
                <a:latin typeface="Helvetica"/>
                <a:ea typeface="Helvetica"/>
                <a:cs typeface="Helvetica"/>
                <a:sym typeface="Helvetica"/>
              </a:rPr>
              <a:t> de </a:t>
            </a:r>
            <a:r>
              <a:t>Satanás</a:t>
            </a:r>
            <a:r>
              <a:rPr sz="5135">
                <a:latin typeface="Helvetica"/>
                <a:ea typeface="Helvetica"/>
                <a:cs typeface="Helvetica"/>
                <a:sym typeface="Helvetica"/>
              </a:rPr>
              <a:t> es </a:t>
            </a:r>
            <a:r>
              <a:t>desanimar</a:t>
            </a:r>
            <a:r>
              <a:rPr sz="5925">
                <a:latin typeface="Helvetica"/>
                <a:ea typeface="Helvetica"/>
                <a:cs typeface="Helvetica"/>
                <a:sym typeface="Helvetica"/>
              </a:rPr>
              <a:t>;</a:t>
            </a:r>
          </a:p>
          <a:p>
            <a:pPr defTabSz="652145">
              <a:lnSpc>
                <a:spcPts val="7200"/>
              </a:lnSpc>
              <a:defRPr sz="6952">
                <a:effectLst>
                  <a:outerShdw blurRad="10033" dist="50165" dir="18900000" rotWithShape="0">
                    <a:srgbClr val="000000"/>
                  </a:outerShdw>
                </a:effectLst>
              </a:defRPr>
            </a:pPr>
            <a:r>
              <a:rPr sz="4424">
                <a:latin typeface="Helvetica"/>
                <a:ea typeface="Helvetica"/>
                <a:cs typeface="Helvetica"/>
                <a:sym typeface="Helvetica"/>
              </a:rPr>
              <a:t>la de </a:t>
            </a:r>
            <a:r>
              <a:t>Cristo</a:t>
            </a:r>
            <a:r>
              <a:rPr sz="5609">
                <a:latin typeface="Helvetica"/>
                <a:ea typeface="Helvetica"/>
                <a:cs typeface="Helvetica"/>
                <a:sym typeface="Helvetica"/>
              </a:rPr>
              <a:t>, </a:t>
            </a:r>
            <a:r>
              <a:t>inspirar esperanza</a:t>
            </a:r>
          </a:p>
        </p:txBody>
      </p:sp>
      <p:sp>
        <p:nvSpPr>
          <p:cNvPr id="271" name="Aquellos que están tentados, ni por un solo momento acepten las tentaciones de Satanás, como algo que está en armonía con sus mentes."/>
          <p:cNvSpPr txBox="1">
            <a:spLocks noGrp="1"/>
          </p:cNvSpPr>
          <p:nvPr>
            <p:ph type="body" sz="half" idx="1"/>
          </p:nvPr>
        </p:nvSpPr>
        <p:spPr>
          <a:xfrm>
            <a:off x="743473" y="3602731"/>
            <a:ext cx="22897054" cy="3291190"/>
          </a:xfrm>
          <a:prstGeom prst="rect">
            <a:avLst/>
          </a:prstGeom>
        </p:spPr>
        <p:txBody>
          <a:bodyPr anchor="t"/>
          <a:lstStyle>
            <a:lvl1pPr marL="0" indent="0" algn="ctr">
              <a:spcBef>
                <a:spcPts val="3400"/>
              </a:spcBef>
              <a:buSzTx/>
              <a:buNone/>
              <a:defRPr sz="5600" b="1">
                <a:latin typeface="Helvetica"/>
                <a:ea typeface="Helvetica"/>
                <a:cs typeface="Helvetica"/>
                <a:sym typeface="Helvetica"/>
              </a:defRPr>
            </a:lvl1pPr>
          </a:lstStyle>
          <a:p>
            <a:r>
              <a:t>Aquellos que están tentados, ni por un solo momento acepten las tentaciones de Satanás, como algo que está en armonía con sus mentes.</a:t>
            </a:r>
          </a:p>
        </p:txBody>
      </p:sp>
      <p:sp>
        <p:nvSpPr>
          <p:cNvPr id="272" name="Satanás procura destruir nuestra confianza. Él nos dice que nuestras esperanzas están edificadas sobre falsas premisas, más bien que sobre la palabra inmutable de Aquel que no puede mentir."/>
          <p:cNvSpPr/>
          <p:nvPr/>
        </p:nvSpPr>
        <p:spPr>
          <a:xfrm>
            <a:off x="7584631" y="6759932"/>
            <a:ext cx="10580387" cy="6399428"/>
          </a:xfrm>
          <a:prstGeom prst="ellipse">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200">
                <a:effectLst>
                  <a:outerShdw blurRad="25400" dist="23998" dir="2700000" rotWithShape="0">
                    <a:srgbClr val="000000">
                      <a:alpha val="31034"/>
                    </a:srgbClr>
                  </a:outerShdw>
                </a:effectLst>
              </a:defRPr>
            </a:pPr>
            <a:r>
              <a:rPr sz="5100" b="1">
                <a:latin typeface="Helvetica"/>
                <a:ea typeface="Helvetica"/>
                <a:cs typeface="Helvetica"/>
                <a:sym typeface="Helvetica"/>
              </a:rPr>
              <a:t>Satanás procura destruir nuestra confianza</a:t>
            </a:r>
            <a:r>
              <a:t>. </a:t>
            </a:r>
            <a:r>
              <a:rPr sz="4700" i="1">
                <a:latin typeface="Times New Roman"/>
                <a:ea typeface="Times New Roman"/>
                <a:cs typeface="Times New Roman"/>
                <a:sym typeface="Times New Roman"/>
              </a:rPr>
              <a:t>Él nos dice que nuestras esperanzas están edificadas sobre falsas premisas, más bien que sobre la palabra inmutable de Aquel que no puede mentir.</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Un remedio para toda clase de tentación"/>
          <p:cNvSpPr txBox="1">
            <a:spLocks noGrp="1"/>
          </p:cNvSpPr>
          <p:nvPr>
            <p:ph type="title"/>
          </p:nvPr>
        </p:nvSpPr>
        <p:spPr>
          <a:xfrm>
            <a:off x="1579871" y="384054"/>
            <a:ext cx="20878968" cy="2053327"/>
          </a:xfrm>
          <a:prstGeom prst="rect">
            <a:avLst/>
          </a:prstGeom>
        </p:spPr>
        <p:txBody>
          <a:bodyPr/>
          <a:lstStyle>
            <a:lvl1pPr defTabSz="685165">
              <a:lnSpc>
                <a:spcPts val="7600"/>
              </a:lnSpc>
              <a:defRPr sz="7304">
                <a:effectLst>
                  <a:outerShdw blurRad="10541" dist="52705" dir="18900000" rotWithShape="0">
                    <a:srgbClr val="000000"/>
                  </a:outerShdw>
                </a:effectLst>
              </a:defRPr>
            </a:lvl1pPr>
          </a:lstStyle>
          <a:p>
            <a:r>
              <a:t>Un remedio para toda clase de tentación</a:t>
            </a:r>
          </a:p>
        </p:txBody>
      </p:sp>
      <p:sp>
        <p:nvSpPr>
          <p:cNvPr id="275" name="Para toda clase de tentación hay un remedio. No somos abandonados a nosotros mismos para pelear la batalla contra el yo, y contra la naturaleza pecaminosa, mediante nuestra propia fuerza finita. Jesús es un poderoso ayudador, un sostén que nunca falla [."/>
          <p:cNvSpPr txBox="1">
            <a:spLocks noGrp="1"/>
          </p:cNvSpPr>
          <p:nvPr>
            <p:ph type="body" sz="half" idx="1"/>
          </p:nvPr>
        </p:nvSpPr>
        <p:spPr>
          <a:xfrm>
            <a:off x="743473" y="3454500"/>
            <a:ext cx="22897054" cy="3291190"/>
          </a:xfrm>
          <a:prstGeom prst="rect">
            <a:avLst/>
          </a:prstGeom>
        </p:spPr>
        <p:txBody>
          <a:bodyPr anchor="t"/>
          <a:lstStyle>
            <a:lvl1pPr marL="0" indent="0" algn="ctr" defTabSz="767715">
              <a:spcBef>
                <a:spcPts val="3100"/>
              </a:spcBef>
              <a:buSzTx/>
              <a:buNone/>
              <a:defRPr sz="5208" b="1">
                <a:latin typeface="Helvetica"/>
                <a:ea typeface="Helvetica"/>
                <a:cs typeface="Helvetica"/>
                <a:sym typeface="Helvetica"/>
              </a:defRPr>
            </a:lvl1pPr>
          </a:lstStyle>
          <a:p>
            <a:r>
              <a:t>Para toda clase de tentación hay un remedio. No somos abandonados a nosotros mismos para pelear la batalla contra el yo, y contra la naturaleza pecaminosa, mediante nuestra propia fuerza finita. Jesús es un poderoso ayudador, un sostén que nunca falla [...]. </a:t>
            </a:r>
          </a:p>
        </p:txBody>
      </p:sp>
      <p:sp>
        <p:nvSpPr>
          <p:cNvPr id="276" name="Nadie tiene que fracasar o desanimarse, cuando se ha hecho una provisión tan amplia para nosotros.…"/>
          <p:cNvSpPr/>
          <p:nvPr/>
        </p:nvSpPr>
        <p:spPr>
          <a:xfrm>
            <a:off x="2182396" y="8112985"/>
            <a:ext cx="20019208" cy="4175258"/>
          </a:xfrm>
          <a:prstGeom prst="roundRect">
            <a:avLst>
              <a:gd name="adj" fmla="val 21078"/>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defRPr sz="3200">
                <a:effectLst>
                  <a:outerShdw blurRad="25400" dist="23998" dir="2700000" rotWithShape="0">
                    <a:srgbClr val="000000">
                      <a:alpha val="31034"/>
                    </a:srgbClr>
                  </a:outerShdw>
                </a:effectLst>
              </a:defRPr>
            </a:pPr>
            <a:r>
              <a:rPr sz="6700" b="1">
                <a:latin typeface="Helvetica"/>
                <a:ea typeface="Helvetica"/>
                <a:cs typeface="Helvetica"/>
                <a:sym typeface="Helvetica"/>
              </a:rPr>
              <a:t>Nadie tiene que fracasar o desanimarse, cuando se ha hecho una provisión tan amplia para nosotros</a:t>
            </a:r>
            <a:r>
              <a:t>.</a:t>
            </a:r>
          </a:p>
          <a:p>
            <a:pPr>
              <a:defRPr sz="3200">
                <a:effectLst>
                  <a:outerShdw blurRad="25400" dist="23998" dir="2700000" rotWithShape="0">
                    <a:srgbClr val="000000">
                      <a:alpha val="31034"/>
                    </a:srgbClr>
                  </a:outerShdw>
                </a:effectLst>
              </a:defRPr>
            </a:pPr>
            <a:r>
              <a:t>—The Review and Herald, 8 de abril de 1884; Nuestra Elavada Vocacion, 90. {1MCP 46.2}</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La sangre de Cristo es el único remedio"/>
          <p:cNvSpPr txBox="1">
            <a:spLocks noGrp="1"/>
          </p:cNvSpPr>
          <p:nvPr>
            <p:ph type="title"/>
          </p:nvPr>
        </p:nvSpPr>
        <p:spPr>
          <a:xfrm>
            <a:off x="1579871" y="384054"/>
            <a:ext cx="20878968" cy="2053327"/>
          </a:xfrm>
          <a:prstGeom prst="rect">
            <a:avLst/>
          </a:prstGeom>
        </p:spPr>
        <p:txBody>
          <a:bodyPr/>
          <a:lstStyle>
            <a:lvl1pPr defTabSz="701675">
              <a:lnSpc>
                <a:spcPts val="7800"/>
              </a:lnSpc>
              <a:defRPr sz="7480">
                <a:effectLst>
                  <a:outerShdw blurRad="10795" dist="53975" dir="18900000" rotWithShape="0">
                    <a:srgbClr val="000000"/>
                  </a:outerShdw>
                </a:effectLst>
              </a:defRPr>
            </a:lvl1pPr>
          </a:lstStyle>
          <a:p>
            <a:r>
              <a:t>La sangre de Cristo es el único remedio</a:t>
            </a:r>
          </a:p>
        </p:txBody>
      </p:sp>
      <p:sp>
        <p:nvSpPr>
          <p:cNvPr id="279" name="El corazón que ama a Dios sobre todas las cosas, de ninguna manera se sentirá inclinado a despreciar sus preceptos hasta concederles un derecho mínimo, pero, el alma obediente y leal alegremente le rendirá una plena obediencia espiritual cuando la ley se"/>
          <p:cNvSpPr txBox="1">
            <a:spLocks noGrp="1"/>
          </p:cNvSpPr>
          <p:nvPr>
            <p:ph type="body" sz="half" idx="1"/>
          </p:nvPr>
        </p:nvSpPr>
        <p:spPr>
          <a:xfrm>
            <a:off x="743473" y="3454500"/>
            <a:ext cx="22897054" cy="3291190"/>
          </a:xfrm>
          <a:prstGeom prst="rect">
            <a:avLst/>
          </a:prstGeom>
        </p:spPr>
        <p:txBody>
          <a:bodyPr anchor="t"/>
          <a:lstStyle>
            <a:lvl1pPr marL="0" indent="0" algn="ctr" defTabSz="726440">
              <a:spcBef>
                <a:spcPts val="2900"/>
              </a:spcBef>
              <a:buSzTx/>
              <a:buNone/>
              <a:defRPr sz="4928" b="1">
                <a:latin typeface="Helvetica"/>
                <a:ea typeface="Helvetica"/>
                <a:cs typeface="Helvetica"/>
                <a:sym typeface="Helvetica"/>
              </a:defRPr>
            </a:lvl1pPr>
          </a:lstStyle>
          <a:p>
            <a:r>
              <a:t>El corazón que ama a Dios sobre todas las cosas, de ninguna manera se sentirá inclinado a despreciar sus preceptos hasta concederles un derecho mínimo, pero, el alma obediente y leal alegremente le rendirá una plena obediencia espiritual cuando la ley sea vista en su poder espiritual.</a:t>
            </a:r>
          </a:p>
        </p:txBody>
      </p:sp>
      <p:sp>
        <p:nvSpPr>
          <p:cNvPr id="280" name="Ya no habrá más justicia propia, estima propia, honor propio. La seguridad propia habrá desaparecido. El resultado será una profunda convicción de pecado y aversión hacia sí mismo, y entonces el alma, comprendiendo el peligro que corre, se aferrará de la"/>
          <p:cNvSpPr/>
          <p:nvPr/>
        </p:nvSpPr>
        <p:spPr>
          <a:xfrm>
            <a:off x="2334313" y="8330010"/>
            <a:ext cx="20019209" cy="4175257"/>
          </a:xfrm>
          <a:prstGeom prst="roundRect">
            <a:avLst>
              <a:gd name="adj" fmla="val 21078"/>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4000">
                <a:effectLst>
                  <a:outerShdw blurRad="25400" dist="23998" dir="2700000" rotWithShape="0">
                    <a:srgbClr val="000000">
                      <a:alpha val="31034"/>
                    </a:srgbClr>
                  </a:outerShdw>
                </a:effectLst>
              </a:defRPr>
            </a:pPr>
            <a:r>
              <a:rPr b="1">
                <a:latin typeface="Helvetica"/>
                <a:ea typeface="Helvetica"/>
                <a:cs typeface="Helvetica"/>
                <a:sym typeface="Helvetica"/>
              </a:rPr>
              <a:t>Ya no habrá más justicia propia, estima propia, honor propio. La seguridad propia habrá desaparecido. </a:t>
            </a:r>
            <a:r>
              <a:rPr>
                <a:latin typeface="Helvetica"/>
                <a:ea typeface="Helvetica"/>
                <a:cs typeface="Helvetica"/>
                <a:sym typeface="Helvetica"/>
              </a:rPr>
              <a:t>El resultado será una profunda convicción de pecado y aversión hacia sí mismo, y entonces el alma, comprendiendo el peligro que corre</a:t>
            </a:r>
            <a:r>
              <a:rPr b="1">
                <a:latin typeface="Helvetica"/>
                <a:ea typeface="Helvetica"/>
                <a:cs typeface="Helvetica"/>
                <a:sym typeface="Helvetica"/>
              </a:rPr>
              <a:t>, se aferrará de la sangre del Cordero de Dios como su único remedio.</a:t>
            </a:r>
            <a:endParaRPr sz="3600" b="1">
              <a:latin typeface="Helvetica"/>
              <a:ea typeface="Helvetica"/>
              <a:cs typeface="Helvetica"/>
              <a:sym typeface="Helvetica"/>
            </a:endParaRPr>
          </a:p>
          <a:p>
            <a:pPr>
              <a:defRPr sz="3600">
                <a:effectLst>
                  <a:outerShdw blurRad="25400" dist="23998" dir="2700000" rotWithShape="0">
                    <a:srgbClr val="000000">
                      <a:alpha val="31034"/>
                    </a:srgbClr>
                  </a:outerShdw>
                </a:effectLst>
              </a:defRPr>
            </a:pPr>
            <a:r>
              <a:t>—The Review and Herald, 8 de abril de 1884; Nuestra Elavada Vocacion, 90. {1MCP 46.2}</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Afrontemos el desafío del tentador"/>
          <p:cNvSpPr txBox="1">
            <a:spLocks noGrp="1"/>
          </p:cNvSpPr>
          <p:nvPr>
            <p:ph type="title"/>
          </p:nvPr>
        </p:nvSpPr>
        <p:spPr>
          <a:xfrm>
            <a:off x="1573406" y="740735"/>
            <a:ext cx="21113662" cy="2281401"/>
          </a:xfrm>
          <a:prstGeom prst="rect">
            <a:avLst/>
          </a:prstGeom>
        </p:spPr>
        <p:txBody>
          <a:bodyPr/>
          <a:lstStyle/>
          <a:p>
            <a:pPr lvl="6" algn="l" defTabSz="734694">
              <a:defRPr sz="9968" b="1">
                <a:latin typeface="Helvetica"/>
                <a:ea typeface="Helvetica"/>
                <a:cs typeface="Helvetica"/>
                <a:sym typeface="Helvetica"/>
              </a:defRPr>
            </a:pPr>
            <a:r>
              <a:t>Afrontemos el desafío del tentador</a:t>
            </a:r>
          </a:p>
        </p:txBody>
      </p:sp>
      <p:sp>
        <p:nvSpPr>
          <p:cNvPr id="283" name="No permita que le llene la mente con el pensamiento de que, porque es un pecador, Dios lo ha abandonado."/>
          <p:cNvSpPr txBox="1"/>
          <p:nvPr/>
        </p:nvSpPr>
        <p:spPr>
          <a:xfrm>
            <a:off x="1573406" y="3615809"/>
            <a:ext cx="21672973" cy="2413001"/>
          </a:xfrm>
          <a:prstGeom prst="rect">
            <a:avLst/>
          </a:prstGeom>
          <a:gradFill>
            <a:gsLst>
              <a:gs pos="0">
                <a:schemeClr val="accent4">
                  <a:hueOff val="-241732"/>
                  <a:satOff val="29417"/>
                  <a:lumOff val="20730"/>
                </a:schemeClr>
              </a:gs>
              <a:gs pos="100000">
                <a:schemeClr val="accent4">
                  <a:hueOff val="181116"/>
                  <a:satOff val="-2364"/>
                  <a:lumOff val="-35561"/>
                </a:schemeClr>
              </a:gs>
            </a:gsLst>
            <a:lin ang="5400000"/>
          </a:gra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b="1">
                <a:effectLst>
                  <a:outerShdw blurRad="25400" dist="23998" dir="2700000" rotWithShape="0">
                    <a:srgbClr val="000000">
                      <a:alpha val="31034"/>
                    </a:srgbClr>
                  </a:outerShdw>
                </a:effectLst>
                <a:latin typeface="Helvetica"/>
                <a:ea typeface="Helvetica"/>
                <a:cs typeface="Helvetica"/>
                <a:sym typeface="Helvetica"/>
              </a:defRPr>
            </a:lvl1pPr>
          </a:lstStyle>
          <a:p>
            <a:pPr>
              <a:defRPr sz="3200" b="0">
                <a:latin typeface="+mn-lt"/>
                <a:ea typeface="+mn-ea"/>
                <a:cs typeface="+mn-cs"/>
                <a:sym typeface="Helvetica Light"/>
              </a:defRPr>
            </a:pPr>
            <a:r>
              <a:rPr sz="6000" b="1" dirty="0">
                <a:latin typeface="Helvetica"/>
                <a:ea typeface="Helvetica"/>
                <a:cs typeface="Helvetica"/>
                <a:sym typeface="Helvetica"/>
              </a:rPr>
              <a:t>No </a:t>
            </a:r>
            <a:r>
              <a:rPr sz="6000" b="1" dirty="0" err="1">
                <a:latin typeface="Helvetica"/>
                <a:ea typeface="Helvetica"/>
                <a:cs typeface="Helvetica"/>
                <a:sym typeface="Helvetica"/>
              </a:rPr>
              <a:t>permita</a:t>
            </a:r>
            <a:r>
              <a:rPr sz="6000" b="1" dirty="0">
                <a:latin typeface="Helvetica"/>
                <a:ea typeface="Helvetica"/>
                <a:cs typeface="Helvetica"/>
                <a:sym typeface="Helvetica"/>
              </a:rPr>
              <a:t> que le </a:t>
            </a:r>
            <a:r>
              <a:rPr sz="6000" b="1" dirty="0" err="1">
                <a:latin typeface="Helvetica"/>
                <a:ea typeface="Helvetica"/>
                <a:cs typeface="Helvetica"/>
                <a:sym typeface="Helvetica"/>
              </a:rPr>
              <a:t>llene</a:t>
            </a:r>
            <a:r>
              <a:rPr sz="6000" b="1" dirty="0">
                <a:latin typeface="Helvetica"/>
                <a:ea typeface="Helvetica"/>
                <a:cs typeface="Helvetica"/>
                <a:sym typeface="Helvetica"/>
              </a:rPr>
              <a:t> la </a:t>
            </a:r>
            <a:r>
              <a:rPr sz="6000" b="1" dirty="0" err="1">
                <a:latin typeface="Helvetica"/>
                <a:ea typeface="Helvetica"/>
                <a:cs typeface="Helvetica"/>
                <a:sym typeface="Helvetica"/>
              </a:rPr>
              <a:t>mente</a:t>
            </a:r>
            <a:r>
              <a:rPr sz="6000" b="1" dirty="0">
                <a:latin typeface="Helvetica"/>
                <a:ea typeface="Helvetica"/>
                <a:cs typeface="Helvetica"/>
                <a:sym typeface="Helvetica"/>
              </a:rPr>
              <a:t> con el </a:t>
            </a:r>
            <a:r>
              <a:rPr sz="6000" b="1" dirty="0" err="1">
                <a:latin typeface="Helvetica"/>
                <a:ea typeface="Helvetica"/>
                <a:cs typeface="Helvetica"/>
                <a:sym typeface="Helvetica"/>
              </a:rPr>
              <a:t>pensamiento</a:t>
            </a:r>
            <a:r>
              <a:rPr sz="6000" b="1" dirty="0">
                <a:latin typeface="Helvetica"/>
                <a:ea typeface="Helvetica"/>
                <a:cs typeface="Helvetica"/>
                <a:sym typeface="Helvetica"/>
              </a:rPr>
              <a:t> de que, </a:t>
            </a:r>
            <a:r>
              <a:rPr sz="6000" b="1" dirty="0" err="1">
                <a:latin typeface="Helvetica"/>
                <a:ea typeface="Helvetica"/>
                <a:cs typeface="Helvetica"/>
                <a:sym typeface="Helvetica"/>
              </a:rPr>
              <a:t>porque</a:t>
            </a:r>
            <a:r>
              <a:rPr sz="6000" b="1" dirty="0">
                <a:latin typeface="Helvetica"/>
                <a:ea typeface="Helvetica"/>
                <a:cs typeface="Helvetica"/>
                <a:sym typeface="Helvetica"/>
              </a:rPr>
              <a:t> es un </a:t>
            </a:r>
            <a:r>
              <a:rPr sz="6000" b="1" dirty="0" err="1">
                <a:latin typeface="Helvetica"/>
                <a:ea typeface="Helvetica"/>
                <a:cs typeface="Helvetica"/>
                <a:sym typeface="Helvetica"/>
              </a:rPr>
              <a:t>pecador</a:t>
            </a:r>
            <a:r>
              <a:rPr sz="6000" b="1" dirty="0">
                <a:latin typeface="Helvetica"/>
                <a:ea typeface="Helvetica"/>
                <a:cs typeface="Helvetica"/>
                <a:sym typeface="Helvetica"/>
              </a:rPr>
              <a:t>, Dios lo ha </a:t>
            </a:r>
            <a:r>
              <a:rPr sz="6000" b="1" dirty="0" err="1">
                <a:latin typeface="Helvetica"/>
                <a:ea typeface="Helvetica"/>
                <a:cs typeface="Helvetica"/>
                <a:sym typeface="Helvetica"/>
              </a:rPr>
              <a:t>abandonado</a:t>
            </a:r>
            <a:r>
              <a:rPr sz="6000" b="1" dirty="0">
                <a:latin typeface="Helvetica"/>
                <a:ea typeface="Helvetica"/>
                <a:cs typeface="Helvetica"/>
                <a:sym typeface="Helvetica"/>
              </a:rPr>
              <a:t>.</a:t>
            </a:r>
          </a:p>
        </p:txBody>
      </p:sp>
      <p:sp>
        <p:nvSpPr>
          <p:cNvPr id="284" name="En su carta para mí leo: “Si confesamos nuestros pecados, él es fiel y justo para perdonar nuestros pecados y limpiarnos de toda maldad”.…"/>
          <p:cNvSpPr txBox="1"/>
          <p:nvPr/>
        </p:nvSpPr>
        <p:spPr>
          <a:xfrm>
            <a:off x="1573406" y="7396349"/>
            <a:ext cx="12730515" cy="4965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sz="4400" dirty="0" err="1">
                <a:latin typeface="Arial" panose="020B0604020202020204" pitchFamily="34" charset="0"/>
                <a:cs typeface="Arial" panose="020B0604020202020204" pitchFamily="34" charset="0"/>
              </a:rPr>
              <a:t>En</a:t>
            </a:r>
            <a:r>
              <a:rPr sz="4400" dirty="0">
                <a:latin typeface="Arial" panose="020B0604020202020204" pitchFamily="34" charset="0"/>
                <a:cs typeface="Arial" panose="020B0604020202020204" pitchFamily="34" charset="0"/>
              </a:rPr>
              <a:t> </a:t>
            </a:r>
            <a:r>
              <a:rPr sz="4400" dirty="0" err="1">
                <a:latin typeface="Arial" panose="020B0604020202020204" pitchFamily="34" charset="0"/>
                <a:cs typeface="Arial" panose="020B0604020202020204" pitchFamily="34" charset="0"/>
              </a:rPr>
              <a:t>su</a:t>
            </a:r>
            <a:r>
              <a:rPr sz="4400" dirty="0">
                <a:latin typeface="Arial" panose="020B0604020202020204" pitchFamily="34" charset="0"/>
                <a:cs typeface="Arial" panose="020B0604020202020204" pitchFamily="34" charset="0"/>
              </a:rPr>
              <a:t> carta para </a:t>
            </a:r>
            <a:r>
              <a:rPr sz="4400" dirty="0" err="1">
                <a:latin typeface="Arial" panose="020B0604020202020204" pitchFamily="34" charset="0"/>
                <a:cs typeface="Arial" panose="020B0604020202020204" pitchFamily="34" charset="0"/>
              </a:rPr>
              <a:t>mí</a:t>
            </a:r>
            <a:r>
              <a:rPr sz="4400" dirty="0">
                <a:latin typeface="Arial" panose="020B0604020202020204" pitchFamily="34" charset="0"/>
                <a:cs typeface="Arial" panose="020B0604020202020204" pitchFamily="34" charset="0"/>
              </a:rPr>
              <a:t> </a:t>
            </a:r>
            <a:r>
              <a:rPr sz="4400" dirty="0" err="1">
                <a:latin typeface="Arial" panose="020B0604020202020204" pitchFamily="34" charset="0"/>
                <a:cs typeface="Arial" panose="020B0604020202020204" pitchFamily="34" charset="0"/>
              </a:rPr>
              <a:t>leo</a:t>
            </a:r>
            <a:r>
              <a:rPr sz="4400" dirty="0">
                <a:latin typeface="Arial" panose="020B0604020202020204" pitchFamily="34" charset="0"/>
                <a:cs typeface="Arial" panose="020B0604020202020204" pitchFamily="34" charset="0"/>
              </a:rPr>
              <a:t>: </a:t>
            </a:r>
            <a:r>
              <a:rPr sz="6600" b="1" i="1" dirty="0">
                <a:latin typeface="Times New Roman" panose="02020603050405020304" pitchFamily="18" charset="0"/>
                <a:cs typeface="Times New Roman" panose="02020603050405020304" pitchFamily="18" charset="0"/>
              </a:rPr>
              <a:t>“Si </a:t>
            </a:r>
            <a:r>
              <a:rPr sz="6600" b="1" i="1" dirty="0" err="1">
                <a:latin typeface="Times New Roman" panose="02020603050405020304" pitchFamily="18" charset="0"/>
                <a:cs typeface="Times New Roman" panose="02020603050405020304" pitchFamily="18" charset="0"/>
              </a:rPr>
              <a:t>confesamos</a:t>
            </a:r>
            <a:r>
              <a:rPr sz="6600" b="1" i="1" dirty="0">
                <a:latin typeface="Times New Roman" panose="02020603050405020304" pitchFamily="18" charset="0"/>
                <a:cs typeface="Times New Roman" panose="02020603050405020304" pitchFamily="18" charset="0"/>
              </a:rPr>
              <a:t> </a:t>
            </a:r>
            <a:r>
              <a:rPr sz="6600" b="1" i="1" dirty="0" err="1">
                <a:latin typeface="Times New Roman" panose="02020603050405020304" pitchFamily="18" charset="0"/>
                <a:cs typeface="Times New Roman" panose="02020603050405020304" pitchFamily="18" charset="0"/>
              </a:rPr>
              <a:t>nuestros</a:t>
            </a:r>
            <a:r>
              <a:rPr sz="6600" b="1" i="1" dirty="0">
                <a:latin typeface="Times New Roman" panose="02020603050405020304" pitchFamily="18" charset="0"/>
                <a:cs typeface="Times New Roman" panose="02020603050405020304" pitchFamily="18" charset="0"/>
              </a:rPr>
              <a:t> </a:t>
            </a:r>
            <a:r>
              <a:rPr sz="6600" b="1" i="1" dirty="0" err="1">
                <a:latin typeface="Times New Roman" panose="02020603050405020304" pitchFamily="18" charset="0"/>
                <a:cs typeface="Times New Roman" panose="02020603050405020304" pitchFamily="18" charset="0"/>
              </a:rPr>
              <a:t>pecados</a:t>
            </a:r>
            <a:r>
              <a:rPr sz="6600" b="1" i="1" dirty="0">
                <a:latin typeface="Times New Roman" panose="02020603050405020304" pitchFamily="18" charset="0"/>
                <a:cs typeface="Times New Roman" panose="02020603050405020304" pitchFamily="18" charset="0"/>
              </a:rPr>
              <a:t>, </a:t>
            </a:r>
            <a:r>
              <a:rPr sz="6600" b="1" i="1" dirty="0" err="1">
                <a:latin typeface="Times New Roman" panose="02020603050405020304" pitchFamily="18" charset="0"/>
                <a:cs typeface="Times New Roman" panose="02020603050405020304" pitchFamily="18" charset="0"/>
              </a:rPr>
              <a:t>él</a:t>
            </a:r>
            <a:r>
              <a:rPr sz="6600" b="1" i="1" dirty="0">
                <a:latin typeface="Times New Roman" panose="02020603050405020304" pitchFamily="18" charset="0"/>
                <a:cs typeface="Times New Roman" panose="02020603050405020304" pitchFamily="18" charset="0"/>
              </a:rPr>
              <a:t> es </a:t>
            </a:r>
            <a:r>
              <a:rPr sz="6600" b="1" i="1" dirty="0" err="1">
                <a:latin typeface="Times New Roman" panose="02020603050405020304" pitchFamily="18" charset="0"/>
                <a:cs typeface="Times New Roman" panose="02020603050405020304" pitchFamily="18" charset="0"/>
              </a:rPr>
              <a:t>fiel</a:t>
            </a:r>
            <a:r>
              <a:rPr sz="6600" b="1" i="1" dirty="0">
                <a:latin typeface="Times New Roman" panose="02020603050405020304" pitchFamily="18" charset="0"/>
                <a:cs typeface="Times New Roman" panose="02020603050405020304" pitchFamily="18" charset="0"/>
              </a:rPr>
              <a:t> y </a:t>
            </a:r>
            <a:r>
              <a:rPr sz="6600" b="1" i="1" dirty="0" err="1">
                <a:latin typeface="Times New Roman" panose="02020603050405020304" pitchFamily="18" charset="0"/>
                <a:cs typeface="Times New Roman" panose="02020603050405020304" pitchFamily="18" charset="0"/>
              </a:rPr>
              <a:t>justo</a:t>
            </a:r>
            <a:r>
              <a:rPr sz="6600" b="1" i="1" dirty="0">
                <a:latin typeface="Times New Roman" panose="02020603050405020304" pitchFamily="18" charset="0"/>
                <a:cs typeface="Times New Roman" panose="02020603050405020304" pitchFamily="18" charset="0"/>
              </a:rPr>
              <a:t> para </a:t>
            </a:r>
            <a:r>
              <a:rPr sz="6600" b="1" i="1" dirty="0" err="1">
                <a:latin typeface="Times New Roman" panose="02020603050405020304" pitchFamily="18" charset="0"/>
                <a:cs typeface="Times New Roman" panose="02020603050405020304" pitchFamily="18" charset="0"/>
              </a:rPr>
              <a:t>perdonar</a:t>
            </a:r>
            <a:r>
              <a:rPr sz="6600" b="1" i="1" dirty="0">
                <a:latin typeface="Times New Roman" panose="02020603050405020304" pitchFamily="18" charset="0"/>
                <a:cs typeface="Times New Roman" panose="02020603050405020304" pitchFamily="18" charset="0"/>
              </a:rPr>
              <a:t> </a:t>
            </a:r>
            <a:r>
              <a:rPr sz="6600" b="1" i="1" dirty="0" err="1">
                <a:latin typeface="Times New Roman" panose="02020603050405020304" pitchFamily="18" charset="0"/>
                <a:cs typeface="Times New Roman" panose="02020603050405020304" pitchFamily="18" charset="0"/>
              </a:rPr>
              <a:t>nuestros</a:t>
            </a:r>
            <a:r>
              <a:rPr sz="6600" b="1" i="1" dirty="0">
                <a:latin typeface="Times New Roman" panose="02020603050405020304" pitchFamily="18" charset="0"/>
                <a:cs typeface="Times New Roman" panose="02020603050405020304" pitchFamily="18" charset="0"/>
              </a:rPr>
              <a:t> </a:t>
            </a:r>
            <a:r>
              <a:rPr sz="6600" b="1" i="1" dirty="0" err="1">
                <a:latin typeface="Times New Roman" panose="02020603050405020304" pitchFamily="18" charset="0"/>
                <a:cs typeface="Times New Roman" panose="02020603050405020304" pitchFamily="18" charset="0"/>
              </a:rPr>
              <a:t>pecados</a:t>
            </a:r>
            <a:r>
              <a:rPr sz="6600" b="1" i="1" dirty="0">
                <a:latin typeface="Times New Roman" panose="02020603050405020304" pitchFamily="18" charset="0"/>
                <a:cs typeface="Times New Roman" panose="02020603050405020304" pitchFamily="18" charset="0"/>
              </a:rPr>
              <a:t> y </a:t>
            </a:r>
            <a:r>
              <a:rPr sz="6600" b="1" i="1" dirty="0" err="1">
                <a:latin typeface="Times New Roman" panose="02020603050405020304" pitchFamily="18" charset="0"/>
                <a:cs typeface="Times New Roman" panose="02020603050405020304" pitchFamily="18" charset="0"/>
              </a:rPr>
              <a:t>limpiarnos</a:t>
            </a:r>
            <a:r>
              <a:rPr sz="6600" b="1" i="1" dirty="0">
                <a:latin typeface="Times New Roman" panose="02020603050405020304" pitchFamily="18" charset="0"/>
                <a:cs typeface="Times New Roman" panose="02020603050405020304" pitchFamily="18" charset="0"/>
              </a:rPr>
              <a:t> de </a:t>
            </a:r>
            <a:r>
              <a:rPr sz="6600" b="1" i="1" dirty="0" err="1">
                <a:latin typeface="Times New Roman" panose="02020603050405020304" pitchFamily="18" charset="0"/>
                <a:cs typeface="Times New Roman" panose="02020603050405020304" pitchFamily="18" charset="0"/>
              </a:rPr>
              <a:t>toda</a:t>
            </a:r>
            <a:r>
              <a:rPr sz="6600" b="1" i="1" dirty="0">
                <a:latin typeface="Times New Roman" panose="02020603050405020304" pitchFamily="18" charset="0"/>
                <a:cs typeface="Times New Roman" panose="02020603050405020304" pitchFamily="18" charset="0"/>
              </a:rPr>
              <a:t> </a:t>
            </a:r>
            <a:r>
              <a:rPr sz="6600" b="1" i="1" dirty="0" err="1">
                <a:latin typeface="Times New Roman" panose="02020603050405020304" pitchFamily="18" charset="0"/>
                <a:cs typeface="Times New Roman" panose="02020603050405020304" pitchFamily="18" charset="0"/>
              </a:rPr>
              <a:t>maldad</a:t>
            </a:r>
            <a:r>
              <a:rPr sz="6600" b="1" i="1" dirty="0">
                <a:latin typeface="Times New Roman" panose="02020603050405020304" pitchFamily="18" charset="0"/>
                <a:cs typeface="Times New Roman" panose="02020603050405020304" pitchFamily="18" charset="0"/>
              </a:rPr>
              <a:t>”. </a:t>
            </a:r>
          </a:p>
          <a:p>
            <a:pPr algn="r"/>
            <a:r>
              <a:rPr dirty="0"/>
              <a:t>1 Juan 1:9. </a:t>
            </a:r>
          </a:p>
        </p:txBody>
      </p:sp>
      <p:pic>
        <p:nvPicPr>
          <p:cNvPr id="285" name="Galería de imágenes" descr="Galería de imágenes"/>
          <p:cNvPicPr>
            <a:picLocks noChangeAspect="1"/>
          </p:cNvPicPr>
          <p:nvPr/>
        </p:nvPicPr>
        <p:blipFill>
          <a:blip r:embed="rId2"/>
          <a:srcRect l="441" r="441"/>
          <a:stretch>
            <a:fillRect/>
          </a:stretch>
        </p:blipFill>
        <p:spPr>
          <a:xfrm>
            <a:off x="14786615" y="8078183"/>
            <a:ext cx="7606174" cy="428362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Dirijamos nuestra atención a la obra de Dios"/>
          <p:cNvSpPr txBox="1">
            <a:spLocks noGrp="1"/>
          </p:cNvSpPr>
          <p:nvPr>
            <p:ph type="title"/>
          </p:nvPr>
        </p:nvSpPr>
        <p:spPr>
          <a:xfrm>
            <a:off x="1573406" y="740735"/>
            <a:ext cx="21113662" cy="2281401"/>
          </a:xfrm>
          <a:prstGeom prst="rect">
            <a:avLst/>
          </a:prstGeom>
        </p:spPr>
        <p:txBody>
          <a:bodyPr/>
          <a:lstStyle/>
          <a:p>
            <a:pPr lvl="6" algn="l" defTabSz="586104">
              <a:defRPr sz="7951" b="1">
                <a:latin typeface="Helvetica"/>
                <a:ea typeface="Helvetica"/>
                <a:cs typeface="Helvetica"/>
                <a:sym typeface="Helvetica"/>
              </a:defRPr>
            </a:pPr>
            <a:r>
              <a:t>Dirijamos nuestra atención</a:t>
            </a:r>
            <a:r>
              <a:rPr sz="6248"/>
              <a:t> a la </a:t>
            </a:r>
            <a:r>
              <a:t>obra de Dios</a:t>
            </a:r>
          </a:p>
        </p:txBody>
      </p:sp>
      <p:sp>
        <p:nvSpPr>
          <p:cNvPr id="288" name="Dios exhorta a sus criaturas para que aparten su atención de la confusión y perplejidad que las rodean, y admiren su obra. Los cuerpos celestes merecen ser contemplados. Dios los ha creado para el beneficio del ser humano, y mientras estudiamos sus obras"/>
          <p:cNvSpPr txBox="1"/>
          <p:nvPr/>
        </p:nvSpPr>
        <p:spPr>
          <a:xfrm>
            <a:off x="3460053" y="4261815"/>
            <a:ext cx="18216626" cy="801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600"/>
            </a:pPr>
            <a:r>
              <a:t>Dios exhorta a sus criaturas para que aparten su atención de la confusión y perplejidad que las rodean, y admiren su obra. Los cuerpos celestes merecen ser contemplados. Dios los ha creado para el beneficio del ser humano, y mientras estudiamos sus obras, ángeles de Dios estarán a nuestro lado para iluminar nuestra mente y guardarla del engaño satánico.</a:t>
            </a:r>
          </a:p>
          <a:p>
            <a:endParaRPr/>
          </a:p>
          <a:p>
            <a:pPr>
              <a:defRPr sz="3800"/>
            </a:pPr>
            <a:r>
              <a:t>—Manuscrito 96, 1899; Comentario Bíblico Adventista 4:1167. {1MCP 47.1}</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Qué hace la religión"/>
          <p:cNvSpPr txBox="1">
            <a:spLocks noGrp="1"/>
          </p:cNvSpPr>
          <p:nvPr>
            <p:ph type="title"/>
          </p:nvPr>
        </p:nvSpPr>
        <p:spPr>
          <a:xfrm>
            <a:off x="2051130" y="614905"/>
            <a:ext cx="18818499" cy="2984501"/>
          </a:xfrm>
          <a:prstGeom prst="rect">
            <a:avLst/>
          </a:prstGeom>
        </p:spPr>
        <p:txBody>
          <a:bodyPr/>
          <a:lstStyle>
            <a:lvl1pPr>
              <a:lnSpc>
                <a:spcPts val="8000"/>
              </a:lnSpc>
              <a:defRPr sz="8800"/>
            </a:lvl1pPr>
          </a:lstStyle>
          <a:p>
            <a:r>
              <a:t>Qué hace la religión</a:t>
            </a:r>
          </a:p>
        </p:txBody>
      </p:sp>
      <p:sp>
        <p:nvSpPr>
          <p:cNvPr id="291" name="La verdadera religión ennoblece la mente, refina el gusto, santifica el juicio, y hace de aquel que la tiene un participante de la pureza y la santidad del cielo. Acerca a los ángeles y nos separa más y más del espíritu y la influencia del mundo. Se inte"/>
          <p:cNvSpPr txBox="1"/>
          <p:nvPr/>
        </p:nvSpPr>
        <p:spPr>
          <a:xfrm>
            <a:off x="1386940" y="3460982"/>
            <a:ext cx="21610120" cy="4799008"/>
          </a:xfrm>
          <a:prstGeom prst="rect">
            <a:avLst/>
          </a:prstGeom>
          <a:gradFill>
            <a:gsLst>
              <a:gs pos="0">
                <a:schemeClr val="accent6">
                  <a:hueOff val="10811956"/>
                  <a:satOff val="-58544"/>
                  <a:lumOff val="-9736"/>
                </a:schemeClr>
              </a:gs>
              <a:gs pos="100000">
                <a:srgbClr val="531B93"/>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a:lnSpc>
                <a:spcPts val="5700"/>
              </a:lnSpc>
              <a:spcBef>
                <a:spcPts val="3400"/>
              </a:spcBef>
              <a:defRPr sz="5600" b="1">
                <a:latin typeface="Helvetica"/>
                <a:ea typeface="Helvetica"/>
                <a:cs typeface="Helvetica"/>
                <a:sym typeface="Helvetica"/>
              </a:defRPr>
            </a:pPr>
            <a:r>
              <a:rPr sz="5000"/>
              <a:t>La verdadera religión ennoblece</a:t>
            </a:r>
            <a:r>
              <a:rPr sz="3700" b="0"/>
              <a:t> la </a:t>
            </a:r>
            <a:r>
              <a:rPr sz="5000"/>
              <a:t>mente, refina el gusto, santifica </a:t>
            </a:r>
            <a:r>
              <a:rPr sz="3600" b="0">
                <a:latin typeface="+mn-lt"/>
                <a:ea typeface="+mn-ea"/>
                <a:cs typeface="+mn-cs"/>
                <a:sym typeface="Helvetica Light"/>
              </a:rPr>
              <a:t>el </a:t>
            </a:r>
            <a:r>
              <a:rPr sz="5000"/>
              <a:t>juicio</a:t>
            </a:r>
            <a:r>
              <a:rPr sz="3800" b="0">
                <a:latin typeface="+mn-lt"/>
                <a:ea typeface="+mn-ea"/>
                <a:cs typeface="+mn-cs"/>
                <a:sym typeface="Helvetica Light"/>
              </a:rPr>
              <a:t>, y </a:t>
            </a:r>
            <a:r>
              <a:rPr sz="5000"/>
              <a:t>hace de aquel que la tiene un participante</a:t>
            </a:r>
            <a:r>
              <a:rPr sz="3700" b="0"/>
              <a:t> de la </a:t>
            </a:r>
            <a:r>
              <a:rPr sz="5000"/>
              <a:t>pureza </a:t>
            </a:r>
            <a:r>
              <a:rPr sz="3700" b="0">
                <a:latin typeface="+mn-lt"/>
                <a:ea typeface="+mn-ea"/>
                <a:cs typeface="+mn-cs"/>
                <a:sym typeface="Helvetica Light"/>
              </a:rPr>
              <a:t>y la </a:t>
            </a:r>
            <a:r>
              <a:rPr sz="5000"/>
              <a:t>santidad</a:t>
            </a:r>
            <a:r>
              <a:rPr sz="3700" b="0">
                <a:latin typeface="+mn-lt"/>
                <a:ea typeface="+mn-ea"/>
                <a:cs typeface="+mn-cs"/>
                <a:sym typeface="Helvetica Light"/>
              </a:rPr>
              <a:t> del </a:t>
            </a:r>
            <a:r>
              <a:rPr sz="5000"/>
              <a:t>cielo. Acerca</a:t>
            </a:r>
            <a:r>
              <a:rPr sz="3700" b="0">
                <a:latin typeface="+mn-lt"/>
                <a:ea typeface="+mn-ea"/>
                <a:cs typeface="+mn-cs"/>
                <a:sym typeface="Helvetica Light"/>
              </a:rPr>
              <a:t> a los </a:t>
            </a:r>
            <a:r>
              <a:rPr sz="5000"/>
              <a:t>ángeles</a:t>
            </a:r>
            <a:r>
              <a:rPr sz="3800" b="0">
                <a:latin typeface="+mn-lt"/>
                <a:ea typeface="+mn-ea"/>
                <a:cs typeface="+mn-cs"/>
                <a:sym typeface="Helvetica Light"/>
              </a:rPr>
              <a:t> y </a:t>
            </a:r>
            <a:r>
              <a:rPr sz="5000"/>
              <a:t>nos separa más</a:t>
            </a:r>
            <a:r>
              <a:rPr sz="4100" b="0">
                <a:latin typeface="+mn-lt"/>
                <a:ea typeface="+mn-ea"/>
                <a:cs typeface="+mn-cs"/>
                <a:sym typeface="Helvetica Light"/>
              </a:rPr>
              <a:t> y </a:t>
            </a:r>
            <a:r>
              <a:rPr sz="5000"/>
              <a:t>más </a:t>
            </a:r>
            <a:r>
              <a:rPr sz="3800" b="0">
                <a:latin typeface="+mn-lt"/>
                <a:ea typeface="+mn-ea"/>
                <a:cs typeface="+mn-cs"/>
                <a:sym typeface="Helvetica Light"/>
              </a:rPr>
              <a:t>del </a:t>
            </a:r>
            <a:r>
              <a:rPr sz="5000"/>
              <a:t>espíritu</a:t>
            </a:r>
            <a:r>
              <a:t> </a:t>
            </a:r>
            <a:r>
              <a:rPr sz="3700" b="0">
                <a:latin typeface="+mn-lt"/>
                <a:ea typeface="+mn-ea"/>
                <a:cs typeface="+mn-cs"/>
                <a:sym typeface="Helvetica Light"/>
              </a:rPr>
              <a:t>y la </a:t>
            </a:r>
            <a:r>
              <a:rPr sz="5000"/>
              <a:t>influencia</a:t>
            </a:r>
            <a:r>
              <a:rPr sz="3900" b="0">
                <a:latin typeface="+mn-lt"/>
                <a:ea typeface="+mn-ea"/>
                <a:cs typeface="+mn-cs"/>
                <a:sym typeface="Helvetica Light"/>
              </a:rPr>
              <a:t> del </a:t>
            </a:r>
            <a:r>
              <a:rPr sz="5000"/>
              <a:t>mundo. Se integra</a:t>
            </a:r>
            <a:r>
              <a:t> </a:t>
            </a:r>
            <a:r>
              <a:rPr sz="3700" b="0">
                <a:latin typeface="+mn-lt"/>
                <a:ea typeface="+mn-ea"/>
                <a:cs typeface="+mn-cs"/>
                <a:sym typeface="Helvetica Light"/>
              </a:rPr>
              <a:t>a </a:t>
            </a:r>
            <a:r>
              <a:rPr sz="5000"/>
              <a:t>todos </a:t>
            </a:r>
            <a:r>
              <a:rPr sz="3700" b="0">
                <a:latin typeface="+mn-lt"/>
                <a:ea typeface="+mn-ea"/>
                <a:cs typeface="+mn-cs"/>
                <a:sym typeface="Helvetica Light"/>
              </a:rPr>
              <a:t>los </a:t>
            </a:r>
            <a:r>
              <a:rPr sz="5000"/>
              <a:t>actos </a:t>
            </a:r>
            <a:r>
              <a:rPr sz="3700" b="0">
                <a:latin typeface="+mn-lt"/>
                <a:ea typeface="+mn-ea"/>
                <a:cs typeface="+mn-cs"/>
                <a:sym typeface="Helvetica Light"/>
              </a:rPr>
              <a:t>y</a:t>
            </a:r>
            <a:r>
              <a:rPr sz="5000"/>
              <a:t> relaciones</a:t>
            </a:r>
            <a:r>
              <a:t> </a:t>
            </a:r>
            <a:r>
              <a:rPr sz="3700" b="0"/>
              <a:t>de la </a:t>
            </a:r>
            <a:r>
              <a:rPr sz="5000"/>
              <a:t>vida</a:t>
            </a:r>
            <a:r>
              <a:t> </a:t>
            </a:r>
            <a:r>
              <a:rPr sz="3700" b="0"/>
              <a:t>y </a:t>
            </a:r>
            <a:r>
              <a:rPr sz="5000"/>
              <a:t>nos da “el espíritu de</a:t>
            </a:r>
            <a:r>
              <a:rPr sz="3500" b="0">
                <a:latin typeface="+mn-lt"/>
                <a:ea typeface="+mn-ea"/>
                <a:cs typeface="+mn-cs"/>
                <a:sym typeface="Helvetica Light"/>
              </a:rPr>
              <a:t> [...] </a:t>
            </a:r>
            <a:r>
              <a:rPr sz="5000"/>
              <a:t>dominio propio” </a:t>
            </a:r>
          </a:p>
        </p:txBody>
      </p:sp>
      <p:sp>
        <p:nvSpPr>
          <p:cNvPr id="292" name="—The Signs of the Times, 23 de octubre de 1884; Counsels on Health, 629, 630. {1MCP 47.2}"/>
          <p:cNvSpPr txBox="1"/>
          <p:nvPr/>
        </p:nvSpPr>
        <p:spPr>
          <a:xfrm>
            <a:off x="2146849" y="11888325"/>
            <a:ext cx="21756732"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700"/>
            </a:lvl1pPr>
          </a:lstStyle>
          <a:p>
            <a:r>
              <a:t>—The Signs of the Times, 23 de octubre de 1884; Counsels on Health, 629, 630. {1MCP 47.2}</a:t>
            </a:r>
          </a:p>
        </p:txBody>
      </p:sp>
      <p:sp>
        <p:nvSpPr>
          <p:cNvPr id="293" name="el resultado es la felicidad y la paz."/>
          <p:cNvSpPr/>
          <p:nvPr/>
        </p:nvSpPr>
        <p:spPr>
          <a:xfrm>
            <a:off x="9148019" y="8190385"/>
            <a:ext cx="8504658" cy="3270364"/>
          </a:xfrm>
          <a:prstGeom prst="rightArrow">
            <a:avLst>
              <a:gd name="adj1" fmla="val 32825"/>
              <a:gd name="adj2" fmla="val 124019"/>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200">
                <a:effectLst>
                  <a:outerShdw blurRad="25400" dist="23998" dir="2700000" rotWithShape="0">
                    <a:srgbClr val="000000">
                      <a:alpha val="31034"/>
                    </a:srgbClr>
                  </a:outerShdw>
                </a:effectLst>
              </a:defRPr>
            </a:lvl1pPr>
          </a:lstStyle>
          <a:p>
            <a:r>
              <a:t>el resultado es la felicidad y la paz.</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Aumenta las facultades intelectuales"/>
          <p:cNvSpPr txBox="1">
            <a:spLocks noGrp="1"/>
          </p:cNvSpPr>
          <p:nvPr>
            <p:ph type="title"/>
          </p:nvPr>
        </p:nvSpPr>
        <p:spPr>
          <a:xfrm>
            <a:off x="2737472" y="800790"/>
            <a:ext cx="20345035" cy="2198349"/>
          </a:xfrm>
          <a:prstGeom prst="rect">
            <a:avLst/>
          </a:prstGeom>
        </p:spPr>
        <p:txBody>
          <a:bodyPr/>
          <a:lstStyle/>
          <a:p>
            <a:pPr lvl="6">
              <a:defRPr sz="8700" b="1">
                <a:latin typeface="Helvetica"/>
                <a:ea typeface="Helvetica"/>
                <a:cs typeface="Helvetica"/>
                <a:sym typeface="Helvetica"/>
              </a:defRPr>
            </a:pPr>
            <a:r>
              <a:t>Aumenta las facultades intelectuales</a:t>
            </a:r>
          </a:p>
        </p:txBody>
      </p:sp>
      <p:sp>
        <p:nvSpPr>
          <p:cNvPr id="296" name="——The Review and Herald, 22 de marzo de 1898; Comentario Bíblico Adventista 4:1189. {1MCP 47.3}"/>
          <p:cNvSpPr txBox="1"/>
          <p:nvPr/>
        </p:nvSpPr>
        <p:spPr>
          <a:xfrm>
            <a:off x="8438978" y="6623049"/>
            <a:ext cx="1417411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vl1pPr>
          </a:lstStyle>
          <a:p>
            <a:r>
              <a:t>——The Review and Herald, 22 de marzo de 1898; Comentario Bíblico Adventista 4:1189. {1MCP 47.3}</a:t>
            </a:r>
          </a:p>
        </p:txBody>
      </p:sp>
      <p:pic>
        <p:nvPicPr>
          <p:cNvPr id="297" name="Galería de imágenes" descr="Galería de imágenes"/>
          <p:cNvPicPr>
            <a:picLocks noChangeAspect="1"/>
          </p:cNvPicPr>
          <p:nvPr/>
        </p:nvPicPr>
        <p:blipFill>
          <a:blip r:embed="rId2"/>
          <a:srcRect t="9101" b="9101"/>
          <a:stretch>
            <a:fillRect/>
          </a:stretch>
        </p:blipFill>
        <p:spPr>
          <a:xfrm>
            <a:off x="-50955" y="2954197"/>
            <a:ext cx="8780787" cy="8474646"/>
          </a:xfrm>
          <a:prstGeom prst="rect">
            <a:avLst/>
          </a:prstGeom>
          <a:ln w="12700">
            <a:miter lim="400000"/>
          </a:ln>
        </p:spPr>
      </p:pic>
      <p:sp>
        <p:nvSpPr>
          <p:cNvPr id="298" name="Al igual que en el caso de Daniel, en la misma proporción en que se desarrolla el carácter espiritual, aumentan las facultades intelectuales."/>
          <p:cNvSpPr txBox="1"/>
          <p:nvPr/>
        </p:nvSpPr>
        <p:spPr>
          <a:xfrm>
            <a:off x="7051178" y="3664274"/>
            <a:ext cx="15726808" cy="265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600"/>
            </a:lvl1pPr>
          </a:lstStyle>
          <a:p>
            <a:r>
              <a:t>Al igual que en el caso de Daniel, en la misma proporción en que se desarrolla el carácter espiritual, aumentan las facultades intelectuales.</a:t>
            </a:r>
          </a:p>
        </p:txBody>
      </p:sp>
      <p:sp>
        <p:nvSpPr>
          <p:cNvPr id="299" name="Permita que la mente llegue a estar bien fundada y póngase la voluntad del lado del Señor, y habrá una maravillosa mejoría en la salud física.…"/>
          <p:cNvSpPr txBox="1"/>
          <p:nvPr/>
        </p:nvSpPr>
        <p:spPr>
          <a:xfrm>
            <a:off x="7366068" y="8599666"/>
            <a:ext cx="15950595" cy="3200401"/>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a:effectLst>
                  <a:outerShdw blurRad="25400" dist="23998" dir="2700000" rotWithShape="0">
                    <a:srgbClr val="000000">
                      <a:alpha val="31034"/>
                    </a:srgbClr>
                  </a:outerShdw>
                </a:effectLst>
                <a:latin typeface="+mj-lt"/>
                <a:ea typeface="+mj-ea"/>
                <a:cs typeface="+mj-cs"/>
                <a:sym typeface="Arial Black"/>
              </a:defRPr>
            </a:pPr>
            <a:r>
              <a:t>Permita que la mente llegue a estar bien fundada y póngase la voluntad del lado del Señor, y habrá una maravillosa mejoría en la salud física.</a:t>
            </a:r>
          </a:p>
          <a:p>
            <a:pPr>
              <a:defRPr sz="3200">
                <a:effectLst>
                  <a:outerShdw blurRad="25400" dist="23998" dir="2700000" rotWithShape="0">
                    <a:srgbClr val="000000">
                      <a:alpha val="31034"/>
                    </a:srgbClr>
                  </a:outerShdw>
                </a:effectLst>
              </a:defRPr>
            </a:pPr>
            <a:endParaRPr/>
          </a:p>
          <a:p>
            <a:pPr>
              <a:defRPr sz="3200">
                <a:effectLst>
                  <a:outerShdw blurRad="25400" dist="23998" dir="2700000" rotWithShape="0">
                    <a:srgbClr val="000000">
                      <a:alpha val="31034"/>
                    </a:srgbClr>
                  </a:outerShdw>
                </a:effectLst>
              </a:defRPr>
            </a:pPr>
            <a:r>
              <a:t>—Medical Missionary, Nov.—dic., 1892. Counsels on Health, 505. {1MCP89 34.4}</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Mejora la salud física"/>
          <p:cNvSpPr txBox="1">
            <a:spLocks noGrp="1"/>
          </p:cNvSpPr>
          <p:nvPr>
            <p:ph type="title"/>
          </p:nvPr>
        </p:nvSpPr>
        <p:spPr>
          <a:xfrm>
            <a:off x="2236419" y="402056"/>
            <a:ext cx="18818498" cy="2984501"/>
          </a:xfrm>
          <a:prstGeom prst="rect">
            <a:avLst/>
          </a:prstGeom>
        </p:spPr>
        <p:txBody>
          <a:bodyPr/>
          <a:lstStyle>
            <a:lvl1pPr>
              <a:lnSpc>
                <a:spcPts val="8000"/>
              </a:lnSpc>
              <a:defRPr sz="8800"/>
            </a:lvl1pPr>
          </a:lstStyle>
          <a:p>
            <a:r>
              <a:t>Mejora la salud física</a:t>
            </a:r>
          </a:p>
        </p:txBody>
      </p:sp>
      <p:sp>
        <p:nvSpPr>
          <p:cNvPr id="302" name="Permita que la mente llegue a estar bien fundada y póngase la voluntad del lado del Señor, y habrá una maravillosa mejoría en la salud física"/>
          <p:cNvSpPr txBox="1"/>
          <p:nvPr/>
        </p:nvSpPr>
        <p:spPr>
          <a:xfrm>
            <a:off x="182563" y="3347471"/>
            <a:ext cx="12709819" cy="7850698"/>
          </a:xfrm>
          <a:prstGeom prst="rect">
            <a:avLst/>
          </a:prstGeom>
          <a:gradFill>
            <a:gsLst>
              <a:gs pos="0">
                <a:schemeClr val="accent6">
                  <a:hueOff val="10811956"/>
                  <a:satOff val="-58544"/>
                  <a:lumOff val="-9736"/>
                </a:schemeClr>
              </a:gs>
              <a:gs pos="100000">
                <a:srgbClr val="531B93"/>
              </a:gs>
            </a:gsLst>
            <a:lin ang="5400000"/>
          </a:gradFill>
          <a:ln w="12700">
            <a:miter lim="400000"/>
          </a:ln>
          <a:effectLst>
            <a:outerShdw blurRad="190500" dist="8455" dir="5400000" rotWithShape="0">
              <a:srgbClr val="000000"/>
            </a:outerShdw>
            <a:reflection stA="50000" endPos="40000" dir="5400000" sy="-100000" algn="bl" rotWithShape="0"/>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nSpc>
                <a:spcPts val="7500"/>
              </a:lnSpc>
              <a:spcBef>
                <a:spcPts val="3400"/>
              </a:spcBef>
              <a:defRPr sz="6500" b="1">
                <a:latin typeface="Helvetica"/>
                <a:ea typeface="Helvetica"/>
                <a:cs typeface="Helvetica"/>
                <a:sym typeface="Helvetica"/>
              </a:defRPr>
            </a:pPr>
            <a:r>
              <a:t>Permita</a:t>
            </a:r>
            <a:r>
              <a:rPr sz="3700" b="0">
                <a:latin typeface="+mn-lt"/>
                <a:ea typeface="+mn-ea"/>
                <a:cs typeface="+mn-cs"/>
                <a:sym typeface="Helvetica Light"/>
              </a:rPr>
              <a:t> que la </a:t>
            </a:r>
            <a:r>
              <a:rPr i="1"/>
              <a:t>mente</a:t>
            </a:r>
            <a:r>
              <a:t> llegue a estar bien fundada</a:t>
            </a:r>
            <a:r>
              <a:rPr sz="5400" b="0">
                <a:latin typeface="+mn-lt"/>
                <a:ea typeface="+mn-ea"/>
                <a:cs typeface="+mn-cs"/>
                <a:sym typeface="Helvetica Light"/>
              </a:rPr>
              <a:t> y </a:t>
            </a:r>
            <a:r>
              <a:t>póngase </a:t>
            </a:r>
            <a:r>
              <a:rPr sz="4400" b="0">
                <a:latin typeface="+mn-lt"/>
                <a:ea typeface="+mn-ea"/>
                <a:cs typeface="+mn-cs"/>
                <a:sym typeface="Helvetica Light"/>
              </a:rPr>
              <a:t>la </a:t>
            </a:r>
            <a:r>
              <a:t>voluntad</a:t>
            </a:r>
            <a:r>
              <a:rPr sz="3900" b="0">
                <a:latin typeface="+mn-lt"/>
                <a:ea typeface="+mn-ea"/>
                <a:cs typeface="+mn-cs"/>
                <a:sym typeface="Helvetica Light"/>
              </a:rPr>
              <a:t> del </a:t>
            </a:r>
            <a:r>
              <a:t>lado</a:t>
            </a:r>
            <a:r>
              <a:rPr sz="3900" b="0">
                <a:latin typeface="+mn-lt"/>
                <a:ea typeface="+mn-ea"/>
                <a:cs typeface="+mn-cs"/>
                <a:sym typeface="Helvetica Light"/>
              </a:rPr>
              <a:t> del </a:t>
            </a:r>
            <a:r>
              <a:t>Señor</a:t>
            </a:r>
            <a:r>
              <a:rPr sz="4600" b="0">
                <a:latin typeface="+mn-lt"/>
                <a:ea typeface="+mn-ea"/>
                <a:cs typeface="+mn-cs"/>
                <a:sym typeface="Helvetica Light"/>
              </a:rPr>
              <a:t>, y </a:t>
            </a:r>
            <a:r>
              <a:t>habrá una maravillosa mejoría</a:t>
            </a:r>
            <a:r>
              <a:rPr sz="4300"/>
              <a:t> </a:t>
            </a:r>
            <a:r>
              <a:rPr sz="4300" b="0">
                <a:latin typeface="+mn-lt"/>
                <a:ea typeface="+mn-ea"/>
                <a:cs typeface="+mn-cs"/>
                <a:sym typeface="Helvetica Light"/>
              </a:rPr>
              <a:t>en la </a:t>
            </a:r>
            <a:r>
              <a:t>salud física</a:t>
            </a:r>
          </a:p>
        </p:txBody>
      </p:sp>
      <p:sp>
        <p:nvSpPr>
          <p:cNvPr id="303" name="—Medical Missionary, noviembre-diciembre de 1892; Counsels on Health, 505. {1MCP 47.4"/>
          <p:cNvSpPr txBox="1"/>
          <p:nvPr/>
        </p:nvSpPr>
        <p:spPr>
          <a:xfrm>
            <a:off x="1213768" y="12154079"/>
            <a:ext cx="20573541"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lvl1pPr>
          </a:lstStyle>
          <a:p>
            <a:r>
              <a:t>—Medical Missionary, noviembre-diciembre de 1892; Counsels on Health, 505. {1MCP 47.4</a:t>
            </a:r>
          </a:p>
        </p:txBody>
      </p:sp>
      <p:pic>
        <p:nvPicPr>
          <p:cNvPr id="304" name="Imagen" descr="Imagen"/>
          <p:cNvPicPr>
            <a:picLocks noChangeAspect="1"/>
          </p:cNvPicPr>
          <p:nvPr/>
        </p:nvPicPr>
        <p:blipFill>
          <a:blip r:embed="rId2"/>
          <a:stretch>
            <a:fillRect/>
          </a:stretch>
        </p:blipFill>
        <p:spPr>
          <a:xfrm>
            <a:off x="12428015" y="4107645"/>
            <a:ext cx="11534682" cy="7614416"/>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Hacer el bien es la mejor medicina"/>
          <p:cNvSpPr txBox="1">
            <a:spLocks noGrp="1"/>
          </p:cNvSpPr>
          <p:nvPr>
            <p:ph type="title"/>
          </p:nvPr>
        </p:nvSpPr>
        <p:spPr>
          <a:xfrm>
            <a:off x="2029427" y="614905"/>
            <a:ext cx="20482728" cy="2984501"/>
          </a:xfrm>
          <a:prstGeom prst="rect">
            <a:avLst/>
          </a:prstGeom>
        </p:spPr>
        <p:txBody>
          <a:bodyPr/>
          <a:lstStyle/>
          <a:p>
            <a:pPr>
              <a:lnSpc>
                <a:spcPts val="8000"/>
              </a:lnSpc>
              <a:defRPr sz="8800"/>
            </a:pPr>
            <a:r>
              <a:t>Hacer </a:t>
            </a:r>
            <a:r>
              <a:rPr sz="6500">
                <a:latin typeface="Helvetica"/>
                <a:ea typeface="Helvetica"/>
                <a:cs typeface="Helvetica"/>
                <a:sym typeface="Helvetica"/>
              </a:rPr>
              <a:t>el </a:t>
            </a:r>
            <a:r>
              <a:t>bien</a:t>
            </a:r>
            <a:r>
              <a:rPr sz="6500">
                <a:latin typeface="Helvetica"/>
                <a:ea typeface="Helvetica"/>
                <a:cs typeface="Helvetica"/>
                <a:sym typeface="Helvetica"/>
              </a:rPr>
              <a:t> es la </a:t>
            </a:r>
            <a:r>
              <a:t>mejor medicina</a:t>
            </a:r>
          </a:p>
        </p:txBody>
      </p:sp>
      <p:sp>
        <p:nvSpPr>
          <p:cNvPr id="307" name="La bendición especial de Dios que descansa sobre quien la recibe es la salud y la fortaleza. El que tiene una mente tranquila y satisfecha en Dios está en el camino que va hacia la salud."/>
          <p:cNvSpPr txBox="1"/>
          <p:nvPr/>
        </p:nvSpPr>
        <p:spPr>
          <a:xfrm>
            <a:off x="1465731" y="6282311"/>
            <a:ext cx="21610120" cy="4799008"/>
          </a:xfrm>
          <a:prstGeom prst="rect">
            <a:avLst/>
          </a:prstGeom>
          <a:gradFill>
            <a:gsLst>
              <a:gs pos="0">
                <a:schemeClr val="accent6">
                  <a:hueOff val="10811956"/>
                  <a:satOff val="-58544"/>
                  <a:lumOff val="-9736"/>
                </a:schemeClr>
              </a:gs>
              <a:gs pos="100000">
                <a:srgbClr val="531B93"/>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ts val="5700"/>
              </a:lnSpc>
              <a:spcBef>
                <a:spcPts val="3400"/>
              </a:spcBef>
              <a:defRPr sz="5000" b="1">
                <a:latin typeface="Helvetica"/>
                <a:ea typeface="Helvetica"/>
                <a:cs typeface="Helvetica"/>
                <a:sym typeface="Helvetica"/>
              </a:defRPr>
            </a:lvl1pPr>
          </a:lstStyle>
          <a:p>
            <a:pPr>
              <a:defRPr sz="5600"/>
            </a:pPr>
            <a:r>
              <a:rPr sz="5000"/>
              <a:t> La bendición especial de Dios que descansa sobre quien la recibe es la salud y la fortaleza. El que tiene una mente tranquila y satisfecha en Dios está en el camino que va hacia la salud.</a:t>
            </a:r>
          </a:p>
        </p:txBody>
      </p:sp>
      <p:sp>
        <p:nvSpPr>
          <p:cNvPr id="308" name="——Manuscrito 96, 1899; Comentario Bíblico Adventista 4:1167. {1MCP 47.1}"/>
          <p:cNvSpPr txBox="1"/>
          <p:nvPr/>
        </p:nvSpPr>
        <p:spPr>
          <a:xfrm>
            <a:off x="2146849" y="11850225"/>
            <a:ext cx="21756732"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200"/>
            </a:lvl1pPr>
          </a:lstStyle>
          <a:p>
            <a:r>
              <a:t>——Manuscrito 96, 1899; Comentario Bíblico Adventista 4:1167. {1MCP 47.1}</a:t>
            </a:r>
          </a:p>
        </p:txBody>
      </p:sp>
      <p:sp>
        <p:nvSpPr>
          <p:cNvPr id="309" name="La conciencia de hacer el bien es la mejor medicina para los cuerpos y las mentes enfermos."/>
          <p:cNvSpPr txBox="1"/>
          <p:nvPr/>
        </p:nvSpPr>
        <p:spPr>
          <a:xfrm>
            <a:off x="958571" y="3263578"/>
            <a:ext cx="22466859" cy="167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La conciencia de hacer el bien es la mejor medicina para los cuerpos y las mentes enfermos.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ligión y salud"/>
          <p:cNvSpPr txBox="1">
            <a:spLocks noGrp="1"/>
          </p:cNvSpPr>
          <p:nvPr>
            <p:ph type="title"/>
          </p:nvPr>
        </p:nvSpPr>
        <p:spPr>
          <a:prstGeom prst="rect">
            <a:avLst/>
          </a:prstGeom>
        </p:spPr>
        <p:txBody>
          <a:bodyPr anchor="t"/>
          <a:lstStyle>
            <a:lvl1pPr>
              <a:defRPr sz="8800"/>
            </a:lvl1pPr>
          </a:lstStyle>
          <a:p>
            <a:r>
              <a:t>Religión y salud</a:t>
            </a:r>
          </a:p>
        </p:txBody>
      </p:sp>
      <p:sp>
        <p:nvSpPr>
          <p:cNvPr id="136" name="La salud del cuerpo depende mayormente de la salud del alma.…"/>
          <p:cNvSpPr txBox="1">
            <a:spLocks noGrp="1"/>
          </p:cNvSpPr>
          <p:nvPr>
            <p:ph type="body" sz="half" idx="1"/>
          </p:nvPr>
        </p:nvSpPr>
        <p:spPr>
          <a:xfrm>
            <a:off x="4526849" y="4051604"/>
            <a:ext cx="15330302" cy="5612792"/>
          </a:xfrm>
          <a:prstGeom prst="rect">
            <a:avLst/>
          </a:prstGeom>
        </p:spPr>
        <p:txBody>
          <a:bodyPr anchor="t"/>
          <a:lstStyle/>
          <a:p>
            <a:pPr marL="0" indent="0">
              <a:spcBef>
                <a:spcPts val="3400"/>
              </a:spcBef>
              <a:buSzTx/>
              <a:buNone/>
              <a:defRPr sz="7300" b="1" i="1">
                <a:latin typeface="Times New Roman"/>
                <a:ea typeface="Times New Roman"/>
                <a:cs typeface="Times New Roman"/>
                <a:sym typeface="Times New Roman"/>
              </a:defRPr>
            </a:pPr>
            <a:r>
              <a:t>La salud</a:t>
            </a:r>
            <a:r>
              <a:rPr b="0"/>
              <a:t> del </a:t>
            </a:r>
            <a:r>
              <a:t>cuerpo depende mayormente</a:t>
            </a:r>
            <a:r>
              <a:rPr sz="6500" b="0"/>
              <a:t> de la </a:t>
            </a:r>
            <a:r>
              <a:t>salud del alma.</a:t>
            </a:r>
          </a:p>
          <a:p>
            <a:pPr marL="0" indent="0">
              <a:spcBef>
                <a:spcPts val="3400"/>
              </a:spcBef>
              <a:buSzTx/>
              <a:buNone/>
              <a:defRPr sz="5600"/>
            </a:pPr>
            <a:r>
              <a:rPr sz="2500">
                <a:latin typeface="Advent Sans Beta"/>
                <a:ea typeface="Advent Sans Beta"/>
                <a:cs typeface="Advent Sans Beta"/>
                <a:sym typeface="Advent Sans Beta"/>
              </a:rPr>
              <a:t>—Medical Ministry, 111 (1907). {1MCP 33.1}</a:t>
            </a:r>
          </a:p>
        </p:txBody>
      </p:sp>
      <p:sp>
        <p:nvSpPr>
          <p:cNvPr id="137" name="La religión personal es de suprema importancia. Juan escribió a Gayo: “Amado, yo deseo que tú seas prosperado en todas las cosas, y que tengas salud, así como prospera tu alma”.…"/>
          <p:cNvSpPr/>
          <p:nvPr/>
        </p:nvSpPr>
        <p:spPr>
          <a:xfrm>
            <a:off x="12303395" y="6943451"/>
            <a:ext cx="11380905" cy="6341656"/>
          </a:xfrm>
          <a:prstGeom prst="wedgeEllipseCallout">
            <a:avLst>
              <a:gd name="adj1" fmla="val -28105"/>
              <a:gd name="adj2" fmla="val 39505"/>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200">
                <a:effectLst>
                  <a:outerShdw blurRad="25400" dist="23998" dir="2700000" rotWithShape="0">
                    <a:srgbClr val="000000">
                      <a:alpha val="31034"/>
                    </a:srgbClr>
                  </a:outerShdw>
                </a:effectLst>
              </a:defRPr>
            </a:pPr>
            <a:r>
              <a:rPr sz="4000" b="1">
                <a:latin typeface="Helvetica"/>
                <a:ea typeface="Helvetica"/>
                <a:cs typeface="Helvetica"/>
                <a:sym typeface="Helvetica"/>
              </a:rPr>
              <a:t>La religión personal es de suprema importancia. Juan escribió a Gayo: “Amado, yo deseo que tú seas prosperado en todas las cosas, y que tengas salud, así como prospera tu alma”.</a:t>
            </a:r>
            <a:r>
              <a:t> </a:t>
            </a:r>
          </a:p>
          <a:p>
            <a:pPr>
              <a:defRPr sz="3200">
                <a:effectLst>
                  <a:outerShdw blurRad="25400" dist="23998" dir="2700000" rotWithShape="0">
                    <a:srgbClr val="000000">
                      <a:alpha val="31034"/>
                    </a:srgbClr>
                  </a:outerShdw>
                </a:effectLst>
              </a:defRPr>
            </a:pPr>
            <a:r>
              <a:t>3 Juan 2. </a:t>
            </a:r>
          </a:p>
        </p:txBody>
      </p:sp>
      <p:pic>
        <p:nvPicPr>
          <p:cNvPr id="138" name="Imagen" descr="Imagen"/>
          <p:cNvPicPr>
            <a:picLocks noChangeAspect="1"/>
          </p:cNvPicPr>
          <p:nvPr/>
        </p:nvPicPr>
        <p:blipFill>
          <a:blip r:embed="rId2"/>
          <a:stretch>
            <a:fillRect/>
          </a:stretch>
        </p:blipFill>
        <p:spPr>
          <a:xfrm>
            <a:off x="833444" y="4279981"/>
            <a:ext cx="4747416" cy="9428483"/>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Hacer el bien es la mejor medicina"/>
          <p:cNvSpPr txBox="1">
            <a:spLocks noGrp="1"/>
          </p:cNvSpPr>
          <p:nvPr>
            <p:ph type="title"/>
          </p:nvPr>
        </p:nvSpPr>
        <p:spPr>
          <a:xfrm>
            <a:off x="466845" y="723417"/>
            <a:ext cx="11194468" cy="1017879"/>
          </a:xfrm>
          <a:prstGeom prst="rect">
            <a:avLst/>
          </a:prstGeom>
        </p:spPr>
        <p:txBody>
          <a:bodyPr/>
          <a:lstStyle/>
          <a:p>
            <a:pPr defTabSz="470534">
              <a:lnSpc>
                <a:spcPts val="4500"/>
              </a:lnSpc>
              <a:defRPr sz="5016"/>
            </a:pPr>
            <a:r>
              <a:t>Hacer </a:t>
            </a:r>
            <a:r>
              <a:rPr sz="3705">
                <a:latin typeface="Helvetica"/>
                <a:ea typeface="Helvetica"/>
                <a:cs typeface="Helvetica"/>
                <a:sym typeface="Helvetica"/>
              </a:rPr>
              <a:t>el </a:t>
            </a:r>
            <a:r>
              <a:t>bien</a:t>
            </a:r>
            <a:r>
              <a:rPr sz="3705">
                <a:latin typeface="Helvetica"/>
                <a:ea typeface="Helvetica"/>
                <a:cs typeface="Helvetica"/>
                <a:sym typeface="Helvetica"/>
              </a:rPr>
              <a:t> es la </a:t>
            </a:r>
            <a:r>
              <a:t>mejor medicina</a:t>
            </a:r>
          </a:p>
        </p:txBody>
      </p:sp>
      <p:sp>
        <p:nvSpPr>
          <p:cNvPr id="312" name="—Manuscrito 96, 1899; Comentario Bíblico Adventista 4:1167. {1MCP 47.1"/>
          <p:cNvSpPr txBox="1"/>
          <p:nvPr/>
        </p:nvSpPr>
        <p:spPr>
          <a:xfrm>
            <a:off x="2146849" y="11850225"/>
            <a:ext cx="21756732"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200"/>
            </a:pPr>
            <a:r>
              <a:t>—Manuscrito 96, 1899; Comentario Bíblico Adventista 4:1167. </a:t>
            </a:r>
            <a:r>
              <a:rPr sz="1100">
                <a:solidFill>
                  <a:srgbClr val="BB146E"/>
                </a:solidFill>
              </a:rPr>
              <a:t>{</a:t>
            </a:r>
            <a:r>
              <a:rPr sz="3100"/>
              <a:t>1MCP 47.1</a:t>
            </a:r>
          </a:p>
        </p:txBody>
      </p:sp>
      <p:sp>
        <p:nvSpPr>
          <p:cNvPr id="313" name="Tener la conciencia de que el ojo del Señor está sobre nosotros y su oído abierto a escuchar nuestras oraciones es realmente una satisfacción. Saber que tenemos un amigo que nunca falla, a quién podemos confiar todos los secretos del alma es una felicida"/>
          <p:cNvSpPr txBox="1"/>
          <p:nvPr/>
        </p:nvSpPr>
        <p:spPr>
          <a:xfrm>
            <a:off x="2530497" y="4556566"/>
            <a:ext cx="19889562" cy="403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Tener la conciencia de que el ojo del Señor está sobre nosotros y su oído abierto a escuchar nuestras oraciones es realmente una satisfacción. Saber que tenemos un amigo que nunca falla, a quién podemos confiar todos los secretos del alma es una felicidad que las palabras no pueden expresar.</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El amor de Jesús llena el alma con una atmósfera fragante"/>
          <p:cNvSpPr txBox="1">
            <a:spLocks noGrp="1"/>
          </p:cNvSpPr>
          <p:nvPr>
            <p:ph type="title"/>
          </p:nvPr>
        </p:nvSpPr>
        <p:spPr>
          <a:xfrm>
            <a:off x="2616638" y="1308306"/>
            <a:ext cx="19150724" cy="1684509"/>
          </a:xfrm>
          <a:prstGeom prst="rect">
            <a:avLst/>
          </a:prstGeom>
        </p:spPr>
        <p:txBody>
          <a:bodyPr/>
          <a:lstStyle/>
          <a:p>
            <a:pPr defTabSz="421004">
              <a:defRPr sz="4487"/>
            </a:pPr>
            <a:r>
              <a:rPr sz="6221"/>
              <a:t>El amor</a:t>
            </a:r>
            <a:r>
              <a:rPr sz="4437">
                <a:latin typeface="Helvetica"/>
                <a:ea typeface="Helvetica"/>
                <a:cs typeface="Helvetica"/>
                <a:sym typeface="Helvetica"/>
              </a:rPr>
              <a:t> de</a:t>
            </a:r>
            <a:r>
              <a:t> </a:t>
            </a:r>
            <a:r>
              <a:rPr sz="5762"/>
              <a:t>Jesús llena</a:t>
            </a:r>
            <a:r>
              <a:rPr sz="3213">
                <a:latin typeface="Helvetica"/>
                <a:ea typeface="Helvetica"/>
                <a:cs typeface="Helvetica"/>
                <a:sym typeface="Helvetica"/>
              </a:rPr>
              <a:t> el </a:t>
            </a:r>
            <a:r>
              <a:t>alma</a:t>
            </a:r>
            <a:r>
              <a:rPr sz="3825">
                <a:latin typeface="Helvetica"/>
                <a:ea typeface="Helvetica"/>
                <a:cs typeface="Helvetica"/>
                <a:sym typeface="Helvetica"/>
              </a:rPr>
              <a:t> con una </a:t>
            </a:r>
            <a:r>
              <a:t>atmósfera fragante</a:t>
            </a:r>
          </a:p>
        </p:txBody>
      </p:sp>
      <p:sp>
        <p:nvSpPr>
          <p:cNvPr id="316" name="——Nuestra Elavada Vocacion, 151 (1873). {1MCP 44.2}"/>
          <p:cNvSpPr txBox="1"/>
          <p:nvPr/>
        </p:nvSpPr>
        <p:spPr>
          <a:xfrm>
            <a:off x="8202922" y="12619451"/>
            <a:ext cx="15294770" cy="2071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r" defTabSz="454025">
              <a:lnSpc>
                <a:spcPts val="4400"/>
              </a:lnSpc>
              <a:spcBef>
                <a:spcPts val="1800"/>
              </a:spcBef>
              <a:defRPr sz="2310"/>
            </a:pPr>
            <a:r>
              <a:t>——Nuestra Elavada Vocacion, 151 (1873). {1MCP 44.2}</a:t>
            </a:r>
          </a:p>
          <a:p>
            <a:pPr algn="r" defTabSz="454025">
              <a:lnSpc>
                <a:spcPts val="4400"/>
              </a:lnSpc>
              <a:spcBef>
                <a:spcPts val="1800"/>
              </a:spcBef>
              <a:defRPr sz="2310"/>
            </a:pPr>
            <a:endParaRPr/>
          </a:p>
        </p:txBody>
      </p:sp>
      <p:sp>
        <p:nvSpPr>
          <p:cNvPr id="317" name="Las almas de aquellos que aman a Jesús estarán rodeadas de una atmósfera pura y fragante."/>
          <p:cNvSpPr txBox="1"/>
          <p:nvPr/>
        </p:nvSpPr>
        <p:spPr>
          <a:xfrm>
            <a:off x="4168764" y="5015984"/>
            <a:ext cx="15728904" cy="6343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nSpc>
                <a:spcPts val="7300"/>
              </a:lnSpc>
              <a:spcBef>
                <a:spcPts val="3400"/>
              </a:spcBef>
              <a:defRPr sz="6200">
                <a:latin typeface="+mj-lt"/>
                <a:ea typeface="+mj-ea"/>
                <a:cs typeface="+mj-cs"/>
                <a:sym typeface="Arial Black"/>
              </a:defRPr>
            </a:pPr>
            <a:r>
              <a:t>Las almas de aquellos que aman a Jesús estarán rodeadas</a:t>
            </a:r>
            <a:r>
              <a:rPr sz="5200">
                <a:latin typeface="Helvetica"/>
                <a:ea typeface="Helvetica"/>
                <a:cs typeface="Helvetica"/>
                <a:sym typeface="Helvetica"/>
              </a:rPr>
              <a:t> de una </a:t>
            </a:r>
            <a:r>
              <a:t>atmósfera pura </a:t>
            </a:r>
            <a:r>
              <a:rPr sz="4900">
                <a:latin typeface="Helvetica"/>
                <a:ea typeface="Helvetica"/>
                <a:cs typeface="Helvetica"/>
                <a:sym typeface="Helvetica"/>
              </a:rPr>
              <a:t>y </a:t>
            </a:r>
            <a:r>
              <a:t>fragante.</a:t>
            </a:r>
          </a:p>
        </p:txBody>
      </p:sp>
      <p:pic>
        <p:nvPicPr>
          <p:cNvPr id="318" name="Imagen" descr="Imagen"/>
          <p:cNvPicPr>
            <a:picLocks noChangeAspect="1"/>
          </p:cNvPicPr>
          <p:nvPr/>
        </p:nvPicPr>
        <p:blipFill>
          <a:blip r:embed="rId2"/>
          <a:stretch>
            <a:fillRect/>
          </a:stretch>
        </p:blipFill>
        <p:spPr>
          <a:xfrm>
            <a:off x="833444" y="4279981"/>
            <a:ext cx="4747416" cy="9428483"/>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El amor de Jesús llena el alma con una atmósfera fragante"/>
          <p:cNvSpPr txBox="1">
            <a:spLocks noGrp="1"/>
          </p:cNvSpPr>
          <p:nvPr>
            <p:ph type="title"/>
          </p:nvPr>
        </p:nvSpPr>
        <p:spPr>
          <a:xfrm>
            <a:off x="2616638" y="1308306"/>
            <a:ext cx="19150724" cy="1684509"/>
          </a:xfrm>
          <a:prstGeom prst="rect">
            <a:avLst/>
          </a:prstGeom>
        </p:spPr>
        <p:txBody>
          <a:bodyPr/>
          <a:lstStyle/>
          <a:p>
            <a:pPr defTabSz="421004">
              <a:defRPr sz="4487"/>
            </a:pPr>
            <a:r>
              <a:rPr sz="6221"/>
              <a:t>El amor</a:t>
            </a:r>
            <a:r>
              <a:rPr sz="4437">
                <a:latin typeface="Helvetica"/>
                <a:ea typeface="Helvetica"/>
                <a:cs typeface="Helvetica"/>
                <a:sym typeface="Helvetica"/>
              </a:rPr>
              <a:t> de</a:t>
            </a:r>
            <a:r>
              <a:t> </a:t>
            </a:r>
            <a:r>
              <a:rPr sz="5762"/>
              <a:t>Jesús llena</a:t>
            </a:r>
            <a:r>
              <a:rPr sz="3213">
                <a:latin typeface="Helvetica"/>
                <a:ea typeface="Helvetica"/>
                <a:cs typeface="Helvetica"/>
                <a:sym typeface="Helvetica"/>
              </a:rPr>
              <a:t> el </a:t>
            </a:r>
            <a:r>
              <a:t>alma</a:t>
            </a:r>
            <a:r>
              <a:rPr sz="3825">
                <a:latin typeface="Helvetica"/>
                <a:ea typeface="Helvetica"/>
                <a:cs typeface="Helvetica"/>
                <a:sym typeface="Helvetica"/>
              </a:rPr>
              <a:t> con una </a:t>
            </a:r>
            <a:r>
              <a:t>atmósfera fragante</a:t>
            </a:r>
          </a:p>
        </p:txBody>
      </p:sp>
      <p:sp>
        <p:nvSpPr>
          <p:cNvPr id="321" name="—Nuestra Elavada Vocacion, 233 (1899). {1MCP 48.1}"/>
          <p:cNvSpPr txBox="1"/>
          <p:nvPr/>
        </p:nvSpPr>
        <p:spPr>
          <a:xfrm>
            <a:off x="8202922" y="12619451"/>
            <a:ext cx="15294770" cy="2071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r" defTabSz="330200">
              <a:lnSpc>
                <a:spcPts val="3200"/>
              </a:lnSpc>
              <a:spcBef>
                <a:spcPts val="1300"/>
              </a:spcBef>
              <a:defRPr sz="2960"/>
            </a:pPr>
            <a:r>
              <a:t>—Nuestra Elavada Vocacion, 233 (1899). {1MCP 48.1}</a:t>
            </a:r>
          </a:p>
          <a:p>
            <a:pPr algn="r" defTabSz="330200">
              <a:lnSpc>
                <a:spcPts val="3200"/>
              </a:lnSpc>
              <a:spcBef>
                <a:spcPts val="1300"/>
              </a:spcBef>
              <a:defRPr sz="1680"/>
            </a:pPr>
            <a:endParaRPr/>
          </a:p>
          <a:p>
            <a:pPr algn="r" defTabSz="330200">
              <a:lnSpc>
                <a:spcPts val="3200"/>
              </a:lnSpc>
              <a:spcBef>
                <a:spcPts val="1300"/>
              </a:spcBef>
              <a:defRPr sz="1680"/>
            </a:pPr>
            <a:endParaRPr/>
          </a:p>
          <a:p>
            <a:pPr algn="r" defTabSz="330200">
              <a:lnSpc>
                <a:spcPts val="3200"/>
              </a:lnSpc>
              <a:spcBef>
                <a:spcPts val="1300"/>
              </a:spcBef>
              <a:defRPr sz="1680"/>
            </a:pPr>
            <a:endParaRPr/>
          </a:p>
        </p:txBody>
      </p:sp>
      <p:sp>
        <p:nvSpPr>
          <p:cNvPr id="322" name="Hay quienes ocultan el hambre de su alma. Estos serán grandemente ayudados por una palabra tierna o un recuerdo bondadoso. Los dones celestiales, derramados abundante y ricamente por Dios, a su vez deben ser derramados por nosotros sobre todos los que se"/>
          <p:cNvSpPr txBox="1"/>
          <p:nvPr/>
        </p:nvSpPr>
        <p:spPr>
          <a:xfrm>
            <a:off x="3196937" y="3889409"/>
            <a:ext cx="19150723" cy="7833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ts val="7600"/>
              </a:lnSpc>
              <a:defRPr sz="4900"/>
            </a:pPr>
            <a:r>
              <a:t>Hay quienes ocultan el hambre de su alma</a:t>
            </a:r>
            <a:r>
              <a:rPr sz="3800"/>
              <a:t>. Estos </a:t>
            </a:r>
            <a:r>
              <a:t>serán grandemente ayudados</a:t>
            </a:r>
            <a:r>
              <a:rPr sz="3900"/>
              <a:t> por una </a:t>
            </a:r>
            <a:r>
              <a:t>palabra tierna</a:t>
            </a:r>
            <a:r>
              <a:rPr sz="3800"/>
              <a:t> o un </a:t>
            </a:r>
            <a:r>
              <a:t>recuerdo bondadoso. Los dones celestiales, derramados abundante y ricamente por Dios, a su vez deben ser derramados por nosotros sobre todos los que se hallan en la esfera de nuestra influencia. </a:t>
            </a:r>
            <a:r>
              <a:rPr sz="7400" b="1" i="1">
                <a:latin typeface="Times New Roman"/>
                <a:ea typeface="Times New Roman"/>
                <a:cs typeface="Times New Roman"/>
                <a:sym typeface="Times New Roman"/>
              </a:rPr>
              <a:t>Así revelamos un amor que es nacido del cielo, el cual aumentará a medida que lo usemos abundantemente para bendecir a otros. Así glorificamos a Dios.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sultados de un momento de irreflexión"/>
          <p:cNvSpPr txBox="1">
            <a:spLocks noGrp="1"/>
          </p:cNvSpPr>
          <p:nvPr>
            <p:ph type="title"/>
          </p:nvPr>
        </p:nvSpPr>
        <p:spPr>
          <a:xfrm>
            <a:off x="2616638" y="1308306"/>
            <a:ext cx="19150724" cy="1684509"/>
          </a:xfrm>
          <a:prstGeom prst="rect">
            <a:avLst/>
          </a:prstGeom>
        </p:spPr>
        <p:txBody>
          <a:bodyPr/>
          <a:lstStyle/>
          <a:p>
            <a:pPr defTabSz="470534">
              <a:defRPr sz="5016"/>
            </a:pPr>
            <a:r>
              <a:rPr sz="6954"/>
              <a:t>Resultados</a:t>
            </a:r>
            <a:r>
              <a:rPr sz="5073"/>
              <a:t> de un </a:t>
            </a:r>
            <a:r>
              <a:rPr sz="6954"/>
              <a:t>momento de irreflexión</a:t>
            </a:r>
          </a:p>
        </p:txBody>
      </p:sp>
      <p:sp>
        <p:nvSpPr>
          <p:cNvPr id="325" name="—Nuestra Elavada Vocacion, 233 (1899). {1MCP 48.1}"/>
          <p:cNvSpPr txBox="1"/>
          <p:nvPr/>
        </p:nvSpPr>
        <p:spPr>
          <a:xfrm>
            <a:off x="5837346" y="12619451"/>
            <a:ext cx="15294770" cy="2071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r" defTabSz="330200">
              <a:lnSpc>
                <a:spcPts val="3200"/>
              </a:lnSpc>
              <a:spcBef>
                <a:spcPts val="1300"/>
              </a:spcBef>
              <a:defRPr sz="2960"/>
            </a:pPr>
            <a:r>
              <a:t>—Nuestra Elavada Vocacion, 233 (1899). {1MCP 48.1}</a:t>
            </a:r>
          </a:p>
          <a:p>
            <a:pPr algn="r" defTabSz="330200">
              <a:lnSpc>
                <a:spcPts val="3200"/>
              </a:lnSpc>
              <a:spcBef>
                <a:spcPts val="1300"/>
              </a:spcBef>
              <a:defRPr sz="1680"/>
            </a:pPr>
            <a:endParaRPr/>
          </a:p>
          <a:p>
            <a:pPr algn="r" defTabSz="330200">
              <a:lnSpc>
                <a:spcPts val="3200"/>
              </a:lnSpc>
              <a:spcBef>
                <a:spcPts val="1300"/>
              </a:spcBef>
              <a:defRPr sz="1680"/>
            </a:pPr>
            <a:endParaRPr/>
          </a:p>
          <a:p>
            <a:pPr algn="r" defTabSz="330200">
              <a:lnSpc>
                <a:spcPts val="3200"/>
              </a:lnSpc>
              <a:spcBef>
                <a:spcPts val="1300"/>
              </a:spcBef>
              <a:defRPr sz="1680"/>
            </a:pPr>
            <a:endParaRPr/>
          </a:p>
        </p:txBody>
      </p:sp>
      <p:sp>
        <p:nvSpPr>
          <p:cNvPr id="326" name="Una sola salvaguardia eliminada de la conciencia, la indulgencia en un solo hábito malo, un solo descuido de las altas exigencias del deber, puede ser el comienzo de un camino de engaño que lo hará pasar a las filas de los que sirven a Satanás, mientras "/>
          <p:cNvSpPr txBox="1"/>
          <p:nvPr/>
        </p:nvSpPr>
        <p:spPr>
          <a:xfrm>
            <a:off x="2551530" y="3889409"/>
            <a:ext cx="20284512" cy="7833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ts val="7600"/>
              </a:lnSpc>
              <a:defRPr sz="4900"/>
            </a:pPr>
            <a:r>
              <a:rPr sz="7400" b="1" i="1">
                <a:latin typeface="Times New Roman"/>
                <a:ea typeface="Times New Roman"/>
                <a:cs typeface="Times New Roman"/>
                <a:sym typeface="Times New Roman"/>
              </a:rPr>
              <a:t>Una sola salvaguardia eliminada</a:t>
            </a:r>
            <a:r>
              <a:rPr i="1">
                <a:latin typeface="Times New Roman"/>
                <a:ea typeface="Times New Roman"/>
                <a:cs typeface="Times New Roman"/>
                <a:sym typeface="Times New Roman"/>
              </a:rPr>
              <a:t> de la </a:t>
            </a:r>
            <a:r>
              <a:rPr sz="7400" b="1" i="1">
                <a:latin typeface="Times New Roman"/>
                <a:ea typeface="Times New Roman"/>
                <a:cs typeface="Times New Roman"/>
                <a:sym typeface="Times New Roman"/>
              </a:rPr>
              <a:t>conciencia</a:t>
            </a:r>
            <a:r>
              <a:rPr sz="5200" i="1">
                <a:latin typeface="Times New Roman"/>
                <a:ea typeface="Times New Roman"/>
                <a:cs typeface="Times New Roman"/>
                <a:sym typeface="Times New Roman"/>
              </a:rPr>
              <a:t>, la </a:t>
            </a:r>
            <a:r>
              <a:rPr sz="7400" b="1" i="1">
                <a:latin typeface="Times New Roman"/>
                <a:ea typeface="Times New Roman"/>
                <a:cs typeface="Times New Roman"/>
                <a:sym typeface="Times New Roman"/>
              </a:rPr>
              <a:t>indulgencia</a:t>
            </a:r>
            <a:r>
              <a:rPr sz="5900" i="1">
                <a:latin typeface="Times New Roman"/>
                <a:ea typeface="Times New Roman"/>
                <a:cs typeface="Times New Roman"/>
                <a:sym typeface="Times New Roman"/>
              </a:rPr>
              <a:t> en un </a:t>
            </a:r>
            <a:r>
              <a:rPr sz="7400" b="1" i="1">
                <a:latin typeface="Times New Roman"/>
                <a:ea typeface="Times New Roman"/>
                <a:cs typeface="Times New Roman"/>
                <a:sym typeface="Times New Roman"/>
              </a:rPr>
              <a:t>solo hábito malo</a:t>
            </a:r>
            <a:r>
              <a:rPr sz="5500" i="1">
                <a:latin typeface="Times New Roman"/>
                <a:ea typeface="Times New Roman"/>
                <a:cs typeface="Times New Roman"/>
                <a:sym typeface="Times New Roman"/>
              </a:rPr>
              <a:t>, un solo </a:t>
            </a:r>
            <a:r>
              <a:rPr sz="7400" b="1" i="1">
                <a:latin typeface="Times New Roman"/>
                <a:ea typeface="Times New Roman"/>
                <a:cs typeface="Times New Roman"/>
                <a:sym typeface="Times New Roman"/>
              </a:rPr>
              <a:t>descuido </a:t>
            </a:r>
            <a:r>
              <a:rPr sz="5600" i="1">
                <a:latin typeface="Times New Roman"/>
                <a:ea typeface="Times New Roman"/>
                <a:cs typeface="Times New Roman"/>
                <a:sym typeface="Times New Roman"/>
              </a:rPr>
              <a:t>de las </a:t>
            </a:r>
            <a:r>
              <a:rPr sz="7400" b="1" i="1">
                <a:latin typeface="Times New Roman"/>
                <a:ea typeface="Times New Roman"/>
                <a:cs typeface="Times New Roman"/>
                <a:sym typeface="Times New Roman"/>
              </a:rPr>
              <a:t>altas exigencias</a:t>
            </a:r>
            <a:r>
              <a:rPr sz="5700" i="1">
                <a:latin typeface="Times New Roman"/>
                <a:ea typeface="Times New Roman"/>
                <a:cs typeface="Times New Roman"/>
                <a:sym typeface="Times New Roman"/>
              </a:rPr>
              <a:t> del </a:t>
            </a:r>
            <a:r>
              <a:rPr sz="7400" b="1" i="1">
                <a:latin typeface="Times New Roman"/>
                <a:ea typeface="Times New Roman"/>
                <a:cs typeface="Times New Roman"/>
                <a:sym typeface="Times New Roman"/>
              </a:rPr>
              <a:t>deber, puede ser</a:t>
            </a:r>
            <a:r>
              <a:rPr sz="5500" i="1">
                <a:latin typeface="Times New Roman"/>
                <a:ea typeface="Times New Roman"/>
                <a:cs typeface="Times New Roman"/>
                <a:sym typeface="Times New Roman"/>
              </a:rPr>
              <a:t> el </a:t>
            </a:r>
            <a:r>
              <a:rPr sz="7400" b="1" i="1">
                <a:latin typeface="Times New Roman"/>
                <a:ea typeface="Times New Roman"/>
                <a:cs typeface="Times New Roman"/>
                <a:sym typeface="Times New Roman"/>
              </a:rPr>
              <a:t>comienzo </a:t>
            </a:r>
            <a:r>
              <a:rPr sz="5700" i="1">
                <a:latin typeface="Times New Roman"/>
                <a:ea typeface="Times New Roman"/>
                <a:cs typeface="Times New Roman"/>
                <a:sym typeface="Times New Roman"/>
              </a:rPr>
              <a:t>de un </a:t>
            </a:r>
            <a:r>
              <a:rPr sz="7400" b="1" i="1">
                <a:latin typeface="Times New Roman"/>
                <a:ea typeface="Times New Roman"/>
                <a:cs typeface="Times New Roman"/>
                <a:sym typeface="Times New Roman"/>
              </a:rPr>
              <a:t>camino</a:t>
            </a:r>
            <a:r>
              <a:rPr sz="5700" i="1">
                <a:latin typeface="Times New Roman"/>
                <a:ea typeface="Times New Roman"/>
                <a:cs typeface="Times New Roman"/>
                <a:sym typeface="Times New Roman"/>
              </a:rPr>
              <a:t> de </a:t>
            </a:r>
            <a:r>
              <a:rPr sz="7400" b="1" i="1">
                <a:latin typeface="Times New Roman"/>
                <a:ea typeface="Times New Roman"/>
                <a:cs typeface="Times New Roman"/>
                <a:sym typeface="Times New Roman"/>
              </a:rPr>
              <a:t>engaño</a:t>
            </a:r>
            <a:r>
              <a:rPr sz="5500" i="1">
                <a:latin typeface="Times New Roman"/>
                <a:ea typeface="Times New Roman"/>
                <a:cs typeface="Times New Roman"/>
                <a:sym typeface="Times New Roman"/>
              </a:rPr>
              <a:t> que lo </a:t>
            </a:r>
            <a:r>
              <a:rPr sz="7400" b="1" i="1">
                <a:latin typeface="Times New Roman"/>
                <a:ea typeface="Times New Roman"/>
                <a:cs typeface="Times New Roman"/>
                <a:sym typeface="Times New Roman"/>
              </a:rPr>
              <a:t>hará pasar</a:t>
            </a:r>
            <a:r>
              <a:rPr sz="5200" i="1">
                <a:latin typeface="Times New Roman"/>
                <a:ea typeface="Times New Roman"/>
                <a:cs typeface="Times New Roman"/>
                <a:sym typeface="Times New Roman"/>
              </a:rPr>
              <a:t> a las </a:t>
            </a:r>
            <a:r>
              <a:rPr sz="7400" b="1" i="1">
                <a:latin typeface="Times New Roman"/>
                <a:ea typeface="Times New Roman"/>
                <a:cs typeface="Times New Roman"/>
                <a:sym typeface="Times New Roman"/>
              </a:rPr>
              <a:t>filas</a:t>
            </a:r>
            <a:r>
              <a:rPr sz="5000" i="1">
                <a:latin typeface="Times New Roman"/>
                <a:ea typeface="Times New Roman"/>
                <a:cs typeface="Times New Roman"/>
                <a:sym typeface="Times New Roman"/>
              </a:rPr>
              <a:t> de los </a:t>
            </a:r>
            <a:r>
              <a:rPr sz="5800" i="1">
                <a:latin typeface="Times New Roman"/>
                <a:ea typeface="Times New Roman"/>
                <a:cs typeface="Times New Roman"/>
                <a:sym typeface="Times New Roman"/>
              </a:rPr>
              <a:t>que </a:t>
            </a:r>
            <a:r>
              <a:rPr sz="7400" b="1" i="1">
                <a:latin typeface="Times New Roman"/>
                <a:ea typeface="Times New Roman"/>
                <a:cs typeface="Times New Roman"/>
                <a:sym typeface="Times New Roman"/>
              </a:rPr>
              <a:t>sirven </a:t>
            </a:r>
            <a:r>
              <a:rPr sz="5800" i="1">
                <a:latin typeface="Times New Roman"/>
                <a:ea typeface="Times New Roman"/>
                <a:cs typeface="Times New Roman"/>
                <a:sym typeface="Times New Roman"/>
              </a:rPr>
              <a:t>a </a:t>
            </a:r>
            <a:r>
              <a:rPr sz="7400" b="1" i="1">
                <a:latin typeface="Times New Roman"/>
                <a:ea typeface="Times New Roman"/>
                <a:cs typeface="Times New Roman"/>
                <a:sym typeface="Times New Roman"/>
              </a:rPr>
              <a:t>Satanás</a:t>
            </a:r>
            <a:r>
              <a:rPr sz="6500" i="1">
                <a:latin typeface="Times New Roman"/>
                <a:ea typeface="Times New Roman"/>
                <a:cs typeface="Times New Roman"/>
                <a:sym typeface="Times New Roman"/>
              </a:rPr>
              <a:t>, mientras usted está profesando todo el tiempo amar a Dios y a su causa. Un momento de irreflexión, un solo paso incorrecto, puede cambiar toda la corriente de su vida en la dirección equivocada</a:t>
            </a:r>
            <a:r>
              <a:rPr sz="7400" b="1" i="1">
                <a:latin typeface="Times New Roman"/>
                <a:ea typeface="Times New Roman"/>
                <a:cs typeface="Times New Roman"/>
                <a:sym typeface="Times New Roman"/>
              </a:rPr>
              <a:t>.</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Dios no hace milagros para impedir la cosecha"/>
          <p:cNvSpPr txBox="1">
            <a:spLocks noGrp="1"/>
          </p:cNvSpPr>
          <p:nvPr>
            <p:ph type="title"/>
          </p:nvPr>
        </p:nvSpPr>
        <p:spPr>
          <a:xfrm>
            <a:off x="2051130" y="614905"/>
            <a:ext cx="18818499" cy="2984501"/>
          </a:xfrm>
          <a:prstGeom prst="rect">
            <a:avLst/>
          </a:prstGeom>
        </p:spPr>
        <p:txBody>
          <a:bodyPr/>
          <a:lstStyle>
            <a:lvl1pPr>
              <a:lnSpc>
                <a:spcPts val="8000"/>
              </a:lnSpc>
              <a:defRPr sz="8800"/>
            </a:lvl1pPr>
          </a:lstStyle>
          <a:p>
            <a:r>
              <a:t>Dios no hace milagros para impedir la cosecha</a:t>
            </a:r>
          </a:p>
        </p:txBody>
      </p:sp>
      <p:sp>
        <p:nvSpPr>
          <p:cNvPr id="329" name="El Señor nos envía advertencias, consejos y reproches, para que tengamos oportunidad de corregir nuestros errores antes de que se conviertan en una segunda naturaleza. Pero si rehusamos su corrección, Dios no interviene para contrarrestar las tendencias "/>
          <p:cNvSpPr txBox="1"/>
          <p:nvPr/>
        </p:nvSpPr>
        <p:spPr>
          <a:xfrm>
            <a:off x="1657797" y="4359711"/>
            <a:ext cx="21610121" cy="4799008"/>
          </a:xfrm>
          <a:prstGeom prst="rect">
            <a:avLst/>
          </a:prstGeom>
          <a:gradFill>
            <a:gsLst>
              <a:gs pos="0">
                <a:schemeClr val="accent6">
                  <a:hueOff val="10811956"/>
                  <a:satOff val="-58544"/>
                  <a:lumOff val="-9736"/>
                </a:schemeClr>
              </a:gs>
              <a:gs pos="100000">
                <a:srgbClr val="531B93"/>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ts val="5700"/>
              </a:lnSpc>
              <a:spcBef>
                <a:spcPts val="3400"/>
              </a:spcBef>
              <a:defRPr sz="5000" b="1">
                <a:latin typeface="Helvetica"/>
                <a:ea typeface="Helvetica"/>
                <a:cs typeface="Helvetica"/>
                <a:sym typeface="Helvetica"/>
              </a:defRPr>
            </a:lvl1pPr>
          </a:lstStyle>
          <a:p>
            <a:pPr>
              <a:defRPr sz="5600"/>
            </a:pPr>
            <a:r>
              <a:rPr sz="5000"/>
              <a:t>El Señor nos envía advertencias, consejos y reproches, para que tengamos oportunidad de corregir nuestros errores antes de que se conviertan en una segunda naturaleza. Pero si rehusamos su corrección, Dios no interviene para contrarrestar las tendencias de nuestra propia conducta…</a:t>
            </a:r>
          </a:p>
        </p:txBody>
      </p:sp>
      <p:sp>
        <p:nvSpPr>
          <p:cNvPr id="330" name="Aquel hombre que se muestra temerariamente infiel o que manifiesta una gran indiferencia ante la verdad divina, está recogiendo la cosecha que él mismo ha sembrado."/>
          <p:cNvSpPr txBox="1"/>
          <p:nvPr/>
        </p:nvSpPr>
        <p:spPr>
          <a:xfrm>
            <a:off x="894550" y="9856771"/>
            <a:ext cx="22594900"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300"/>
            </a:lvl1pPr>
          </a:lstStyle>
          <a:p>
            <a:r>
              <a:t>Aquel hombre que se muestra temerariamente infiel o que manifiesta una gran indiferencia ante la verdad divina, está recogiendo la cosecha que él mismo ha sembrado. </a:t>
            </a:r>
          </a:p>
        </p:txBody>
      </p:sp>
      <p:sp>
        <p:nvSpPr>
          <p:cNvPr id="331" name="{1MCP 48.3}"/>
          <p:cNvSpPr txBox="1"/>
          <p:nvPr/>
        </p:nvSpPr>
        <p:spPr>
          <a:xfrm>
            <a:off x="11433468" y="11977225"/>
            <a:ext cx="2732406"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 {1MCP 48.3}</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Dios no hace milagros para impedir la cosecha"/>
          <p:cNvSpPr txBox="1">
            <a:spLocks noGrp="1"/>
          </p:cNvSpPr>
          <p:nvPr>
            <p:ph type="title"/>
          </p:nvPr>
        </p:nvSpPr>
        <p:spPr>
          <a:xfrm>
            <a:off x="488548" y="397879"/>
            <a:ext cx="16298293" cy="1034749"/>
          </a:xfrm>
          <a:prstGeom prst="rect">
            <a:avLst/>
          </a:prstGeom>
        </p:spPr>
        <p:txBody>
          <a:bodyPr anchor="t"/>
          <a:lstStyle>
            <a:lvl1pPr algn="l" defTabSz="759459">
              <a:lnSpc>
                <a:spcPts val="7300"/>
              </a:lnSpc>
              <a:defRPr sz="4508"/>
            </a:lvl1pPr>
          </a:lstStyle>
          <a:p>
            <a:r>
              <a:t>Dios no hace milagros para impedir la cosecha</a:t>
            </a:r>
          </a:p>
        </p:txBody>
      </p:sp>
      <p:sp>
        <p:nvSpPr>
          <p:cNvPr id="334" name="Muchos escuchan con estoica indiferencia las verdades que una vez conmovieron sus almas. Sembraron descuido, indiferencia y resistencia a la verdad; y esta es la cosecha que ahora realizan. La frialdad del hielo, la dureza del hierro, la naturaleza impen"/>
          <p:cNvSpPr txBox="1"/>
          <p:nvPr/>
        </p:nvSpPr>
        <p:spPr>
          <a:xfrm>
            <a:off x="1386940" y="2568659"/>
            <a:ext cx="21610120" cy="4799008"/>
          </a:xfrm>
          <a:prstGeom prst="rect">
            <a:avLst/>
          </a:prstGeom>
          <a:gradFill>
            <a:gsLst>
              <a:gs pos="0">
                <a:schemeClr val="accent3">
                  <a:lumOff val="5363"/>
                </a:schemeClr>
              </a:gs>
              <a:gs pos="100000">
                <a:schemeClr val="accent3">
                  <a:lumOff val="-9685"/>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3200">
                <a:effectLst>
                  <a:outerShdw blurRad="25400" dist="23998" dir="2700000" rotWithShape="0">
                    <a:srgbClr val="000000">
                      <a:alpha val="31034"/>
                    </a:srgbClr>
                  </a:outerShdw>
                </a:effectLst>
              </a:defRPr>
            </a:pPr>
            <a:r>
              <a:rPr sz="5100" i="1">
                <a:latin typeface="Times New Roman"/>
                <a:ea typeface="Times New Roman"/>
                <a:cs typeface="Times New Roman"/>
                <a:sym typeface="Times New Roman"/>
              </a:rPr>
              <a:t>Muchos escuchan con estoica indiferencia las verdades que una vez conmovieron sus almas</a:t>
            </a:r>
            <a:r>
              <a:rPr i="1">
                <a:latin typeface="Times New Roman"/>
                <a:ea typeface="Times New Roman"/>
                <a:cs typeface="Times New Roman"/>
                <a:sym typeface="Times New Roman"/>
              </a:rPr>
              <a:t>. </a:t>
            </a:r>
            <a:r>
              <a:rPr sz="5000"/>
              <a:t>Sembraron descuido, indiferencia y resistencia a la verdad; y esta es la cosecha que ahora realizan. La frialdad del hielo, la dureza del hierro, </a:t>
            </a:r>
            <a:r>
              <a:rPr sz="4500"/>
              <a:t>la </a:t>
            </a:r>
            <a:r>
              <a:rPr sz="5000"/>
              <a:t>naturaleza impenetrable e inimpresionable de la roca, todo esto encuentra una equivalencia en el carácter de muchos cristianos profesos. </a:t>
            </a:r>
          </a:p>
        </p:txBody>
      </p:sp>
      <p:sp>
        <p:nvSpPr>
          <p:cNvPr id="335" name="—{The Review and Herald, 20 de junio de 1882; Nuestra Elavada Vocacion, 162. {1MCP 49.1}"/>
          <p:cNvSpPr txBox="1"/>
          <p:nvPr/>
        </p:nvSpPr>
        <p:spPr>
          <a:xfrm>
            <a:off x="3279195" y="12167431"/>
            <a:ext cx="1929731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—{The Review and Herald, 20 de junio de 1882;</a:t>
            </a:r>
            <a:r>
              <a:rPr>
                <a:solidFill>
                  <a:srgbClr val="000000"/>
                </a:solidFill>
              </a:rPr>
              <a:t> </a:t>
            </a:r>
            <a:r>
              <a:t>Nuestra Elavada Vocacion, 162. {1MCP 49.1}</a:t>
            </a:r>
          </a:p>
        </p:txBody>
      </p:sp>
      <p:sp>
        <p:nvSpPr>
          <p:cNvPr id="336" name="Los hombres se separan de Dios al rehusar la influencia del Espíritu. Él no tiene en reserva agentes más poderosos para iluminar sus mentes. Ninguna revelación de su voluntad puede alcanzarlos en su incredulidad."/>
          <p:cNvSpPr txBox="1"/>
          <p:nvPr/>
        </p:nvSpPr>
        <p:spPr>
          <a:xfrm>
            <a:off x="894550" y="8503698"/>
            <a:ext cx="22594900" cy="208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300"/>
            </a:lvl1pPr>
          </a:lstStyle>
          <a:p>
            <a:r>
              <a:t>Los hombres se separan de Dios al rehusar la influencia del Espíritu. Él no tiene en reserva agentes más poderosos para iluminar sus mentes. Ninguna revelación de su voluntad puede alcanzarlos en su incredulidad.</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Moldear las circunstancias que nos rodean"/>
          <p:cNvSpPr txBox="1">
            <a:spLocks noGrp="1"/>
          </p:cNvSpPr>
          <p:nvPr>
            <p:ph type="title"/>
          </p:nvPr>
        </p:nvSpPr>
        <p:spPr>
          <a:xfrm>
            <a:off x="2449844" y="983848"/>
            <a:ext cx="19484312" cy="1231258"/>
          </a:xfrm>
          <a:prstGeom prst="rect">
            <a:avLst/>
          </a:prstGeom>
        </p:spPr>
        <p:txBody>
          <a:bodyPr anchor="t"/>
          <a:lstStyle>
            <a:lvl1pPr algn="l" defTabSz="536575">
              <a:lnSpc>
                <a:spcPts val="5100"/>
              </a:lnSpc>
              <a:defRPr sz="6435"/>
            </a:lvl1pPr>
          </a:lstStyle>
          <a:p>
            <a:r>
              <a:t>Moldear las circunstancias que nos rodean</a:t>
            </a:r>
          </a:p>
        </p:txBody>
      </p:sp>
      <p:sp>
        <p:nvSpPr>
          <p:cNvPr id="339" name="—{The Review and Herald, 20 de junio de 1882; Nuestra Elavada Vocacion, 162. {1MCP 49.1}"/>
          <p:cNvSpPr txBox="1"/>
          <p:nvPr/>
        </p:nvSpPr>
        <p:spPr>
          <a:xfrm>
            <a:off x="3105575" y="12775102"/>
            <a:ext cx="1929731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—{The Review and Herald, 20 de junio de 1882;</a:t>
            </a:r>
            <a:r>
              <a:rPr>
                <a:solidFill>
                  <a:srgbClr val="000000"/>
                </a:solidFill>
              </a:rPr>
              <a:t> </a:t>
            </a:r>
            <a:r>
              <a:t>Nuestra Elavada Vocacion, 162. {1MCP 49.1}</a:t>
            </a:r>
          </a:p>
        </p:txBody>
      </p:sp>
      <p:sp>
        <p:nvSpPr>
          <p:cNvPr id="340" name="Ha de vencer los obstáculos y moldear sus circunstancias en vez de ser moldeado por ellas. Tiene lugar para ejercitar sus talentos creando orden y armonía de la confusión. En esta obra puede tener la ayuda divina si la pide."/>
          <p:cNvSpPr txBox="1"/>
          <p:nvPr/>
        </p:nvSpPr>
        <p:spPr>
          <a:xfrm>
            <a:off x="12217485" y="2451117"/>
            <a:ext cx="10729891" cy="924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4300"/>
            </a:pPr>
            <a:r>
              <a:rPr sz="6600" b="1" dirty="0">
                <a:latin typeface="Times New Roman"/>
                <a:ea typeface="Times New Roman"/>
                <a:cs typeface="Times New Roman"/>
                <a:sym typeface="Times New Roman"/>
              </a:rPr>
              <a:t>Ha de </a:t>
            </a:r>
            <a:r>
              <a:rPr sz="6600" b="1" dirty="0" err="1">
                <a:latin typeface="Times New Roman"/>
                <a:ea typeface="Times New Roman"/>
                <a:cs typeface="Times New Roman"/>
                <a:sym typeface="Times New Roman"/>
              </a:rPr>
              <a:t>vencer</a:t>
            </a:r>
            <a:r>
              <a:rPr sz="6600" b="1" dirty="0">
                <a:latin typeface="Times New Roman"/>
                <a:ea typeface="Times New Roman"/>
                <a:cs typeface="Times New Roman"/>
                <a:sym typeface="Times New Roman"/>
              </a:rPr>
              <a:t> los </a:t>
            </a:r>
            <a:r>
              <a:rPr sz="6600" b="1" dirty="0" err="1">
                <a:latin typeface="Times New Roman"/>
                <a:ea typeface="Times New Roman"/>
                <a:cs typeface="Times New Roman"/>
                <a:sym typeface="Times New Roman"/>
              </a:rPr>
              <a:t>obstáculos</a:t>
            </a:r>
            <a:r>
              <a:rPr sz="6600" b="1" dirty="0">
                <a:latin typeface="Times New Roman"/>
                <a:ea typeface="Times New Roman"/>
                <a:cs typeface="Times New Roman"/>
                <a:sym typeface="Times New Roman"/>
              </a:rPr>
              <a:t> y </a:t>
            </a:r>
            <a:r>
              <a:rPr sz="6600" b="1" dirty="0" err="1">
                <a:latin typeface="Times New Roman"/>
                <a:ea typeface="Times New Roman"/>
                <a:cs typeface="Times New Roman"/>
                <a:sym typeface="Times New Roman"/>
              </a:rPr>
              <a:t>moldear</a:t>
            </a:r>
            <a:r>
              <a:rPr sz="6600" b="1" dirty="0">
                <a:latin typeface="Times New Roman"/>
                <a:ea typeface="Times New Roman"/>
                <a:cs typeface="Times New Roman"/>
                <a:sym typeface="Times New Roman"/>
              </a:rPr>
              <a:t> sus </a:t>
            </a:r>
            <a:r>
              <a:rPr sz="6600" b="1" dirty="0" err="1">
                <a:latin typeface="Times New Roman"/>
                <a:ea typeface="Times New Roman"/>
                <a:cs typeface="Times New Roman"/>
                <a:sym typeface="Times New Roman"/>
              </a:rPr>
              <a:t>circunstancias</a:t>
            </a:r>
            <a:r>
              <a:rPr sz="6600" b="1" dirty="0">
                <a:latin typeface="Times New Roman"/>
                <a:ea typeface="Times New Roman"/>
                <a:cs typeface="Times New Roman"/>
                <a:sym typeface="Times New Roman"/>
              </a:rPr>
              <a:t> </a:t>
            </a:r>
            <a:r>
              <a:rPr sz="5400" dirty="0" err="1"/>
              <a:t>en</a:t>
            </a:r>
            <a:r>
              <a:rPr sz="5400" dirty="0"/>
              <a:t> </a:t>
            </a:r>
            <a:r>
              <a:rPr sz="6600" dirty="0" err="1"/>
              <a:t>vez</a:t>
            </a:r>
            <a:r>
              <a:rPr sz="6600" dirty="0"/>
              <a:t> </a:t>
            </a:r>
            <a:r>
              <a:rPr sz="5400" dirty="0"/>
              <a:t>de ser </a:t>
            </a:r>
            <a:r>
              <a:rPr sz="6600" dirty="0" err="1"/>
              <a:t>moldeado</a:t>
            </a:r>
            <a:r>
              <a:rPr sz="6600" dirty="0"/>
              <a:t> </a:t>
            </a:r>
            <a:r>
              <a:rPr sz="5400" dirty="0"/>
              <a:t>por </a:t>
            </a:r>
            <a:r>
              <a:rPr sz="6600" dirty="0" err="1"/>
              <a:t>ellas</a:t>
            </a:r>
            <a:r>
              <a:rPr sz="6600" dirty="0"/>
              <a:t>. Tiene </a:t>
            </a:r>
            <a:r>
              <a:rPr sz="6600" dirty="0" err="1"/>
              <a:t>lugar</a:t>
            </a:r>
            <a:r>
              <a:rPr sz="6600" dirty="0"/>
              <a:t> </a:t>
            </a:r>
            <a:r>
              <a:rPr sz="5400" dirty="0"/>
              <a:t>para </a:t>
            </a:r>
            <a:r>
              <a:rPr sz="6600" dirty="0" err="1"/>
              <a:t>ejercitar</a:t>
            </a:r>
            <a:r>
              <a:rPr sz="6600" dirty="0"/>
              <a:t> </a:t>
            </a:r>
            <a:r>
              <a:rPr sz="5400" dirty="0"/>
              <a:t>sus </a:t>
            </a:r>
            <a:r>
              <a:rPr sz="6600" dirty="0" err="1"/>
              <a:t>talentos</a:t>
            </a:r>
            <a:r>
              <a:rPr sz="6600" dirty="0"/>
              <a:t> </a:t>
            </a:r>
            <a:r>
              <a:rPr sz="6600" dirty="0" err="1"/>
              <a:t>creando</a:t>
            </a:r>
            <a:r>
              <a:rPr sz="6600" dirty="0"/>
              <a:t> </a:t>
            </a:r>
            <a:r>
              <a:rPr sz="6600" dirty="0" err="1"/>
              <a:t>orden</a:t>
            </a:r>
            <a:r>
              <a:rPr sz="6600" dirty="0"/>
              <a:t> </a:t>
            </a:r>
            <a:r>
              <a:rPr sz="5400" dirty="0"/>
              <a:t>y </a:t>
            </a:r>
            <a:r>
              <a:rPr sz="6600" dirty="0" err="1"/>
              <a:t>armonía</a:t>
            </a:r>
            <a:r>
              <a:rPr sz="6600" dirty="0"/>
              <a:t> </a:t>
            </a:r>
            <a:r>
              <a:rPr sz="5400" dirty="0"/>
              <a:t>de la </a:t>
            </a:r>
            <a:r>
              <a:rPr sz="6600" dirty="0" err="1"/>
              <a:t>confusión</a:t>
            </a:r>
            <a:r>
              <a:rPr sz="6600" dirty="0"/>
              <a:t>. </a:t>
            </a:r>
            <a:r>
              <a:rPr sz="5400" dirty="0" err="1"/>
              <a:t>En</a:t>
            </a:r>
            <a:r>
              <a:rPr sz="5400" dirty="0"/>
              <a:t> </a:t>
            </a:r>
            <a:r>
              <a:rPr sz="5400" dirty="0" err="1"/>
              <a:t>esta</a:t>
            </a:r>
            <a:r>
              <a:rPr sz="6600" dirty="0"/>
              <a:t> </a:t>
            </a:r>
            <a:r>
              <a:rPr sz="6600" dirty="0" err="1"/>
              <a:t>obra</a:t>
            </a:r>
            <a:r>
              <a:rPr sz="6600" dirty="0"/>
              <a:t> </a:t>
            </a:r>
            <a:r>
              <a:rPr sz="6600" dirty="0" err="1"/>
              <a:t>puede</a:t>
            </a:r>
            <a:r>
              <a:rPr sz="6600" dirty="0"/>
              <a:t> </a:t>
            </a:r>
            <a:r>
              <a:rPr sz="6600" dirty="0" err="1"/>
              <a:t>tener</a:t>
            </a:r>
            <a:r>
              <a:rPr sz="6600" dirty="0"/>
              <a:t> </a:t>
            </a:r>
            <a:r>
              <a:rPr sz="5400" dirty="0"/>
              <a:t>la</a:t>
            </a:r>
            <a:r>
              <a:rPr sz="6600" dirty="0"/>
              <a:t> </a:t>
            </a:r>
            <a:r>
              <a:rPr sz="6600" dirty="0" err="1"/>
              <a:t>ayuda</a:t>
            </a:r>
            <a:r>
              <a:rPr sz="6600" dirty="0"/>
              <a:t> </a:t>
            </a:r>
            <a:r>
              <a:rPr sz="6600" dirty="0" err="1"/>
              <a:t>divina</a:t>
            </a:r>
            <a:r>
              <a:rPr sz="6600" dirty="0"/>
              <a:t> </a:t>
            </a:r>
            <a:r>
              <a:rPr sz="5400" dirty="0" err="1"/>
              <a:t>si</a:t>
            </a:r>
            <a:r>
              <a:rPr sz="5400" dirty="0"/>
              <a:t> la </a:t>
            </a:r>
            <a:r>
              <a:rPr sz="6600" dirty="0" err="1"/>
              <a:t>pide</a:t>
            </a:r>
            <a:r>
              <a:rPr sz="6600" dirty="0"/>
              <a:t>.</a:t>
            </a:r>
          </a:p>
        </p:txBody>
      </p:sp>
      <p:sp>
        <p:nvSpPr>
          <p:cNvPr id="341" name="Hay males que el hombre puede aminorar pero nunca eliminar."/>
          <p:cNvSpPr/>
          <p:nvPr/>
        </p:nvSpPr>
        <p:spPr>
          <a:xfrm>
            <a:off x="1149215" y="2724417"/>
            <a:ext cx="11634123" cy="89702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4900">
                <a:effectLst>
                  <a:outerShdw blurRad="25400" dist="23998" dir="2700000" rotWithShape="0">
                    <a:srgbClr val="000000">
                      <a:alpha val="31034"/>
                    </a:srgbClr>
                  </a:outerShdw>
                </a:effectLst>
              </a:defRPr>
            </a:pPr>
            <a:r>
              <a:rPr sz="6600" b="1" dirty="0">
                <a:latin typeface="Helvetica"/>
                <a:ea typeface="Helvetica"/>
                <a:cs typeface="Helvetica"/>
                <a:sym typeface="Helvetica"/>
              </a:rPr>
              <a:t>Hay</a:t>
            </a:r>
            <a:endParaRPr lang="es-ES" sz="6600" b="1" dirty="0">
              <a:latin typeface="Helvetica"/>
              <a:ea typeface="Helvetica"/>
              <a:cs typeface="Helvetica"/>
              <a:sym typeface="Helvetica"/>
            </a:endParaRPr>
          </a:p>
          <a:p>
            <a:pPr>
              <a:defRPr sz="4900">
                <a:effectLst>
                  <a:outerShdw blurRad="25400" dist="23998" dir="2700000" rotWithShape="0">
                    <a:srgbClr val="000000">
                      <a:alpha val="31034"/>
                    </a:srgbClr>
                  </a:outerShdw>
                </a:effectLst>
              </a:defRPr>
            </a:pPr>
            <a:r>
              <a:rPr sz="6600" b="1" dirty="0">
                <a:latin typeface="Helvetica"/>
                <a:ea typeface="Helvetica"/>
                <a:cs typeface="Helvetica"/>
                <a:sym typeface="Helvetica"/>
              </a:rPr>
              <a:t>males</a:t>
            </a:r>
            <a:endParaRPr lang="es-ES" sz="6600" b="1" dirty="0">
              <a:latin typeface="Helvetica"/>
              <a:ea typeface="Helvetica"/>
              <a:cs typeface="Helvetica"/>
              <a:sym typeface="Helvetica"/>
            </a:endParaRPr>
          </a:p>
          <a:p>
            <a:pPr>
              <a:defRPr sz="4900">
                <a:effectLst>
                  <a:outerShdw blurRad="25400" dist="23998" dir="2700000" rotWithShape="0">
                    <a:srgbClr val="000000">
                      <a:alpha val="31034"/>
                    </a:srgbClr>
                  </a:outerShdw>
                </a:effectLst>
              </a:defRPr>
            </a:pPr>
            <a:r>
              <a:rPr sz="3200" dirty="0"/>
              <a:t>que el </a:t>
            </a:r>
            <a:r>
              <a:rPr dirty="0"/>
              <a:t>hombre</a:t>
            </a:r>
            <a:endParaRPr lang="es-ES" dirty="0"/>
          </a:p>
          <a:p>
            <a:pPr>
              <a:defRPr sz="4900">
                <a:effectLst>
                  <a:outerShdw blurRad="25400" dist="23998" dir="2700000" rotWithShape="0">
                    <a:srgbClr val="000000">
                      <a:alpha val="31034"/>
                    </a:srgbClr>
                  </a:outerShdw>
                </a:effectLst>
              </a:defRPr>
            </a:pPr>
            <a:r>
              <a:rPr sz="6600" b="1" dirty="0" err="1">
                <a:effectLst>
                  <a:outerShdw blurRad="25400" dist="23998" dir="2700000" rotWithShape="0">
                    <a:srgbClr val="000000">
                      <a:alpha val="31034"/>
                    </a:srgbClr>
                  </a:outerShdw>
                </a:effectLst>
                <a:latin typeface="Helvetica"/>
                <a:sym typeface="Helvetica"/>
              </a:rPr>
              <a:t>puede</a:t>
            </a:r>
            <a:endParaRPr lang="es-ES" sz="6600" b="1" dirty="0">
              <a:effectLst>
                <a:outerShdw blurRad="25400" dist="23998" dir="2700000" rotWithShape="0">
                  <a:srgbClr val="000000">
                    <a:alpha val="31034"/>
                  </a:srgbClr>
                </a:outerShdw>
              </a:effectLst>
              <a:latin typeface="Helvetica"/>
              <a:sym typeface="Helvetica"/>
            </a:endParaRPr>
          </a:p>
          <a:p>
            <a:pPr>
              <a:defRPr sz="4900">
                <a:effectLst>
                  <a:outerShdw blurRad="25400" dist="23998" dir="2700000" rotWithShape="0">
                    <a:srgbClr val="000000">
                      <a:alpha val="31034"/>
                    </a:srgbClr>
                  </a:outerShdw>
                </a:effectLst>
              </a:defRPr>
            </a:pPr>
            <a:r>
              <a:rPr sz="6600" b="1" dirty="0" err="1">
                <a:effectLst>
                  <a:outerShdw blurRad="25400" dist="23998" dir="2700000" rotWithShape="0">
                    <a:srgbClr val="000000">
                      <a:alpha val="31034"/>
                    </a:srgbClr>
                  </a:outerShdw>
                </a:effectLst>
                <a:latin typeface="Helvetica"/>
                <a:sym typeface="Helvetica"/>
              </a:rPr>
              <a:t>aminorar</a:t>
            </a:r>
            <a:endParaRPr lang="es-ES" sz="6600" b="1" dirty="0">
              <a:effectLst>
                <a:outerShdw blurRad="25400" dist="23998" dir="2700000" rotWithShape="0">
                  <a:srgbClr val="000000">
                    <a:alpha val="31034"/>
                  </a:srgbClr>
                </a:outerShdw>
              </a:effectLst>
              <a:latin typeface="Helvetica"/>
              <a:sym typeface="Helvetica"/>
            </a:endParaRPr>
          </a:p>
          <a:p>
            <a:pPr>
              <a:defRPr sz="4900">
                <a:effectLst>
                  <a:outerShdw blurRad="25400" dist="23998" dir="2700000" rotWithShape="0">
                    <a:srgbClr val="000000">
                      <a:alpha val="31034"/>
                    </a:srgbClr>
                  </a:outerShdw>
                </a:effectLst>
              </a:defRPr>
            </a:pPr>
            <a:r>
              <a:rPr dirty="0" err="1"/>
              <a:t>pero</a:t>
            </a:r>
            <a:r>
              <a:rPr dirty="0"/>
              <a:t> </a:t>
            </a:r>
            <a:r>
              <a:rPr sz="6600" b="1" dirty="0" err="1">
                <a:effectLst>
                  <a:outerShdw blurRad="25400" dist="23998" dir="2700000" rotWithShape="0">
                    <a:srgbClr val="000000">
                      <a:alpha val="31034"/>
                    </a:srgbClr>
                  </a:outerShdw>
                </a:effectLst>
                <a:latin typeface="Helvetica"/>
                <a:sym typeface="Helvetica"/>
              </a:rPr>
              <a:t>nunca</a:t>
            </a:r>
            <a:endParaRPr lang="es-ES" sz="6600" b="1" dirty="0">
              <a:effectLst>
                <a:outerShdw blurRad="25400" dist="23998" dir="2700000" rotWithShape="0">
                  <a:srgbClr val="000000">
                    <a:alpha val="31034"/>
                  </a:srgbClr>
                </a:outerShdw>
              </a:effectLst>
              <a:latin typeface="Helvetica"/>
              <a:sym typeface="Helvetica"/>
            </a:endParaRPr>
          </a:p>
          <a:p>
            <a:pPr>
              <a:defRPr sz="4900">
                <a:effectLst>
                  <a:outerShdw blurRad="25400" dist="23998" dir="2700000" rotWithShape="0">
                    <a:srgbClr val="000000">
                      <a:alpha val="31034"/>
                    </a:srgbClr>
                  </a:outerShdw>
                </a:effectLst>
              </a:defRPr>
            </a:pPr>
            <a:r>
              <a:rPr sz="6600" b="1" dirty="0" err="1">
                <a:effectLst>
                  <a:outerShdw blurRad="25400" dist="23998" dir="2700000" rotWithShape="0">
                    <a:srgbClr val="000000">
                      <a:alpha val="31034"/>
                    </a:srgbClr>
                  </a:outerShdw>
                </a:effectLst>
                <a:latin typeface="Helvetica"/>
                <a:sym typeface="Helvetica"/>
              </a:rPr>
              <a:t>eliminar</a:t>
            </a:r>
            <a:r>
              <a:rPr dirty="0"/>
              <a:t>.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Moldear las circunstancias que nos rodean"/>
          <p:cNvSpPr txBox="1">
            <a:spLocks noGrp="1"/>
          </p:cNvSpPr>
          <p:nvPr>
            <p:ph type="title"/>
          </p:nvPr>
        </p:nvSpPr>
        <p:spPr>
          <a:xfrm>
            <a:off x="431508" y="745120"/>
            <a:ext cx="12246772" cy="508547"/>
          </a:xfrm>
          <a:prstGeom prst="rect">
            <a:avLst/>
          </a:prstGeom>
        </p:spPr>
        <p:txBody>
          <a:bodyPr anchor="t">
            <a:normAutofit fontScale="90000"/>
          </a:bodyPr>
          <a:lstStyle>
            <a:lvl1pPr algn="l" defTabSz="330200">
              <a:lnSpc>
                <a:spcPts val="3200"/>
              </a:lnSpc>
              <a:defRPr sz="3960">
                <a:latin typeface="Arial"/>
                <a:ea typeface="Arial"/>
                <a:cs typeface="Arial"/>
                <a:sym typeface="Arial"/>
              </a:defRPr>
            </a:lvl1pPr>
          </a:lstStyle>
          <a:p>
            <a:r>
              <a:t>Moldear las circunstancias que nos rodean</a:t>
            </a:r>
          </a:p>
        </p:txBody>
      </p:sp>
      <p:sp>
        <p:nvSpPr>
          <p:cNvPr id="344" name="—Testimonies for the Church 5:312 (1885). {1MCP 49.2}"/>
          <p:cNvSpPr txBox="1"/>
          <p:nvPr/>
        </p:nvSpPr>
        <p:spPr>
          <a:xfrm>
            <a:off x="3170683" y="11928703"/>
            <a:ext cx="1929731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a:lvl1pPr>
          </a:lstStyle>
          <a:p>
            <a:r>
              <a:t>—Testimonies for the Church 5:312 (1885). {1MCP 49.2}</a:t>
            </a:r>
          </a:p>
        </p:txBody>
      </p:sp>
      <p:sp>
        <p:nvSpPr>
          <p:cNvPr id="345" name="No es abandonado para luchar con la tentación y las pruebas con sus propias fuerzas. Hay ayuda disponible en Uno que es poderoso. Jesús abandonó las cortes reales del cielo y sufrió y murió en un mundo degradado por el pecado para poder enseñar al hombre"/>
          <p:cNvSpPr txBox="1"/>
          <p:nvPr/>
        </p:nvSpPr>
        <p:spPr>
          <a:xfrm>
            <a:off x="2076308" y="4178185"/>
            <a:ext cx="19297310" cy="482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 No es abandonado para luchar con la tentación y las pruebas con sus propias fuerzas. Hay ayuda disponible en Uno que es poderoso. Jesús abandonó las cortes reales del cielo y sufrió y murió en un mundo degradado por el pecado para poder enseñar al hombre cómo pasar por las pruebas de la vida y vencer las tentaciones. Aquí hay un modelo para nosotros.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Dios desea que la mente se renueve"/>
          <p:cNvSpPr txBox="1">
            <a:spLocks noGrp="1"/>
          </p:cNvSpPr>
          <p:nvPr>
            <p:ph type="title"/>
          </p:nvPr>
        </p:nvSpPr>
        <p:spPr>
          <a:xfrm>
            <a:off x="2449844" y="983848"/>
            <a:ext cx="19484312" cy="1231258"/>
          </a:xfrm>
          <a:prstGeom prst="rect">
            <a:avLst/>
          </a:prstGeom>
        </p:spPr>
        <p:txBody>
          <a:bodyPr anchor="t"/>
          <a:lstStyle/>
          <a:p>
            <a:pPr algn="l" defTabSz="676909">
              <a:lnSpc>
                <a:spcPts val="6500"/>
              </a:lnSpc>
              <a:defRPr sz="8118"/>
            </a:pPr>
            <a:r>
              <a:t>Dios desea</a:t>
            </a:r>
            <a:r>
              <a:rPr sz="5904"/>
              <a:t> que la </a:t>
            </a:r>
            <a:r>
              <a:t>mente se renueve</a:t>
            </a:r>
          </a:p>
        </p:txBody>
      </p:sp>
      <p:sp>
        <p:nvSpPr>
          <p:cNvPr id="348" name="—Nuestra Elavada Vocacion, 108 (1901). {1MCP 49.3}"/>
          <p:cNvSpPr txBox="1"/>
          <p:nvPr/>
        </p:nvSpPr>
        <p:spPr>
          <a:xfrm>
            <a:off x="3105575" y="12775102"/>
            <a:ext cx="1929731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—Nuestra Elavada Vocacion, 108 (1901)</a:t>
            </a:r>
            <a:r>
              <a:rPr>
                <a:solidFill>
                  <a:srgbClr val="000000"/>
                </a:solidFill>
              </a:rPr>
              <a:t>. </a:t>
            </a:r>
            <a:r>
              <a:rPr sz="1100">
                <a:solidFill>
                  <a:srgbClr val="BB146E"/>
                </a:solidFill>
              </a:rPr>
              <a:t>{1MCP 49.3}</a:t>
            </a:r>
          </a:p>
        </p:txBody>
      </p:sp>
      <p:sp>
        <p:nvSpPr>
          <p:cNvPr id="349" name="El Señor quiere que la mente sea renovada, y que el corazón sea lleno de los tesoros de verdad."/>
          <p:cNvSpPr txBox="1"/>
          <p:nvPr/>
        </p:nvSpPr>
        <p:spPr>
          <a:xfrm>
            <a:off x="6144096" y="10240385"/>
            <a:ext cx="16475296" cy="182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300"/>
            </a:pPr>
            <a:r>
              <a:rPr sz="6000" b="1">
                <a:latin typeface="Times New Roman"/>
                <a:ea typeface="Times New Roman"/>
                <a:cs typeface="Times New Roman"/>
                <a:sym typeface="Times New Roman"/>
              </a:rPr>
              <a:t>El Señor quiere que la mente sea renovada, y que el corazón sea lleno de los tesoros de verdad</a:t>
            </a:r>
            <a:r>
              <a:t>.</a:t>
            </a:r>
          </a:p>
        </p:txBody>
      </p:sp>
      <p:sp>
        <p:nvSpPr>
          <p:cNvPr id="350" name="La escoria de los principios y las prácticas dudosos, debe ser barrida."/>
          <p:cNvSpPr/>
          <p:nvPr/>
        </p:nvSpPr>
        <p:spPr>
          <a:xfrm>
            <a:off x="7602518" y="1910750"/>
            <a:ext cx="13835082" cy="81477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4900">
                <a:effectLst>
                  <a:outerShdw blurRad="25400" dist="23998" dir="2700000" rotWithShape="0">
                    <a:srgbClr val="000000">
                      <a:alpha val="31034"/>
                    </a:srgbClr>
                  </a:outerShdw>
                </a:effectLst>
              </a:defRPr>
            </a:pPr>
            <a:endParaRPr lang="es-ES" sz="5300" b="1" dirty="0">
              <a:latin typeface="Helvetica"/>
              <a:ea typeface="Helvetica"/>
              <a:cs typeface="Helvetica"/>
              <a:sym typeface="Helvetica"/>
            </a:endParaRPr>
          </a:p>
          <a:p>
            <a:pPr>
              <a:defRPr sz="4900">
                <a:effectLst>
                  <a:outerShdw blurRad="25400" dist="23998" dir="2700000" rotWithShape="0">
                    <a:srgbClr val="000000">
                      <a:alpha val="31034"/>
                    </a:srgbClr>
                  </a:outerShdw>
                </a:effectLst>
              </a:defRPr>
            </a:pPr>
            <a:r>
              <a:rPr sz="5300" b="1" dirty="0">
                <a:latin typeface="Helvetica"/>
                <a:ea typeface="Helvetica"/>
                <a:cs typeface="Helvetica"/>
                <a:sym typeface="Helvetica"/>
              </a:rPr>
              <a:t>La</a:t>
            </a:r>
            <a:endParaRPr lang="es-ES" sz="5300" b="1" dirty="0">
              <a:latin typeface="Helvetica"/>
              <a:ea typeface="Helvetica"/>
              <a:cs typeface="Helvetica"/>
              <a:sym typeface="Helvetica"/>
            </a:endParaRPr>
          </a:p>
          <a:p>
            <a:pPr>
              <a:defRPr sz="4900">
                <a:effectLst>
                  <a:outerShdw blurRad="25400" dist="23998" dir="2700000" rotWithShape="0">
                    <a:srgbClr val="000000">
                      <a:alpha val="31034"/>
                    </a:srgbClr>
                  </a:outerShdw>
                </a:effectLst>
              </a:defRPr>
            </a:pPr>
            <a:r>
              <a:rPr sz="5300" b="1" dirty="0">
                <a:latin typeface="Helvetica"/>
                <a:ea typeface="Helvetica"/>
                <a:cs typeface="Helvetica"/>
                <a:sym typeface="Helvetica"/>
              </a:rPr>
              <a:t> </a:t>
            </a:r>
            <a:r>
              <a:rPr sz="6600" b="1" dirty="0" err="1">
                <a:latin typeface="Helvetica"/>
                <a:ea typeface="Helvetica"/>
                <a:cs typeface="Helvetica"/>
                <a:sym typeface="Helvetica"/>
              </a:rPr>
              <a:t>escoria</a:t>
            </a:r>
            <a:r>
              <a:rPr sz="5300" b="1" dirty="0">
                <a:latin typeface="Helvetica"/>
                <a:ea typeface="Helvetica"/>
                <a:cs typeface="Helvetica"/>
                <a:sym typeface="Helvetica"/>
              </a:rPr>
              <a:t> </a:t>
            </a:r>
            <a:r>
              <a:rPr sz="3600" dirty="0"/>
              <a:t>de los</a:t>
            </a:r>
            <a:endParaRPr lang="es-ES" sz="3600" dirty="0"/>
          </a:p>
          <a:p>
            <a:pPr>
              <a:defRPr sz="4900">
                <a:effectLst>
                  <a:outerShdw blurRad="25400" dist="23998" dir="2700000" rotWithShape="0">
                    <a:srgbClr val="000000">
                      <a:alpha val="31034"/>
                    </a:srgbClr>
                  </a:outerShdw>
                </a:effectLst>
              </a:defRPr>
            </a:pPr>
            <a:r>
              <a:rPr sz="6600" b="1" dirty="0" err="1">
                <a:effectLst>
                  <a:outerShdw blurRad="25400" dist="23998" dir="2700000" rotWithShape="0">
                    <a:srgbClr val="000000">
                      <a:alpha val="31034"/>
                    </a:srgbClr>
                  </a:outerShdw>
                </a:effectLst>
                <a:latin typeface="Helvetica"/>
                <a:sym typeface="Helvetica"/>
              </a:rPr>
              <a:t>principios</a:t>
            </a:r>
            <a:r>
              <a:rPr sz="5300" b="1" dirty="0">
                <a:latin typeface="Helvetica"/>
                <a:ea typeface="Helvetica"/>
                <a:cs typeface="Helvetica"/>
                <a:sym typeface="Helvetica"/>
              </a:rPr>
              <a:t> </a:t>
            </a:r>
            <a:r>
              <a:rPr sz="3800" dirty="0"/>
              <a:t>y las</a:t>
            </a:r>
            <a:endParaRPr lang="es-ES" sz="3800" dirty="0"/>
          </a:p>
          <a:p>
            <a:pPr>
              <a:defRPr sz="4900">
                <a:effectLst>
                  <a:outerShdw blurRad="25400" dist="23998" dir="2700000" rotWithShape="0">
                    <a:srgbClr val="000000">
                      <a:alpha val="31034"/>
                    </a:srgbClr>
                  </a:outerShdw>
                </a:effectLst>
              </a:defRPr>
            </a:pPr>
            <a:r>
              <a:rPr sz="6600" b="1" dirty="0" err="1">
                <a:effectLst>
                  <a:outerShdw blurRad="25400" dist="23998" dir="2700000" rotWithShape="0">
                    <a:srgbClr val="000000">
                      <a:alpha val="31034"/>
                    </a:srgbClr>
                  </a:outerShdw>
                </a:effectLst>
                <a:latin typeface="Helvetica"/>
                <a:sym typeface="Helvetica"/>
              </a:rPr>
              <a:t>prácticas</a:t>
            </a:r>
            <a:r>
              <a:rPr sz="6600" b="1" dirty="0">
                <a:effectLst>
                  <a:outerShdw blurRad="25400" dist="23998" dir="2700000" rotWithShape="0">
                    <a:srgbClr val="000000">
                      <a:alpha val="31034"/>
                    </a:srgbClr>
                  </a:outerShdw>
                </a:effectLst>
                <a:latin typeface="Helvetica"/>
                <a:sym typeface="Helvetica"/>
              </a:rPr>
              <a:t> </a:t>
            </a:r>
            <a:r>
              <a:rPr sz="6600" b="1" dirty="0" err="1">
                <a:effectLst>
                  <a:outerShdw blurRad="25400" dist="23998" dir="2700000" rotWithShape="0">
                    <a:srgbClr val="000000">
                      <a:alpha val="31034"/>
                    </a:srgbClr>
                  </a:outerShdw>
                </a:effectLst>
                <a:latin typeface="Helvetica"/>
                <a:sym typeface="Helvetica"/>
              </a:rPr>
              <a:t>dudo</a:t>
            </a:r>
            <a:r>
              <a:rPr sz="5300" b="1" dirty="0" err="1">
                <a:latin typeface="Helvetica"/>
                <a:ea typeface="Helvetica"/>
                <a:cs typeface="Helvetica"/>
                <a:sym typeface="Helvetica"/>
              </a:rPr>
              <a:t>sos</a:t>
            </a:r>
            <a:r>
              <a:rPr sz="5300" b="1" dirty="0">
                <a:latin typeface="Helvetica"/>
                <a:ea typeface="Helvetica"/>
                <a:cs typeface="Helvetica"/>
                <a:sym typeface="Helvetica"/>
              </a:rPr>
              <a:t>,</a:t>
            </a:r>
            <a:endParaRPr lang="es-ES" sz="5300" b="1" dirty="0">
              <a:latin typeface="Helvetica"/>
              <a:ea typeface="Helvetica"/>
              <a:cs typeface="Helvetica"/>
              <a:sym typeface="Helvetica"/>
            </a:endParaRPr>
          </a:p>
          <a:p>
            <a:pPr>
              <a:defRPr sz="4900">
                <a:effectLst>
                  <a:outerShdw blurRad="25400" dist="23998" dir="2700000" rotWithShape="0">
                    <a:srgbClr val="000000">
                      <a:alpha val="31034"/>
                    </a:srgbClr>
                  </a:outerShdw>
                </a:effectLst>
              </a:defRPr>
            </a:pPr>
            <a:r>
              <a:rPr sz="5300" b="1" dirty="0">
                <a:latin typeface="Helvetica"/>
                <a:ea typeface="Helvetica"/>
                <a:cs typeface="Helvetica"/>
                <a:sym typeface="Helvetica"/>
              </a:rPr>
              <a:t>debe ser </a:t>
            </a:r>
            <a:r>
              <a:rPr sz="6600" b="1" dirty="0" err="1">
                <a:effectLst>
                  <a:outerShdw blurRad="25400" dist="23998" dir="2700000" rotWithShape="0">
                    <a:srgbClr val="000000">
                      <a:alpha val="31034"/>
                    </a:srgbClr>
                  </a:outerShdw>
                </a:effectLst>
                <a:latin typeface="Helvetica"/>
                <a:sym typeface="Helvetica"/>
              </a:rPr>
              <a:t>barrida</a:t>
            </a:r>
            <a:r>
              <a:rPr sz="5300" b="1" dirty="0">
                <a:latin typeface="Helvetica"/>
                <a:ea typeface="Helvetica"/>
                <a:cs typeface="Helvetica"/>
                <a:sym typeface="Helvetica"/>
              </a:rPr>
              <a:t>. </a:t>
            </a:r>
          </a:p>
        </p:txBody>
      </p:sp>
      <p:pic>
        <p:nvPicPr>
          <p:cNvPr id="351" name="Galería de imágenes" descr="Galería de imágenes"/>
          <p:cNvPicPr>
            <a:picLocks noChangeAspect="1"/>
          </p:cNvPicPr>
          <p:nvPr/>
        </p:nvPicPr>
        <p:blipFill>
          <a:blip r:embed="rId2"/>
          <a:srcRect t="9101" b="9101"/>
          <a:stretch>
            <a:fillRect/>
          </a:stretch>
        </p:blipFill>
        <p:spPr>
          <a:xfrm>
            <a:off x="-125070" y="3769467"/>
            <a:ext cx="8780786" cy="8474646"/>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ratar juiciosamente con las diferentes mentes"/>
          <p:cNvSpPr txBox="1">
            <a:spLocks noGrp="1"/>
          </p:cNvSpPr>
          <p:nvPr>
            <p:ph type="title"/>
          </p:nvPr>
        </p:nvSpPr>
        <p:spPr>
          <a:xfrm>
            <a:off x="2449844" y="983848"/>
            <a:ext cx="19484312" cy="1231258"/>
          </a:xfrm>
          <a:prstGeom prst="rect">
            <a:avLst/>
          </a:prstGeom>
        </p:spPr>
        <p:txBody>
          <a:bodyPr anchor="t"/>
          <a:lstStyle>
            <a:lvl1pPr algn="l" defTabSz="487044">
              <a:lnSpc>
                <a:spcPts val="4700"/>
              </a:lnSpc>
              <a:defRPr sz="5840"/>
            </a:lvl1pPr>
          </a:lstStyle>
          <a:p>
            <a:r>
              <a:t>Tratar juiciosamente con las diferentes mentes</a:t>
            </a:r>
          </a:p>
        </p:txBody>
      </p:sp>
      <p:sp>
        <p:nvSpPr>
          <p:cNvPr id="354" name="Testimonies for the Church 4:69 (1876). {1MCP 49.4}"/>
          <p:cNvSpPr txBox="1"/>
          <p:nvPr/>
        </p:nvSpPr>
        <p:spPr>
          <a:xfrm>
            <a:off x="3105575" y="12623184"/>
            <a:ext cx="1929731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a:lvl1pPr>
          </a:lstStyle>
          <a:p>
            <a:r>
              <a:t>Testimonies for the Church 4:69 (1876). {1MCP 49.4}</a:t>
            </a:r>
          </a:p>
        </p:txBody>
      </p:sp>
      <p:sp>
        <p:nvSpPr>
          <p:cNvPr id="355" name="Todos necesitamos estudiar el carácter y las maneras para poder conocer cómo tratar juiciosamente con las diferentes mentes, para poder usar nuestras mejores capacidades para ayudarlas a llegar a una comprensión correcta de la Palabra de Dios y a una ver"/>
          <p:cNvSpPr txBox="1"/>
          <p:nvPr/>
        </p:nvSpPr>
        <p:spPr>
          <a:xfrm>
            <a:off x="3889244" y="3443902"/>
            <a:ext cx="17366287" cy="5327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300"/>
            </a:pPr>
            <a:r>
              <a:rPr sz="6000" b="1">
                <a:latin typeface="Times New Roman"/>
                <a:ea typeface="Times New Roman"/>
                <a:cs typeface="Times New Roman"/>
                <a:sym typeface="Times New Roman"/>
              </a:rPr>
              <a:t>Todos necesitamos estudiar el carácter y las maneras para poder conocer cómo tratar juiciosamente con las diferentes mentes, para poder usar nuestras mejores capacidades para ayudarlas a llegar a una comprensión correcta de la Palabra de Dios y a una verdadera vida cristiana</a:t>
            </a:r>
            <a:r>
              <a:rPr sz="5500" b="1">
                <a:latin typeface="Times New Roman"/>
                <a:ea typeface="Times New Roman"/>
                <a:cs typeface="Times New Roman"/>
                <a:sym typeface="Times New Roman"/>
              </a:rPr>
              <a:t>.</a:t>
            </a:r>
          </a:p>
        </p:txBody>
      </p:sp>
      <p:sp>
        <p:nvSpPr>
          <p:cNvPr id="356" name="Si uno está vacilando bajo la tentación, su caso necesita ser tomado cuidadosamente y atendido sabiamente; pues sus intereses eternos están en juego, y las palabras y los actos de quienes trabajan por él pueden ser un sabor de vida para vida o de muerte "/>
          <p:cNvSpPr txBox="1"/>
          <p:nvPr/>
        </p:nvSpPr>
        <p:spPr>
          <a:xfrm>
            <a:off x="533400" y="9367505"/>
            <a:ext cx="23266400" cy="281102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500"/>
            </a:pPr>
            <a:r>
              <a:rPr sz="4400" b="1" dirty="0">
                <a:latin typeface="Helvetica Neue" panose="02000503000000020004" pitchFamily="2" charset="0"/>
                <a:ea typeface="Helvetica Neue" panose="02000503000000020004" pitchFamily="2" charset="0"/>
                <a:cs typeface="Helvetica Neue" panose="02000503000000020004" pitchFamily="2" charset="0"/>
              </a:rPr>
              <a:t>Si uno </a:t>
            </a:r>
            <a:r>
              <a:rPr sz="4400" b="1" dirty="0" err="1">
                <a:latin typeface="Helvetica Neue" panose="02000503000000020004" pitchFamily="2" charset="0"/>
                <a:ea typeface="Helvetica Neue" panose="02000503000000020004" pitchFamily="2" charset="0"/>
                <a:cs typeface="Helvetica Neue" panose="02000503000000020004" pitchFamily="2" charset="0"/>
              </a:rPr>
              <a:t>está</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vacilando</a:t>
            </a:r>
            <a:r>
              <a:rPr sz="4400" b="1" dirty="0">
                <a:latin typeface="Helvetica Neue" panose="02000503000000020004" pitchFamily="2" charset="0"/>
                <a:ea typeface="Helvetica Neue" panose="02000503000000020004" pitchFamily="2" charset="0"/>
                <a:cs typeface="Helvetica Neue" panose="02000503000000020004" pitchFamily="2" charset="0"/>
              </a:rPr>
              <a:t> bajo la </a:t>
            </a:r>
            <a:r>
              <a:rPr sz="4400" b="1" dirty="0" err="1">
                <a:latin typeface="Helvetica Neue" panose="02000503000000020004" pitchFamily="2" charset="0"/>
                <a:ea typeface="Helvetica Neue" panose="02000503000000020004" pitchFamily="2" charset="0"/>
                <a:cs typeface="Helvetica Neue" panose="02000503000000020004" pitchFamily="2" charset="0"/>
              </a:rPr>
              <a:t>tentación</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su</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caso</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necesita</a:t>
            </a:r>
            <a:r>
              <a:rPr sz="4400" b="1" dirty="0">
                <a:latin typeface="Helvetica Neue" panose="02000503000000020004" pitchFamily="2" charset="0"/>
                <a:ea typeface="Helvetica Neue" panose="02000503000000020004" pitchFamily="2" charset="0"/>
                <a:cs typeface="Helvetica Neue" panose="02000503000000020004" pitchFamily="2" charset="0"/>
              </a:rPr>
              <a:t> ser </a:t>
            </a:r>
            <a:r>
              <a:rPr sz="4400" b="1" dirty="0" err="1">
                <a:latin typeface="Helvetica Neue" panose="02000503000000020004" pitchFamily="2" charset="0"/>
                <a:ea typeface="Helvetica Neue" panose="02000503000000020004" pitchFamily="2" charset="0"/>
                <a:cs typeface="Helvetica Neue" panose="02000503000000020004" pitchFamily="2" charset="0"/>
              </a:rPr>
              <a:t>tomado</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cuidadosamente</a:t>
            </a:r>
            <a:r>
              <a:rPr sz="4400" b="1" dirty="0">
                <a:latin typeface="Helvetica Neue" panose="02000503000000020004" pitchFamily="2" charset="0"/>
                <a:ea typeface="Helvetica Neue" panose="02000503000000020004" pitchFamily="2" charset="0"/>
                <a:cs typeface="Helvetica Neue" panose="02000503000000020004" pitchFamily="2" charset="0"/>
              </a:rPr>
              <a:t> y </a:t>
            </a:r>
            <a:r>
              <a:rPr sz="4400" b="1" dirty="0" err="1">
                <a:latin typeface="Helvetica Neue" panose="02000503000000020004" pitchFamily="2" charset="0"/>
                <a:ea typeface="Helvetica Neue" panose="02000503000000020004" pitchFamily="2" charset="0"/>
                <a:cs typeface="Helvetica Neue" panose="02000503000000020004" pitchFamily="2" charset="0"/>
              </a:rPr>
              <a:t>atendido</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sabiamente</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pues</a:t>
            </a:r>
            <a:r>
              <a:rPr sz="4400" b="1" dirty="0">
                <a:latin typeface="Helvetica Neue" panose="02000503000000020004" pitchFamily="2" charset="0"/>
                <a:ea typeface="Helvetica Neue" panose="02000503000000020004" pitchFamily="2" charset="0"/>
                <a:cs typeface="Helvetica Neue" panose="02000503000000020004" pitchFamily="2" charset="0"/>
              </a:rPr>
              <a:t> sus </a:t>
            </a:r>
            <a:r>
              <a:rPr sz="4400" b="1" dirty="0" err="1">
                <a:latin typeface="Helvetica Neue" panose="02000503000000020004" pitchFamily="2" charset="0"/>
                <a:ea typeface="Helvetica Neue" panose="02000503000000020004" pitchFamily="2" charset="0"/>
                <a:cs typeface="Helvetica Neue" panose="02000503000000020004" pitchFamily="2" charset="0"/>
              </a:rPr>
              <a:t>intereses</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eternos</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están</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en</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juego</a:t>
            </a:r>
            <a:r>
              <a:rPr sz="4400" b="1" dirty="0">
                <a:latin typeface="Helvetica Neue" panose="02000503000000020004" pitchFamily="2" charset="0"/>
                <a:ea typeface="Helvetica Neue" panose="02000503000000020004" pitchFamily="2" charset="0"/>
                <a:cs typeface="Helvetica Neue" panose="02000503000000020004" pitchFamily="2" charset="0"/>
              </a:rPr>
              <a:t>, y las palabras y los </a:t>
            </a:r>
            <a:r>
              <a:rPr sz="4400" b="1" dirty="0" err="1">
                <a:latin typeface="Helvetica Neue" panose="02000503000000020004" pitchFamily="2" charset="0"/>
                <a:ea typeface="Helvetica Neue" panose="02000503000000020004" pitchFamily="2" charset="0"/>
                <a:cs typeface="Helvetica Neue" panose="02000503000000020004" pitchFamily="2" charset="0"/>
              </a:rPr>
              <a:t>actos</a:t>
            </a:r>
            <a:r>
              <a:rPr sz="4400" b="1" dirty="0">
                <a:latin typeface="Helvetica Neue" panose="02000503000000020004" pitchFamily="2" charset="0"/>
                <a:ea typeface="Helvetica Neue" panose="02000503000000020004" pitchFamily="2" charset="0"/>
                <a:cs typeface="Helvetica Neue" panose="02000503000000020004" pitchFamily="2" charset="0"/>
              </a:rPr>
              <a:t> de </a:t>
            </a:r>
            <a:r>
              <a:rPr sz="4400" b="1" dirty="0" err="1">
                <a:latin typeface="Helvetica Neue" panose="02000503000000020004" pitchFamily="2" charset="0"/>
                <a:ea typeface="Helvetica Neue" panose="02000503000000020004" pitchFamily="2" charset="0"/>
                <a:cs typeface="Helvetica Neue" panose="02000503000000020004" pitchFamily="2" charset="0"/>
              </a:rPr>
              <a:t>quienes</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trabajan</a:t>
            </a:r>
            <a:r>
              <a:rPr sz="4400" b="1" dirty="0">
                <a:latin typeface="Helvetica Neue" panose="02000503000000020004" pitchFamily="2" charset="0"/>
                <a:ea typeface="Helvetica Neue" panose="02000503000000020004" pitchFamily="2" charset="0"/>
                <a:cs typeface="Helvetica Neue" panose="02000503000000020004" pitchFamily="2" charset="0"/>
              </a:rPr>
              <a:t> por </a:t>
            </a:r>
            <a:r>
              <a:rPr sz="4400" b="1" dirty="0" err="1">
                <a:latin typeface="Helvetica Neue" panose="02000503000000020004" pitchFamily="2" charset="0"/>
                <a:ea typeface="Helvetica Neue" panose="02000503000000020004" pitchFamily="2" charset="0"/>
                <a:cs typeface="Helvetica Neue" panose="02000503000000020004" pitchFamily="2" charset="0"/>
              </a:rPr>
              <a:t>él</a:t>
            </a:r>
            <a:r>
              <a:rPr sz="4400" b="1" dirty="0">
                <a:latin typeface="Helvetica Neue" panose="02000503000000020004" pitchFamily="2" charset="0"/>
                <a:ea typeface="Helvetica Neue" panose="02000503000000020004" pitchFamily="2" charset="0"/>
                <a:cs typeface="Helvetica Neue" panose="02000503000000020004" pitchFamily="2" charset="0"/>
              </a:rPr>
              <a:t> </a:t>
            </a:r>
            <a:r>
              <a:rPr sz="4400" b="1" dirty="0" err="1">
                <a:latin typeface="Helvetica Neue" panose="02000503000000020004" pitchFamily="2" charset="0"/>
                <a:ea typeface="Helvetica Neue" panose="02000503000000020004" pitchFamily="2" charset="0"/>
                <a:cs typeface="Helvetica Neue" panose="02000503000000020004" pitchFamily="2" charset="0"/>
              </a:rPr>
              <a:t>pueden</a:t>
            </a:r>
            <a:r>
              <a:rPr sz="4400" b="1" dirty="0">
                <a:latin typeface="Helvetica Neue" panose="02000503000000020004" pitchFamily="2" charset="0"/>
                <a:ea typeface="Helvetica Neue" panose="02000503000000020004" pitchFamily="2" charset="0"/>
                <a:cs typeface="Helvetica Neue" panose="02000503000000020004" pitchFamily="2" charset="0"/>
              </a:rPr>
              <a:t> ser un </a:t>
            </a:r>
            <a:r>
              <a:rPr sz="4400" b="1" dirty="0" err="1">
                <a:latin typeface="Helvetica Neue" panose="02000503000000020004" pitchFamily="2" charset="0"/>
                <a:ea typeface="Helvetica Neue" panose="02000503000000020004" pitchFamily="2" charset="0"/>
                <a:cs typeface="Helvetica Neue" panose="02000503000000020004" pitchFamily="2" charset="0"/>
              </a:rPr>
              <a:t>sabor</a:t>
            </a:r>
            <a:r>
              <a:rPr sz="4400" b="1" dirty="0">
                <a:latin typeface="Helvetica Neue" panose="02000503000000020004" pitchFamily="2" charset="0"/>
                <a:ea typeface="Helvetica Neue" panose="02000503000000020004" pitchFamily="2" charset="0"/>
                <a:cs typeface="Helvetica Neue" panose="02000503000000020004" pitchFamily="2" charset="0"/>
              </a:rPr>
              <a:t> de </a:t>
            </a:r>
            <a:r>
              <a:rPr sz="4400" b="1" dirty="0" err="1">
                <a:latin typeface="Helvetica Neue" panose="02000503000000020004" pitchFamily="2" charset="0"/>
                <a:ea typeface="Helvetica Neue" panose="02000503000000020004" pitchFamily="2" charset="0"/>
                <a:cs typeface="Helvetica Neue" panose="02000503000000020004" pitchFamily="2" charset="0"/>
              </a:rPr>
              <a:t>vida</a:t>
            </a:r>
            <a:r>
              <a:rPr sz="4400" b="1" dirty="0">
                <a:latin typeface="Helvetica Neue" panose="02000503000000020004" pitchFamily="2" charset="0"/>
                <a:ea typeface="Helvetica Neue" panose="02000503000000020004" pitchFamily="2" charset="0"/>
                <a:cs typeface="Helvetica Neue" panose="02000503000000020004" pitchFamily="2" charset="0"/>
              </a:rPr>
              <a:t> para </a:t>
            </a:r>
            <a:r>
              <a:rPr sz="4400" b="1" dirty="0" err="1">
                <a:latin typeface="Helvetica Neue" panose="02000503000000020004" pitchFamily="2" charset="0"/>
                <a:ea typeface="Helvetica Neue" panose="02000503000000020004" pitchFamily="2" charset="0"/>
                <a:cs typeface="Helvetica Neue" panose="02000503000000020004" pitchFamily="2" charset="0"/>
              </a:rPr>
              <a:t>vida</a:t>
            </a:r>
            <a:r>
              <a:rPr sz="4400" b="1" dirty="0">
                <a:latin typeface="Helvetica Neue" panose="02000503000000020004" pitchFamily="2" charset="0"/>
                <a:ea typeface="Helvetica Neue" panose="02000503000000020004" pitchFamily="2" charset="0"/>
                <a:cs typeface="Helvetica Neue" panose="02000503000000020004" pitchFamily="2" charset="0"/>
              </a:rPr>
              <a:t> o de </a:t>
            </a:r>
            <a:r>
              <a:rPr sz="4400" b="1" dirty="0" err="1">
                <a:latin typeface="Helvetica Neue" panose="02000503000000020004" pitchFamily="2" charset="0"/>
                <a:ea typeface="Helvetica Neue" panose="02000503000000020004" pitchFamily="2" charset="0"/>
                <a:cs typeface="Helvetica Neue" panose="02000503000000020004" pitchFamily="2" charset="0"/>
              </a:rPr>
              <a:t>muerte</a:t>
            </a:r>
            <a:r>
              <a:rPr sz="4400" b="1" dirty="0">
                <a:latin typeface="Helvetica Neue" panose="02000503000000020004" pitchFamily="2" charset="0"/>
                <a:ea typeface="Helvetica Neue" panose="02000503000000020004" pitchFamily="2" charset="0"/>
                <a:cs typeface="Helvetica Neue" panose="02000503000000020004" pitchFamily="2" charset="0"/>
              </a:rPr>
              <a:t> para muerte</a:t>
            </a:r>
            <a:r>
              <a:rPr b="1" dirty="0">
                <a:latin typeface="Helvetica Neue" panose="02000503000000020004" pitchFamily="2" charset="0"/>
                <a:ea typeface="Helvetica Neue" panose="02000503000000020004" pitchFamily="2" charset="0"/>
                <a:cs typeface="Helvetica Neue" panose="02000503000000020004" pitchFamily="2" charset="0"/>
              </a:rPr>
              <a:t>.</a:t>
            </a:r>
            <a:r>
              <a:rPr sz="1100" b="1" dirty="0">
                <a:solidFill>
                  <a:srgbClr val="BB146E"/>
                </a:solidFill>
                <a:latin typeface="Helvetica Neue" panose="02000503000000020004" pitchFamily="2" charset="0"/>
                <a:ea typeface="Helvetica Neue" panose="02000503000000020004" pitchFamily="2" charset="0"/>
                <a:cs typeface="Helvetica Neue" panose="02000503000000020004" pitchFamily="2" charset="0"/>
              </a:rPr>
              <a:t>9.3}</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or lo tanto, si comemos o bebemos, o si hacemos cualquier otra cosa, hagámoslo todo para gloria de Dios."/>
          <p:cNvSpPr txBox="1">
            <a:spLocks noGrp="1"/>
          </p:cNvSpPr>
          <p:nvPr>
            <p:ph type="body" sz="half" idx="1"/>
          </p:nvPr>
        </p:nvSpPr>
        <p:spPr>
          <a:xfrm>
            <a:off x="763768" y="903299"/>
            <a:ext cx="18430447" cy="5291978"/>
          </a:xfrm>
          <a:prstGeom prst="rect">
            <a:avLst/>
          </a:prstGeom>
        </p:spPr>
        <p:txBody>
          <a:bodyPr anchor="t"/>
          <a:lstStyle/>
          <a:p>
            <a:pPr marL="0" indent="0" defTabSz="784225">
              <a:spcBef>
                <a:spcPts val="3200"/>
              </a:spcBef>
              <a:buSzTx/>
              <a:buNone/>
              <a:defRPr sz="6935" b="1" i="1">
                <a:latin typeface="Times New Roman"/>
                <a:ea typeface="Times New Roman"/>
                <a:cs typeface="Times New Roman"/>
                <a:sym typeface="Times New Roman"/>
              </a:defRPr>
            </a:pPr>
            <a:r>
              <a:rPr b="0" i="0">
                <a:latin typeface="Helvetica Neue"/>
                <a:ea typeface="Helvetica Neue"/>
                <a:cs typeface="Helvetica Neue"/>
                <a:sym typeface="Helvetica Neue"/>
              </a:rPr>
              <a:t>Por lo tanto, </a:t>
            </a:r>
            <a:r>
              <a:rPr sz="8455" i="0">
                <a:latin typeface="Helvetica Neue"/>
                <a:ea typeface="Helvetica Neue"/>
                <a:cs typeface="Helvetica Neue"/>
                <a:sym typeface="Helvetica Neue"/>
              </a:rPr>
              <a:t>si comemos</a:t>
            </a:r>
            <a:r>
              <a:rPr sz="5795" b="0" i="0">
                <a:latin typeface="Helvetica Neue"/>
                <a:ea typeface="Helvetica Neue"/>
                <a:cs typeface="Helvetica Neue"/>
                <a:sym typeface="Helvetica Neue"/>
              </a:rPr>
              <a:t> o </a:t>
            </a:r>
            <a:r>
              <a:rPr sz="8455" i="0">
                <a:latin typeface="Helvetica Neue"/>
                <a:ea typeface="Helvetica Neue"/>
                <a:cs typeface="Helvetica Neue"/>
                <a:sym typeface="Helvetica Neue"/>
              </a:rPr>
              <a:t>bebemos</a:t>
            </a:r>
            <a:r>
              <a:rPr sz="5985" i="0">
                <a:latin typeface="Helvetica Neue"/>
                <a:ea typeface="Helvetica Neue"/>
                <a:cs typeface="Helvetica Neue"/>
                <a:sym typeface="Helvetica Neue"/>
              </a:rPr>
              <a:t>, o </a:t>
            </a:r>
            <a:r>
              <a:rPr sz="8455" i="0">
                <a:latin typeface="Helvetica Neue"/>
                <a:ea typeface="Helvetica Neue"/>
                <a:cs typeface="Helvetica Neue"/>
                <a:sym typeface="Helvetica Neue"/>
              </a:rPr>
              <a:t>si hacemos cualquier otra cosa, hagámoslo todo para gloria </a:t>
            </a:r>
            <a:r>
              <a:rPr sz="5605" b="0" i="0">
                <a:latin typeface="Helvetica Neue"/>
                <a:ea typeface="Helvetica Neue"/>
                <a:cs typeface="Helvetica Neue"/>
                <a:sym typeface="Helvetica Neue"/>
              </a:rPr>
              <a:t>de </a:t>
            </a:r>
            <a:r>
              <a:rPr sz="8455" i="0">
                <a:latin typeface="Helvetica Neue"/>
                <a:ea typeface="Helvetica Neue"/>
                <a:cs typeface="Helvetica Neue"/>
                <a:sym typeface="Helvetica Neue"/>
              </a:rPr>
              <a:t>Dios.</a:t>
            </a:r>
          </a:p>
        </p:txBody>
      </p:sp>
      <p:sp>
        <p:nvSpPr>
          <p:cNvPr id="141" name="Colosenses 2:10.—Carta 117, 1901. {1MCP 41.1}"/>
          <p:cNvSpPr txBox="1"/>
          <p:nvPr/>
        </p:nvSpPr>
        <p:spPr>
          <a:xfrm>
            <a:off x="12938888" y="12297128"/>
            <a:ext cx="9318604" cy="1072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spcBef>
                <a:spcPts val="3400"/>
              </a:spcBef>
              <a:defRPr sz="2500">
                <a:latin typeface="Advent Sans Beta"/>
                <a:ea typeface="Advent Sans Beta"/>
                <a:cs typeface="Advent Sans Beta"/>
                <a:sym typeface="Advent Sans Beta"/>
              </a:defRPr>
            </a:lvl1pPr>
          </a:lstStyle>
          <a:p>
            <a:pPr>
              <a:defRPr sz="5600">
                <a:latin typeface="+mn-lt"/>
                <a:ea typeface="+mn-ea"/>
                <a:cs typeface="+mn-cs"/>
                <a:sym typeface="Helvetica Light"/>
              </a:defRPr>
            </a:pPr>
            <a:r>
              <a:rPr sz="2500">
                <a:latin typeface="Advent Sans Beta"/>
                <a:ea typeface="Advent Sans Beta"/>
                <a:cs typeface="Advent Sans Beta"/>
                <a:sym typeface="Advent Sans Beta"/>
              </a:rPr>
              <a:t>Colosenses 2:10.—Carta 117, 1901. {1MCP 41.1}</a:t>
            </a:r>
          </a:p>
        </p:txBody>
      </p:sp>
      <p:pic>
        <p:nvPicPr>
          <p:cNvPr id="142" name="Imagen" descr="Imagen"/>
          <p:cNvPicPr>
            <a:picLocks noChangeAspect="1"/>
          </p:cNvPicPr>
          <p:nvPr/>
        </p:nvPicPr>
        <p:blipFill>
          <a:blip r:embed="rId2"/>
          <a:stretch>
            <a:fillRect/>
          </a:stretch>
        </p:blipFill>
        <p:spPr>
          <a:xfrm>
            <a:off x="13837884" y="595501"/>
            <a:ext cx="10470757" cy="8269047"/>
          </a:xfrm>
          <a:prstGeom prst="rect">
            <a:avLst/>
          </a:prstGeom>
          <a:ln w="12700">
            <a:miter lim="400000"/>
          </a:ln>
        </p:spPr>
      </p:pic>
      <p:sp>
        <p:nvSpPr>
          <p:cNvPr id="143" name="La religión personal se revela por la conducta, las palabras y las acciones. Produce crecimiento hasta que finalmente, la perfección reclama la alabanza del Señor: “Vosotros estáis completos en él”."/>
          <p:cNvSpPr txBox="1"/>
          <p:nvPr/>
        </p:nvSpPr>
        <p:spPr>
          <a:xfrm>
            <a:off x="90989" y="8607698"/>
            <a:ext cx="23871000" cy="3638940"/>
          </a:xfrm>
          <a:prstGeom prst="rect">
            <a:avLst/>
          </a:prstGeom>
          <a:gradFill>
            <a:gsLst>
              <a:gs pos="0">
                <a:srgbClr val="531B93"/>
              </a:gs>
              <a:gs pos="100000">
                <a:srgbClr val="FF8683"/>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nSpc>
                <a:spcPts val="6800"/>
              </a:lnSpc>
              <a:spcBef>
                <a:spcPts val="3400"/>
              </a:spcBef>
              <a:defRPr sz="7300" b="1" i="1">
                <a:effectLst>
                  <a:outerShdw blurRad="12700" dist="25400" dir="18900000" rotWithShape="0">
                    <a:schemeClr val="accent6">
                      <a:hueOff val="10811956"/>
                      <a:satOff val="-58544"/>
                      <a:lumOff val="-9736"/>
                    </a:schemeClr>
                  </a:outerShdw>
                </a:effectLst>
                <a:latin typeface="Times New Roman"/>
                <a:ea typeface="Times New Roman"/>
                <a:cs typeface="Times New Roman"/>
                <a:sym typeface="Times New Roman"/>
              </a:defRPr>
            </a:pPr>
            <a:r>
              <a:rPr sz="6500" i="0">
                <a:latin typeface="Helvetica Neue"/>
                <a:ea typeface="Helvetica Neue"/>
                <a:cs typeface="Helvetica Neue"/>
                <a:sym typeface="Helvetica Neue"/>
              </a:rPr>
              <a:t>La religión personal se revela</a:t>
            </a:r>
            <a:r>
              <a:rPr sz="4500" b="0" i="0">
                <a:latin typeface="Helvetica Neue"/>
                <a:ea typeface="Helvetica Neue"/>
                <a:cs typeface="Helvetica Neue"/>
                <a:sym typeface="Helvetica Neue"/>
              </a:rPr>
              <a:t> por la </a:t>
            </a:r>
            <a:r>
              <a:rPr sz="6500" i="0">
                <a:latin typeface="Helvetica Neue"/>
                <a:ea typeface="Helvetica Neue"/>
                <a:cs typeface="Helvetica Neue"/>
                <a:sym typeface="Helvetica Neue"/>
              </a:rPr>
              <a:t>conducta</a:t>
            </a:r>
            <a:r>
              <a:rPr sz="4500" b="0" i="0">
                <a:latin typeface="Helvetica Neue"/>
                <a:ea typeface="Helvetica Neue"/>
                <a:cs typeface="Helvetica Neue"/>
                <a:sym typeface="Helvetica Neue"/>
              </a:rPr>
              <a:t>, las </a:t>
            </a:r>
            <a:r>
              <a:rPr sz="6500" i="0">
                <a:latin typeface="Helvetica Neue"/>
                <a:ea typeface="Helvetica Neue"/>
                <a:cs typeface="Helvetica Neue"/>
                <a:sym typeface="Helvetica Neue"/>
              </a:rPr>
              <a:t>palabras </a:t>
            </a:r>
            <a:r>
              <a:rPr sz="4500" b="0" i="0">
                <a:latin typeface="Helvetica Neue"/>
                <a:ea typeface="Helvetica Neue"/>
                <a:cs typeface="Helvetica Neue"/>
                <a:sym typeface="Helvetica Neue"/>
              </a:rPr>
              <a:t>y las </a:t>
            </a:r>
            <a:r>
              <a:rPr sz="6500" i="0">
                <a:latin typeface="Helvetica Neue"/>
                <a:ea typeface="Helvetica Neue"/>
                <a:cs typeface="Helvetica Neue"/>
                <a:sym typeface="Helvetica Neue"/>
              </a:rPr>
              <a:t>acciones.</a:t>
            </a:r>
            <a:r>
              <a:rPr sz="8900" i="0">
                <a:latin typeface="Helvetica Neue"/>
                <a:ea typeface="Helvetica Neue"/>
                <a:cs typeface="Helvetica Neue"/>
                <a:sym typeface="Helvetica Neue"/>
              </a:rPr>
              <a:t> </a:t>
            </a:r>
            <a:r>
              <a:rPr sz="5600" b="0" i="0">
                <a:latin typeface="Helvetica Neue"/>
                <a:ea typeface="Helvetica Neue"/>
                <a:cs typeface="Helvetica Neue"/>
                <a:sym typeface="Helvetica Neue"/>
              </a:rPr>
              <a:t>Produce crecimiento hasta que finalmente, la perfección reclama la alabanza del Señor: </a:t>
            </a:r>
            <a:r>
              <a:rPr sz="5600" i="0">
                <a:latin typeface="Helvetica Neue"/>
                <a:ea typeface="Helvetica Neue"/>
                <a:cs typeface="Helvetica Neue"/>
                <a:sym typeface="Helvetica Neue"/>
              </a:rPr>
              <a:t>“Vosotros estáis completos en él”. </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rincipios inflexibles identifican a los discípulos de Jesús"/>
          <p:cNvSpPr txBox="1">
            <a:spLocks noGrp="1"/>
          </p:cNvSpPr>
          <p:nvPr>
            <p:ph type="title"/>
          </p:nvPr>
        </p:nvSpPr>
        <p:spPr>
          <a:xfrm>
            <a:off x="1790700" y="571500"/>
            <a:ext cx="18745422" cy="2071186"/>
          </a:xfrm>
          <a:prstGeom prst="rect">
            <a:avLst/>
          </a:prstGeom>
        </p:spPr>
        <p:txBody>
          <a:bodyPr/>
          <a:lstStyle/>
          <a:p>
            <a:pPr defTabSz="619125">
              <a:lnSpc>
                <a:spcPts val="7400"/>
              </a:lnSpc>
              <a:defRPr sz="6600"/>
            </a:pPr>
            <a:r>
              <a:t>Principios inflexibles identifican</a:t>
            </a:r>
            <a:r>
              <a:rPr sz="4950"/>
              <a:t> a los </a:t>
            </a:r>
            <a:r>
              <a:t>discípulos</a:t>
            </a:r>
            <a:r>
              <a:rPr sz="5250"/>
              <a:t> de </a:t>
            </a:r>
            <a:r>
              <a:t>Jesús</a:t>
            </a:r>
          </a:p>
        </p:txBody>
      </p:sp>
      <p:sp>
        <p:nvSpPr>
          <p:cNvPr id="359" name="Una fidelidad inquebrantable a los principios ha de señalar la conducta de aquellos que se sientan a los pies de Jesús y aprenden de él"/>
          <p:cNvSpPr txBox="1">
            <a:spLocks noGrp="1"/>
          </p:cNvSpPr>
          <p:nvPr>
            <p:ph type="body" sz="half" idx="1"/>
          </p:nvPr>
        </p:nvSpPr>
        <p:spPr>
          <a:xfrm>
            <a:off x="2468879" y="5247544"/>
            <a:ext cx="19087541" cy="3812136"/>
          </a:xfrm>
          <a:prstGeom prst="rect">
            <a:avLst/>
          </a:prstGeom>
        </p:spPr>
        <p:txBody>
          <a:bodyPr anchor="t"/>
          <a:lstStyle/>
          <a:p>
            <a:pPr marL="0" indent="0" algn="ctr" defTabSz="685165">
              <a:lnSpc>
                <a:spcPts val="9700"/>
              </a:lnSpc>
              <a:spcBef>
                <a:spcPts val="2800"/>
              </a:spcBef>
              <a:buSzTx/>
              <a:buNone/>
              <a:defRPr sz="7137"/>
            </a:pPr>
            <a:r>
              <a:rPr sz="8000" b="1" i="1" dirty="0">
                <a:latin typeface="Times New Roman"/>
                <a:ea typeface="Times New Roman"/>
                <a:cs typeface="Times New Roman"/>
                <a:sym typeface="Times New Roman"/>
              </a:rPr>
              <a:t>Una </a:t>
            </a:r>
            <a:r>
              <a:rPr sz="8000" b="1" i="1" dirty="0" err="1">
                <a:latin typeface="Times New Roman"/>
                <a:ea typeface="Times New Roman"/>
                <a:cs typeface="Times New Roman"/>
                <a:sym typeface="Times New Roman"/>
              </a:rPr>
              <a:t>fidelidad</a:t>
            </a:r>
            <a:r>
              <a:rPr sz="8000" b="1" i="1" dirty="0">
                <a:latin typeface="Times New Roman"/>
                <a:ea typeface="Times New Roman"/>
                <a:cs typeface="Times New Roman"/>
                <a:sym typeface="Times New Roman"/>
              </a:rPr>
              <a:t> </a:t>
            </a:r>
            <a:r>
              <a:rPr sz="8000" b="1" i="1" dirty="0" err="1">
                <a:latin typeface="Times New Roman"/>
                <a:ea typeface="Times New Roman"/>
                <a:cs typeface="Times New Roman"/>
                <a:sym typeface="Times New Roman"/>
              </a:rPr>
              <a:t>inquebrantable</a:t>
            </a:r>
            <a:r>
              <a:rPr sz="8000" b="1" i="1" dirty="0">
                <a:latin typeface="Times New Roman"/>
                <a:ea typeface="Times New Roman"/>
                <a:cs typeface="Times New Roman"/>
                <a:sym typeface="Times New Roman"/>
              </a:rPr>
              <a:t> </a:t>
            </a:r>
            <a:r>
              <a:rPr sz="5810" i="1" dirty="0">
                <a:latin typeface="Times New Roman"/>
                <a:ea typeface="Times New Roman"/>
                <a:cs typeface="Times New Roman"/>
                <a:sym typeface="Times New Roman"/>
              </a:rPr>
              <a:t>a los </a:t>
            </a:r>
            <a:r>
              <a:rPr sz="8000" b="1" i="1" dirty="0" err="1">
                <a:latin typeface="Times New Roman"/>
                <a:cs typeface="Times New Roman"/>
                <a:sym typeface="Times New Roman"/>
              </a:rPr>
              <a:t>principios</a:t>
            </a:r>
            <a:r>
              <a:rPr sz="8000" b="1" i="1" dirty="0">
                <a:latin typeface="Times New Roman"/>
                <a:cs typeface="Times New Roman"/>
                <a:sym typeface="Times New Roman"/>
              </a:rPr>
              <a:t> </a:t>
            </a:r>
            <a:r>
              <a:rPr sz="5810" i="1" dirty="0">
                <a:latin typeface="Times New Roman"/>
                <a:cs typeface="Times New Roman"/>
                <a:sym typeface="Times New Roman"/>
              </a:rPr>
              <a:t>ha de </a:t>
            </a:r>
            <a:r>
              <a:rPr sz="8000" b="1" i="1" dirty="0" err="1">
                <a:latin typeface="Times New Roman"/>
                <a:cs typeface="Times New Roman"/>
                <a:sym typeface="Times New Roman"/>
              </a:rPr>
              <a:t>señalar</a:t>
            </a:r>
            <a:r>
              <a:rPr b="1" i="1" dirty="0">
                <a:latin typeface="Times New Roman"/>
                <a:ea typeface="Times New Roman"/>
                <a:cs typeface="Times New Roman"/>
                <a:sym typeface="Times New Roman"/>
              </a:rPr>
              <a:t> </a:t>
            </a:r>
            <a:r>
              <a:rPr sz="5810" i="1" dirty="0">
                <a:latin typeface="Times New Roman"/>
                <a:cs typeface="Times New Roman"/>
                <a:sym typeface="Times New Roman"/>
              </a:rPr>
              <a:t>la </a:t>
            </a:r>
            <a:r>
              <a:rPr sz="8000" b="1" i="1" dirty="0" err="1">
                <a:latin typeface="Times New Roman"/>
                <a:cs typeface="Times New Roman"/>
                <a:sym typeface="Times New Roman"/>
              </a:rPr>
              <a:t>conducta</a:t>
            </a:r>
            <a:r>
              <a:rPr b="1" i="1" dirty="0">
                <a:latin typeface="Times New Roman"/>
                <a:ea typeface="Times New Roman"/>
                <a:cs typeface="Times New Roman"/>
                <a:sym typeface="Times New Roman"/>
              </a:rPr>
              <a:t> </a:t>
            </a:r>
            <a:r>
              <a:rPr sz="5810" i="1" dirty="0">
                <a:latin typeface="Times New Roman"/>
                <a:cs typeface="Times New Roman"/>
                <a:sym typeface="Times New Roman"/>
              </a:rPr>
              <a:t>de</a:t>
            </a:r>
            <a:r>
              <a:rPr b="1" i="1" dirty="0">
                <a:latin typeface="Times New Roman"/>
                <a:ea typeface="Times New Roman"/>
                <a:cs typeface="Times New Roman"/>
                <a:sym typeface="Times New Roman"/>
              </a:rPr>
              <a:t> </a:t>
            </a:r>
            <a:r>
              <a:rPr b="1" i="1" dirty="0" err="1">
                <a:latin typeface="Times New Roman"/>
                <a:ea typeface="Times New Roman"/>
                <a:cs typeface="Times New Roman"/>
                <a:sym typeface="Times New Roman"/>
              </a:rPr>
              <a:t>aquellos</a:t>
            </a:r>
            <a:r>
              <a:rPr b="1" i="1" dirty="0">
                <a:latin typeface="Times New Roman"/>
                <a:ea typeface="Times New Roman"/>
                <a:cs typeface="Times New Roman"/>
                <a:sym typeface="Times New Roman"/>
              </a:rPr>
              <a:t> </a:t>
            </a:r>
            <a:r>
              <a:rPr sz="5810" i="1" dirty="0">
                <a:latin typeface="Times New Roman"/>
                <a:cs typeface="Times New Roman"/>
                <a:sym typeface="Times New Roman"/>
              </a:rPr>
              <a:t>que se </a:t>
            </a:r>
            <a:r>
              <a:rPr b="1" i="1" dirty="0" err="1">
                <a:latin typeface="Times New Roman"/>
                <a:ea typeface="Times New Roman"/>
                <a:cs typeface="Times New Roman"/>
                <a:sym typeface="Times New Roman"/>
              </a:rPr>
              <a:t>sientan</a:t>
            </a:r>
            <a:r>
              <a:rPr b="1" i="1" dirty="0">
                <a:latin typeface="Times New Roman"/>
                <a:ea typeface="Times New Roman"/>
                <a:cs typeface="Times New Roman"/>
                <a:sym typeface="Times New Roman"/>
              </a:rPr>
              <a:t> </a:t>
            </a:r>
            <a:r>
              <a:rPr sz="5478" i="1" dirty="0">
                <a:latin typeface="Times New Roman"/>
                <a:ea typeface="Times New Roman"/>
                <a:cs typeface="Times New Roman"/>
                <a:sym typeface="Times New Roman"/>
              </a:rPr>
              <a:t>a los </a:t>
            </a:r>
            <a:r>
              <a:rPr b="1" i="1" dirty="0">
                <a:latin typeface="Times New Roman"/>
                <a:ea typeface="Times New Roman"/>
                <a:cs typeface="Times New Roman"/>
                <a:sym typeface="Times New Roman"/>
              </a:rPr>
              <a:t>pies</a:t>
            </a:r>
            <a:r>
              <a:rPr sz="5644" i="1" dirty="0">
                <a:latin typeface="Times New Roman"/>
                <a:ea typeface="Times New Roman"/>
                <a:cs typeface="Times New Roman"/>
                <a:sym typeface="Times New Roman"/>
              </a:rPr>
              <a:t> de </a:t>
            </a:r>
            <a:r>
              <a:rPr b="1" i="1" dirty="0">
                <a:latin typeface="Times New Roman"/>
                <a:ea typeface="Times New Roman"/>
                <a:cs typeface="Times New Roman"/>
                <a:sym typeface="Times New Roman"/>
              </a:rPr>
              <a:t>Jesús y </a:t>
            </a:r>
            <a:r>
              <a:rPr b="1" i="1" dirty="0" err="1">
                <a:latin typeface="Times New Roman"/>
                <a:ea typeface="Times New Roman"/>
                <a:cs typeface="Times New Roman"/>
                <a:sym typeface="Times New Roman"/>
              </a:rPr>
              <a:t>aprenden</a:t>
            </a:r>
            <a:r>
              <a:rPr b="1" i="1" dirty="0">
                <a:latin typeface="Times New Roman"/>
                <a:ea typeface="Times New Roman"/>
                <a:cs typeface="Times New Roman"/>
                <a:sym typeface="Times New Roman"/>
              </a:rPr>
              <a:t> </a:t>
            </a:r>
            <a:r>
              <a:rPr sz="5810" i="1" dirty="0">
                <a:latin typeface="Times New Roman"/>
                <a:cs typeface="Times New Roman"/>
                <a:sym typeface="Times New Roman"/>
              </a:rPr>
              <a:t>de</a:t>
            </a:r>
            <a:r>
              <a:rPr b="1" i="1" dirty="0">
                <a:latin typeface="Times New Roman"/>
                <a:ea typeface="Times New Roman"/>
                <a:cs typeface="Times New Roman"/>
                <a:sym typeface="Times New Roman"/>
              </a:rPr>
              <a:t> </a:t>
            </a:r>
            <a:r>
              <a:rPr b="1" i="1" dirty="0" err="1">
                <a:latin typeface="Times New Roman"/>
                <a:ea typeface="Times New Roman"/>
                <a:cs typeface="Times New Roman"/>
                <a:sym typeface="Times New Roman"/>
              </a:rPr>
              <a:t>él</a:t>
            </a:r>
            <a:endParaRPr b="1" i="1" dirty="0">
              <a:latin typeface="Times New Roman"/>
              <a:ea typeface="Times New Roman"/>
              <a:cs typeface="Times New Roman"/>
              <a:sym typeface="Times New Roman"/>
            </a:endParaRPr>
          </a:p>
        </p:txBody>
      </p:sp>
      <p:sp>
        <p:nvSpPr>
          <p:cNvPr id="360" name="———The Review and Herald, 20 de junio de 1882; Nuestra Elavada Vocacion, 162. {1MCP 50.1}"/>
          <p:cNvSpPr txBox="1"/>
          <p:nvPr/>
        </p:nvSpPr>
        <p:spPr>
          <a:xfrm>
            <a:off x="6922472" y="11664539"/>
            <a:ext cx="15294770" cy="2071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r" defTabSz="454025">
              <a:lnSpc>
                <a:spcPts val="4400"/>
              </a:lnSpc>
              <a:spcBef>
                <a:spcPts val="1800"/>
              </a:spcBef>
              <a:defRPr sz="2310"/>
            </a:pPr>
            <a:r>
              <a:t>———The Review and Herald, 20 de junio de 1882; Nuestra Elavada Vocacion, 162. {1MCP 50.1}</a:t>
            </a:r>
          </a:p>
          <a:p>
            <a:pPr algn="r" defTabSz="454025">
              <a:lnSpc>
                <a:spcPts val="4400"/>
              </a:lnSpc>
              <a:spcBef>
                <a:spcPts val="1800"/>
              </a:spcBef>
              <a:defRPr sz="2310"/>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La religión pura da serenidad, restauración y fortaleza"/>
          <p:cNvSpPr txBox="1">
            <a:spLocks noGrp="1"/>
          </p:cNvSpPr>
          <p:nvPr>
            <p:ph type="title"/>
          </p:nvPr>
        </p:nvSpPr>
        <p:spPr>
          <a:prstGeom prst="rect">
            <a:avLst/>
          </a:prstGeom>
        </p:spPr>
        <p:txBody>
          <a:bodyPr/>
          <a:lstStyle>
            <a:lvl1pPr>
              <a:lnSpc>
                <a:spcPts val="8600"/>
              </a:lnSpc>
              <a:defRPr sz="8800"/>
            </a:lvl1pPr>
          </a:lstStyle>
          <a:p>
            <a:r>
              <a:t>La religión pura da serenidad, restauración y fortaleza</a:t>
            </a:r>
          </a:p>
        </p:txBody>
      </p:sp>
      <p:sp>
        <p:nvSpPr>
          <p:cNvPr id="146" name="La religión pura y sin mácula no es un mero sentimiento, sino la realización de obras de misericordia y amor. Esta religión es necesaria para la salud y la felicidad."/>
          <p:cNvSpPr txBox="1">
            <a:spLocks noGrp="1"/>
          </p:cNvSpPr>
          <p:nvPr>
            <p:ph type="body" sz="quarter" idx="1"/>
          </p:nvPr>
        </p:nvSpPr>
        <p:spPr>
          <a:xfrm>
            <a:off x="1427705" y="4427426"/>
            <a:ext cx="19106699" cy="3163434"/>
          </a:xfrm>
          <a:prstGeom prst="rect">
            <a:avLst/>
          </a:prstGeom>
        </p:spPr>
        <p:txBody>
          <a:bodyPr anchor="t"/>
          <a:lstStyle/>
          <a:p>
            <a:pPr marL="0" indent="0" defTabSz="610870">
              <a:lnSpc>
                <a:spcPts val="5900"/>
              </a:lnSpc>
              <a:spcBef>
                <a:spcPts val="2500"/>
              </a:spcBef>
              <a:buSzTx/>
              <a:buNone/>
              <a:defRPr sz="4144"/>
            </a:pPr>
            <a:r>
              <a:rPr sz="7104" i="1">
                <a:latin typeface="Times New Roman"/>
                <a:ea typeface="Times New Roman"/>
                <a:cs typeface="Times New Roman"/>
                <a:sym typeface="Times New Roman"/>
              </a:rPr>
              <a:t>La religión pura y sin mácula no es un mero sentimiento, sino la realización de obras de misericordia y amor. </a:t>
            </a:r>
            <a:r>
              <a:rPr sz="4884" i="1">
                <a:latin typeface="Times New Roman"/>
                <a:ea typeface="Times New Roman"/>
                <a:cs typeface="Times New Roman"/>
                <a:sym typeface="Times New Roman"/>
              </a:rPr>
              <a:t>Esta religión </a:t>
            </a:r>
            <a:r>
              <a:rPr sz="7104" i="1">
                <a:latin typeface="Times New Roman"/>
                <a:ea typeface="Times New Roman"/>
                <a:cs typeface="Times New Roman"/>
                <a:sym typeface="Times New Roman"/>
              </a:rPr>
              <a:t>es necesaria </a:t>
            </a:r>
            <a:r>
              <a:rPr sz="5846" i="1">
                <a:latin typeface="Times New Roman"/>
                <a:ea typeface="Times New Roman"/>
                <a:cs typeface="Times New Roman"/>
                <a:sym typeface="Times New Roman"/>
              </a:rPr>
              <a:t>para la</a:t>
            </a:r>
            <a:r>
              <a:rPr sz="7104" i="1">
                <a:latin typeface="Times New Roman"/>
                <a:ea typeface="Times New Roman"/>
                <a:cs typeface="Times New Roman"/>
                <a:sym typeface="Times New Roman"/>
              </a:rPr>
              <a:t> salud </a:t>
            </a:r>
            <a:r>
              <a:rPr sz="5550" i="1">
                <a:latin typeface="Times New Roman"/>
                <a:ea typeface="Times New Roman"/>
                <a:cs typeface="Times New Roman"/>
                <a:sym typeface="Times New Roman"/>
              </a:rPr>
              <a:t>y la </a:t>
            </a:r>
            <a:r>
              <a:rPr sz="7104" i="1">
                <a:latin typeface="Times New Roman"/>
                <a:ea typeface="Times New Roman"/>
                <a:cs typeface="Times New Roman"/>
                <a:sym typeface="Times New Roman"/>
              </a:rPr>
              <a:t>felicidad.</a:t>
            </a:r>
          </a:p>
        </p:txBody>
      </p:sp>
      <p:sp>
        <p:nvSpPr>
          <p:cNvPr id="147" name="Entra en nuestras almas contaminadas y con un látigo echa a los intrusos pecaminosos, y ocupa el trono, consagrando todo con su presencia, iluminando el corazón con los brillantes rayos del Sol de Justicia."/>
          <p:cNvSpPr/>
          <p:nvPr/>
        </p:nvSpPr>
        <p:spPr>
          <a:xfrm>
            <a:off x="7017018" y="7937500"/>
            <a:ext cx="13904688" cy="4591166"/>
          </a:xfrm>
          <a:prstGeom prst="roundRect">
            <a:avLst>
              <a:gd name="adj" fmla="val 15000"/>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defRPr sz="5000" b="1">
                <a:effectLst>
                  <a:outerShdw blurRad="25400" dist="23998" dir="2700000" rotWithShape="0">
                    <a:srgbClr val="000000">
                      <a:alpha val="31034"/>
                    </a:srgbClr>
                  </a:outerShdw>
                </a:effectLst>
                <a:latin typeface="Helvetica"/>
                <a:ea typeface="Helvetica"/>
                <a:cs typeface="Helvetica"/>
                <a:sym typeface="Helvetica"/>
              </a:defRPr>
            </a:lvl1pPr>
          </a:lstStyle>
          <a:p>
            <a:r>
              <a:t>Entra en nuestras almas contaminadas y con un látigo echa a los intrusos pecaminosos, y ocupa el trono, consagrando todo con su presencia, iluminando el corazón con los brillantes rayos del Sol de Justicia.</a:t>
            </a:r>
          </a:p>
        </p:txBody>
      </p:sp>
      <p:grpSp>
        <p:nvGrpSpPr>
          <p:cNvPr id="150" name="Galería de imágenes"/>
          <p:cNvGrpSpPr/>
          <p:nvPr/>
        </p:nvGrpSpPr>
        <p:grpSpPr>
          <a:xfrm>
            <a:off x="3757829" y="9358496"/>
            <a:ext cx="4423467" cy="4648631"/>
            <a:chOff x="0" y="0"/>
            <a:chExt cx="4423466" cy="4648629"/>
          </a:xfrm>
        </p:grpSpPr>
        <p:pic>
          <p:nvPicPr>
            <p:cNvPr id="148" name="latigo.png" descr="latigo.png"/>
            <p:cNvPicPr>
              <a:picLocks noChangeAspect="1"/>
            </p:cNvPicPr>
            <p:nvPr/>
          </p:nvPicPr>
          <p:blipFill>
            <a:blip r:embed="rId2"/>
            <a:srcRect t="5206" b="5206"/>
            <a:stretch>
              <a:fillRect/>
            </a:stretch>
          </p:blipFill>
          <p:spPr>
            <a:xfrm>
              <a:off x="0" y="0"/>
              <a:ext cx="4423467" cy="3962830"/>
            </a:xfrm>
            <a:prstGeom prst="rect">
              <a:avLst/>
            </a:prstGeom>
            <a:ln w="12700" cap="flat">
              <a:noFill/>
              <a:miter lim="400000"/>
            </a:ln>
            <a:effectLst/>
          </p:spPr>
        </p:pic>
        <p:sp>
          <p:nvSpPr>
            <p:cNvPr id="149" name="Leyenda"/>
            <p:cNvSpPr/>
            <p:nvPr/>
          </p:nvSpPr>
          <p:spPr>
            <a:xfrm>
              <a:off x="0" y="4039029"/>
              <a:ext cx="4423467"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defRPr sz="3000"/>
              </a:lvl1pPr>
            </a:lstStyle>
            <a:p>
              <a:r>
                <a:t>Leyenda</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Galería de imágenes" descr="Galería de imágenes"/>
          <p:cNvPicPr>
            <a:picLocks noChangeAspect="1"/>
          </p:cNvPicPr>
          <p:nvPr/>
        </p:nvPicPr>
        <p:blipFill>
          <a:blip r:embed="rId2"/>
          <a:srcRect l="86" r="86"/>
          <a:stretch>
            <a:fillRect/>
          </a:stretch>
        </p:blipFill>
        <p:spPr>
          <a:xfrm>
            <a:off x="4818811" y="438726"/>
            <a:ext cx="17809753" cy="14272596"/>
          </a:xfrm>
          <a:prstGeom prst="rect">
            <a:avLst/>
          </a:prstGeom>
          <a:ln w="12700">
            <a:miter lim="400000"/>
          </a:ln>
        </p:spPr>
      </p:pic>
      <p:pic>
        <p:nvPicPr>
          <p:cNvPr id="153" name="sky.png" descr="sky.png"/>
          <p:cNvPicPr>
            <a:picLocks noChangeAspect="1"/>
          </p:cNvPicPr>
          <p:nvPr/>
        </p:nvPicPr>
        <p:blipFill>
          <a:blip r:embed="rId3"/>
          <a:srcRect l="26133" r="26133"/>
          <a:stretch>
            <a:fillRect/>
          </a:stretch>
        </p:blipFill>
        <p:spPr>
          <a:xfrm>
            <a:off x="8522164" y="3163473"/>
            <a:ext cx="10855483" cy="9725051"/>
          </a:xfrm>
          <a:prstGeom prst="rect">
            <a:avLst/>
          </a:prstGeom>
          <a:ln w="12700" cap="flat">
            <a:noFill/>
            <a:miter lim="400000"/>
          </a:ln>
          <a:effectLst/>
        </p:spPr>
      </p:pic>
      <p:sp>
        <p:nvSpPr>
          <p:cNvPr id="156" name="Abre las ventanas del alma hacia el cielo, permitiendo entrar la luz del sol del amor de Dios."/>
          <p:cNvSpPr txBox="1">
            <a:spLocks noGrp="1"/>
          </p:cNvSpPr>
          <p:nvPr>
            <p:ph type="body" sz="quarter" idx="1"/>
          </p:nvPr>
        </p:nvSpPr>
        <p:spPr>
          <a:xfrm>
            <a:off x="10390268" y="3511935"/>
            <a:ext cx="5673597" cy="6692130"/>
          </a:xfrm>
          <a:prstGeom prst="rect">
            <a:avLst/>
          </a:prstGeom>
        </p:spPr>
        <p:txBody>
          <a:bodyPr anchor="t"/>
          <a:lstStyle/>
          <a:p>
            <a:pPr marL="0" indent="0" algn="ctr">
              <a:lnSpc>
                <a:spcPts val="6100"/>
              </a:lnSpc>
              <a:spcBef>
                <a:spcPts val="3400"/>
              </a:spcBef>
              <a:buSzTx/>
              <a:buNone/>
              <a:defRPr sz="6800"/>
            </a:pPr>
            <a:r>
              <a:rPr i="1">
                <a:latin typeface="Times New Roman"/>
                <a:ea typeface="Times New Roman"/>
                <a:cs typeface="Times New Roman"/>
                <a:sym typeface="Times New Roman"/>
              </a:rPr>
              <a:t>Abre las ventanas </a:t>
            </a:r>
            <a:r>
              <a:rPr sz="3800" i="1">
                <a:latin typeface="Times New Roman"/>
                <a:ea typeface="Times New Roman"/>
                <a:cs typeface="Times New Roman"/>
                <a:sym typeface="Times New Roman"/>
              </a:rPr>
              <a:t>del </a:t>
            </a:r>
            <a:r>
              <a:rPr i="1">
                <a:latin typeface="Times New Roman"/>
                <a:ea typeface="Times New Roman"/>
                <a:cs typeface="Times New Roman"/>
                <a:sym typeface="Times New Roman"/>
              </a:rPr>
              <a:t>alma hacia</a:t>
            </a:r>
            <a:r>
              <a:rPr sz="4500" i="1">
                <a:latin typeface="Times New Roman"/>
                <a:ea typeface="Times New Roman"/>
                <a:cs typeface="Times New Roman"/>
                <a:sym typeface="Times New Roman"/>
              </a:rPr>
              <a:t> el </a:t>
            </a:r>
            <a:r>
              <a:rPr i="1">
                <a:latin typeface="Times New Roman"/>
                <a:ea typeface="Times New Roman"/>
                <a:cs typeface="Times New Roman"/>
                <a:sym typeface="Times New Roman"/>
              </a:rPr>
              <a:t>cielo, </a:t>
            </a:r>
            <a:r>
              <a:rPr sz="6100" i="1">
                <a:latin typeface="Times New Roman"/>
                <a:ea typeface="Times New Roman"/>
                <a:cs typeface="Times New Roman"/>
                <a:sym typeface="Times New Roman"/>
              </a:rPr>
              <a:t>permitiendo entrar</a:t>
            </a:r>
            <a:r>
              <a:rPr sz="5000" i="1">
                <a:latin typeface="Times New Roman"/>
                <a:ea typeface="Times New Roman"/>
                <a:cs typeface="Times New Roman"/>
                <a:sym typeface="Times New Roman"/>
              </a:rPr>
              <a:t> la </a:t>
            </a:r>
            <a:r>
              <a:rPr sz="6100" i="1">
                <a:latin typeface="Times New Roman"/>
                <a:ea typeface="Times New Roman"/>
                <a:cs typeface="Times New Roman"/>
                <a:sym typeface="Times New Roman"/>
              </a:rPr>
              <a:t>luz</a:t>
            </a:r>
            <a:r>
              <a:rPr sz="4700" i="1">
                <a:latin typeface="Times New Roman"/>
                <a:ea typeface="Times New Roman"/>
                <a:cs typeface="Times New Roman"/>
                <a:sym typeface="Times New Roman"/>
              </a:rPr>
              <a:t> del </a:t>
            </a:r>
            <a:r>
              <a:rPr sz="6100" i="1">
                <a:latin typeface="Times New Roman"/>
                <a:ea typeface="Times New Roman"/>
                <a:cs typeface="Times New Roman"/>
                <a:sym typeface="Times New Roman"/>
              </a:rPr>
              <a:t>sol </a:t>
            </a:r>
            <a:r>
              <a:rPr sz="4300" i="1">
                <a:latin typeface="Times New Roman"/>
                <a:ea typeface="Times New Roman"/>
                <a:cs typeface="Times New Roman"/>
                <a:sym typeface="Times New Roman"/>
              </a:rPr>
              <a:t>del </a:t>
            </a:r>
            <a:r>
              <a:rPr sz="6100" i="1">
                <a:latin typeface="Times New Roman"/>
                <a:ea typeface="Times New Roman"/>
                <a:cs typeface="Times New Roman"/>
                <a:sym typeface="Times New Roman"/>
              </a:rPr>
              <a:t>amor de Dios.</a:t>
            </a:r>
          </a:p>
        </p:txBody>
      </p:sp>
      <p:sp>
        <p:nvSpPr>
          <p:cNvPr id="157" name="La religión pura da serenidad, restauración y fortaleza"/>
          <p:cNvSpPr txBox="1">
            <a:spLocks noGrp="1"/>
          </p:cNvSpPr>
          <p:nvPr>
            <p:ph type="title"/>
          </p:nvPr>
        </p:nvSpPr>
        <p:spPr>
          <a:xfrm>
            <a:off x="2189434" y="-453841"/>
            <a:ext cx="20815301" cy="2984501"/>
          </a:xfrm>
          <a:prstGeom prst="rect">
            <a:avLst/>
          </a:prstGeom>
        </p:spPr>
        <p:txBody>
          <a:bodyPr/>
          <a:lstStyle>
            <a:lvl1pPr>
              <a:lnSpc>
                <a:spcPts val="8100"/>
              </a:lnSpc>
              <a:defRPr sz="4800">
                <a:solidFill>
                  <a:schemeClr val="accent6">
                    <a:hueOff val="7068528"/>
                    <a:satOff val="-63217"/>
                    <a:lumOff val="21330"/>
                  </a:schemeClr>
                </a:solidFill>
              </a:defRPr>
            </a:lvl1pPr>
          </a:lstStyle>
          <a:p>
            <a:r>
              <a:t>La religión pura da serenidad, restauración y fortaleza</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alería de imágenes"/>
          <p:cNvGrpSpPr/>
          <p:nvPr/>
        </p:nvGrpSpPr>
        <p:grpSpPr>
          <a:xfrm>
            <a:off x="-509744" y="-344767"/>
            <a:ext cx="24751394" cy="7330618"/>
            <a:chOff x="0" y="0"/>
            <a:chExt cx="24751393" cy="7330617"/>
          </a:xfrm>
        </p:grpSpPr>
        <p:pic>
          <p:nvPicPr>
            <p:cNvPr id="159" name="sky.png" descr="sky.png"/>
            <p:cNvPicPr>
              <a:picLocks noChangeAspect="1"/>
            </p:cNvPicPr>
            <p:nvPr/>
          </p:nvPicPr>
          <p:blipFill>
            <a:blip r:embed="rId2"/>
            <a:srcRect t="12842" b="12842"/>
            <a:stretch>
              <a:fillRect/>
            </a:stretch>
          </p:blipFill>
          <p:spPr>
            <a:xfrm>
              <a:off x="0" y="0"/>
              <a:ext cx="24751394" cy="6644818"/>
            </a:xfrm>
            <a:prstGeom prst="rect">
              <a:avLst/>
            </a:prstGeom>
            <a:ln w="12700" cap="flat">
              <a:noFill/>
              <a:miter lim="400000"/>
            </a:ln>
            <a:effectLst/>
          </p:spPr>
        </p:pic>
        <p:sp>
          <p:nvSpPr>
            <p:cNvPr id="160" name="Leyenda"/>
            <p:cNvSpPr/>
            <p:nvPr/>
          </p:nvSpPr>
          <p:spPr>
            <a:xfrm>
              <a:off x="0" y="6721017"/>
              <a:ext cx="24751394"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defRPr sz="3000"/>
              </a:lvl1pPr>
            </a:lstStyle>
            <a:p>
              <a:r>
                <a:t>Leyenda</a:t>
              </a:r>
            </a:p>
          </p:txBody>
        </p:sp>
      </p:grpSp>
      <p:sp>
        <p:nvSpPr>
          <p:cNvPr id="162" name="Con ella entran la paz y la compostura. Aumentan nuestra fortaleza física, mental y espiritual, porque la atmósfera del cielo, como un agente viviente y activo, llena el alma. Cristo se constituye en nuestra esperanza de gloria."/>
          <p:cNvSpPr txBox="1">
            <a:spLocks noGrp="1"/>
          </p:cNvSpPr>
          <p:nvPr>
            <p:ph type="body" sz="half" idx="1"/>
          </p:nvPr>
        </p:nvSpPr>
        <p:spPr>
          <a:xfrm>
            <a:off x="1942327" y="5817183"/>
            <a:ext cx="21201737" cy="5867998"/>
          </a:xfrm>
          <a:prstGeom prst="rect">
            <a:avLst/>
          </a:prstGeom>
          <a:blipFill>
            <a:blip r:embed="rId3"/>
            <a:stretch>
              <a:fillRect/>
            </a:stretch>
          </a:blipFill>
          <a:effectLst>
            <a:outerShdw blurRad="190500" dist="8455" dir="5400000" rotWithShape="0">
              <a:srgbClr val="000000"/>
            </a:outerShdw>
          </a:effectLst>
        </p:spPr>
        <p:txBody>
          <a:bodyPr anchor="t"/>
          <a:lstStyle>
            <a:lvl1pPr marL="0" indent="0" algn="ctr">
              <a:lnSpc>
                <a:spcPts val="8300"/>
              </a:lnSpc>
              <a:spcBef>
                <a:spcPts val="3400"/>
              </a:spcBef>
              <a:buSzTx/>
              <a:buNone/>
              <a:defRPr sz="8200" i="1">
                <a:latin typeface="Times New Roman"/>
                <a:ea typeface="Times New Roman"/>
                <a:cs typeface="Times New Roman"/>
                <a:sym typeface="Times New Roman"/>
              </a:defRPr>
            </a:lvl1pPr>
          </a:lstStyle>
          <a:p>
            <a:pPr>
              <a:defRPr i="0">
                <a:latin typeface="+mn-lt"/>
                <a:ea typeface="+mn-ea"/>
                <a:cs typeface="+mn-cs"/>
                <a:sym typeface="Helvetica Light"/>
              </a:defRPr>
            </a:pPr>
            <a:r>
              <a:rPr i="1">
                <a:latin typeface="Times New Roman"/>
                <a:ea typeface="Times New Roman"/>
                <a:cs typeface="Times New Roman"/>
                <a:sym typeface="Times New Roman"/>
              </a:rPr>
              <a:t>Con ella entran la paz y la compostura. Aumentan nuestra fortaleza física, mental y espiritual, porque la atmósfera del cielo, como un agente viviente y activo, llena el alma. Cristo se constituye en nuestra esperanza de gloria.</a:t>
            </a:r>
          </a:p>
        </p:txBody>
      </p:sp>
      <p:sp>
        <p:nvSpPr>
          <p:cNvPr id="163" name="La religión pura da serenidad, restauración y fortaleza"/>
          <p:cNvSpPr txBox="1">
            <a:spLocks noGrp="1"/>
          </p:cNvSpPr>
          <p:nvPr>
            <p:ph type="title"/>
          </p:nvPr>
        </p:nvSpPr>
        <p:spPr>
          <a:xfrm>
            <a:off x="1218437" y="538568"/>
            <a:ext cx="20815301" cy="2984501"/>
          </a:xfrm>
          <a:prstGeom prst="rect">
            <a:avLst/>
          </a:prstGeom>
        </p:spPr>
        <p:txBody>
          <a:bodyPr/>
          <a:lstStyle>
            <a:lvl1pPr>
              <a:lnSpc>
                <a:spcPts val="8100"/>
              </a:lnSpc>
              <a:defRPr sz="4800">
                <a:solidFill>
                  <a:schemeClr val="accent1">
                    <a:hueOff val="-137333"/>
                    <a:satOff val="-2150"/>
                    <a:lumOff val="15684"/>
                  </a:schemeClr>
                </a:solidFill>
              </a:defRPr>
            </a:lvl1pPr>
          </a:lstStyle>
          <a:p>
            <a:r>
              <a:rPr dirty="0">
                <a:solidFill>
                  <a:schemeClr val="tx2">
                    <a:lumMod val="10000"/>
                  </a:schemeClr>
                </a:solidFill>
              </a:rPr>
              <a:t>La </a:t>
            </a:r>
            <a:r>
              <a:rPr dirty="0" err="1">
                <a:solidFill>
                  <a:schemeClr val="tx2">
                    <a:lumMod val="10000"/>
                  </a:schemeClr>
                </a:solidFill>
              </a:rPr>
              <a:t>religión</a:t>
            </a:r>
            <a:r>
              <a:rPr dirty="0">
                <a:solidFill>
                  <a:schemeClr val="tx2">
                    <a:lumMod val="10000"/>
                  </a:schemeClr>
                </a:solidFill>
              </a:rPr>
              <a:t> </a:t>
            </a:r>
            <a:r>
              <a:rPr dirty="0" err="1">
                <a:solidFill>
                  <a:schemeClr val="tx2">
                    <a:lumMod val="10000"/>
                  </a:schemeClr>
                </a:solidFill>
              </a:rPr>
              <a:t>pura</a:t>
            </a:r>
            <a:r>
              <a:rPr dirty="0">
                <a:solidFill>
                  <a:schemeClr val="tx2">
                    <a:lumMod val="10000"/>
                  </a:schemeClr>
                </a:solidFill>
              </a:rPr>
              <a:t> da </a:t>
            </a:r>
            <a:r>
              <a:rPr dirty="0" err="1">
                <a:solidFill>
                  <a:schemeClr val="tx2">
                    <a:lumMod val="10000"/>
                  </a:schemeClr>
                </a:solidFill>
              </a:rPr>
              <a:t>serenidad</a:t>
            </a:r>
            <a:r>
              <a:rPr dirty="0">
                <a:solidFill>
                  <a:schemeClr val="tx2">
                    <a:lumMod val="10000"/>
                  </a:schemeClr>
                </a:solidFill>
              </a:rPr>
              <a:t>, </a:t>
            </a:r>
            <a:r>
              <a:rPr dirty="0" err="1">
                <a:solidFill>
                  <a:schemeClr val="tx2">
                    <a:lumMod val="10000"/>
                  </a:schemeClr>
                </a:solidFill>
              </a:rPr>
              <a:t>restauración</a:t>
            </a:r>
            <a:r>
              <a:rPr dirty="0">
                <a:solidFill>
                  <a:schemeClr val="tx2">
                    <a:lumMod val="10000"/>
                  </a:schemeClr>
                </a:solidFill>
              </a:rPr>
              <a:t> y </a:t>
            </a:r>
            <a:r>
              <a:rPr dirty="0" err="1">
                <a:solidFill>
                  <a:schemeClr val="tx2">
                    <a:lumMod val="10000"/>
                  </a:schemeClr>
                </a:solidFill>
              </a:rPr>
              <a:t>fortaleza</a:t>
            </a:r>
            <a:endParaRPr dirty="0">
              <a:solidFill>
                <a:schemeClr val="tx2">
                  <a:lumMod val="10000"/>
                </a:schemeClr>
              </a:solidFill>
            </a:endParaRPr>
          </a:p>
        </p:txBody>
      </p:sp>
      <p:sp>
        <p:nvSpPr>
          <p:cNvPr id="164" name="——The Review and Herald, 15 de octubre de 1901; El Ministerio de la Bondad, 42. {1MCP 41.2}"/>
          <p:cNvSpPr txBox="1"/>
          <p:nvPr/>
        </p:nvSpPr>
        <p:spPr>
          <a:xfrm>
            <a:off x="2765676" y="11630331"/>
            <a:ext cx="19555039" cy="202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ts val="10000"/>
              </a:lnSpc>
              <a:spcBef>
                <a:spcPts val="3400"/>
              </a:spcBef>
              <a:defRPr sz="3100"/>
            </a:lvl1pPr>
          </a:lstStyle>
          <a:p>
            <a:r>
              <a:t>——The Review and Herald, 15 de octubre de 1901; El Ministerio de la Bondad, 42. {1MCP 41.2}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Galería de imágenes" descr="Galería de imágenes"/>
          <p:cNvPicPr>
            <a:picLocks noChangeAspect="1"/>
          </p:cNvPicPr>
          <p:nvPr/>
        </p:nvPicPr>
        <p:blipFill>
          <a:blip r:embed="rId2"/>
          <a:srcRect t="5206" b="5206"/>
          <a:stretch>
            <a:fillRect/>
          </a:stretch>
        </p:blipFill>
        <p:spPr>
          <a:xfrm>
            <a:off x="-63665" y="2994876"/>
            <a:ext cx="10066350" cy="9018092"/>
          </a:xfrm>
          <a:prstGeom prst="rect">
            <a:avLst/>
          </a:prstGeom>
          <a:ln w="12700">
            <a:miter lim="400000"/>
          </a:ln>
        </p:spPr>
      </p:pic>
      <p:sp>
        <p:nvSpPr>
          <p:cNvPr id="167" name="Dios es la fuente de vida y gozo"/>
          <p:cNvSpPr txBox="1">
            <a:spLocks noGrp="1"/>
          </p:cNvSpPr>
          <p:nvPr>
            <p:ph type="title"/>
          </p:nvPr>
        </p:nvSpPr>
        <p:spPr>
          <a:xfrm>
            <a:off x="1982723" y="571500"/>
            <a:ext cx="20815301" cy="2984500"/>
          </a:xfrm>
          <a:prstGeom prst="rect">
            <a:avLst/>
          </a:prstGeom>
        </p:spPr>
        <p:txBody>
          <a:bodyPr/>
          <a:lstStyle>
            <a:lvl1pPr>
              <a:defRPr sz="8800"/>
            </a:lvl1pPr>
          </a:lstStyle>
          <a:p>
            <a:r>
              <a:t>Dios es la fuente de vida y gozo</a:t>
            </a:r>
          </a:p>
        </p:txBody>
      </p:sp>
      <p:sp>
        <p:nvSpPr>
          <p:cNvPr id="168" name="Dios es la fuente de vida, luz y gozo para el universo. Como los rayos de la luz del sol, como las corrientes de agua que brotan de un manantial vivo, las bendiciones descienden de él a todas sus criaturas. Y dondequiera que la vida de Dios esté en el co"/>
          <p:cNvSpPr txBox="1">
            <a:spLocks noGrp="1"/>
          </p:cNvSpPr>
          <p:nvPr>
            <p:ph type="body" sz="half" idx="1"/>
          </p:nvPr>
        </p:nvSpPr>
        <p:spPr>
          <a:xfrm>
            <a:off x="6426200" y="4381001"/>
            <a:ext cx="17235424" cy="8127680"/>
          </a:xfrm>
          <a:prstGeom prst="rect">
            <a:avLst/>
          </a:prstGeom>
          <a:solidFill>
            <a:schemeClr val="accent1"/>
          </a:solidFill>
          <a:ln w="9525">
            <a:round/>
          </a:ln>
          <a:effectLst>
            <a:outerShdw blurRad="76200" dir="18900000" rotWithShape="0">
              <a:srgbClr val="000000">
                <a:alpha val="80000"/>
              </a:srgbClr>
            </a:outerShdw>
          </a:effectLst>
        </p:spPr>
        <p:txBody>
          <a:bodyPr>
            <a:normAutofit fontScale="92500" lnSpcReduction="10000"/>
          </a:bodyPr>
          <a:lstStyle>
            <a:lvl1pPr marL="0" indent="0" algn="ctr">
              <a:spcBef>
                <a:spcPts val="0"/>
              </a:spcBef>
              <a:buSzTx/>
              <a:buNone/>
              <a:defRPr sz="4300">
                <a:effectLst>
                  <a:outerShdw blurRad="25400" dist="23998" dir="2700000" rotWithShape="0">
                    <a:srgbClr val="000000">
                      <a:alpha val="31034"/>
                    </a:srgbClr>
                  </a:outerShdw>
                </a:effectLst>
              </a:defRPr>
            </a:lvl1pPr>
          </a:lstStyle>
          <a:p>
            <a:r>
              <a:rPr sz="6600" b="1" i="1" dirty="0">
                <a:latin typeface="Times New Roman" panose="02020603050405020304" pitchFamily="18" charset="0"/>
                <a:cs typeface="Times New Roman" panose="02020603050405020304" pitchFamily="18" charset="0"/>
              </a:rPr>
              <a:t>Dios es la </a:t>
            </a:r>
            <a:r>
              <a:rPr sz="6600" b="1" i="1" dirty="0" err="1">
                <a:latin typeface="Times New Roman" panose="02020603050405020304" pitchFamily="18" charset="0"/>
                <a:cs typeface="Times New Roman" panose="02020603050405020304" pitchFamily="18" charset="0"/>
              </a:rPr>
              <a:t>fuente</a:t>
            </a:r>
            <a:r>
              <a:rPr sz="6600" b="1" i="1" dirty="0">
                <a:latin typeface="Times New Roman" panose="02020603050405020304" pitchFamily="18" charset="0"/>
                <a:cs typeface="Times New Roman" panose="02020603050405020304" pitchFamily="18" charset="0"/>
              </a:rPr>
              <a:t> de </a:t>
            </a:r>
            <a:r>
              <a:rPr sz="6600" b="1" i="1" dirty="0" err="1">
                <a:latin typeface="Times New Roman" panose="02020603050405020304" pitchFamily="18" charset="0"/>
                <a:cs typeface="Times New Roman" panose="02020603050405020304" pitchFamily="18" charset="0"/>
              </a:rPr>
              <a:t>vida</a:t>
            </a:r>
            <a:r>
              <a:rPr sz="6600" b="1" i="1" dirty="0">
                <a:latin typeface="Times New Roman" panose="02020603050405020304" pitchFamily="18" charset="0"/>
                <a:cs typeface="Times New Roman" panose="02020603050405020304" pitchFamily="18" charset="0"/>
              </a:rPr>
              <a:t>, luz y </a:t>
            </a:r>
            <a:r>
              <a:rPr sz="6600" b="1" i="1" dirty="0" err="1">
                <a:latin typeface="Times New Roman" panose="02020603050405020304" pitchFamily="18" charset="0"/>
                <a:cs typeface="Times New Roman" panose="02020603050405020304" pitchFamily="18" charset="0"/>
              </a:rPr>
              <a:t>gozo</a:t>
            </a:r>
            <a:r>
              <a:rPr sz="6600" b="1" i="1" dirty="0">
                <a:latin typeface="Times New Roman" panose="02020603050405020304" pitchFamily="18" charset="0"/>
                <a:cs typeface="Times New Roman" panose="02020603050405020304" pitchFamily="18" charset="0"/>
              </a:rPr>
              <a:t> para el </a:t>
            </a:r>
            <a:r>
              <a:rPr sz="6600" b="1" i="1" dirty="0" err="1">
                <a:latin typeface="Times New Roman" panose="02020603050405020304" pitchFamily="18" charset="0"/>
                <a:cs typeface="Times New Roman" panose="02020603050405020304" pitchFamily="18" charset="0"/>
              </a:rPr>
              <a:t>universo</a:t>
            </a:r>
            <a:r>
              <a:rPr dirty="0"/>
              <a:t>. </a:t>
            </a:r>
            <a:r>
              <a:rPr sz="7200" dirty="0"/>
              <a:t>Como los </a:t>
            </a:r>
            <a:r>
              <a:rPr sz="7200" dirty="0" err="1"/>
              <a:t>rayos</a:t>
            </a:r>
            <a:r>
              <a:rPr sz="7200" dirty="0"/>
              <a:t> de la luz del sol, </a:t>
            </a:r>
            <a:r>
              <a:rPr sz="7200" dirty="0" err="1"/>
              <a:t>como</a:t>
            </a:r>
            <a:r>
              <a:rPr sz="7200" dirty="0"/>
              <a:t> las </a:t>
            </a:r>
            <a:r>
              <a:rPr sz="7200" dirty="0" err="1"/>
              <a:t>corrientes</a:t>
            </a:r>
            <a:r>
              <a:rPr sz="7200" dirty="0"/>
              <a:t> de </a:t>
            </a:r>
            <a:r>
              <a:rPr sz="7200" dirty="0" err="1"/>
              <a:t>agua</a:t>
            </a:r>
            <a:r>
              <a:rPr sz="7200" dirty="0"/>
              <a:t> que </a:t>
            </a:r>
            <a:r>
              <a:rPr sz="7200" dirty="0" err="1"/>
              <a:t>brotan</a:t>
            </a:r>
            <a:r>
              <a:rPr sz="7200" dirty="0"/>
              <a:t> de un </a:t>
            </a:r>
            <a:r>
              <a:rPr sz="7200" dirty="0" err="1"/>
              <a:t>manantial</a:t>
            </a:r>
            <a:r>
              <a:rPr sz="7200" dirty="0"/>
              <a:t> vivo, las </a:t>
            </a:r>
            <a:r>
              <a:rPr sz="7200" dirty="0" err="1"/>
              <a:t>bendiciones</a:t>
            </a:r>
            <a:r>
              <a:rPr sz="7200" dirty="0"/>
              <a:t> </a:t>
            </a:r>
            <a:r>
              <a:rPr sz="7200" dirty="0" err="1"/>
              <a:t>descienden</a:t>
            </a:r>
            <a:r>
              <a:rPr sz="7200" dirty="0"/>
              <a:t> de </a:t>
            </a:r>
            <a:r>
              <a:rPr sz="7200" dirty="0" err="1"/>
              <a:t>él</a:t>
            </a:r>
            <a:r>
              <a:rPr sz="7200" dirty="0"/>
              <a:t> a </a:t>
            </a:r>
            <a:r>
              <a:rPr sz="7200" dirty="0" err="1"/>
              <a:t>todas</a:t>
            </a:r>
            <a:r>
              <a:rPr sz="7200" dirty="0"/>
              <a:t> sus </a:t>
            </a:r>
            <a:r>
              <a:rPr sz="7200" dirty="0" err="1"/>
              <a:t>criaturas</a:t>
            </a:r>
            <a:r>
              <a:rPr sz="7200" dirty="0"/>
              <a:t>. Y </a:t>
            </a:r>
            <a:r>
              <a:rPr sz="7200" dirty="0" err="1"/>
              <a:t>dondequiera</a:t>
            </a:r>
            <a:r>
              <a:rPr sz="7200" dirty="0"/>
              <a:t> que la </a:t>
            </a:r>
            <a:r>
              <a:rPr sz="7200" dirty="0" err="1"/>
              <a:t>vida</a:t>
            </a:r>
            <a:r>
              <a:rPr sz="7200" dirty="0"/>
              <a:t> de Dios </a:t>
            </a:r>
            <a:r>
              <a:rPr sz="7200" dirty="0" err="1"/>
              <a:t>esté</a:t>
            </a:r>
            <a:r>
              <a:rPr sz="7200" dirty="0"/>
              <a:t> </a:t>
            </a:r>
            <a:r>
              <a:rPr sz="7200" dirty="0" err="1"/>
              <a:t>en</a:t>
            </a:r>
            <a:r>
              <a:rPr sz="7200" dirty="0"/>
              <a:t> el </a:t>
            </a:r>
            <a:r>
              <a:rPr sz="7200" dirty="0" err="1"/>
              <a:t>corazón</a:t>
            </a:r>
            <a:r>
              <a:rPr sz="7200" dirty="0"/>
              <a:t> de los hombres, </a:t>
            </a:r>
            <a:r>
              <a:rPr sz="7200" dirty="0" err="1"/>
              <a:t>inundará</a:t>
            </a:r>
            <a:r>
              <a:rPr sz="7200" dirty="0"/>
              <a:t> a </a:t>
            </a:r>
            <a:r>
              <a:rPr sz="7200" dirty="0" err="1"/>
              <a:t>otros</a:t>
            </a:r>
            <a:r>
              <a:rPr sz="7200" dirty="0"/>
              <a:t> de amor y </a:t>
            </a:r>
            <a:r>
              <a:rPr sz="7200" dirty="0" err="1"/>
              <a:t>bendición</a:t>
            </a:r>
            <a:r>
              <a:rPr sz="7200" dirty="0"/>
              <a:t>.</a:t>
            </a:r>
          </a:p>
        </p:txBody>
      </p:sp>
      <p:sp>
        <p:nvSpPr>
          <p:cNvPr id="169" name="——El Camino a Cristo, 77 (1892). {1MCP 42.1}"/>
          <p:cNvSpPr txBox="1"/>
          <p:nvPr/>
        </p:nvSpPr>
        <p:spPr>
          <a:xfrm>
            <a:off x="11478755" y="12508681"/>
            <a:ext cx="10659512" cy="1890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701675">
              <a:lnSpc>
                <a:spcPts val="6800"/>
              </a:lnSpc>
              <a:spcBef>
                <a:spcPts val="2800"/>
              </a:spcBef>
              <a:defRPr sz="3570"/>
            </a:lvl1pPr>
          </a:lstStyle>
          <a:p>
            <a:r>
              <a:t>——El Camino a Cristo, 77 (1892). {1MCP 42.1}</a:t>
            </a:r>
          </a:p>
        </p:txBody>
      </p:sp>
    </p:spTree>
  </p:cSld>
  <p:clrMapOvr>
    <a:masterClrMapping/>
  </p:clrMapOvr>
  <p:transition spd="med"/>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3746</Words>
  <Application>Microsoft Macintosh PowerPoint</Application>
  <PresentationFormat>Personalizado</PresentationFormat>
  <Paragraphs>182</Paragraphs>
  <Slides>50</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50</vt:i4>
      </vt:variant>
    </vt:vector>
  </HeadingPairs>
  <TitlesOfParts>
    <vt:vector size="59" baseType="lpstr">
      <vt:lpstr>Advent Sans Beta</vt:lpstr>
      <vt:lpstr>Arial</vt:lpstr>
      <vt:lpstr>Arial Black</vt:lpstr>
      <vt:lpstr>Helvetica</vt:lpstr>
      <vt:lpstr>Helvetica Light</vt:lpstr>
      <vt:lpstr>Helvetica Neue</vt:lpstr>
      <vt:lpstr>Lucida Grande</vt:lpstr>
      <vt:lpstr>Times New Roman</vt:lpstr>
      <vt:lpstr>Gradient</vt:lpstr>
      <vt:lpstr>Presentación de PowerPoint</vt:lpstr>
      <vt:lpstr>Presentación de PowerPoint</vt:lpstr>
      <vt:lpstr>Las influencias espirituales y la mente</vt:lpstr>
      <vt:lpstr>Religión y salud</vt:lpstr>
      <vt:lpstr>Presentación de PowerPoint</vt:lpstr>
      <vt:lpstr>La religión pura da serenidad, restauración y fortaleza</vt:lpstr>
      <vt:lpstr>La religión pura da serenidad, restauración y fortaleza</vt:lpstr>
      <vt:lpstr>La religión pura da serenidad, restauración y fortaleza</vt:lpstr>
      <vt:lpstr>Dios es la fuente de vida y gozo</vt:lpstr>
      <vt:lpstr>Todos reciben la vida de Dios</vt:lpstr>
      <vt:lpstr>Satanás usa la influencia de la mente sobre la mente</vt:lpstr>
      <vt:lpstr>Presentación de PowerPoint</vt:lpstr>
      <vt:lpstr>Satanás emplea sus poderes para fines egoístas</vt:lpstr>
      <vt:lpstr>Satanás emplea sus poderes para fines egoístas</vt:lpstr>
      <vt:lpstr>La transgresión no trajo un nuevo orden de energía y pasiones</vt:lpstr>
      <vt:lpstr>Todo ser humano debe elegir uno de los dos estandartes</vt:lpstr>
      <vt:lpstr>El pecado afecta a todo el ser</vt:lpstr>
      <vt:lpstr>El pecado afecta a todo el ser</vt:lpstr>
      <vt:lpstr>La cruz da el nivel correcto a la mente humana</vt:lpstr>
      <vt:lpstr>El ser humano está completo en Cristo</vt:lpstr>
      <vt:lpstr>Solo Dios puede elevar el valor moral de cada ser humano</vt:lpstr>
      <vt:lpstr>Solo Dios puede elevar el valor moral de cada ser humano</vt:lpstr>
      <vt:lpstr>El egoísmo y su fruto</vt:lpstr>
      <vt:lpstr>El egoísmo y su fruto</vt:lpstr>
      <vt:lpstr>Se puede obtener la victoria</vt:lpstr>
      <vt:lpstr>La mente vacilante es el comienzo de la tentación</vt:lpstr>
      <vt:lpstr>La mente vacilante es el comienzo de la tentación</vt:lpstr>
      <vt:lpstr>Nadie necesita desesperar por tendencias heredadas</vt:lpstr>
      <vt:lpstr>Nadie necesita desesperar por tendencias heredadas</vt:lpstr>
      <vt:lpstr>Participantes del pecado por asociación</vt:lpstr>
      <vt:lpstr>La obra de Satanás es desanimar; la de Cristo, inspirar esperanza</vt:lpstr>
      <vt:lpstr>Un remedio para toda clase de tentación</vt:lpstr>
      <vt:lpstr>La sangre de Cristo es el único remedio</vt:lpstr>
      <vt:lpstr>Afrontemos el desafío del tentador</vt:lpstr>
      <vt:lpstr>Dirijamos nuestra atención a la obra de Dios</vt:lpstr>
      <vt:lpstr>Qué hace la religión</vt:lpstr>
      <vt:lpstr>Aumenta las facultades intelectuales</vt:lpstr>
      <vt:lpstr>Mejora la salud física</vt:lpstr>
      <vt:lpstr>Hacer el bien es la mejor medicina</vt:lpstr>
      <vt:lpstr>Hacer el bien es la mejor medicina</vt:lpstr>
      <vt:lpstr>El amor de Jesús llena el alma con una atmósfera fragante</vt:lpstr>
      <vt:lpstr>El amor de Jesús llena el alma con una atmósfera fragante</vt:lpstr>
      <vt:lpstr>Resultados de un momento de irreflexión</vt:lpstr>
      <vt:lpstr>Dios no hace milagros para impedir la cosecha</vt:lpstr>
      <vt:lpstr>Dios no hace milagros para impedir la cosecha</vt:lpstr>
      <vt:lpstr>Moldear las circunstancias que nos rodean</vt:lpstr>
      <vt:lpstr>Moldear las circunstancias que nos rodean</vt:lpstr>
      <vt:lpstr>Dios desea que la mente se renueve</vt:lpstr>
      <vt:lpstr>Tratar juiciosamente con las diferentes mentes</vt:lpstr>
      <vt:lpstr>Principios inflexibles identifican a los discípulos de Jesús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Microsoft Office User</cp:lastModifiedBy>
  <cp:revision>4</cp:revision>
  <dcterms:modified xsi:type="dcterms:W3CDTF">2020-10-15T22:41:31Z</dcterms:modified>
</cp:coreProperties>
</file>