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304" r:id="rId3"/>
    <p:sldId id="334" r:id="rId4"/>
    <p:sldId id="258" r:id="rId5"/>
    <p:sldId id="305" r:id="rId6"/>
    <p:sldId id="306" r:id="rId7"/>
    <p:sldId id="307" r:id="rId8"/>
    <p:sldId id="263"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5" r:id="rId36"/>
    <p:sldId id="336" r:id="rId37"/>
    <p:sldId id="337" r:id="rId38"/>
    <p:sldId id="338" r:id="rId39"/>
    <p:sldId id="339" r:id="rId40"/>
    <p:sldId id="340" r:id="rId41"/>
    <p:sldId id="341" r:id="rId42"/>
    <p:sldId id="342" r:id="rId43"/>
    <p:sldId id="343" r:id="rId44"/>
    <p:sldId id="30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8" d="100"/>
          <a:sy n="68" d="100"/>
        </p:scale>
        <p:origin x="816"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6FE22E-0806-4728-B574-E93AC17F150A}" type="datetimeFigureOut">
              <a:rPr lang="en-US" smtClean="0"/>
              <a:t>4/14/2019</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FCD7F-FC21-48E2-A936-76D3A9DC9D83}" type="slidenum">
              <a:rPr lang="en-US" smtClean="0"/>
              <a:t>‹Nº›</a:t>
            </a:fld>
            <a:endParaRPr lang="en-US"/>
          </a:p>
        </p:txBody>
      </p:sp>
    </p:spTree>
    <p:extLst>
      <p:ext uri="{BB962C8B-B14F-4D97-AF65-F5344CB8AC3E}">
        <p14:creationId xmlns:p14="http://schemas.microsoft.com/office/powerpoint/2010/main" val="1335247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09497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16</a:t>
            </a:fld>
            <a:endParaRPr lang="es-CR" dirty="0"/>
          </a:p>
        </p:txBody>
      </p:sp>
    </p:spTree>
    <p:extLst>
      <p:ext uri="{BB962C8B-B14F-4D97-AF65-F5344CB8AC3E}">
        <p14:creationId xmlns:p14="http://schemas.microsoft.com/office/powerpoint/2010/main" val="551255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17</a:t>
            </a:fld>
            <a:endParaRPr lang="es-CR" dirty="0"/>
          </a:p>
        </p:txBody>
      </p:sp>
    </p:spTree>
    <p:extLst>
      <p:ext uri="{BB962C8B-B14F-4D97-AF65-F5344CB8AC3E}">
        <p14:creationId xmlns:p14="http://schemas.microsoft.com/office/powerpoint/2010/main" val="3046547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18</a:t>
            </a:fld>
            <a:endParaRPr lang="es-CR" dirty="0"/>
          </a:p>
        </p:txBody>
      </p:sp>
    </p:spTree>
    <p:extLst>
      <p:ext uri="{BB962C8B-B14F-4D97-AF65-F5344CB8AC3E}">
        <p14:creationId xmlns:p14="http://schemas.microsoft.com/office/powerpoint/2010/main" val="1093116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19</a:t>
            </a:fld>
            <a:endParaRPr lang="es-CR" dirty="0"/>
          </a:p>
        </p:txBody>
      </p:sp>
    </p:spTree>
    <p:extLst>
      <p:ext uri="{BB962C8B-B14F-4D97-AF65-F5344CB8AC3E}">
        <p14:creationId xmlns:p14="http://schemas.microsoft.com/office/powerpoint/2010/main" val="3271346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20</a:t>
            </a:fld>
            <a:endParaRPr lang="es-CR" dirty="0"/>
          </a:p>
        </p:txBody>
      </p:sp>
    </p:spTree>
    <p:extLst>
      <p:ext uri="{BB962C8B-B14F-4D97-AF65-F5344CB8AC3E}">
        <p14:creationId xmlns:p14="http://schemas.microsoft.com/office/powerpoint/2010/main" val="1676408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21</a:t>
            </a:fld>
            <a:endParaRPr lang="es-CR" dirty="0"/>
          </a:p>
        </p:txBody>
      </p:sp>
    </p:spTree>
    <p:extLst>
      <p:ext uri="{BB962C8B-B14F-4D97-AF65-F5344CB8AC3E}">
        <p14:creationId xmlns:p14="http://schemas.microsoft.com/office/powerpoint/2010/main" val="2791236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22</a:t>
            </a:fld>
            <a:endParaRPr lang="es-CR" dirty="0"/>
          </a:p>
        </p:txBody>
      </p:sp>
    </p:spTree>
    <p:extLst>
      <p:ext uri="{BB962C8B-B14F-4D97-AF65-F5344CB8AC3E}">
        <p14:creationId xmlns:p14="http://schemas.microsoft.com/office/powerpoint/2010/main" val="1909720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23</a:t>
            </a:fld>
            <a:endParaRPr lang="es-CR" dirty="0"/>
          </a:p>
        </p:txBody>
      </p:sp>
    </p:spTree>
    <p:extLst>
      <p:ext uri="{BB962C8B-B14F-4D97-AF65-F5344CB8AC3E}">
        <p14:creationId xmlns:p14="http://schemas.microsoft.com/office/powerpoint/2010/main" val="831867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24</a:t>
            </a:fld>
            <a:endParaRPr lang="es-CR" dirty="0"/>
          </a:p>
        </p:txBody>
      </p:sp>
    </p:spTree>
    <p:extLst>
      <p:ext uri="{BB962C8B-B14F-4D97-AF65-F5344CB8AC3E}">
        <p14:creationId xmlns:p14="http://schemas.microsoft.com/office/powerpoint/2010/main" val="3850845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25</a:t>
            </a:fld>
            <a:endParaRPr lang="es-CR" dirty="0"/>
          </a:p>
        </p:txBody>
      </p:sp>
    </p:spTree>
    <p:extLst>
      <p:ext uri="{BB962C8B-B14F-4D97-AF65-F5344CB8AC3E}">
        <p14:creationId xmlns:p14="http://schemas.microsoft.com/office/powerpoint/2010/main" val="10798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8</a:t>
            </a:fld>
            <a:endParaRPr lang="es-CR" dirty="0"/>
          </a:p>
        </p:txBody>
      </p:sp>
    </p:spTree>
    <p:extLst>
      <p:ext uri="{BB962C8B-B14F-4D97-AF65-F5344CB8AC3E}">
        <p14:creationId xmlns:p14="http://schemas.microsoft.com/office/powerpoint/2010/main" val="918088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26</a:t>
            </a:fld>
            <a:endParaRPr lang="es-CR" dirty="0"/>
          </a:p>
        </p:txBody>
      </p:sp>
    </p:spTree>
    <p:extLst>
      <p:ext uri="{BB962C8B-B14F-4D97-AF65-F5344CB8AC3E}">
        <p14:creationId xmlns:p14="http://schemas.microsoft.com/office/powerpoint/2010/main" val="2621577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27</a:t>
            </a:fld>
            <a:endParaRPr lang="es-CR" dirty="0"/>
          </a:p>
        </p:txBody>
      </p:sp>
    </p:spTree>
    <p:extLst>
      <p:ext uri="{BB962C8B-B14F-4D97-AF65-F5344CB8AC3E}">
        <p14:creationId xmlns:p14="http://schemas.microsoft.com/office/powerpoint/2010/main" val="695018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28</a:t>
            </a:fld>
            <a:endParaRPr lang="es-CR" dirty="0"/>
          </a:p>
        </p:txBody>
      </p:sp>
    </p:spTree>
    <p:extLst>
      <p:ext uri="{BB962C8B-B14F-4D97-AF65-F5344CB8AC3E}">
        <p14:creationId xmlns:p14="http://schemas.microsoft.com/office/powerpoint/2010/main" val="3869345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29</a:t>
            </a:fld>
            <a:endParaRPr lang="es-CR" dirty="0"/>
          </a:p>
        </p:txBody>
      </p:sp>
    </p:spTree>
    <p:extLst>
      <p:ext uri="{BB962C8B-B14F-4D97-AF65-F5344CB8AC3E}">
        <p14:creationId xmlns:p14="http://schemas.microsoft.com/office/powerpoint/2010/main" val="3537204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30</a:t>
            </a:fld>
            <a:endParaRPr lang="es-CR" dirty="0"/>
          </a:p>
        </p:txBody>
      </p:sp>
    </p:spTree>
    <p:extLst>
      <p:ext uri="{BB962C8B-B14F-4D97-AF65-F5344CB8AC3E}">
        <p14:creationId xmlns:p14="http://schemas.microsoft.com/office/powerpoint/2010/main" val="1925522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31</a:t>
            </a:fld>
            <a:endParaRPr lang="es-CR" dirty="0"/>
          </a:p>
        </p:txBody>
      </p:sp>
    </p:spTree>
    <p:extLst>
      <p:ext uri="{BB962C8B-B14F-4D97-AF65-F5344CB8AC3E}">
        <p14:creationId xmlns:p14="http://schemas.microsoft.com/office/powerpoint/2010/main" val="3906292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32</a:t>
            </a:fld>
            <a:endParaRPr lang="es-CR" dirty="0"/>
          </a:p>
        </p:txBody>
      </p:sp>
    </p:spTree>
    <p:extLst>
      <p:ext uri="{BB962C8B-B14F-4D97-AF65-F5344CB8AC3E}">
        <p14:creationId xmlns:p14="http://schemas.microsoft.com/office/powerpoint/2010/main" val="851581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33</a:t>
            </a:fld>
            <a:endParaRPr lang="es-CR" dirty="0"/>
          </a:p>
        </p:txBody>
      </p:sp>
    </p:spTree>
    <p:extLst>
      <p:ext uri="{BB962C8B-B14F-4D97-AF65-F5344CB8AC3E}">
        <p14:creationId xmlns:p14="http://schemas.microsoft.com/office/powerpoint/2010/main" val="463230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34</a:t>
            </a:fld>
            <a:endParaRPr lang="es-CR" dirty="0"/>
          </a:p>
        </p:txBody>
      </p:sp>
    </p:spTree>
    <p:extLst>
      <p:ext uri="{BB962C8B-B14F-4D97-AF65-F5344CB8AC3E}">
        <p14:creationId xmlns:p14="http://schemas.microsoft.com/office/powerpoint/2010/main" val="3863005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35</a:t>
            </a:fld>
            <a:endParaRPr lang="es-CR" dirty="0"/>
          </a:p>
        </p:txBody>
      </p:sp>
    </p:spTree>
    <p:extLst>
      <p:ext uri="{BB962C8B-B14F-4D97-AF65-F5344CB8AC3E}">
        <p14:creationId xmlns:p14="http://schemas.microsoft.com/office/powerpoint/2010/main" val="2505545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9</a:t>
            </a:fld>
            <a:endParaRPr lang="es-CR" dirty="0"/>
          </a:p>
        </p:txBody>
      </p:sp>
    </p:spTree>
    <p:extLst>
      <p:ext uri="{BB962C8B-B14F-4D97-AF65-F5344CB8AC3E}">
        <p14:creationId xmlns:p14="http://schemas.microsoft.com/office/powerpoint/2010/main" val="3308917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36</a:t>
            </a:fld>
            <a:endParaRPr lang="es-CR" dirty="0"/>
          </a:p>
        </p:txBody>
      </p:sp>
    </p:spTree>
    <p:extLst>
      <p:ext uri="{BB962C8B-B14F-4D97-AF65-F5344CB8AC3E}">
        <p14:creationId xmlns:p14="http://schemas.microsoft.com/office/powerpoint/2010/main" val="314012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37</a:t>
            </a:fld>
            <a:endParaRPr lang="es-CR" dirty="0"/>
          </a:p>
        </p:txBody>
      </p:sp>
    </p:spTree>
    <p:extLst>
      <p:ext uri="{BB962C8B-B14F-4D97-AF65-F5344CB8AC3E}">
        <p14:creationId xmlns:p14="http://schemas.microsoft.com/office/powerpoint/2010/main" val="1742082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38</a:t>
            </a:fld>
            <a:endParaRPr lang="es-CR" dirty="0"/>
          </a:p>
        </p:txBody>
      </p:sp>
    </p:spTree>
    <p:extLst>
      <p:ext uri="{BB962C8B-B14F-4D97-AF65-F5344CB8AC3E}">
        <p14:creationId xmlns:p14="http://schemas.microsoft.com/office/powerpoint/2010/main" val="939089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39</a:t>
            </a:fld>
            <a:endParaRPr lang="es-CR" dirty="0"/>
          </a:p>
        </p:txBody>
      </p:sp>
    </p:spTree>
    <p:extLst>
      <p:ext uri="{BB962C8B-B14F-4D97-AF65-F5344CB8AC3E}">
        <p14:creationId xmlns:p14="http://schemas.microsoft.com/office/powerpoint/2010/main" val="36885571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40</a:t>
            </a:fld>
            <a:endParaRPr lang="es-CR" dirty="0"/>
          </a:p>
        </p:txBody>
      </p:sp>
    </p:spTree>
    <p:extLst>
      <p:ext uri="{BB962C8B-B14F-4D97-AF65-F5344CB8AC3E}">
        <p14:creationId xmlns:p14="http://schemas.microsoft.com/office/powerpoint/2010/main" val="2478670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41</a:t>
            </a:fld>
            <a:endParaRPr lang="es-CR" dirty="0"/>
          </a:p>
        </p:txBody>
      </p:sp>
    </p:spTree>
    <p:extLst>
      <p:ext uri="{BB962C8B-B14F-4D97-AF65-F5344CB8AC3E}">
        <p14:creationId xmlns:p14="http://schemas.microsoft.com/office/powerpoint/2010/main" val="27928632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42</a:t>
            </a:fld>
            <a:endParaRPr lang="es-CR" dirty="0"/>
          </a:p>
        </p:txBody>
      </p:sp>
    </p:spTree>
    <p:extLst>
      <p:ext uri="{BB962C8B-B14F-4D97-AF65-F5344CB8AC3E}">
        <p14:creationId xmlns:p14="http://schemas.microsoft.com/office/powerpoint/2010/main" val="797312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10</a:t>
            </a:fld>
            <a:endParaRPr lang="es-CR" dirty="0"/>
          </a:p>
        </p:txBody>
      </p:sp>
    </p:spTree>
    <p:extLst>
      <p:ext uri="{BB962C8B-B14F-4D97-AF65-F5344CB8AC3E}">
        <p14:creationId xmlns:p14="http://schemas.microsoft.com/office/powerpoint/2010/main" val="744827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11</a:t>
            </a:fld>
            <a:endParaRPr lang="es-CR" dirty="0"/>
          </a:p>
        </p:txBody>
      </p:sp>
    </p:spTree>
    <p:extLst>
      <p:ext uri="{BB962C8B-B14F-4D97-AF65-F5344CB8AC3E}">
        <p14:creationId xmlns:p14="http://schemas.microsoft.com/office/powerpoint/2010/main" val="1988680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12</a:t>
            </a:fld>
            <a:endParaRPr lang="es-CR" dirty="0"/>
          </a:p>
        </p:txBody>
      </p:sp>
    </p:spTree>
    <p:extLst>
      <p:ext uri="{BB962C8B-B14F-4D97-AF65-F5344CB8AC3E}">
        <p14:creationId xmlns:p14="http://schemas.microsoft.com/office/powerpoint/2010/main" val="2985879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13</a:t>
            </a:fld>
            <a:endParaRPr lang="es-CR" dirty="0"/>
          </a:p>
        </p:txBody>
      </p:sp>
    </p:spTree>
    <p:extLst>
      <p:ext uri="{BB962C8B-B14F-4D97-AF65-F5344CB8AC3E}">
        <p14:creationId xmlns:p14="http://schemas.microsoft.com/office/powerpoint/2010/main" val="2203429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14</a:t>
            </a:fld>
            <a:endParaRPr lang="es-CR" dirty="0"/>
          </a:p>
        </p:txBody>
      </p:sp>
    </p:spTree>
    <p:extLst>
      <p:ext uri="{BB962C8B-B14F-4D97-AF65-F5344CB8AC3E}">
        <p14:creationId xmlns:p14="http://schemas.microsoft.com/office/powerpoint/2010/main" val="2031712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15</a:t>
            </a:fld>
            <a:endParaRPr lang="es-CR" dirty="0"/>
          </a:p>
        </p:txBody>
      </p:sp>
    </p:spTree>
    <p:extLst>
      <p:ext uri="{BB962C8B-B14F-4D97-AF65-F5344CB8AC3E}">
        <p14:creationId xmlns:p14="http://schemas.microsoft.com/office/powerpoint/2010/main" val="3574297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7E7E338E-13E7-4EFF-ACE4-E4FFE53B698D}" type="datetimeFigureOut">
              <a:rPr lang="en-US" smtClean="0"/>
              <a:t>4/14/2019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A345B25-9D40-44B6-BD09-BDB162ED5074}" type="slidenum">
              <a:rPr lang="en-US" smtClean="0"/>
              <a:t>‹Nº›</a:t>
            </a:fld>
            <a:endParaRPr lang="en-US"/>
          </a:p>
        </p:txBody>
      </p:sp>
    </p:spTree>
    <p:extLst>
      <p:ext uri="{BB962C8B-B14F-4D97-AF65-F5344CB8AC3E}">
        <p14:creationId xmlns:p14="http://schemas.microsoft.com/office/powerpoint/2010/main" val="409292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7E7E338E-13E7-4EFF-ACE4-E4FFE53B698D}" type="datetimeFigureOut">
              <a:rPr lang="en-US" smtClean="0"/>
              <a:t>4/14/2019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A345B25-9D40-44B6-BD09-BDB162ED5074}" type="slidenum">
              <a:rPr lang="en-US" smtClean="0"/>
              <a:t>‹Nº›</a:t>
            </a:fld>
            <a:endParaRPr lang="en-US"/>
          </a:p>
        </p:txBody>
      </p:sp>
    </p:spTree>
    <p:extLst>
      <p:ext uri="{BB962C8B-B14F-4D97-AF65-F5344CB8AC3E}">
        <p14:creationId xmlns:p14="http://schemas.microsoft.com/office/powerpoint/2010/main" val="626465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7E7E338E-13E7-4EFF-ACE4-E4FFE53B698D}" type="datetimeFigureOut">
              <a:rPr lang="en-US" smtClean="0"/>
              <a:t>4/14/2019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A345B25-9D40-44B6-BD09-BDB162ED5074}" type="slidenum">
              <a:rPr lang="en-US" smtClean="0"/>
              <a:t>‹Nº›</a:t>
            </a:fld>
            <a:endParaRPr lang="en-US"/>
          </a:p>
        </p:txBody>
      </p:sp>
    </p:spTree>
    <p:extLst>
      <p:ext uri="{BB962C8B-B14F-4D97-AF65-F5344CB8AC3E}">
        <p14:creationId xmlns:p14="http://schemas.microsoft.com/office/powerpoint/2010/main" val="559677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0059311" y="877033"/>
            <a:ext cx="1732400" cy="577200"/>
          </a:xfrm>
          <a:prstGeom prst="triangle">
            <a:avLst>
              <a:gd name="adj" fmla="val 32425"/>
            </a:avLst>
          </a:prstGeom>
          <a:solidFill>
            <a:srgbClr val="26324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Arvo"/>
              <a:ea typeface="Arvo"/>
              <a:cs typeface="Arvo"/>
              <a:sym typeface="Arvo"/>
            </a:endParaRPr>
          </a:p>
        </p:txBody>
      </p:sp>
      <p:grpSp>
        <p:nvGrpSpPr>
          <p:cNvPr id="11" name="Google Shape;11;p2"/>
          <p:cNvGrpSpPr/>
          <p:nvPr/>
        </p:nvGrpSpPr>
        <p:grpSpPr>
          <a:xfrm>
            <a:off x="0" y="-9451"/>
            <a:ext cx="11548531" cy="6867451"/>
            <a:chOff x="0" y="-7088"/>
            <a:chExt cx="8661398" cy="5150588"/>
          </a:xfrm>
        </p:grpSpPr>
        <p:sp>
          <p:nvSpPr>
            <p:cNvPr id="12" name="Google Shape;12;p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 name="Google Shape;13;p2"/>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vo"/>
                <a:ea typeface="Arvo"/>
                <a:cs typeface="Arvo"/>
                <a:sym typeface="Arvo"/>
              </a:endParaRPr>
            </a:p>
          </p:txBody>
        </p:sp>
      </p:grpSp>
      <p:grpSp>
        <p:nvGrpSpPr>
          <p:cNvPr id="14" name="Google Shape;14;p2"/>
          <p:cNvGrpSpPr/>
          <p:nvPr/>
        </p:nvGrpSpPr>
        <p:grpSpPr>
          <a:xfrm rot="10800000" flipH="1">
            <a:off x="2" y="1454351"/>
            <a:ext cx="11796669" cy="3949300"/>
            <a:chOff x="-8178042" y="-4493254"/>
            <a:chExt cx="19483598" cy="6522736"/>
          </a:xfrm>
        </p:grpSpPr>
        <p:sp>
          <p:nvSpPr>
            <p:cNvPr id="15" name="Google Shape;15;p2"/>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vo"/>
                <a:ea typeface="Arvo"/>
                <a:cs typeface="Arvo"/>
                <a:sym typeface="Arvo"/>
              </a:endParaRPr>
            </a:p>
          </p:txBody>
        </p:sp>
      </p:grpSp>
      <p:grpSp>
        <p:nvGrpSpPr>
          <p:cNvPr id="17" name="Google Shape;17;p2"/>
          <p:cNvGrpSpPr/>
          <p:nvPr/>
        </p:nvGrpSpPr>
        <p:grpSpPr>
          <a:xfrm>
            <a:off x="4902982" y="5704465"/>
            <a:ext cx="7307772" cy="577328"/>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 name="Google Shape;21;p2"/>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sp>
        <p:nvSpPr>
          <p:cNvPr id="22" name="Google Shape;22;p2"/>
          <p:cNvSpPr txBox="1">
            <a:spLocks noGrp="1"/>
          </p:cNvSpPr>
          <p:nvPr>
            <p:ph type="ctrTitle"/>
          </p:nvPr>
        </p:nvSpPr>
        <p:spPr>
          <a:xfrm>
            <a:off x="914400" y="1454333"/>
            <a:ext cx="7157200" cy="39492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28107436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grpSp>
        <p:nvGrpSpPr>
          <p:cNvPr id="62" name="Google Shape;62;p5"/>
          <p:cNvGrpSpPr/>
          <p:nvPr/>
        </p:nvGrpSpPr>
        <p:grpSpPr>
          <a:xfrm>
            <a:off x="-6" y="54"/>
            <a:ext cx="9429907" cy="1769753"/>
            <a:chOff x="-4" y="40"/>
            <a:chExt cx="7072430" cy="1327315"/>
          </a:xfrm>
        </p:grpSpPr>
        <p:sp>
          <p:nvSpPr>
            <p:cNvPr id="63" name="Google Shape;63;p5"/>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vo"/>
                <a:ea typeface="Arvo"/>
                <a:cs typeface="Arvo"/>
                <a:sym typeface="Arvo"/>
              </a:endParaRPr>
            </a:p>
          </p:txBody>
        </p:sp>
        <p:grpSp>
          <p:nvGrpSpPr>
            <p:cNvPr id="64" name="Google Shape;64;p5"/>
            <p:cNvGrpSpPr/>
            <p:nvPr/>
          </p:nvGrpSpPr>
          <p:grpSpPr>
            <a:xfrm rot="10800000" flipH="1">
              <a:off x="3" y="40"/>
              <a:ext cx="6756168" cy="1327315"/>
              <a:chOff x="-2168138" y="330075"/>
              <a:chExt cx="8650663" cy="1699506"/>
            </a:xfrm>
          </p:grpSpPr>
          <p:sp>
            <p:nvSpPr>
              <p:cNvPr id="65" name="Google Shape;65;p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vo"/>
                  <a:ea typeface="Arvo"/>
                  <a:cs typeface="Arvo"/>
                  <a:sym typeface="Arvo"/>
                </a:endParaRPr>
              </a:p>
            </p:txBody>
          </p:sp>
          <p:sp>
            <p:nvSpPr>
              <p:cNvPr id="66" name="Google Shape;66;p5"/>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vo"/>
                  <a:ea typeface="Arvo"/>
                  <a:cs typeface="Arvo"/>
                  <a:sym typeface="Arvo"/>
                </a:endParaRPr>
              </a:p>
            </p:txBody>
          </p:sp>
        </p:grpSp>
        <p:grpSp>
          <p:nvGrpSpPr>
            <p:cNvPr id="67" name="Google Shape;67;p5"/>
            <p:cNvGrpSpPr/>
            <p:nvPr/>
          </p:nvGrpSpPr>
          <p:grpSpPr>
            <a:xfrm rot="10800000" flipH="1">
              <a:off x="-4" y="381007"/>
              <a:ext cx="7072430" cy="771744"/>
              <a:chOff x="-9092084" y="330075"/>
              <a:chExt cx="15574609" cy="1699501"/>
            </a:xfrm>
          </p:grpSpPr>
          <p:sp>
            <p:nvSpPr>
              <p:cNvPr id="68" name="Google Shape;68;p5"/>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vo"/>
                  <a:ea typeface="Arvo"/>
                  <a:cs typeface="Arvo"/>
                  <a:sym typeface="Arvo"/>
                </a:endParaRPr>
              </a:p>
            </p:txBody>
          </p:sp>
          <p:sp>
            <p:nvSpPr>
              <p:cNvPr id="69" name="Google Shape;69;p5"/>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vo"/>
                  <a:ea typeface="Arvo"/>
                  <a:cs typeface="Arvo"/>
                  <a:sym typeface="Arvo"/>
                </a:endParaRPr>
              </a:p>
            </p:txBody>
          </p:sp>
        </p:grpSp>
      </p:grpSp>
      <p:grpSp>
        <p:nvGrpSpPr>
          <p:cNvPr id="70" name="Google Shape;70;p5"/>
          <p:cNvGrpSpPr/>
          <p:nvPr/>
        </p:nvGrpSpPr>
        <p:grpSpPr>
          <a:xfrm>
            <a:off x="9262456" y="5963632"/>
            <a:ext cx="2937107" cy="894393"/>
            <a:chOff x="5575242" y="4472723"/>
            <a:chExt cx="2202830" cy="670795"/>
          </a:xfrm>
        </p:grpSpPr>
        <p:sp>
          <p:nvSpPr>
            <p:cNvPr id="71" name="Google Shape;71;p5"/>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nvGrpSpPr>
            <p:cNvPr id="72" name="Google Shape;72;p5"/>
            <p:cNvGrpSpPr/>
            <p:nvPr/>
          </p:nvGrpSpPr>
          <p:grpSpPr>
            <a:xfrm flipH="1">
              <a:off x="5734850" y="4472723"/>
              <a:ext cx="2040837" cy="670795"/>
              <a:chOff x="1297954" y="330075"/>
              <a:chExt cx="5169293" cy="1699506"/>
            </a:xfrm>
          </p:grpSpPr>
          <p:sp>
            <p:nvSpPr>
              <p:cNvPr id="73" name="Google Shape;73;p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74" name="Google Shape;74;p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75" name="Google Shape;75;p5"/>
            <p:cNvGrpSpPr/>
            <p:nvPr/>
          </p:nvGrpSpPr>
          <p:grpSpPr>
            <a:xfrm flipH="1">
              <a:off x="5578209" y="4646738"/>
              <a:ext cx="2199863" cy="304563"/>
              <a:chOff x="-5827153" y="330075"/>
              <a:chExt cx="12276019" cy="1699569"/>
            </a:xfrm>
          </p:grpSpPr>
          <p:sp>
            <p:nvSpPr>
              <p:cNvPr id="76" name="Google Shape;76;p5"/>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77" name="Google Shape;77;p5"/>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sp>
        <p:nvSpPr>
          <p:cNvPr id="78" name="Google Shape;78;p5"/>
          <p:cNvSpPr txBox="1">
            <a:spLocks noGrp="1"/>
          </p:cNvSpPr>
          <p:nvPr>
            <p:ph type="title"/>
          </p:nvPr>
        </p:nvSpPr>
        <p:spPr>
          <a:xfrm>
            <a:off x="1085700" y="523433"/>
            <a:ext cx="7323200" cy="10216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1085700" y="1769800"/>
            <a:ext cx="8176800" cy="4194000"/>
          </a:xfrm>
          <a:prstGeom prst="rect">
            <a:avLst/>
          </a:prstGeom>
        </p:spPr>
        <p:txBody>
          <a:bodyPr spcFirstLastPara="1" wrap="square" lIns="91425" tIns="91425" rIns="91425" bIns="91425" anchor="ctr" anchorCtr="0"/>
          <a:lstStyle>
            <a:lvl1pPr marL="609585" lvl="0" indent="-507987">
              <a:spcBef>
                <a:spcPts val="800"/>
              </a:spcBef>
              <a:spcAft>
                <a:spcPts val="0"/>
              </a:spcAft>
              <a:buSzPts val="2400"/>
              <a:buChar char="▰"/>
              <a:defRPr/>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a:lvl3pPr>
            <a:lvl4pPr marL="2438339" lvl="3" indent="-507987">
              <a:spcBef>
                <a:spcPts val="1333"/>
              </a:spcBef>
              <a:spcAft>
                <a:spcPts val="0"/>
              </a:spcAft>
              <a:buSzPts val="2400"/>
              <a:buChar char="▻"/>
              <a:defRPr/>
            </a:lvl4pPr>
            <a:lvl5pPr marL="3047924" lvl="4" indent="-507987">
              <a:spcBef>
                <a:spcPts val="1333"/>
              </a:spcBef>
              <a:spcAft>
                <a:spcPts val="0"/>
              </a:spcAft>
              <a:buSzPts val="2400"/>
              <a:buChar char="▻"/>
              <a:defRPr/>
            </a:lvl5pPr>
            <a:lvl6pPr marL="3657509" lvl="5" indent="-507987">
              <a:spcBef>
                <a:spcPts val="1333"/>
              </a:spcBef>
              <a:spcAft>
                <a:spcPts val="0"/>
              </a:spcAft>
              <a:buSzPts val="2400"/>
              <a:buChar char="▻"/>
              <a:defRPr/>
            </a:lvl6pPr>
            <a:lvl7pPr marL="4267093" lvl="6" indent="-507987">
              <a:spcBef>
                <a:spcPts val="1333"/>
              </a:spcBef>
              <a:spcAft>
                <a:spcPts val="0"/>
              </a:spcAft>
              <a:buSzPts val="2400"/>
              <a:buChar char="▻"/>
              <a:defRPr/>
            </a:lvl7pPr>
            <a:lvl8pPr marL="4876678" lvl="7" indent="-507987">
              <a:spcBef>
                <a:spcPts val="1333"/>
              </a:spcBef>
              <a:spcAft>
                <a:spcPts val="0"/>
              </a:spcAft>
              <a:buSzPts val="2400"/>
              <a:buChar char="▻"/>
              <a:defRPr/>
            </a:lvl8pPr>
            <a:lvl9pPr marL="5486263" lvl="8" indent="-507987">
              <a:spcBef>
                <a:spcPts val="1333"/>
              </a:spcBef>
              <a:spcAft>
                <a:spcPts val="1333"/>
              </a:spcAft>
              <a:buSzPts val="2400"/>
              <a:buChar char="▻"/>
              <a:defRPr/>
            </a:lvl9pPr>
          </a:lstStyle>
          <a:p>
            <a:endParaRPr/>
          </a:p>
        </p:txBody>
      </p:sp>
      <p:sp>
        <p:nvSpPr>
          <p:cNvPr id="80" name="Google Shape;80;p5"/>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R" smtClean="0"/>
              <a:pPr/>
              <a:t>‹Nº›</a:t>
            </a:fld>
            <a:endParaRPr lang="es-CR" dirty="0"/>
          </a:p>
        </p:txBody>
      </p:sp>
    </p:spTree>
    <p:extLst>
      <p:ext uri="{BB962C8B-B14F-4D97-AF65-F5344CB8AC3E}">
        <p14:creationId xmlns:p14="http://schemas.microsoft.com/office/powerpoint/2010/main" val="30195839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7E7E338E-13E7-4EFF-ACE4-E4FFE53B698D}" type="datetimeFigureOut">
              <a:rPr lang="en-US" smtClean="0"/>
              <a:t>4/14/2019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A345B25-9D40-44B6-BD09-BDB162ED5074}" type="slidenum">
              <a:rPr lang="en-US" smtClean="0"/>
              <a:t>‹Nº›</a:t>
            </a:fld>
            <a:endParaRPr lang="en-US"/>
          </a:p>
        </p:txBody>
      </p:sp>
    </p:spTree>
    <p:extLst>
      <p:ext uri="{BB962C8B-B14F-4D97-AF65-F5344CB8AC3E}">
        <p14:creationId xmlns:p14="http://schemas.microsoft.com/office/powerpoint/2010/main" val="274794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7E7E338E-13E7-4EFF-ACE4-E4FFE53B698D}" type="datetimeFigureOut">
              <a:rPr lang="en-US" smtClean="0"/>
              <a:t>4/14/2019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A345B25-9D40-44B6-BD09-BDB162ED5074}" type="slidenum">
              <a:rPr lang="en-US" smtClean="0"/>
              <a:t>‹Nº›</a:t>
            </a:fld>
            <a:endParaRPr lang="en-US"/>
          </a:p>
        </p:txBody>
      </p:sp>
    </p:spTree>
    <p:extLst>
      <p:ext uri="{BB962C8B-B14F-4D97-AF65-F5344CB8AC3E}">
        <p14:creationId xmlns:p14="http://schemas.microsoft.com/office/powerpoint/2010/main" val="411643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7E7E338E-13E7-4EFF-ACE4-E4FFE53B698D}" type="datetimeFigureOut">
              <a:rPr lang="en-US" smtClean="0"/>
              <a:t>4/14/2019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A345B25-9D40-44B6-BD09-BDB162ED5074}" type="slidenum">
              <a:rPr lang="en-US" smtClean="0"/>
              <a:t>‹Nº›</a:t>
            </a:fld>
            <a:endParaRPr lang="en-US"/>
          </a:p>
        </p:txBody>
      </p:sp>
    </p:spTree>
    <p:extLst>
      <p:ext uri="{BB962C8B-B14F-4D97-AF65-F5344CB8AC3E}">
        <p14:creationId xmlns:p14="http://schemas.microsoft.com/office/powerpoint/2010/main" val="12322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7E7E338E-13E7-4EFF-ACE4-E4FFE53B698D}" type="datetimeFigureOut">
              <a:rPr lang="en-US" smtClean="0"/>
              <a:t>4/14/2019</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DA345B25-9D40-44B6-BD09-BDB162ED5074}" type="slidenum">
              <a:rPr lang="en-US" smtClean="0"/>
              <a:t>‹Nº›</a:t>
            </a:fld>
            <a:endParaRPr lang="en-US"/>
          </a:p>
        </p:txBody>
      </p:sp>
    </p:spTree>
    <p:extLst>
      <p:ext uri="{BB962C8B-B14F-4D97-AF65-F5344CB8AC3E}">
        <p14:creationId xmlns:p14="http://schemas.microsoft.com/office/powerpoint/2010/main" val="80970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7E7E338E-13E7-4EFF-ACE4-E4FFE53B698D}" type="datetimeFigureOut">
              <a:rPr lang="en-US" smtClean="0"/>
              <a:t>4/14/2019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A345B25-9D40-44B6-BD09-BDB162ED5074}" type="slidenum">
              <a:rPr lang="en-US" smtClean="0"/>
              <a:t>‹Nº›</a:t>
            </a:fld>
            <a:endParaRPr lang="en-US"/>
          </a:p>
        </p:txBody>
      </p:sp>
    </p:spTree>
    <p:extLst>
      <p:ext uri="{BB962C8B-B14F-4D97-AF65-F5344CB8AC3E}">
        <p14:creationId xmlns:p14="http://schemas.microsoft.com/office/powerpoint/2010/main" val="1240609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E7E338E-13E7-4EFF-ACE4-E4FFE53B698D}" type="datetimeFigureOut">
              <a:rPr lang="en-US" smtClean="0"/>
              <a:t>4/14/2019</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DA345B25-9D40-44B6-BD09-BDB162ED5074}" type="slidenum">
              <a:rPr lang="en-US" smtClean="0"/>
              <a:t>‹Nº›</a:t>
            </a:fld>
            <a:endParaRPr lang="en-US"/>
          </a:p>
        </p:txBody>
      </p:sp>
    </p:spTree>
    <p:extLst>
      <p:ext uri="{BB962C8B-B14F-4D97-AF65-F5344CB8AC3E}">
        <p14:creationId xmlns:p14="http://schemas.microsoft.com/office/powerpoint/2010/main" val="2467091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E7E338E-13E7-4EFF-ACE4-E4FFE53B698D}" type="datetimeFigureOut">
              <a:rPr lang="en-US" smtClean="0"/>
              <a:t>4/14/2019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A345B25-9D40-44B6-BD09-BDB162ED5074}" type="slidenum">
              <a:rPr lang="en-US" smtClean="0"/>
              <a:t>‹Nº›</a:t>
            </a:fld>
            <a:endParaRPr lang="en-US"/>
          </a:p>
        </p:txBody>
      </p:sp>
    </p:spTree>
    <p:extLst>
      <p:ext uri="{BB962C8B-B14F-4D97-AF65-F5344CB8AC3E}">
        <p14:creationId xmlns:p14="http://schemas.microsoft.com/office/powerpoint/2010/main" val="2111586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E7E338E-13E7-4EFF-ACE4-E4FFE53B698D}" type="datetimeFigureOut">
              <a:rPr lang="en-US" smtClean="0"/>
              <a:t>4/14/2019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A345B25-9D40-44B6-BD09-BDB162ED5074}" type="slidenum">
              <a:rPr lang="en-US" smtClean="0"/>
              <a:t>‹Nº›</a:t>
            </a:fld>
            <a:endParaRPr lang="en-US"/>
          </a:p>
        </p:txBody>
      </p:sp>
    </p:spTree>
    <p:extLst>
      <p:ext uri="{BB962C8B-B14F-4D97-AF65-F5344CB8AC3E}">
        <p14:creationId xmlns:p14="http://schemas.microsoft.com/office/powerpoint/2010/main" val="1152090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7E338E-13E7-4EFF-ACE4-E4FFE53B698D}" type="datetimeFigureOut">
              <a:rPr lang="en-US" smtClean="0"/>
              <a:t>4/14/2019</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45B25-9D40-44B6-BD09-BDB162ED5074}" type="slidenum">
              <a:rPr lang="en-US" smtClean="0"/>
              <a:t>‹Nº›</a:t>
            </a:fld>
            <a:endParaRPr lang="en-US"/>
          </a:p>
        </p:txBody>
      </p:sp>
    </p:spTree>
    <p:extLst>
      <p:ext uri="{BB962C8B-B14F-4D97-AF65-F5344CB8AC3E}">
        <p14:creationId xmlns:p14="http://schemas.microsoft.com/office/powerpoint/2010/main" val="1719533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1140567" y="1297594"/>
            <a:ext cx="7524205" cy="3949200"/>
          </a:xfrm>
          <a:prstGeom prst="rect">
            <a:avLst/>
          </a:prstGeom>
        </p:spPr>
        <p:txBody>
          <a:bodyPr spcFirstLastPara="1" wrap="square" lIns="121900" tIns="121900" rIns="121900" bIns="121900" anchor="ctr" anchorCtr="0">
            <a:noAutofit/>
          </a:bodyPr>
          <a:lstStyle/>
          <a:p>
            <a:pPr algn="just"/>
            <a:r>
              <a:rPr lang="es-ES" sz="4800" b="1" dirty="0" smtClean="0">
                <a:solidFill>
                  <a:schemeClr val="bg1"/>
                </a:solidFill>
                <a:latin typeface="Roboto Condensed" panose="020B0604020202020204" charset="0"/>
                <a:ea typeface="Roboto Condensed" panose="020B0604020202020204" charset="0"/>
              </a:rPr>
              <a:t>REAVIVAMIENTO ES: APRENDER A </a:t>
            </a:r>
            <a:r>
              <a:rPr lang="es-ES" sz="4800" b="1" dirty="0" smtClean="0">
                <a:solidFill>
                  <a:schemeClr val="bg1"/>
                </a:solidFill>
                <a:latin typeface="Roboto Condensed" panose="020B0604020202020204" charset="0"/>
                <a:ea typeface="Roboto Condensed" panose="020B0604020202020204" charset="0"/>
              </a:rPr>
              <a:t>INVERTIR</a:t>
            </a:r>
            <a:endParaRPr lang="en-US" sz="4800" b="1" dirty="0">
              <a:solidFill>
                <a:schemeClr val="bg1"/>
              </a:solidFill>
              <a:latin typeface="Roboto Condensed" panose="020B0604020202020204" charset="0"/>
              <a:ea typeface="Roboto Condensed" panose="020B0604020202020204" charset="0"/>
            </a:endParaRPr>
          </a:p>
        </p:txBody>
      </p:sp>
      <p:pic>
        <p:nvPicPr>
          <p:cNvPr id="1028" name="Picture 4" descr="Imagen relacionada">
            <a:extLst>
              <a:ext uri="{FF2B5EF4-FFF2-40B4-BE49-F238E27FC236}">
                <a16:creationId xmlns:a16="http://schemas.microsoft.com/office/drawing/2014/main" id="{B1D97338-3D59-4400-98D5-6DA428DB65D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9925297" y="4966872"/>
            <a:ext cx="1754751" cy="14543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logo de mayordomia">
            <a:extLst>
              <a:ext uri="{FF2B5EF4-FFF2-40B4-BE49-F238E27FC236}">
                <a16:creationId xmlns:a16="http://schemas.microsoft.com/office/drawing/2014/main" id="{2E119204-9255-4CB1-A240-B04B53BD7A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8738904" y="5051073"/>
            <a:ext cx="1795993" cy="128593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FBD342AA-5DB7-4FB2-BE8D-2ACD80EE86AE}"/>
              </a:ext>
            </a:extLst>
          </p:cNvPr>
          <p:cNvSpPr txBox="1"/>
          <p:nvPr/>
        </p:nvSpPr>
        <p:spPr>
          <a:xfrm>
            <a:off x="8478955" y="6326220"/>
            <a:ext cx="3713045" cy="369332"/>
          </a:xfrm>
          <a:prstGeom prst="rect">
            <a:avLst/>
          </a:prstGeom>
          <a:noFill/>
        </p:spPr>
        <p:txBody>
          <a:bodyPr wrap="square" rtlCol="0">
            <a:spAutoFit/>
          </a:bodyPr>
          <a:lstStyle/>
          <a:p>
            <a:pPr algn="ctr"/>
            <a:r>
              <a:rPr lang="es-CR" b="1" dirty="0">
                <a:latin typeface="Arial Black" panose="020B0A04020102020204" pitchFamily="34" charset="0"/>
                <a:ea typeface="Roboto Condensed" panose="020B0604020202020204" charset="0"/>
              </a:rPr>
              <a:t>Comunión y Misión</a:t>
            </a:r>
          </a:p>
        </p:txBody>
      </p:sp>
      <p:sp>
        <p:nvSpPr>
          <p:cNvPr id="6" name="Rectángulo 5">
            <a:extLst>
              <a:ext uri="{FF2B5EF4-FFF2-40B4-BE49-F238E27FC236}">
                <a16:creationId xmlns:a16="http://schemas.microsoft.com/office/drawing/2014/main" id="{B25FA3DF-F206-4CEE-9F23-E8EB3B15C455}"/>
              </a:ext>
            </a:extLst>
          </p:cNvPr>
          <p:cNvSpPr/>
          <p:nvPr/>
        </p:nvSpPr>
        <p:spPr>
          <a:xfrm>
            <a:off x="5356721" y="5694038"/>
            <a:ext cx="2914579" cy="400110"/>
          </a:xfrm>
          <a:prstGeom prst="rect">
            <a:avLst/>
          </a:prstGeom>
        </p:spPr>
        <p:txBody>
          <a:bodyPr wrap="none">
            <a:spAutoFit/>
          </a:bodyPr>
          <a:lstStyle/>
          <a:p>
            <a:pPr algn="ctr"/>
            <a:r>
              <a:rPr lang="es-CR" sz="2000" b="1" dirty="0" smtClean="0">
                <a:solidFill>
                  <a:schemeClr val="bg1"/>
                </a:solidFill>
                <a:latin typeface="Roboto Condensed" panose="020B0604020202020204"/>
              </a:rPr>
              <a:t>TEMA </a:t>
            </a:r>
            <a:r>
              <a:rPr lang="es-CR" sz="2000" b="1" dirty="0" smtClean="0">
                <a:solidFill>
                  <a:schemeClr val="bg1"/>
                </a:solidFill>
                <a:latin typeface="Roboto Condensed" panose="020B0604020202020204"/>
              </a:rPr>
              <a:t>7 </a:t>
            </a:r>
            <a:r>
              <a:rPr lang="es-CR" sz="2000" b="1" dirty="0" smtClean="0">
                <a:solidFill>
                  <a:schemeClr val="bg1"/>
                </a:solidFill>
                <a:latin typeface="Roboto Condensed" panose="020B0604020202020204"/>
              </a:rPr>
              <a:t>viernes 3</a:t>
            </a:r>
            <a:r>
              <a:rPr lang="es-CR" sz="2000" b="1" dirty="0" smtClean="0">
                <a:solidFill>
                  <a:schemeClr val="bg1"/>
                </a:solidFill>
                <a:latin typeface="Roboto Condensed" panose="020B0604020202020204"/>
              </a:rPr>
              <a:t> </a:t>
            </a:r>
            <a:r>
              <a:rPr lang="es-CR" sz="2000" b="1" dirty="0" smtClean="0">
                <a:solidFill>
                  <a:schemeClr val="bg1"/>
                </a:solidFill>
                <a:latin typeface="Roboto Condensed" panose="020B0604020202020204"/>
              </a:rPr>
              <a:t>mayo</a:t>
            </a:r>
            <a:endParaRPr lang="es-CR" sz="2000" b="1" dirty="0">
              <a:solidFill>
                <a:schemeClr val="bg1"/>
              </a:solidFill>
              <a:latin typeface="Roboto Condensed" panose="020B0604020202020204"/>
            </a:endParaRPr>
          </a:p>
        </p:txBody>
      </p:sp>
    </p:spTree>
    <p:extLst>
      <p:ext uri="{BB962C8B-B14F-4D97-AF65-F5344CB8AC3E}">
        <p14:creationId xmlns:p14="http://schemas.microsoft.com/office/powerpoint/2010/main" val="37843318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ORIGEN DE LA </a:t>
            </a:r>
            <a:r>
              <a:rPr lang="es-CR" b="1" dirty="0" smtClean="0">
                <a:latin typeface="Roboto Condensed" panose="020B0604020202020204"/>
              </a:rPr>
              <a:t>EMPRESA</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70670" y="1850561"/>
            <a:ext cx="10156874" cy="4689627"/>
          </a:xfrm>
        </p:spPr>
        <p:txBody>
          <a:bodyPr>
            <a:noAutofit/>
          </a:bodyPr>
          <a:lstStyle/>
          <a:p>
            <a:pPr marL="101598" indent="0" algn="just">
              <a:buNone/>
            </a:pPr>
            <a:r>
              <a:rPr lang="es-ES" sz="3800" b="1" dirty="0">
                <a:latin typeface="Roboto Condensed" panose="020B0604020202020204"/>
              </a:rPr>
              <a:t>Pasando por Bethel, desterrado y fugitivo, Jacob prometió al Señor: "De todo lo que me dieres, el diezmo lo he de apartar para ti." (</a:t>
            </a:r>
            <a:r>
              <a:rPr lang="es-ES" sz="3800" b="1" dirty="0" err="1">
                <a:latin typeface="Roboto Condensed" panose="020B0604020202020204"/>
              </a:rPr>
              <a:t>Gén</a:t>
            </a:r>
            <a:r>
              <a:rPr lang="es-ES" sz="3800" b="1" dirty="0">
                <a:latin typeface="Roboto Condensed" panose="020B0604020202020204"/>
              </a:rPr>
              <a:t>. 28:22.) Cuando los israelitas estaban por establecerse como nación, la ley del diezmo fue confirmada, como uno de los estatutos ordenados divinamente de cuya obediencia dependía su prosperidad. </a:t>
            </a:r>
          </a:p>
          <a:p>
            <a:pPr marL="101598" indent="0" algn="just">
              <a:buNone/>
            </a:pPr>
            <a:endParaRPr lang="es-ES" sz="40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3788127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fontScale="90000"/>
          </a:bodyPr>
          <a:lstStyle/>
          <a:p>
            <a:pPr algn="ctr"/>
            <a:r>
              <a:rPr lang="es-CR" b="1" dirty="0">
                <a:latin typeface="Roboto Condensed" panose="020B0604020202020204"/>
              </a:rPr>
              <a:t>    </a:t>
            </a:r>
            <a:r>
              <a:rPr lang="es-CR" b="1" dirty="0" smtClean="0">
                <a:latin typeface="Roboto Condensed" panose="020B0604020202020204"/>
              </a:rPr>
              <a:t>OBJETIVO </a:t>
            </a:r>
            <a:r>
              <a:rPr lang="es-CR" b="1" dirty="0" smtClean="0">
                <a:latin typeface="Roboto Condensed" panose="020B0604020202020204"/>
              </a:rPr>
              <a:t>DEL REINO DE DIOS</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98806" y="1723949"/>
            <a:ext cx="10156874" cy="4689627"/>
          </a:xfrm>
        </p:spPr>
        <p:txBody>
          <a:bodyPr>
            <a:noAutofit/>
          </a:bodyPr>
          <a:lstStyle/>
          <a:p>
            <a:pPr marL="101598" indent="0" algn="just">
              <a:buNone/>
            </a:pPr>
            <a:r>
              <a:rPr lang="es-ES" sz="4200" b="1" dirty="0">
                <a:latin typeface="Roboto Condensed" panose="020B0604020202020204"/>
              </a:rPr>
              <a:t>El sistema de los diezmos y de las ofrendas tenía por objeto grabar en las mentes humanas una gran verdad, a saber, que </a:t>
            </a:r>
            <a:r>
              <a:rPr lang="es-ES" sz="4200" b="1" dirty="0">
                <a:solidFill>
                  <a:srgbClr val="0070C0"/>
                </a:solidFill>
                <a:latin typeface="Roboto Condensed" panose="020B0604020202020204"/>
              </a:rPr>
              <a:t>Dios es la fuente de toda bendición para sus criaturas, </a:t>
            </a:r>
            <a:r>
              <a:rPr lang="es-ES" sz="4200" b="1" dirty="0">
                <a:latin typeface="Roboto Condensed" panose="020B0604020202020204"/>
              </a:rPr>
              <a:t>y que se le debe gratitud por los preciosos dones de su providencia</a:t>
            </a:r>
            <a:r>
              <a:rPr lang="es-ES" sz="4200" b="1" dirty="0" smtClean="0">
                <a:latin typeface="Roboto Condensed" panose="020B0604020202020204"/>
              </a:rPr>
              <a:t>. </a:t>
            </a:r>
            <a:endParaRPr lang="es-ES" sz="42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25001470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fontScale="90000"/>
          </a:bodyPr>
          <a:lstStyle/>
          <a:p>
            <a:pPr algn="ctr"/>
            <a:r>
              <a:rPr lang="es-CR" b="1" dirty="0">
                <a:latin typeface="Roboto Condensed" panose="020B0604020202020204"/>
              </a:rPr>
              <a:t>    </a:t>
            </a:r>
            <a:r>
              <a:rPr lang="es-CR" b="1" dirty="0" smtClean="0">
                <a:latin typeface="Roboto Condensed" panose="020B0604020202020204"/>
              </a:rPr>
              <a:t>OBJETIVO D</a:t>
            </a:r>
            <a:r>
              <a:rPr lang="es-CR" b="1" dirty="0" smtClean="0">
                <a:latin typeface="Roboto Condensed" panose="020B0604020202020204"/>
              </a:rPr>
              <a:t>EL REINO DE DIOS</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98806" y="1906829"/>
            <a:ext cx="10156874" cy="4689627"/>
          </a:xfrm>
        </p:spPr>
        <p:txBody>
          <a:bodyPr>
            <a:noAutofit/>
          </a:bodyPr>
          <a:lstStyle/>
          <a:p>
            <a:pPr marL="101598" indent="0" algn="just">
              <a:buNone/>
            </a:pPr>
            <a:r>
              <a:rPr lang="es-ES" sz="3800" b="1" dirty="0">
                <a:latin typeface="Roboto Condensed" panose="020B0604020202020204"/>
              </a:rPr>
              <a:t>El da a todos vida, y respiración, y todas las cosas." (</a:t>
            </a:r>
            <a:r>
              <a:rPr lang="es-ES" sz="3800" b="1" dirty="0" err="1">
                <a:latin typeface="Roboto Condensed" panose="020B0604020202020204"/>
              </a:rPr>
              <a:t>Hech</a:t>
            </a:r>
            <a:r>
              <a:rPr lang="es-ES" sz="3800" b="1" dirty="0">
                <a:latin typeface="Roboto Condensed" panose="020B0604020202020204"/>
              </a:rPr>
              <a:t>. 17: 25.) El Señor dice: "Mía es toda bestia del bosque, y los millares de animales que hay en los </a:t>
            </a:r>
            <a:r>
              <a:rPr lang="es-ES" sz="3800" b="1" dirty="0" smtClean="0">
                <a:latin typeface="Roboto Condensed" panose="020B0604020202020204"/>
              </a:rPr>
              <a:t>collados” "Mía </a:t>
            </a:r>
            <a:r>
              <a:rPr lang="es-ES" sz="3800" b="1" dirty="0">
                <a:latin typeface="Roboto Condensed" panose="020B0604020202020204"/>
              </a:rPr>
              <a:t>es la plata, y mío el </a:t>
            </a:r>
            <a:r>
              <a:rPr lang="es-ES" sz="3800" b="1" dirty="0" smtClean="0">
                <a:latin typeface="Roboto Condensed" panose="020B0604020202020204"/>
              </a:rPr>
              <a:t>oro”. "El </a:t>
            </a:r>
            <a:r>
              <a:rPr lang="es-ES" sz="3800" b="1" dirty="0">
                <a:latin typeface="Roboto Condensed" panose="020B0604020202020204"/>
              </a:rPr>
              <a:t>te da el poder para hacer las riquezas</a:t>
            </a:r>
            <a:r>
              <a:rPr lang="es-ES" sz="3800" b="1" dirty="0" smtClean="0">
                <a:latin typeface="Roboto Condensed" panose="020B0604020202020204"/>
              </a:rPr>
              <a:t>.“</a:t>
            </a:r>
            <a:r>
              <a:rPr lang="de-DE" sz="3800" b="1" dirty="0">
                <a:latin typeface="Roboto Condensed" panose="020B0604020202020204"/>
              </a:rPr>
              <a:t>(Sal. 50: 10; Hag. 2: 8; Deut. 8: 18.)</a:t>
            </a:r>
          </a:p>
          <a:p>
            <a:pPr marL="101598" indent="0" algn="just">
              <a:buNone/>
            </a:pPr>
            <a:endParaRPr lang="es-ES" sz="40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16354766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fontScale="90000"/>
          </a:bodyPr>
          <a:lstStyle/>
          <a:p>
            <a:pPr algn="ctr"/>
            <a:r>
              <a:rPr lang="es-CR" b="1" dirty="0">
                <a:latin typeface="Roboto Condensed" panose="020B0604020202020204"/>
              </a:rPr>
              <a:t>    </a:t>
            </a:r>
            <a:r>
              <a:rPr lang="es-CR" b="1" dirty="0" smtClean="0">
                <a:latin typeface="Roboto Condensed" panose="020B0604020202020204"/>
              </a:rPr>
              <a:t>OBJETIVO D</a:t>
            </a:r>
            <a:r>
              <a:rPr lang="es-CR" b="1" dirty="0" smtClean="0">
                <a:latin typeface="Roboto Condensed" panose="020B0604020202020204"/>
              </a:rPr>
              <a:t>EL REINO DE DIOS</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98806" y="1583272"/>
            <a:ext cx="10156874" cy="4689627"/>
          </a:xfrm>
        </p:spPr>
        <p:txBody>
          <a:bodyPr>
            <a:noAutofit/>
          </a:bodyPr>
          <a:lstStyle/>
          <a:p>
            <a:pPr marL="101598" indent="0" algn="just">
              <a:buNone/>
            </a:pPr>
            <a:r>
              <a:rPr lang="es-ES" sz="4200" b="1" dirty="0" smtClean="0">
                <a:latin typeface="Roboto Condensed" panose="020B0604020202020204"/>
              </a:rPr>
              <a:t>En </a:t>
            </a:r>
            <a:r>
              <a:rPr lang="es-ES" sz="4200" b="1" dirty="0">
                <a:latin typeface="Roboto Condensed" panose="020B0604020202020204"/>
              </a:rPr>
              <a:t>reconocimiento de que todas estas cosas procedían de él, </a:t>
            </a:r>
            <a:r>
              <a:rPr lang="es-ES" sz="4200" b="1" dirty="0" smtClean="0">
                <a:latin typeface="Roboto Condensed" panose="020B0604020202020204"/>
              </a:rPr>
              <a:t>El Señor </a:t>
            </a:r>
            <a:r>
              <a:rPr lang="es-ES" sz="4200" b="1" dirty="0">
                <a:latin typeface="Roboto Condensed" panose="020B0604020202020204"/>
              </a:rPr>
              <a:t>mandó que una porción de su abundancia le fuese devuelta en donativos y ofrendas para sostener su culto.</a:t>
            </a:r>
            <a:endParaRPr lang="es-ES" sz="42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30665917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fontScale="90000"/>
          </a:bodyPr>
          <a:lstStyle/>
          <a:p>
            <a:pPr algn="ctr"/>
            <a:r>
              <a:rPr lang="es-CR" b="1" dirty="0">
                <a:latin typeface="Roboto Condensed" panose="020B0604020202020204"/>
              </a:rPr>
              <a:t>    </a:t>
            </a:r>
            <a:r>
              <a:rPr lang="es-CR" b="1" dirty="0" smtClean="0">
                <a:latin typeface="Roboto Condensed" panose="020B0604020202020204"/>
              </a:rPr>
              <a:t>OBJETIVO DEL </a:t>
            </a:r>
            <a:r>
              <a:rPr lang="es-CR" b="1" dirty="0" smtClean="0">
                <a:latin typeface="Roboto Condensed" panose="020B0604020202020204"/>
              </a:rPr>
              <a:t>REINO DE DIOS</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98806" y="1752084"/>
            <a:ext cx="10156874" cy="4689627"/>
          </a:xfrm>
        </p:spPr>
        <p:txBody>
          <a:bodyPr>
            <a:noAutofit/>
          </a:bodyPr>
          <a:lstStyle/>
          <a:p>
            <a:pPr marL="101598" indent="0" algn="just">
              <a:buNone/>
            </a:pPr>
            <a:r>
              <a:rPr lang="es-ES" sz="4400" b="1" dirty="0">
                <a:latin typeface="Roboto Condensed" panose="020B0604020202020204"/>
              </a:rPr>
              <a:t>Todas las décimas . . . </a:t>
            </a:r>
            <a:r>
              <a:rPr lang="es-ES" sz="4400" b="1" dirty="0" smtClean="0">
                <a:latin typeface="Roboto Condensed" panose="020B0604020202020204"/>
              </a:rPr>
              <a:t>del Eterno </a:t>
            </a:r>
            <a:r>
              <a:rPr lang="es-ES" sz="4400" b="1" dirty="0">
                <a:latin typeface="Roboto Condensed" panose="020B0604020202020204"/>
              </a:rPr>
              <a:t>son." En este pasaje se halla la misma forma de expresarse que en la ley del sábado. "El séptimo día será </a:t>
            </a:r>
            <a:r>
              <a:rPr lang="es-ES" sz="4400" b="1" dirty="0" smtClean="0">
                <a:latin typeface="Roboto Condensed" panose="020B0604020202020204"/>
              </a:rPr>
              <a:t>sábado </a:t>
            </a:r>
            <a:r>
              <a:rPr lang="es-ES" sz="4400" b="1" dirty="0">
                <a:latin typeface="Roboto Condensed" panose="020B0604020202020204"/>
              </a:rPr>
              <a:t>para </a:t>
            </a:r>
            <a:r>
              <a:rPr lang="es-ES" sz="4400" b="1" dirty="0" smtClean="0">
                <a:latin typeface="Roboto Condensed" panose="020B0604020202020204"/>
              </a:rPr>
              <a:t>el Eterno, </a:t>
            </a:r>
            <a:r>
              <a:rPr lang="es-ES" sz="4400" b="1" dirty="0">
                <a:latin typeface="Roboto Condensed" panose="020B0604020202020204"/>
              </a:rPr>
              <a:t>tu Dios." (Exo. 20: 10</a:t>
            </a:r>
            <a:r>
              <a:rPr lang="es-ES" sz="4400" b="1" dirty="0" smtClean="0">
                <a:latin typeface="Roboto Condensed" panose="020B0604020202020204"/>
              </a:rPr>
              <a:t>.)</a:t>
            </a:r>
            <a:endParaRPr lang="es-ES" sz="44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33535218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fontScale="90000"/>
          </a:bodyPr>
          <a:lstStyle/>
          <a:p>
            <a:pPr algn="ctr"/>
            <a:r>
              <a:rPr lang="es-CR" b="1" dirty="0">
                <a:latin typeface="Roboto Condensed" panose="020B0604020202020204"/>
              </a:rPr>
              <a:t>    </a:t>
            </a:r>
            <a:r>
              <a:rPr lang="es-CR" b="1" dirty="0" smtClean="0">
                <a:latin typeface="Roboto Condensed" panose="020B0604020202020204"/>
              </a:rPr>
              <a:t>OBJETIVO </a:t>
            </a:r>
            <a:r>
              <a:rPr lang="es-CR" b="1" dirty="0" smtClean="0">
                <a:latin typeface="Roboto Condensed" panose="020B0604020202020204"/>
              </a:rPr>
              <a:t>DEL REINO DE DIOS</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98806" y="1583272"/>
            <a:ext cx="10156874" cy="4689627"/>
          </a:xfrm>
        </p:spPr>
        <p:txBody>
          <a:bodyPr>
            <a:noAutofit/>
          </a:bodyPr>
          <a:lstStyle/>
          <a:p>
            <a:pPr marL="101598" indent="0" algn="just">
              <a:buNone/>
            </a:pPr>
            <a:r>
              <a:rPr lang="es-ES" sz="4400" b="1" dirty="0" smtClean="0">
                <a:latin typeface="Roboto Condensed" panose="020B0604020202020204"/>
              </a:rPr>
              <a:t>Dios </a:t>
            </a:r>
            <a:r>
              <a:rPr lang="es-ES" sz="4400" b="1" dirty="0">
                <a:latin typeface="Roboto Condensed" panose="020B0604020202020204"/>
              </a:rPr>
              <a:t>reservó para sí una porción específica del tiempo y de los recursos pecuniarios del hombre, y nadie podía dedicar sin culpa cualquiera de esas cosas a sus propios intereses. </a:t>
            </a:r>
            <a:endParaRPr lang="es-ES" sz="44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5609888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fontScale="90000"/>
          </a:bodyPr>
          <a:lstStyle/>
          <a:p>
            <a:pPr algn="ctr"/>
            <a:r>
              <a:rPr lang="es-CR" b="1" dirty="0">
                <a:latin typeface="Roboto Condensed" panose="020B0604020202020204"/>
              </a:rPr>
              <a:t>    </a:t>
            </a:r>
            <a:r>
              <a:rPr lang="es-CR" b="1" dirty="0" smtClean="0">
                <a:latin typeface="Roboto Condensed" panose="020B0604020202020204"/>
              </a:rPr>
              <a:t>RECURSOS</a:t>
            </a:r>
            <a:r>
              <a:rPr lang="es-CR" b="1" dirty="0" smtClean="0">
                <a:latin typeface="Roboto Condensed" panose="020B0604020202020204"/>
              </a:rPr>
              <a:t> DE LA EMPRESA</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98806" y="1583272"/>
            <a:ext cx="10156874" cy="4689627"/>
          </a:xfrm>
        </p:spPr>
        <p:txBody>
          <a:bodyPr>
            <a:noAutofit/>
          </a:bodyPr>
          <a:lstStyle/>
          <a:p>
            <a:pPr marL="101598" indent="0" algn="just">
              <a:buNone/>
            </a:pPr>
            <a:r>
              <a:rPr lang="es-ES" sz="4400" b="1" dirty="0">
                <a:latin typeface="Roboto Condensed" panose="020B0604020202020204"/>
              </a:rPr>
              <a:t>El diezmo debía consagrarse única y exclusivamente al uso de los levitas, la tribu que había sido apartada para el servicio del santuario. </a:t>
            </a:r>
            <a:endParaRPr lang="es-ES" sz="44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42332278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fontScale="90000"/>
          </a:bodyPr>
          <a:lstStyle/>
          <a:p>
            <a:pPr algn="ctr"/>
            <a:r>
              <a:rPr lang="es-CR" b="1" dirty="0">
                <a:latin typeface="Roboto Condensed" panose="020B0604020202020204"/>
              </a:rPr>
              <a:t>    </a:t>
            </a:r>
            <a:r>
              <a:rPr lang="es-CR" b="1" dirty="0" smtClean="0">
                <a:latin typeface="Roboto Condensed" panose="020B0604020202020204"/>
              </a:rPr>
              <a:t>RECURSOS DE LA </a:t>
            </a:r>
            <a:r>
              <a:rPr lang="es-CR" b="1" dirty="0" smtClean="0">
                <a:latin typeface="Roboto Condensed" panose="020B0604020202020204"/>
              </a:rPr>
              <a:t>EMPRESA</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98806" y="1583272"/>
            <a:ext cx="10156874" cy="4689627"/>
          </a:xfrm>
        </p:spPr>
        <p:txBody>
          <a:bodyPr>
            <a:noAutofit/>
          </a:bodyPr>
          <a:lstStyle/>
          <a:p>
            <a:pPr marL="101598" indent="0" algn="just">
              <a:buNone/>
            </a:pPr>
            <a:r>
              <a:rPr lang="es-ES" sz="3800" b="1" dirty="0">
                <a:latin typeface="Roboto Condensed" panose="020B0604020202020204"/>
              </a:rPr>
              <a:t>El tabernáculo, como después el templo, se erigió totalmente con ofrendas voluntarias; y para sufragar los gastos de las reparaciones necesarias y otros desembolsos, Moisés mandó que en ocasión de cada censo del pueblo, cada uno diera medio siclo para el servicio del santuario. (Véase Exo. 30: 12-16; 2 Rey. 12: 4, 5; 2 </a:t>
            </a:r>
            <a:r>
              <a:rPr lang="es-ES" sz="3800" b="1" dirty="0" err="1">
                <a:latin typeface="Roboto Condensed" panose="020B0604020202020204"/>
              </a:rPr>
              <a:t>Crón</a:t>
            </a:r>
            <a:r>
              <a:rPr lang="es-ES" sz="3800" b="1" dirty="0">
                <a:latin typeface="Roboto Condensed" panose="020B0604020202020204"/>
              </a:rPr>
              <a:t>. 24: 4, 13.)</a:t>
            </a:r>
            <a:endParaRPr lang="es-ES" sz="38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11065066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fontScale="90000"/>
          </a:bodyPr>
          <a:lstStyle/>
          <a:p>
            <a:pPr algn="ctr"/>
            <a:r>
              <a:rPr lang="es-CR" b="1" dirty="0">
                <a:latin typeface="Roboto Condensed" panose="020B0604020202020204"/>
              </a:rPr>
              <a:t>    </a:t>
            </a:r>
            <a:r>
              <a:rPr lang="es-CR" b="1" dirty="0" smtClean="0">
                <a:latin typeface="Roboto Condensed" panose="020B0604020202020204"/>
              </a:rPr>
              <a:t>RECURSOS DE LA </a:t>
            </a:r>
            <a:r>
              <a:rPr lang="es-CR" b="1" dirty="0" smtClean="0">
                <a:latin typeface="Roboto Condensed" panose="020B0604020202020204"/>
              </a:rPr>
              <a:t>EMPRESA </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98806" y="1583272"/>
            <a:ext cx="10156874" cy="4689627"/>
          </a:xfrm>
        </p:spPr>
        <p:txBody>
          <a:bodyPr>
            <a:noAutofit/>
          </a:bodyPr>
          <a:lstStyle/>
          <a:p>
            <a:pPr marL="101598" indent="0" algn="just">
              <a:buNone/>
            </a:pPr>
            <a:r>
              <a:rPr lang="es-ES" sz="3800" b="1" dirty="0">
                <a:latin typeface="Roboto Condensed" panose="020B0604020202020204"/>
              </a:rPr>
              <a:t>Aun antes de que se pudiera reservar el diezmo, había que reconocer los derechos de Dios. Se le consagraban los primeros frutos que maduraban entre todos los productos de da tierra. Se apartaban para Dios las primicias de la lana cuando se trasquilaban las ovejas, del trigo cuando se trillaba, del aceite y del vino. </a:t>
            </a:r>
            <a:endParaRPr lang="es-ES" sz="38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15850808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fontScale="90000"/>
          </a:bodyPr>
          <a:lstStyle/>
          <a:p>
            <a:pPr algn="ctr"/>
            <a:r>
              <a:rPr lang="es-CR" b="1" dirty="0">
                <a:latin typeface="Roboto Condensed" panose="020B0604020202020204"/>
              </a:rPr>
              <a:t>    </a:t>
            </a:r>
            <a:r>
              <a:rPr lang="es-CR" b="1" dirty="0" smtClean="0">
                <a:latin typeface="Roboto Condensed" panose="020B0604020202020204"/>
              </a:rPr>
              <a:t>RECURSOS DE LA </a:t>
            </a:r>
            <a:r>
              <a:rPr lang="es-CR" b="1" dirty="0" smtClean="0">
                <a:latin typeface="Roboto Condensed" panose="020B0604020202020204"/>
              </a:rPr>
              <a:t>EMPRESA </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98806" y="1583272"/>
            <a:ext cx="10156874" cy="4689627"/>
          </a:xfrm>
        </p:spPr>
        <p:txBody>
          <a:bodyPr>
            <a:noAutofit/>
          </a:bodyPr>
          <a:lstStyle/>
          <a:p>
            <a:pPr marL="101598" indent="0" algn="just">
              <a:buNone/>
            </a:pPr>
            <a:r>
              <a:rPr lang="es-ES" sz="4200" b="1" dirty="0">
                <a:latin typeface="Roboto Condensed" panose="020B0604020202020204"/>
              </a:rPr>
              <a:t>De idéntica manera se apartaban los primogénitos de los animales; y se pagaba rescate por el hijo primogénito. Las primicias debían presentarse ante el Señor en el santuario, y luego se dedicaban al uso de los sacerdotes. </a:t>
            </a:r>
            <a:endParaRPr lang="es-ES" sz="42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1337585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61BD3-6851-4CDE-A496-A9844F85703B}"/>
              </a:ext>
            </a:extLst>
          </p:cNvPr>
          <p:cNvSpPr>
            <a:spLocks noGrp="1"/>
          </p:cNvSpPr>
          <p:nvPr>
            <p:ph type="title"/>
          </p:nvPr>
        </p:nvSpPr>
        <p:spPr/>
        <p:txBody>
          <a:bodyPr>
            <a:normAutofit/>
          </a:bodyPr>
          <a:lstStyle/>
          <a:p>
            <a:r>
              <a:rPr lang="es-CR" sz="4000" b="1" dirty="0">
                <a:solidFill>
                  <a:schemeClr val="bg1"/>
                </a:solidFill>
                <a:latin typeface="Roboto Condensed" panose="020B0604020202020204"/>
              </a:rPr>
              <a:t>INTRODUCCIÓN</a:t>
            </a:r>
          </a:p>
        </p:txBody>
      </p:sp>
      <p:sp>
        <p:nvSpPr>
          <p:cNvPr id="3" name="Marcador de contenido 2">
            <a:extLst>
              <a:ext uri="{FF2B5EF4-FFF2-40B4-BE49-F238E27FC236}">
                <a16:creationId xmlns:a16="http://schemas.microsoft.com/office/drawing/2014/main" id="{43929C60-15E0-42F5-9445-8793B89B18C0}"/>
              </a:ext>
            </a:extLst>
          </p:cNvPr>
          <p:cNvSpPr>
            <a:spLocks noGrp="1"/>
          </p:cNvSpPr>
          <p:nvPr>
            <p:ph type="body" idx="1"/>
          </p:nvPr>
        </p:nvSpPr>
        <p:spPr>
          <a:xfrm>
            <a:off x="692331" y="1731365"/>
            <a:ext cx="10778543" cy="4652510"/>
          </a:xfrm>
        </p:spPr>
        <p:txBody>
          <a:bodyPr>
            <a:noAutofit/>
          </a:bodyPr>
          <a:lstStyle/>
          <a:p>
            <a:pPr marL="0" indent="0" algn="just">
              <a:buNone/>
            </a:pPr>
            <a:r>
              <a:rPr lang="es-ES" sz="3600" b="1" dirty="0">
                <a:latin typeface="Roboto Condensed" panose="020B0604020202020204"/>
              </a:rPr>
              <a:t>Un análisis de la revista Forbes, donde tras una exhaustiva investigación de 12 meses del estado financiero de empresas privadas, ha desvelado que seis de los quince negocios más rentables del mundo estuvieron relacionados con la salud o el mundo inmobiliario</a:t>
            </a:r>
            <a:r>
              <a:rPr lang="es-ES" sz="3600" b="1" dirty="0" smtClean="0">
                <a:latin typeface="Roboto Condensed" panose="020B0604020202020204"/>
              </a:rPr>
              <a:t>. Aquí </a:t>
            </a:r>
            <a:r>
              <a:rPr lang="es-ES" sz="3600" b="1" dirty="0">
                <a:latin typeface="Roboto Condensed" panose="020B0604020202020204"/>
              </a:rPr>
              <a:t>el ranking</a:t>
            </a:r>
            <a:r>
              <a:rPr lang="es-ES" sz="3600" b="1" dirty="0" smtClean="0">
                <a:latin typeface="Roboto Condensed" panose="020B0604020202020204"/>
              </a:rPr>
              <a:t>:</a:t>
            </a:r>
            <a:endParaRPr lang="es-ES" sz="3600" b="1" dirty="0">
              <a:latin typeface="Roboto Condensed" panose="020B0604020202020204"/>
            </a:endParaRPr>
          </a:p>
          <a:p>
            <a:pPr marL="0" indent="0" algn="just">
              <a:buNone/>
            </a:pPr>
            <a:r>
              <a:rPr lang="es-ES" sz="3600" b="1" dirty="0" smtClean="0">
                <a:latin typeface="Roboto Condensed" panose="020B0604020202020204"/>
              </a:rPr>
              <a:t>1. Contabilidad </a:t>
            </a:r>
            <a:r>
              <a:rPr lang="es-ES" sz="3600" b="1" dirty="0">
                <a:latin typeface="Roboto Condensed" panose="020B0604020202020204"/>
              </a:rPr>
              <a:t>y preparación de impuestos. Margen de provecho neto: 19.8 </a:t>
            </a:r>
            <a:r>
              <a:rPr lang="es-ES" sz="3600" b="1" dirty="0" smtClean="0">
                <a:latin typeface="Roboto Condensed" panose="020B0604020202020204"/>
              </a:rPr>
              <a:t>%.</a:t>
            </a:r>
            <a:endParaRPr lang="es-ES" sz="3600" b="1" dirty="0">
              <a:latin typeface="Roboto Condensed" panose="020B0604020202020204"/>
            </a:endParaRPr>
          </a:p>
        </p:txBody>
      </p:sp>
      <p:pic>
        <p:nvPicPr>
          <p:cNvPr id="6" name="Picture 4" descr="Imagen relacionada">
            <a:extLst>
              <a:ext uri="{FF2B5EF4-FFF2-40B4-BE49-F238E27FC236}">
                <a16:creationId xmlns:a16="http://schemas.microsoft.com/office/drawing/2014/main" id="{2D2C81E0-0081-4534-94EC-C0657A4F1F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logo de mayordomia">
            <a:extLst>
              <a:ext uri="{FF2B5EF4-FFF2-40B4-BE49-F238E27FC236}">
                <a16:creationId xmlns:a16="http://schemas.microsoft.com/office/drawing/2014/main" id="{08EFCB1E-0B1C-44AF-AAFE-831251339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976760FB-827A-4FA7-807D-3F073731EFF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pic>
        <p:nvPicPr>
          <p:cNvPr id="4" name="Imagen 3"/>
          <p:cNvPicPr>
            <a:picLocks noChangeAspect="1"/>
          </p:cNvPicPr>
          <p:nvPr/>
        </p:nvPicPr>
        <p:blipFill>
          <a:blip r:embed="rId4"/>
          <a:stretch>
            <a:fillRect/>
          </a:stretch>
        </p:blipFill>
        <p:spPr>
          <a:xfrm>
            <a:off x="9888091" y="605157"/>
            <a:ext cx="1582783" cy="1187087"/>
          </a:xfrm>
          <a:prstGeom prst="rect">
            <a:avLst/>
          </a:prstGeom>
        </p:spPr>
      </p:pic>
    </p:spTree>
    <p:extLst>
      <p:ext uri="{BB962C8B-B14F-4D97-AF65-F5344CB8AC3E}">
        <p14:creationId xmlns:p14="http://schemas.microsoft.com/office/powerpoint/2010/main" val="27559028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fontScale="90000"/>
          </a:bodyPr>
          <a:lstStyle/>
          <a:p>
            <a:pPr algn="ctr"/>
            <a:r>
              <a:rPr lang="es-CR" b="1" dirty="0">
                <a:latin typeface="Roboto Condensed" panose="020B0604020202020204"/>
              </a:rPr>
              <a:t>    </a:t>
            </a:r>
            <a:r>
              <a:rPr lang="es-CR" b="1" dirty="0" smtClean="0">
                <a:latin typeface="Roboto Condensed" panose="020B0604020202020204"/>
              </a:rPr>
              <a:t>RECURSOS DE LA </a:t>
            </a:r>
            <a:r>
              <a:rPr lang="es-CR" b="1" dirty="0" smtClean="0">
                <a:latin typeface="Roboto Condensed" panose="020B0604020202020204"/>
              </a:rPr>
              <a:t>EMPRESA </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98806" y="1850558"/>
            <a:ext cx="10156874" cy="4689627"/>
          </a:xfrm>
        </p:spPr>
        <p:txBody>
          <a:bodyPr>
            <a:noAutofit/>
          </a:bodyPr>
          <a:lstStyle/>
          <a:p>
            <a:pPr marL="101598" indent="0" algn="just">
              <a:buNone/>
            </a:pPr>
            <a:r>
              <a:rPr lang="es-ES" sz="3800" b="1" dirty="0">
                <a:latin typeface="Roboto Condensed" panose="020B0604020202020204"/>
              </a:rPr>
              <a:t>En esta forma se le recordaba constantemente al pueblo que Dios era el verdadero propietario de todos sus campos, rebaños y manadas; que él les enviaba la luz del sol y la lluvia para la siembra y para la siega, y que todo lo que poseían era creación de Aquel que los había hecho administradores de sus bienes. </a:t>
            </a:r>
          </a:p>
          <a:p>
            <a:pPr marL="101598" indent="0" algn="just">
              <a:buNone/>
            </a:pPr>
            <a:endParaRPr lang="es-ES" sz="42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1859131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fontScale="90000"/>
          </a:bodyPr>
          <a:lstStyle/>
          <a:p>
            <a:pPr algn="ctr"/>
            <a:r>
              <a:rPr lang="es-CR" b="1" dirty="0">
                <a:latin typeface="Roboto Condensed" panose="020B0604020202020204"/>
              </a:rPr>
              <a:t>    </a:t>
            </a:r>
            <a:r>
              <a:rPr lang="es-CR" b="1" dirty="0" smtClean="0">
                <a:latin typeface="Roboto Condensed" panose="020B0604020202020204"/>
              </a:rPr>
              <a:t>RECURSOS DE LA </a:t>
            </a:r>
            <a:r>
              <a:rPr lang="es-CR" b="1" dirty="0" smtClean="0">
                <a:latin typeface="Roboto Condensed" panose="020B0604020202020204"/>
              </a:rPr>
              <a:t>EMPRESA </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98806" y="1709881"/>
            <a:ext cx="10156874" cy="4689627"/>
          </a:xfrm>
        </p:spPr>
        <p:txBody>
          <a:bodyPr>
            <a:noAutofit/>
          </a:bodyPr>
          <a:lstStyle/>
          <a:p>
            <a:pPr marL="101598" indent="0" algn="just">
              <a:buNone/>
            </a:pPr>
            <a:r>
              <a:rPr lang="es-ES" sz="3800" b="1" dirty="0">
                <a:latin typeface="Roboto Condensed" panose="020B0604020202020204"/>
              </a:rPr>
              <a:t>El sabio dice: "Hay quienes reparten, y les es añadido más: y hay quienes son escasos más de lo que es justo, mas vienen a pobreza." (Prov. 11: 24.) Y la misma lección enseñan en el Nuevo Testamento las palabras del apóstol Pablo: "El que siembra escasamente, también segará escasamente; y el que siembra en bendiciones, </a:t>
            </a:r>
            <a:endParaRPr lang="es-ES" sz="38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3264619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fontScale="90000"/>
          </a:bodyPr>
          <a:lstStyle/>
          <a:p>
            <a:pPr algn="ctr"/>
            <a:r>
              <a:rPr lang="es-CR" b="1" dirty="0">
                <a:latin typeface="Roboto Condensed" panose="020B0604020202020204"/>
              </a:rPr>
              <a:t>    </a:t>
            </a:r>
            <a:r>
              <a:rPr lang="es-CR" b="1" dirty="0" smtClean="0">
                <a:latin typeface="Roboto Condensed" panose="020B0604020202020204"/>
              </a:rPr>
              <a:t>RECURSOS DE LA </a:t>
            </a:r>
            <a:r>
              <a:rPr lang="es-CR" b="1" dirty="0" smtClean="0">
                <a:latin typeface="Roboto Condensed" panose="020B0604020202020204"/>
              </a:rPr>
              <a:t>EMPRESA </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98806" y="1766153"/>
            <a:ext cx="10156874" cy="4689627"/>
          </a:xfrm>
        </p:spPr>
        <p:txBody>
          <a:bodyPr>
            <a:noAutofit/>
          </a:bodyPr>
          <a:lstStyle/>
          <a:p>
            <a:pPr marL="101598" indent="0" algn="just">
              <a:buNone/>
            </a:pPr>
            <a:r>
              <a:rPr lang="es-ES" sz="4200" b="1" dirty="0" smtClean="0">
                <a:latin typeface="Roboto Condensed" panose="020B0604020202020204"/>
              </a:rPr>
              <a:t>en </a:t>
            </a:r>
            <a:r>
              <a:rPr lang="es-ES" sz="4200" b="1" dirty="0">
                <a:latin typeface="Roboto Condensed" panose="020B0604020202020204"/>
              </a:rPr>
              <a:t>bendiciones también </a:t>
            </a:r>
            <a:r>
              <a:rPr lang="es-ES" sz="4200" b="1" dirty="0" smtClean="0">
                <a:latin typeface="Roboto Condensed" panose="020B0604020202020204"/>
              </a:rPr>
              <a:t>segara." </a:t>
            </a:r>
            <a:r>
              <a:rPr lang="es-ES" sz="4200" b="1" dirty="0">
                <a:latin typeface="Roboto Condensed" panose="020B0604020202020204"/>
              </a:rPr>
              <a:t>"Poderoso es Dios para hacer que abunde en vosotros toda " gracia; a fin de que, teniendo siempre en todas las cosas todo lo que basta, abundéis para toda buena obra." (2 </a:t>
            </a:r>
            <a:r>
              <a:rPr lang="es-ES" sz="4200" b="1" dirty="0" err="1">
                <a:latin typeface="Roboto Condensed" panose="020B0604020202020204"/>
              </a:rPr>
              <a:t>Cor</a:t>
            </a:r>
            <a:r>
              <a:rPr lang="es-ES" sz="4200" b="1" dirty="0">
                <a:latin typeface="Roboto Condensed" panose="020B0604020202020204"/>
              </a:rPr>
              <a:t>. 9: 6, 8.) </a:t>
            </a:r>
          </a:p>
          <a:p>
            <a:pPr marL="101598" indent="0" algn="just">
              <a:buNone/>
            </a:pPr>
            <a:endParaRPr lang="es-ES" sz="35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32376681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MISIÓN DE HOY</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98806" y="1766153"/>
            <a:ext cx="10156874" cy="4689627"/>
          </a:xfrm>
        </p:spPr>
        <p:txBody>
          <a:bodyPr>
            <a:noAutofit/>
          </a:bodyPr>
          <a:lstStyle/>
          <a:p>
            <a:pPr marL="101598" indent="0" algn="just">
              <a:buNone/>
            </a:pPr>
            <a:r>
              <a:rPr lang="es-ES" sz="4000" b="1" dirty="0">
                <a:latin typeface="Roboto Condensed" panose="020B0604020202020204"/>
              </a:rPr>
              <a:t>En tiempos de Israel se necesitaban los diezmos y las ofrendas voluntarias para cumplir los ritos del servicio divino. ¿Debiera el pueblo de Dios dar menos hoy? El principio fijado por Cristo es que nuestras ofrendas a Dios han de ser proporcionales a la luz y a los privilegios disfrutados.</a:t>
            </a:r>
            <a:endParaRPr lang="es-ES" sz="40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3114141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MISIÓN DE HOY</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98806" y="1766153"/>
            <a:ext cx="10156874" cy="4689627"/>
          </a:xfrm>
        </p:spPr>
        <p:txBody>
          <a:bodyPr>
            <a:noAutofit/>
          </a:bodyPr>
          <a:lstStyle/>
          <a:p>
            <a:pPr marL="101598" indent="0" algn="just">
              <a:buNone/>
            </a:pPr>
            <a:r>
              <a:rPr lang="es-ES" sz="4000" b="1" dirty="0">
                <a:latin typeface="Roboto Condensed" panose="020B0604020202020204"/>
              </a:rPr>
              <a:t>"A cualquiera que fue dado mucho, mucho será vuelto a demandar de él." (</a:t>
            </a:r>
            <a:r>
              <a:rPr lang="es-ES" sz="4000" b="1" dirty="0" err="1">
                <a:latin typeface="Roboto Condensed" panose="020B0604020202020204"/>
              </a:rPr>
              <a:t>Luc</a:t>
            </a:r>
            <a:r>
              <a:rPr lang="es-ES" sz="4000" b="1" dirty="0">
                <a:latin typeface="Roboto Condensed" panose="020B0604020202020204"/>
              </a:rPr>
              <a:t>. 12: 48.) Cuando el Salvador envió a sus discípulos, les dijo: "De gracia recibisteis, dad de gracia." (Mat. 10: 8.) A medida que nuestras bendiciones y </a:t>
            </a:r>
            <a:r>
              <a:rPr lang="es-ES" sz="4000" b="1" dirty="0" smtClean="0">
                <a:latin typeface="Roboto Condensed" panose="020B0604020202020204"/>
              </a:rPr>
              <a:t>nuestros</a:t>
            </a:r>
            <a:endParaRPr lang="es-ES" sz="40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17893071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MISIÓN DE HOY</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98806" y="1625476"/>
            <a:ext cx="10156874" cy="4689627"/>
          </a:xfrm>
        </p:spPr>
        <p:txBody>
          <a:bodyPr>
            <a:noAutofit/>
          </a:bodyPr>
          <a:lstStyle/>
          <a:p>
            <a:pPr marL="101598" indent="0" algn="just">
              <a:buNone/>
            </a:pPr>
            <a:r>
              <a:rPr lang="es-ES" sz="4000" b="1" dirty="0" smtClean="0">
                <a:latin typeface="Roboto Condensed" panose="020B0604020202020204"/>
              </a:rPr>
              <a:t>privilegios </a:t>
            </a:r>
            <a:r>
              <a:rPr lang="es-ES" sz="4000" b="1" dirty="0">
                <a:latin typeface="Roboto Condensed" panose="020B0604020202020204"/>
              </a:rPr>
              <a:t>aumentan, y sobre todo al tener presente el sacrificio sin par del glorioso Hijo de Dios, ¿no debiera expresarse nuestra gratitud en donativos más abundantes para comunicar a otros el mensaje de la salvación?</a:t>
            </a:r>
            <a:endParaRPr lang="es-ES" sz="40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34499895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MISIÓN DE HOY</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98806" y="1625476"/>
            <a:ext cx="10156874" cy="4689627"/>
          </a:xfrm>
        </p:spPr>
        <p:txBody>
          <a:bodyPr>
            <a:noAutofit/>
          </a:bodyPr>
          <a:lstStyle/>
          <a:p>
            <a:pPr marL="101598" indent="0" algn="just">
              <a:buNone/>
            </a:pPr>
            <a:r>
              <a:rPr lang="es-ES" sz="4000" b="1" dirty="0">
                <a:latin typeface="Roboto Condensed" panose="020B0604020202020204"/>
              </a:rPr>
              <a:t>A medida que se amplía la obra del Evangelio, exige para sostenerse mayores recursos que los que se necesitaban anteriormente; y este hecho hace que la ley de los diezmos y las ofrendas sea aun más urgentemente necesaria hoy día que bajo la economía hebrea.</a:t>
            </a:r>
            <a:endParaRPr lang="es-ES" sz="40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29475802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MISIÓN DE HOY</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84738" y="1681745"/>
            <a:ext cx="10156874" cy="4689627"/>
          </a:xfrm>
        </p:spPr>
        <p:txBody>
          <a:bodyPr>
            <a:noAutofit/>
          </a:bodyPr>
          <a:lstStyle/>
          <a:p>
            <a:pPr marL="101598" indent="0" algn="just">
              <a:buNone/>
            </a:pPr>
            <a:r>
              <a:rPr lang="es-ES" sz="4000" b="1" dirty="0">
                <a:latin typeface="Roboto Condensed" panose="020B0604020202020204"/>
              </a:rPr>
              <a:t>Si el pueblo de Dios sostuviera liberalmente su causa mediante las ofrendas voluntarias, en lugar de recurrir a métodos anticristianos y profanos para llenar la tesorería, ello honraría al Señor y muchas más almas serían ganadas para Cristo. </a:t>
            </a:r>
            <a:endParaRPr lang="es-ES" sz="40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12705245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MISIÓN DE HOY</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84738" y="1681745"/>
            <a:ext cx="10156874" cy="4689627"/>
          </a:xfrm>
        </p:spPr>
        <p:txBody>
          <a:bodyPr>
            <a:noAutofit/>
          </a:bodyPr>
          <a:lstStyle/>
          <a:p>
            <a:pPr marL="101598" indent="0" algn="just">
              <a:buNone/>
            </a:pPr>
            <a:r>
              <a:rPr lang="es-ES" sz="4000" b="1" dirty="0">
                <a:latin typeface="Roboto Condensed" panose="020B0604020202020204"/>
              </a:rPr>
              <a:t>El plan trazado por Moisés para reunir los medios necesarios para construir el tabernáculo tuvo muchísimo éxito. No fue menester instar a nadie. Ni empleó tampoco uno solo de los ardides a los cuales las iglesias recurren tan a menudo hoy.</a:t>
            </a:r>
            <a:endParaRPr lang="es-ES" sz="40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10768419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MISIÓN DE HOY</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84738" y="1681745"/>
            <a:ext cx="10156874" cy="4689627"/>
          </a:xfrm>
        </p:spPr>
        <p:txBody>
          <a:bodyPr>
            <a:noAutofit/>
          </a:bodyPr>
          <a:lstStyle/>
          <a:p>
            <a:pPr marL="101598" indent="0" algn="just">
              <a:buNone/>
            </a:pPr>
            <a:r>
              <a:rPr lang="es-ES" sz="4000" b="1" dirty="0">
                <a:latin typeface="Roboto Condensed" panose="020B0604020202020204"/>
              </a:rPr>
              <a:t>No ofreció un grandioso festín. No convidó al pueblo a participar en escenas de alegría animada, bailes y diversiones generales; ni tampoco estableció loterías, ni cosa alguna de este orden profano, para obtener medios con que erigir el tabernáculo de </a:t>
            </a:r>
            <a:r>
              <a:rPr lang="es-ES" sz="4000" b="1" dirty="0" smtClean="0">
                <a:latin typeface="Roboto Condensed" panose="020B0604020202020204"/>
              </a:rPr>
              <a:t>Dios.</a:t>
            </a:r>
            <a:endParaRPr lang="es-ES" sz="40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5058360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61BD3-6851-4CDE-A496-A9844F85703B}"/>
              </a:ext>
            </a:extLst>
          </p:cNvPr>
          <p:cNvSpPr>
            <a:spLocks noGrp="1"/>
          </p:cNvSpPr>
          <p:nvPr>
            <p:ph type="title"/>
          </p:nvPr>
        </p:nvSpPr>
        <p:spPr/>
        <p:txBody>
          <a:bodyPr>
            <a:normAutofit/>
          </a:bodyPr>
          <a:lstStyle/>
          <a:p>
            <a:r>
              <a:rPr lang="es-CR" sz="4000" b="1" dirty="0">
                <a:solidFill>
                  <a:schemeClr val="bg1"/>
                </a:solidFill>
                <a:latin typeface="Roboto Condensed" panose="020B0604020202020204"/>
              </a:rPr>
              <a:t>INTRODUCCIÓN</a:t>
            </a:r>
          </a:p>
        </p:txBody>
      </p:sp>
      <p:sp>
        <p:nvSpPr>
          <p:cNvPr id="3" name="Marcador de contenido 2">
            <a:extLst>
              <a:ext uri="{FF2B5EF4-FFF2-40B4-BE49-F238E27FC236}">
                <a16:creationId xmlns:a16="http://schemas.microsoft.com/office/drawing/2014/main" id="{43929C60-15E0-42F5-9445-8793B89B18C0}"/>
              </a:ext>
            </a:extLst>
          </p:cNvPr>
          <p:cNvSpPr>
            <a:spLocks noGrp="1"/>
          </p:cNvSpPr>
          <p:nvPr>
            <p:ph type="body" idx="1"/>
          </p:nvPr>
        </p:nvSpPr>
        <p:spPr>
          <a:xfrm>
            <a:off x="692331" y="1731365"/>
            <a:ext cx="10778543" cy="4652510"/>
          </a:xfrm>
        </p:spPr>
        <p:txBody>
          <a:bodyPr>
            <a:noAutofit/>
          </a:bodyPr>
          <a:lstStyle/>
          <a:p>
            <a:pPr marL="0" indent="0" algn="just">
              <a:buNone/>
            </a:pPr>
            <a:r>
              <a:rPr lang="es-ES" sz="3600" b="1" dirty="0" smtClean="0">
                <a:latin typeface="Roboto Condensed" panose="020B0604020202020204"/>
              </a:rPr>
              <a:t>2. Servicios </a:t>
            </a:r>
            <a:r>
              <a:rPr lang="es-ES" sz="3600" b="1" dirty="0">
                <a:latin typeface="Roboto Condensed" panose="020B0604020202020204"/>
              </a:rPr>
              <a:t>Legales. Margen de provecho neto: 17.8 %.</a:t>
            </a:r>
          </a:p>
          <a:p>
            <a:pPr marL="0" indent="0" algn="just">
              <a:buNone/>
            </a:pPr>
            <a:r>
              <a:rPr lang="es-ES" sz="3600" b="1" dirty="0" smtClean="0">
                <a:latin typeface="Roboto Condensed" panose="020B0604020202020204"/>
              </a:rPr>
              <a:t>3. Extracción </a:t>
            </a:r>
            <a:r>
              <a:rPr lang="es-ES" sz="3600" b="1" dirty="0">
                <a:latin typeface="Roboto Condensed" panose="020B0604020202020204"/>
              </a:rPr>
              <a:t>de gas y petróleo. Margen de </a:t>
            </a:r>
            <a:r>
              <a:rPr lang="es-ES" sz="3600" b="1" dirty="0" smtClean="0">
                <a:latin typeface="Roboto Condensed" panose="020B0604020202020204"/>
              </a:rPr>
              <a:t>provecho neto</a:t>
            </a:r>
            <a:r>
              <a:rPr lang="es-ES" sz="3600" b="1" dirty="0">
                <a:latin typeface="Roboto Condensed" panose="020B0604020202020204"/>
              </a:rPr>
              <a:t>: </a:t>
            </a:r>
            <a:r>
              <a:rPr lang="es-ES" sz="3600" b="1" dirty="0" smtClean="0">
                <a:latin typeface="Roboto Condensed" panose="020B0604020202020204"/>
              </a:rPr>
              <a:t> 16.4 %.</a:t>
            </a:r>
            <a:endParaRPr lang="es-ES" sz="3600" b="1" dirty="0">
              <a:latin typeface="Roboto Condensed" panose="020B0604020202020204"/>
            </a:endParaRPr>
          </a:p>
        </p:txBody>
      </p:sp>
      <p:pic>
        <p:nvPicPr>
          <p:cNvPr id="6" name="Picture 4" descr="Imagen relacionada">
            <a:extLst>
              <a:ext uri="{FF2B5EF4-FFF2-40B4-BE49-F238E27FC236}">
                <a16:creationId xmlns:a16="http://schemas.microsoft.com/office/drawing/2014/main" id="{2D2C81E0-0081-4534-94EC-C0657A4F1F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logo de mayordomia">
            <a:extLst>
              <a:ext uri="{FF2B5EF4-FFF2-40B4-BE49-F238E27FC236}">
                <a16:creationId xmlns:a16="http://schemas.microsoft.com/office/drawing/2014/main" id="{08EFCB1E-0B1C-44AF-AAFE-831251339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976760FB-827A-4FA7-807D-3F073731EFF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pic>
        <p:nvPicPr>
          <p:cNvPr id="4" name="Imagen 3"/>
          <p:cNvPicPr>
            <a:picLocks noChangeAspect="1"/>
          </p:cNvPicPr>
          <p:nvPr/>
        </p:nvPicPr>
        <p:blipFill>
          <a:blip r:embed="rId4"/>
          <a:stretch>
            <a:fillRect/>
          </a:stretch>
        </p:blipFill>
        <p:spPr>
          <a:xfrm>
            <a:off x="9888091" y="605157"/>
            <a:ext cx="1582783" cy="1187087"/>
          </a:xfrm>
          <a:prstGeom prst="rect">
            <a:avLst/>
          </a:prstGeom>
        </p:spPr>
      </p:pic>
    </p:spTree>
    <p:extLst>
      <p:ext uri="{BB962C8B-B14F-4D97-AF65-F5344CB8AC3E}">
        <p14:creationId xmlns:p14="http://schemas.microsoft.com/office/powerpoint/2010/main" val="22124298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MISIÓN DE HOY</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84738" y="1681745"/>
            <a:ext cx="10156874" cy="4689627"/>
          </a:xfrm>
        </p:spPr>
        <p:txBody>
          <a:bodyPr>
            <a:noAutofit/>
          </a:bodyPr>
          <a:lstStyle/>
          <a:p>
            <a:pPr marL="101598" indent="0" algn="just">
              <a:buNone/>
            </a:pPr>
            <a:r>
              <a:rPr lang="es-ES" sz="4200" b="1" dirty="0">
                <a:latin typeface="Roboto Condensed" panose="020B0604020202020204"/>
              </a:rPr>
              <a:t>El Señor indicó a Moisés que invitara a los hijos de Israel a que trajeran sus ofrendas. El había de aceptar los donativos de cuantos los ofrecieron voluntariamente, de todo corazón.</a:t>
            </a:r>
            <a:endParaRPr lang="es-ES" sz="42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731160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MISIÓN DE HOY</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84738" y="1681745"/>
            <a:ext cx="10156874" cy="4689627"/>
          </a:xfrm>
        </p:spPr>
        <p:txBody>
          <a:bodyPr>
            <a:noAutofit/>
          </a:bodyPr>
          <a:lstStyle/>
          <a:p>
            <a:pPr marL="101598" indent="0" algn="just">
              <a:buNone/>
            </a:pPr>
            <a:r>
              <a:rPr lang="es-ES" sz="4400" b="1" dirty="0">
                <a:latin typeface="Roboto Condensed" panose="020B0604020202020204"/>
              </a:rPr>
              <a:t>Y las ofrendas llegaron en tan enorme abundancia que Moisés mandó al pueblo que no trajera más, pues ya había suplido más de lo que se podía usar. </a:t>
            </a: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35778659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MISIÓN DE HOY</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84738" y="1681745"/>
            <a:ext cx="10156874" cy="4689627"/>
          </a:xfrm>
        </p:spPr>
        <p:txBody>
          <a:bodyPr>
            <a:noAutofit/>
          </a:bodyPr>
          <a:lstStyle/>
          <a:p>
            <a:pPr marL="101598" indent="0" algn="just">
              <a:buNone/>
            </a:pPr>
            <a:r>
              <a:rPr lang="es-ES" sz="4200" b="1" dirty="0">
                <a:latin typeface="Roboto Condensed" panose="020B0604020202020204"/>
              </a:rPr>
              <a:t>Dios ha hecho a los hombres administradores suyos. Las propiedades que él puso en sus manos son los medios provistos por él para la difusión del Evangelio. A los que demuestren ser fieles administradores, les encomendará responsabilidades mayores. </a:t>
            </a: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37032356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MISIÓN DE HOY</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84738" y="1681745"/>
            <a:ext cx="10156874" cy="4689627"/>
          </a:xfrm>
        </p:spPr>
        <p:txBody>
          <a:bodyPr>
            <a:noAutofit/>
          </a:bodyPr>
          <a:lstStyle/>
          <a:p>
            <a:pPr marL="101598" indent="0" algn="just">
              <a:buNone/>
            </a:pPr>
            <a:r>
              <a:rPr lang="es-ES" sz="4200" b="1" dirty="0">
                <a:latin typeface="Roboto Condensed" panose="020B0604020202020204"/>
              </a:rPr>
              <a:t>Dijo el Señor: "Yo honraré a los que me honran." "Dios ama al dador alegre," y cuando su pueblo le traiga sus donativos y ofrendas con corazón agradecido "no con tristeza, o por necesidad." </a:t>
            </a: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18796468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MISIÓN DE HOY</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84738" y="1681745"/>
            <a:ext cx="10156874" cy="4689627"/>
          </a:xfrm>
        </p:spPr>
        <p:txBody>
          <a:bodyPr>
            <a:noAutofit/>
          </a:bodyPr>
          <a:lstStyle/>
          <a:p>
            <a:pPr marL="101598" indent="0" algn="just">
              <a:buNone/>
            </a:pPr>
            <a:r>
              <a:rPr lang="es-ES" sz="3800" b="1" dirty="0">
                <a:latin typeface="Roboto Condensed" panose="020B0604020202020204"/>
              </a:rPr>
              <a:t>lo acompañará con sus bendiciones, tal como prometió</a:t>
            </a:r>
            <a:r>
              <a:rPr lang="es-ES" sz="3800" b="1" dirty="0" smtClean="0">
                <a:latin typeface="Roboto Condensed" panose="020B0604020202020204"/>
              </a:rPr>
              <a:t>: </a:t>
            </a:r>
            <a:r>
              <a:rPr lang="es-ES" sz="3800" b="1" dirty="0">
                <a:latin typeface="Roboto Condensed" panose="020B0604020202020204"/>
              </a:rPr>
              <a:t>"Traed todos los diezmos al alfolí, y haya alimento en mi casa; y probadme ahora en esto, dice Jehová de los ejércitos, si no os abriré las ventanas de los cielos, y vaciaré sobre vosotros bendición hasta que sobreabunde." (1 Sam. 2: 30; 2 </a:t>
            </a:r>
            <a:r>
              <a:rPr lang="es-ES" sz="3800" b="1" dirty="0" err="1">
                <a:latin typeface="Roboto Condensed" panose="020B0604020202020204"/>
              </a:rPr>
              <a:t>Cor</a:t>
            </a:r>
            <a:r>
              <a:rPr lang="es-ES" sz="3800" b="1" dirty="0">
                <a:latin typeface="Roboto Condensed" panose="020B0604020202020204"/>
              </a:rPr>
              <a:t>. 9: 7; Mal. 3: 10.) </a:t>
            </a:r>
            <a:r>
              <a:rPr lang="es-ES" sz="3800" b="1" dirty="0" smtClean="0">
                <a:latin typeface="Roboto Condensed" panose="020B0604020202020204"/>
              </a:rPr>
              <a:t>HPP pg. 564-569</a:t>
            </a:r>
            <a:endParaRPr lang="es-ES" sz="42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30592881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MISIÓN DE HOY</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84738" y="1681745"/>
            <a:ext cx="10156874" cy="4689627"/>
          </a:xfrm>
        </p:spPr>
        <p:txBody>
          <a:bodyPr>
            <a:noAutofit/>
          </a:bodyPr>
          <a:lstStyle/>
          <a:p>
            <a:pPr marL="101598" indent="0" algn="just">
              <a:buNone/>
            </a:pPr>
            <a:r>
              <a:rPr lang="es-ES" sz="3600" b="1" dirty="0" smtClean="0">
                <a:latin typeface="Roboto Condensed" panose="020B0604020202020204"/>
              </a:rPr>
              <a:t>Reavivamiento y reforma son dos cosas diferentes. El reavivamiento significa una renovación de la vida espiritual, una vivificación de los poderes de la mente y del corazón, una resurrección de la muerte espiritual. La reforma significa una reorganización, un cambio en las ideas y teorías, en los hábitos y las practicas.</a:t>
            </a:r>
          </a:p>
          <a:p>
            <a:pPr marL="101598" indent="0" algn="just">
              <a:buNone/>
            </a:pPr>
            <a:r>
              <a:rPr lang="es-ES" sz="3600" b="1" dirty="0" smtClean="0">
                <a:latin typeface="Roboto Condensed" panose="020B0604020202020204"/>
              </a:rPr>
              <a:t>SC pg.46</a:t>
            </a:r>
            <a:endParaRPr lang="es-ES" sz="36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25516666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MISIÓN DE HOY</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84738" y="1681745"/>
            <a:ext cx="10156874" cy="4689627"/>
          </a:xfrm>
        </p:spPr>
        <p:txBody>
          <a:bodyPr>
            <a:noAutofit/>
          </a:bodyPr>
          <a:lstStyle/>
          <a:p>
            <a:pPr marL="101598" indent="0" algn="just">
              <a:buNone/>
            </a:pPr>
            <a:r>
              <a:rPr lang="es-ES" sz="4000" b="1" dirty="0" smtClean="0">
                <a:latin typeface="Roboto Condensed" panose="020B0604020202020204"/>
              </a:rPr>
              <a:t>El reavivamiento y la reforma exigen un compromiso, y el diezmo es parte de ese compromiso. Debe haber una reforma en relación con lo que retenemos y devolvemos a Dios. El resultado será el aumento de la fe, una visión espiritual aguda y una honestidad renovada.</a:t>
            </a:r>
            <a:endParaRPr lang="es-ES" sz="40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23513691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MISIÓN DE HOY</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84738" y="1681745"/>
            <a:ext cx="10156874" cy="4689627"/>
          </a:xfrm>
        </p:spPr>
        <p:txBody>
          <a:bodyPr>
            <a:noAutofit/>
          </a:bodyPr>
          <a:lstStyle/>
          <a:p>
            <a:pPr marL="101598" indent="0" algn="just">
              <a:buNone/>
            </a:pPr>
            <a:r>
              <a:rPr lang="es-ES" sz="4000" b="1" dirty="0" smtClean="0">
                <a:latin typeface="Roboto Condensed" panose="020B0604020202020204"/>
              </a:rPr>
              <a:t>Para llevar a la gente a Jesús es nuestra responsabilidad sostener esta misión con los recursos que Dios nos ha confiado. Es el privilegio de cada discípulo y obrero entregar todo el diezmo para esta obra sagrada.</a:t>
            </a:r>
            <a:endParaRPr lang="es-ES" sz="40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3585919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MISIÓN DE HOY</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84738" y="1681745"/>
            <a:ext cx="10156874" cy="4689627"/>
          </a:xfrm>
        </p:spPr>
        <p:txBody>
          <a:bodyPr>
            <a:noAutofit/>
          </a:bodyPr>
          <a:lstStyle/>
          <a:p>
            <a:pPr marL="101598" indent="0" algn="just">
              <a:buNone/>
            </a:pPr>
            <a:r>
              <a:rPr lang="es-ES" sz="4000" b="1" dirty="0" smtClean="0">
                <a:latin typeface="Roboto Condensed" panose="020B0604020202020204"/>
              </a:rPr>
              <a:t>Hay una doble bendición en diezmar. Recibimos bendiciones y somos una bendición para los demás. Podemos dar de lo que recibimos. La mayor bendición que el diezmo nos imparte es confiar en Dios (Jeremías 17:7)</a:t>
            </a:r>
            <a:endParaRPr lang="es-ES" sz="40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20528750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MISIÓN HOY</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84738" y="1681745"/>
            <a:ext cx="10156874" cy="4689627"/>
          </a:xfrm>
        </p:spPr>
        <p:txBody>
          <a:bodyPr>
            <a:noAutofit/>
          </a:bodyPr>
          <a:lstStyle/>
          <a:p>
            <a:pPr marL="101598" indent="0" algn="just">
              <a:buNone/>
            </a:pPr>
            <a:r>
              <a:rPr lang="es-ES" sz="4000" b="1" dirty="0" smtClean="0">
                <a:latin typeface="Roboto Condensed" panose="020B0604020202020204"/>
              </a:rPr>
              <a:t>El diezmo ha sido puesto aparte con un propósito especial. No debe considerarse como un fondo para pobres. Debe dedicarse especialmente al sostén de los que predican el mensaje de Dios al mundo; y no hay que desviarlo de este propósito. CMC pg. 100</a:t>
            </a:r>
            <a:endParaRPr lang="es-ES" sz="40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23120043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61BD3-6851-4CDE-A496-A9844F85703B}"/>
              </a:ext>
            </a:extLst>
          </p:cNvPr>
          <p:cNvSpPr>
            <a:spLocks noGrp="1"/>
          </p:cNvSpPr>
          <p:nvPr>
            <p:ph type="title"/>
          </p:nvPr>
        </p:nvSpPr>
        <p:spPr/>
        <p:txBody>
          <a:bodyPr>
            <a:normAutofit/>
          </a:bodyPr>
          <a:lstStyle/>
          <a:p>
            <a:r>
              <a:rPr lang="es-CR" sz="4000" b="1" dirty="0">
                <a:solidFill>
                  <a:schemeClr val="bg1"/>
                </a:solidFill>
                <a:latin typeface="Roboto Condensed" panose="020B0604020202020204"/>
              </a:rPr>
              <a:t>INTRODUCCIÓN</a:t>
            </a:r>
          </a:p>
        </p:txBody>
      </p:sp>
      <p:sp>
        <p:nvSpPr>
          <p:cNvPr id="3" name="Marcador de contenido 2">
            <a:extLst>
              <a:ext uri="{FF2B5EF4-FFF2-40B4-BE49-F238E27FC236}">
                <a16:creationId xmlns:a16="http://schemas.microsoft.com/office/drawing/2014/main" id="{43929C60-15E0-42F5-9445-8793B89B18C0}"/>
              </a:ext>
            </a:extLst>
          </p:cNvPr>
          <p:cNvSpPr>
            <a:spLocks noGrp="1"/>
          </p:cNvSpPr>
          <p:nvPr>
            <p:ph type="body" idx="1"/>
          </p:nvPr>
        </p:nvSpPr>
        <p:spPr>
          <a:xfrm>
            <a:off x="862150" y="1971619"/>
            <a:ext cx="10332720" cy="3789402"/>
          </a:xfrm>
        </p:spPr>
        <p:txBody>
          <a:bodyPr>
            <a:noAutofit/>
          </a:bodyPr>
          <a:lstStyle/>
          <a:p>
            <a:pPr marL="0" indent="0" algn="just">
              <a:buNone/>
            </a:pPr>
            <a:r>
              <a:rPr lang="es-ES" sz="3600" b="1" dirty="0" smtClean="0">
                <a:latin typeface="Roboto Condensed" panose="020B0604020202020204"/>
              </a:rPr>
              <a:t>4. Maquinaria </a:t>
            </a:r>
            <a:r>
              <a:rPr lang="es-ES" sz="3600" b="1" dirty="0">
                <a:latin typeface="Roboto Condensed" panose="020B0604020202020204"/>
              </a:rPr>
              <a:t>comercial e industrial y </a:t>
            </a:r>
            <a:r>
              <a:rPr lang="es-ES" sz="3600" b="1" dirty="0" err="1">
                <a:latin typeface="Roboto Condensed" panose="020B0604020202020204"/>
              </a:rPr>
              <a:t>renting</a:t>
            </a:r>
            <a:r>
              <a:rPr lang="es-ES" sz="3600" b="1" dirty="0">
                <a:latin typeface="Roboto Condensed" panose="020B0604020202020204"/>
              </a:rPr>
              <a:t>. Margen de provecho neto: 16.4 %.</a:t>
            </a:r>
          </a:p>
          <a:p>
            <a:pPr marL="0" indent="0" algn="just">
              <a:buNone/>
            </a:pPr>
            <a:r>
              <a:rPr lang="es-ES" sz="3600" b="1" dirty="0" smtClean="0">
                <a:latin typeface="Roboto Condensed" panose="020B0604020202020204"/>
              </a:rPr>
              <a:t>5. Dentistas</a:t>
            </a:r>
            <a:r>
              <a:rPr lang="es-ES" sz="3600" b="1" dirty="0">
                <a:latin typeface="Roboto Condensed" panose="020B0604020202020204"/>
              </a:rPr>
              <a:t>. Margen de provecho neto: 14.9 %.</a:t>
            </a:r>
          </a:p>
          <a:p>
            <a:pPr marL="0" indent="0" algn="just">
              <a:buNone/>
            </a:pPr>
            <a:r>
              <a:rPr lang="es-ES" sz="3600" b="1" dirty="0" smtClean="0">
                <a:latin typeface="Roboto Condensed" panose="020B0604020202020204"/>
              </a:rPr>
              <a:t>6. Alquiler </a:t>
            </a:r>
            <a:r>
              <a:rPr lang="es-ES" sz="3600" b="1" dirty="0">
                <a:latin typeface="Roboto Condensed" panose="020B0604020202020204"/>
              </a:rPr>
              <a:t>de bienes inmuebles. Margen de provecho neto: 14.1 %.</a:t>
            </a:r>
          </a:p>
          <a:p>
            <a:pPr marL="0" indent="0" algn="just">
              <a:buNone/>
            </a:pPr>
            <a:r>
              <a:rPr lang="es-ES" sz="3600" b="1" dirty="0" smtClean="0">
                <a:latin typeface="Roboto Condensed" panose="020B0604020202020204"/>
              </a:rPr>
              <a:t>7. Médicos</a:t>
            </a:r>
            <a:r>
              <a:rPr lang="es-ES" sz="3600" b="1" dirty="0">
                <a:latin typeface="Roboto Condensed" panose="020B0604020202020204"/>
              </a:rPr>
              <a:t>. Margen de provecho neto: 12.2%.</a:t>
            </a:r>
            <a:endParaRPr lang="es-ES" sz="3600" b="1" dirty="0" smtClean="0">
              <a:latin typeface="Roboto Condensed" panose="020B0604020202020204"/>
            </a:endParaRPr>
          </a:p>
        </p:txBody>
      </p:sp>
      <p:pic>
        <p:nvPicPr>
          <p:cNvPr id="6" name="Picture 4" descr="Imagen relacionada">
            <a:extLst>
              <a:ext uri="{FF2B5EF4-FFF2-40B4-BE49-F238E27FC236}">
                <a16:creationId xmlns:a16="http://schemas.microsoft.com/office/drawing/2014/main" id="{2D2C81E0-0081-4534-94EC-C0657A4F1F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logo de mayordomia">
            <a:extLst>
              <a:ext uri="{FF2B5EF4-FFF2-40B4-BE49-F238E27FC236}">
                <a16:creationId xmlns:a16="http://schemas.microsoft.com/office/drawing/2014/main" id="{08EFCB1E-0B1C-44AF-AAFE-831251339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976760FB-827A-4FA7-807D-3F073731EFF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pic>
        <p:nvPicPr>
          <p:cNvPr id="4" name="Imagen 3"/>
          <p:cNvPicPr>
            <a:picLocks noChangeAspect="1"/>
          </p:cNvPicPr>
          <p:nvPr/>
        </p:nvPicPr>
        <p:blipFill>
          <a:blip r:embed="rId4"/>
          <a:stretch>
            <a:fillRect/>
          </a:stretch>
        </p:blipFill>
        <p:spPr>
          <a:xfrm>
            <a:off x="9888091" y="761913"/>
            <a:ext cx="1582783" cy="1187087"/>
          </a:xfrm>
          <a:prstGeom prst="rect">
            <a:avLst/>
          </a:prstGeom>
        </p:spPr>
      </p:pic>
    </p:spTree>
    <p:extLst>
      <p:ext uri="{BB962C8B-B14F-4D97-AF65-F5344CB8AC3E}">
        <p14:creationId xmlns:p14="http://schemas.microsoft.com/office/powerpoint/2010/main" val="14764033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MISIÓN HOY</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84738" y="1555135"/>
            <a:ext cx="10156874" cy="4689627"/>
          </a:xfrm>
        </p:spPr>
        <p:txBody>
          <a:bodyPr>
            <a:noAutofit/>
          </a:bodyPr>
          <a:lstStyle/>
          <a:p>
            <a:pPr marL="101598" indent="0" algn="just">
              <a:buNone/>
            </a:pPr>
            <a:r>
              <a:rPr lang="es-ES" sz="4000" b="1" dirty="0" smtClean="0">
                <a:latin typeface="Roboto Condensed" panose="020B0604020202020204"/>
              </a:rPr>
              <a:t>El diezmo no es simplemente un mecanismo humano para financiar el ministerio evangélico, sino el sistema designado divinamente por Cristo para el progreso del reino. El plan de Dios era que los creyentes fuesen canales de bendiciones, no pantanos estancados.</a:t>
            </a:r>
            <a:endParaRPr lang="es-ES" sz="40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12426749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MISIÓN DE HOY</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84738" y="1667677"/>
            <a:ext cx="10156874" cy="4689627"/>
          </a:xfrm>
        </p:spPr>
        <p:txBody>
          <a:bodyPr>
            <a:noAutofit/>
          </a:bodyPr>
          <a:lstStyle/>
          <a:p>
            <a:pPr marL="101598" indent="0" algn="just">
              <a:buNone/>
            </a:pPr>
            <a:r>
              <a:rPr lang="es-ES" sz="4200" b="1" dirty="0" smtClean="0">
                <a:latin typeface="Roboto Condensed" panose="020B0604020202020204"/>
              </a:rPr>
              <a:t>Los riachuelos alimentan arroyos, los arroyos alimentan ríos, los ríos alimentan océanos, los océanos alimentan nubes, las nubes producen lluvia, y la lluvia abastece todos los riachuelos. </a:t>
            </a:r>
            <a:endParaRPr lang="es-ES" sz="42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1096547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MISIÓN HOY</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84738" y="1667677"/>
            <a:ext cx="10156874" cy="4689627"/>
          </a:xfrm>
        </p:spPr>
        <p:txBody>
          <a:bodyPr>
            <a:noAutofit/>
          </a:bodyPr>
          <a:lstStyle/>
          <a:p>
            <a:pPr marL="101598" indent="0" algn="just">
              <a:buNone/>
            </a:pPr>
            <a:r>
              <a:rPr lang="es-ES" sz="4200" b="1" dirty="0" smtClean="0">
                <a:latin typeface="Roboto Condensed" panose="020B0604020202020204"/>
              </a:rPr>
              <a:t>Todo lo que Dios creó coopera con otra cosa, y recibe beneficios de otros lugares. Así debemos ser nosotros, cooperar los unos con los otros para traer personas a Jesús.</a:t>
            </a:r>
            <a:endParaRPr lang="es-ES" sz="42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41811140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61BD3-6851-4CDE-A496-A9844F85703B}"/>
              </a:ext>
            </a:extLst>
          </p:cNvPr>
          <p:cNvSpPr>
            <a:spLocks noGrp="1"/>
          </p:cNvSpPr>
          <p:nvPr>
            <p:ph type="title"/>
          </p:nvPr>
        </p:nvSpPr>
        <p:spPr/>
        <p:txBody>
          <a:bodyPr>
            <a:normAutofit/>
          </a:bodyPr>
          <a:lstStyle/>
          <a:p>
            <a:r>
              <a:rPr lang="es-CR" sz="4000" b="1" dirty="0" smtClean="0">
                <a:solidFill>
                  <a:schemeClr val="bg1"/>
                </a:solidFill>
                <a:latin typeface="Roboto Condensed" panose="020B0604020202020204"/>
              </a:rPr>
              <a:t>LLAMADO</a:t>
            </a:r>
            <a:endParaRPr lang="es-CR" sz="4000" b="1" dirty="0">
              <a:solidFill>
                <a:schemeClr val="bg1"/>
              </a:solidFill>
              <a:latin typeface="Roboto Condensed" panose="020B0604020202020204"/>
            </a:endParaRPr>
          </a:p>
        </p:txBody>
      </p:sp>
      <p:sp>
        <p:nvSpPr>
          <p:cNvPr id="3" name="Marcador de contenido 2">
            <a:extLst>
              <a:ext uri="{FF2B5EF4-FFF2-40B4-BE49-F238E27FC236}">
                <a16:creationId xmlns:a16="http://schemas.microsoft.com/office/drawing/2014/main" id="{43929C60-15E0-42F5-9445-8793B89B18C0}"/>
              </a:ext>
            </a:extLst>
          </p:cNvPr>
          <p:cNvSpPr>
            <a:spLocks noGrp="1"/>
          </p:cNvSpPr>
          <p:nvPr>
            <p:ph type="body" idx="1"/>
          </p:nvPr>
        </p:nvSpPr>
        <p:spPr>
          <a:xfrm>
            <a:off x="776357" y="1918933"/>
            <a:ext cx="10568065" cy="4076920"/>
          </a:xfrm>
        </p:spPr>
        <p:txBody>
          <a:bodyPr>
            <a:noAutofit/>
          </a:bodyPr>
          <a:lstStyle/>
          <a:p>
            <a:pPr marL="0" indent="0" algn="just">
              <a:buNone/>
            </a:pPr>
            <a:r>
              <a:rPr lang="es-ES" sz="4200" b="1" dirty="0" smtClean="0">
                <a:latin typeface="Roboto Condensed" panose="020B0604020202020204"/>
              </a:rPr>
              <a:t>Actualmente la Asociación del Oriente tiene: 27.160 miembros, 162 iglesias organizadas, 79 grupos, 39 distritos, 21 pastores ordenados, 15 ministros y 16 municipios sin presencia adventista. El reto es grande. Nuestro gozo invertir en la misión. </a:t>
            </a:r>
            <a:endParaRPr lang="es-ES" sz="4200" b="1" dirty="0">
              <a:latin typeface="Roboto Condensed" panose="020B0604020202020204"/>
            </a:endParaRPr>
          </a:p>
        </p:txBody>
      </p:sp>
      <p:pic>
        <p:nvPicPr>
          <p:cNvPr id="6" name="Picture 4" descr="Imagen relacionada">
            <a:extLst>
              <a:ext uri="{FF2B5EF4-FFF2-40B4-BE49-F238E27FC236}">
                <a16:creationId xmlns:a16="http://schemas.microsoft.com/office/drawing/2014/main" id="{2D2C81E0-0081-4534-94EC-C0657A4F1F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logo de mayordomia">
            <a:extLst>
              <a:ext uri="{FF2B5EF4-FFF2-40B4-BE49-F238E27FC236}">
                <a16:creationId xmlns:a16="http://schemas.microsoft.com/office/drawing/2014/main" id="{08EFCB1E-0B1C-44AF-AAFE-831251339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976760FB-827A-4FA7-807D-3F073731EFF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33693324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61BD3-6851-4CDE-A496-A9844F85703B}"/>
              </a:ext>
            </a:extLst>
          </p:cNvPr>
          <p:cNvSpPr>
            <a:spLocks noGrp="1"/>
          </p:cNvSpPr>
          <p:nvPr>
            <p:ph type="title"/>
          </p:nvPr>
        </p:nvSpPr>
        <p:spPr/>
        <p:txBody>
          <a:bodyPr>
            <a:normAutofit/>
          </a:bodyPr>
          <a:lstStyle/>
          <a:p>
            <a:r>
              <a:rPr lang="es-CR" sz="4000" b="1" dirty="0" smtClean="0">
                <a:solidFill>
                  <a:schemeClr val="bg1"/>
                </a:solidFill>
                <a:latin typeface="Roboto Condensed" panose="020B0604020202020204"/>
              </a:rPr>
              <a:t>LLAMADO</a:t>
            </a:r>
            <a:endParaRPr lang="es-CR" sz="4000" b="1" dirty="0">
              <a:solidFill>
                <a:schemeClr val="bg1"/>
              </a:solidFill>
              <a:latin typeface="Roboto Condensed" panose="020B0604020202020204"/>
            </a:endParaRPr>
          </a:p>
        </p:txBody>
      </p:sp>
      <p:sp>
        <p:nvSpPr>
          <p:cNvPr id="3" name="Marcador de contenido 2">
            <a:extLst>
              <a:ext uri="{FF2B5EF4-FFF2-40B4-BE49-F238E27FC236}">
                <a16:creationId xmlns:a16="http://schemas.microsoft.com/office/drawing/2014/main" id="{43929C60-15E0-42F5-9445-8793B89B18C0}"/>
              </a:ext>
            </a:extLst>
          </p:cNvPr>
          <p:cNvSpPr>
            <a:spLocks noGrp="1"/>
          </p:cNvSpPr>
          <p:nvPr>
            <p:ph type="body" idx="1"/>
          </p:nvPr>
        </p:nvSpPr>
        <p:spPr>
          <a:xfrm>
            <a:off x="776357" y="1918933"/>
            <a:ext cx="10568065" cy="4076920"/>
          </a:xfrm>
        </p:spPr>
        <p:txBody>
          <a:bodyPr>
            <a:noAutofit/>
          </a:bodyPr>
          <a:lstStyle/>
          <a:p>
            <a:pPr marL="0" indent="0" algn="just">
              <a:buNone/>
            </a:pPr>
            <a:r>
              <a:rPr lang="es-ES" sz="4200" b="1" dirty="0" smtClean="0">
                <a:solidFill>
                  <a:srgbClr val="0070C0"/>
                </a:solidFill>
                <a:latin typeface="Roboto Condensed" panose="020B0604020202020204"/>
              </a:rPr>
              <a:t>Reavivamiento es </a:t>
            </a:r>
            <a:r>
              <a:rPr lang="es-ES" sz="4200" b="1" dirty="0" smtClean="0">
                <a:solidFill>
                  <a:srgbClr val="0070C0"/>
                </a:solidFill>
                <a:latin typeface="Roboto Condensed" panose="020B0604020202020204"/>
              </a:rPr>
              <a:t>invertir en la misión de Dios: </a:t>
            </a:r>
            <a:r>
              <a:rPr lang="es-ES" sz="4200" b="1" dirty="0" smtClean="0">
                <a:latin typeface="Roboto Condensed" panose="020B0604020202020204"/>
              </a:rPr>
              <a:t>él nos pide: “Dame hijo mío, tu corazón y miren tus ojos mis caminos”. El diezmo y la ofrenda que aportamos regularmente refleja mi entrega a Cristo. Si es total, parcial o nula. Hoy es un día para entregarle toda mi vida a Cristo.</a:t>
            </a:r>
            <a:endParaRPr lang="es-ES" sz="4200" b="1" dirty="0">
              <a:latin typeface="Roboto Condensed" panose="020B0604020202020204"/>
            </a:endParaRPr>
          </a:p>
        </p:txBody>
      </p:sp>
      <p:pic>
        <p:nvPicPr>
          <p:cNvPr id="6" name="Picture 4" descr="Imagen relacionada">
            <a:extLst>
              <a:ext uri="{FF2B5EF4-FFF2-40B4-BE49-F238E27FC236}">
                <a16:creationId xmlns:a16="http://schemas.microsoft.com/office/drawing/2014/main" id="{2D2C81E0-0081-4534-94EC-C0657A4F1F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logo de mayordomia">
            <a:extLst>
              <a:ext uri="{FF2B5EF4-FFF2-40B4-BE49-F238E27FC236}">
                <a16:creationId xmlns:a16="http://schemas.microsoft.com/office/drawing/2014/main" id="{08EFCB1E-0B1C-44AF-AAFE-831251339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976760FB-827A-4FA7-807D-3F073731EFF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26281719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61BD3-6851-4CDE-A496-A9844F85703B}"/>
              </a:ext>
            </a:extLst>
          </p:cNvPr>
          <p:cNvSpPr>
            <a:spLocks noGrp="1"/>
          </p:cNvSpPr>
          <p:nvPr>
            <p:ph type="title"/>
          </p:nvPr>
        </p:nvSpPr>
        <p:spPr/>
        <p:txBody>
          <a:bodyPr>
            <a:normAutofit/>
          </a:bodyPr>
          <a:lstStyle/>
          <a:p>
            <a:r>
              <a:rPr lang="es-CR" sz="4000" b="1" dirty="0">
                <a:solidFill>
                  <a:schemeClr val="bg1"/>
                </a:solidFill>
                <a:latin typeface="Roboto Condensed" panose="020B0604020202020204"/>
              </a:rPr>
              <a:t>INTRODUCCIÓN</a:t>
            </a:r>
          </a:p>
        </p:txBody>
      </p:sp>
      <p:sp>
        <p:nvSpPr>
          <p:cNvPr id="3" name="Marcador de contenido 2">
            <a:extLst>
              <a:ext uri="{FF2B5EF4-FFF2-40B4-BE49-F238E27FC236}">
                <a16:creationId xmlns:a16="http://schemas.microsoft.com/office/drawing/2014/main" id="{43929C60-15E0-42F5-9445-8793B89B18C0}"/>
              </a:ext>
            </a:extLst>
          </p:cNvPr>
          <p:cNvSpPr>
            <a:spLocks noGrp="1"/>
          </p:cNvSpPr>
          <p:nvPr>
            <p:ph type="body" idx="1"/>
          </p:nvPr>
        </p:nvSpPr>
        <p:spPr>
          <a:xfrm>
            <a:off x="590843" y="1971619"/>
            <a:ext cx="10880031" cy="3789402"/>
          </a:xfrm>
        </p:spPr>
        <p:txBody>
          <a:bodyPr>
            <a:noAutofit/>
          </a:bodyPr>
          <a:lstStyle/>
          <a:p>
            <a:pPr marL="0" indent="0" algn="just">
              <a:buNone/>
            </a:pPr>
            <a:r>
              <a:rPr lang="es-ES" sz="3600" b="1" dirty="0" smtClean="0">
                <a:latin typeface="Roboto Condensed" panose="020B0604020202020204"/>
              </a:rPr>
              <a:t>8. Agentes </a:t>
            </a:r>
            <a:r>
              <a:rPr lang="es-ES" sz="3600" b="1" dirty="0">
                <a:latin typeface="Roboto Condensed" panose="020B0604020202020204"/>
              </a:rPr>
              <a:t>inmobiliarios y </a:t>
            </a:r>
            <a:r>
              <a:rPr lang="es-ES" sz="3600" b="1" dirty="0" err="1">
                <a:latin typeface="Roboto Condensed" panose="020B0604020202020204"/>
              </a:rPr>
              <a:t>brokers</a:t>
            </a:r>
            <a:r>
              <a:rPr lang="es-ES" sz="3600" b="1" dirty="0">
                <a:latin typeface="Roboto Condensed" panose="020B0604020202020204"/>
              </a:rPr>
              <a:t>. Margen de provecho neto: 14.1 %.</a:t>
            </a:r>
          </a:p>
          <a:p>
            <a:pPr marL="0" indent="0" algn="just">
              <a:buNone/>
            </a:pPr>
            <a:r>
              <a:rPr lang="es-ES" sz="3600" b="1" dirty="0" smtClean="0">
                <a:latin typeface="Roboto Condensed" panose="020B0604020202020204"/>
              </a:rPr>
              <a:t>9. Otros </a:t>
            </a:r>
            <a:r>
              <a:rPr lang="es-ES" sz="3600" b="1" dirty="0">
                <a:latin typeface="Roboto Condensed" panose="020B0604020202020204"/>
              </a:rPr>
              <a:t>negocios relacionados con la salud. Margen de provecho neto: 12.6 %.</a:t>
            </a:r>
          </a:p>
          <a:p>
            <a:pPr marL="0" indent="0" algn="just">
              <a:buNone/>
            </a:pPr>
            <a:r>
              <a:rPr lang="es-ES" sz="3600" b="1" dirty="0" smtClean="0">
                <a:latin typeface="Roboto Condensed" panose="020B0604020202020204"/>
              </a:rPr>
              <a:t>10. Dirección </a:t>
            </a:r>
            <a:r>
              <a:rPr lang="es-ES" sz="3600" b="1" dirty="0">
                <a:latin typeface="Roboto Condensed" panose="020B0604020202020204"/>
              </a:rPr>
              <a:t>de empresas. Margen de provecho neto: 12.6 %.</a:t>
            </a:r>
          </a:p>
          <a:p>
            <a:pPr marL="0" indent="0" algn="just">
              <a:buNone/>
            </a:pPr>
            <a:r>
              <a:rPr lang="es-ES" sz="3600" b="1" dirty="0" smtClean="0">
                <a:latin typeface="Roboto Condensed" panose="020B0604020202020204"/>
              </a:rPr>
              <a:t>11. Ambulatorios</a:t>
            </a:r>
            <a:r>
              <a:rPr lang="es-ES" sz="3600" b="1" dirty="0">
                <a:latin typeface="Roboto Condensed" panose="020B0604020202020204"/>
              </a:rPr>
              <a:t>. Margen de provecho neto: 11.7 %.</a:t>
            </a:r>
            <a:endParaRPr lang="es-ES" sz="3600" b="1" dirty="0" smtClean="0">
              <a:latin typeface="Roboto Condensed" panose="020B0604020202020204"/>
            </a:endParaRPr>
          </a:p>
        </p:txBody>
      </p:sp>
      <p:pic>
        <p:nvPicPr>
          <p:cNvPr id="6" name="Picture 4" descr="Imagen relacionada">
            <a:extLst>
              <a:ext uri="{FF2B5EF4-FFF2-40B4-BE49-F238E27FC236}">
                <a16:creationId xmlns:a16="http://schemas.microsoft.com/office/drawing/2014/main" id="{2D2C81E0-0081-4534-94EC-C0657A4F1F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logo de mayordomia">
            <a:extLst>
              <a:ext uri="{FF2B5EF4-FFF2-40B4-BE49-F238E27FC236}">
                <a16:creationId xmlns:a16="http://schemas.microsoft.com/office/drawing/2014/main" id="{08EFCB1E-0B1C-44AF-AAFE-831251339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976760FB-827A-4FA7-807D-3F073731EFF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pic>
        <p:nvPicPr>
          <p:cNvPr id="4" name="Imagen 3"/>
          <p:cNvPicPr>
            <a:picLocks noChangeAspect="1"/>
          </p:cNvPicPr>
          <p:nvPr/>
        </p:nvPicPr>
        <p:blipFill>
          <a:blip r:embed="rId4"/>
          <a:stretch>
            <a:fillRect/>
          </a:stretch>
        </p:blipFill>
        <p:spPr>
          <a:xfrm>
            <a:off x="9888091" y="605157"/>
            <a:ext cx="1582783" cy="1187087"/>
          </a:xfrm>
          <a:prstGeom prst="rect">
            <a:avLst/>
          </a:prstGeom>
        </p:spPr>
      </p:pic>
    </p:spTree>
    <p:extLst>
      <p:ext uri="{BB962C8B-B14F-4D97-AF65-F5344CB8AC3E}">
        <p14:creationId xmlns:p14="http://schemas.microsoft.com/office/powerpoint/2010/main" val="29534434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61BD3-6851-4CDE-A496-A9844F85703B}"/>
              </a:ext>
            </a:extLst>
          </p:cNvPr>
          <p:cNvSpPr>
            <a:spLocks noGrp="1"/>
          </p:cNvSpPr>
          <p:nvPr>
            <p:ph type="title"/>
          </p:nvPr>
        </p:nvSpPr>
        <p:spPr/>
        <p:txBody>
          <a:bodyPr>
            <a:normAutofit/>
          </a:bodyPr>
          <a:lstStyle/>
          <a:p>
            <a:r>
              <a:rPr lang="es-CR" sz="4000" b="1" dirty="0">
                <a:solidFill>
                  <a:schemeClr val="bg1"/>
                </a:solidFill>
                <a:latin typeface="Roboto Condensed" panose="020B0604020202020204"/>
              </a:rPr>
              <a:t>INTRODUCCIÓN</a:t>
            </a:r>
          </a:p>
        </p:txBody>
      </p:sp>
      <p:sp>
        <p:nvSpPr>
          <p:cNvPr id="3" name="Marcador de contenido 2">
            <a:extLst>
              <a:ext uri="{FF2B5EF4-FFF2-40B4-BE49-F238E27FC236}">
                <a16:creationId xmlns:a16="http://schemas.microsoft.com/office/drawing/2014/main" id="{43929C60-15E0-42F5-9445-8793B89B18C0}"/>
              </a:ext>
            </a:extLst>
          </p:cNvPr>
          <p:cNvSpPr>
            <a:spLocks noGrp="1"/>
          </p:cNvSpPr>
          <p:nvPr>
            <p:ph type="body" idx="1"/>
          </p:nvPr>
        </p:nvSpPr>
        <p:spPr>
          <a:xfrm>
            <a:off x="590843" y="1971619"/>
            <a:ext cx="10880031" cy="3789402"/>
          </a:xfrm>
        </p:spPr>
        <p:txBody>
          <a:bodyPr>
            <a:noAutofit/>
          </a:bodyPr>
          <a:lstStyle/>
          <a:p>
            <a:pPr marL="0" indent="0" algn="just">
              <a:buNone/>
            </a:pPr>
            <a:r>
              <a:rPr lang="es-ES" sz="3200" b="1" dirty="0" smtClean="0">
                <a:latin typeface="Roboto Condensed" panose="020B0604020202020204"/>
              </a:rPr>
              <a:t>12. Escuelas </a:t>
            </a:r>
            <a:r>
              <a:rPr lang="es-ES" sz="3200" b="1" dirty="0">
                <a:latin typeface="Roboto Condensed" panose="020B0604020202020204"/>
              </a:rPr>
              <a:t>(especialmente escuelas privadas dentro del sector de las artes, el deporte, los idiomas, la preparación de exámenes y autoescuelas). </a:t>
            </a:r>
            <a:endParaRPr lang="es-ES" sz="3200" b="1" dirty="0" smtClean="0">
              <a:latin typeface="Roboto Condensed" panose="020B0604020202020204"/>
            </a:endParaRPr>
          </a:p>
          <a:p>
            <a:pPr marL="0" indent="0" algn="just">
              <a:buNone/>
            </a:pPr>
            <a:r>
              <a:rPr lang="es-ES" sz="3200" b="1" dirty="0" smtClean="0">
                <a:latin typeface="Roboto Condensed" panose="020B0604020202020204"/>
              </a:rPr>
              <a:t>13. Actividades </a:t>
            </a:r>
            <a:r>
              <a:rPr lang="es-ES" sz="3200" b="1" dirty="0">
                <a:latin typeface="Roboto Condensed" panose="020B0604020202020204"/>
              </a:rPr>
              <a:t>relacionadas con el sector inmobiliario. Margen de provecho neto: 10.8 %.</a:t>
            </a:r>
          </a:p>
          <a:p>
            <a:pPr marL="0" indent="0" algn="just">
              <a:buNone/>
            </a:pPr>
            <a:r>
              <a:rPr lang="es-ES" sz="3200" b="1" dirty="0" smtClean="0">
                <a:latin typeface="Roboto Condensed" panose="020B0604020202020204"/>
              </a:rPr>
              <a:t>14. Funerarias</a:t>
            </a:r>
            <a:r>
              <a:rPr lang="es-ES" sz="3200" b="1" dirty="0">
                <a:latin typeface="Roboto Condensed" panose="020B0604020202020204"/>
              </a:rPr>
              <a:t>. Margen de provecho neto: 10.7 %.</a:t>
            </a:r>
          </a:p>
          <a:p>
            <a:pPr marL="0" indent="0" algn="just">
              <a:buNone/>
            </a:pPr>
            <a:r>
              <a:rPr lang="es-ES" sz="3200" b="1" dirty="0" smtClean="0">
                <a:latin typeface="Roboto Condensed" panose="020B0604020202020204"/>
              </a:rPr>
              <a:t>15. Actividades </a:t>
            </a:r>
            <a:r>
              <a:rPr lang="es-ES" sz="3200" b="1" dirty="0">
                <a:latin typeface="Roboto Condensed" panose="020B0604020202020204"/>
              </a:rPr>
              <a:t>de soporte para la minería. Margen de provecho neto: 10.5 %.</a:t>
            </a:r>
            <a:endParaRPr lang="es-ES" sz="3200" b="1" dirty="0" smtClean="0">
              <a:latin typeface="Roboto Condensed" panose="020B0604020202020204"/>
            </a:endParaRPr>
          </a:p>
        </p:txBody>
      </p:sp>
      <p:pic>
        <p:nvPicPr>
          <p:cNvPr id="6" name="Picture 4" descr="Imagen relacionada">
            <a:extLst>
              <a:ext uri="{FF2B5EF4-FFF2-40B4-BE49-F238E27FC236}">
                <a16:creationId xmlns:a16="http://schemas.microsoft.com/office/drawing/2014/main" id="{2D2C81E0-0081-4534-94EC-C0657A4F1F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logo de mayordomia">
            <a:extLst>
              <a:ext uri="{FF2B5EF4-FFF2-40B4-BE49-F238E27FC236}">
                <a16:creationId xmlns:a16="http://schemas.microsoft.com/office/drawing/2014/main" id="{08EFCB1E-0B1C-44AF-AAFE-831251339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976760FB-827A-4FA7-807D-3F073731EFF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pic>
        <p:nvPicPr>
          <p:cNvPr id="4" name="Imagen 3"/>
          <p:cNvPicPr>
            <a:picLocks noChangeAspect="1"/>
          </p:cNvPicPr>
          <p:nvPr/>
        </p:nvPicPr>
        <p:blipFill>
          <a:blip r:embed="rId4"/>
          <a:stretch>
            <a:fillRect/>
          </a:stretch>
        </p:blipFill>
        <p:spPr>
          <a:xfrm>
            <a:off x="9733347" y="351939"/>
            <a:ext cx="1582783" cy="1187087"/>
          </a:xfrm>
          <a:prstGeom prst="rect">
            <a:avLst/>
          </a:prstGeom>
        </p:spPr>
      </p:pic>
    </p:spTree>
    <p:extLst>
      <p:ext uri="{BB962C8B-B14F-4D97-AF65-F5344CB8AC3E}">
        <p14:creationId xmlns:p14="http://schemas.microsoft.com/office/powerpoint/2010/main" val="21711803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61BD3-6851-4CDE-A496-A9844F85703B}"/>
              </a:ext>
            </a:extLst>
          </p:cNvPr>
          <p:cNvSpPr>
            <a:spLocks noGrp="1"/>
          </p:cNvSpPr>
          <p:nvPr>
            <p:ph type="title"/>
          </p:nvPr>
        </p:nvSpPr>
        <p:spPr/>
        <p:txBody>
          <a:bodyPr>
            <a:normAutofit/>
          </a:bodyPr>
          <a:lstStyle/>
          <a:p>
            <a:r>
              <a:rPr lang="es-CR" sz="4000" b="1" dirty="0">
                <a:solidFill>
                  <a:schemeClr val="bg1"/>
                </a:solidFill>
                <a:latin typeface="Roboto Condensed" panose="020B0604020202020204"/>
              </a:rPr>
              <a:t>INTRODUCCIÓN</a:t>
            </a:r>
          </a:p>
        </p:txBody>
      </p:sp>
      <p:sp>
        <p:nvSpPr>
          <p:cNvPr id="3" name="Marcador de contenido 2">
            <a:extLst>
              <a:ext uri="{FF2B5EF4-FFF2-40B4-BE49-F238E27FC236}">
                <a16:creationId xmlns:a16="http://schemas.microsoft.com/office/drawing/2014/main" id="{43929C60-15E0-42F5-9445-8793B89B18C0}"/>
              </a:ext>
            </a:extLst>
          </p:cNvPr>
          <p:cNvSpPr>
            <a:spLocks noGrp="1"/>
          </p:cNvSpPr>
          <p:nvPr>
            <p:ph type="body" idx="1"/>
          </p:nvPr>
        </p:nvSpPr>
        <p:spPr>
          <a:xfrm>
            <a:off x="731520" y="2027891"/>
            <a:ext cx="10584610" cy="3789402"/>
          </a:xfrm>
        </p:spPr>
        <p:txBody>
          <a:bodyPr>
            <a:noAutofit/>
          </a:bodyPr>
          <a:lstStyle/>
          <a:p>
            <a:pPr marL="0" indent="0" algn="just">
              <a:buNone/>
            </a:pPr>
            <a:r>
              <a:rPr lang="es-ES" sz="4200" b="1" dirty="0" smtClean="0">
                <a:latin typeface="Roboto Condensed" panose="020B0604020202020204"/>
              </a:rPr>
              <a:t>Pero existe la empresa del “reino de Dios” que tiene como misión salvar almas del pecado y transformarlas en hijos de Dios. </a:t>
            </a:r>
            <a:r>
              <a:rPr lang="es-ES" sz="4200" b="1" dirty="0">
                <a:latin typeface="Roboto Condensed" panose="020B0604020202020204"/>
              </a:rPr>
              <a:t>Tal como dice: “Por tanto, id, y haced discípulos a todas las naciones, bautizándolos en el nombre del Padre, y del Hijo, y del Espíritu Santo; </a:t>
            </a:r>
            <a:r>
              <a:rPr lang="es-ES" sz="4200" b="1" dirty="0" smtClean="0">
                <a:latin typeface="Roboto Condensed" panose="020B0604020202020204"/>
              </a:rPr>
              <a:t>Mateo 28:19</a:t>
            </a:r>
            <a:endParaRPr lang="es-ES" sz="4200" b="1" dirty="0" smtClean="0">
              <a:latin typeface="Roboto Condensed" panose="020B0604020202020204"/>
            </a:endParaRPr>
          </a:p>
        </p:txBody>
      </p:sp>
      <p:pic>
        <p:nvPicPr>
          <p:cNvPr id="6" name="Picture 4" descr="Imagen relacionada">
            <a:extLst>
              <a:ext uri="{FF2B5EF4-FFF2-40B4-BE49-F238E27FC236}">
                <a16:creationId xmlns:a16="http://schemas.microsoft.com/office/drawing/2014/main" id="{2D2C81E0-0081-4534-94EC-C0657A4F1F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logo de mayordomia">
            <a:extLst>
              <a:ext uri="{FF2B5EF4-FFF2-40B4-BE49-F238E27FC236}">
                <a16:creationId xmlns:a16="http://schemas.microsoft.com/office/drawing/2014/main" id="{08EFCB1E-0B1C-44AF-AAFE-831251339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976760FB-827A-4FA7-807D-3F073731EFF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6996845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fontScale="90000"/>
          </a:bodyPr>
          <a:lstStyle/>
          <a:p>
            <a:pPr algn="ctr"/>
            <a:r>
              <a:rPr lang="es-CR" b="1" dirty="0">
                <a:latin typeface="Roboto Condensed" panose="020B0604020202020204"/>
              </a:rPr>
              <a:t>    </a:t>
            </a:r>
            <a:r>
              <a:rPr lang="es-CR" b="1" dirty="0" smtClean="0">
                <a:latin typeface="Roboto Condensed" panose="020B0604020202020204"/>
              </a:rPr>
              <a:t>EMPRESA DEL REINO DE DIOS</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84738" y="1862457"/>
            <a:ext cx="10156874" cy="4354172"/>
          </a:xfrm>
        </p:spPr>
        <p:txBody>
          <a:bodyPr>
            <a:noAutofit/>
          </a:bodyPr>
          <a:lstStyle/>
          <a:p>
            <a:pPr marL="101598" indent="0" algn="just">
              <a:buNone/>
            </a:pPr>
            <a:r>
              <a:rPr lang="es-ES" sz="4000" b="1" dirty="0">
                <a:latin typeface="Roboto Condensed" panose="020B0604020202020204"/>
              </a:rPr>
              <a:t>No os hagáis tesoros en la tierra, donde la polilla y el orín corrompen, y donde ladrones minan y hurtan; </a:t>
            </a:r>
            <a:r>
              <a:rPr lang="es-ES" sz="4000" b="1" dirty="0" smtClean="0">
                <a:latin typeface="Roboto Condensed" panose="020B0604020202020204"/>
              </a:rPr>
              <a:t>sino </a:t>
            </a:r>
            <a:r>
              <a:rPr lang="es-ES" sz="4000" b="1" dirty="0">
                <a:latin typeface="Roboto Condensed" panose="020B0604020202020204"/>
              </a:rPr>
              <a:t>haceos tesoros en el cielo, donde ni la polilla ni el orín corrompen, y donde ladrones no minan ni hurtan. </a:t>
            </a:r>
            <a:r>
              <a:rPr lang="es-ES" sz="4000" b="1" dirty="0" smtClean="0">
                <a:latin typeface="Roboto Condensed" panose="020B0604020202020204"/>
              </a:rPr>
              <a:t>Porque </a:t>
            </a:r>
            <a:r>
              <a:rPr lang="es-ES" sz="4000" b="1" dirty="0">
                <a:latin typeface="Roboto Condensed" panose="020B0604020202020204"/>
              </a:rPr>
              <a:t>donde esté vuestro tesoro, allí estará también vuestro corazón</a:t>
            </a:r>
            <a:r>
              <a:rPr lang="es-ES" sz="4000" b="1" dirty="0" smtClean="0">
                <a:latin typeface="Roboto Condensed" panose="020B0604020202020204"/>
              </a:rPr>
              <a:t>.</a:t>
            </a:r>
          </a:p>
          <a:p>
            <a:pPr marL="101598" indent="0" algn="just">
              <a:buNone/>
            </a:pPr>
            <a:r>
              <a:rPr lang="es-ES" sz="4000" b="1" dirty="0" smtClean="0">
                <a:latin typeface="Roboto Condensed" panose="020B0604020202020204"/>
              </a:rPr>
              <a:t>Mateo 6:19-21 </a:t>
            </a:r>
            <a:endParaRPr lang="es-ES" sz="40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37774697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1" y="496928"/>
            <a:ext cx="8553157"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ORIGEN DE LA EMPRESA</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84738" y="1862457"/>
            <a:ext cx="10156874" cy="4354172"/>
          </a:xfrm>
        </p:spPr>
        <p:txBody>
          <a:bodyPr>
            <a:noAutofit/>
          </a:bodyPr>
          <a:lstStyle/>
          <a:p>
            <a:pPr marL="101598" indent="0" algn="just">
              <a:buNone/>
            </a:pPr>
            <a:r>
              <a:rPr lang="es-ES" sz="4000" b="1" dirty="0" smtClean="0">
                <a:latin typeface="Roboto Condensed" panose="020B0604020202020204"/>
              </a:rPr>
              <a:t>El </a:t>
            </a:r>
            <a:r>
              <a:rPr lang="es-ES" sz="4000" b="1" dirty="0">
                <a:latin typeface="Roboto Condensed" panose="020B0604020202020204"/>
              </a:rPr>
              <a:t>origen del sistema de los diezmos es anterior a los hebreos. Desde los primeros tiempos el Señor exigió el diezmo como cosa suya; y este requerimiento fue reconocido y cumplido. "Abrahán </a:t>
            </a:r>
            <a:r>
              <a:rPr lang="es-ES" sz="4000" b="1" dirty="0" smtClean="0">
                <a:latin typeface="Roboto Condensed" panose="020B0604020202020204"/>
              </a:rPr>
              <a:t>entrego los diezmos </a:t>
            </a:r>
            <a:r>
              <a:rPr lang="es-ES" sz="4000" b="1" dirty="0">
                <a:latin typeface="Roboto Condensed" panose="020B0604020202020204"/>
              </a:rPr>
              <a:t>a Melquisedec, sumo sacerdote del Altísimo." (</a:t>
            </a:r>
            <a:r>
              <a:rPr lang="es-ES" sz="4000" b="1" dirty="0" err="1">
                <a:latin typeface="Roboto Condensed" panose="020B0604020202020204"/>
              </a:rPr>
              <a:t>Gén</a:t>
            </a:r>
            <a:r>
              <a:rPr lang="es-ES" sz="4000" b="1" dirty="0">
                <a:latin typeface="Roboto Condensed" panose="020B0604020202020204"/>
              </a:rPr>
              <a:t>. 14:20.) </a:t>
            </a:r>
            <a:endParaRPr lang="es-ES" sz="40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11583485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TotalTime>
  <Words>2497</Words>
  <Application>Microsoft Office PowerPoint</Application>
  <PresentationFormat>Panorámica</PresentationFormat>
  <Paragraphs>180</Paragraphs>
  <Slides>44</Slides>
  <Notes>36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44</vt:i4>
      </vt:variant>
    </vt:vector>
  </HeadingPairs>
  <TitlesOfParts>
    <vt:vector size="51" baseType="lpstr">
      <vt:lpstr>Arial</vt:lpstr>
      <vt:lpstr>Arial Black</vt:lpstr>
      <vt:lpstr>Arvo</vt:lpstr>
      <vt:lpstr>Calibri</vt:lpstr>
      <vt:lpstr>Calibri Light</vt:lpstr>
      <vt:lpstr>Roboto Condensed</vt:lpstr>
      <vt:lpstr>Tema de Office</vt:lpstr>
      <vt:lpstr>REAVIVAMIENTO ES: APRENDER A INVERTIR</vt:lpstr>
      <vt:lpstr>INTRODUCCIÓN</vt:lpstr>
      <vt:lpstr>INTRODUCCIÓN</vt:lpstr>
      <vt:lpstr>INTRODUCCIÓN</vt:lpstr>
      <vt:lpstr>INTRODUCCIÓN</vt:lpstr>
      <vt:lpstr>INTRODUCCIÓN</vt:lpstr>
      <vt:lpstr>INTRODUCCIÓN</vt:lpstr>
      <vt:lpstr>    EMPRESA DEL REINO DE DIOS</vt:lpstr>
      <vt:lpstr>    ORIGEN DE LA EMPRESA</vt:lpstr>
      <vt:lpstr>   ORIGEN DE LA EMPRESA</vt:lpstr>
      <vt:lpstr>    OBJETIVO DEL REINO DE DIOS</vt:lpstr>
      <vt:lpstr>    OBJETIVO DEL REINO DE DIOS</vt:lpstr>
      <vt:lpstr>    OBJETIVO DEL REINO DE DIOS</vt:lpstr>
      <vt:lpstr>    OBJETIVO DEL REINO DE DIOS</vt:lpstr>
      <vt:lpstr>    OBJETIVO DEL REINO DE DIOS</vt:lpstr>
      <vt:lpstr>    RECURSOS DE LA EMPRESA</vt:lpstr>
      <vt:lpstr>    RECURSOS DE LA EMPRESA</vt:lpstr>
      <vt:lpstr>    RECURSOS DE LA EMPRESA </vt:lpstr>
      <vt:lpstr>    RECURSOS DE LA EMPRESA </vt:lpstr>
      <vt:lpstr>    RECURSOS DE LA EMPRESA </vt:lpstr>
      <vt:lpstr>    RECURSOS DE LA EMPRESA </vt:lpstr>
      <vt:lpstr>    RECURSOS DE LA EMPRESA </vt:lpstr>
      <vt:lpstr>    MISIÓN DE HOY</vt:lpstr>
      <vt:lpstr>    MISIÓN DE HOY</vt:lpstr>
      <vt:lpstr>    MISIÓN DE HOY</vt:lpstr>
      <vt:lpstr>   MISIÓN DE HOY</vt:lpstr>
      <vt:lpstr>    MISIÓN DE HOY</vt:lpstr>
      <vt:lpstr>    MISIÓN DE HOY</vt:lpstr>
      <vt:lpstr>    MISIÓN DE HOY</vt:lpstr>
      <vt:lpstr>    MISIÓN DE HOY</vt:lpstr>
      <vt:lpstr>    MISIÓN DE HOY</vt:lpstr>
      <vt:lpstr>    MISIÓN DE HOY</vt:lpstr>
      <vt:lpstr>    MISIÓN DE HOY</vt:lpstr>
      <vt:lpstr>    MISIÓN DE HOY</vt:lpstr>
      <vt:lpstr>    MISIÓN DE HOY</vt:lpstr>
      <vt:lpstr>    MISIÓN DE HOY</vt:lpstr>
      <vt:lpstr>    MISIÓN DE HOY</vt:lpstr>
      <vt:lpstr>    MISIÓN DE HOY</vt:lpstr>
      <vt:lpstr>    MISIÓN HOY</vt:lpstr>
      <vt:lpstr>    MISIÓN HOY</vt:lpstr>
      <vt:lpstr>    MISIÓN DE HOY</vt:lpstr>
      <vt:lpstr>    MISIÓN HOY</vt:lpstr>
      <vt:lpstr>LLAMADO</vt:lpstr>
      <vt:lpstr>LLAMADO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21</cp:revision>
  <dcterms:created xsi:type="dcterms:W3CDTF">2019-04-15T03:39:37Z</dcterms:created>
  <dcterms:modified xsi:type="dcterms:W3CDTF">2019-04-15T15:48:44Z</dcterms:modified>
</cp:coreProperties>
</file>