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57" r:id="rId4"/>
    <p:sldId id="291" r:id="rId5"/>
    <p:sldId id="292" r:id="rId6"/>
    <p:sldId id="311" r:id="rId7"/>
    <p:sldId id="293" r:id="rId8"/>
    <p:sldId id="259" r:id="rId9"/>
    <p:sldId id="294" r:id="rId10"/>
    <p:sldId id="295" r:id="rId11"/>
    <p:sldId id="296" r:id="rId12"/>
    <p:sldId id="260" r:id="rId13"/>
    <p:sldId id="297" r:id="rId14"/>
    <p:sldId id="312" r:id="rId15"/>
    <p:sldId id="267" r:id="rId16"/>
    <p:sldId id="277" r:id="rId17"/>
    <p:sldId id="266" r:id="rId18"/>
    <p:sldId id="307" r:id="rId19"/>
    <p:sldId id="300" r:id="rId20"/>
    <p:sldId id="269" r:id="rId21"/>
    <p:sldId id="270" r:id="rId22"/>
    <p:sldId id="301" r:id="rId23"/>
    <p:sldId id="278" r:id="rId24"/>
    <p:sldId id="271" r:id="rId25"/>
    <p:sldId id="272" r:id="rId26"/>
    <p:sldId id="273" r:id="rId27"/>
    <p:sldId id="274" r:id="rId28"/>
    <p:sldId id="275" r:id="rId29"/>
    <p:sldId id="279" r:id="rId30"/>
    <p:sldId id="308" r:id="rId31"/>
    <p:sldId id="276" r:id="rId32"/>
    <p:sldId id="280" r:id="rId33"/>
    <p:sldId id="309" r:id="rId34"/>
    <p:sldId id="302" r:id="rId35"/>
    <p:sldId id="310" r:id="rId36"/>
    <p:sldId id="281" r:id="rId37"/>
    <p:sldId id="282" r:id="rId38"/>
    <p:sldId id="283" r:id="rId39"/>
    <p:sldId id="285" r:id="rId40"/>
    <p:sldId id="284" r:id="rId41"/>
    <p:sldId id="286" r:id="rId42"/>
    <p:sldId id="287" r:id="rId43"/>
    <p:sldId id="303" r:id="rId44"/>
    <p:sldId id="304" r:id="rId45"/>
    <p:sldId id="305" r:id="rId46"/>
    <p:sldId id="288" r:id="rId47"/>
    <p:sldId id="306" r:id="rId48"/>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0000"/>
    <a:srgbClr val="36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9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9A627F4-E46D-E347-95AA-CA704CB54474}" type="datetimeFigureOut">
              <a:rPr lang="es-ES" smtClean="0"/>
              <a:t>3/02/18</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DF4E01CE-E3CF-FF40-BBBD-729D8B647CEC}" type="slidenum">
              <a:rPr lang="es-ES" smtClean="0"/>
              <a:t>‹Nr.›</a:t>
            </a:fld>
            <a:endParaRPr lang="es-ES"/>
          </a:p>
        </p:txBody>
      </p:sp>
    </p:spTree>
    <p:extLst>
      <p:ext uri="{BB962C8B-B14F-4D97-AF65-F5344CB8AC3E}">
        <p14:creationId xmlns:p14="http://schemas.microsoft.com/office/powerpoint/2010/main" val="3310761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9A627F4-E46D-E347-95AA-CA704CB54474}" type="datetimeFigureOut">
              <a:rPr lang="es-ES" smtClean="0"/>
              <a:t>3/02/18</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DF4E01CE-E3CF-FF40-BBBD-729D8B647CEC}" type="slidenum">
              <a:rPr lang="es-ES" smtClean="0"/>
              <a:t>‹Nr.›</a:t>
            </a:fld>
            <a:endParaRPr lang="es-ES"/>
          </a:p>
        </p:txBody>
      </p:sp>
    </p:spTree>
    <p:extLst>
      <p:ext uri="{BB962C8B-B14F-4D97-AF65-F5344CB8AC3E}">
        <p14:creationId xmlns:p14="http://schemas.microsoft.com/office/powerpoint/2010/main" val="365663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9A627F4-E46D-E347-95AA-CA704CB54474}" type="datetimeFigureOut">
              <a:rPr lang="es-ES" smtClean="0"/>
              <a:t>3/02/18</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DF4E01CE-E3CF-FF40-BBBD-729D8B647CEC}" type="slidenum">
              <a:rPr lang="es-ES" smtClean="0"/>
              <a:t>‹Nr.›</a:t>
            </a:fld>
            <a:endParaRPr lang="es-ES"/>
          </a:p>
        </p:txBody>
      </p:sp>
    </p:spTree>
    <p:extLst>
      <p:ext uri="{BB962C8B-B14F-4D97-AF65-F5344CB8AC3E}">
        <p14:creationId xmlns:p14="http://schemas.microsoft.com/office/powerpoint/2010/main" val="250984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9A627F4-E46D-E347-95AA-CA704CB54474}" type="datetimeFigureOut">
              <a:rPr lang="es-ES" smtClean="0"/>
              <a:t>3/02/18</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DF4E01CE-E3CF-FF40-BBBD-729D8B647CEC}" type="slidenum">
              <a:rPr lang="es-ES" smtClean="0"/>
              <a:t>‹Nr.›</a:t>
            </a:fld>
            <a:endParaRPr lang="es-ES"/>
          </a:p>
        </p:txBody>
      </p:sp>
    </p:spTree>
    <p:extLst>
      <p:ext uri="{BB962C8B-B14F-4D97-AF65-F5344CB8AC3E}">
        <p14:creationId xmlns:p14="http://schemas.microsoft.com/office/powerpoint/2010/main" val="6339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9A627F4-E46D-E347-95AA-CA704CB54474}" type="datetimeFigureOut">
              <a:rPr lang="es-ES" smtClean="0"/>
              <a:t>3/02/18</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DF4E01CE-E3CF-FF40-BBBD-729D8B647CEC}" type="slidenum">
              <a:rPr lang="es-ES" smtClean="0"/>
              <a:t>‹Nr.›</a:t>
            </a:fld>
            <a:endParaRPr lang="es-ES"/>
          </a:p>
        </p:txBody>
      </p:sp>
    </p:spTree>
    <p:extLst>
      <p:ext uri="{BB962C8B-B14F-4D97-AF65-F5344CB8AC3E}">
        <p14:creationId xmlns:p14="http://schemas.microsoft.com/office/powerpoint/2010/main" val="262656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E9A627F4-E46D-E347-95AA-CA704CB54474}" type="datetimeFigureOut">
              <a:rPr lang="es-ES" smtClean="0"/>
              <a:t>3/02/18</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DF4E01CE-E3CF-FF40-BBBD-729D8B647CEC}" type="slidenum">
              <a:rPr lang="es-ES" smtClean="0"/>
              <a:t>‹Nr.›</a:t>
            </a:fld>
            <a:endParaRPr lang="es-ES"/>
          </a:p>
        </p:txBody>
      </p:sp>
    </p:spTree>
    <p:extLst>
      <p:ext uri="{BB962C8B-B14F-4D97-AF65-F5344CB8AC3E}">
        <p14:creationId xmlns:p14="http://schemas.microsoft.com/office/powerpoint/2010/main" val="77966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a:xfrm>
            <a:off x="457200" y="6356350"/>
            <a:ext cx="2133600" cy="365125"/>
          </a:xfrm>
          <a:prstGeom prst="rect">
            <a:avLst/>
          </a:prstGeom>
        </p:spPr>
        <p:txBody>
          <a:bodyPr/>
          <a:lstStyle/>
          <a:p>
            <a:fld id="{E9A627F4-E46D-E347-95AA-CA704CB54474}" type="datetimeFigureOut">
              <a:rPr lang="es-ES" smtClean="0"/>
              <a:t>3/02/18</a:t>
            </a:fld>
            <a:endParaRPr lang="es-ES"/>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a:lstStyle/>
          <a:p>
            <a:fld id="{DF4E01CE-E3CF-FF40-BBBD-729D8B647CEC}" type="slidenum">
              <a:rPr lang="es-ES" smtClean="0"/>
              <a:t>‹Nr.›</a:t>
            </a:fld>
            <a:endParaRPr lang="es-ES"/>
          </a:p>
        </p:txBody>
      </p:sp>
    </p:spTree>
    <p:extLst>
      <p:ext uri="{BB962C8B-B14F-4D97-AF65-F5344CB8AC3E}">
        <p14:creationId xmlns:p14="http://schemas.microsoft.com/office/powerpoint/2010/main" val="252009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fecha 2"/>
          <p:cNvSpPr>
            <a:spLocks noGrp="1"/>
          </p:cNvSpPr>
          <p:nvPr>
            <p:ph type="dt" sz="half" idx="10"/>
          </p:nvPr>
        </p:nvSpPr>
        <p:spPr>
          <a:xfrm>
            <a:off x="457200" y="6356350"/>
            <a:ext cx="2133600" cy="365125"/>
          </a:xfrm>
          <a:prstGeom prst="rect">
            <a:avLst/>
          </a:prstGeom>
        </p:spPr>
        <p:txBody>
          <a:bodyPr/>
          <a:lstStyle/>
          <a:p>
            <a:fld id="{E9A627F4-E46D-E347-95AA-CA704CB54474}" type="datetimeFigureOut">
              <a:rPr lang="es-ES" smtClean="0"/>
              <a:t>3/02/18</a:t>
            </a:fld>
            <a:endParaRPr lang="es-ES"/>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fld id="{DF4E01CE-E3CF-FF40-BBBD-729D8B647CEC}" type="slidenum">
              <a:rPr lang="es-ES" smtClean="0"/>
              <a:t>‹Nr.›</a:t>
            </a:fld>
            <a:endParaRPr lang="es-ES"/>
          </a:p>
        </p:txBody>
      </p:sp>
    </p:spTree>
    <p:extLst>
      <p:ext uri="{BB962C8B-B14F-4D97-AF65-F5344CB8AC3E}">
        <p14:creationId xmlns:p14="http://schemas.microsoft.com/office/powerpoint/2010/main" val="82429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a:lstStyle/>
          <a:p>
            <a:fld id="{E9A627F4-E46D-E347-95AA-CA704CB54474}" type="datetimeFigureOut">
              <a:rPr lang="es-ES" smtClean="0"/>
              <a:t>3/02/18</a:t>
            </a:fld>
            <a:endParaRPr lang="es-ES"/>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DF4E01CE-E3CF-FF40-BBBD-729D8B647CEC}" type="slidenum">
              <a:rPr lang="es-ES" smtClean="0"/>
              <a:t>‹Nr.›</a:t>
            </a:fld>
            <a:endParaRPr lang="es-ES"/>
          </a:p>
        </p:txBody>
      </p:sp>
    </p:spTree>
    <p:extLst>
      <p:ext uri="{BB962C8B-B14F-4D97-AF65-F5344CB8AC3E}">
        <p14:creationId xmlns:p14="http://schemas.microsoft.com/office/powerpoint/2010/main" val="105798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E9A627F4-E46D-E347-95AA-CA704CB54474}" type="datetimeFigureOut">
              <a:rPr lang="es-ES" smtClean="0"/>
              <a:t>3/02/18</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DF4E01CE-E3CF-FF40-BBBD-729D8B647CEC}" type="slidenum">
              <a:rPr lang="es-ES" smtClean="0"/>
              <a:t>‹Nr.›</a:t>
            </a:fld>
            <a:endParaRPr lang="es-ES"/>
          </a:p>
        </p:txBody>
      </p:sp>
    </p:spTree>
    <p:extLst>
      <p:ext uri="{BB962C8B-B14F-4D97-AF65-F5344CB8AC3E}">
        <p14:creationId xmlns:p14="http://schemas.microsoft.com/office/powerpoint/2010/main" val="227400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E9A627F4-E46D-E347-95AA-CA704CB54474}" type="datetimeFigureOut">
              <a:rPr lang="es-ES" smtClean="0"/>
              <a:t>3/02/18</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DF4E01CE-E3CF-FF40-BBBD-729D8B647CEC}" type="slidenum">
              <a:rPr lang="es-ES" smtClean="0"/>
              <a:t>‹Nr.›</a:t>
            </a:fld>
            <a:endParaRPr lang="es-ES"/>
          </a:p>
        </p:txBody>
      </p:sp>
    </p:spTree>
    <p:extLst>
      <p:ext uri="{BB962C8B-B14F-4D97-AF65-F5344CB8AC3E}">
        <p14:creationId xmlns:p14="http://schemas.microsoft.com/office/powerpoint/2010/main" val="25169625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1326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6" Type="http://schemas.microsoft.com/office/2007/relationships/hdphoto" Target="../media/hdphoto2.wdp"/><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Imagen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876" y="0"/>
            <a:ext cx="9144000" cy="6858000"/>
          </a:xfrm>
          <a:prstGeom prst="rect">
            <a:avLst/>
          </a:prstGeom>
        </p:spPr>
      </p:pic>
      <p:pic>
        <p:nvPicPr>
          <p:cNvPr id="6" name="Imagen 5"/>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t="10796" b="37470"/>
          <a:stretch/>
        </p:blipFill>
        <p:spPr>
          <a:xfrm>
            <a:off x="685800" y="3782327"/>
            <a:ext cx="8458200" cy="1838426"/>
          </a:xfrm>
          <a:prstGeom prst="rect">
            <a:avLst/>
          </a:prstGeom>
        </p:spPr>
      </p:pic>
      <p:pic>
        <p:nvPicPr>
          <p:cNvPr id="7" name="Imagen 6"/>
          <p:cNvPicPr>
            <a:picLocks noChangeAspect="1"/>
          </p:cNvPicPr>
          <p:nvPr/>
        </p:nvPicPr>
        <p:blipFill rotWithShape="1">
          <a:blip r:embed="rId7">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55960" t="64810" r="3528" b="19480"/>
          <a:stretch/>
        </p:blipFill>
        <p:spPr>
          <a:xfrm>
            <a:off x="5419022" y="5663665"/>
            <a:ext cx="3426595" cy="558266"/>
          </a:xfrm>
          <a:prstGeom prst="rect">
            <a:avLst/>
          </a:prstGeom>
        </p:spPr>
      </p:pic>
      <p:pic>
        <p:nvPicPr>
          <p:cNvPr id="8" name="Imagen 7"/>
          <p:cNvPicPr>
            <a:picLocks noChangeAspect="1"/>
          </p:cNvPicPr>
          <p:nvPr/>
        </p:nvPicPr>
        <p:blipFill rotWithShape="1">
          <a:blip r:embed="rId7">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61991" t="80473" r="455" b="8421"/>
          <a:stretch/>
        </p:blipFill>
        <p:spPr>
          <a:xfrm>
            <a:off x="5967663" y="6246796"/>
            <a:ext cx="3176337" cy="394636"/>
          </a:xfrm>
          <a:prstGeom prst="rect">
            <a:avLst/>
          </a:prstGeom>
        </p:spPr>
      </p:pic>
    </p:spTree>
    <p:extLst>
      <p:ext uri="{BB962C8B-B14F-4D97-AF65-F5344CB8AC3E}">
        <p14:creationId xmlns:p14="http://schemas.microsoft.com/office/powerpoint/2010/main" val="1558642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800"/>
                                        <p:tgtEl>
                                          <p:spTgt spid="4"/>
                                        </p:tgtEl>
                                      </p:cBhvr>
                                    </p:animEffect>
                                  </p:childTnLst>
                                </p:cTn>
                              </p:par>
                              <p:par>
                                <p:cTn id="8" presetID="14" presetClass="entr" presetSubtype="10" fill="hold" nodeType="withEffect">
                                  <p:stCondLst>
                                    <p:cond delay="80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900"/>
                                        <p:tgtEl>
                                          <p:spTgt spid="5"/>
                                        </p:tgtEl>
                                      </p:cBhvr>
                                    </p:animEffect>
                                  </p:childTnLst>
                                </p:cTn>
                              </p:par>
                              <p:par>
                                <p:cTn id="11" presetID="14" presetClass="entr" presetSubtype="5" fill="hold" nodeType="withEffect">
                                  <p:stCondLst>
                                    <p:cond delay="1200"/>
                                  </p:stCondLst>
                                  <p:childTnLst>
                                    <p:set>
                                      <p:cBhvr>
                                        <p:cTn id="12" dur="1" fill="hold">
                                          <p:stCondLst>
                                            <p:cond delay="0"/>
                                          </p:stCondLst>
                                        </p:cTn>
                                        <p:tgtEl>
                                          <p:spTgt spid="6"/>
                                        </p:tgtEl>
                                        <p:attrNameLst>
                                          <p:attrName>style.visibility</p:attrName>
                                        </p:attrNameLst>
                                      </p:cBhvr>
                                      <p:to>
                                        <p:strVal val="visible"/>
                                      </p:to>
                                    </p:set>
                                    <p:animEffect transition="in" filter="randombar(vertical)">
                                      <p:cBhvr>
                                        <p:cTn id="13" dur="1000"/>
                                        <p:tgtEl>
                                          <p:spTgt spid="6"/>
                                        </p:tgtEl>
                                      </p:cBhvr>
                                    </p:animEffect>
                                  </p:childTnLst>
                                </p:cTn>
                              </p:par>
                              <p:par>
                                <p:cTn id="14" presetID="14" presetClass="entr" presetSubtype="10" fill="hold" nodeType="withEffect">
                                  <p:stCondLst>
                                    <p:cond delay="190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1100"/>
                                        <p:tgtEl>
                                          <p:spTgt spid="7"/>
                                        </p:tgtEl>
                                      </p:cBhvr>
                                    </p:animEffect>
                                  </p:childTnLst>
                                </p:cTn>
                              </p:par>
                              <p:par>
                                <p:cTn id="17" presetID="14" presetClass="entr" presetSubtype="10" fill="hold" nodeType="withEffect">
                                  <p:stCondLst>
                                    <p:cond delay="240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66014"/>
            <a:ext cx="8229600" cy="1143000"/>
          </a:xfrm>
        </p:spPr>
        <p:txBody>
          <a:bodyPr/>
          <a:lstStyle/>
          <a:p>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Incidente en el templo</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1064941" y="2213518"/>
            <a:ext cx="7014117" cy="3484756"/>
          </a:xfrm>
        </p:spPr>
        <p:txBody>
          <a:bodyPr>
            <a:normAutofit/>
          </a:bodyPr>
          <a:lstStyle/>
          <a:p>
            <a:r>
              <a:rPr lang="es-ES" sz="3600" dirty="0" smtClean="0">
                <a:solidFill>
                  <a:srgbClr val="4C0000"/>
                </a:solidFill>
              </a:rPr>
              <a:t>La </a:t>
            </a:r>
            <a:r>
              <a:rPr lang="es-ES" sz="3600" dirty="0">
                <a:solidFill>
                  <a:srgbClr val="4C0000"/>
                </a:solidFill>
              </a:rPr>
              <a:t>confusión era tanta que perturbaba a los adoradores, y </a:t>
            </a:r>
            <a:r>
              <a:rPr lang="es-ES" sz="3600" b="1" i="1" u="sng" dirty="0">
                <a:solidFill>
                  <a:srgbClr val="4C0000"/>
                </a:solidFill>
              </a:rPr>
              <a:t>las palabras dirigidas al Altísimo quedaban ahogadas por el tumulto que invadía el templo</a:t>
            </a:r>
            <a:r>
              <a:rPr lang="es-ES" sz="3600" dirty="0">
                <a:solidFill>
                  <a:srgbClr val="4C0000"/>
                </a:solidFill>
              </a:rPr>
              <a:t>. </a:t>
            </a:r>
            <a:r>
              <a:rPr lang="es-ES" sz="3600" dirty="0" smtClean="0">
                <a:solidFill>
                  <a:srgbClr val="4C0000"/>
                </a:solidFill>
              </a:rPr>
              <a:t>DTG </a:t>
            </a:r>
            <a:r>
              <a:rPr lang="es-ES" sz="3600" dirty="0">
                <a:solidFill>
                  <a:srgbClr val="4C0000"/>
                </a:solidFill>
              </a:rPr>
              <a:t>129.2</a:t>
            </a:r>
            <a:endParaRPr lang="es-ES_tradnl" sz="3600" dirty="0">
              <a:solidFill>
                <a:srgbClr val="4C0000"/>
              </a:solidFill>
            </a:endParaRPr>
          </a:p>
          <a:p>
            <a:endParaRPr lang="es-ES" sz="3600" dirty="0">
              <a:solidFill>
                <a:srgbClr val="4C0000"/>
              </a:solidFill>
            </a:endParaRPr>
          </a:p>
        </p:txBody>
      </p:sp>
      <p:pic>
        <p:nvPicPr>
          <p:cNvPr id="4" name="Picture 1" descr="C:\Seminarios Pr. Doria\Cópia de 0606210.png"/>
          <p:cNvPicPr>
            <a:picLocks noChangeAspect="1" noChangeArrowheads="1"/>
          </p:cNvPicPr>
          <p:nvPr/>
        </p:nvPicPr>
        <p:blipFill>
          <a:blip r:embed="rId2"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1265261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42628"/>
            <a:ext cx="8229600" cy="818182"/>
          </a:xfrm>
        </p:spPr>
        <p:txBody>
          <a:bodyPr/>
          <a:lstStyle/>
          <a:p>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Incidente en el templo</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1243361" y="1616928"/>
            <a:ext cx="6657278" cy="3858322"/>
          </a:xfrm>
        </p:spPr>
        <p:txBody>
          <a:bodyPr>
            <a:normAutofit/>
          </a:bodyPr>
          <a:lstStyle/>
          <a:p>
            <a:pPr marL="0" indent="0">
              <a:buNone/>
            </a:pPr>
            <a:r>
              <a:rPr lang="es-ES" sz="2400" dirty="0" smtClean="0">
                <a:solidFill>
                  <a:srgbClr val="4C0000"/>
                </a:solidFill>
              </a:rPr>
              <a:t>Los </a:t>
            </a:r>
            <a:r>
              <a:rPr lang="es-ES" sz="2400" dirty="0">
                <a:solidFill>
                  <a:srgbClr val="4C0000"/>
                </a:solidFill>
              </a:rPr>
              <a:t>judíos eran excesivamente orgullosos de su piedad. Se regocijaban de su templo, y consideraban como blasfemia cualquier palabra pronunciada contra él; eran muy rigurosos en el cumplimiento de las ceremonias relacionadas con él; pero </a:t>
            </a:r>
            <a:r>
              <a:rPr lang="es-ES" sz="2400" b="1" i="1" u="sng" dirty="0">
                <a:solidFill>
                  <a:srgbClr val="4C0000"/>
                </a:solidFill>
              </a:rPr>
              <a:t>el amor al dinero había prevalecido sobre sus escrúpulos. Apenas se daban cuenta de cuán lejos se habían apartado del propósito original del servicio instituido por Dios mismo.</a:t>
            </a:r>
            <a:r>
              <a:rPr lang="es-ES" sz="2400" i="1" u="sng" dirty="0">
                <a:solidFill>
                  <a:srgbClr val="4C0000"/>
                </a:solidFill>
              </a:rPr>
              <a:t> </a:t>
            </a:r>
          </a:p>
          <a:p>
            <a:pPr marL="0" indent="0">
              <a:buNone/>
            </a:pPr>
            <a:r>
              <a:rPr lang="es-ES" sz="2400" dirty="0" smtClean="0">
                <a:solidFill>
                  <a:srgbClr val="4C0000"/>
                </a:solidFill>
              </a:rPr>
              <a:t> </a:t>
            </a:r>
            <a:r>
              <a:rPr lang="es-ES" sz="2400" dirty="0">
                <a:solidFill>
                  <a:srgbClr val="4C0000"/>
                </a:solidFill>
              </a:rPr>
              <a:t>DTG 129.2</a:t>
            </a:r>
            <a:endParaRPr lang="es-ES_tradnl" sz="2400" dirty="0">
              <a:solidFill>
                <a:srgbClr val="4C0000"/>
              </a:solidFill>
            </a:endParaRPr>
          </a:p>
          <a:p>
            <a:endParaRPr lang="es-ES" sz="2400" dirty="0">
              <a:solidFill>
                <a:srgbClr val="4C0000"/>
              </a:solidFill>
            </a:endParaRPr>
          </a:p>
        </p:txBody>
      </p:sp>
      <p:pic>
        <p:nvPicPr>
          <p:cNvPr id="4" name="Picture 1" descr="C:\Seminarios Pr. Doria\Cópia de 0606210.png"/>
          <p:cNvPicPr>
            <a:picLocks noChangeAspect="1" noChangeArrowheads="1"/>
          </p:cNvPicPr>
          <p:nvPr/>
        </p:nvPicPr>
        <p:blipFill>
          <a:blip r:embed="rId2"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1265261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47132"/>
            <a:ext cx="8229600" cy="1143000"/>
          </a:xfrm>
        </p:spPr>
        <p:txBody>
          <a:bodyPr/>
          <a:lstStyle/>
          <a:p>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Ese día</a:t>
            </a:r>
            <a:r>
              <a:rPr lang="is-I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1092819" y="1890132"/>
            <a:ext cx="6958361" cy="4131527"/>
          </a:xfrm>
        </p:spPr>
        <p:txBody>
          <a:bodyPr>
            <a:noAutofit/>
          </a:bodyPr>
          <a:lstStyle/>
          <a:p>
            <a:r>
              <a:rPr lang="es-ES" sz="2000" b="1" i="1" u="sng" dirty="0">
                <a:solidFill>
                  <a:srgbClr val="4C0000"/>
                </a:solidFill>
              </a:rPr>
              <a:t>Era un día normal de negocios , como todos los días, hasta que Jesús </a:t>
            </a:r>
            <a:r>
              <a:rPr lang="es-ES" sz="2000" b="1" i="1" u="sng" dirty="0" smtClean="0">
                <a:solidFill>
                  <a:srgbClr val="4C0000"/>
                </a:solidFill>
              </a:rPr>
              <a:t>entró </a:t>
            </a:r>
            <a:r>
              <a:rPr lang="es-ES" sz="2000" b="1" i="1" u="sng" dirty="0">
                <a:solidFill>
                  <a:srgbClr val="4C0000"/>
                </a:solidFill>
              </a:rPr>
              <a:t>en el templo de Jerusalén</a:t>
            </a:r>
            <a:r>
              <a:rPr lang="es-ES" sz="2000" dirty="0">
                <a:solidFill>
                  <a:srgbClr val="4C0000"/>
                </a:solidFill>
              </a:rPr>
              <a:t>. </a:t>
            </a:r>
            <a:endParaRPr lang="es-ES" sz="2000" dirty="0" smtClean="0">
              <a:solidFill>
                <a:srgbClr val="4C0000"/>
              </a:solidFill>
            </a:endParaRPr>
          </a:p>
          <a:p>
            <a:r>
              <a:rPr lang="es-ES" sz="2000" dirty="0" smtClean="0">
                <a:solidFill>
                  <a:srgbClr val="4C0000"/>
                </a:solidFill>
              </a:rPr>
              <a:t>Al </a:t>
            </a:r>
            <a:r>
              <a:rPr lang="es-ES" sz="2000" dirty="0">
                <a:solidFill>
                  <a:srgbClr val="4C0000"/>
                </a:solidFill>
              </a:rPr>
              <a:t>entrar Jesús en el templo, su mirada abarcó toda la </a:t>
            </a:r>
            <a:r>
              <a:rPr lang="es-ES" sz="2000" dirty="0" smtClean="0">
                <a:solidFill>
                  <a:srgbClr val="4C0000"/>
                </a:solidFill>
              </a:rPr>
              <a:t>escena: </a:t>
            </a:r>
          </a:p>
          <a:p>
            <a:r>
              <a:rPr lang="es-ES" sz="2000" dirty="0" smtClean="0">
                <a:solidFill>
                  <a:srgbClr val="4C0000"/>
                </a:solidFill>
              </a:rPr>
              <a:t>Vio </a:t>
            </a:r>
            <a:r>
              <a:rPr lang="es-ES" sz="2000" dirty="0">
                <a:solidFill>
                  <a:srgbClr val="4C0000"/>
                </a:solidFill>
              </a:rPr>
              <a:t>las transacciones injustas</a:t>
            </a:r>
            <a:r>
              <a:rPr lang="es-ES" sz="2000" dirty="0" smtClean="0">
                <a:solidFill>
                  <a:srgbClr val="4C0000"/>
                </a:solidFill>
              </a:rPr>
              <a:t>.</a:t>
            </a:r>
          </a:p>
          <a:p>
            <a:r>
              <a:rPr lang="es-ES" sz="2000" dirty="0" smtClean="0">
                <a:solidFill>
                  <a:srgbClr val="4C0000"/>
                </a:solidFill>
              </a:rPr>
              <a:t> </a:t>
            </a:r>
            <a:r>
              <a:rPr lang="es-ES" sz="2000" dirty="0">
                <a:solidFill>
                  <a:srgbClr val="4C0000"/>
                </a:solidFill>
              </a:rPr>
              <a:t>Vio la angustia de los pobres, que pensaban que sin derramamiento de sangre no podían ser perdonados sus pecados</a:t>
            </a:r>
            <a:r>
              <a:rPr lang="es-ES" sz="2000" dirty="0" smtClean="0">
                <a:solidFill>
                  <a:srgbClr val="4C0000"/>
                </a:solidFill>
              </a:rPr>
              <a:t>.</a:t>
            </a:r>
          </a:p>
          <a:p>
            <a:r>
              <a:rPr lang="es-ES" sz="2000" dirty="0" smtClean="0">
                <a:solidFill>
                  <a:srgbClr val="4C0000"/>
                </a:solidFill>
              </a:rPr>
              <a:t> </a:t>
            </a:r>
            <a:r>
              <a:rPr lang="es-ES" sz="2000" dirty="0">
                <a:solidFill>
                  <a:srgbClr val="4C0000"/>
                </a:solidFill>
              </a:rPr>
              <a:t>Vio el atrio exterior de su templo convertido en un lugar de tráfico profano. El sagrado recinto se había transformado en una vasta lonja. </a:t>
            </a:r>
            <a:endParaRPr lang="es-ES" sz="2000" dirty="0" smtClean="0">
              <a:solidFill>
                <a:srgbClr val="4C0000"/>
              </a:solidFill>
            </a:endParaRPr>
          </a:p>
          <a:p>
            <a:pPr marL="0" indent="0">
              <a:buNone/>
            </a:pPr>
            <a:r>
              <a:rPr lang="es-ES" sz="2000" dirty="0" smtClean="0">
                <a:solidFill>
                  <a:srgbClr val="4C0000"/>
                </a:solidFill>
              </a:rPr>
              <a:t>DTG 130.3</a:t>
            </a:r>
            <a:endParaRPr lang="es-ES" sz="2000" dirty="0">
              <a:solidFill>
                <a:srgbClr val="4C0000"/>
              </a:solidFill>
            </a:endParaRPr>
          </a:p>
        </p:txBody>
      </p:sp>
      <p:pic>
        <p:nvPicPr>
          <p:cNvPr id="4" name="Picture 1" descr="C:\Seminarios Pr. Doria\Cópia de 0606210.png"/>
          <p:cNvPicPr>
            <a:picLocks noChangeAspect="1" noChangeArrowheads="1"/>
          </p:cNvPicPr>
          <p:nvPr/>
        </p:nvPicPr>
        <p:blipFill>
          <a:blip r:embed="rId2"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2876324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1116"/>
            <a:ext cx="8229600" cy="740123"/>
          </a:xfrm>
        </p:spPr>
        <p:txBody>
          <a:bodyPr/>
          <a:lstStyle/>
          <a:p>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Ese día</a:t>
            </a:r>
            <a:r>
              <a:rPr lang="is-I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914400" y="1445516"/>
            <a:ext cx="7125629" cy="4525963"/>
          </a:xfrm>
        </p:spPr>
        <p:txBody>
          <a:bodyPr>
            <a:normAutofit fontScale="70000" lnSpcReduction="20000"/>
          </a:bodyPr>
          <a:lstStyle/>
          <a:p>
            <a:r>
              <a:rPr lang="es-ES" dirty="0" smtClean="0">
                <a:solidFill>
                  <a:srgbClr val="4C0000"/>
                </a:solidFill>
              </a:rPr>
              <a:t>A </a:t>
            </a:r>
            <a:r>
              <a:rPr lang="es-ES" dirty="0">
                <a:solidFill>
                  <a:srgbClr val="4C0000"/>
                </a:solidFill>
              </a:rPr>
              <a:t>su tristeza se le unió la ira santa. </a:t>
            </a:r>
            <a:endParaRPr lang="es-ES" dirty="0" smtClean="0">
              <a:solidFill>
                <a:srgbClr val="4C0000"/>
              </a:solidFill>
            </a:endParaRPr>
          </a:p>
          <a:p>
            <a:r>
              <a:rPr lang="es-ES" dirty="0" smtClean="0">
                <a:solidFill>
                  <a:srgbClr val="4C0000"/>
                </a:solidFill>
              </a:rPr>
              <a:t>Después </a:t>
            </a:r>
            <a:r>
              <a:rPr lang="es-ES" dirty="0">
                <a:solidFill>
                  <a:srgbClr val="4C0000"/>
                </a:solidFill>
              </a:rPr>
              <a:t>de fabricarse un látigo con unas cuerdas, Jesús se encaminó intencionalmente hacia los cambistas y mercaderes de bueyes, ovejas, palomas, y desalojó del templo, tanto a ellos como su a mercadería. </a:t>
            </a:r>
            <a:endParaRPr lang="es-ES" dirty="0" smtClean="0">
              <a:solidFill>
                <a:srgbClr val="4C0000"/>
              </a:solidFill>
            </a:endParaRPr>
          </a:p>
          <a:p>
            <a:r>
              <a:rPr lang="es-ES" dirty="0" smtClean="0">
                <a:solidFill>
                  <a:srgbClr val="4C0000"/>
                </a:solidFill>
              </a:rPr>
              <a:t>Antes </a:t>
            </a:r>
            <a:r>
              <a:rPr lang="es-ES" dirty="0">
                <a:solidFill>
                  <a:srgbClr val="4C0000"/>
                </a:solidFill>
              </a:rPr>
              <a:t>que ellos reaccionaran ya Jesús estaba de regreso, esta vez, para trastornar las mesas y sillas de los cambistas y vendedores de palomas. </a:t>
            </a:r>
            <a:endParaRPr lang="es-ES" dirty="0" smtClean="0">
              <a:solidFill>
                <a:srgbClr val="4C0000"/>
              </a:solidFill>
            </a:endParaRPr>
          </a:p>
          <a:p>
            <a:r>
              <a:rPr lang="es-ES" dirty="0" smtClean="0">
                <a:solidFill>
                  <a:srgbClr val="4C0000"/>
                </a:solidFill>
              </a:rPr>
              <a:t>Todavía </a:t>
            </a:r>
            <a:r>
              <a:rPr lang="es-ES" dirty="0">
                <a:solidFill>
                  <a:srgbClr val="4C0000"/>
                </a:solidFill>
              </a:rPr>
              <a:t>estaban rodando las monedas, cuando Jesús dijo con voz de trueno: </a:t>
            </a:r>
            <a:endParaRPr lang="es-ES" dirty="0" smtClean="0">
              <a:solidFill>
                <a:srgbClr val="4C0000"/>
              </a:solidFill>
            </a:endParaRPr>
          </a:p>
          <a:p>
            <a:endParaRPr lang="es-ES" dirty="0" smtClean="0">
              <a:solidFill>
                <a:srgbClr val="4C0000"/>
              </a:solidFill>
            </a:endParaRPr>
          </a:p>
          <a:p>
            <a:pPr marL="0" indent="0" algn="ctr">
              <a:buNone/>
            </a:pPr>
            <a:r>
              <a:rPr lang="es-ES" b="1" i="1" u="sng" dirty="0" smtClean="0">
                <a:solidFill>
                  <a:srgbClr val="4C0000"/>
                </a:solidFill>
              </a:rPr>
              <a:t>¨</a:t>
            </a:r>
            <a:r>
              <a:rPr lang="es-ES" b="1" i="1" u="sng" dirty="0">
                <a:solidFill>
                  <a:srgbClr val="4C0000"/>
                </a:solidFill>
              </a:rPr>
              <a:t>Mi casa, casa de oración  será llamada; más vosotros la habéis hecho cueva de ladrones¨</a:t>
            </a:r>
            <a:endParaRPr lang="es-ES_tradnl" b="1" i="1" u="sng" dirty="0">
              <a:solidFill>
                <a:srgbClr val="4C0000"/>
              </a:solidFill>
            </a:endParaRPr>
          </a:p>
          <a:p>
            <a:pPr marL="0" indent="0">
              <a:buNone/>
            </a:pPr>
            <a:endParaRPr lang="es-ES" dirty="0">
              <a:solidFill>
                <a:srgbClr val="4C0000"/>
              </a:solidFill>
            </a:endParaRPr>
          </a:p>
        </p:txBody>
      </p:sp>
      <p:pic>
        <p:nvPicPr>
          <p:cNvPr id="4" name="10 Imagen" descr="Bi.png"/>
          <p:cNvPicPr>
            <a:picLocks noChangeAspect="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4610" y="4939862"/>
            <a:ext cx="2582947" cy="19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9118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82750"/>
            <a:ext cx="8229600" cy="816225"/>
          </a:xfrm>
        </p:spPr>
        <p:txBody>
          <a:bodyPr/>
          <a:lstStyle/>
          <a:p>
            <a:r>
              <a:rPr lang="es-ES" sz="5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Cita Reveladora</a:t>
            </a:r>
            <a:endParaRPr lang="es-E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758283" y="1929163"/>
            <a:ext cx="7627434" cy="4081346"/>
          </a:xfrm>
        </p:spPr>
        <p:txBody>
          <a:bodyPr>
            <a:normAutofit fontScale="77500" lnSpcReduction="20000"/>
          </a:bodyPr>
          <a:lstStyle/>
          <a:p>
            <a:pPr marL="0" indent="0" algn="ctr">
              <a:buNone/>
            </a:pPr>
            <a:r>
              <a:rPr lang="es-ES_tradnl" b="1" dirty="0">
                <a:solidFill>
                  <a:srgbClr val="4C0000"/>
                </a:solidFill>
              </a:rPr>
              <a:t> </a:t>
            </a:r>
            <a:r>
              <a:rPr lang="es-ES" b="1" dirty="0" smtClean="0">
                <a:solidFill>
                  <a:srgbClr val="4C0000"/>
                </a:solidFill>
              </a:rPr>
              <a:t>Los </a:t>
            </a:r>
            <a:r>
              <a:rPr lang="es-ES" b="1" dirty="0">
                <a:solidFill>
                  <a:srgbClr val="4C0000"/>
                </a:solidFill>
              </a:rPr>
              <a:t>atrios del templo de Jerusalén, llenos del tumulto de un tráfico profano, representaban con demasiada exactitud el templo del corazón, contaminado por la presencia de las pasiones sensuales y de los pensamientos profanos. </a:t>
            </a:r>
            <a:r>
              <a:rPr lang="es-ES" b="1" i="1" u="sng" dirty="0">
                <a:solidFill>
                  <a:srgbClr val="4C0000"/>
                </a:solidFill>
              </a:rPr>
              <a:t>Al limpiar el templo de los compradores y vendedores mundanales, Jesús anunció su misión de limpiar el corazón de la contaminación del pecado</a:t>
            </a:r>
            <a:r>
              <a:rPr lang="es-ES" b="1" dirty="0">
                <a:solidFill>
                  <a:srgbClr val="4C0000"/>
                </a:solidFill>
              </a:rPr>
              <a:t>—de los deseos terrenales, de las concupiscencias egoístas, de los malos hábitos, que corrompen el alma.  </a:t>
            </a:r>
          </a:p>
          <a:p>
            <a:pPr marL="0" indent="0" algn="ctr">
              <a:buNone/>
            </a:pPr>
            <a:r>
              <a:rPr lang="es-ES" b="1" dirty="0" smtClean="0">
                <a:solidFill>
                  <a:srgbClr val="4C0000"/>
                </a:solidFill>
              </a:rPr>
              <a:t>DTG 132</a:t>
            </a:r>
            <a:endParaRPr lang="es-ES" dirty="0">
              <a:solidFill>
                <a:srgbClr val="4C0000"/>
              </a:solidFill>
            </a:endParaRPr>
          </a:p>
        </p:txBody>
      </p:sp>
      <p:pic>
        <p:nvPicPr>
          <p:cNvPr id="4" name="Picture 1" descr="C:\Seminarios Pr. Doria\Cópia de 0606210.png"/>
          <p:cNvPicPr>
            <a:picLocks noChangeAspect="1" noChangeArrowheads="1"/>
          </p:cNvPicPr>
          <p:nvPr/>
        </p:nvPicPr>
        <p:blipFill>
          <a:blip r:embed="rId2"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753378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34376" y="2643381"/>
            <a:ext cx="5491976" cy="1470025"/>
          </a:xfrm>
        </p:spPr>
        <p:txBody>
          <a:bodyPr/>
          <a:lstStyle/>
          <a:p>
            <a:r>
              <a:rPr lang="es-ES_tradnl"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II. </a:t>
            </a:r>
            <a:r>
              <a:rPr lang="es-ES_tradnl"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PROGRESIÓN </a:t>
            </a:r>
            <a:r>
              <a:rPr lang="es-ES_tradnl"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DIVINA</a:t>
            </a:r>
            <a:br>
              <a:rPr lang="es-ES_tradnl"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3963907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5201" y="2589251"/>
            <a:ext cx="6726701" cy="2367760"/>
          </a:xfrm>
        </p:spPr>
        <p:txBody>
          <a:bodyPr>
            <a:normAutofit fontScale="90000"/>
          </a:bodyPr>
          <a:lstStyle/>
          <a:p>
            <a:pPr marL="742950" indent="-742950">
              <a:buFont typeface="+mj-lt"/>
              <a:buAutoNum type="alphaUcPeriod"/>
            </a:pPr>
            <a:r>
              <a:rPr lang="es-ES_tradnl" cap="none" dirty="0" smtClean="0">
                <a:ln w="0"/>
                <a:gradFill>
                  <a:gsLst>
                    <a:gs pos="0">
                      <a:schemeClr val="tx2">
                        <a:lumMod val="50000"/>
                      </a:schemeClr>
                    </a:gs>
                    <a:gs pos="100000">
                      <a:schemeClr val="tx2">
                        <a:lumMod val="60000"/>
                        <a:lumOff val="40000"/>
                      </a:schemeClr>
                    </a:gs>
                  </a:gsLst>
                  <a:lin ang="5400000"/>
                </a:gradFill>
                <a:effectLst>
                  <a:reflection blurRad="6350" stA="53000" endA="300" endPos="35500" dir="5400000" sy="-90000" algn="bl" rotWithShape="0"/>
                </a:effectLst>
              </a:rPr>
              <a:t>EL TEMPLO ES LIMPIADO PARA SER UNA CASA DE PUREZA  (MATEO 21:12): </a:t>
            </a:r>
            <a:br>
              <a:rPr lang="es-ES_tradnl" cap="none" dirty="0" smtClean="0">
                <a:ln w="0"/>
                <a:gradFill>
                  <a:gsLst>
                    <a:gs pos="0">
                      <a:schemeClr val="tx2">
                        <a:lumMod val="50000"/>
                      </a:schemeClr>
                    </a:gs>
                    <a:gs pos="100000">
                      <a:schemeClr val="tx2">
                        <a:lumMod val="60000"/>
                        <a:lumOff val="40000"/>
                      </a:schemeClr>
                    </a:gs>
                  </a:gsLst>
                  <a:lin ang="5400000"/>
                </a:gradFill>
                <a:effectLst>
                  <a:reflection blurRad="6350" stA="53000" endA="300" endPos="35500" dir="5400000" sy="-90000" algn="bl" rotWithShape="0"/>
                </a:effectLst>
              </a:rPr>
            </a:br>
            <a:endParaRPr lang="es-ES" cap="none" dirty="0">
              <a:ln w="0"/>
              <a:gradFill>
                <a:gsLst>
                  <a:gs pos="0">
                    <a:schemeClr val="tx2">
                      <a:lumMod val="50000"/>
                    </a:schemeClr>
                  </a:gs>
                  <a:gs pos="100000">
                    <a:schemeClr val="tx2">
                      <a:lumMod val="60000"/>
                      <a:lumOff val="40000"/>
                    </a:schemeClr>
                  </a:gs>
                </a:gsLst>
                <a:lin ang="5400000"/>
              </a:gradFill>
              <a:effectLst>
                <a:reflection blurRad="6350" stA="53000" endA="300" endPos="35500" dir="5400000" sy="-90000" algn="bl" rotWithShape="0"/>
              </a:effectLst>
            </a:endParaRPr>
          </a:p>
        </p:txBody>
      </p:sp>
      <p:pic>
        <p:nvPicPr>
          <p:cNvPr id="4" name="10 Imagen" descr="Bi.png"/>
          <p:cNvPicPr>
            <a:picLocks noChangeAspect="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4610" y="3593432"/>
            <a:ext cx="4396037" cy="326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0631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Limpiar</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p:txBody>
          <a:bodyPr>
            <a:normAutofit lnSpcReduction="10000"/>
          </a:bodyPr>
          <a:lstStyle/>
          <a:p>
            <a:r>
              <a:rPr lang="es-ES_tradnl" sz="4000" dirty="0">
                <a:solidFill>
                  <a:srgbClr val="4C0000"/>
                </a:solidFill>
              </a:rPr>
              <a:t>Todo gran reavivamiento en el pasado ha comenzado restaurando el altar, con purificación, con santidad. Recuerdan </a:t>
            </a:r>
            <a:r>
              <a:rPr lang="es-ES_tradnl" sz="4000" dirty="0" err="1" smtClean="0">
                <a:solidFill>
                  <a:srgbClr val="4C0000"/>
                </a:solidFill>
              </a:rPr>
              <a:t>Exodo</a:t>
            </a:r>
            <a:r>
              <a:rPr lang="es-ES_tradnl" sz="4000" dirty="0" smtClean="0">
                <a:solidFill>
                  <a:srgbClr val="4C0000"/>
                </a:solidFill>
              </a:rPr>
              <a:t> </a:t>
            </a:r>
            <a:r>
              <a:rPr lang="es-ES_tradnl" sz="4000" dirty="0">
                <a:solidFill>
                  <a:srgbClr val="4C0000"/>
                </a:solidFill>
              </a:rPr>
              <a:t>19: 10,11 El mismo Dios ordenó purificarse, lavarse, para hacerse presente y visible ante el pueblo.</a:t>
            </a:r>
          </a:p>
          <a:p>
            <a:endParaRPr lang="es-ES" sz="4000" dirty="0">
              <a:solidFill>
                <a:srgbClr val="4C0000"/>
              </a:solidFill>
            </a:endParaRPr>
          </a:p>
        </p:txBody>
      </p:sp>
      <p:pic>
        <p:nvPicPr>
          <p:cNvPr id="4" name="10 Imagen" descr="Bi.png"/>
          <p:cNvPicPr>
            <a:picLocks noChangeAspect="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4610" y="4973054"/>
            <a:ext cx="2538251" cy="188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3084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0 Imagen" descr="Bi.png"/>
          <p:cNvPicPr>
            <a:picLocks noChangeAspect="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4610" y="4049926"/>
            <a:ext cx="3781327" cy="280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874296" y="1600200"/>
            <a:ext cx="7098632" cy="4525963"/>
          </a:xfrm>
        </p:spPr>
        <p:txBody>
          <a:bodyPr>
            <a:normAutofit fontScale="92500"/>
          </a:bodyPr>
          <a:lstStyle/>
          <a:p>
            <a:pPr algn="ctr"/>
            <a:r>
              <a:rPr lang="es-ES" sz="3600" dirty="0">
                <a:solidFill>
                  <a:srgbClr val="4C0000"/>
                </a:solidFill>
              </a:rPr>
              <a:t>Éxodo 19:10-</a:t>
            </a:r>
            <a:r>
              <a:rPr lang="es-ES" sz="3600" dirty="0" smtClean="0">
                <a:solidFill>
                  <a:srgbClr val="4C0000"/>
                </a:solidFill>
              </a:rPr>
              <a:t>11</a:t>
            </a:r>
            <a:endParaRPr lang="es-ES" sz="3600" dirty="0">
              <a:solidFill>
                <a:srgbClr val="4C0000"/>
              </a:solidFill>
            </a:endParaRPr>
          </a:p>
          <a:p>
            <a:pPr algn="ctr"/>
            <a:r>
              <a:rPr lang="es-ES" sz="3600" b="1" dirty="0">
                <a:solidFill>
                  <a:srgbClr val="4C0000"/>
                </a:solidFill>
              </a:rPr>
              <a:t>10 </a:t>
            </a:r>
            <a:r>
              <a:rPr lang="es-ES" sz="3600" dirty="0">
                <a:solidFill>
                  <a:srgbClr val="4C0000"/>
                </a:solidFill>
              </a:rPr>
              <a:t>El Señor dijo también a Moisés: Ve al pueblo y conságralos hoy y mañana, y que laven sus vestidos; </a:t>
            </a:r>
            <a:r>
              <a:rPr lang="es-ES" sz="3600" b="1" dirty="0">
                <a:solidFill>
                  <a:srgbClr val="4C0000"/>
                </a:solidFill>
              </a:rPr>
              <a:t>11 </a:t>
            </a:r>
            <a:r>
              <a:rPr lang="es-ES" sz="3600" dirty="0">
                <a:solidFill>
                  <a:srgbClr val="4C0000"/>
                </a:solidFill>
              </a:rPr>
              <a:t>y que estén preparados para el tercer día, porque al tercer día el Señor descenderá a la vista de todo el pueblo sobre el monte Sinaí.</a:t>
            </a:r>
          </a:p>
        </p:txBody>
      </p:sp>
    </p:spTree>
    <p:extLst>
      <p:ext uri="{BB962C8B-B14F-4D97-AF65-F5344CB8AC3E}">
        <p14:creationId xmlns:p14="http://schemas.microsoft.com/office/powerpoint/2010/main" val="6744004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084" y="642645"/>
            <a:ext cx="8229600" cy="736015"/>
          </a:xfrm>
        </p:spPr>
        <p:txBody>
          <a:bodyPr/>
          <a:lstStyle/>
          <a:p>
            <a:r>
              <a:rPr lang="es-ES_tradnl"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Debe quitarse todo </a:t>
            </a:r>
            <a:r>
              <a:rPr lang="es-ES_tradnl"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obstáculo: </a:t>
            </a:r>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1110916" y="1600200"/>
            <a:ext cx="6922168" cy="4525963"/>
          </a:xfrm>
        </p:spPr>
        <p:txBody>
          <a:bodyPr>
            <a:normAutofit/>
          </a:bodyPr>
          <a:lstStyle/>
          <a:p>
            <a:pPr marL="0" indent="0" algn="ctr">
              <a:buNone/>
            </a:pPr>
            <a:r>
              <a:rPr lang="es-ES_tradnl" sz="2400" dirty="0" smtClean="0">
                <a:solidFill>
                  <a:srgbClr val="4C0000"/>
                </a:solidFill>
              </a:rPr>
              <a:t>"</a:t>
            </a:r>
            <a:r>
              <a:rPr lang="es-ES_tradnl" sz="2400" b="1" i="1" u="sng" dirty="0">
                <a:solidFill>
                  <a:srgbClr val="4C0000"/>
                </a:solidFill>
              </a:rPr>
              <a:t>No hay nada que </a:t>
            </a:r>
            <a:r>
              <a:rPr lang="es-ES_tradnl" sz="2400" b="1" i="1" u="sng" dirty="0" err="1">
                <a:solidFill>
                  <a:srgbClr val="4C0000"/>
                </a:solidFill>
              </a:rPr>
              <a:t>Satanás</a:t>
            </a:r>
            <a:r>
              <a:rPr lang="es-ES_tradnl" sz="2400" b="1" i="1" u="sng" dirty="0">
                <a:solidFill>
                  <a:srgbClr val="4C0000"/>
                </a:solidFill>
              </a:rPr>
              <a:t> tema tanto como que el pueblo de Dios despeje el camino quitando todo impedimento, de modo que el </a:t>
            </a:r>
            <a:r>
              <a:rPr lang="es-ES_tradnl" sz="2400" b="1" i="1" u="sng" dirty="0" err="1">
                <a:solidFill>
                  <a:srgbClr val="4C0000"/>
                </a:solidFill>
              </a:rPr>
              <a:t>Señor</a:t>
            </a:r>
            <a:r>
              <a:rPr lang="es-ES_tradnl" sz="2400" b="1" i="1" u="sng" dirty="0">
                <a:solidFill>
                  <a:srgbClr val="4C0000"/>
                </a:solidFill>
              </a:rPr>
              <a:t> pueda derramar su </a:t>
            </a:r>
            <a:r>
              <a:rPr lang="es-ES_tradnl" sz="2400" b="1" i="1" u="sng" dirty="0" err="1">
                <a:solidFill>
                  <a:srgbClr val="4C0000"/>
                </a:solidFill>
              </a:rPr>
              <a:t>Espíritu</a:t>
            </a:r>
            <a:r>
              <a:rPr lang="es-ES_tradnl" sz="2400" b="1" i="1" u="sng" dirty="0">
                <a:solidFill>
                  <a:srgbClr val="4C0000"/>
                </a:solidFill>
              </a:rPr>
              <a:t> sobre una iglesia </a:t>
            </a:r>
            <a:r>
              <a:rPr lang="es-ES_tradnl" sz="2400" b="1" i="1" u="sng" dirty="0" err="1">
                <a:solidFill>
                  <a:srgbClr val="4C0000"/>
                </a:solidFill>
              </a:rPr>
              <a:t>decaída</a:t>
            </a:r>
            <a:r>
              <a:rPr lang="es-ES_tradnl" sz="2400" b="1" i="1" u="sng" dirty="0">
                <a:solidFill>
                  <a:srgbClr val="4C0000"/>
                </a:solidFill>
              </a:rPr>
              <a:t> y una </a:t>
            </a:r>
            <a:r>
              <a:rPr lang="es-ES_tradnl" sz="2400" b="1" i="1" u="sng" dirty="0" err="1">
                <a:solidFill>
                  <a:srgbClr val="4C0000"/>
                </a:solidFill>
              </a:rPr>
              <a:t>congregación</a:t>
            </a:r>
            <a:r>
              <a:rPr lang="es-ES_tradnl" sz="2400" b="1" i="1" u="sng" dirty="0">
                <a:solidFill>
                  <a:srgbClr val="4C0000"/>
                </a:solidFill>
              </a:rPr>
              <a:t> impenitente.</a:t>
            </a:r>
            <a:r>
              <a:rPr lang="es-ES_tradnl" sz="2400" dirty="0">
                <a:solidFill>
                  <a:srgbClr val="4C0000"/>
                </a:solidFill>
              </a:rPr>
              <a:t> Si se hiciera la voluntad de </a:t>
            </a:r>
            <a:r>
              <a:rPr lang="es-ES_tradnl" sz="2400" dirty="0" err="1">
                <a:solidFill>
                  <a:srgbClr val="4C0000"/>
                </a:solidFill>
              </a:rPr>
              <a:t>Satanás</a:t>
            </a:r>
            <a:r>
              <a:rPr lang="es-ES_tradnl" sz="2400" dirty="0">
                <a:solidFill>
                  <a:srgbClr val="4C0000"/>
                </a:solidFill>
              </a:rPr>
              <a:t>, no </a:t>
            </a:r>
            <a:r>
              <a:rPr lang="es-ES_tradnl" sz="2400" dirty="0" err="1">
                <a:solidFill>
                  <a:srgbClr val="4C0000"/>
                </a:solidFill>
              </a:rPr>
              <a:t>habría</a:t>
            </a:r>
            <a:r>
              <a:rPr lang="es-ES_tradnl" sz="2400" dirty="0">
                <a:solidFill>
                  <a:srgbClr val="4C0000"/>
                </a:solidFill>
              </a:rPr>
              <a:t> </a:t>
            </a:r>
            <a:r>
              <a:rPr lang="es-ES_tradnl" sz="2400" dirty="0" err="1">
                <a:solidFill>
                  <a:srgbClr val="4C0000"/>
                </a:solidFill>
              </a:rPr>
              <a:t>ningún</a:t>
            </a:r>
            <a:r>
              <a:rPr lang="es-ES_tradnl" sz="2400" dirty="0">
                <a:solidFill>
                  <a:srgbClr val="4C0000"/>
                </a:solidFill>
              </a:rPr>
              <a:t> otro reavivamiento, grande o </a:t>
            </a:r>
            <a:r>
              <a:rPr lang="es-ES_tradnl" sz="2400" dirty="0" err="1">
                <a:solidFill>
                  <a:srgbClr val="4C0000"/>
                </a:solidFill>
              </a:rPr>
              <a:t>pequeño</a:t>
            </a:r>
            <a:r>
              <a:rPr lang="es-ES_tradnl" sz="2400" dirty="0">
                <a:solidFill>
                  <a:srgbClr val="4C0000"/>
                </a:solidFill>
              </a:rPr>
              <a:t>, hasta el fin del tiempo. Pero no ignoramos sus maquinaciones. Es posible resistir su poder. </a:t>
            </a:r>
            <a:endParaRPr lang="es-ES_tradnl" sz="2400" dirty="0" smtClean="0">
              <a:solidFill>
                <a:srgbClr val="4C0000"/>
              </a:solidFill>
            </a:endParaRPr>
          </a:p>
          <a:p>
            <a:pPr marL="0" indent="0" algn="ctr">
              <a:buNone/>
            </a:pPr>
            <a:r>
              <a:rPr lang="es-ES_tradnl" sz="2400" dirty="0">
                <a:solidFill>
                  <a:srgbClr val="4C0000"/>
                </a:solidFill>
              </a:rPr>
              <a:t>Mensajes selectos, t. 1, p. 141. </a:t>
            </a:r>
          </a:p>
          <a:p>
            <a:pPr marL="0" indent="0" algn="ctr">
              <a:buNone/>
            </a:pPr>
            <a:endParaRPr lang="es-ES" sz="2400" dirty="0">
              <a:solidFill>
                <a:srgbClr val="4C0000"/>
              </a:solidFill>
            </a:endParaRPr>
          </a:p>
        </p:txBody>
      </p:sp>
    </p:spTree>
    <p:extLst>
      <p:ext uri="{BB962C8B-B14F-4D97-AF65-F5344CB8AC3E}">
        <p14:creationId xmlns:p14="http://schemas.microsoft.com/office/powerpoint/2010/main" val="5090165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704170" y="2832951"/>
            <a:ext cx="4979020" cy="1270697"/>
          </a:xfrm>
        </p:spPr>
        <p:txBody>
          <a:bodyPr>
            <a:noAutofit/>
          </a:bodyPr>
          <a:lstStyle/>
          <a:p>
            <a:pPr algn="l"/>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a:t>
            </a:r>
            <a:r>
              <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INCIDENTE REVELADOR</a:t>
            </a:r>
            <a:r>
              <a:rPr lang="es-ES_tradnl"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es-ES_tradnl"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977078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5958" y="675690"/>
            <a:ext cx="8229600" cy="766177"/>
          </a:xfrm>
        </p:spPr>
        <p:txBody>
          <a:bodyPr/>
          <a:lstStyle/>
          <a:p>
            <a:r>
              <a:rPr lang="es-ES_tradnl"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Debe quitarse todo </a:t>
            </a:r>
            <a:r>
              <a:rPr lang="es-ES_tradnl"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obstáculo: </a:t>
            </a:r>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902368" y="1690354"/>
            <a:ext cx="7339263" cy="4525963"/>
          </a:xfrm>
        </p:spPr>
        <p:txBody>
          <a:bodyPr>
            <a:normAutofit fontScale="85000" lnSpcReduction="20000"/>
          </a:bodyPr>
          <a:lstStyle/>
          <a:p>
            <a:pPr marL="0" indent="0" algn="ctr">
              <a:buNone/>
            </a:pPr>
            <a:r>
              <a:rPr lang="es-ES_tradnl" b="1" i="1" u="sng" dirty="0" smtClean="0">
                <a:solidFill>
                  <a:srgbClr val="4C0000"/>
                </a:solidFill>
              </a:rPr>
              <a:t>Cuando </a:t>
            </a:r>
            <a:r>
              <a:rPr lang="es-ES_tradnl" b="1" i="1" u="sng" dirty="0">
                <a:solidFill>
                  <a:srgbClr val="4C0000"/>
                </a:solidFill>
              </a:rPr>
              <a:t>el camino esté preparado para el </a:t>
            </a:r>
            <a:r>
              <a:rPr lang="es-ES_tradnl" b="1" i="1" u="sng" dirty="0" smtClean="0">
                <a:solidFill>
                  <a:srgbClr val="4C0000"/>
                </a:solidFill>
              </a:rPr>
              <a:t>Espíritu </a:t>
            </a:r>
            <a:r>
              <a:rPr lang="es-ES_tradnl" b="1" i="1" u="sng" dirty="0">
                <a:solidFill>
                  <a:srgbClr val="4C0000"/>
                </a:solidFill>
              </a:rPr>
              <a:t>de Dios, </a:t>
            </a:r>
            <a:r>
              <a:rPr lang="es-ES_tradnl" b="1" i="1" u="sng" dirty="0" smtClean="0">
                <a:solidFill>
                  <a:srgbClr val="4C0000"/>
                </a:solidFill>
              </a:rPr>
              <a:t>vendrá </a:t>
            </a:r>
            <a:r>
              <a:rPr lang="es-ES_tradnl" b="1" i="1" u="sng" dirty="0">
                <a:solidFill>
                  <a:srgbClr val="4C0000"/>
                </a:solidFill>
              </a:rPr>
              <a:t>la </a:t>
            </a:r>
            <a:r>
              <a:rPr lang="es-ES_tradnl" b="1" i="1" u="sng" dirty="0" smtClean="0">
                <a:solidFill>
                  <a:srgbClr val="4C0000"/>
                </a:solidFill>
              </a:rPr>
              <a:t>bendición. </a:t>
            </a:r>
            <a:r>
              <a:rPr lang="es-ES_tradnl" dirty="0" smtClean="0">
                <a:solidFill>
                  <a:srgbClr val="4C0000"/>
                </a:solidFill>
              </a:rPr>
              <a:t>Así </a:t>
            </a:r>
            <a:r>
              <a:rPr lang="es-ES_tradnl" dirty="0">
                <a:solidFill>
                  <a:srgbClr val="4C0000"/>
                </a:solidFill>
              </a:rPr>
              <a:t>como </a:t>
            </a:r>
            <a:r>
              <a:rPr lang="es-ES_tradnl" dirty="0" smtClean="0">
                <a:solidFill>
                  <a:srgbClr val="4C0000"/>
                </a:solidFill>
              </a:rPr>
              <a:t>Satanás </a:t>
            </a:r>
            <a:r>
              <a:rPr lang="es-ES_tradnl" dirty="0">
                <a:solidFill>
                  <a:srgbClr val="4C0000"/>
                </a:solidFill>
              </a:rPr>
              <a:t>no puede cerrar las ventanas del cielo para que la lluvia venga sobre la tierra, </a:t>
            </a:r>
            <a:r>
              <a:rPr lang="es-ES_tradnl" dirty="0" smtClean="0">
                <a:solidFill>
                  <a:srgbClr val="4C0000"/>
                </a:solidFill>
              </a:rPr>
              <a:t>así </a:t>
            </a:r>
            <a:r>
              <a:rPr lang="es-ES_tradnl" dirty="0">
                <a:solidFill>
                  <a:srgbClr val="4C0000"/>
                </a:solidFill>
              </a:rPr>
              <a:t>tampoco puede impedir que descienda un derramamiento de bendiciones sobre el pueblo de Dios. Los </a:t>
            </a:r>
            <a:r>
              <a:rPr lang="es-ES_tradnl" dirty="0" smtClean="0">
                <a:solidFill>
                  <a:srgbClr val="4C0000"/>
                </a:solidFill>
              </a:rPr>
              <a:t>impíos </a:t>
            </a:r>
            <a:r>
              <a:rPr lang="es-ES_tradnl" dirty="0">
                <a:solidFill>
                  <a:srgbClr val="4C0000"/>
                </a:solidFill>
              </a:rPr>
              <a:t>y los demonios no pueden estorbar la obra de Dios, o excluir su presencia de las asambleas de su pueblo, </a:t>
            </a:r>
            <a:r>
              <a:rPr lang="es-ES_tradnl" b="1" i="1" u="sng" dirty="0">
                <a:solidFill>
                  <a:srgbClr val="4C0000"/>
                </a:solidFill>
              </a:rPr>
              <a:t>si sus miembros, con </a:t>
            </a:r>
            <a:r>
              <a:rPr lang="es-ES_tradnl" b="1" i="1" u="sng" dirty="0" smtClean="0">
                <a:solidFill>
                  <a:srgbClr val="4C0000"/>
                </a:solidFill>
              </a:rPr>
              <a:t>corazón </a:t>
            </a:r>
            <a:r>
              <a:rPr lang="es-ES_tradnl" b="1" i="1" u="sng" dirty="0">
                <a:solidFill>
                  <a:srgbClr val="4C0000"/>
                </a:solidFill>
              </a:rPr>
              <a:t>sumiso y contrito, confiesan sus pecados, se apartan de ellos y con fe demandan las promesas divinas"</a:t>
            </a:r>
            <a:r>
              <a:rPr lang="es-ES_tradnl" dirty="0">
                <a:solidFill>
                  <a:srgbClr val="4C0000"/>
                </a:solidFill>
              </a:rPr>
              <a:t>. </a:t>
            </a:r>
          </a:p>
          <a:p>
            <a:pPr marL="0" indent="0" algn="ctr">
              <a:buNone/>
            </a:pPr>
            <a:r>
              <a:rPr lang="es-ES_tradnl" dirty="0">
                <a:solidFill>
                  <a:srgbClr val="4C0000"/>
                </a:solidFill>
              </a:rPr>
              <a:t>Mensajes selectos, t. 1, p. 141. </a:t>
            </a:r>
          </a:p>
          <a:p>
            <a:pPr algn="ctr"/>
            <a:endParaRPr lang="es-ES" dirty="0">
              <a:solidFill>
                <a:srgbClr val="4C0000"/>
              </a:solidFill>
            </a:endParaRPr>
          </a:p>
        </p:txBody>
      </p:sp>
      <p:pic>
        <p:nvPicPr>
          <p:cNvPr id="4" name="Picture 1" descr="C:\Seminarios Pr. Doria\Cópia de 0606210.png"/>
          <p:cNvPicPr>
            <a:picLocks noChangeAspect="1" noChangeArrowheads="1"/>
          </p:cNvPicPr>
          <p:nvPr/>
        </p:nvPicPr>
        <p:blipFill>
          <a:blip r:embed="rId2"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3674972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82842" y="1600200"/>
            <a:ext cx="6890084" cy="4525963"/>
          </a:xfrm>
        </p:spPr>
        <p:txBody>
          <a:bodyPr>
            <a:normAutofit/>
          </a:bodyPr>
          <a:lstStyle/>
          <a:p>
            <a:pPr marL="0" indent="0" algn="ctr">
              <a:buNone/>
            </a:pPr>
            <a:r>
              <a:rPr lang="es-ES" sz="4000" dirty="0">
                <a:solidFill>
                  <a:srgbClr val="4C0000"/>
                </a:solidFill>
              </a:rPr>
              <a:t>La religión debe comenzar con un vaciamiento </a:t>
            </a:r>
            <a:r>
              <a:rPr lang="es-ES" sz="4000" i="1" u="sng" dirty="0">
                <a:solidFill>
                  <a:srgbClr val="4C0000"/>
                </a:solidFill>
              </a:rPr>
              <a:t>y una purificación del corazón, y debe ser nutrida por la oración cotidiana</a:t>
            </a:r>
            <a:r>
              <a:rPr lang="es-ES" sz="4000" i="1" u="sng" dirty="0" smtClean="0">
                <a:solidFill>
                  <a:srgbClr val="4C0000"/>
                </a:solidFill>
              </a:rPr>
              <a:t>.</a:t>
            </a:r>
          </a:p>
          <a:p>
            <a:pPr marL="0" indent="0" algn="ctr">
              <a:buNone/>
            </a:pPr>
            <a:r>
              <a:rPr lang="es-ES" sz="4000" dirty="0" smtClean="0">
                <a:solidFill>
                  <a:srgbClr val="4C0000"/>
                </a:solidFill>
              </a:rPr>
              <a:t>La </a:t>
            </a:r>
            <a:r>
              <a:rPr lang="es-ES" sz="4000" dirty="0">
                <a:solidFill>
                  <a:srgbClr val="4C0000"/>
                </a:solidFill>
              </a:rPr>
              <a:t>Maravillosa Gracia, </a:t>
            </a:r>
            <a:r>
              <a:rPr lang="es-ES" sz="4000" dirty="0" smtClean="0">
                <a:solidFill>
                  <a:srgbClr val="4C0000"/>
                </a:solidFill>
              </a:rPr>
              <a:t>290.</a:t>
            </a:r>
            <a:endParaRPr lang="es-ES" sz="4000" dirty="0">
              <a:solidFill>
                <a:srgbClr val="4C0000"/>
              </a:solidFill>
            </a:endParaRPr>
          </a:p>
        </p:txBody>
      </p:sp>
      <p:pic>
        <p:nvPicPr>
          <p:cNvPr id="4" name="Picture 1" descr="C:\Seminarios Pr. Doria\Cópia de 0606210.png"/>
          <p:cNvPicPr>
            <a:picLocks noChangeAspect="1" noChangeArrowheads="1"/>
          </p:cNvPicPr>
          <p:nvPr/>
        </p:nvPicPr>
        <p:blipFill>
          <a:blip r:embed="rId2"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1617616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59649"/>
            <a:ext cx="8229600" cy="816225"/>
          </a:xfrm>
        </p:spPr>
        <p:txBody>
          <a:bodyPr/>
          <a:lstStyle/>
          <a:p>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Necesidad</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1151021" y="1628274"/>
            <a:ext cx="6841958" cy="4525963"/>
          </a:xfrm>
        </p:spPr>
        <p:txBody>
          <a:bodyPr>
            <a:normAutofit/>
          </a:bodyPr>
          <a:lstStyle/>
          <a:p>
            <a:r>
              <a:rPr lang="es-ES_tradnl" dirty="0" smtClean="0">
                <a:solidFill>
                  <a:srgbClr val="4C0000"/>
                </a:solidFill>
              </a:rPr>
              <a:t>Necesitamos </a:t>
            </a:r>
            <a:r>
              <a:rPr lang="es-ES_tradnl" dirty="0">
                <a:solidFill>
                  <a:srgbClr val="4C0000"/>
                </a:solidFill>
              </a:rPr>
              <a:t>limpiar el camino para que puedan ocurrir grandes cosas en nuestras iglesias, en nuestras vidas.</a:t>
            </a:r>
          </a:p>
          <a:p>
            <a:r>
              <a:rPr lang="es-ES_tradnl" dirty="0">
                <a:solidFill>
                  <a:srgbClr val="4C0000"/>
                </a:solidFill>
              </a:rPr>
              <a:t>Necesitamos una iglesia consagrada, comprometida para que pueda ser un instrumento útil en las manos de Dios.</a:t>
            </a:r>
          </a:p>
          <a:p>
            <a:endParaRPr lang="es-ES" dirty="0">
              <a:solidFill>
                <a:srgbClr val="4C0000"/>
              </a:solidFill>
            </a:endParaRPr>
          </a:p>
        </p:txBody>
      </p:sp>
    </p:spTree>
    <p:extLst>
      <p:ext uri="{BB962C8B-B14F-4D97-AF65-F5344CB8AC3E}">
        <p14:creationId xmlns:p14="http://schemas.microsoft.com/office/powerpoint/2010/main" val="824973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8587" y="2578101"/>
            <a:ext cx="6528719" cy="2378910"/>
          </a:xfrm>
        </p:spPr>
        <p:txBody>
          <a:bodyPr>
            <a:normAutofit fontScale="90000"/>
          </a:bodyPr>
          <a:lstStyle/>
          <a:p>
            <a:pPr marL="742950" indent="-742950">
              <a:buFont typeface="+mj-lt"/>
              <a:buAutoNum type="alphaUcPeriod" startAt="2"/>
            </a:pPr>
            <a:r>
              <a:rPr lang="es-ES_tradnl" dirty="0" smtClean="0">
                <a:gradFill>
                  <a:gsLst>
                    <a:gs pos="0">
                      <a:schemeClr val="tx2">
                        <a:lumMod val="50000"/>
                      </a:schemeClr>
                    </a:gs>
                    <a:gs pos="100000">
                      <a:schemeClr val="tx2">
                        <a:lumMod val="60000"/>
                        <a:lumOff val="40000"/>
                      </a:schemeClr>
                    </a:gs>
                  </a:gsLst>
                  <a:lin ang="5400000" scaled="0"/>
                </a:gradFill>
              </a:rPr>
              <a:t>Luego </a:t>
            </a:r>
            <a:r>
              <a:rPr lang="es-ES_tradnl" dirty="0">
                <a:gradFill>
                  <a:gsLst>
                    <a:gs pos="0">
                      <a:schemeClr val="tx2">
                        <a:lumMod val="50000"/>
                      </a:schemeClr>
                    </a:gs>
                    <a:gs pos="100000">
                      <a:schemeClr val="tx2">
                        <a:lumMod val="60000"/>
                        <a:lumOff val="40000"/>
                      </a:schemeClr>
                    </a:gs>
                  </a:gsLst>
                  <a:lin ang="5400000" scaled="0"/>
                </a:gradFill>
              </a:rPr>
              <a:t>es declarado: casa de oración </a:t>
            </a:r>
            <a:r>
              <a:rPr lang="es-ES_tradnl" dirty="0" smtClean="0">
                <a:gradFill>
                  <a:gsLst>
                    <a:gs pos="0">
                      <a:schemeClr val="tx2">
                        <a:lumMod val="50000"/>
                      </a:schemeClr>
                    </a:gs>
                    <a:gs pos="100000">
                      <a:schemeClr val="tx2">
                        <a:lumMod val="60000"/>
                        <a:lumOff val="40000"/>
                      </a:schemeClr>
                    </a:gs>
                  </a:gsLst>
                  <a:lin ang="5400000" scaled="0"/>
                </a:gradFill>
              </a:rPr>
              <a:t>(</a:t>
            </a:r>
            <a:r>
              <a:rPr lang="es-ES_tradnl" dirty="0">
                <a:gradFill>
                  <a:gsLst>
                    <a:gs pos="0">
                      <a:schemeClr val="tx2">
                        <a:lumMod val="50000"/>
                      </a:schemeClr>
                    </a:gs>
                    <a:gs pos="100000">
                      <a:schemeClr val="tx2">
                        <a:lumMod val="60000"/>
                        <a:lumOff val="40000"/>
                      </a:schemeClr>
                    </a:gs>
                  </a:gsLst>
                  <a:lin ang="5400000" scaled="0"/>
                </a:gradFill>
              </a:rPr>
              <a:t>Mateo 21:13)</a:t>
            </a:r>
            <a:br>
              <a:rPr lang="es-ES_tradnl" dirty="0">
                <a:gradFill>
                  <a:gsLst>
                    <a:gs pos="0">
                      <a:schemeClr val="tx2">
                        <a:lumMod val="50000"/>
                      </a:schemeClr>
                    </a:gs>
                    <a:gs pos="100000">
                      <a:schemeClr val="tx2">
                        <a:lumMod val="60000"/>
                        <a:lumOff val="40000"/>
                      </a:schemeClr>
                    </a:gs>
                  </a:gsLst>
                  <a:lin ang="5400000" scaled="0"/>
                </a:gradFill>
              </a:rPr>
            </a:br>
            <a:endParaRPr lang="es-ES" dirty="0">
              <a:gradFill>
                <a:gsLst>
                  <a:gs pos="0">
                    <a:schemeClr val="tx2">
                      <a:lumMod val="50000"/>
                    </a:schemeClr>
                  </a:gs>
                  <a:gs pos="100000">
                    <a:schemeClr val="tx2">
                      <a:lumMod val="60000"/>
                      <a:lumOff val="40000"/>
                    </a:schemeClr>
                  </a:gs>
                </a:gsLst>
                <a:lin ang="5400000" scaled="0"/>
              </a:gradFill>
            </a:endParaRPr>
          </a:p>
        </p:txBody>
      </p:sp>
      <p:pic>
        <p:nvPicPr>
          <p:cNvPr id="4" name="10 Imagen" descr="Bi.png"/>
          <p:cNvPicPr>
            <a:picLocks noChangeAspect="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4610" y="3593432"/>
            <a:ext cx="4396037" cy="326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0455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90771"/>
            <a:ext cx="8229600" cy="832267"/>
          </a:xfrm>
        </p:spPr>
        <p:txBody>
          <a:bodyPr/>
          <a:lstStyle/>
          <a:p>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Oración</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1303421" y="1997242"/>
            <a:ext cx="6537158" cy="3681663"/>
          </a:xfrm>
        </p:spPr>
        <p:txBody>
          <a:bodyPr>
            <a:normAutofit/>
          </a:bodyPr>
          <a:lstStyle/>
          <a:p>
            <a:r>
              <a:rPr lang="es-ES" dirty="0">
                <a:solidFill>
                  <a:srgbClr val="4C0000"/>
                </a:solidFill>
              </a:rPr>
              <a:t>Ahora nos toca orar. Dedicar suficiente tiempo para orar. Un corazón limpio que se aferra a la provisión divina a través de la oración se vuelve poderoso.</a:t>
            </a:r>
            <a:endParaRPr lang="es-ES_tradnl" dirty="0">
              <a:solidFill>
                <a:srgbClr val="4C0000"/>
              </a:solidFill>
            </a:endParaRPr>
          </a:p>
          <a:p>
            <a:r>
              <a:rPr lang="es-ES" dirty="0">
                <a:solidFill>
                  <a:srgbClr val="4C0000"/>
                </a:solidFill>
              </a:rPr>
              <a:t>Mira esta joya preciosa de la inspiración:</a:t>
            </a:r>
            <a:endParaRPr lang="es-ES_tradnl" dirty="0">
              <a:solidFill>
                <a:srgbClr val="4C0000"/>
              </a:solidFill>
            </a:endParaRPr>
          </a:p>
          <a:p>
            <a:endParaRPr lang="es-ES" dirty="0">
              <a:solidFill>
                <a:srgbClr val="4C0000"/>
              </a:solidFill>
            </a:endParaRPr>
          </a:p>
        </p:txBody>
      </p:sp>
    </p:spTree>
    <p:extLst>
      <p:ext uri="{BB962C8B-B14F-4D97-AF65-F5344CB8AC3E}">
        <p14:creationId xmlns:p14="http://schemas.microsoft.com/office/powerpoint/2010/main" val="13757935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74729"/>
            <a:ext cx="8229600" cy="800183"/>
          </a:xfrm>
        </p:spPr>
        <p:txBody>
          <a:bodyPr/>
          <a:lstStyle/>
          <a:p>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Íntimos</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1070810" y="1628274"/>
            <a:ext cx="7002379" cy="4525963"/>
          </a:xfrm>
        </p:spPr>
        <p:txBody>
          <a:bodyPr>
            <a:normAutofit/>
          </a:bodyPr>
          <a:lstStyle/>
          <a:p>
            <a:pPr marL="0" indent="0" algn="ctr">
              <a:buNone/>
            </a:pPr>
            <a:r>
              <a:rPr lang="es-ES" sz="2400" b="1" i="1" u="sng" dirty="0">
                <a:solidFill>
                  <a:srgbClr val="4C0000"/>
                </a:solidFill>
              </a:rPr>
              <a:t>Los creyentes </a:t>
            </a:r>
            <a:r>
              <a:rPr lang="es-ES" sz="2400" b="1" i="1" dirty="0">
                <a:solidFill>
                  <a:srgbClr val="4C0000"/>
                </a:solidFill>
              </a:rPr>
              <a:t>que se vistan con toda la armadura de Dios y </a:t>
            </a:r>
            <a:r>
              <a:rPr lang="es-ES" sz="2400" b="1" i="1" u="sng" dirty="0">
                <a:solidFill>
                  <a:srgbClr val="4C0000"/>
                </a:solidFill>
              </a:rPr>
              <a:t>que dediquen algún tiempo diariamente a la meditación, la oración y el estudio de las Escrituras</a:t>
            </a:r>
            <a:r>
              <a:rPr lang="es-ES" sz="2400" b="1" i="1" dirty="0">
                <a:solidFill>
                  <a:srgbClr val="4C0000"/>
                </a:solidFill>
              </a:rPr>
              <a:t>, se vincularán con el cielo y ejercerán una influencia salvadora y transformadora sobre los que los rodean. </a:t>
            </a:r>
            <a:r>
              <a:rPr lang="es-ES" sz="2400" dirty="0">
                <a:solidFill>
                  <a:srgbClr val="4C0000"/>
                </a:solidFill>
              </a:rPr>
              <a:t>Suyos serán los grandes pensamientos, las nobles aspiraciones, y las claras percepciones de la verdad y el deber para con Dios. Anhelarán la pureza, la luz, el amor y todas las gracias de origen celestial. </a:t>
            </a:r>
            <a:endParaRPr lang="es-ES" sz="2400" dirty="0" smtClean="0">
              <a:solidFill>
                <a:srgbClr val="4C0000"/>
              </a:solidFill>
            </a:endParaRPr>
          </a:p>
          <a:p>
            <a:pPr marL="0" indent="0" algn="ctr">
              <a:buNone/>
            </a:pPr>
            <a:r>
              <a:rPr lang="es-ES" sz="2400" dirty="0" smtClean="0">
                <a:solidFill>
                  <a:srgbClr val="4C0000"/>
                </a:solidFill>
              </a:rPr>
              <a:t>TI</a:t>
            </a:r>
            <a:r>
              <a:rPr lang="es-ES" sz="2400" dirty="0">
                <a:solidFill>
                  <a:srgbClr val="4C0000"/>
                </a:solidFill>
              </a:rPr>
              <a:t>. 5, 105</a:t>
            </a:r>
            <a:endParaRPr lang="es-ES_tradnl" sz="2400" dirty="0">
              <a:solidFill>
                <a:srgbClr val="4C0000"/>
              </a:solidFill>
            </a:endParaRPr>
          </a:p>
          <a:p>
            <a:pPr algn="ctr"/>
            <a:endParaRPr lang="es-ES" sz="2400" dirty="0">
              <a:solidFill>
                <a:srgbClr val="4C0000"/>
              </a:solidFill>
            </a:endParaRPr>
          </a:p>
        </p:txBody>
      </p:sp>
      <p:pic>
        <p:nvPicPr>
          <p:cNvPr id="4" name="Picture 1" descr="C:\Seminarios Pr. Doria\Cópia de 0606210.png"/>
          <p:cNvPicPr>
            <a:picLocks noChangeAspect="1" noChangeArrowheads="1"/>
          </p:cNvPicPr>
          <p:nvPr/>
        </p:nvPicPr>
        <p:blipFill>
          <a:blip r:embed="rId2"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2017936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9706" y="308645"/>
            <a:ext cx="8229600" cy="824246"/>
          </a:xfrm>
        </p:spPr>
        <p:txBody>
          <a:bodyPr/>
          <a:lstStyle/>
          <a:p>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Nuestra primera Tarea</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649706" y="1417639"/>
            <a:ext cx="7451558" cy="4525963"/>
          </a:xfrm>
        </p:spPr>
        <p:txBody>
          <a:bodyPr>
            <a:normAutofit fontScale="85000" lnSpcReduction="20000"/>
          </a:bodyPr>
          <a:lstStyle/>
          <a:p>
            <a:pPr marL="0" indent="0" algn="ctr">
              <a:buNone/>
            </a:pPr>
            <a:r>
              <a:rPr lang="es-ES" dirty="0">
                <a:solidFill>
                  <a:srgbClr val="4C0000"/>
                </a:solidFill>
              </a:rPr>
              <a:t> </a:t>
            </a:r>
            <a:r>
              <a:rPr lang="es-ES" dirty="0" smtClean="0">
                <a:solidFill>
                  <a:srgbClr val="4C0000"/>
                </a:solidFill>
              </a:rPr>
              <a:t>Conságrate </a:t>
            </a:r>
            <a:r>
              <a:rPr lang="es-ES" dirty="0">
                <a:solidFill>
                  <a:srgbClr val="4C0000"/>
                </a:solidFill>
              </a:rPr>
              <a:t>a Dios todas las mañanas; haz de esto tu primer trabajo. Sea tu oración: “Tómame ¡oh Señor! como enteramente tuyo. Pongo todos mis planes a tus pies. Úsame hoy en tu servicio. Mora conmigo y sea toda mi obra hecha en ti”. Este es un asunto diario. Cada mañana conságrate a Dios por ese día. Somete todos tus planes a él, para ponerlos en práctica o abandonarlos según te lo indicare su providencia. Sea puesta así tu vida en las manos de Dios y será cada vez mas semejante a la de </a:t>
            </a:r>
            <a:r>
              <a:rPr lang="es-ES" dirty="0" smtClean="0">
                <a:solidFill>
                  <a:srgbClr val="4C0000"/>
                </a:solidFill>
              </a:rPr>
              <a:t>Cristo.</a:t>
            </a:r>
          </a:p>
          <a:p>
            <a:pPr marL="0" indent="0" algn="ctr">
              <a:buNone/>
            </a:pPr>
            <a:r>
              <a:rPr lang="es-ES" dirty="0" smtClean="0">
                <a:solidFill>
                  <a:srgbClr val="4C0000"/>
                </a:solidFill>
              </a:rPr>
              <a:t>El </a:t>
            </a:r>
            <a:r>
              <a:rPr lang="es-ES" dirty="0">
                <a:solidFill>
                  <a:srgbClr val="4C0000"/>
                </a:solidFill>
              </a:rPr>
              <a:t>Camino a Cristo, 69, </a:t>
            </a:r>
            <a:r>
              <a:rPr lang="es-ES" dirty="0" smtClean="0">
                <a:solidFill>
                  <a:srgbClr val="4C0000"/>
                </a:solidFill>
              </a:rPr>
              <a:t>70</a:t>
            </a:r>
            <a:endParaRPr lang="es-ES_tradnl" dirty="0">
              <a:solidFill>
                <a:srgbClr val="4C0000"/>
              </a:solidFill>
            </a:endParaRPr>
          </a:p>
          <a:p>
            <a:pPr algn="ctr"/>
            <a:endParaRPr lang="es-ES" dirty="0">
              <a:solidFill>
                <a:srgbClr val="4C0000"/>
              </a:solidFill>
            </a:endParaRPr>
          </a:p>
        </p:txBody>
      </p:sp>
      <p:pic>
        <p:nvPicPr>
          <p:cNvPr id="4" name="Picture 1" descr="C:\Seminarios Pr. Doria\Cópia de 0606210.png"/>
          <p:cNvPicPr>
            <a:picLocks noChangeAspect="1" noChangeArrowheads="1"/>
          </p:cNvPicPr>
          <p:nvPr/>
        </p:nvPicPr>
        <p:blipFill>
          <a:blip r:embed="rId2" cstate="print"/>
          <a:srcRect b="9214"/>
          <a:stretch>
            <a:fillRect/>
          </a:stretch>
        </p:blipFill>
        <p:spPr bwMode="auto">
          <a:xfrm>
            <a:off x="1" y="4844716"/>
            <a:ext cx="1662686" cy="2013284"/>
          </a:xfrm>
          <a:prstGeom prst="rect">
            <a:avLst/>
          </a:prstGeom>
          <a:noFill/>
        </p:spPr>
      </p:pic>
    </p:spTree>
    <p:extLst>
      <p:ext uri="{BB962C8B-B14F-4D97-AF65-F5344CB8AC3E}">
        <p14:creationId xmlns:p14="http://schemas.microsoft.com/office/powerpoint/2010/main" val="850572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Esencial</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p:txBody>
          <a:bodyPr>
            <a:normAutofit fontScale="92500" lnSpcReduction="20000"/>
          </a:bodyPr>
          <a:lstStyle/>
          <a:p>
            <a:pPr marL="0" indent="0" algn="ctr">
              <a:buNone/>
            </a:pPr>
            <a:r>
              <a:rPr lang="es-ES" dirty="0">
                <a:solidFill>
                  <a:srgbClr val="4C0000"/>
                </a:solidFill>
              </a:rPr>
              <a:t> </a:t>
            </a:r>
            <a:r>
              <a:rPr lang="es-ES" dirty="0" smtClean="0">
                <a:solidFill>
                  <a:srgbClr val="4C0000"/>
                </a:solidFill>
              </a:rPr>
              <a:t>Tan </a:t>
            </a:r>
            <a:r>
              <a:rPr lang="es-ES" dirty="0">
                <a:solidFill>
                  <a:srgbClr val="4C0000"/>
                </a:solidFill>
              </a:rPr>
              <a:t>esencial como nuestro alimento diario—Si queremos desarrollar un carácter que Dios pueda aceptar, debemos formar hábitos correctos en nuestra vida religiosa. </a:t>
            </a:r>
            <a:r>
              <a:rPr lang="es-ES" b="1" i="1" u="sng" dirty="0">
                <a:solidFill>
                  <a:srgbClr val="4C0000"/>
                </a:solidFill>
              </a:rPr>
              <a:t>La oración diaria es tan esencial para el crecimiento en la gracia y aun para la misma vida espiritual, como el alimento temporal lo es para el bienestar físico.</a:t>
            </a:r>
            <a:r>
              <a:rPr lang="es-ES" dirty="0">
                <a:solidFill>
                  <a:srgbClr val="4C0000"/>
                </a:solidFill>
              </a:rPr>
              <a:t> Deberíamos acostumbrarnos a elevar con frecuencia los pensamientos a Dios en </a:t>
            </a:r>
            <a:r>
              <a:rPr lang="es-ES" dirty="0" smtClean="0">
                <a:solidFill>
                  <a:srgbClr val="4C0000"/>
                </a:solidFill>
              </a:rPr>
              <a:t>oración</a:t>
            </a:r>
            <a:endParaRPr lang="es-ES_tradnl" dirty="0">
              <a:solidFill>
                <a:srgbClr val="4C0000"/>
              </a:solidFill>
            </a:endParaRPr>
          </a:p>
          <a:p>
            <a:pPr marL="0" indent="0" algn="ctr">
              <a:buNone/>
            </a:pPr>
            <a:r>
              <a:rPr lang="es-ES" dirty="0">
                <a:solidFill>
                  <a:srgbClr val="4C0000"/>
                </a:solidFill>
              </a:rPr>
              <a:t>Mensajes para los Jóvenes, 112, </a:t>
            </a:r>
            <a:r>
              <a:rPr lang="es-ES" dirty="0" smtClean="0">
                <a:solidFill>
                  <a:srgbClr val="4C0000"/>
                </a:solidFill>
              </a:rPr>
              <a:t>113</a:t>
            </a:r>
            <a:endParaRPr lang="es-ES_tradnl" dirty="0">
              <a:solidFill>
                <a:srgbClr val="4C0000"/>
              </a:solidFill>
            </a:endParaRPr>
          </a:p>
          <a:p>
            <a:pPr algn="ctr"/>
            <a:endParaRPr lang="es-ES" dirty="0">
              <a:solidFill>
                <a:srgbClr val="4C0000"/>
              </a:solidFill>
            </a:endParaRPr>
          </a:p>
        </p:txBody>
      </p:sp>
      <p:pic>
        <p:nvPicPr>
          <p:cNvPr id="4" name="Picture 1" descr="C:\Seminarios Pr. Doria\Cópia de 0606210.png"/>
          <p:cNvPicPr>
            <a:picLocks noChangeAspect="1" noChangeArrowheads="1"/>
          </p:cNvPicPr>
          <p:nvPr/>
        </p:nvPicPr>
        <p:blipFill>
          <a:blip r:embed="rId2"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4066203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301332"/>
            <a:ext cx="8229600" cy="1143000"/>
          </a:xfrm>
        </p:spPr>
        <p:txBody>
          <a:bodyPr/>
          <a:lstStyle/>
          <a:p>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Es Urgente</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1445794" y="2485942"/>
            <a:ext cx="6669505" cy="2586790"/>
          </a:xfrm>
        </p:spPr>
        <p:txBody>
          <a:bodyPr>
            <a:noAutofit/>
          </a:bodyPr>
          <a:lstStyle/>
          <a:p>
            <a:pPr marL="0" indent="0" algn="ctr">
              <a:buNone/>
            </a:pPr>
            <a:r>
              <a:rPr lang="es-ES_tradnl" dirty="0" smtClean="0">
                <a:solidFill>
                  <a:srgbClr val="4C0000"/>
                </a:solidFill>
              </a:rPr>
              <a:t>Se </a:t>
            </a:r>
            <a:r>
              <a:rPr lang="es-ES_tradnl" dirty="0">
                <a:solidFill>
                  <a:srgbClr val="4C0000"/>
                </a:solidFill>
              </a:rPr>
              <a:t>necesitan </a:t>
            </a:r>
            <a:r>
              <a:rPr lang="es-ES_tradnl" dirty="0" smtClean="0">
                <a:solidFill>
                  <a:srgbClr val="4C0000"/>
                </a:solidFill>
              </a:rPr>
              <a:t>Ancianos Adventistas </a:t>
            </a:r>
            <a:r>
              <a:rPr lang="es-ES_tradnl" dirty="0">
                <a:solidFill>
                  <a:srgbClr val="4C0000"/>
                </a:solidFill>
              </a:rPr>
              <a:t>del Séptimo día que oren más, se necesita </a:t>
            </a:r>
            <a:r>
              <a:rPr lang="es-ES_tradnl" dirty="0" smtClean="0">
                <a:solidFill>
                  <a:srgbClr val="4C0000"/>
                </a:solidFill>
              </a:rPr>
              <a:t>iglesias </a:t>
            </a:r>
            <a:r>
              <a:rPr lang="es-ES_tradnl" dirty="0">
                <a:solidFill>
                  <a:srgbClr val="4C0000"/>
                </a:solidFill>
              </a:rPr>
              <a:t>que se dediquen a orar. </a:t>
            </a:r>
          </a:p>
          <a:p>
            <a:pPr marL="0" indent="0" algn="ctr">
              <a:buNone/>
            </a:pPr>
            <a:r>
              <a:rPr lang="es-ES_tradnl" dirty="0" smtClean="0">
                <a:solidFill>
                  <a:srgbClr val="4C0000"/>
                </a:solidFill>
              </a:rPr>
              <a:t>Solo </a:t>
            </a:r>
            <a:r>
              <a:rPr lang="es-ES_tradnl" dirty="0">
                <a:solidFill>
                  <a:srgbClr val="4C0000"/>
                </a:solidFill>
              </a:rPr>
              <a:t>así vendrá el poder.</a:t>
            </a:r>
          </a:p>
          <a:p>
            <a:pPr marL="0" indent="0" algn="ctr">
              <a:buNone/>
            </a:pPr>
            <a:r>
              <a:rPr lang="es-ES_tradnl" b="1" dirty="0">
                <a:solidFill>
                  <a:srgbClr val="4C0000"/>
                </a:solidFill>
              </a:rPr>
              <a:t> </a:t>
            </a:r>
            <a:endParaRPr lang="es-ES_tradnl" dirty="0">
              <a:solidFill>
                <a:srgbClr val="4C0000"/>
              </a:solidFill>
            </a:endParaRPr>
          </a:p>
          <a:p>
            <a:pPr algn="ctr"/>
            <a:endParaRPr lang="es-ES" dirty="0">
              <a:solidFill>
                <a:srgbClr val="4C0000"/>
              </a:solidFill>
            </a:endParaRPr>
          </a:p>
        </p:txBody>
      </p:sp>
    </p:spTree>
    <p:extLst>
      <p:ext uri="{BB962C8B-B14F-4D97-AF65-F5344CB8AC3E}">
        <p14:creationId xmlns:p14="http://schemas.microsoft.com/office/powerpoint/2010/main" val="34475915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0 Imagen" descr="Bi.png"/>
          <p:cNvPicPr>
            <a:picLocks noChangeAspect="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4610" y="3593432"/>
            <a:ext cx="4396037" cy="326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722313" y="2668671"/>
            <a:ext cx="7772400" cy="1849521"/>
          </a:xfrm>
        </p:spPr>
        <p:txBody>
          <a:bodyPr>
            <a:normAutofit fontScale="90000"/>
          </a:bodyPr>
          <a:lstStyle/>
          <a:p>
            <a:pPr marL="742950" indent="-742950">
              <a:buFont typeface="+mj-lt"/>
              <a:buAutoNum type="alphaUcPeriod" startAt="3"/>
            </a:pPr>
            <a:r>
              <a:rPr lang="es-ES_tradnl" dirty="0" smtClean="0">
                <a:gradFill>
                  <a:gsLst>
                    <a:gs pos="0">
                      <a:schemeClr val="tx2">
                        <a:lumMod val="50000"/>
                      </a:schemeClr>
                    </a:gs>
                    <a:gs pos="100000">
                      <a:schemeClr val="tx2">
                        <a:lumMod val="60000"/>
                        <a:lumOff val="40000"/>
                      </a:schemeClr>
                    </a:gs>
                  </a:gsLst>
                  <a:lin ang="5400000" scaled="0"/>
                </a:gradFill>
              </a:rPr>
              <a:t>El </a:t>
            </a:r>
            <a:r>
              <a:rPr lang="es-ES_tradnl" dirty="0">
                <a:gradFill>
                  <a:gsLst>
                    <a:gs pos="0">
                      <a:schemeClr val="tx2">
                        <a:lumMod val="50000"/>
                      </a:schemeClr>
                    </a:gs>
                    <a:gs pos="100000">
                      <a:schemeClr val="tx2">
                        <a:lumMod val="60000"/>
                        <a:lumOff val="40000"/>
                      </a:schemeClr>
                    </a:gs>
                  </a:gsLst>
                  <a:lin ang="5400000" scaled="0"/>
                </a:gradFill>
              </a:rPr>
              <a:t>templo es transformado en casa de poder (Mateo 21:14)</a:t>
            </a:r>
            <a:br>
              <a:rPr lang="es-ES_tradnl" dirty="0">
                <a:gradFill>
                  <a:gsLst>
                    <a:gs pos="0">
                      <a:schemeClr val="tx2">
                        <a:lumMod val="50000"/>
                      </a:schemeClr>
                    </a:gs>
                    <a:gs pos="100000">
                      <a:schemeClr val="tx2">
                        <a:lumMod val="60000"/>
                        <a:lumOff val="40000"/>
                      </a:schemeClr>
                    </a:gs>
                  </a:gsLst>
                  <a:lin ang="5400000" scaled="0"/>
                </a:gradFill>
              </a:rPr>
            </a:br>
            <a:endParaRPr lang="es-ES" dirty="0">
              <a:gradFill>
                <a:gsLst>
                  <a:gs pos="0">
                    <a:schemeClr val="tx2">
                      <a:lumMod val="50000"/>
                    </a:schemeClr>
                  </a:gs>
                  <a:gs pos="100000">
                    <a:schemeClr val="tx2">
                      <a:lumMod val="60000"/>
                      <a:lumOff val="40000"/>
                    </a:schemeClr>
                  </a:gs>
                </a:gsLst>
                <a:lin ang="5400000" scaled="0"/>
              </a:gradFill>
            </a:endParaRPr>
          </a:p>
        </p:txBody>
      </p:sp>
    </p:spTree>
    <p:extLst>
      <p:ext uri="{BB962C8B-B14F-4D97-AF65-F5344CB8AC3E}">
        <p14:creationId xmlns:p14="http://schemas.microsoft.com/office/powerpoint/2010/main" val="29187397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82750"/>
            <a:ext cx="8229600" cy="816225"/>
          </a:xfrm>
        </p:spPr>
        <p:txBody>
          <a:bodyPr/>
          <a:lstStyle/>
          <a:p>
            <a:r>
              <a:rPr lang="es-ES" sz="5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Cita Reveladora</a:t>
            </a:r>
            <a:endParaRPr lang="es-E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758283" y="1929163"/>
            <a:ext cx="7627434" cy="4081346"/>
          </a:xfrm>
        </p:spPr>
        <p:txBody>
          <a:bodyPr>
            <a:normAutofit fontScale="77500" lnSpcReduction="20000"/>
          </a:bodyPr>
          <a:lstStyle/>
          <a:p>
            <a:pPr marL="0" indent="0" algn="ctr">
              <a:buNone/>
            </a:pPr>
            <a:r>
              <a:rPr lang="es-ES_tradnl" b="1" dirty="0">
                <a:solidFill>
                  <a:srgbClr val="4C0000"/>
                </a:solidFill>
              </a:rPr>
              <a:t> </a:t>
            </a:r>
            <a:r>
              <a:rPr lang="es-ES" b="1" dirty="0" smtClean="0">
                <a:solidFill>
                  <a:srgbClr val="4C0000"/>
                </a:solidFill>
              </a:rPr>
              <a:t>Los </a:t>
            </a:r>
            <a:r>
              <a:rPr lang="es-ES" b="1" dirty="0">
                <a:solidFill>
                  <a:srgbClr val="4C0000"/>
                </a:solidFill>
              </a:rPr>
              <a:t>atrios del templo de Jerusalén, llenos del tumulto de un tráfico profano, representaban con demasiada exactitud el templo del corazón, contaminado por la presencia de las pasiones sensuales y de los pensamientos profanos. </a:t>
            </a:r>
            <a:r>
              <a:rPr lang="es-ES" b="1" i="1" u="sng" dirty="0">
                <a:solidFill>
                  <a:srgbClr val="4C0000"/>
                </a:solidFill>
              </a:rPr>
              <a:t>Al limpiar el templo de los compradores y vendedores mundanales, Jesús anunció su misión de limpiar el corazón de la contaminación del pecado</a:t>
            </a:r>
            <a:r>
              <a:rPr lang="es-ES" b="1" dirty="0">
                <a:solidFill>
                  <a:srgbClr val="4C0000"/>
                </a:solidFill>
              </a:rPr>
              <a:t>—de los deseos terrenales, de las concupiscencias egoístas, de los malos hábitos, que corrompen el alma.  </a:t>
            </a:r>
          </a:p>
          <a:p>
            <a:pPr marL="0" indent="0" algn="ctr">
              <a:buNone/>
            </a:pPr>
            <a:r>
              <a:rPr lang="es-ES" b="1" dirty="0" smtClean="0">
                <a:solidFill>
                  <a:srgbClr val="4C0000"/>
                </a:solidFill>
              </a:rPr>
              <a:t>DTG 132</a:t>
            </a:r>
            <a:endParaRPr lang="es-ES" dirty="0">
              <a:solidFill>
                <a:srgbClr val="4C0000"/>
              </a:solidFill>
            </a:endParaRPr>
          </a:p>
        </p:txBody>
      </p:sp>
      <p:pic>
        <p:nvPicPr>
          <p:cNvPr id="4" name="Picture 1" descr="C:\Seminarios Pr. Doria\Cópia de 0606210.png"/>
          <p:cNvPicPr>
            <a:picLocks noChangeAspect="1" noChangeArrowheads="1"/>
          </p:cNvPicPr>
          <p:nvPr/>
        </p:nvPicPr>
        <p:blipFill>
          <a:blip r:embed="rId2"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4000634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0" y="276560"/>
            <a:ext cx="8229600" cy="1143000"/>
          </a:xfrm>
        </p:spPr>
        <p:txBody>
          <a:bodyPr>
            <a:normAutofit fontScale="90000"/>
          </a:bodyPr>
          <a:lstStyle/>
          <a:p>
            <a:r>
              <a:rPr lang="es-ES_tradnl"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Cuánto hace que no ocurre nada significativo en tu vida? </a:t>
            </a:r>
            <a:br>
              <a:rPr lang="es-ES_tradnl"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1175084" y="1796715"/>
            <a:ext cx="6793832" cy="4900863"/>
          </a:xfrm>
        </p:spPr>
        <p:txBody>
          <a:bodyPr>
            <a:noAutofit/>
          </a:bodyPr>
          <a:lstStyle/>
          <a:p>
            <a:r>
              <a:rPr lang="es-ES_tradnl" sz="2400" dirty="0" smtClean="0">
                <a:solidFill>
                  <a:srgbClr val="4C0000"/>
                </a:solidFill>
              </a:rPr>
              <a:t>Frente </a:t>
            </a:r>
            <a:r>
              <a:rPr lang="es-ES_tradnl" sz="2400" dirty="0">
                <a:solidFill>
                  <a:srgbClr val="4C0000"/>
                </a:solidFill>
              </a:rPr>
              <a:t>a nuestras </a:t>
            </a:r>
            <a:r>
              <a:rPr lang="es-ES_tradnl" sz="2400" dirty="0" smtClean="0">
                <a:solidFill>
                  <a:srgbClr val="4C0000"/>
                </a:solidFill>
              </a:rPr>
              <a:t>debilidades</a:t>
            </a:r>
          </a:p>
          <a:p>
            <a:r>
              <a:rPr lang="es-ES_tradnl" sz="2400" dirty="0" smtClean="0">
                <a:solidFill>
                  <a:srgbClr val="4C0000"/>
                </a:solidFill>
              </a:rPr>
              <a:t> </a:t>
            </a:r>
            <a:r>
              <a:rPr lang="es-ES_tradnl" sz="2400" dirty="0">
                <a:solidFill>
                  <a:srgbClr val="4C0000"/>
                </a:solidFill>
              </a:rPr>
              <a:t>frente a nuestras </a:t>
            </a:r>
            <a:r>
              <a:rPr lang="es-ES_tradnl" sz="2400" dirty="0" smtClean="0">
                <a:solidFill>
                  <a:srgbClr val="4C0000"/>
                </a:solidFill>
              </a:rPr>
              <a:t>luchas</a:t>
            </a:r>
            <a:endParaRPr lang="es-ES_tradnl" sz="2400" dirty="0">
              <a:solidFill>
                <a:srgbClr val="4C0000"/>
              </a:solidFill>
            </a:endParaRPr>
          </a:p>
          <a:p>
            <a:r>
              <a:rPr lang="es-ES_tradnl" sz="2400" dirty="0">
                <a:solidFill>
                  <a:srgbClr val="4C0000"/>
                </a:solidFill>
              </a:rPr>
              <a:t>A</a:t>
            </a:r>
            <a:r>
              <a:rPr lang="es-ES_tradnl" sz="2400" dirty="0" smtClean="0">
                <a:solidFill>
                  <a:srgbClr val="4C0000"/>
                </a:solidFill>
              </a:rPr>
              <a:t>nte </a:t>
            </a:r>
            <a:r>
              <a:rPr lang="es-ES_tradnl" sz="2400" dirty="0">
                <a:solidFill>
                  <a:srgbClr val="4C0000"/>
                </a:solidFill>
              </a:rPr>
              <a:t>todo lo que está pasando a nuestro alrededor: </a:t>
            </a:r>
            <a:endParaRPr lang="es-ES_tradnl" sz="2400" dirty="0" smtClean="0">
              <a:solidFill>
                <a:srgbClr val="4C0000"/>
              </a:solidFill>
            </a:endParaRPr>
          </a:p>
          <a:p>
            <a:r>
              <a:rPr lang="es-ES_tradnl" sz="2400" dirty="0">
                <a:solidFill>
                  <a:srgbClr val="4C0000"/>
                </a:solidFill>
              </a:rPr>
              <a:t>C</a:t>
            </a:r>
            <a:r>
              <a:rPr lang="es-ES_tradnl" sz="2400" dirty="0" smtClean="0">
                <a:solidFill>
                  <a:srgbClr val="4C0000"/>
                </a:solidFill>
              </a:rPr>
              <a:t>risis </a:t>
            </a:r>
            <a:r>
              <a:rPr lang="es-ES_tradnl" sz="2400" dirty="0">
                <a:solidFill>
                  <a:srgbClr val="4C0000"/>
                </a:solidFill>
              </a:rPr>
              <a:t>emocionales, </a:t>
            </a:r>
            <a:endParaRPr lang="es-ES_tradnl" sz="2400" dirty="0" smtClean="0">
              <a:solidFill>
                <a:srgbClr val="4C0000"/>
              </a:solidFill>
            </a:endParaRPr>
          </a:p>
          <a:p>
            <a:r>
              <a:rPr lang="es-ES_tradnl" sz="2400" dirty="0">
                <a:solidFill>
                  <a:srgbClr val="4C0000"/>
                </a:solidFill>
              </a:rPr>
              <a:t>C</a:t>
            </a:r>
            <a:r>
              <a:rPr lang="es-ES_tradnl" sz="2400" dirty="0" smtClean="0">
                <a:solidFill>
                  <a:srgbClr val="4C0000"/>
                </a:solidFill>
              </a:rPr>
              <a:t>risis </a:t>
            </a:r>
            <a:r>
              <a:rPr lang="es-ES_tradnl" sz="2400" dirty="0">
                <a:solidFill>
                  <a:srgbClr val="4C0000"/>
                </a:solidFill>
              </a:rPr>
              <a:t>en el hogar, </a:t>
            </a:r>
            <a:endParaRPr lang="es-ES_tradnl" sz="2400" dirty="0" smtClean="0">
              <a:solidFill>
                <a:srgbClr val="4C0000"/>
              </a:solidFill>
            </a:endParaRPr>
          </a:p>
          <a:p>
            <a:r>
              <a:rPr lang="es-ES_tradnl" sz="2400" dirty="0">
                <a:solidFill>
                  <a:srgbClr val="4C0000"/>
                </a:solidFill>
              </a:rPr>
              <a:t>C</a:t>
            </a:r>
            <a:r>
              <a:rPr lang="es-ES_tradnl" sz="2400" dirty="0" smtClean="0">
                <a:solidFill>
                  <a:srgbClr val="4C0000"/>
                </a:solidFill>
              </a:rPr>
              <a:t>risis </a:t>
            </a:r>
            <a:r>
              <a:rPr lang="es-ES_tradnl" sz="2400" dirty="0">
                <a:solidFill>
                  <a:srgbClr val="4C0000"/>
                </a:solidFill>
              </a:rPr>
              <a:t>relacionales, </a:t>
            </a:r>
            <a:endParaRPr lang="es-ES_tradnl" sz="2400" dirty="0" smtClean="0">
              <a:solidFill>
                <a:srgbClr val="4C0000"/>
              </a:solidFill>
            </a:endParaRPr>
          </a:p>
          <a:p>
            <a:r>
              <a:rPr lang="es-ES_tradnl" sz="2400" dirty="0">
                <a:solidFill>
                  <a:srgbClr val="4C0000"/>
                </a:solidFill>
              </a:rPr>
              <a:t>C</a:t>
            </a:r>
            <a:r>
              <a:rPr lang="es-ES_tradnl" sz="2400" dirty="0" smtClean="0">
                <a:solidFill>
                  <a:srgbClr val="4C0000"/>
                </a:solidFill>
              </a:rPr>
              <a:t>risis </a:t>
            </a:r>
            <a:r>
              <a:rPr lang="es-ES_tradnl" sz="2400" dirty="0">
                <a:solidFill>
                  <a:srgbClr val="4C0000"/>
                </a:solidFill>
              </a:rPr>
              <a:t>financieras</a:t>
            </a:r>
            <a:r>
              <a:rPr lang="es-ES_tradnl" sz="2400" dirty="0" smtClean="0">
                <a:solidFill>
                  <a:srgbClr val="4C0000"/>
                </a:solidFill>
              </a:rPr>
              <a:t>,</a:t>
            </a:r>
          </a:p>
          <a:p>
            <a:r>
              <a:rPr lang="es-ES_tradnl" sz="2400" dirty="0" smtClean="0">
                <a:solidFill>
                  <a:srgbClr val="4C0000"/>
                </a:solidFill>
              </a:rPr>
              <a:t> </a:t>
            </a:r>
            <a:r>
              <a:rPr lang="es-ES_tradnl" sz="2400" dirty="0">
                <a:solidFill>
                  <a:srgbClr val="4C0000"/>
                </a:solidFill>
              </a:rPr>
              <a:t>P</a:t>
            </a:r>
            <a:r>
              <a:rPr lang="es-ES_tradnl" sz="2400" dirty="0" smtClean="0">
                <a:solidFill>
                  <a:srgbClr val="4C0000"/>
                </a:solidFill>
              </a:rPr>
              <a:t>rofundas </a:t>
            </a:r>
            <a:r>
              <a:rPr lang="es-ES_tradnl" sz="2400" dirty="0">
                <a:solidFill>
                  <a:srgbClr val="4C0000"/>
                </a:solidFill>
              </a:rPr>
              <a:t>decepciones personales, </a:t>
            </a:r>
            <a:endParaRPr lang="es-ES_tradnl" sz="2400" dirty="0" smtClean="0">
              <a:solidFill>
                <a:srgbClr val="4C0000"/>
              </a:solidFill>
            </a:endParaRPr>
          </a:p>
          <a:p>
            <a:r>
              <a:rPr lang="es-ES_tradnl" sz="2400" dirty="0">
                <a:solidFill>
                  <a:srgbClr val="4C0000"/>
                </a:solidFill>
              </a:rPr>
              <a:t>D</a:t>
            </a:r>
            <a:r>
              <a:rPr lang="es-ES_tradnl" sz="2400" dirty="0" smtClean="0">
                <a:solidFill>
                  <a:srgbClr val="4C0000"/>
                </a:solidFill>
              </a:rPr>
              <a:t>esespero,</a:t>
            </a:r>
          </a:p>
          <a:p>
            <a:r>
              <a:rPr lang="es-ES_tradnl" sz="2400" dirty="0" smtClean="0">
                <a:solidFill>
                  <a:srgbClr val="4C0000"/>
                </a:solidFill>
              </a:rPr>
              <a:t> Angustia</a:t>
            </a:r>
            <a:endParaRPr lang="es-ES" sz="2400" dirty="0">
              <a:solidFill>
                <a:srgbClr val="4C0000"/>
              </a:solidFill>
            </a:endParaRPr>
          </a:p>
        </p:txBody>
      </p:sp>
    </p:spTree>
    <p:extLst>
      <p:ext uri="{BB962C8B-B14F-4D97-AF65-F5344CB8AC3E}">
        <p14:creationId xmlns:p14="http://schemas.microsoft.com/office/powerpoint/2010/main" val="145095993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014496"/>
            <a:ext cx="8229600" cy="1143000"/>
          </a:xfrm>
        </p:spPr>
        <p:txBody>
          <a:bodyPr>
            <a:normAutofit fontScale="90000"/>
          </a:bodyPr>
          <a:lstStyle/>
          <a:p>
            <a:r>
              <a:rPr lang="es-ES_tradnl"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Cuánto hace que no ocurre nada significativo en tu vida? </a:t>
            </a:r>
            <a:br>
              <a:rPr lang="es-ES_tradnl"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1223210" y="2498558"/>
            <a:ext cx="6697579" cy="3629526"/>
          </a:xfrm>
        </p:spPr>
        <p:txBody>
          <a:bodyPr>
            <a:normAutofit/>
          </a:bodyPr>
          <a:lstStyle/>
          <a:p>
            <a:pPr marL="0" indent="0" algn="ctr">
              <a:buNone/>
            </a:pPr>
            <a:r>
              <a:rPr lang="es-ES_tradnl" dirty="0">
                <a:solidFill>
                  <a:srgbClr val="4C0000"/>
                </a:solidFill>
              </a:rPr>
              <a:t>S</a:t>
            </a:r>
            <a:r>
              <a:rPr lang="es-ES_tradnl" dirty="0" smtClean="0">
                <a:solidFill>
                  <a:srgbClr val="4C0000"/>
                </a:solidFill>
              </a:rPr>
              <a:t>e </a:t>
            </a:r>
            <a:r>
              <a:rPr lang="es-ES_tradnl" dirty="0">
                <a:solidFill>
                  <a:srgbClr val="4C0000"/>
                </a:solidFill>
              </a:rPr>
              <a:t>hace urgente que ocurran milagros. Necesitamos ser objetos del poder de Dios en nuestras vidas para que puedan </a:t>
            </a:r>
            <a:r>
              <a:rPr lang="es-ES_tradnl" dirty="0" smtClean="0">
                <a:solidFill>
                  <a:srgbClr val="4C0000"/>
                </a:solidFill>
              </a:rPr>
              <a:t>suceder </a:t>
            </a:r>
            <a:r>
              <a:rPr lang="es-ES_tradnl" dirty="0">
                <a:solidFill>
                  <a:srgbClr val="4C0000"/>
                </a:solidFill>
              </a:rPr>
              <a:t>en nuestras vidas, en nuestros hogares, en nuestros hijos los cambios que necesitamos que ocurran</a:t>
            </a:r>
            <a:r>
              <a:rPr lang="es-ES_tradnl" dirty="0" smtClean="0">
                <a:solidFill>
                  <a:srgbClr val="4C0000"/>
                </a:solidFill>
              </a:rPr>
              <a:t>.</a:t>
            </a:r>
            <a:endParaRPr lang="es-ES" dirty="0">
              <a:solidFill>
                <a:srgbClr val="4C0000"/>
              </a:solidFill>
            </a:endParaRPr>
          </a:p>
        </p:txBody>
      </p:sp>
    </p:spTree>
    <p:extLst>
      <p:ext uri="{BB962C8B-B14F-4D97-AF65-F5344CB8AC3E}">
        <p14:creationId xmlns:p14="http://schemas.microsoft.com/office/powerpoint/2010/main" val="153636860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¿Somos Relevantes?</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974558" y="2033337"/>
            <a:ext cx="7194884" cy="4525963"/>
          </a:xfrm>
        </p:spPr>
        <p:txBody>
          <a:bodyPr>
            <a:noAutofit/>
          </a:bodyPr>
          <a:lstStyle/>
          <a:p>
            <a:r>
              <a:rPr lang="es-ES_tradnl" sz="3600" dirty="0" smtClean="0">
                <a:solidFill>
                  <a:srgbClr val="4C0000"/>
                </a:solidFill>
              </a:rPr>
              <a:t>¿Cuan </a:t>
            </a:r>
            <a:r>
              <a:rPr lang="es-ES_tradnl" sz="3600" dirty="0">
                <a:solidFill>
                  <a:srgbClr val="4C0000"/>
                </a:solidFill>
              </a:rPr>
              <a:t>eficaz es nuestra iglesia hoy en la comunidad frente a un mundo que sucumbe en medio del dolor, en medio </a:t>
            </a:r>
            <a:r>
              <a:rPr lang="es-ES_tradnl" sz="3600" dirty="0" smtClean="0">
                <a:solidFill>
                  <a:srgbClr val="4C0000"/>
                </a:solidFill>
              </a:rPr>
              <a:t>del </a:t>
            </a:r>
            <a:r>
              <a:rPr lang="es-ES_tradnl" sz="3600" dirty="0">
                <a:solidFill>
                  <a:srgbClr val="4C0000"/>
                </a:solidFill>
              </a:rPr>
              <a:t>pecado, en medio de la violencia, de la guerra, de la </a:t>
            </a:r>
            <a:r>
              <a:rPr lang="es-ES_tradnl" sz="3600" dirty="0" smtClean="0">
                <a:solidFill>
                  <a:srgbClr val="4C0000"/>
                </a:solidFill>
              </a:rPr>
              <a:t>inmoralidad?</a:t>
            </a:r>
          </a:p>
          <a:p>
            <a:pPr marL="0" indent="0" algn="ctr">
              <a:buNone/>
            </a:pPr>
            <a:r>
              <a:rPr lang="es-ES_tradnl" sz="3600" dirty="0" smtClean="0">
                <a:solidFill>
                  <a:srgbClr val="4C0000"/>
                </a:solidFill>
              </a:rPr>
              <a:t> </a:t>
            </a:r>
            <a:endParaRPr lang="es-ES" sz="3600" dirty="0">
              <a:solidFill>
                <a:srgbClr val="4C0000"/>
              </a:solidFill>
            </a:endParaRPr>
          </a:p>
        </p:txBody>
      </p:sp>
    </p:spTree>
    <p:extLst>
      <p:ext uri="{BB962C8B-B14F-4D97-AF65-F5344CB8AC3E}">
        <p14:creationId xmlns:p14="http://schemas.microsoft.com/office/powerpoint/2010/main" val="37078507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8884" y="1600201"/>
            <a:ext cx="6825916" cy="3838074"/>
          </a:xfrm>
        </p:spPr>
        <p:txBody>
          <a:bodyPr>
            <a:normAutofit/>
          </a:bodyPr>
          <a:lstStyle/>
          <a:p>
            <a:pPr marL="0" indent="0" algn="ctr">
              <a:buNone/>
            </a:pPr>
            <a:r>
              <a:rPr lang="es-ES_tradnl" sz="4800" dirty="0" smtClean="0">
                <a:solidFill>
                  <a:srgbClr val="4C0000"/>
                </a:solidFill>
              </a:rPr>
              <a:t>Solo </a:t>
            </a:r>
            <a:r>
              <a:rPr lang="es-ES_tradnl" sz="4800" dirty="0">
                <a:solidFill>
                  <a:srgbClr val="4C0000"/>
                </a:solidFill>
              </a:rPr>
              <a:t>una iglesia revestida de poder puede ayudar a revertir la triste y desesperante situación</a:t>
            </a:r>
            <a:r>
              <a:rPr lang="es-ES_tradnl" sz="4800" dirty="0" smtClean="0">
                <a:solidFill>
                  <a:srgbClr val="4C0000"/>
                </a:solidFill>
              </a:rPr>
              <a:t>.</a:t>
            </a:r>
            <a:endParaRPr lang="es-ES" sz="4800" dirty="0">
              <a:solidFill>
                <a:srgbClr val="4C0000"/>
              </a:solidFill>
            </a:endParaRPr>
          </a:p>
        </p:txBody>
      </p:sp>
    </p:spTree>
    <p:extLst>
      <p:ext uri="{BB962C8B-B14F-4D97-AF65-F5344CB8AC3E}">
        <p14:creationId xmlns:p14="http://schemas.microsoft.com/office/powerpoint/2010/main" val="29278561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57200"/>
            <a:ext cx="8229600" cy="906379"/>
          </a:xfrm>
        </p:spPr>
        <p:txBody>
          <a:bodyPr/>
          <a:lstStyle/>
          <a:p>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Entrega completa</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958516" y="1600200"/>
            <a:ext cx="7226968" cy="4525963"/>
          </a:xfrm>
        </p:spPr>
        <p:txBody>
          <a:bodyPr>
            <a:noAutofit/>
          </a:bodyPr>
          <a:lstStyle/>
          <a:p>
            <a:r>
              <a:rPr lang="es-ES_tradnl" sz="4000" dirty="0" smtClean="0">
                <a:solidFill>
                  <a:srgbClr val="4C0000"/>
                </a:solidFill>
              </a:rPr>
              <a:t>Para </a:t>
            </a:r>
            <a:r>
              <a:rPr lang="es-ES_tradnl" sz="4000" dirty="0">
                <a:solidFill>
                  <a:srgbClr val="4C0000"/>
                </a:solidFill>
              </a:rPr>
              <a:t>que ocurran milagros, para que fluya el poder de Dios en nuestros hogares, en nuestras vidas, en nuestra cuadra, barrio o ciudad necesitamos primero producir una entrega completa, </a:t>
            </a:r>
            <a:endParaRPr lang="es-ES" sz="4000" dirty="0">
              <a:solidFill>
                <a:srgbClr val="4C0000"/>
              </a:solidFill>
            </a:endParaRPr>
          </a:p>
        </p:txBody>
      </p:sp>
    </p:spTree>
    <p:extLst>
      <p:ext uri="{BB962C8B-B14F-4D97-AF65-F5344CB8AC3E}">
        <p14:creationId xmlns:p14="http://schemas.microsoft.com/office/powerpoint/2010/main" val="189493650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57200"/>
            <a:ext cx="8229600" cy="906379"/>
          </a:xfrm>
        </p:spPr>
        <p:txBody>
          <a:bodyPr/>
          <a:lstStyle/>
          <a:p>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Entrega completa</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958516" y="1615690"/>
            <a:ext cx="7226968" cy="4525963"/>
          </a:xfrm>
        </p:spPr>
        <p:txBody>
          <a:bodyPr>
            <a:normAutofit/>
          </a:bodyPr>
          <a:lstStyle/>
          <a:p>
            <a:r>
              <a:rPr lang="es-ES_tradnl" sz="3600" dirty="0" smtClean="0">
                <a:solidFill>
                  <a:srgbClr val="4C0000"/>
                </a:solidFill>
              </a:rPr>
              <a:t>dejar </a:t>
            </a:r>
            <a:r>
              <a:rPr lang="es-ES_tradnl" sz="3600" dirty="0">
                <a:solidFill>
                  <a:srgbClr val="4C0000"/>
                </a:solidFill>
              </a:rPr>
              <a:t>que el Espíritu Santo purifique el templo de nuestra alma, aferrarnos del maravilloso recurso de la oración y permitirle al cielo derramarse en nosotros, en nuestros hogares y alrededor nuestro.</a:t>
            </a:r>
          </a:p>
          <a:p>
            <a:endParaRPr lang="es-ES" sz="3600" dirty="0">
              <a:solidFill>
                <a:srgbClr val="4C0000"/>
              </a:solidFill>
            </a:endParaRPr>
          </a:p>
        </p:txBody>
      </p:sp>
    </p:spTree>
    <p:extLst>
      <p:ext uri="{BB962C8B-B14F-4D97-AF65-F5344CB8AC3E}">
        <p14:creationId xmlns:p14="http://schemas.microsoft.com/office/powerpoint/2010/main" val="247239689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2960" y="1263316"/>
            <a:ext cx="7406640" cy="4525963"/>
          </a:xfrm>
        </p:spPr>
        <p:txBody>
          <a:bodyPr>
            <a:normAutofit/>
          </a:bodyPr>
          <a:lstStyle/>
          <a:p>
            <a:pPr marL="0" indent="0" algn="ctr">
              <a:buNone/>
            </a:pPr>
            <a:r>
              <a:rPr lang="es-ES_tradnl" sz="2800" dirty="0">
                <a:solidFill>
                  <a:srgbClr val="4C0000"/>
                </a:solidFill>
              </a:rPr>
              <a:t>¨No hay nada al parecer tan débil, y no obstante tan invencible, como el alma que siente su insignificancia y confía por completo en los méritos del Salvador. </a:t>
            </a:r>
            <a:r>
              <a:rPr lang="es-ES_tradnl" sz="2800" i="1" u="sng" dirty="0">
                <a:solidFill>
                  <a:srgbClr val="4C0000"/>
                </a:solidFill>
              </a:rPr>
              <a:t>Mediante la oración, el estudio de su palabra y el creer que su presencia mora en el corazón, el más débil ser humano puede vincularse con </a:t>
            </a:r>
            <a:r>
              <a:rPr lang="es-ES_tradnl" sz="2800" i="1" u="sng" dirty="0" smtClean="0">
                <a:solidFill>
                  <a:srgbClr val="4C0000"/>
                </a:solidFill>
              </a:rPr>
              <a:t>el </a:t>
            </a:r>
            <a:r>
              <a:rPr lang="es-ES_tradnl" sz="2800" i="1" u="sng" dirty="0">
                <a:solidFill>
                  <a:srgbClr val="4C0000"/>
                </a:solidFill>
              </a:rPr>
              <a:t>Cristo vivo, quien lo tendrá de la mano y  nunca lo soltará</a:t>
            </a:r>
            <a:r>
              <a:rPr lang="es-ES_tradnl" sz="2800" dirty="0" smtClean="0">
                <a:solidFill>
                  <a:srgbClr val="4C0000"/>
                </a:solidFill>
              </a:rPr>
              <a:t>¨</a:t>
            </a:r>
          </a:p>
          <a:p>
            <a:pPr marL="0" indent="0" algn="ctr">
              <a:buNone/>
            </a:pPr>
            <a:r>
              <a:rPr lang="es-ES_tradnl" sz="2800" dirty="0" smtClean="0">
                <a:solidFill>
                  <a:srgbClr val="4C0000"/>
                </a:solidFill>
              </a:rPr>
              <a:t> </a:t>
            </a:r>
            <a:r>
              <a:rPr lang="es-ES_tradnl" sz="2800" dirty="0">
                <a:solidFill>
                  <a:srgbClr val="4C0000"/>
                </a:solidFill>
              </a:rPr>
              <a:t>(MC </a:t>
            </a:r>
            <a:r>
              <a:rPr lang="es-ES_tradnl" sz="2800" dirty="0" err="1">
                <a:solidFill>
                  <a:srgbClr val="4C0000"/>
                </a:solidFill>
              </a:rPr>
              <a:t>pp</a:t>
            </a:r>
            <a:r>
              <a:rPr lang="es-ES_tradnl" sz="2800" dirty="0">
                <a:solidFill>
                  <a:srgbClr val="4C0000"/>
                </a:solidFill>
              </a:rPr>
              <a:t> 136,137).</a:t>
            </a:r>
          </a:p>
          <a:p>
            <a:pPr algn="ctr"/>
            <a:endParaRPr lang="es-ES" sz="2800" dirty="0">
              <a:solidFill>
                <a:srgbClr val="4C0000"/>
              </a:solidFill>
            </a:endParaRPr>
          </a:p>
        </p:txBody>
      </p:sp>
      <p:pic>
        <p:nvPicPr>
          <p:cNvPr id="4" name="Picture 1" descr="C:\Seminarios Pr. Doria\Cópia de 0606210.png"/>
          <p:cNvPicPr>
            <a:picLocks noChangeAspect="1" noChangeArrowheads="1"/>
          </p:cNvPicPr>
          <p:nvPr/>
        </p:nvPicPr>
        <p:blipFill>
          <a:blip r:embed="rId2"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1034630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21857" y="1513573"/>
            <a:ext cx="6386362" cy="3549315"/>
          </a:xfrm>
        </p:spPr>
        <p:txBody>
          <a:bodyPr>
            <a:noAutofit/>
          </a:bodyPr>
          <a:lstStyle/>
          <a:p>
            <a:pPr marL="0" indent="0" algn="ctr">
              <a:buNone/>
            </a:pPr>
            <a:r>
              <a:rPr lang="es-ES_tradnl" sz="3600" dirty="0">
                <a:solidFill>
                  <a:srgbClr val="4C0000"/>
                </a:solidFill>
              </a:rPr>
              <a:t> </a:t>
            </a:r>
            <a:r>
              <a:rPr lang="es-ES_tradnl" sz="3600" dirty="0" smtClean="0">
                <a:solidFill>
                  <a:srgbClr val="4C0000"/>
                </a:solidFill>
              </a:rPr>
              <a:t>¨</a:t>
            </a:r>
            <a:r>
              <a:rPr lang="es-ES_tradnl" sz="3600" dirty="0">
                <a:solidFill>
                  <a:srgbClr val="4C0000"/>
                </a:solidFill>
              </a:rPr>
              <a:t>No conocemos debidamente el valor del poder y la eficacia de la oración. </a:t>
            </a:r>
            <a:r>
              <a:rPr lang="es-ES_tradnl" sz="3600" b="1" i="1" u="sng" dirty="0" smtClean="0">
                <a:solidFill>
                  <a:srgbClr val="4C0000"/>
                </a:solidFill>
              </a:rPr>
              <a:t>La oración </a:t>
            </a:r>
            <a:r>
              <a:rPr lang="es-ES_tradnl" sz="3600" b="1" i="1" u="sng" dirty="0">
                <a:solidFill>
                  <a:srgbClr val="4C0000"/>
                </a:solidFill>
              </a:rPr>
              <a:t>y la fe harán lo que ningún poder en la tierra podrá </a:t>
            </a:r>
            <a:r>
              <a:rPr lang="es-ES_tradnl" sz="3600" b="1" i="1" u="sng" dirty="0" smtClean="0">
                <a:solidFill>
                  <a:srgbClr val="4C0000"/>
                </a:solidFill>
              </a:rPr>
              <a:t>hacer¨</a:t>
            </a:r>
          </a:p>
          <a:p>
            <a:pPr marL="0" indent="0" algn="ctr">
              <a:buNone/>
            </a:pPr>
            <a:r>
              <a:rPr lang="es-ES_tradnl" sz="3600" dirty="0" smtClean="0">
                <a:solidFill>
                  <a:srgbClr val="4C0000"/>
                </a:solidFill>
              </a:rPr>
              <a:t>(</a:t>
            </a:r>
            <a:r>
              <a:rPr lang="es-ES_tradnl" sz="3600" dirty="0">
                <a:solidFill>
                  <a:srgbClr val="4C0000"/>
                </a:solidFill>
              </a:rPr>
              <a:t>MC 403-413).</a:t>
            </a:r>
          </a:p>
          <a:p>
            <a:pPr algn="ctr"/>
            <a:endParaRPr lang="es-ES" sz="3600" dirty="0">
              <a:solidFill>
                <a:srgbClr val="4C0000"/>
              </a:solidFill>
            </a:endParaRPr>
          </a:p>
        </p:txBody>
      </p:sp>
      <p:pic>
        <p:nvPicPr>
          <p:cNvPr id="4" name="Picture 1" descr="C:\Seminarios Pr. Doria\Cópia de 0606210.png"/>
          <p:cNvPicPr>
            <a:picLocks noChangeAspect="1" noChangeArrowheads="1"/>
          </p:cNvPicPr>
          <p:nvPr/>
        </p:nvPicPr>
        <p:blipFill>
          <a:blip r:embed="rId2"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427709623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88524"/>
            <a:ext cx="8229600" cy="1143000"/>
          </a:xfrm>
        </p:spPr>
        <p:txBody>
          <a:bodyPr/>
          <a:lstStyle/>
          <a:p>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Es una Progresión</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1451008" y="1965960"/>
            <a:ext cx="6241983" cy="4525963"/>
          </a:xfrm>
        </p:spPr>
        <p:txBody>
          <a:bodyPr>
            <a:normAutofit/>
          </a:bodyPr>
          <a:lstStyle/>
          <a:p>
            <a:r>
              <a:rPr lang="es-ES_tradnl" sz="2800" dirty="0">
                <a:solidFill>
                  <a:srgbClr val="4C0000"/>
                </a:solidFill>
              </a:rPr>
              <a:t>Solo después de haber hecho una limpieza en nuestra vidas, después de una vida de oración consistente podremos ver el poder de Dios actuando en nuestras vidas. Solo así podremos ver los milagros que necesitamos en nuestras vidas y en nuestras iglesias</a:t>
            </a:r>
          </a:p>
          <a:p>
            <a:endParaRPr lang="es-ES" sz="2800" dirty="0">
              <a:solidFill>
                <a:srgbClr val="4C0000"/>
              </a:solidFill>
            </a:endParaRPr>
          </a:p>
        </p:txBody>
      </p:sp>
    </p:spTree>
    <p:extLst>
      <p:ext uri="{BB962C8B-B14F-4D97-AF65-F5344CB8AC3E}">
        <p14:creationId xmlns:p14="http://schemas.microsoft.com/office/powerpoint/2010/main" val="21993319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540460" y="2949073"/>
            <a:ext cx="6304129" cy="1849521"/>
          </a:xfrm>
          <a:prstGeom prst="rect">
            <a:avLst/>
          </a:prstGeom>
        </p:spPr>
        <p:txBody>
          <a:bodyPr anchor="t">
            <a:normAutofit fontScale="8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marL="742950" indent="-742950">
              <a:buFont typeface="+mj-lt"/>
              <a:buAutoNum type="alphaUcPeriod" startAt="4"/>
            </a:pPr>
            <a:r>
              <a:rPr lang="es-CO" dirty="0">
                <a:gradFill>
                  <a:gsLst>
                    <a:gs pos="0">
                      <a:schemeClr val="tx2">
                        <a:lumMod val="50000"/>
                      </a:schemeClr>
                    </a:gs>
                    <a:gs pos="100000">
                      <a:schemeClr val="tx2">
                        <a:lumMod val="60000"/>
                        <a:lumOff val="40000"/>
                      </a:schemeClr>
                    </a:gs>
                  </a:gsLst>
                  <a:lin ang="5400000" scaled="0"/>
                </a:gradFill>
              </a:rPr>
              <a:t>EL TEMPLO SE CONVIERTE EN UNA CASA DE </a:t>
            </a:r>
            <a:r>
              <a:rPr lang="es-CO" dirty="0" smtClean="0">
                <a:gradFill>
                  <a:gsLst>
                    <a:gs pos="0">
                      <a:schemeClr val="tx2">
                        <a:lumMod val="50000"/>
                      </a:schemeClr>
                    </a:gs>
                    <a:gs pos="100000">
                      <a:schemeClr val="tx2">
                        <a:lumMod val="60000"/>
                        <a:lumOff val="40000"/>
                      </a:schemeClr>
                    </a:gs>
                  </a:gsLst>
                  <a:lin ang="5400000" scaled="0"/>
                </a:gradFill>
              </a:rPr>
              <a:t>ALABANZA</a:t>
            </a:r>
          </a:p>
          <a:p>
            <a:r>
              <a:rPr lang="es-CO" dirty="0" smtClean="0">
                <a:gradFill>
                  <a:gsLst>
                    <a:gs pos="0">
                      <a:schemeClr val="tx2">
                        <a:lumMod val="50000"/>
                      </a:schemeClr>
                    </a:gs>
                    <a:gs pos="100000">
                      <a:schemeClr val="tx2">
                        <a:lumMod val="60000"/>
                        <a:lumOff val="40000"/>
                      </a:schemeClr>
                    </a:gs>
                  </a:gsLst>
                  <a:lin ang="5400000" scaled="0"/>
                </a:gradFill>
              </a:rPr>
              <a:t>                      (Mateo 21:15</a:t>
            </a:r>
            <a:r>
              <a:rPr lang="es-ES_tradnl" dirty="0" smtClean="0">
                <a:gradFill>
                  <a:gsLst>
                    <a:gs pos="0">
                      <a:schemeClr val="tx2">
                        <a:lumMod val="50000"/>
                      </a:schemeClr>
                    </a:gs>
                    <a:gs pos="100000">
                      <a:schemeClr val="tx2">
                        <a:lumMod val="60000"/>
                        <a:lumOff val="40000"/>
                      </a:schemeClr>
                    </a:gs>
                  </a:gsLst>
                  <a:lin ang="5400000" scaled="0"/>
                </a:gradFill>
              </a:rPr>
              <a:t>)</a:t>
            </a:r>
            <a:endParaRPr lang="es-ES" dirty="0">
              <a:gradFill>
                <a:gsLst>
                  <a:gs pos="0">
                    <a:schemeClr val="tx2">
                      <a:lumMod val="50000"/>
                    </a:schemeClr>
                  </a:gs>
                  <a:gs pos="100000">
                    <a:schemeClr val="tx2">
                      <a:lumMod val="60000"/>
                      <a:lumOff val="40000"/>
                    </a:schemeClr>
                  </a:gs>
                </a:gsLst>
                <a:lin ang="5400000" scaled="0"/>
              </a:gradFill>
            </a:endParaRPr>
          </a:p>
        </p:txBody>
      </p:sp>
      <p:pic>
        <p:nvPicPr>
          <p:cNvPr id="5" name="10 Imagen" descr="Bi.png"/>
          <p:cNvPicPr>
            <a:picLocks noChangeAspect="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27140" y="3593432"/>
            <a:ext cx="4396037" cy="326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6248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64449"/>
            <a:ext cx="8229600" cy="1143000"/>
          </a:xfrm>
        </p:spPr>
        <p:txBody>
          <a:bodyPr/>
          <a:lstStyle/>
          <a:p>
            <a:r>
              <a:rPr lang="es-ES" sz="5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El Anhelo de Dios</a:t>
            </a:r>
            <a:endParaRPr lang="es-E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1366024" y="2570355"/>
            <a:ext cx="6411951" cy="3317489"/>
          </a:xfrm>
        </p:spPr>
        <p:txBody>
          <a:bodyPr>
            <a:normAutofit fontScale="92500" lnSpcReduction="20000"/>
          </a:bodyPr>
          <a:lstStyle/>
          <a:p>
            <a:pPr marL="0" indent="0" algn="ctr">
              <a:buNone/>
            </a:pPr>
            <a:r>
              <a:rPr lang="es-ES_tradnl" sz="5400" dirty="0">
                <a:solidFill>
                  <a:srgbClr val="4C0000"/>
                </a:solidFill>
              </a:rPr>
              <a:t>Dios anhela ver el corazón de sus </a:t>
            </a:r>
            <a:r>
              <a:rPr lang="es-ES_tradnl" sz="5400" dirty="0" smtClean="0">
                <a:solidFill>
                  <a:srgbClr val="4C0000"/>
                </a:solidFill>
              </a:rPr>
              <a:t>ancianos transformado </a:t>
            </a:r>
            <a:r>
              <a:rPr lang="es-ES_tradnl" sz="5400" dirty="0">
                <a:solidFill>
                  <a:srgbClr val="4C0000"/>
                </a:solidFill>
              </a:rPr>
              <a:t>en casa de </a:t>
            </a:r>
            <a:r>
              <a:rPr lang="es-ES_tradnl" sz="5400" dirty="0" smtClean="0">
                <a:solidFill>
                  <a:srgbClr val="4C0000"/>
                </a:solidFill>
              </a:rPr>
              <a:t>oración</a:t>
            </a:r>
            <a:endParaRPr lang="es-ES" sz="5400" dirty="0">
              <a:solidFill>
                <a:srgbClr val="4C0000"/>
              </a:solidFill>
            </a:endParaRPr>
          </a:p>
        </p:txBody>
      </p:sp>
    </p:spTree>
    <p:extLst>
      <p:ext uri="{BB962C8B-B14F-4D97-AF65-F5344CB8AC3E}">
        <p14:creationId xmlns:p14="http://schemas.microsoft.com/office/powerpoint/2010/main" val="376793449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31482" y="1475072"/>
            <a:ext cx="6020602" cy="4107581"/>
          </a:xfrm>
        </p:spPr>
        <p:txBody>
          <a:bodyPr>
            <a:normAutofit/>
          </a:bodyPr>
          <a:lstStyle/>
          <a:p>
            <a:r>
              <a:rPr lang="es-ES_tradnl" sz="2800" dirty="0">
                <a:solidFill>
                  <a:srgbClr val="4C0000"/>
                </a:solidFill>
              </a:rPr>
              <a:t>La Biblia dice que los impíos se niegan a dar alabanzas a Dios</a:t>
            </a:r>
          </a:p>
          <a:p>
            <a:pPr marL="0" indent="0" algn="ctr">
              <a:buNone/>
            </a:pPr>
            <a:r>
              <a:rPr lang="es-ES" sz="2800" dirty="0">
                <a:solidFill>
                  <a:srgbClr val="4C0000"/>
                </a:solidFill>
              </a:rPr>
              <a:t>Romanos 1:21Reina-Valera 1960 </a:t>
            </a:r>
            <a:endParaRPr lang="es-ES_tradnl" sz="2800" dirty="0">
              <a:solidFill>
                <a:srgbClr val="4C0000"/>
              </a:solidFill>
            </a:endParaRPr>
          </a:p>
          <a:p>
            <a:pPr marL="0" indent="0" algn="ctr">
              <a:buNone/>
            </a:pPr>
            <a:r>
              <a:rPr lang="es-ES" sz="2800" b="1" dirty="0">
                <a:solidFill>
                  <a:srgbClr val="4C0000"/>
                </a:solidFill>
              </a:rPr>
              <a:t>21 </a:t>
            </a:r>
            <a:r>
              <a:rPr lang="es-ES" sz="2800" dirty="0">
                <a:solidFill>
                  <a:srgbClr val="4C0000"/>
                </a:solidFill>
              </a:rPr>
              <a:t>Pues habiendo conocido a Dios, no le glorificaron como a Dios, ni le dieron gracias, sino que se envanecieron en sus razonamientos, y su necio corazón fue entenebrecido.</a:t>
            </a:r>
            <a:endParaRPr lang="es-ES_tradnl" sz="2800" dirty="0">
              <a:solidFill>
                <a:srgbClr val="4C0000"/>
              </a:solidFill>
            </a:endParaRPr>
          </a:p>
          <a:p>
            <a:pPr marL="0" indent="0">
              <a:buNone/>
            </a:pPr>
            <a:endParaRPr lang="es-ES_tradnl" sz="2800" dirty="0">
              <a:solidFill>
                <a:srgbClr val="4C0000"/>
              </a:solidFill>
            </a:endParaRPr>
          </a:p>
          <a:p>
            <a:endParaRPr lang="es-ES" sz="2800" dirty="0">
              <a:solidFill>
                <a:srgbClr val="4C0000"/>
              </a:solidFill>
            </a:endParaRPr>
          </a:p>
        </p:txBody>
      </p:sp>
      <p:pic>
        <p:nvPicPr>
          <p:cNvPr id="4" name="10 Imagen" descr="Bi.png"/>
          <p:cNvPicPr>
            <a:picLocks noChangeAspect="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4610" y="4014186"/>
            <a:ext cx="3829453" cy="284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23727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07971" y="1436570"/>
            <a:ext cx="6405613" cy="4525963"/>
          </a:xfrm>
        </p:spPr>
        <p:txBody>
          <a:bodyPr>
            <a:normAutofit lnSpcReduction="10000"/>
          </a:bodyPr>
          <a:lstStyle/>
          <a:p>
            <a:r>
              <a:rPr lang="es-ES" sz="2800" dirty="0">
                <a:solidFill>
                  <a:srgbClr val="4C0000"/>
                </a:solidFill>
              </a:rPr>
              <a:t>Pero el pueblo de Dios tiene que ser un pueblo de alabanza.</a:t>
            </a:r>
            <a:endParaRPr lang="es-ES_tradnl" sz="2800" dirty="0">
              <a:solidFill>
                <a:srgbClr val="4C0000"/>
              </a:solidFill>
            </a:endParaRPr>
          </a:p>
          <a:p>
            <a:r>
              <a:rPr lang="es-ES" sz="2800" dirty="0">
                <a:solidFill>
                  <a:srgbClr val="4C0000"/>
                </a:solidFill>
              </a:rPr>
              <a:t>Cuando uno ve el poder de Dios en acción. Cuando uno ve la mano de Dios moviéndose poderosamente a favor de nosotros  no puede hacer otra cosa que alabar, agradecer, con nuestra voz, con el alma, con nuestro ser entero</a:t>
            </a:r>
            <a:endParaRPr lang="es-ES_tradnl" sz="2800" dirty="0">
              <a:solidFill>
                <a:srgbClr val="4C0000"/>
              </a:solidFill>
            </a:endParaRPr>
          </a:p>
          <a:p>
            <a:r>
              <a:rPr lang="es-ES" sz="2800" dirty="0">
                <a:solidFill>
                  <a:srgbClr val="4C0000"/>
                </a:solidFill>
              </a:rPr>
              <a:t>La alabanza es el mandamiento mas dinámico de la escritura</a:t>
            </a:r>
            <a:endParaRPr lang="es-ES_tradnl" sz="2800" dirty="0">
              <a:solidFill>
                <a:srgbClr val="4C0000"/>
              </a:solidFill>
            </a:endParaRPr>
          </a:p>
          <a:p>
            <a:endParaRPr lang="es-ES" sz="2800" dirty="0">
              <a:solidFill>
                <a:srgbClr val="4C0000"/>
              </a:solidFill>
            </a:endParaRPr>
          </a:p>
        </p:txBody>
      </p:sp>
    </p:spTree>
    <p:extLst>
      <p:ext uri="{BB962C8B-B14F-4D97-AF65-F5344CB8AC3E}">
        <p14:creationId xmlns:p14="http://schemas.microsoft.com/office/powerpoint/2010/main" val="144731973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0 Imagen" descr="Bi.png"/>
          <p:cNvPicPr>
            <a:picLocks noChangeAspect="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4610" y="3593432"/>
            <a:ext cx="4396037" cy="326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1530416" y="1600200"/>
            <a:ext cx="6371925" cy="4525963"/>
          </a:xfrm>
        </p:spPr>
        <p:txBody>
          <a:bodyPr>
            <a:normAutofit/>
          </a:bodyPr>
          <a:lstStyle/>
          <a:p>
            <a:pPr marL="0" indent="0">
              <a:buNone/>
            </a:pPr>
            <a:r>
              <a:rPr lang="es-ES" sz="5400" b="1" dirty="0">
                <a:solidFill>
                  <a:schemeClr val="accent5">
                    <a:lumMod val="75000"/>
                  </a:schemeClr>
                </a:solidFill>
              </a:rPr>
              <a:t>Salmos 134:</a:t>
            </a:r>
            <a:r>
              <a:rPr lang="es-ES" sz="5400" b="1" dirty="0" smtClean="0">
                <a:solidFill>
                  <a:schemeClr val="accent5">
                    <a:lumMod val="75000"/>
                  </a:schemeClr>
                </a:solidFill>
              </a:rPr>
              <a:t>2</a:t>
            </a:r>
            <a:endParaRPr lang="es-ES_tradnl" sz="5400" b="1" dirty="0">
              <a:solidFill>
                <a:schemeClr val="accent5">
                  <a:lumMod val="75000"/>
                </a:schemeClr>
              </a:solidFill>
            </a:endParaRPr>
          </a:p>
          <a:p>
            <a:pPr marL="0" indent="0">
              <a:buNone/>
            </a:pPr>
            <a:r>
              <a:rPr lang="es-ES" sz="5400" i="1" dirty="0" smtClean="0">
                <a:solidFill>
                  <a:srgbClr val="4C0000"/>
                </a:solidFill>
              </a:rPr>
              <a:t>Alzad </a:t>
            </a:r>
            <a:r>
              <a:rPr lang="es-ES" sz="5400" i="1" dirty="0">
                <a:solidFill>
                  <a:srgbClr val="4C0000"/>
                </a:solidFill>
              </a:rPr>
              <a:t>vuestras manos al santuario,</a:t>
            </a:r>
            <a:endParaRPr lang="es-ES_tradnl" sz="5400" i="1" dirty="0">
              <a:solidFill>
                <a:srgbClr val="4C0000"/>
              </a:solidFill>
            </a:endParaRPr>
          </a:p>
          <a:p>
            <a:pPr marL="0" indent="0">
              <a:buNone/>
            </a:pPr>
            <a:r>
              <a:rPr lang="es-ES" sz="5400" i="1" dirty="0">
                <a:solidFill>
                  <a:srgbClr val="4C0000"/>
                </a:solidFill>
              </a:rPr>
              <a:t>Y bendecid a Jehová</a:t>
            </a:r>
            <a:r>
              <a:rPr lang="es-ES" sz="5400" i="1" dirty="0" smtClean="0">
                <a:solidFill>
                  <a:srgbClr val="4C0000"/>
                </a:solidFill>
              </a:rPr>
              <a:t>.</a:t>
            </a:r>
            <a:endParaRPr lang="es-ES" sz="5400" i="1" dirty="0">
              <a:solidFill>
                <a:srgbClr val="4C0000"/>
              </a:solidFill>
            </a:endParaRPr>
          </a:p>
        </p:txBody>
      </p:sp>
    </p:spTree>
    <p:extLst>
      <p:ext uri="{BB962C8B-B14F-4D97-AF65-F5344CB8AC3E}">
        <p14:creationId xmlns:p14="http://schemas.microsoft.com/office/powerpoint/2010/main" val="337244884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35780" y="2187341"/>
            <a:ext cx="6877251" cy="3145055"/>
          </a:xfrm>
        </p:spPr>
        <p:txBody>
          <a:bodyPr>
            <a:normAutofit/>
          </a:bodyPr>
          <a:lstStyle/>
          <a:p>
            <a:r>
              <a:rPr lang="es-ES" dirty="0" smtClean="0">
                <a:solidFill>
                  <a:srgbClr val="4C0000"/>
                </a:solidFill>
              </a:rPr>
              <a:t>Dios </a:t>
            </a:r>
            <a:r>
              <a:rPr lang="es-ES" dirty="0">
                <a:solidFill>
                  <a:srgbClr val="4C0000"/>
                </a:solidFill>
              </a:rPr>
              <a:t>espera la gratitud de parte de sus hijos. Recuerden los 10 leprosos que fueron sanados, solo uno regresó pero Jesús preguntó por los otros 9. Ese que regresó seguro recibió más que los otros</a:t>
            </a:r>
            <a:r>
              <a:rPr lang="es-ES" dirty="0" smtClean="0">
                <a:solidFill>
                  <a:srgbClr val="4C0000"/>
                </a:solidFill>
              </a:rPr>
              <a:t>.</a:t>
            </a:r>
            <a:endParaRPr lang="es-ES" dirty="0">
              <a:solidFill>
                <a:srgbClr val="4C0000"/>
              </a:solidFill>
            </a:endParaRPr>
          </a:p>
        </p:txBody>
      </p:sp>
      <p:pic>
        <p:nvPicPr>
          <p:cNvPr id="4" name="10 Imagen" descr="Bi.png"/>
          <p:cNvPicPr>
            <a:picLocks noChangeAspect="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4611" y="4395406"/>
            <a:ext cx="3316106" cy="246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93335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59845" y="1600201"/>
            <a:ext cx="6877251" cy="3597442"/>
          </a:xfrm>
        </p:spPr>
        <p:txBody>
          <a:bodyPr>
            <a:noAutofit/>
          </a:bodyPr>
          <a:lstStyle/>
          <a:p>
            <a:r>
              <a:rPr lang="es-ES" dirty="0" smtClean="0">
                <a:solidFill>
                  <a:srgbClr val="4C0000"/>
                </a:solidFill>
              </a:rPr>
              <a:t>El </a:t>
            </a:r>
            <a:r>
              <a:rPr lang="es-ES" dirty="0">
                <a:solidFill>
                  <a:srgbClr val="4C0000"/>
                </a:solidFill>
              </a:rPr>
              <a:t>ciclo de las bendiciones es maravilloso:</a:t>
            </a:r>
            <a:endParaRPr lang="es-ES_tradnl" dirty="0">
              <a:solidFill>
                <a:srgbClr val="4C0000"/>
              </a:solidFill>
            </a:endParaRPr>
          </a:p>
          <a:p>
            <a:r>
              <a:rPr lang="es-ES" dirty="0">
                <a:solidFill>
                  <a:srgbClr val="4C0000"/>
                </a:solidFill>
              </a:rPr>
              <a:t>Tu pides, Dios da, tu agradeces, Dios derrama mucho más. Nosotros no completamos el ciclo y nos privamos de las mejores bendiciones del cielo.</a:t>
            </a:r>
            <a:endParaRPr lang="es-ES_tradnl" dirty="0">
              <a:solidFill>
                <a:srgbClr val="4C0000"/>
              </a:solidFill>
            </a:endParaRPr>
          </a:p>
          <a:p>
            <a:pPr marL="0" indent="0">
              <a:buNone/>
            </a:pPr>
            <a:endParaRPr lang="es-ES_tradnl" dirty="0">
              <a:solidFill>
                <a:srgbClr val="4C0000"/>
              </a:solidFill>
            </a:endParaRPr>
          </a:p>
          <a:p>
            <a:endParaRPr lang="es-ES" dirty="0">
              <a:solidFill>
                <a:srgbClr val="4C0000"/>
              </a:solidFill>
            </a:endParaRPr>
          </a:p>
        </p:txBody>
      </p:sp>
    </p:spTree>
    <p:extLst>
      <p:ext uri="{BB962C8B-B14F-4D97-AF65-F5344CB8AC3E}">
        <p14:creationId xmlns:p14="http://schemas.microsoft.com/office/powerpoint/2010/main" val="110956812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9903" y="842528"/>
            <a:ext cx="6809873" cy="1143000"/>
          </a:xfrm>
        </p:spPr>
        <p:txBody>
          <a:bodyPr/>
          <a:lstStyle/>
          <a:p>
            <a:pPr algn="l"/>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El fin está Cerca</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1029903" y="1724711"/>
            <a:ext cx="7454766" cy="3990289"/>
          </a:xfrm>
        </p:spPr>
        <p:txBody>
          <a:bodyPr>
            <a:normAutofit fontScale="70000" lnSpcReduction="20000"/>
          </a:bodyPr>
          <a:lstStyle/>
          <a:p>
            <a:r>
              <a:rPr lang="es-ES" dirty="0">
                <a:solidFill>
                  <a:srgbClr val="4C0000"/>
                </a:solidFill>
              </a:rPr>
              <a:t>Pienso que hoy mas que nunca </a:t>
            </a:r>
            <a:r>
              <a:rPr lang="es-ES" dirty="0" smtClean="0">
                <a:solidFill>
                  <a:srgbClr val="4C0000"/>
                </a:solidFill>
              </a:rPr>
              <a:t>debiéramos </a:t>
            </a:r>
            <a:r>
              <a:rPr lang="es-ES" dirty="0">
                <a:solidFill>
                  <a:srgbClr val="4C0000"/>
                </a:solidFill>
              </a:rPr>
              <a:t>ver este desarrollo, esta progresión en nuestras vidas individuales y en la </a:t>
            </a:r>
            <a:r>
              <a:rPr lang="es-ES" dirty="0" smtClean="0">
                <a:solidFill>
                  <a:srgbClr val="4C0000"/>
                </a:solidFill>
              </a:rPr>
              <a:t>iglesia</a:t>
            </a:r>
          </a:p>
          <a:p>
            <a:pPr lvl="8"/>
            <a:endParaRPr lang="es-ES_tradnl" dirty="0">
              <a:solidFill>
                <a:srgbClr val="4C0000"/>
              </a:solidFill>
            </a:endParaRPr>
          </a:p>
          <a:p>
            <a:pPr marL="0" indent="0">
              <a:buNone/>
            </a:pPr>
            <a:r>
              <a:rPr lang="es-ES" sz="3800" dirty="0" smtClean="0">
                <a:solidFill>
                  <a:srgbClr val="4C0000"/>
                </a:solidFill>
              </a:rPr>
              <a:t>La </a:t>
            </a:r>
            <a:r>
              <a:rPr lang="es-ES" sz="3800" dirty="0">
                <a:solidFill>
                  <a:srgbClr val="4C0000"/>
                </a:solidFill>
              </a:rPr>
              <a:t>trasgresión casi ha llegado a su límite máximo. La confusión llena el mundo, y pronto ha de venir sobre los seres humanos un gran terror. El fin está muy cerca. Nosotros, que conocemos la verdad, hemos de prepararnos para lo que pronto ha de irrumpir sobre el mundo como una sorpresa agobiadora</a:t>
            </a:r>
            <a:r>
              <a:rPr lang="es-ES" sz="3800" dirty="0" smtClean="0">
                <a:solidFill>
                  <a:srgbClr val="4C0000"/>
                </a:solidFill>
              </a:rPr>
              <a:t>.</a:t>
            </a:r>
          </a:p>
          <a:p>
            <a:pPr marL="0" indent="0">
              <a:buNone/>
            </a:pPr>
            <a:r>
              <a:rPr lang="es-ES" sz="3800" dirty="0" smtClean="0">
                <a:solidFill>
                  <a:srgbClr val="4C0000"/>
                </a:solidFill>
              </a:rPr>
              <a:t>Servicio </a:t>
            </a:r>
            <a:r>
              <a:rPr lang="es-ES" sz="3800" dirty="0">
                <a:solidFill>
                  <a:srgbClr val="4C0000"/>
                </a:solidFill>
              </a:rPr>
              <a:t>Cristiano Eficaz, 65, </a:t>
            </a:r>
            <a:r>
              <a:rPr lang="es-ES" sz="3800" dirty="0" smtClean="0">
                <a:solidFill>
                  <a:srgbClr val="4C0000"/>
                </a:solidFill>
              </a:rPr>
              <a:t>66</a:t>
            </a:r>
            <a:endParaRPr lang="es-ES_tradnl" sz="3800" dirty="0">
              <a:solidFill>
                <a:srgbClr val="4C0000"/>
              </a:solidFill>
            </a:endParaRPr>
          </a:p>
        </p:txBody>
      </p:sp>
      <p:pic>
        <p:nvPicPr>
          <p:cNvPr id="4" name="Picture 1" descr="C:\Seminarios Pr. Doria\Cópia de 0606210.png"/>
          <p:cNvPicPr>
            <a:picLocks noChangeAspect="1" noChangeArrowheads="1"/>
          </p:cNvPicPr>
          <p:nvPr/>
        </p:nvPicPr>
        <p:blipFill>
          <a:blip r:embed="rId2"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356702656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5406" y="678582"/>
            <a:ext cx="6010977" cy="1143000"/>
          </a:xfrm>
        </p:spPr>
        <p:txBody>
          <a:bodyPr/>
          <a:lstStyle/>
          <a:p>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Cristo Viene</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1366787" y="1821582"/>
            <a:ext cx="6410426" cy="4049830"/>
          </a:xfrm>
        </p:spPr>
        <p:txBody>
          <a:bodyPr>
            <a:normAutofit/>
          </a:bodyPr>
          <a:lstStyle/>
          <a:p>
            <a:pPr marL="0" indent="0">
              <a:buNone/>
            </a:pPr>
            <a:r>
              <a:rPr lang="es-ES" sz="2800" dirty="0" smtClean="0">
                <a:solidFill>
                  <a:srgbClr val="4C0000"/>
                </a:solidFill>
              </a:rPr>
              <a:t>El </a:t>
            </a:r>
            <a:r>
              <a:rPr lang="es-ES" sz="2800" dirty="0">
                <a:solidFill>
                  <a:srgbClr val="4C0000"/>
                </a:solidFill>
              </a:rPr>
              <a:t>Señor está por venir. Oímos los pasos de un Dios que se aproxima para castigar al mundo por su iniquidad. Debemos prepararle el camino desempeñando nuestra parte en la preparación de un pueblo para este gran día</a:t>
            </a:r>
            <a:r>
              <a:rPr lang="es-ES" sz="2800" dirty="0" smtClean="0">
                <a:solidFill>
                  <a:srgbClr val="4C0000"/>
                </a:solidFill>
              </a:rPr>
              <a:t>.</a:t>
            </a:r>
          </a:p>
          <a:p>
            <a:pPr marL="0" indent="0">
              <a:buNone/>
            </a:pPr>
            <a:r>
              <a:rPr lang="es-ES" sz="2800" dirty="0" err="1" smtClean="0">
                <a:solidFill>
                  <a:srgbClr val="4C0000"/>
                </a:solidFill>
              </a:rPr>
              <a:t>The</a:t>
            </a:r>
            <a:r>
              <a:rPr lang="es-ES" sz="2800" dirty="0" smtClean="0">
                <a:solidFill>
                  <a:srgbClr val="4C0000"/>
                </a:solidFill>
              </a:rPr>
              <a:t> </a:t>
            </a:r>
            <a:r>
              <a:rPr lang="es-ES" sz="2800" dirty="0">
                <a:solidFill>
                  <a:srgbClr val="4C0000"/>
                </a:solidFill>
              </a:rPr>
              <a:t>Review and Herald, 12 de noviembre de </a:t>
            </a:r>
            <a:r>
              <a:rPr lang="es-ES" sz="2800" dirty="0" smtClean="0">
                <a:solidFill>
                  <a:srgbClr val="4C0000"/>
                </a:solidFill>
              </a:rPr>
              <a:t>1914</a:t>
            </a:r>
            <a:endParaRPr lang="es-ES" sz="2800" dirty="0">
              <a:solidFill>
                <a:srgbClr val="4C0000"/>
              </a:solidFill>
            </a:endParaRPr>
          </a:p>
        </p:txBody>
      </p:sp>
    </p:spTree>
    <p:extLst>
      <p:ext uri="{BB962C8B-B14F-4D97-AF65-F5344CB8AC3E}">
        <p14:creationId xmlns:p14="http://schemas.microsoft.com/office/powerpoint/2010/main" val="297473669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941" y="1172194"/>
            <a:ext cx="8229600" cy="1143000"/>
          </a:xfrm>
        </p:spPr>
        <p:txBody>
          <a:bodyPr/>
          <a:lstStyle/>
          <a:p>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Tu eres el otro Templo</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1376412" y="2300438"/>
            <a:ext cx="6776185" cy="3825725"/>
          </a:xfrm>
        </p:spPr>
        <p:txBody>
          <a:bodyPr>
            <a:noAutofit/>
          </a:bodyPr>
          <a:lstStyle/>
          <a:p>
            <a:pPr marL="0" indent="0">
              <a:buNone/>
            </a:pPr>
            <a:r>
              <a:rPr lang="es-ES" sz="2800" dirty="0" smtClean="0">
                <a:solidFill>
                  <a:srgbClr val="4C0000"/>
                </a:solidFill>
              </a:rPr>
              <a:t>Jesús lo está esperando a usted para orar:</a:t>
            </a:r>
          </a:p>
          <a:p>
            <a:pPr marL="0" indent="0">
              <a:buNone/>
            </a:pPr>
            <a:r>
              <a:rPr lang="es-ES" sz="2800" dirty="0" smtClean="0">
                <a:solidFill>
                  <a:srgbClr val="4C0000"/>
                </a:solidFill>
              </a:rPr>
              <a:t>Señor, haz de mi templo, de mi iglesia, de mi hogar, de mi matrimonio, una casa de pureza, de oración , de poder, y de alabanza perfeccionada, para tu gloria. El está listo para empezar esa progresión en su templo ya mismo.</a:t>
            </a:r>
          </a:p>
          <a:p>
            <a:pPr marL="0" indent="0">
              <a:buNone/>
            </a:pPr>
            <a:r>
              <a:rPr lang="es-ES" sz="2800" dirty="0" smtClean="0">
                <a:solidFill>
                  <a:srgbClr val="4C0000"/>
                </a:solidFill>
              </a:rPr>
              <a:t> ¿Esta usted listo?</a:t>
            </a:r>
            <a:endParaRPr lang="es-ES_tradnl" sz="2800" dirty="0" smtClean="0">
              <a:solidFill>
                <a:srgbClr val="4C0000"/>
              </a:solidFill>
            </a:endParaRPr>
          </a:p>
          <a:p>
            <a:pPr marL="0" indent="0">
              <a:buNone/>
            </a:pPr>
            <a:r>
              <a:rPr lang="es-ES_tradnl" sz="2800" dirty="0">
                <a:solidFill>
                  <a:srgbClr val="4C0000"/>
                </a:solidFill>
              </a:rPr>
              <a:t> </a:t>
            </a:r>
          </a:p>
          <a:p>
            <a:endParaRPr lang="es-ES" sz="2800" dirty="0">
              <a:solidFill>
                <a:srgbClr val="4C0000"/>
              </a:solidFill>
            </a:endParaRPr>
          </a:p>
        </p:txBody>
      </p:sp>
    </p:spTree>
    <p:extLst>
      <p:ext uri="{BB962C8B-B14F-4D97-AF65-F5344CB8AC3E}">
        <p14:creationId xmlns:p14="http://schemas.microsoft.com/office/powerpoint/2010/main" val="11032428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31838"/>
            <a:ext cx="8229600" cy="1143000"/>
          </a:xfrm>
        </p:spPr>
        <p:txBody>
          <a:bodyPr/>
          <a:lstStyle/>
          <a:p>
            <a:r>
              <a:rPr lang="es-ES" sz="6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El Anhelo de Dios</a:t>
            </a:r>
            <a:endParaRPr lang="es-ES"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457200" y="2180063"/>
            <a:ext cx="8229600" cy="3562815"/>
          </a:xfrm>
        </p:spPr>
        <p:txBody>
          <a:bodyPr>
            <a:noAutofit/>
          </a:bodyPr>
          <a:lstStyle/>
          <a:p>
            <a:pPr marL="0" indent="0" algn="ctr">
              <a:buNone/>
            </a:pPr>
            <a:r>
              <a:rPr lang="es-ES_tradnl" sz="13800" dirty="0" smtClean="0">
                <a:solidFill>
                  <a:srgbClr val="4C0000"/>
                </a:solidFill>
              </a:rPr>
              <a:t>¿</a:t>
            </a:r>
            <a:r>
              <a:rPr lang="es-ES_tradnl" sz="13800" dirty="0">
                <a:solidFill>
                  <a:srgbClr val="4C0000"/>
                </a:solidFill>
              </a:rPr>
              <a:t>Por qué? </a:t>
            </a:r>
            <a:endParaRPr lang="es-ES_tradnl" sz="13800" dirty="0" smtClean="0">
              <a:solidFill>
                <a:srgbClr val="4C0000"/>
              </a:solidFill>
            </a:endParaRPr>
          </a:p>
          <a:p>
            <a:pPr marL="0" indent="0" algn="ctr">
              <a:buNone/>
            </a:pPr>
            <a:r>
              <a:rPr lang="es-ES_tradnl" sz="13800" dirty="0" smtClean="0">
                <a:solidFill>
                  <a:srgbClr val="4C0000"/>
                </a:solidFill>
              </a:rPr>
              <a:t> </a:t>
            </a:r>
            <a:endParaRPr lang="es-ES" sz="13800" dirty="0">
              <a:solidFill>
                <a:srgbClr val="4C0000"/>
              </a:solidFill>
            </a:endParaRPr>
          </a:p>
        </p:txBody>
      </p:sp>
    </p:spTree>
    <p:extLst>
      <p:ext uri="{BB962C8B-B14F-4D97-AF65-F5344CB8AC3E}">
        <p14:creationId xmlns:p14="http://schemas.microsoft.com/office/powerpoint/2010/main" val="37679344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31838"/>
            <a:ext cx="8229600" cy="1143000"/>
          </a:xfrm>
        </p:spPr>
        <p:txBody>
          <a:bodyPr/>
          <a:lstStyle/>
          <a:p>
            <a:r>
              <a:rPr lang="es-ES" sz="6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El Anhelo de Dios</a:t>
            </a:r>
            <a:endParaRPr lang="es-ES"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457200" y="2180063"/>
            <a:ext cx="8229600" cy="3562815"/>
          </a:xfrm>
        </p:spPr>
        <p:txBody>
          <a:bodyPr>
            <a:normAutofit/>
          </a:bodyPr>
          <a:lstStyle/>
          <a:p>
            <a:pPr marL="0" indent="0" algn="ctr">
              <a:buNone/>
            </a:pPr>
            <a:r>
              <a:rPr lang="es-ES_tradnl" sz="5400" dirty="0" smtClean="0">
                <a:solidFill>
                  <a:srgbClr val="4C0000"/>
                </a:solidFill>
              </a:rPr>
              <a:t>Porque </a:t>
            </a:r>
            <a:r>
              <a:rPr lang="es-ES_tradnl" sz="5400" dirty="0">
                <a:solidFill>
                  <a:srgbClr val="4C0000"/>
                </a:solidFill>
              </a:rPr>
              <a:t>el desea hacer muchas cosas en </a:t>
            </a:r>
            <a:r>
              <a:rPr lang="es-ES_tradnl" sz="5400" dirty="0" smtClean="0">
                <a:solidFill>
                  <a:srgbClr val="4C0000"/>
                </a:solidFill>
              </a:rPr>
              <a:t>usted y </a:t>
            </a:r>
            <a:r>
              <a:rPr lang="es-ES_tradnl" sz="5400" dirty="0">
                <a:solidFill>
                  <a:srgbClr val="4C0000"/>
                </a:solidFill>
              </a:rPr>
              <a:t>por medio de usted. </a:t>
            </a:r>
            <a:endParaRPr lang="es-ES" sz="5400" dirty="0">
              <a:solidFill>
                <a:srgbClr val="4C0000"/>
              </a:solidFill>
            </a:endParaRPr>
          </a:p>
        </p:txBody>
      </p:sp>
    </p:spTree>
    <p:extLst>
      <p:ext uri="{BB962C8B-B14F-4D97-AF65-F5344CB8AC3E}">
        <p14:creationId xmlns:p14="http://schemas.microsoft.com/office/powerpoint/2010/main" val="4516288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El Anhelo de Dios</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1159727" y="1445516"/>
            <a:ext cx="6490010" cy="4525963"/>
          </a:xfrm>
        </p:spPr>
        <p:txBody>
          <a:bodyPr>
            <a:normAutofit/>
          </a:bodyPr>
          <a:lstStyle/>
          <a:p>
            <a:pPr marL="0" indent="0" algn="ctr">
              <a:buNone/>
            </a:pPr>
            <a:r>
              <a:rPr lang="es-ES_tradnl" sz="4400" dirty="0" smtClean="0">
                <a:solidFill>
                  <a:srgbClr val="4C0000"/>
                </a:solidFill>
              </a:rPr>
              <a:t>Por </a:t>
            </a:r>
            <a:r>
              <a:rPr lang="es-ES_tradnl" sz="4400" dirty="0">
                <a:solidFill>
                  <a:srgbClr val="4C0000"/>
                </a:solidFill>
              </a:rPr>
              <a:t>tanto, </a:t>
            </a:r>
            <a:r>
              <a:rPr lang="es-ES_tradnl" sz="4400" b="1" i="1" u="sng" dirty="0">
                <a:solidFill>
                  <a:srgbClr val="4C0000"/>
                </a:solidFill>
              </a:rPr>
              <a:t>cuando empiece a orar, dentro de usted irá ocurriendo un progreso dado por Dios</a:t>
            </a:r>
            <a:r>
              <a:rPr lang="es-ES_tradnl" sz="4400" dirty="0" smtClean="0">
                <a:solidFill>
                  <a:srgbClr val="4C0000"/>
                </a:solidFill>
              </a:rPr>
              <a:t>.</a:t>
            </a:r>
          </a:p>
          <a:p>
            <a:pPr marL="0" indent="0" algn="ctr">
              <a:buNone/>
            </a:pPr>
            <a:r>
              <a:rPr lang="es-ES_tradnl" sz="4400" dirty="0" smtClean="0">
                <a:solidFill>
                  <a:srgbClr val="4C0000"/>
                </a:solidFill>
              </a:rPr>
              <a:t> </a:t>
            </a:r>
            <a:r>
              <a:rPr lang="es-ES_tradnl" sz="4400" dirty="0">
                <a:solidFill>
                  <a:srgbClr val="4C0000"/>
                </a:solidFill>
              </a:rPr>
              <a:t>Permítame explicarle lo que quiero decir.</a:t>
            </a:r>
          </a:p>
          <a:p>
            <a:pPr algn="ctr"/>
            <a:endParaRPr lang="es-ES" sz="4400" dirty="0">
              <a:solidFill>
                <a:srgbClr val="4C0000"/>
              </a:solidFill>
            </a:endParaRPr>
          </a:p>
        </p:txBody>
      </p:sp>
    </p:spTree>
    <p:extLst>
      <p:ext uri="{BB962C8B-B14F-4D97-AF65-F5344CB8AC3E}">
        <p14:creationId xmlns:p14="http://schemas.microsoft.com/office/powerpoint/2010/main" val="37679344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46138"/>
            <a:ext cx="8229600" cy="1143000"/>
          </a:xfrm>
        </p:spPr>
        <p:txBody>
          <a:bodyPr/>
          <a:lstStyle/>
          <a:p>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Incidente en el templo</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1354873" y="2023946"/>
            <a:ext cx="6434254" cy="3618571"/>
          </a:xfrm>
        </p:spPr>
        <p:txBody>
          <a:bodyPr>
            <a:noAutofit/>
          </a:bodyPr>
          <a:lstStyle/>
          <a:p>
            <a:pPr marL="0" indent="0" algn="ctr">
              <a:buNone/>
            </a:pPr>
            <a:r>
              <a:rPr lang="es-ES" sz="2800" dirty="0">
                <a:solidFill>
                  <a:srgbClr val="4C0000"/>
                </a:solidFill>
              </a:rPr>
              <a:t>En ocasión de la Pascua, se ofrecía gran número de sacrificios, y las ventas realizadas en el templo eran muy cuantiosas. </a:t>
            </a:r>
            <a:r>
              <a:rPr lang="es-ES" sz="2800" b="1" i="1" u="sng" dirty="0">
                <a:solidFill>
                  <a:srgbClr val="4C0000"/>
                </a:solidFill>
              </a:rPr>
              <a:t>La confusión consiguiente daba la impresión de una ruidosa feria de ganado, más bien que del sagrado templo de Dios. </a:t>
            </a:r>
            <a:endParaRPr lang="es-ES" sz="2800" b="1" i="1" u="sng" dirty="0" smtClean="0">
              <a:solidFill>
                <a:srgbClr val="4C0000"/>
              </a:solidFill>
            </a:endParaRPr>
          </a:p>
          <a:p>
            <a:pPr marL="0" indent="0" algn="ctr">
              <a:buNone/>
            </a:pPr>
            <a:r>
              <a:rPr lang="es-ES" sz="2800" dirty="0" smtClean="0">
                <a:solidFill>
                  <a:srgbClr val="4C0000"/>
                </a:solidFill>
              </a:rPr>
              <a:t> </a:t>
            </a:r>
            <a:r>
              <a:rPr lang="es-ES" sz="2800" dirty="0">
                <a:solidFill>
                  <a:srgbClr val="4C0000"/>
                </a:solidFill>
              </a:rPr>
              <a:t>DTG 129.2</a:t>
            </a:r>
            <a:endParaRPr lang="es-ES_tradnl" sz="2800" dirty="0">
              <a:solidFill>
                <a:srgbClr val="4C0000"/>
              </a:solidFill>
            </a:endParaRPr>
          </a:p>
          <a:p>
            <a:pPr algn="ctr"/>
            <a:endParaRPr lang="es-ES" sz="2800" dirty="0">
              <a:solidFill>
                <a:srgbClr val="4C0000"/>
              </a:solidFill>
            </a:endParaRPr>
          </a:p>
        </p:txBody>
      </p:sp>
      <p:pic>
        <p:nvPicPr>
          <p:cNvPr id="4" name="Picture 1" descr="C:\Seminarios Pr. Doria\Cópia de 0606210.png"/>
          <p:cNvPicPr>
            <a:picLocks noChangeAspect="1" noChangeArrowheads="1"/>
          </p:cNvPicPr>
          <p:nvPr/>
        </p:nvPicPr>
        <p:blipFill>
          <a:blip r:embed="rId2"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4219703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46138"/>
            <a:ext cx="8229600" cy="1143000"/>
          </a:xfrm>
        </p:spPr>
        <p:txBody>
          <a:bodyPr/>
          <a:lstStyle/>
          <a:p>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Incidente en el templo</a:t>
            </a:r>
            <a:endParaRPr lang="es-E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Marcador de contenido 2"/>
          <p:cNvSpPr>
            <a:spLocks noGrp="1"/>
          </p:cNvSpPr>
          <p:nvPr>
            <p:ph idx="1"/>
          </p:nvPr>
        </p:nvSpPr>
        <p:spPr>
          <a:xfrm>
            <a:off x="1505414" y="2001645"/>
            <a:ext cx="6133171" cy="3830444"/>
          </a:xfrm>
        </p:spPr>
        <p:txBody>
          <a:bodyPr>
            <a:noAutofit/>
          </a:bodyPr>
          <a:lstStyle/>
          <a:p>
            <a:r>
              <a:rPr lang="es-ES" dirty="0" smtClean="0">
                <a:solidFill>
                  <a:srgbClr val="4C0000"/>
                </a:solidFill>
              </a:rPr>
              <a:t>Podían </a:t>
            </a:r>
            <a:r>
              <a:rPr lang="es-ES" dirty="0">
                <a:solidFill>
                  <a:srgbClr val="4C0000"/>
                </a:solidFill>
              </a:rPr>
              <a:t>oírse voces agudas que </a:t>
            </a:r>
            <a:r>
              <a:rPr lang="es-ES" dirty="0" smtClean="0">
                <a:solidFill>
                  <a:srgbClr val="4C0000"/>
                </a:solidFill>
              </a:rPr>
              <a:t>regateaban</a:t>
            </a:r>
          </a:p>
          <a:p>
            <a:r>
              <a:rPr lang="es-ES" dirty="0" smtClean="0">
                <a:solidFill>
                  <a:srgbClr val="4C0000"/>
                </a:solidFill>
              </a:rPr>
              <a:t> </a:t>
            </a:r>
            <a:r>
              <a:rPr lang="es-ES" dirty="0">
                <a:solidFill>
                  <a:srgbClr val="4C0000"/>
                </a:solidFill>
              </a:rPr>
              <a:t>E</a:t>
            </a:r>
            <a:r>
              <a:rPr lang="es-ES" dirty="0" smtClean="0">
                <a:solidFill>
                  <a:srgbClr val="4C0000"/>
                </a:solidFill>
              </a:rPr>
              <a:t>l </a:t>
            </a:r>
            <a:r>
              <a:rPr lang="es-ES" dirty="0">
                <a:solidFill>
                  <a:srgbClr val="4C0000"/>
                </a:solidFill>
              </a:rPr>
              <a:t>mugido del ganado </a:t>
            </a:r>
            <a:r>
              <a:rPr lang="es-ES" dirty="0" smtClean="0">
                <a:solidFill>
                  <a:srgbClr val="4C0000"/>
                </a:solidFill>
              </a:rPr>
              <a:t>vacuno</a:t>
            </a:r>
          </a:p>
          <a:p>
            <a:r>
              <a:rPr lang="es-ES" dirty="0" smtClean="0">
                <a:solidFill>
                  <a:srgbClr val="4C0000"/>
                </a:solidFill>
              </a:rPr>
              <a:t> </a:t>
            </a:r>
            <a:r>
              <a:rPr lang="es-ES" dirty="0">
                <a:solidFill>
                  <a:srgbClr val="4C0000"/>
                </a:solidFill>
              </a:rPr>
              <a:t>L</a:t>
            </a:r>
            <a:r>
              <a:rPr lang="es-ES" dirty="0" smtClean="0">
                <a:solidFill>
                  <a:srgbClr val="4C0000"/>
                </a:solidFill>
              </a:rPr>
              <a:t>os </a:t>
            </a:r>
            <a:r>
              <a:rPr lang="es-ES" dirty="0">
                <a:solidFill>
                  <a:srgbClr val="4C0000"/>
                </a:solidFill>
              </a:rPr>
              <a:t>balidos de las </a:t>
            </a:r>
            <a:r>
              <a:rPr lang="es-ES" dirty="0" smtClean="0">
                <a:solidFill>
                  <a:srgbClr val="4C0000"/>
                </a:solidFill>
              </a:rPr>
              <a:t>ovejas</a:t>
            </a:r>
          </a:p>
          <a:p>
            <a:r>
              <a:rPr lang="es-ES" dirty="0" smtClean="0">
                <a:solidFill>
                  <a:srgbClr val="4C0000"/>
                </a:solidFill>
              </a:rPr>
              <a:t> </a:t>
            </a:r>
            <a:r>
              <a:rPr lang="es-ES" dirty="0">
                <a:solidFill>
                  <a:srgbClr val="4C0000"/>
                </a:solidFill>
              </a:rPr>
              <a:t>E</a:t>
            </a:r>
            <a:r>
              <a:rPr lang="es-ES" dirty="0" smtClean="0">
                <a:solidFill>
                  <a:srgbClr val="4C0000"/>
                </a:solidFill>
              </a:rPr>
              <a:t>l </a:t>
            </a:r>
            <a:r>
              <a:rPr lang="es-ES" dirty="0">
                <a:solidFill>
                  <a:srgbClr val="4C0000"/>
                </a:solidFill>
              </a:rPr>
              <a:t>arrullo de las palomas, mezclado con el ruido de las monedas y de disputas </a:t>
            </a:r>
            <a:r>
              <a:rPr lang="es-ES" dirty="0" smtClean="0">
                <a:solidFill>
                  <a:srgbClr val="4C0000"/>
                </a:solidFill>
              </a:rPr>
              <a:t>airadas</a:t>
            </a:r>
            <a:endParaRPr lang="es-ES" dirty="0">
              <a:solidFill>
                <a:srgbClr val="4C0000"/>
              </a:solidFill>
            </a:endParaRPr>
          </a:p>
        </p:txBody>
      </p:sp>
    </p:spTree>
    <p:extLst>
      <p:ext uri="{BB962C8B-B14F-4D97-AF65-F5344CB8AC3E}">
        <p14:creationId xmlns:p14="http://schemas.microsoft.com/office/powerpoint/2010/main" val="12652619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341</TotalTime>
  <Words>1804</Words>
  <Application>Microsoft Macintosh PowerPoint</Application>
  <PresentationFormat>Presentación en pantalla (4:3)</PresentationFormat>
  <Paragraphs>133</Paragraphs>
  <Slides>47</Slides>
  <Notes>0</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Tema de Office</vt:lpstr>
      <vt:lpstr>Presentación de PowerPoint</vt:lpstr>
      <vt:lpstr>I. INCIDENTE REVELADOR </vt:lpstr>
      <vt:lpstr>Cita Reveladora</vt:lpstr>
      <vt:lpstr>El Anhelo de Dios</vt:lpstr>
      <vt:lpstr>El Anhelo de Dios</vt:lpstr>
      <vt:lpstr>El Anhelo de Dios</vt:lpstr>
      <vt:lpstr>El Anhelo de Dios</vt:lpstr>
      <vt:lpstr>Incidente en el templo</vt:lpstr>
      <vt:lpstr>Incidente en el templo</vt:lpstr>
      <vt:lpstr>Incidente en el templo</vt:lpstr>
      <vt:lpstr>Incidente en el templo</vt:lpstr>
      <vt:lpstr>Ese día…</vt:lpstr>
      <vt:lpstr>Ese día…</vt:lpstr>
      <vt:lpstr>Cita Reveladora</vt:lpstr>
      <vt:lpstr>II. PROGRESIÓN DIVINA </vt:lpstr>
      <vt:lpstr>EL TEMPLO ES LIMPIADO PARA SER UNA CASA DE PUREZA  (MATEO 21:12):  </vt:lpstr>
      <vt:lpstr>Limpiar</vt:lpstr>
      <vt:lpstr>Presentación de PowerPoint</vt:lpstr>
      <vt:lpstr>Debe quitarse todo obstáculo:  </vt:lpstr>
      <vt:lpstr>Debe quitarse todo obstáculo:  </vt:lpstr>
      <vt:lpstr>Presentación de PowerPoint</vt:lpstr>
      <vt:lpstr>Necesidad</vt:lpstr>
      <vt:lpstr>Luego es declarado: casa de oración (Mateo 21:13) </vt:lpstr>
      <vt:lpstr>Oración</vt:lpstr>
      <vt:lpstr>Íntimos</vt:lpstr>
      <vt:lpstr>Nuestra primera Tarea</vt:lpstr>
      <vt:lpstr>Esencial</vt:lpstr>
      <vt:lpstr>Es Urgente</vt:lpstr>
      <vt:lpstr>El templo es transformado en casa de poder (Mateo 21:14) </vt:lpstr>
      <vt:lpstr>Cuánto hace que no ocurre nada significativo en tu vida?  </vt:lpstr>
      <vt:lpstr>Cuánto hace que no ocurre nada significativo en tu vida?  </vt:lpstr>
      <vt:lpstr>¿Somos Relevantes?</vt:lpstr>
      <vt:lpstr>Presentación de PowerPoint</vt:lpstr>
      <vt:lpstr>Entrega completa</vt:lpstr>
      <vt:lpstr>Entrega completa</vt:lpstr>
      <vt:lpstr>Presentación de PowerPoint</vt:lpstr>
      <vt:lpstr>Presentación de PowerPoint</vt:lpstr>
      <vt:lpstr>Es una Progresión</vt:lpstr>
      <vt:lpstr>Presentación de PowerPoint</vt:lpstr>
      <vt:lpstr>Presentación de PowerPoint</vt:lpstr>
      <vt:lpstr>Presentación de PowerPoint</vt:lpstr>
      <vt:lpstr>Presentación de PowerPoint</vt:lpstr>
      <vt:lpstr>Presentación de PowerPoint</vt:lpstr>
      <vt:lpstr>Presentación de PowerPoint</vt:lpstr>
      <vt:lpstr>El fin está Cerca</vt:lpstr>
      <vt:lpstr>Cristo Viene</vt:lpstr>
      <vt:lpstr>Tu eres el otro Templo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Falta un Templo por Purificar</dc:title>
  <dc:creator>Redondo</dc:creator>
  <cp:lastModifiedBy>Redondo</cp:lastModifiedBy>
  <cp:revision>27</cp:revision>
  <dcterms:created xsi:type="dcterms:W3CDTF">2016-12-22T02:57:53Z</dcterms:created>
  <dcterms:modified xsi:type="dcterms:W3CDTF">2018-02-03T10:07:37Z</dcterms:modified>
</cp:coreProperties>
</file>